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2"/>
  </p:notesMasterIdLst>
  <p:sldIdLst>
    <p:sldId id="267" r:id="rId2"/>
    <p:sldId id="310" r:id="rId3"/>
    <p:sldId id="269" r:id="rId4"/>
    <p:sldId id="344" r:id="rId5"/>
    <p:sldId id="271" r:id="rId6"/>
    <p:sldId id="311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97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1000E4"/>
    <a:srgbClr val="008000"/>
    <a:srgbClr val="FF3300"/>
    <a:srgbClr val="DDDDDD"/>
    <a:srgbClr val="01000C"/>
    <a:srgbClr val="03000C"/>
    <a:srgbClr val="0505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A412C-AB1C-4473-9A60-0060FCCE90DE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6B1E-AD75-4550-BDEE-CB338541C8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8976CE2-A860-4F98-A694-5E753072FB00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71C09B3-C01D-421E-921E-ACC39A8C3AF5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9913-D01D-425B-B46E-144551F75E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43108" y="4143380"/>
            <a:ext cx="4214842" cy="144921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常见的交换排序方法：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冒泡排序（或起泡排序）</a:t>
            </a:r>
            <a:endParaRPr kumimoji="1" lang="zh-CN" altLang="en-US" sz="20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）快速排序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1785918" y="2143116"/>
            <a:ext cx="51435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286116" y="2214554"/>
            <a:ext cx="2143140" cy="428628"/>
            <a:chOff x="3357554" y="2214554"/>
            <a:chExt cx="2143140" cy="428628"/>
          </a:xfrm>
        </p:grpSpPr>
        <p:sp>
          <p:nvSpPr>
            <p:cNvPr id="4" name="椭圆 3"/>
            <p:cNvSpPr/>
            <p:nvPr/>
          </p:nvSpPr>
          <p:spPr>
            <a:xfrm>
              <a:off x="5072066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8926" y="2651848"/>
            <a:ext cx="3071834" cy="950806"/>
            <a:chOff x="3000364" y="2651848"/>
            <a:chExt cx="2786082" cy="950806"/>
          </a:xfrm>
        </p:grpSpPr>
        <p:sp>
          <p:nvSpPr>
            <p:cNvPr id="6" name="TextBox 5"/>
            <p:cNvSpPr txBox="1"/>
            <p:nvPr/>
          </p:nvSpPr>
          <p:spPr>
            <a:xfrm>
              <a:off x="3000364" y="3202544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仿宋" pitchFamily="49" charset="-122"/>
                  <a:ea typeface="仿宋" pitchFamily="49" charset="-122"/>
                </a:rPr>
                <a:t>两个元素反</a:t>
              </a:r>
              <a:r>
                <a:rPr kumimoji="1" lang="zh-CN" altLang="en-US" sz="2000" dirty="0" smtClean="0">
                  <a:latin typeface="仿宋" pitchFamily="49" charset="-122"/>
                  <a:ea typeface="仿宋" pitchFamily="49" charset="-122"/>
                </a:rPr>
                <a:t>序时进行交换</a:t>
              </a:r>
              <a:endParaRPr lang="zh-CN" altLang="en-US" sz="2000" dirty="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V="1">
              <a:off x="3576853" y="2723286"/>
              <a:ext cx="562837" cy="41996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577815" y="2759006"/>
              <a:ext cx="562837" cy="348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14" descr="信纸"/>
          <p:cNvSpPr txBox="1">
            <a:spLocks noChangeArrowheads="1"/>
          </p:cNvSpPr>
          <p:nvPr/>
        </p:nvSpPr>
        <p:spPr bwMode="auto">
          <a:xfrm>
            <a:off x="2470161" y="415333"/>
            <a:ext cx="3244847" cy="52322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10.3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交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换排序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8662" y="135729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71736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571868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57200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4357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43702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57158" y="428604"/>
            <a:ext cx="2571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回顾划分：示例</a:t>
            </a:r>
            <a:endParaRPr kumimoji="1"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586" y="252249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tmp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16"/>
          <p:cNvGrpSpPr/>
          <p:nvPr/>
        </p:nvGrpSpPr>
        <p:grpSpPr>
          <a:xfrm>
            <a:off x="2643174" y="1922475"/>
            <a:ext cx="357190" cy="865787"/>
            <a:chOff x="2571736" y="1727982"/>
            <a:chExt cx="357190" cy="865787"/>
          </a:xfrm>
        </p:grpSpPr>
        <p:sp>
          <p:nvSpPr>
            <p:cNvPr id="14" name="TextBox 13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17"/>
          <p:cNvGrpSpPr/>
          <p:nvPr/>
        </p:nvGrpSpPr>
        <p:grpSpPr>
          <a:xfrm>
            <a:off x="6715140" y="1922475"/>
            <a:ext cx="357190" cy="865787"/>
            <a:chOff x="2571736" y="1727982"/>
            <a:chExt cx="357190" cy="865787"/>
          </a:xfrm>
        </p:grpSpPr>
        <p:sp>
          <p:nvSpPr>
            <p:cNvPr id="19" name="TextBox 18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857620" y="2851169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：区间处理完毕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00562" y="342900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划分完毕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174" y="92008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整个区间：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0" name="组合 27"/>
          <p:cNvGrpSpPr/>
          <p:nvPr/>
        </p:nvGrpSpPr>
        <p:grpSpPr>
          <a:xfrm>
            <a:off x="2071670" y="2065351"/>
            <a:ext cx="2428892" cy="581387"/>
            <a:chOff x="500034" y="2857496"/>
            <a:chExt cx="2428892" cy="581387"/>
          </a:xfrm>
        </p:grpSpPr>
        <p:sp>
          <p:nvSpPr>
            <p:cNvPr id="26" name="TextBox 25"/>
            <p:cNvSpPr txBox="1"/>
            <p:nvPr/>
          </p:nvSpPr>
          <p:spPr>
            <a:xfrm>
              <a:off x="500034" y="3069551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左区间：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[s..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28"/>
          <p:cNvGrpSpPr/>
          <p:nvPr/>
        </p:nvGrpSpPr>
        <p:grpSpPr>
          <a:xfrm>
            <a:off x="5214942" y="2065351"/>
            <a:ext cx="2428892" cy="581387"/>
            <a:chOff x="500034" y="2857496"/>
            <a:chExt cx="2428892" cy="581387"/>
          </a:xfrm>
        </p:grpSpPr>
        <p:sp>
          <p:nvSpPr>
            <p:cNvPr id="30" name="TextBox 29"/>
            <p:cNvSpPr txBox="1"/>
            <p:nvPr/>
          </p:nvSpPr>
          <p:spPr>
            <a:xfrm>
              <a:off x="500034" y="3069551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右区间：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+1..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C -0.02414 -0.0088 -0.04809 -0.01736 -0.07084 0.0074 C -0.09358 0.03217 -0.11493 0.09004 -0.13611 0.14814 " pathEditMode="relative" ptsTypes="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C 0.00069 -0.02894 0.00139 -0.05764 -0.05278 -0.07408 C -0.10694 -0.09051 -0.25955 -0.11065 -0.325 -0.09815 C -0.39045 -0.08565 -0.42066 -0.01922 -0.44583 0.0013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C 0.01823 -0.00023 0.08629 -0.00139 0.10903 -0.001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03 -0.00185 C 0.13994 -0.00278 0.17101 -0.00347 0.18959 -0.0037 C 0.20816 -0.00393 0.21407 -0.00393 0.22014 -0.0037 " pathEditMode="relative" ptsTypes="a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C 0.00104 -0.00533 0.00208 -0.01042 0.01389 -0.02593 C 0.02569 -0.04144 0.04444 -0.08149 0.07083 -0.0926 C 0.09722 -0.10371 0.14514 -0.10834 0.17222 -0.0926 C 0.1993 -0.07686 0.22066 -0.01806 0.2335 0.00138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2963E-6 C -0.00972 6.2963E-6 -0.01927 0.00024 -0.03611 6.2963E-6 C -0.05295 -0.00022 -0.07726 -0.00115 -0.10139 -0.00185 " pathEditMode="relative" ptsTypes="a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4 -0.00185 C -0.11338 -0.00092 -0.12518 0.00023 -0.14306 -2.96296E-6 C -0.16095 -0.00023 -0.18473 -0.00208 -0.20834 -0.0037 " pathEditMode="relative" ptsTypes="a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0.15231 C -0.14271 0.16018 -0.15209 0.16851 -0.09236 0.14305 C -0.03264 0.11759 0.1585 0.02939 0.22448 -0.00047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6" grpId="0" animBg="1"/>
      <p:bldP spid="22" grpId="0"/>
      <p:bldP spid="22" grpId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00034" y="642918"/>
            <a:ext cx="8015288" cy="5958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44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R[],int s,int t)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一趟划分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i=s,j=t;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RecType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=R[i];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为基准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(i&lt;j)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从两端交替向中间扫描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直至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为止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(j&gt;i &amp;&amp; R[j].key&gt;=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j--;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从右向左扫描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找一个小于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if(i&lt;j)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R[i]=R[j];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找到这样的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j--;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(i&lt;j &amp;&amp; R[i].key&lt;=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i++;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从左向右扫描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找一个大于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if(i&lt;j)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R[j]=R[i];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找到这样的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i++;   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R[i]=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4285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快速排序算法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71472" y="2472343"/>
            <a:ext cx="8015288" cy="3528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44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R[],int s,int t)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R[s..t]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的元素进行快速排序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(s&lt;t) 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区间内至少存在两个元素的情况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i=partition(R,s,t);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QuickSort(R,s,i-1)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对左区间递归排序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QuickSort(R,i+1,t)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对右区间递归排序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5918" y="214290"/>
            <a:ext cx="4857784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]          </a:t>
            </a:r>
            <a:r>
              <a:rPr lang="en-US" altLang="zh-CN" sz="1800" smtClean="0">
                <a:solidFill>
                  <a:srgbClr val="1000E4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5918" y="1571612"/>
            <a:ext cx="2071702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CN" sz="1800" smtClean="0">
                <a:solidFill>
                  <a:srgbClr val="1000E4"/>
                </a:solidFill>
                <a:latin typeface="+mn-ea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-1]</a:t>
            </a:r>
            <a:endParaRPr lang="zh-CN" altLang="en-US" sz="180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2048" y="1571612"/>
            <a:ext cx="2071702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+1] </a:t>
            </a:r>
            <a:r>
              <a:rPr lang="en-US" altLang="zh-CN" sz="1800" smtClean="0">
                <a:solidFill>
                  <a:srgbClr val="1000E4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3929058" y="1571612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99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endParaRPr kumimoji="1" lang="zh-CN" altLang="en-US" sz="1800" b="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4143372" y="857232"/>
            <a:ext cx="216000" cy="648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57686" y="957188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458200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10.4】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分别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为（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说明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采用快速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排序方法进行排序的过程。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07950" y="804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143108" y="582613"/>
            <a:ext cx="4149779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 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4 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48"/>
          <p:cNvGrpSpPr/>
          <p:nvPr/>
        </p:nvGrpSpPr>
        <p:grpSpPr>
          <a:xfrm>
            <a:off x="1714480" y="942975"/>
            <a:ext cx="4643470" cy="792163"/>
            <a:chOff x="3040081" y="942975"/>
            <a:chExt cx="4643470" cy="792163"/>
          </a:xfrm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3040081" y="1374775"/>
              <a:ext cx="242889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  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3  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1</a:t>
              </a:r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6411913" y="1374775"/>
              <a:ext cx="12716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7 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2888" name="Oval 8"/>
            <p:cNvSpPr>
              <a:spLocks noChangeArrowheads="1"/>
            </p:cNvSpPr>
            <p:nvPr/>
          </p:nvSpPr>
          <p:spPr bwMode="auto">
            <a:xfrm>
              <a:off x="5691188" y="13747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4538663" y="942975"/>
              <a:ext cx="43180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6411913" y="942975"/>
              <a:ext cx="28733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5886450" y="9429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>
            <a:off x="1071538" y="1735138"/>
            <a:ext cx="2933686" cy="792162"/>
            <a:chOff x="2397139" y="1735138"/>
            <a:chExt cx="2933686" cy="792162"/>
          </a:xfrm>
        </p:grpSpPr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2397139" y="2166938"/>
              <a:ext cx="2000264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4  2  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5043488" y="2166938"/>
              <a:ext cx="2873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4" name="Oval 14"/>
            <p:cNvSpPr>
              <a:spLocks noChangeArrowheads="1"/>
            </p:cNvSpPr>
            <p:nvPr/>
          </p:nvSpPr>
          <p:spPr bwMode="auto">
            <a:xfrm>
              <a:off x="4467225" y="2166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 flipH="1">
              <a:off x="3675063" y="1735138"/>
              <a:ext cx="288925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4683125" y="17351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5043488" y="1735138"/>
              <a:ext cx="144462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1603325" y="5786454"/>
            <a:ext cx="435771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50"/>
          <p:cNvGrpSpPr/>
          <p:nvPr/>
        </p:nvGrpSpPr>
        <p:grpSpPr>
          <a:xfrm>
            <a:off x="1230274" y="2527300"/>
            <a:ext cx="2230438" cy="719138"/>
            <a:chOff x="2555875" y="2527300"/>
            <a:chExt cx="2230438" cy="719138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2555875" y="288607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3635375" y="2886075"/>
              <a:ext cx="11509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2901" name="Oval 21"/>
            <p:cNvSpPr>
              <a:spLocks noChangeArrowheads="1"/>
            </p:cNvSpPr>
            <p:nvPr/>
          </p:nvSpPr>
          <p:spPr bwMode="auto">
            <a:xfrm>
              <a:off x="3059113" y="28860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2902" name="Freeform 22"/>
            <p:cNvSpPr>
              <a:spLocks/>
            </p:cNvSpPr>
            <p:nvPr/>
          </p:nvSpPr>
          <p:spPr bwMode="auto">
            <a:xfrm>
              <a:off x="2846388" y="2527300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>
              <a:off x="3271838" y="2527300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3779838" y="2527300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51"/>
          <p:cNvGrpSpPr/>
          <p:nvPr/>
        </p:nvGrpSpPr>
        <p:grpSpPr>
          <a:xfrm>
            <a:off x="1990687" y="3259138"/>
            <a:ext cx="1798637" cy="719137"/>
            <a:chOff x="3316288" y="3259138"/>
            <a:chExt cx="1798637" cy="719137"/>
          </a:xfrm>
        </p:grpSpPr>
        <p:sp>
          <p:nvSpPr>
            <p:cNvPr id="122905" name="Rectangle 25"/>
            <p:cNvSpPr>
              <a:spLocks noChangeArrowheads="1"/>
            </p:cNvSpPr>
            <p:nvPr/>
          </p:nvSpPr>
          <p:spPr bwMode="auto">
            <a:xfrm>
              <a:off x="3316288" y="361791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4395788" y="3617913"/>
              <a:ext cx="7191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2907" name="Oval 27"/>
            <p:cNvSpPr>
              <a:spLocks noChangeArrowheads="1"/>
            </p:cNvSpPr>
            <p:nvPr/>
          </p:nvSpPr>
          <p:spPr bwMode="auto">
            <a:xfrm>
              <a:off x="3819525" y="3617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2908" name="Freeform 28"/>
            <p:cNvSpPr>
              <a:spLocks/>
            </p:cNvSpPr>
            <p:nvPr/>
          </p:nvSpPr>
          <p:spPr bwMode="auto">
            <a:xfrm>
              <a:off x="3606800" y="3259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4032250" y="3259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4540250" y="3259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52"/>
          <p:cNvGrpSpPr/>
          <p:nvPr/>
        </p:nvGrpSpPr>
        <p:grpSpPr>
          <a:xfrm>
            <a:off x="2668549" y="3967163"/>
            <a:ext cx="1441450" cy="720725"/>
            <a:chOff x="3994150" y="3967163"/>
            <a:chExt cx="1441450" cy="720725"/>
          </a:xfrm>
        </p:grpSpPr>
        <p:sp>
          <p:nvSpPr>
            <p:cNvPr id="122911" name="Rectangle 31"/>
            <p:cNvSpPr>
              <a:spLocks noChangeArrowheads="1"/>
            </p:cNvSpPr>
            <p:nvPr/>
          </p:nvSpPr>
          <p:spPr bwMode="auto">
            <a:xfrm>
              <a:off x="3994150" y="43259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2" name="Oval 32"/>
            <p:cNvSpPr>
              <a:spLocks noChangeArrowheads="1"/>
            </p:cNvSpPr>
            <p:nvPr/>
          </p:nvSpPr>
          <p:spPr bwMode="auto">
            <a:xfrm>
              <a:off x="4497388" y="4325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2913" name="Freeform 33"/>
            <p:cNvSpPr>
              <a:spLocks/>
            </p:cNvSpPr>
            <p:nvPr/>
          </p:nvSpPr>
          <p:spPr bwMode="auto">
            <a:xfrm>
              <a:off x="4284663" y="3967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>
              <a:off x="4710113" y="3967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>
              <a:off x="5003800" y="3967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6" name="Rectangle 36"/>
            <p:cNvSpPr>
              <a:spLocks noChangeArrowheads="1"/>
            </p:cNvSpPr>
            <p:nvPr/>
          </p:nvSpPr>
          <p:spPr bwMode="auto">
            <a:xfrm>
              <a:off x="5075238" y="43275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7" name="组合 53"/>
          <p:cNvGrpSpPr/>
          <p:nvPr/>
        </p:nvGrpSpPr>
        <p:grpSpPr>
          <a:xfrm>
            <a:off x="4686262" y="1735138"/>
            <a:ext cx="1655762" cy="720725"/>
            <a:chOff x="6011863" y="1735138"/>
            <a:chExt cx="1655762" cy="720725"/>
          </a:xfrm>
        </p:grpSpPr>
        <p:sp>
          <p:nvSpPr>
            <p:cNvPr id="122917" name="Rectangle 37"/>
            <p:cNvSpPr>
              <a:spLocks noChangeArrowheads="1"/>
            </p:cNvSpPr>
            <p:nvPr/>
          </p:nvSpPr>
          <p:spPr bwMode="auto">
            <a:xfrm>
              <a:off x="6011863" y="2093913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2918" name="Oval 38"/>
            <p:cNvSpPr>
              <a:spLocks noChangeArrowheads="1"/>
            </p:cNvSpPr>
            <p:nvPr/>
          </p:nvSpPr>
          <p:spPr bwMode="auto">
            <a:xfrm>
              <a:off x="6729413" y="2093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22919" name="Freeform 39"/>
            <p:cNvSpPr>
              <a:spLocks/>
            </p:cNvSpPr>
            <p:nvPr/>
          </p:nvSpPr>
          <p:spPr bwMode="auto">
            <a:xfrm>
              <a:off x="6372225" y="1735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>
              <a:off x="6911975" y="1735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>
              <a:off x="7091363" y="1735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2" name="Rectangle 42"/>
            <p:cNvSpPr>
              <a:spLocks noChangeArrowheads="1"/>
            </p:cNvSpPr>
            <p:nvPr/>
          </p:nvSpPr>
          <p:spPr bwMode="auto">
            <a:xfrm>
              <a:off x="7307263" y="20955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54"/>
          <p:cNvGrpSpPr/>
          <p:nvPr/>
        </p:nvGrpSpPr>
        <p:grpSpPr>
          <a:xfrm>
            <a:off x="4205249" y="2443163"/>
            <a:ext cx="1441451" cy="720726"/>
            <a:chOff x="5530850" y="2443163"/>
            <a:chExt cx="1441451" cy="720726"/>
          </a:xfrm>
        </p:grpSpPr>
        <p:sp>
          <p:nvSpPr>
            <p:cNvPr id="122923" name="Rectangle 43"/>
            <p:cNvSpPr>
              <a:spLocks noChangeArrowheads="1"/>
            </p:cNvSpPr>
            <p:nvPr/>
          </p:nvSpPr>
          <p:spPr bwMode="auto">
            <a:xfrm>
              <a:off x="5530850" y="2801938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2924" name="Oval 44"/>
            <p:cNvSpPr>
              <a:spLocks noChangeArrowheads="1"/>
            </p:cNvSpPr>
            <p:nvPr/>
          </p:nvSpPr>
          <p:spPr bwMode="auto">
            <a:xfrm>
              <a:off x="6034088" y="2801938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2925" name="Freeform 45"/>
            <p:cNvSpPr>
              <a:spLocks/>
            </p:cNvSpPr>
            <p:nvPr/>
          </p:nvSpPr>
          <p:spPr bwMode="auto">
            <a:xfrm>
              <a:off x="5821363" y="2443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>
              <a:off x="6246813" y="2443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>
              <a:off x="6540500" y="2443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8" name="Rectangle 48"/>
            <p:cNvSpPr>
              <a:spLocks noChangeArrowheads="1"/>
            </p:cNvSpPr>
            <p:nvPr/>
          </p:nvSpPr>
          <p:spPr bwMode="auto">
            <a:xfrm>
              <a:off x="6611938" y="2803526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2929" name="Text Box 49"/>
          <p:cNvSpPr txBox="1">
            <a:spLocks noChangeArrowheads="1"/>
          </p:cNvSpPr>
          <p:nvPr/>
        </p:nvSpPr>
        <p:spPr bwMode="auto">
          <a:xfrm>
            <a:off x="142844" y="142852"/>
            <a:ext cx="2214578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快速排序递归树</a:t>
            </a:r>
          </a:p>
        </p:txBody>
      </p:sp>
      <p:grpSp>
        <p:nvGrpSpPr>
          <p:cNvPr id="9" name="组合 79"/>
          <p:cNvGrpSpPr/>
          <p:nvPr/>
        </p:nvGrpSpPr>
        <p:grpSpPr>
          <a:xfrm>
            <a:off x="1181898" y="1735138"/>
            <a:ext cx="4209258" cy="4051318"/>
            <a:chOff x="1410455" y="1735138"/>
            <a:chExt cx="4209258" cy="4051318"/>
          </a:xfrm>
        </p:grpSpPr>
        <p:cxnSp>
          <p:nvCxnSpPr>
            <p:cNvPr id="57" name="直接箭头连接符 56"/>
            <p:cNvCxnSpPr>
              <a:stCxn id="122899" idx="2"/>
            </p:cNvCxnSpPr>
            <p:nvPr/>
          </p:nvCxnSpPr>
          <p:spPr>
            <a:xfrm rot="16200000" flipH="1">
              <a:off x="451196" y="4205697"/>
              <a:ext cx="2540018" cy="6214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22901" idx="4"/>
            </p:cNvCxnSpPr>
            <p:nvPr/>
          </p:nvCxnSpPr>
          <p:spPr>
            <a:xfrm rot="16200000" flipH="1">
              <a:off x="899269" y="4296580"/>
              <a:ext cx="2540018" cy="43973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22907" idx="4"/>
            </p:cNvCxnSpPr>
            <p:nvPr/>
          </p:nvCxnSpPr>
          <p:spPr>
            <a:xfrm rot="16200000" flipH="1">
              <a:off x="1859708" y="4828390"/>
              <a:ext cx="1808179" cy="10794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22912" idx="4"/>
            </p:cNvCxnSpPr>
            <p:nvPr/>
          </p:nvCxnSpPr>
          <p:spPr>
            <a:xfrm rot="5400000">
              <a:off x="2766966" y="5165733"/>
              <a:ext cx="1100154" cy="1412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22916" idx="2"/>
            </p:cNvCxnSpPr>
            <p:nvPr/>
          </p:nvCxnSpPr>
          <p:spPr>
            <a:xfrm rot="5400000">
              <a:off x="3253140" y="5109776"/>
              <a:ext cx="1098566" cy="25479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22894" idx="4"/>
            </p:cNvCxnSpPr>
            <p:nvPr/>
          </p:nvCxnSpPr>
          <p:spPr>
            <a:xfrm rot="16200000" flipH="1">
              <a:off x="2065293" y="3819530"/>
              <a:ext cx="3259154" cy="67469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22888" idx="4"/>
            </p:cNvCxnSpPr>
            <p:nvPr/>
          </p:nvCxnSpPr>
          <p:spPr>
            <a:xfrm rot="5400000">
              <a:off x="2459789" y="3664756"/>
              <a:ext cx="4051316" cy="19208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2923" idx="2"/>
            </p:cNvCxnSpPr>
            <p:nvPr/>
          </p:nvCxnSpPr>
          <p:spPr>
            <a:xfrm rot="16200000" flipH="1">
              <a:off x="3289657" y="4258075"/>
              <a:ext cx="2624153" cy="4326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22924" idx="4"/>
            </p:cNvCxnSpPr>
            <p:nvPr/>
          </p:nvCxnSpPr>
          <p:spPr>
            <a:xfrm rot="16200000" flipH="1">
              <a:off x="3702011" y="4384677"/>
              <a:ext cx="2624153" cy="1794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22918" idx="4"/>
            </p:cNvCxnSpPr>
            <p:nvPr/>
          </p:nvCxnSpPr>
          <p:spPr>
            <a:xfrm rot="5400000">
              <a:off x="3909975" y="4076716"/>
              <a:ext cx="3332179" cy="8729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572132" y="3357562"/>
            <a:ext cx="3500462" cy="197500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将递归树看成一颗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叉树，每个分支结点对应一次递归调用。这里递归次数：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</a:p>
          <a:p>
            <a:pPr marL="457200" indent="-457200" algn="l">
              <a:lnSpc>
                <a:spcPts val="25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左右分区处理的顺序无关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14356"/>
            <a:ext cx="8072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采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用递归方式对顺序表进行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快速排序，下列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关于递归次数的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叙述中，正确的是（  ）。</a:t>
            </a:r>
            <a:endParaRPr lang="zh-CN" altLang="en-US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A. 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递归次数与初始数据的排列次序无关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B. 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每次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划分后，先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处理较长的分区可以减少递归次数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C. 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每次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划分后，先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处理较短的分区可以减少递归次数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D. 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递归次数与每次划分后得到的分区处理顺序无关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57356" y="3786190"/>
            <a:ext cx="43577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年全国考研题 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928670"/>
            <a:ext cx="7286676" cy="147732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实现快速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排序法，待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排序序列宜采用存储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方式是（  ）。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顺序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B. 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散列存储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C</a:t>
            </a:r>
            <a:r>
              <a:rPr 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链式存储</a:t>
            </a:r>
            <a:r>
              <a:rPr 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D. 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索引存储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71604" y="2571744"/>
            <a:ext cx="4214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2011</a:t>
            </a: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grpSp>
        <p:nvGrpSpPr>
          <p:cNvPr id="4" name="组合 5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000108"/>
            <a:ext cx="2389175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最好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情况：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2030954" y="1611804"/>
            <a:ext cx="2592388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2998778" y="2786058"/>
            <a:ext cx="287338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4" name="Freeform 10"/>
          <p:cNvSpPr>
            <a:spLocks/>
          </p:cNvSpPr>
          <p:nvPr/>
        </p:nvSpPr>
        <p:spPr bwMode="auto">
          <a:xfrm>
            <a:off x="2214541" y="2071678"/>
            <a:ext cx="642946" cy="642929"/>
          </a:xfrm>
          <a:custGeom>
            <a:avLst/>
            <a:gdLst>
              <a:gd name="connsiteX0" fmla="*/ 12462 w 12462"/>
              <a:gd name="connsiteY0" fmla="*/ 0 h 11281"/>
              <a:gd name="connsiteX1" fmla="*/ 0 w 12462"/>
              <a:gd name="connsiteY1" fmla="*/ 11281 h 1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62" h="11281">
                <a:moveTo>
                  <a:pt x="12462" y="0"/>
                </a:moveTo>
                <a:lnTo>
                  <a:pt x="0" y="11281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 flipH="1">
            <a:off x="3140074" y="2071678"/>
            <a:ext cx="3165" cy="63659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3571868" y="2071678"/>
            <a:ext cx="571504" cy="64294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4073529" y="3082925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4691066" y="30861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5097466" y="3086100"/>
            <a:ext cx="358775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1214415" y="3500438"/>
            <a:ext cx="78581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……</a:t>
            </a:r>
          </a:p>
        </p:txBody>
      </p:sp>
      <p:sp>
        <p:nvSpPr>
          <p:cNvPr id="123924" name="AutoShape 20"/>
          <p:cNvSpPr>
            <a:spLocks/>
          </p:cNvSpPr>
          <p:nvPr/>
        </p:nvSpPr>
        <p:spPr bwMode="auto">
          <a:xfrm>
            <a:off x="6500826" y="1500174"/>
            <a:ext cx="142876" cy="2214578"/>
          </a:xfrm>
          <a:prstGeom prst="rightBrace">
            <a:avLst>
              <a:gd name="adj1" fmla="val 102880"/>
              <a:gd name="adj2" fmla="val 50000"/>
            </a:avLst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6643702" y="2428868"/>
            <a:ext cx="13684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714348" y="4429132"/>
            <a:ext cx="720090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此时时间复杂度为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，空间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57158" y="2722563"/>
            <a:ext cx="2484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/2-1</a:t>
            </a:r>
            <a:r>
              <a:rPr lang="zh-CN" altLang="en-US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</a:p>
        </p:txBody>
      </p:sp>
      <p:sp>
        <p:nvSpPr>
          <p:cNvPr id="123928" name="Freeform 24"/>
          <p:cNvSpPr>
            <a:spLocks/>
          </p:cNvSpPr>
          <p:nvPr/>
        </p:nvSpPr>
        <p:spPr bwMode="auto">
          <a:xfrm>
            <a:off x="1017585" y="3157535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>
            <a:off x="1635123" y="316071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2041523" y="3160710"/>
            <a:ext cx="315899" cy="42545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171451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分析</a:t>
            </a:r>
            <a:endParaRPr kumimoji="1" lang="zh-CN" altLang="en-US" sz="2000" dirty="0">
              <a:solidFill>
                <a:srgbClr val="F92D37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445322" y="2728907"/>
            <a:ext cx="2484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/2-1</a:t>
            </a:r>
            <a:r>
              <a:rPr lang="zh-CN" altLang="en-US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4214810" y="2143116"/>
            <a:ext cx="2500330" cy="369332"/>
            <a:chOff x="4427538" y="765175"/>
            <a:chExt cx="2500330" cy="369332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551380" y="765175"/>
              <a:ext cx="23764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划分时间为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4286248" y="3500438"/>
            <a:ext cx="78581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……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00034" y="1071546"/>
            <a:ext cx="2500330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最坏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情况：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408108" y="1741893"/>
            <a:ext cx="2592388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2387621" y="2654254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836868" y="2581229"/>
            <a:ext cx="1584325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1884383" y="2614566"/>
            <a:ext cx="2873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0" name="Freeform 8"/>
          <p:cNvSpPr>
            <a:spLocks/>
          </p:cNvSpPr>
          <p:nvPr/>
        </p:nvSpPr>
        <p:spPr bwMode="auto">
          <a:xfrm>
            <a:off x="2100283" y="2217691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2540021" y="2220866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3108346" y="2220866"/>
            <a:ext cx="358775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3251221" y="3467712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683021" y="3394687"/>
            <a:ext cx="15843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2747983" y="3428024"/>
            <a:ext cx="2873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6" name="Freeform 14"/>
          <p:cNvSpPr>
            <a:spLocks/>
          </p:cNvSpPr>
          <p:nvPr/>
        </p:nvSpPr>
        <p:spPr bwMode="auto">
          <a:xfrm>
            <a:off x="2963883" y="3031149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3403621" y="3034324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3971946" y="3034324"/>
            <a:ext cx="358775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2892446" y="3878216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┇</a:t>
            </a:r>
          </a:p>
        </p:txBody>
      </p:sp>
      <p:sp>
        <p:nvSpPr>
          <p:cNvPr id="125970" name="AutoShape 18"/>
          <p:cNvSpPr>
            <a:spLocks/>
          </p:cNvSpPr>
          <p:nvPr/>
        </p:nvSpPr>
        <p:spPr bwMode="auto">
          <a:xfrm>
            <a:off x="6551644" y="1860504"/>
            <a:ext cx="222244" cy="2313653"/>
          </a:xfrm>
          <a:prstGeom prst="rightBrace">
            <a:avLst>
              <a:gd name="adj1" fmla="val 102880"/>
              <a:gd name="adj2" fmla="val 50000"/>
            </a:avLst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6773888" y="2816835"/>
            <a:ext cx="64294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1092221" y="4957716"/>
            <a:ext cx="5622919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此时时间复杂度为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，空间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4071410" y="2173252"/>
            <a:ext cx="2500854" cy="369332"/>
            <a:chOff x="4447634" y="765175"/>
            <a:chExt cx="2500854" cy="369332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4447634" y="940883"/>
              <a:ext cx="3603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划分时间为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214314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分析</a:t>
            </a:r>
            <a:endParaRPr kumimoji="1" lang="zh-CN" altLang="en-US" sz="2000" dirty="0">
              <a:solidFill>
                <a:srgbClr val="F92D37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725620" y="5641937"/>
            <a:ext cx="60610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F92D37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结论</a:t>
            </a:r>
            <a:r>
              <a:rPr kumimoji="1" lang="en-US" altLang="zh-CN" sz="2000" dirty="0">
                <a:solidFill>
                  <a:srgbClr val="F92D37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:</a:t>
            </a:r>
            <a:r>
              <a:rPr kumimoji="1" lang="en-US" altLang="zh-CN" sz="20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快速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的平均时间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682757" y="6172162"/>
            <a:ext cx="4249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平均所需栈空间为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785918" y="5100592"/>
            <a:ext cx="41036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则可得结果：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avg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2814662" y="1428736"/>
            <a:ext cx="2663825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endParaRPr lang="en-US" altLang="zh-CN" sz="1800" i="1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2398586" y="2303607"/>
            <a:ext cx="144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endParaRPr lang="en-US" altLang="zh-CN" sz="18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3927499" y="2265507"/>
            <a:ext cx="3600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4422800" y="2303607"/>
            <a:ext cx="144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endParaRPr lang="en-US" altLang="zh-CN" sz="18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6000760" y="2348660"/>
            <a:ext cx="2571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1~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共有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种情况</a:t>
            </a:r>
            <a:endParaRPr lang="en-US" altLang="zh-CN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571472" y="814312"/>
            <a:ext cx="2071702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平均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情况：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5060392" y="1884597"/>
            <a:ext cx="2440566" cy="369332"/>
            <a:chOff x="4507922" y="765175"/>
            <a:chExt cx="2440566" cy="369332"/>
          </a:xfrm>
        </p:grpSpPr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 flipH="1">
              <a:off x="4507922" y="960979"/>
              <a:ext cx="3603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划分时间为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22" name="Freeform 10"/>
          <p:cNvSpPr>
            <a:spLocks/>
          </p:cNvSpPr>
          <p:nvPr/>
        </p:nvSpPr>
        <p:spPr bwMode="auto">
          <a:xfrm>
            <a:off x="3195644" y="1855916"/>
            <a:ext cx="460376" cy="461966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4098932" y="1833691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667257" y="1859091"/>
            <a:ext cx="457213" cy="45879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27"/>
          <p:cNvGrpSpPr/>
          <p:nvPr/>
        </p:nvGrpSpPr>
        <p:grpSpPr>
          <a:xfrm>
            <a:off x="1916132" y="2833635"/>
            <a:ext cx="4830168" cy="1523855"/>
            <a:chOff x="1916132" y="2833635"/>
            <a:chExt cx="4830168" cy="1523855"/>
          </a:xfrm>
        </p:grpSpPr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1916132" y="3117798"/>
              <a:ext cx="4830168" cy="44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由此可得快速排序所需时间的平均值为：</a:t>
              </a:r>
            </a:p>
          </p:txBody>
        </p:sp>
        <p:sp>
          <p:nvSpPr>
            <p:cNvPr id="67604" name="AutoShape 20"/>
            <p:cNvSpPr>
              <a:spLocks noChangeArrowheads="1"/>
            </p:cNvSpPr>
            <p:nvPr/>
          </p:nvSpPr>
          <p:spPr bwMode="auto">
            <a:xfrm>
              <a:off x="4000496" y="2833635"/>
              <a:ext cx="285752" cy="28575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6758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3108" y="3690892"/>
              <a:ext cx="4500594" cy="666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214314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分析</a:t>
            </a:r>
            <a:endParaRPr kumimoji="1" lang="zh-CN" altLang="en-US" sz="2000" dirty="0">
              <a:solidFill>
                <a:srgbClr val="F92D37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19</a:t>
            </a:fld>
            <a:r>
              <a:rPr lang="en-US" altLang="zh-CN" smtClean="0"/>
              <a:t>/50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2500298" y="4144174"/>
            <a:ext cx="1944687" cy="725728"/>
            <a:chOff x="2500298" y="4144174"/>
            <a:chExt cx="1944687" cy="725728"/>
          </a:xfrm>
        </p:grpSpPr>
        <p:sp>
          <p:nvSpPr>
            <p:cNvPr id="67599" name="Text Box 15"/>
            <p:cNvSpPr txBox="1">
              <a:spLocks noChangeArrowheads="1"/>
            </p:cNvSpPr>
            <p:nvPr/>
          </p:nvSpPr>
          <p:spPr bwMode="auto">
            <a:xfrm>
              <a:off x="2500298" y="4500570"/>
              <a:ext cx="19446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次划分的时间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3071802" y="4286256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2" grpId="0"/>
      <p:bldP spid="676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0" y="283845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2" name="Oval 26"/>
          <p:cNvSpPr>
            <a:spLocks noChangeArrowheads="1"/>
          </p:cNvSpPr>
          <p:nvPr/>
        </p:nvSpPr>
        <p:spPr bwMode="auto">
          <a:xfrm>
            <a:off x="7650589" y="4081463"/>
            <a:ext cx="493311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8027988" y="35052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4" name="Oval 28"/>
          <p:cNvSpPr>
            <a:spLocks noChangeArrowheads="1"/>
          </p:cNvSpPr>
          <p:nvPr/>
        </p:nvSpPr>
        <p:spPr bwMode="auto">
          <a:xfrm>
            <a:off x="8315325" y="2928938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8531225" y="2352675"/>
            <a:ext cx="287338" cy="2873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6" name="Oval 30"/>
          <p:cNvSpPr>
            <a:spLocks noChangeArrowheads="1"/>
          </p:cNvSpPr>
          <p:nvPr/>
        </p:nvSpPr>
        <p:spPr bwMode="auto">
          <a:xfrm>
            <a:off x="8748713" y="1847850"/>
            <a:ext cx="215900" cy="2159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68572" y="1057275"/>
            <a:ext cx="1611041" cy="4032250"/>
            <a:chOff x="368572" y="1057275"/>
            <a:chExt cx="1611041" cy="4032250"/>
          </a:xfrm>
        </p:grpSpPr>
        <p:sp>
          <p:nvSpPr>
            <p:cNvPr id="60447" name="Text Box 31"/>
            <p:cNvSpPr txBox="1">
              <a:spLocks noChangeArrowheads="1"/>
            </p:cNvSpPr>
            <p:nvPr/>
          </p:nvSpPr>
          <p:spPr bwMode="auto">
            <a:xfrm>
              <a:off x="395559" y="1571612"/>
              <a:ext cx="461665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827088" y="1057275"/>
              <a:ext cx="1152525" cy="172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</a:p>
          </p:txBody>
        </p:sp>
        <p:sp>
          <p:nvSpPr>
            <p:cNvPr id="60449" name="Text Box 33"/>
            <p:cNvSpPr txBox="1">
              <a:spLocks noChangeArrowheads="1"/>
            </p:cNvSpPr>
            <p:nvPr/>
          </p:nvSpPr>
          <p:spPr bwMode="auto">
            <a:xfrm>
              <a:off x="368572" y="3562359"/>
              <a:ext cx="461665" cy="1081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60450" name="Rectangle 34"/>
            <p:cNvSpPr>
              <a:spLocks noChangeArrowheads="1"/>
            </p:cNvSpPr>
            <p:nvPr/>
          </p:nvSpPr>
          <p:spPr bwMode="auto">
            <a:xfrm>
              <a:off x="800100" y="3001963"/>
              <a:ext cx="1152525" cy="20875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</a:p>
          </p:txBody>
        </p:sp>
      </p:grpSp>
      <p:grpSp>
        <p:nvGrpSpPr>
          <p:cNvPr id="60464" name="Group 48"/>
          <p:cNvGrpSpPr>
            <a:grpSpLocks/>
          </p:cNvGrpSpPr>
          <p:nvPr/>
        </p:nvGrpSpPr>
        <p:grpSpPr bwMode="auto">
          <a:xfrm>
            <a:off x="2124075" y="3000375"/>
            <a:ext cx="2174875" cy="2017713"/>
            <a:chOff x="1338" y="1890"/>
            <a:chExt cx="1370" cy="1271"/>
          </a:xfrm>
        </p:grpSpPr>
        <p:sp>
          <p:nvSpPr>
            <p:cNvPr id="60451" name="AutoShape 35"/>
            <p:cNvSpPr>
              <a:spLocks/>
            </p:cNvSpPr>
            <p:nvPr/>
          </p:nvSpPr>
          <p:spPr bwMode="auto">
            <a:xfrm>
              <a:off x="1338" y="1890"/>
              <a:ext cx="136" cy="1271"/>
            </a:xfrm>
            <a:prstGeom prst="rightBrace">
              <a:avLst>
                <a:gd name="adj1" fmla="val 7788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453" name="AutoShape 37"/>
            <p:cNvSpPr>
              <a:spLocks noChangeArrowheads="1"/>
            </p:cNvSpPr>
            <p:nvPr/>
          </p:nvSpPr>
          <p:spPr bwMode="auto">
            <a:xfrm rot="16200000">
              <a:off x="1319" y="2090"/>
              <a:ext cx="635" cy="236"/>
            </a:xfrm>
            <a:prstGeom prst="curvedUpArrow">
              <a:avLst>
                <a:gd name="adj1" fmla="val 39937"/>
                <a:gd name="adj2" fmla="val 7987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454" name="Text Box 38"/>
            <p:cNvSpPr txBox="1">
              <a:spLocks noChangeArrowheads="1"/>
            </p:cNvSpPr>
            <p:nvPr/>
          </p:nvSpPr>
          <p:spPr bwMode="auto">
            <a:xfrm>
              <a:off x="1755" y="1936"/>
              <a:ext cx="95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将无序区中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小元素放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FF33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84438" y="1057275"/>
            <a:ext cx="3504908" cy="3957638"/>
            <a:chOff x="2484438" y="1057275"/>
            <a:chExt cx="3504908" cy="3957638"/>
          </a:xfrm>
        </p:grpSpPr>
        <p:sp>
          <p:nvSpPr>
            <p:cNvPr id="60455" name="Text Box 39"/>
            <p:cNvSpPr txBox="1">
              <a:spLocks noChangeArrowheads="1"/>
            </p:cNvSpPr>
            <p:nvPr/>
          </p:nvSpPr>
          <p:spPr bwMode="auto">
            <a:xfrm>
              <a:off x="5527681" y="1689108"/>
              <a:ext cx="461665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4427538" y="1057275"/>
              <a:ext cx="1152525" cy="20875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</a:p>
            <a:p>
              <a:pPr algn="l"/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5500694" y="3633796"/>
              <a:ext cx="461665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4400550" y="3360738"/>
              <a:ext cx="1152525" cy="16541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</a:p>
          </p:txBody>
        </p:sp>
        <p:sp>
          <p:nvSpPr>
            <p:cNvPr id="60459" name="AutoShape 43"/>
            <p:cNvSpPr>
              <a:spLocks noChangeArrowheads="1"/>
            </p:cNvSpPr>
            <p:nvPr/>
          </p:nvSpPr>
          <p:spPr bwMode="auto">
            <a:xfrm>
              <a:off x="2484438" y="2281238"/>
              <a:ext cx="1582737" cy="215900"/>
            </a:xfrm>
            <a:prstGeom prst="rightArrow">
              <a:avLst>
                <a:gd name="adj1" fmla="val 50000"/>
                <a:gd name="adj2" fmla="val 183272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460" name="Text Box 44"/>
            <p:cNvSpPr txBox="1">
              <a:spLocks noChangeArrowheads="1"/>
            </p:cNvSpPr>
            <p:nvPr/>
          </p:nvSpPr>
          <p:spPr bwMode="auto">
            <a:xfrm>
              <a:off x="2484438" y="1776413"/>
              <a:ext cx="13668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一趟排序</a:t>
              </a:r>
            </a:p>
          </p:txBody>
        </p:sp>
      </p:grp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500034" y="5448300"/>
            <a:ext cx="4857784" cy="9875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初始有序区为空。</a:t>
            </a:r>
          </a:p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lang="en-US" altLang="zh-CN" sz="20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0~</a:t>
            </a:r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趟使整个数据有序。</a:t>
            </a:r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 rot="-3962585">
            <a:off x="7974807" y="2005290"/>
            <a:ext cx="7191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28" name="Text Box 3" descr="纸莎草纸"/>
          <p:cNvSpPr txBox="1">
            <a:spLocks noChangeArrowheads="1"/>
          </p:cNvSpPr>
          <p:nvPr/>
        </p:nvSpPr>
        <p:spPr bwMode="auto">
          <a:xfrm>
            <a:off x="357158" y="214290"/>
            <a:ext cx="3143272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10.3.1  </a:t>
            </a:r>
            <a:r>
              <a:rPr kumimoji="1" lang="zh-CN" altLang="en-US" dirty="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冒泡排序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000760" y="1273175"/>
            <a:ext cx="1508217" cy="3455988"/>
            <a:chOff x="6000760" y="1273175"/>
            <a:chExt cx="1508217" cy="3455988"/>
          </a:xfrm>
        </p:grpSpPr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6804025" y="1273175"/>
              <a:ext cx="704952" cy="34559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左右箭头 28"/>
            <p:cNvSpPr/>
            <p:nvPr/>
          </p:nvSpPr>
          <p:spPr>
            <a:xfrm>
              <a:off x="6000760" y="2786058"/>
              <a:ext cx="571504" cy="285752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57818" y="5572140"/>
            <a:ext cx="1928826" cy="707886"/>
            <a:chOff x="6000760" y="5568751"/>
            <a:chExt cx="1928826" cy="707886"/>
          </a:xfrm>
        </p:grpSpPr>
        <p:sp>
          <p:nvSpPr>
            <p:cNvPr id="33" name="右箭头 32"/>
            <p:cNvSpPr/>
            <p:nvPr/>
          </p:nvSpPr>
          <p:spPr>
            <a:xfrm>
              <a:off x="6000760" y="5786454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57950" y="5568751"/>
              <a:ext cx="1571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有序区总是全局有序的</a:t>
              </a:r>
              <a:endParaRPr lang="zh-CN" altLang="en-US" sz="2000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2" grpId="0" animBg="1"/>
      <p:bldP spid="60443" grpId="0" animBg="1"/>
      <p:bldP spid="60444" grpId="0" animBg="1"/>
      <p:bldP spid="60445" grpId="0" animBg="1"/>
      <p:bldP spid="60446" grpId="0" animBg="1"/>
      <p:bldP spid="60461" grpId="0" animBg="1"/>
      <p:bldP spid="604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85852" y="642918"/>
            <a:ext cx="728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有一个整数序列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，求前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）个最小的元素。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8794" y="1285860"/>
            <a:ext cx="5000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采用直接插入排序？ 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采用冒泡排序？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O(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21"/>
          <p:cNvGrpSpPr/>
          <p:nvPr/>
        </p:nvGrpSpPr>
        <p:grpSpPr>
          <a:xfrm>
            <a:off x="1857356" y="2714620"/>
            <a:ext cx="5000660" cy="2308206"/>
            <a:chOff x="1785918" y="3143248"/>
            <a:chExt cx="5000660" cy="2308206"/>
          </a:xfrm>
        </p:grpSpPr>
        <p:sp>
          <p:nvSpPr>
            <p:cNvPr id="12" name="矩形 11"/>
            <p:cNvSpPr/>
            <p:nvPr/>
          </p:nvSpPr>
          <p:spPr>
            <a:xfrm>
              <a:off x="1785918" y="3143248"/>
              <a:ext cx="4857784" cy="5715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]          </a:t>
              </a:r>
              <a:r>
                <a:rPr lang="en-US" altLang="zh-CN" sz="1800" smtClean="0">
                  <a:solidFill>
                    <a:srgbClr val="1000E4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85918" y="4286256"/>
              <a:ext cx="2071702" cy="5715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1000E4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82048" y="4286256"/>
              <a:ext cx="2071702" cy="5715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1800" smtClean="0">
                  <a:solidFill>
                    <a:srgbClr val="1000E4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3929058" y="4286256"/>
              <a:ext cx="609600" cy="533400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CN" altLang="en-US" sz="1800" dirty="0">
                  <a:solidFill>
                    <a:srgbClr val="99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基准</a:t>
              </a:r>
              <a:endParaRPr kumimoji="1" lang="zh-CN" altLang="en-US" sz="1800" b="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4143372" y="3786190"/>
              <a:ext cx="142876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6248" y="3786190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partition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38626" y="508212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>
              <a:stCxn id="18" idx="0"/>
              <a:endCxn id="15" idx="4"/>
            </p:cNvCxnSpPr>
            <p:nvPr/>
          </p:nvCxnSpPr>
          <p:spPr>
            <a:xfrm rot="5400000" flipH="1" flipV="1">
              <a:off x="4101463" y="4949728"/>
              <a:ext cx="262466" cy="23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57422" y="5072074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==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时，前面就是前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个最小的元素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0364" y="5643578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501122" cy="3595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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正整数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构成的集合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A={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），将其划分为两个不相交的子集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，元素个数分别是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中元素之和分别为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。设计一个尽可能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的划分算法，满足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最小且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最大。要求：</a:t>
            </a:r>
          </a:p>
          <a:p>
            <a:pPr algn="l">
              <a:lnSpc>
                <a:spcPts val="3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）给出算法的基本设计思想。</a:t>
            </a:r>
          </a:p>
          <a:p>
            <a:pPr algn="l">
              <a:lnSpc>
                <a:spcPts val="3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）根据设计思想，采用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描述算法，关键之处给出注释。</a:t>
            </a:r>
          </a:p>
          <a:p>
            <a:pPr algn="l">
              <a:lnSpc>
                <a:spcPts val="3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）说明你所设计算法的时间复杂度和空间复杂度。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35716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2016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年全国计算机学科专业考研题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：将最小的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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个元素放在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中，其他放在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中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3786182" y="1214422"/>
            <a:ext cx="285752" cy="78581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4810" y="135729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0364" y="2214554"/>
            <a:ext cx="2000264" cy="52588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递归快速排序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358246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Partition(int a[],int low,int high)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a[low]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为基准划分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i=low,j=high;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povit=a[low];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(i&lt;j)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(i&lt;j &amp;&amp; a[j]&gt;=povit)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j--;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a[i]=a[j];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(i&lt;j &amp;&amp; a[i]&lt;=povit)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i++;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a[j]=a[i];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a[i]=povit;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i;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7929618" cy="6107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Solution(int a[],int n)	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low=0,high=n-1;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flag=true;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(flag)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i=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(a,low,high);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(i==n/2-1)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n/2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flag=false;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(i&lt;n/2-1)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在右区间查找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low=i+1;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high=i-1;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在左区间查找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s1=0,s2=0;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i=0;i&lt;n/2;i++)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s1+=a[i];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j=n/2;j&lt;n;j++)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s2+=a[j];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s2-s1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607220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71604" y="4143380"/>
            <a:ext cx="5643602" cy="169543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常见的选择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排序方法：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）简单选择排序（或称直接选择排序）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）堆排序</a:t>
            </a:r>
          </a:p>
        </p:txBody>
      </p:sp>
      <p:sp>
        <p:nvSpPr>
          <p:cNvPr id="3" name="Text Box 14" descr="信纸"/>
          <p:cNvSpPr txBox="1">
            <a:spLocks noChangeArrowheads="1"/>
          </p:cNvSpPr>
          <p:nvPr/>
        </p:nvSpPr>
        <p:spPr bwMode="auto">
          <a:xfrm>
            <a:off x="2714612" y="500042"/>
            <a:ext cx="3744913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10.4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选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择排序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538575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214554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2" y="278605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全局有序区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86380" y="2214554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5074" y="278605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无序区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4000496" y="2285992"/>
            <a:ext cx="2357454" cy="1357322"/>
            <a:chOff x="4000496" y="2285992"/>
            <a:chExt cx="2357454" cy="1357322"/>
          </a:xfrm>
        </p:grpSpPr>
        <p:sp>
          <p:nvSpPr>
            <p:cNvPr id="15" name="右弧形箭头 14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496" y="3243204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选出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最小元素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3676646" cy="514738"/>
          </a:xfrm>
          <a:prstGeom prst="rect">
            <a:avLst/>
          </a:prstGeom>
          <a:solidFill>
            <a:srgbClr val="66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10.4.1 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简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单选择排序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95315" y="1214422"/>
            <a:ext cx="45307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中选出最小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5787" y="1857364"/>
            <a:ext cx="6000792" cy="257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k=i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保存最小元素的下标</a:t>
            </a:r>
          </a:p>
          <a:p>
            <a:pPr algn="l">
              <a:spcBef>
                <a:spcPct val="50000"/>
              </a:spcBef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(a[j]&lt;a[k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k=j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1714480" y="4643446"/>
            <a:ext cx="1714512" cy="971614"/>
            <a:chOff x="2928926" y="5072074"/>
            <a:chExt cx="1714512" cy="971614"/>
          </a:xfrm>
        </p:grpSpPr>
        <p:sp>
          <p:nvSpPr>
            <p:cNvPr id="7" name="上箭头 6"/>
            <p:cNvSpPr/>
            <p:nvPr/>
          </p:nvSpPr>
          <p:spPr>
            <a:xfrm>
              <a:off x="3571868" y="5072074"/>
              <a:ext cx="214314" cy="500066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564357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仿宋" pitchFamily="49" charset="-122"/>
                  <a:ea typeface="仿宋" pitchFamily="49" charset="-122"/>
                </a:rPr>
                <a:t>简单选择</a:t>
              </a:r>
              <a:endParaRPr lang="zh-CN" altLang="en-US" sz="2000" dirty="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86116" y="5253050"/>
            <a:ext cx="442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个元素中找最小元素需要</a:t>
            </a:r>
            <a:r>
              <a:rPr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-1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次比较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193863" y="985706"/>
            <a:ext cx="1543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全局有序区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57290" y="1447741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1000E4"/>
                </a:solidFill>
                <a:latin typeface="+mj-ea"/>
                <a:ea typeface="+mj-ea"/>
                <a:cs typeface="Consolas" pitchFamily="49" charset="0"/>
              </a:rPr>
              <a:t>……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389540" y="985706"/>
            <a:ext cx="1150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68815" y="1447741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1000E4"/>
                </a:solidFill>
                <a:latin typeface="+mn-ea"/>
                <a:cs typeface="Consolas" pitchFamily="49" charset="0"/>
              </a:rPr>
              <a:t>……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285984" y="3814708"/>
            <a:ext cx="15637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全局有序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区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357290" y="3176528"/>
            <a:ext cx="3671888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1000E4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 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389540" y="3743270"/>
            <a:ext cx="1150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173640" y="3176528"/>
            <a:ext cx="2592388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</a:t>
            </a:r>
            <a:r>
              <a:rPr lang="en-US" altLang="zh-CN" sz="1800" dirty="0" smtClean="0">
                <a:solidFill>
                  <a:srgbClr val="1000E4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5400000">
            <a:off x="5389572" y="1771591"/>
            <a:ext cx="144462" cy="792162"/>
          </a:xfrm>
          <a:prstGeom prst="curvedLeftArrow">
            <a:avLst>
              <a:gd name="adj1" fmla="val 109670"/>
              <a:gd name="adj2" fmla="val 219341"/>
              <a:gd name="adj3" fmla="val 33333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381478" y="2384366"/>
            <a:ext cx="358775" cy="503237"/>
          </a:xfrm>
          <a:prstGeom prst="downArrow">
            <a:avLst>
              <a:gd name="adj1" fmla="val 50000"/>
              <a:gd name="adj2" fmla="val 3506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243492" y="2285992"/>
            <a:ext cx="3543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采用简单选择方法选出最小元素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571604" y="4714884"/>
            <a:ext cx="4968875" cy="9875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时，全局有序区为空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0~</a:t>
            </a:r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经过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72" y="28572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基本思路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6391290" cy="4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rIns="144000" bIns="180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SelectSort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做第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(R[j].key&lt;R[k].key)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k=j; </a:t>
            </a:r>
            <a:endParaRPr kumimoji="1" lang="en-US" altLang="zh-CN" sz="1800" dirty="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(k!=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   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//R[i]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R[k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swap(R[i],R[k]);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42860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简单选择排序算法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21442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初始关键字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9" name="矩形 8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42" y="231451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302889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3" name="矩形 22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3042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0" name="矩形 29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3042" y="445765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714348" y="428604"/>
            <a:ext cx="7500990" cy="4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采用简单选择排序方法对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进行排序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3108" y="4929198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任何情况下：都有做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29388" y="2857496"/>
            <a:ext cx="1500198" cy="1500198"/>
            <a:chOff x="6429388" y="2857496"/>
            <a:chExt cx="1500198" cy="1500198"/>
          </a:xfrm>
        </p:grpSpPr>
        <p:sp>
          <p:nvSpPr>
            <p:cNvPr id="38" name="右大括号 37"/>
            <p:cNvSpPr/>
            <p:nvPr/>
          </p:nvSpPr>
          <p:spPr>
            <a:xfrm>
              <a:off x="6429388" y="2857496"/>
              <a:ext cx="285752" cy="1500198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6578" y="3286124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没有元素移</a:t>
              </a:r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动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57158" y="1071546"/>
            <a:ext cx="8358246" cy="3216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80000" rIns="144000" bIns="180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比较找本趟最小关键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(R[j].key&lt;R[j-1].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swap(R[j],R[j-1]);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R[j-1]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20" y="42860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冒泡排序算法</a:t>
            </a:r>
            <a:endParaRPr lang="zh-CN" altLang="en-US" sz="200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71472" y="3774048"/>
            <a:ext cx="7572428" cy="52588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移动元素的次数，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正序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最小值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为最大值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3(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14348" y="2202412"/>
            <a:ext cx="742955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个元素进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行简单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选择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排序，所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需进行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关键字的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比较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数总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计为：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42910" y="4702742"/>
            <a:ext cx="62531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简单选择排序的最好、最坏和平均时间复杂度为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7850" y="1000108"/>
            <a:ext cx="7923240" cy="93625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lnSpc>
                <a:spcPts val="2800"/>
              </a:lnSpc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个元素中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挑选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最小元素需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要比较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）趟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元素中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挑选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最小元素需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要比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较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次。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773916"/>
            <a:ext cx="2714644" cy="90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  <p:bldP spid="70659" grpId="0"/>
      <p:bldP spid="706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阿里巴巴的面试题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7286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个整数中找到一个最大的整数，需要的比较次数是（  ）。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A.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			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B. 2</a:t>
            </a:r>
            <a:r>
              <a:rPr lang="en-US" altLang="zh-CN" sz="2000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  <a:p>
            <a:pPr marL="457200" indent="-457200"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2</a:t>
            </a:r>
            <a:r>
              <a:rPr lang="en-US" altLang="zh-CN" sz="2000" i="1" baseline="30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D. log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  <a:p>
            <a:pPr marL="457200" indent="-457200"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E. 2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		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F. 2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 descr="蓝色面巾纸"/>
          <p:cNvSpPr txBox="1">
            <a:spLocks noChangeArrowheads="1"/>
          </p:cNvSpPr>
          <p:nvPr/>
        </p:nvSpPr>
        <p:spPr bwMode="auto">
          <a:xfrm>
            <a:off x="500034" y="480995"/>
            <a:ext cx="3071834" cy="514738"/>
          </a:xfrm>
          <a:prstGeom prst="rect">
            <a:avLst/>
          </a:prstGeom>
          <a:solidFill>
            <a:srgbClr val="66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10.4.2 </a:t>
            </a:r>
            <a:r>
              <a:rPr kumimoji="1"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堆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8728" y="2426609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71670" y="2998113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全局有序区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3438" y="2426609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72132" y="2998113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3357554" y="2498047"/>
            <a:ext cx="2357454" cy="1326544"/>
            <a:chOff x="4000496" y="2285992"/>
            <a:chExt cx="2357454" cy="1326544"/>
          </a:xfrm>
        </p:grpSpPr>
        <p:sp>
          <p:nvSpPr>
            <p:cNvPr id="25" name="右弧形箭头 24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0496" y="3243204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选出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最小元素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7"/>
          <p:cNvGrpSpPr/>
          <p:nvPr/>
        </p:nvGrpSpPr>
        <p:grpSpPr>
          <a:xfrm>
            <a:off x="2143108" y="3998245"/>
            <a:ext cx="5143536" cy="1400242"/>
            <a:chOff x="1142976" y="2357430"/>
            <a:chExt cx="6858048" cy="1400242"/>
          </a:xfrm>
        </p:grpSpPr>
        <p:sp>
          <p:nvSpPr>
            <p:cNvPr id="29" name="下箭头 28"/>
            <p:cNvSpPr/>
            <p:nvPr/>
          </p:nvSpPr>
          <p:spPr>
            <a:xfrm>
              <a:off x="4071934" y="2357430"/>
              <a:ext cx="357190" cy="92869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2976" y="3357562"/>
              <a:ext cx="6858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采用堆方法选出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最小元素：</a:t>
              </a:r>
              <a:r>
                <a:rPr kumimoji="1"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堆排序算法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2910" y="157161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6215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一个序列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，关键字分别为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、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k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00034" y="571480"/>
            <a:ext cx="2031985" cy="430887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、堆</a:t>
            </a: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的定义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472" y="2000240"/>
            <a:ext cx="7786742" cy="29341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该序列满足如下性质（简称为堆性质）：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en-US" altLang="zh-CN" sz="2000" baseline="-30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/2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满足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种情况的堆称为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小根堆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，满足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种情况的堆称为大根堆。下面讨论的堆是</a:t>
            </a:r>
            <a:r>
              <a:rPr kumimoji="1"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大根堆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3000364" y="1142984"/>
            <a:ext cx="1874835" cy="1646246"/>
            <a:chOff x="5197495" y="1928802"/>
            <a:chExt cx="1874835" cy="1646246"/>
          </a:xfrm>
        </p:grpSpPr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6134120" y="1928802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562929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663894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18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197495" y="3081327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6634187" y="3143248"/>
              <a:ext cx="43814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1800" i="1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i="1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945208" y="2284402"/>
              <a:ext cx="242887" cy="257175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0" y="162"/>
                </a:cxn>
              </a:cxnLst>
              <a:rect l="0" t="0" r="r" b="b"/>
              <a:pathLst>
                <a:path w="153" h="162">
                  <a:moveTo>
                    <a:pt x="153" y="0"/>
                  </a:moveTo>
                  <a:lnTo>
                    <a:pt x="0" y="16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540520" y="2262177"/>
              <a:ext cx="241300" cy="255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161"/>
                </a:cxn>
              </a:cxnLst>
              <a:rect l="0" t="0" r="r" b="b"/>
              <a:pathLst>
                <a:path w="152" h="161">
                  <a:moveTo>
                    <a:pt x="0" y="0"/>
                  </a:moveTo>
                  <a:lnTo>
                    <a:pt x="152" y="16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488008" y="2878127"/>
              <a:ext cx="185737" cy="239713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0" y="151"/>
                </a:cxn>
              </a:cxnLst>
              <a:rect l="0" t="0" r="r" b="b"/>
              <a:pathLst>
                <a:path w="117" h="151">
                  <a:moveTo>
                    <a:pt x="117" y="0"/>
                  </a:moveTo>
                  <a:lnTo>
                    <a:pt x="0" y="15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007120" y="2865427"/>
              <a:ext cx="198437" cy="239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151"/>
                </a:cxn>
              </a:cxnLst>
              <a:rect l="0" t="0" r="r" b="b"/>
              <a:pathLst>
                <a:path w="125" h="151">
                  <a:moveTo>
                    <a:pt x="0" y="0"/>
                  </a:moveTo>
                  <a:lnTo>
                    <a:pt x="125" y="15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5929322" y="3079740"/>
              <a:ext cx="647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71802" y="302889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完全二叉树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43636" y="1462619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 smtClean="0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14350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i="1" dirty="0" err="1" smtClean="0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28664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+1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接连接符 50"/>
          <p:cNvCxnSpPr>
            <a:stCxn id="47" idx="3"/>
            <a:endCxn id="48" idx="0"/>
          </p:cNvCxnSpPr>
          <p:nvPr/>
        </p:nvCxnSpPr>
        <p:spPr>
          <a:xfrm rot="5400000">
            <a:off x="5728535" y="1768769"/>
            <a:ext cx="430423" cy="671789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7" idx="5"/>
            <a:endCxn id="49" idx="0"/>
          </p:cNvCxnSpPr>
          <p:nvPr/>
        </p:nvCxnSpPr>
        <p:spPr>
          <a:xfrm rot="16200000" flipH="1">
            <a:off x="7128447" y="1697330"/>
            <a:ext cx="430423" cy="814665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3504" y="3005737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左孩子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72330" y="3005737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右孩子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1472" y="4643446"/>
            <a:ext cx="7929618" cy="13234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</a:t>
            </a:r>
            <a:r>
              <a:rPr kumimoji="1"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根堆：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对应的完全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二叉树中，任意一个结点的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关键字都大于或等于它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的孩子结点的关键字。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最小关键字的元素一定是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某个叶子结点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！！！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3929058" y="3820073"/>
            <a:ext cx="285752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6446" y="88575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层序编号方式：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28596" y="1785926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2285984" y="1857364"/>
            <a:ext cx="642942" cy="285752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720" y="214290"/>
            <a:ext cx="5857916" cy="453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将序列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看成是一颗完全二叉树</a:t>
            </a:r>
            <a:endParaRPr lang="zh-CN" altLang="en-US" sz="2000" smtClean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5786446" y="1357298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643438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858016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85762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8638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215074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直接连接符 40"/>
          <p:cNvCxnSpPr>
            <a:stCxn id="35" idx="3"/>
            <a:endCxn id="37" idx="0"/>
          </p:cNvCxnSpPr>
          <p:nvPr/>
        </p:nvCxnSpPr>
        <p:spPr>
          <a:xfrm rot="5400000">
            <a:off x="4159066" y="2697132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5"/>
            <a:endCxn id="38" idx="0"/>
          </p:cNvCxnSpPr>
          <p:nvPr/>
        </p:nvCxnSpPr>
        <p:spPr>
          <a:xfrm rot="16200000" flipH="1">
            <a:off x="5126016" y="2768569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3"/>
            <a:endCxn id="39" idx="0"/>
          </p:cNvCxnSpPr>
          <p:nvPr/>
        </p:nvCxnSpPr>
        <p:spPr>
          <a:xfrm rot="5400000">
            <a:off x="6445082" y="2768570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4" idx="3"/>
            <a:endCxn id="35" idx="7"/>
          </p:cNvCxnSpPr>
          <p:nvPr/>
        </p:nvCxnSpPr>
        <p:spPr>
          <a:xfrm rot="5400000">
            <a:off x="5320304" y="1717026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4" idx="5"/>
            <a:endCxn id="36" idx="1"/>
          </p:cNvCxnSpPr>
          <p:nvPr/>
        </p:nvCxnSpPr>
        <p:spPr>
          <a:xfrm rot="16200000" flipH="1">
            <a:off x="6427593" y="1752745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2910" y="114298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=6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034" y="285728"/>
            <a:ext cx="4929222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如何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一颗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完全二叉树是否为大根堆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2132" y="1192397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7686" y="212109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7620" y="300037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2330" y="192880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3570" y="300037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5140" y="307181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649544"/>
            <a:ext cx="3214710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从编号为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/2=3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的结点开始，逐一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所有分支结点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4500562" y="4071942"/>
            <a:ext cx="3214710" cy="1259248"/>
            <a:chOff x="4500562" y="4071942"/>
            <a:chExt cx="3214710" cy="1259248"/>
          </a:xfrm>
        </p:grpSpPr>
        <p:sp>
          <p:nvSpPr>
            <p:cNvPr id="25" name="TextBox 24"/>
            <p:cNvSpPr txBox="1"/>
            <p:nvPr/>
          </p:nvSpPr>
          <p:spPr>
            <a:xfrm>
              <a:off x="4500562" y="4572008"/>
              <a:ext cx="3214710" cy="7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kumimoji="1"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所有分支结点满足定义 </a:t>
              </a:r>
              <a:r>
                <a:rPr kumimoji="1" lang="zh-CN" altLang="en-US" sz="20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  <a:sym typeface="Wingdings"/>
                </a:rPr>
                <a:t> </a:t>
              </a:r>
              <a:r>
                <a:rPr kumimoji="1" lang="zh-CN" altLang="en-US" sz="200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大根堆</a:t>
              </a:r>
              <a:endPara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5929322" y="4071942"/>
              <a:ext cx="214314" cy="35719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61979" y="928670"/>
            <a:ext cx="8281987" cy="132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200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排序的关键是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构造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堆，这里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筛选算法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建堆。</a:t>
            </a:r>
          </a:p>
          <a:p>
            <a:pPr algn="l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所谓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筛选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”指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是，对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一棵左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右子树均为堆的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完全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二叉树，“调整”根结点使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整个二叉树也成为一个堆。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3729021" y="2514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2357421" y="33528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5176821" y="3276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1176321" y="4840288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336909" y="4797425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H="1">
            <a:off x="2738403" y="2844800"/>
            <a:ext cx="990618" cy="538162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4262421" y="2844800"/>
            <a:ext cx="1047750" cy="466724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9" name="Freeform 11"/>
          <p:cNvSpPr>
            <a:spLocks/>
          </p:cNvSpPr>
          <p:nvPr/>
        </p:nvSpPr>
        <p:spPr bwMode="auto">
          <a:xfrm>
            <a:off x="2884471" y="3708400"/>
            <a:ext cx="609600" cy="1117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704"/>
              </a:cxn>
            </a:cxnLst>
            <a:rect l="0" t="0" r="r" b="b"/>
            <a:pathLst>
              <a:path w="384" h="704">
                <a:moveTo>
                  <a:pt x="0" y="0"/>
                </a:moveTo>
                <a:lnTo>
                  <a:pt x="384" y="704"/>
                </a:lnTo>
              </a:path>
            </a:pathLst>
          </a:cu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47196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57102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2274871" y="4424363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堆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00621" y="4332288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堆</a:t>
            </a:r>
          </a:p>
        </p:txBody>
      </p:sp>
      <p:grpSp>
        <p:nvGrpSpPr>
          <p:cNvPr id="2" name="组合 25"/>
          <p:cNvGrpSpPr/>
          <p:nvPr/>
        </p:nvGrpSpPr>
        <p:grpSpPr>
          <a:xfrm>
            <a:off x="3595932" y="3048000"/>
            <a:ext cx="492443" cy="1371600"/>
            <a:chOff x="2857761" y="3048000"/>
            <a:chExt cx="492443" cy="1371600"/>
          </a:xfrm>
        </p:grpSpPr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flipH="1">
              <a:off x="3295650" y="3048000"/>
              <a:ext cx="0" cy="137160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2857761" y="3214686"/>
              <a:ext cx="492443" cy="804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99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筛选</a:t>
              </a:r>
              <a:endParaRPr kumimoji="1" lang="zh-CN" altLang="en-US" sz="2000" b="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976309" y="3214686"/>
            <a:ext cx="3024187" cy="288131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4365617" y="2928934"/>
            <a:ext cx="2087562" cy="216058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1565259" y="3716338"/>
            <a:ext cx="792162" cy="1152525"/>
          </a:xfrm>
          <a:prstGeom prst="line">
            <a:avLst/>
          </a:prstGeom>
          <a:noFill/>
          <a:ln w="28575">
            <a:solidFill>
              <a:srgbClr val="1000E4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539750" y="260350"/>
            <a:ext cx="2952750" cy="430887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、堆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排序算法设计</a:t>
            </a:r>
          </a:p>
        </p:txBody>
      </p:sp>
      <p:grpSp>
        <p:nvGrpSpPr>
          <p:cNvPr id="3" name="组合 27"/>
          <p:cNvGrpSpPr/>
          <p:nvPr/>
        </p:nvGrpSpPr>
        <p:grpSpPr>
          <a:xfrm>
            <a:off x="6715140" y="3416858"/>
            <a:ext cx="1979581" cy="875743"/>
            <a:chOff x="6715140" y="3416858"/>
            <a:chExt cx="1979581" cy="875743"/>
          </a:xfrm>
        </p:grpSpPr>
        <p:grpSp>
          <p:nvGrpSpPr>
            <p:cNvPr id="4" name="组合 26"/>
            <p:cNvGrpSpPr/>
            <p:nvPr/>
          </p:nvGrpSpPr>
          <p:grpSpPr>
            <a:xfrm>
              <a:off x="6751621" y="3713163"/>
              <a:ext cx="1943100" cy="579438"/>
              <a:chOff x="6013450" y="3713163"/>
              <a:chExt cx="1943100" cy="579438"/>
            </a:xfrm>
          </p:grpSpPr>
          <p:sp>
            <p:nvSpPr>
              <p:cNvPr id="73746" name="AutoShape 18"/>
              <p:cNvSpPr>
                <a:spLocks noChangeArrowheads="1"/>
              </p:cNvSpPr>
              <p:nvPr/>
            </p:nvSpPr>
            <p:spPr bwMode="auto">
              <a:xfrm>
                <a:off x="6013450" y="3789363"/>
                <a:ext cx="863600" cy="431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747" name="Text Box 19"/>
              <p:cNvSpPr txBox="1">
                <a:spLocks noChangeArrowheads="1"/>
              </p:cNvSpPr>
              <p:nvPr/>
            </p:nvSpPr>
            <p:spPr bwMode="auto">
              <a:xfrm>
                <a:off x="7092950" y="3713163"/>
                <a:ext cx="8636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3200" dirty="0">
                    <a:solidFill>
                      <a:srgbClr val="008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堆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715140" y="341685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筛选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  <p:bldP spid="73732" grpId="0" animBg="1"/>
      <p:bldP spid="73733" grpId="0" animBg="1"/>
      <p:bldP spid="73734" grpId="0" animBg="1"/>
      <p:bldP spid="73735" grpId="0" animBg="1"/>
      <p:bldP spid="73736" grpId="0" animBg="1"/>
      <p:bldP spid="73737" grpId="0" animBg="1"/>
      <p:bldP spid="73739" grpId="0" animBg="1"/>
      <p:bldP spid="73740" grpId="0" animBg="1"/>
      <p:bldP spid="73741" grpId="0" animBg="1"/>
      <p:bldP spid="73742" grpId="0"/>
      <p:bldP spid="73743" grpId="0"/>
      <p:bldP spid="73748" grpId="0" animBg="1"/>
      <p:bldP spid="73749" grpId="0" animBg="1"/>
      <p:bldP spid="737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992873" y="571480"/>
            <a:ext cx="714380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849865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064443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06404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9280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421501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直接连接符 53"/>
          <p:cNvCxnSpPr>
            <a:stCxn id="49" idx="3"/>
            <a:endCxn id="51" idx="0"/>
          </p:cNvCxnSpPr>
          <p:nvPr/>
        </p:nvCxnSpPr>
        <p:spPr>
          <a:xfrm rot="5400000">
            <a:off x="2365493" y="1911314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9" idx="5"/>
            <a:endCxn id="52" idx="0"/>
          </p:cNvCxnSpPr>
          <p:nvPr/>
        </p:nvCxnSpPr>
        <p:spPr>
          <a:xfrm rot="16200000" flipH="1">
            <a:off x="3332443" y="1982751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0" idx="3"/>
            <a:endCxn id="53" idx="0"/>
          </p:cNvCxnSpPr>
          <p:nvPr/>
        </p:nvCxnSpPr>
        <p:spPr>
          <a:xfrm rot="5400000">
            <a:off x="4651509" y="1982752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3"/>
            <a:endCxn id="49" idx="7"/>
          </p:cNvCxnSpPr>
          <p:nvPr/>
        </p:nvCxnSpPr>
        <p:spPr>
          <a:xfrm rot="5400000">
            <a:off x="3526731" y="931208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5"/>
            <a:endCxn id="50" idx="1"/>
          </p:cNvCxnSpPr>
          <p:nvPr/>
        </p:nvCxnSpPr>
        <p:spPr>
          <a:xfrm rot="16200000" flipH="1">
            <a:off x="4634020" y="966927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0"/>
          <p:cNvGrpSpPr/>
          <p:nvPr/>
        </p:nvGrpSpPr>
        <p:grpSpPr>
          <a:xfrm>
            <a:off x="1173755" y="1345985"/>
            <a:ext cx="3112493" cy="1928826"/>
            <a:chOff x="1173755" y="1323960"/>
            <a:chExt cx="3112493" cy="1928826"/>
          </a:xfrm>
        </p:grpSpPr>
        <p:sp>
          <p:nvSpPr>
            <p:cNvPr id="76" name="矩形 75"/>
            <p:cNvSpPr/>
            <p:nvPr/>
          </p:nvSpPr>
          <p:spPr>
            <a:xfrm>
              <a:off x="1928794" y="1323960"/>
              <a:ext cx="2357454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3755" y="1763901"/>
              <a:ext cx="461665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是一个堆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0" name="直接连接符 69"/>
            <p:cNvCxnSpPr>
              <a:stCxn id="67" idx="3"/>
            </p:cNvCxnSpPr>
            <p:nvPr/>
          </p:nvCxnSpPr>
          <p:spPr>
            <a:xfrm flipV="1">
              <a:off x="1635420" y="2472725"/>
              <a:ext cx="285751" cy="555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1"/>
          <p:cNvGrpSpPr/>
          <p:nvPr/>
        </p:nvGrpSpPr>
        <p:grpSpPr>
          <a:xfrm>
            <a:off x="4354825" y="1357298"/>
            <a:ext cx="2702260" cy="1928826"/>
            <a:chOff x="4354825" y="1335273"/>
            <a:chExt cx="2702260" cy="1928826"/>
          </a:xfrm>
        </p:grpSpPr>
        <p:sp>
          <p:nvSpPr>
            <p:cNvPr id="66" name="矩形 65"/>
            <p:cNvSpPr/>
            <p:nvPr/>
          </p:nvSpPr>
          <p:spPr>
            <a:xfrm>
              <a:off x="4354825" y="1335273"/>
              <a:ext cx="2071702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95420" y="1549587"/>
              <a:ext cx="461665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是一个堆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2" name="直接连接符 71"/>
            <p:cNvCxnSpPr>
              <a:stCxn id="66" idx="3"/>
              <a:endCxn id="68" idx="1"/>
            </p:cNvCxnSpPr>
            <p:nvPr/>
          </p:nvCxnSpPr>
          <p:spPr>
            <a:xfrm flipV="1">
              <a:off x="6426527" y="2263967"/>
              <a:ext cx="168893" cy="3571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28596" y="285728"/>
            <a:ext cx="3071834" cy="453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筛选：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不是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堆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堆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6314" y="50004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根开始筛选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81"/>
          <p:cNvGrpSpPr/>
          <p:nvPr/>
        </p:nvGrpSpPr>
        <p:grpSpPr>
          <a:xfrm>
            <a:off x="3714744" y="3395963"/>
            <a:ext cx="1214446" cy="869398"/>
            <a:chOff x="3786183" y="3500438"/>
            <a:chExt cx="890594" cy="869398"/>
          </a:xfrm>
        </p:grpSpPr>
        <p:sp>
          <p:nvSpPr>
            <p:cNvPr id="80" name="下箭头 79"/>
            <p:cNvSpPr/>
            <p:nvPr/>
          </p:nvSpPr>
          <p:spPr>
            <a:xfrm>
              <a:off x="4071934" y="3500438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86183" y="400050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大根堆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3643306" y="1714488"/>
            <a:ext cx="1285884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780430" y="2786058"/>
            <a:ext cx="7200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1538" y="4572008"/>
            <a:ext cx="6215106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仅仅处理从根结点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某个叶子结点路径上的结点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完全二叉树高度为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log</a:t>
            </a:r>
            <a:r>
              <a:rPr kumimoji="1"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+1)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  <a:sym typeface="Symbol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所有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筛选的时间复杂度为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kumimoji="1"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1000108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tmp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785918" y="1357298"/>
            <a:ext cx="1071570" cy="21431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51" idx="1"/>
          </p:cNvCxnSpPr>
          <p:nvPr/>
        </p:nvCxnSpPr>
        <p:spPr>
          <a:xfrm rot="16200000" flipH="1">
            <a:off x="1369174" y="1774046"/>
            <a:ext cx="1073363" cy="525622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2.59259E-6 C -0.01163 -0.00648 -0.02309 -0.01296 -0.04444 -0.01482 C -0.06579 -0.01667 -0.08281 -0.02246 -0.12777 -0.01111 C -0.17274 0.00023 -0.2434 0.02685 -0.31388 0.0537 " pathEditMode="relative" ptsTypes="aaaA"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0.00347 C 0.00382 0.00115 0.00417 -0.00116 0.00348 -0.01135 C 0.00278 -0.02153 -0.00225 -0.04537 -0.00069 -0.05764 C 0.00087 -0.06991 -0.00816 -0.07454 0.0132 -0.08542 C 0.03455 -0.0963 0.10382 -0.11482 0.12778 -0.12269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4.07407E-6 C 0.00104 -0.02292 0.00052 -0.04561 0.00173 -0.06297 C 0.00295 -0.08033 -0.00521 -0.0882 0.00868 -0.10371 C 0.02257 -0.11922 0.06962 -0.14561 0.08559 -0.15649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81 0.06527 C -0.32812 0.07916 -0.3118 0.13055 -0.30486 0.14884 C -0.29791 0.16713 -0.30538 0.1537 -0.29097 0.17476 C -0.27656 0.19583 -0.23385 0.25393 -0.21875 0.27476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51" grpId="0" animBg="1"/>
      <p:bldP spid="79" grpId="0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224194" y="1857364"/>
            <a:ext cx="792162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low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432031" y="2578089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2*low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944919" y="2576502"/>
            <a:ext cx="1150937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2*low+1</a:t>
            </a:r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2990831" y="2289164"/>
            <a:ext cx="304800" cy="28257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178"/>
              </a:cxn>
            </a:cxnLst>
            <a:rect l="0" t="0" r="r" b="b"/>
            <a:pathLst>
              <a:path w="192" h="178">
                <a:moveTo>
                  <a:pt x="192" y="0"/>
                </a:moveTo>
                <a:lnTo>
                  <a:pt x="0" y="178"/>
                </a:lnTo>
              </a:path>
            </a:pathLst>
          </a:cu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3944919" y="2289164"/>
            <a:ext cx="265112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10"/>
              </a:cxn>
            </a:cxnLst>
            <a:rect l="0" t="0" r="r" b="b"/>
            <a:pathLst>
              <a:path w="167" h="210">
                <a:moveTo>
                  <a:pt x="0" y="0"/>
                </a:moveTo>
                <a:lnTo>
                  <a:pt x="167" y="21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206616" y="3368664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……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2863831" y="3946514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high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928794" y="4063989"/>
            <a:ext cx="5715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936856" y="3754427"/>
            <a:ext cx="142875" cy="215900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42910" y="214290"/>
            <a:ext cx="16763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筛选算法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2439969" y="3119427"/>
            <a:ext cx="144462" cy="2159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785794"/>
            <a:ext cx="685804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sift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R[]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int low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int high)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[low..high]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5643570" y="2000240"/>
            <a:ext cx="214314" cy="2500330"/>
          </a:xfrm>
          <a:prstGeom prst="rightBrac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9322" y="305966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[low..high]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3372" y="15208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根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>
            <a:stCxn id="17" idx="1"/>
          </p:cNvCxnSpPr>
          <p:nvPr/>
        </p:nvCxnSpPr>
        <p:spPr>
          <a:xfrm rot="10800000" flipV="1">
            <a:off x="3786182" y="1705477"/>
            <a:ext cx="357190" cy="17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0364" y="478632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最后结点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2" name="直接箭头连接符 21"/>
          <p:cNvCxnSpPr>
            <a:stCxn id="20" idx="0"/>
            <a:endCxn id="30730" idx="5"/>
          </p:cNvCxnSpPr>
          <p:nvPr/>
        </p:nvCxnSpPr>
        <p:spPr>
          <a:xfrm rot="16200000" flipV="1">
            <a:off x="3470578" y="4506436"/>
            <a:ext cx="349292" cy="210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28860" y="585770"/>
            <a:ext cx="714380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00166" y="1728778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28992" y="1728778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7224" y="2871786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71670" y="2871786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28926" y="2871786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接连接符 11"/>
          <p:cNvCxnSpPr>
            <a:stCxn id="5" idx="3"/>
            <a:endCxn id="6" idx="0"/>
          </p:cNvCxnSpPr>
          <p:nvPr/>
        </p:nvCxnSpPr>
        <p:spPr>
          <a:xfrm rot="5400000">
            <a:off x="1837331" y="1032629"/>
            <a:ext cx="716175" cy="676123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7" idx="0"/>
          </p:cNvCxnSpPr>
          <p:nvPr/>
        </p:nvCxnSpPr>
        <p:spPr>
          <a:xfrm rot="16200000" flipH="1">
            <a:off x="3054314" y="996909"/>
            <a:ext cx="716175" cy="747561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3"/>
            <a:endCxn id="8" idx="0"/>
          </p:cNvCxnSpPr>
          <p:nvPr/>
        </p:nvCxnSpPr>
        <p:spPr>
          <a:xfrm rot="5400000">
            <a:off x="1051513" y="2318513"/>
            <a:ext cx="716175" cy="390371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9" idx="0"/>
          </p:cNvCxnSpPr>
          <p:nvPr/>
        </p:nvCxnSpPr>
        <p:spPr>
          <a:xfrm rot="16200000" flipH="1">
            <a:off x="1911306" y="2354231"/>
            <a:ext cx="716175" cy="318933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3"/>
            <a:endCxn id="10" idx="0"/>
          </p:cNvCxnSpPr>
          <p:nvPr/>
        </p:nvCxnSpPr>
        <p:spPr>
          <a:xfrm rot="5400000">
            <a:off x="3051777" y="2389951"/>
            <a:ext cx="716175" cy="247495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158" y="50004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例如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794662" y="433388"/>
            <a:ext cx="1243805" cy="3067050"/>
          </a:xfrm>
          <a:custGeom>
            <a:avLst/>
            <a:gdLst>
              <a:gd name="connsiteX0" fmla="*/ 1247775 w 1247775"/>
              <a:gd name="connsiteY0" fmla="*/ 0 h 3067050"/>
              <a:gd name="connsiteX1" fmla="*/ 447675 w 1247775"/>
              <a:gd name="connsiteY1" fmla="*/ 742950 h 3067050"/>
              <a:gd name="connsiteX2" fmla="*/ 28575 w 1247775"/>
              <a:gd name="connsiteY2" fmla="*/ 1228725 h 3067050"/>
              <a:gd name="connsiteX3" fmla="*/ 276225 w 1247775"/>
              <a:gd name="connsiteY3" fmla="*/ 2095500 h 3067050"/>
              <a:gd name="connsiteX4" fmla="*/ 742950 w 1247775"/>
              <a:gd name="connsiteY4" fmla="*/ 3067050 h 3067050"/>
              <a:gd name="connsiteX0" fmla="*/ 1243805 w 1243805"/>
              <a:gd name="connsiteY0" fmla="*/ 0 h 3067050"/>
              <a:gd name="connsiteX1" fmla="*/ 419884 w 1243805"/>
              <a:gd name="connsiteY1" fmla="*/ 723886 h 3067050"/>
              <a:gd name="connsiteX2" fmla="*/ 24605 w 1243805"/>
              <a:gd name="connsiteY2" fmla="*/ 1228725 h 3067050"/>
              <a:gd name="connsiteX3" fmla="*/ 272255 w 1243805"/>
              <a:gd name="connsiteY3" fmla="*/ 2095500 h 3067050"/>
              <a:gd name="connsiteX4" fmla="*/ 738980 w 1243805"/>
              <a:gd name="connsiteY4" fmla="*/ 306705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3805" h="3067050">
                <a:moveTo>
                  <a:pt x="1243805" y="0"/>
                </a:moveTo>
                <a:cubicBezTo>
                  <a:pt x="945355" y="269081"/>
                  <a:pt x="623084" y="519099"/>
                  <a:pt x="419884" y="723886"/>
                </a:cubicBezTo>
                <a:cubicBezTo>
                  <a:pt x="216684" y="928673"/>
                  <a:pt x="49210" y="1000123"/>
                  <a:pt x="24605" y="1228725"/>
                </a:cubicBezTo>
                <a:cubicBezTo>
                  <a:pt x="0" y="1457327"/>
                  <a:pt x="153193" y="1789113"/>
                  <a:pt x="272255" y="2095500"/>
                </a:cubicBezTo>
                <a:cubicBezTo>
                  <a:pt x="391317" y="2401887"/>
                  <a:pt x="565148" y="2734468"/>
                  <a:pt x="738980" y="3067050"/>
                </a:cubicBezTo>
              </a:path>
            </a:pathLst>
          </a:custGeom>
          <a:ln w="19050">
            <a:solidFill>
              <a:srgbClr val="FF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4643438" y="580986"/>
            <a:ext cx="3571900" cy="2786082"/>
            <a:chOff x="4643438" y="580986"/>
            <a:chExt cx="3571900" cy="2786082"/>
          </a:xfrm>
        </p:grpSpPr>
        <p:sp>
          <p:nvSpPr>
            <p:cNvPr id="23" name="椭圆 22"/>
            <p:cNvSpPr/>
            <p:nvPr/>
          </p:nvSpPr>
          <p:spPr>
            <a:xfrm>
              <a:off x="6500826" y="580986"/>
              <a:ext cx="714380" cy="50006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572132" y="1723994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500958" y="1723994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929190" y="2867002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6143636" y="2867002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000892" y="2867002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3" idx="3"/>
              <a:endCxn id="24" idx="0"/>
            </p:cNvCxnSpPr>
            <p:nvPr/>
          </p:nvCxnSpPr>
          <p:spPr>
            <a:xfrm rot="5400000">
              <a:off x="5909297" y="1027845"/>
              <a:ext cx="716175" cy="676123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5"/>
              <a:endCxn id="25" idx="0"/>
            </p:cNvCxnSpPr>
            <p:nvPr/>
          </p:nvCxnSpPr>
          <p:spPr>
            <a:xfrm rot="16200000" flipH="1">
              <a:off x="7126280" y="992125"/>
              <a:ext cx="716175" cy="74756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3"/>
              <a:endCxn id="26" idx="0"/>
            </p:cNvCxnSpPr>
            <p:nvPr/>
          </p:nvCxnSpPr>
          <p:spPr>
            <a:xfrm rot="5400000">
              <a:off x="5123479" y="2313729"/>
              <a:ext cx="716175" cy="3903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5"/>
              <a:endCxn id="27" idx="0"/>
            </p:cNvCxnSpPr>
            <p:nvPr/>
          </p:nvCxnSpPr>
          <p:spPr>
            <a:xfrm rot="16200000" flipH="1">
              <a:off x="5983272" y="2349447"/>
              <a:ext cx="716175" cy="318933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3"/>
              <a:endCxn id="28" idx="0"/>
            </p:cNvCxnSpPr>
            <p:nvPr/>
          </p:nvCxnSpPr>
          <p:spPr>
            <a:xfrm rot="5400000">
              <a:off x="7123743" y="2385167"/>
              <a:ext cx="716175" cy="247495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右箭头 34"/>
            <p:cNvSpPr/>
            <p:nvPr/>
          </p:nvSpPr>
          <p:spPr>
            <a:xfrm>
              <a:off x="4643438" y="1714488"/>
              <a:ext cx="500066" cy="28575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500166" y="3786190"/>
            <a:ext cx="2357454" cy="785818"/>
            <a:chOff x="1500166" y="3786190"/>
            <a:chExt cx="2357454" cy="785818"/>
          </a:xfrm>
        </p:grpSpPr>
        <p:sp>
          <p:nvSpPr>
            <p:cNvPr id="37" name="TextBox 36"/>
            <p:cNvSpPr txBox="1"/>
            <p:nvPr/>
          </p:nvSpPr>
          <p:spPr>
            <a:xfrm>
              <a:off x="1500166" y="420267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28860" y="4202676"/>
              <a:ext cx="114300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8  4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28860" y="3786190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</a:rPr>
                <a:t>递减序列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748413" y="4511710"/>
            <a:ext cx="1669701" cy="889036"/>
            <a:chOff x="1748413" y="4511710"/>
            <a:chExt cx="1669701" cy="889036"/>
          </a:xfrm>
        </p:grpSpPr>
        <p:sp>
          <p:nvSpPr>
            <p:cNvPr id="41" name="任意多边形 40"/>
            <p:cNvSpPr/>
            <p:nvPr/>
          </p:nvSpPr>
          <p:spPr>
            <a:xfrm>
              <a:off x="1748413" y="4511710"/>
              <a:ext cx="1669701" cy="462224"/>
            </a:xfrm>
            <a:custGeom>
              <a:avLst/>
              <a:gdLst>
                <a:gd name="connsiteX0" fmla="*/ 0 w 1669701"/>
                <a:gd name="connsiteY0" fmla="*/ 0 h 462224"/>
                <a:gd name="connsiteX1" fmla="*/ 361741 w 1669701"/>
                <a:gd name="connsiteY1" fmla="*/ 391886 h 462224"/>
                <a:gd name="connsiteX2" fmla="*/ 924449 w 1669701"/>
                <a:gd name="connsiteY2" fmla="*/ 422031 h 462224"/>
                <a:gd name="connsiteX3" fmla="*/ 1547446 w 1669701"/>
                <a:gd name="connsiteY3" fmla="*/ 321547 h 462224"/>
                <a:gd name="connsiteX4" fmla="*/ 1657978 w 1669701"/>
                <a:gd name="connsiteY4" fmla="*/ 80387 h 46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01" h="462224">
                  <a:moveTo>
                    <a:pt x="0" y="0"/>
                  </a:moveTo>
                  <a:cubicBezTo>
                    <a:pt x="103833" y="160774"/>
                    <a:pt x="207666" y="321548"/>
                    <a:pt x="361741" y="391886"/>
                  </a:cubicBezTo>
                  <a:cubicBezTo>
                    <a:pt x="515816" y="462224"/>
                    <a:pt x="726832" y="433754"/>
                    <a:pt x="924449" y="422031"/>
                  </a:cubicBezTo>
                  <a:cubicBezTo>
                    <a:pt x="1122067" y="410308"/>
                    <a:pt x="1425191" y="378488"/>
                    <a:pt x="1547446" y="321547"/>
                  </a:cubicBezTo>
                  <a:cubicBezTo>
                    <a:pt x="1669701" y="264606"/>
                    <a:pt x="1663839" y="172496"/>
                    <a:pt x="1657978" y="80387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71670" y="5000636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</a:rPr>
                <a:t>有序插入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69294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采用前面的冒泡排序方法对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进行排序</a:t>
            </a:r>
            <a:endParaRPr kumimoji="1"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21442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初始关键字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231451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22" name="矩形 21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3042" y="302889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8" name="矩形 27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43042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4" name="矩形 33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43042" y="445765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72264" y="1785926"/>
            <a:ext cx="1785950" cy="646331"/>
            <a:chOff x="6572264" y="2143116"/>
            <a:chExt cx="1785950" cy="646331"/>
          </a:xfrm>
        </p:grpSpPr>
        <p:sp>
          <p:nvSpPr>
            <p:cNvPr id="44" name="左箭头 43"/>
            <p:cNvSpPr/>
            <p:nvPr/>
          </p:nvSpPr>
          <p:spPr>
            <a:xfrm>
              <a:off x="6572264" y="2357430"/>
              <a:ext cx="571504" cy="285752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72330" y="2143116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已经全部有序了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00034" y="5274246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一旦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某一趟比较时不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出现元素交换，说明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已排好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序了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，就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可以结束本算法。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4282" y="4786322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如何提高效率？</a:t>
            </a:r>
            <a:endParaRPr lang="zh-CN" altLang="en-US" sz="2000" dirty="0"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cxnSp>
        <p:nvCxnSpPr>
          <p:cNvPr id="51" name="直接箭头连接符 50"/>
          <p:cNvCxnSpPr>
            <a:stCxn id="6" idx="3"/>
            <a:endCxn id="7" idx="1"/>
          </p:cNvCxnSpPr>
          <p:nvPr/>
        </p:nvCxnSpPr>
        <p:spPr>
          <a:xfrm>
            <a:off x="3286116" y="1428736"/>
            <a:ext cx="285752" cy="1588"/>
          </a:xfrm>
          <a:prstGeom prst="straightConnector1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14352" y="827388"/>
            <a:ext cx="8272490" cy="5101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low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调整堆的算法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i=low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j=2*i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j&lt;=high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(j&lt;high &amp;&amp; R[j].key&lt;R[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].key) j++;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if 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双亲小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双亲结点位置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i=j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值，以便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继续向下筛选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j=2*i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      	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双亲大：不再调整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500034" y="325063"/>
            <a:ext cx="32480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Above"/>
            <a:lightRig rig="threePt" dir="t"/>
          </a:scene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筛选或调整算法：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6419337" y="2367778"/>
            <a:ext cx="2175501" cy="646331"/>
            <a:chOff x="5643570" y="2467958"/>
            <a:chExt cx="2639858" cy="646331"/>
          </a:xfrm>
        </p:grpSpPr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7203927" y="2467958"/>
              <a:ext cx="107950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指向大孩子</a:t>
              </a:r>
              <a:endPara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643570" y="2786058"/>
              <a:ext cx="1647039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4143404" cy="453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颗完全二叉树 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初始堆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71802" y="271236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28794" y="356961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43372" y="356961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464118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71736" y="464118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0430" y="464118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1444422" y="4052195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2411372" y="4123632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3730438" y="4123633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2605660" y="3072089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3712949" y="3107808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9058" y="2445244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43042" y="3476154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976" y="4355435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7686" y="3283865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8926" y="4355435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0496" y="4426873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6" y="84509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例如，序列：（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571612"/>
            <a:ext cx="24288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700"/>
              </a:lnSpc>
            </a:pP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从编号为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/2=3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的结点开始，逐一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筛选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43372" y="3569617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500430" y="4641187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43372" y="3569617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500430" y="4641187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071802" y="271236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143240" y="5427005"/>
            <a:ext cx="357190" cy="50006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2976" y="6069947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初始堆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dirty="0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1802" y="1556562"/>
            <a:ext cx="5357850" cy="85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(i=n/2;i&gt;=1;i--)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循环建立初始堆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sift(R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9" name="组合 34"/>
          <p:cNvGrpSpPr/>
          <p:nvPr/>
        </p:nvGrpSpPr>
        <p:grpSpPr>
          <a:xfrm>
            <a:off x="3857620" y="2671701"/>
            <a:ext cx="2077322" cy="369332"/>
            <a:chOff x="5852264" y="2140857"/>
            <a:chExt cx="2077322" cy="369332"/>
          </a:xfrm>
        </p:grpSpPr>
        <p:cxnSp>
          <p:nvCxnSpPr>
            <p:cNvPr id="33" name="直接箭头连接符 32"/>
            <p:cNvCxnSpPr/>
            <p:nvPr/>
          </p:nvCxnSpPr>
          <p:spPr>
            <a:xfrm rot="10800000" flipV="1">
              <a:off x="5852264" y="2357430"/>
              <a:ext cx="72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2264" y="2140857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最大元素</a:t>
              </a:r>
              <a:endParaRPr lang="zh-CN" altLang="en-US" sz="1800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000628" y="3316902"/>
            <a:ext cx="2357454" cy="170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筛选步骤：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sift(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sift(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sift(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14546" y="107154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1538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6116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572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1448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3174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587166" y="2411380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1554116" y="2482817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2873182" y="2482818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1748404" y="1431274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2855693" y="1466993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0232" y="906645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1835339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271462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0430" y="164305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1670" y="271462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3240" y="2786058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158" y="214290"/>
            <a:ext cx="2428892" cy="453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最大元素归位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52"/>
          <p:cNvGrpSpPr/>
          <p:nvPr/>
        </p:nvGrpSpPr>
        <p:grpSpPr>
          <a:xfrm>
            <a:off x="857224" y="3714752"/>
            <a:ext cx="2643206" cy="1259248"/>
            <a:chOff x="857224" y="3714752"/>
            <a:chExt cx="2643206" cy="1259248"/>
          </a:xfrm>
        </p:grpSpPr>
        <p:sp>
          <p:nvSpPr>
            <p:cNvPr id="27" name="TextBox 26"/>
            <p:cNvSpPr txBox="1"/>
            <p:nvPr/>
          </p:nvSpPr>
          <p:spPr>
            <a:xfrm>
              <a:off x="857224" y="4214818"/>
              <a:ext cx="2643206" cy="7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</a:p>
            <a:p>
              <a:pPr>
                <a:lnSpc>
                  <a:spcPts val="2600"/>
                </a:lnSpc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最大元素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归位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2143108" y="3714752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714612" y="71435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[1]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00364" y="343794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组合 59"/>
          <p:cNvGrpSpPr/>
          <p:nvPr/>
        </p:nvGrpSpPr>
        <p:grpSpPr>
          <a:xfrm>
            <a:off x="4500562" y="783535"/>
            <a:ext cx="4500594" cy="3900572"/>
            <a:chOff x="4500562" y="783535"/>
            <a:chExt cx="4500594" cy="3900572"/>
          </a:xfrm>
        </p:grpSpPr>
        <p:sp>
          <p:nvSpPr>
            <p:cNvPr id="29" name="右箭头 28"/>
            <p:cNvSpPr/>
            <p:nvPr/>
          </p:nvSpPr>
          <p:spPr>
            <a:xfrm>
              <a:off x="4500562" y="2214554"/>
              <a:ext cx="642942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929322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14350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57226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3" idx="0"/>
            </p:cNvCxnSpPr>
            <p:nvPr/>
          </p:nvCxnSpPr>
          <p:spPr>
            <a:xfrm rot="5400000">
              <a:off x="5444950" y="2433405"/>
              <a:ext cx="644737" cy="533247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  <a:endCxn id="34" idx="0"/>
            </p:cNvCxnSpPr>
            <p:nvPr/>
          </p:nvCxnSpPr>
          <p:spPr>
            <a:xfrm rot="16200000" flipH="1">
              <a:off x="6411900" y="2504842"/>
              <a:ext cx="644737" cy="390371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0" idx="3"/>
              <a:endCxn id="31" idx="7"/>
            </p:cNvCxnSpPr>
            <p:nvPr/>
          </p:nvCxnSpPr>
          <p:spPr>
            <a:xfrm rot="5400000">
              <a:off x="6606188" y="1453299"/>
              <a:ext cx="503656" cy="637866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0" idx="5"/>
              <a:endCxn id="32" idx="1"/>
            </p:cNvCxnSpPr>
            <p:nvPr/>
          </p:nvCxnSpPr>
          <p:spPr>
            <a:xfrm rot="16200000" flipH="1">
              <a:off x="7713477" y="1489018"/>
              <a:ext cx="503656" cy="566428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58016" y="928670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3570" y="185736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43504" y="273664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58214" y="166507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9454" y="273664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72396" y="783535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[1]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00892" y="347924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1]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72066" y="4283997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再对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[1..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的元素进行筛选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C -0.00087 0.01065 -0.00156 0.0213 0 0.0463 C 0.00156 0.0713 0.00122 0.11088 0.00972 0.15 C 0.01823 0.18912 0.04219 0.25417 0.05069 0.2814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C 0.00521 -0.00092 0.01042 -0.00162 0.00973 -0.02407 C 0.00903 -0.04653 0.00539 -0.09236 -0.00416 -0.13518 C -0.01371 -0.17801 -0.03854 -0.25092 -0.04757 -0.2812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-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14348" y="285728"/>
            <a:ext cx="2538370" cy="38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堆排序算法：</a:t>
            </a:r>
            <a:endParaRPr kumimoji="1"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71472" y="928670"/>
            <a:ext cx="8072494" cy="407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HeapSort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=n/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-)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循环建立初始堆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sift(R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&gt;=2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循环，完成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推排序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swap(R[1],R[i]);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//R[1]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sift(R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筛选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结点，得到</a:t>
            </a:r>
            <a:r>
              <a:rPr kumimoji="1"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85818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10.6】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关键字分别为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。说明采用堆排序方法进行排序的过程。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714480" y="1640791"/>
            <a:ext cx="60007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排序序列：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endParaRPr kumimoji="1"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858943" y="3324212"/>
            <a:ext cx="3816350" cy="2305050"/>
            <a:chOff x="1338" y="2386"/>
            <a:chExt cx="2404" cy="1452"/>
          </a:xfrm>
        </p:grpSpPr>
        <p:sp>
          <p:nvSpPr>
            <p:cNvPr id="91139" name="Oval 3"/>
            <p:cNvSpPr>
              <a:spLocks noChangeAspect="1" noChangeArrowheads="1"/>
            </p:cNvSpPr>
            <p:nvPr/>
          </p:nvSpPr>
          <p:spPr bwMode="auto">
            <a:xfrm>
              <a:off x="2018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91140" name="Oval 4"/>
            <p:cNvSpPr>
              <a:spLocks noChangeAspect="1" noChangeArrowheads="1"/>
            </p:cNvSpPr>
            <p:nvPr/>
          </p:nvSpPr>
          <p:spPr bwMode="auto">
            <a:xfrm>
              <a:off x="1610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91141" name="Oval 5"/>
            <p:cNvSpPr>
              <a:spLocks noChangeAspect="1" noChangeArrowheads="1"/>
            </p:cNvSpPr>
            <p:nvPr/>
          </p:nvSpPr>
          <p:spPr bwMode="auto">
            <a:xfrm>
              <a:off x="2199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142" name="Oval 6"/>
            <p:cNvSpPr>
              <a:spLocks noChangeAspect="1" noChangeArrowheads="1"/>
            </p:cNvSpPr>
            <p:nvPr/>
          </p:nvSpPr>
          <p:spPr bwMode="auto">
            <a:xfrm>
              <a:off x="1338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1143" name="Oval 7"/>
            <p:cNvSpPr>
              <a:spLocks noChangeAspect="1" noChangeArrowheads="1"/>
            </p:cNvSpPr>
            <p:nvPr/>
          </p:nvSpPr>
          <p:spPr bwMode="auto">
            <a:xfrm>
              <a:off x="1836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1144" name="Oval 8"/>
            <p:cNvSpPr>
              <a:spLocks noChangeAspect="1" noChangeArrowheads="1"/>
            </p:cNvSpPr>
            <p:nvPr/>
          </p:nvSpPr>
          <p:spPr bwMode="auto">
            <a:xfrm>
              <a:off x="2493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1145" name="Oval 9"/>
            <p:cNvSpPr>
              <a:spLocks noChangeAspect="1" noChangeArrowheads="1"/>
            </p:cNvSpPr>
            <p:nvPr/>
          </p:nvSpPr>
          <p:spPr bwMode="auto">
            <a:xfrm>
              <a:off x="2971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 flipH="1">
              <a:off x="1519" y="3339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>
              <a:off x="1837" y="3339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8" name="Freeform 12"/>
            <p:cNvSpPr>
              <a:spLocks/>
            </p:cNvSpPr>
            <p:nvPr/>
          </p:nvSpPr>
          <p:spPr bwMode="auto">
            <a:xfrm>
              <a:off x="2384" y="3356"/>
              <a:ext cx="164" cy="21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212"/>
                </a:cxn>
              </a:cxnLst>
              <a:rect l="0" t="0" r="r" b="b"/>
              <a:pathLst>
                <a:path w="164" h="212">
                  <a:moveTo>
                    <a:pt x="164" y="0"/>
                  </a:moveTo>
                  <a:lnTo>
                    <a:pt x="0" y="2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9" name="Oval 13"/>
            <p:cNvSpPr>
              <a:spLocks noChangeAspect="1" noChangeArrowheads="1"/>
            </p:cNvSpPr>
            <p:nvPr/>
          </p:nvSpPr>
          <p:spPr bwMode="auto">
            <a:xfrm>
              <a:off x="3469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1150" name="Oval 14"/>
            <p:cNvSpPr>
              <a:spLocks noChangeAspect="1" noChangeArrowheads="1"/>
            </p:cNvSpPr>
            <p:nvPr/>
          </p:nvSpPr>
          <p:spPr bwMode="auto">
            <a:xfrm>
              <a:off x="3225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1151" name="Oval 15"/>
            <p:cNvSpPr>
              <a:spLocks noChangeAspect="1" noChangeArrowheads="1"/>
            </p:cNvSpPr>
            <p:nvPr/>
          </p:nvSpPr>
          <p:spPr bwMode="auto">
            <a:xfrm>
              <a:off x="2607" y="238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1152" name="Freeform 16"/>
            <p:cNvSpPr>
              <a:spLocks/>
            </p:cNvSpPr>
            <p:nvPr/>
          </p:nvSpPr>
          <p:spPr bwMode="auto">
            <a:xfrm>
              <a:off x="1808" y="2908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3" name="Freeform 17"/>
            <p:cNvSpPr>
              <a:spLocks/>
            </p:cNvSpPr>
            <p:nvPr/>
          </p:nvSpPr>
          <p:spPr bwMode="auto">
            <a:xfrm>
              <a:off x="2268" y="2924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4" name="Freeform 18"/>
            <p:cNvSpPr>
              <a:spLocks/>
            </p:cNvSpPr>
            <p:nvPr/>
          </p:nvSpPr>
          <p:spPr bwMode="auto">
            <a:xfrm>
              <a:off x="3149" y="2924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5" name="Freeform 19"/>
            <p:cNvSpPr>
              <a:spLocks/>
            </p:cNvSpPr>
            <p:nvPr/>
          </p:nvSpPr>
          <p:spPr bwMode="auto">
            <a:xfrm>
              <a:off x="3456" y="2936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6" name="Freeform 20"/>
            <p:cNvSpPr>
              <a:spLocks/>
            </p:cNvSpPr>
            <p:nvPr/>
          </p:nvSpPr>
          <p:spPr bwMode="auto">
            <a:xfrm>
              <a:off x="2276" y="2568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7" name="Freeform 21"/>
            <p:cNvSpPr>
              <a:spLocks/>
            </p:cNvSpPr>
            <p:nvPr/>
          </p:nvSpPr>
          <p:spPr bwMode="auto">
            <a:xfrm>
              <a:off x="2880" y="2561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019531" y="2244712"/>
            <a:ext cx="3959225" cy="935038"/>
            <a:chOff x="2699" y="1706"/>
            <a:chExt cx="2494" cy="589"/>
          </a:xfrm>
        </p:grpSpPr>
        <p:sp>
          <p:nvSpPr>
            <p:cNvPr id="91158" name="AutoShape 22"/>
            <p:cNvSpPr>
              <a:spLocks noChangeArrowheads="1"/>
            </p:cNvSpPr>
            <p:nvPr/>
          </p:nvSpPr>
          <p:spPr bwMode="auto">
            <a:xfrm>
              <a:off x="2699" y="1706"/>
              <a:ext cx="181" cy="589"/>
            </a:xfrm>
            <a:prstGeom prst="downArrow">
              <a:avLst>
                <a:gd name="adj1" fmla="val 50000"/>
                <a:gd name="adj2" fmla="val 81354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2925" y="1797"/>
              <a:ext cx="2268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看成是一棵完全二叉树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3257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调整成初始大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堆：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796" name="Oval 1028"/>
          <p:cNvSpPr>
            <a:spLocks noChangeAspect="1" noChangeArrowheads="1"/>
          </p:cNvSpPr>
          <p:nvPr/>
        </p:nvSpPr>
        <p:spPr bwMode="auto">
          <a:xfrm>
            <a:off x="3203575" y="15763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3797" name="Oval 1029"/>
          <p:cNvSpPr>
            <a:spLocks noChangeAspect="1" noChangeArrowheads="1"/>
          </p:cNvSpPr>
          <p:nvPr/>
        </p:nvSpPr>
        <p:spPr bwMode="auto">
          <a:xfrm>
            <a:off x="2555875" y="22240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3798" name="Oval 1030"/>
          <p:cNvSpPr>
            <a:spLocks noChangeAspect="1" noChangeArrowheads="1"/>
          </p:cNvSpPr>
          <p:nvPr/>
        </p:nvSpPr>
        <p:spPr bwMode="auto">
          <a:xfrm>
            <a:off x="3490913" y="294479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799" name="Oval 1031"/>
          <p:cNvSpPr>
            <a:spLocks noChangeAspect="1" noChangeArrowheads="1"/>
          </p:cNvSpPr>
          <p:nvPr/>
        </p:nvSpPr>
        <p:spPr bwMode="auto">
          <a:xfrm>
            <a:off x="2124075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3800" name="Oval 1032"/>
          <p:cNvSpPr>
            <a:spLocks noChangeAspect="1" noChangeArrowheads="1"/>
          </p:cNvSpPr>
          <p:nvPr/>
        </p:nvSpPr>
        <p:spPr bwMode="auto">
          <a:xfrm>
            <a:off x="2914650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801" name="Oval 1033"/>
          <p:cNvSpPr>
            <a:spLocks noChangeAspect="1" noChangeArrowheads="1"/>
          </p:cNvSpPr>
          <p:nvPr/>
        </p:nvSpPr>
        <p:spPr bwMode="auto">
          <a:xfrm>
            <a:off x="39576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802" name="Oval 1034"/>
          <p:cNvSpPr>
            <a:spLocks noChangeAspect="1" noChangeArrowheads="1"/>
          </p:cNvSpPr>
          <p:nvPr/>
        </p:nvSpPr>
        <p:spPr bwMode="auto">
          <a:xfrm>
            <a:off x="4716463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803" name="Line 1035"/>
          <p:cNvSpPr>
            <a:spLocks noChangeShapeType="1"/>
          </p:cNvSpPr>
          <p:nvPr/>
        </p:nvSpPr>
        <p:spPr bwMode="auto">
          <a:xfrm flipH="1">
            <a:off x="2411413" y="2584434"/>
            <a:ext cx="217487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4" name="Line 1036"/>
          <p:cNvSpPr>
            <a:spLocks noChangeShapeType="1"/>
          </p:cNvSpPr>
          <p:nvPr/>
        </p:nvSpPr>
        <p:spPr bwMode="auto">
          <a:xfrm>
            <a:off x="2916238" y="2584434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5" name="Freeform 1037"/>
          <p:cNvSpPr>
            <a:spLocks/>
          </p:cNvSpPr>
          <p:nvPr/>
        </p:nvSpPr>
        <p:spPr bwMode="auto">
          <a:xfrm>
            <a:off x="3784600" y="2611421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6" name="Oval 1038"/>
          <p:cNvSpPr>
            <a:spLocks noChangeAspect="1" noChangeArrowheads="1"/>
          </p:cNvSpPr>
          <p:nvPr/>
        </p:nvSpPr>
        <p:spPr bwMode="auto">
          <a:xfrm>
            <a:off x="55070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807" name="Oval 1039"/>
          <p:cNvSpPr>
            <a:spLocks noChangeAspect="1" noChangeArrowheads="1"/>
          </p:cNvSpPr>
          <p:nvPr/>
        </p:nvSpPr>
        <p:spPr bwMode="auto">
          <a:xfrm>
            <a:off x="5119688" y="15763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3808" name="Oval 1040"/>
          <p:cNvSpPr>
            <a:spLocks noChangeAspect="1" noChangeArrowheads="1"/>
          </p:cNvSpPr>
          <p:nvPr/>
        </p:nvSpPr>
        <p:spPr bwMode="auto">
          <a:xfrm>
            <a:off x="4138613" y="107154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3809" name="Freeform 1041"/>
          <p:cNvSpPr>
            <a:spLocks/>
          </p:cNvSpPr>
          <p:nvPr/>
        </p:nvSpPr>
        <p:spPr bwMode="auto">
          <a:xfrm>
            <a:off x="2870200" y="1900221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0" name="Freeform 1042"/>
          <p:cNvSpPr>
            <a:spLocks/>
          </p:cNvSpPr>
          <p:nvPr/>
        </p:nvSpPr>
        <p:spPr bwMode="auto">
          <a:xfrm>
            <a:off x="3600450" y="1925621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1" name="Freeform 1043"/>
          <p:cNvSpPr>
            <a:spLocks/>
          </p:cNvSpPr>
          <p:nvPr/>
        </p:nvSpPr>
        <p:spPr bwMode="auto">
          <a:xfrm>
            <a:off x="4999038" y="1925621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2" name="Freeform 1044"/>
          <p:cNvSpPr>
            <a:spLocks/>
          </p:cNvSpPr>
          <p:nvPr/>
        </p:nvSpPr>
        <p:spPr bwMode="auto">
          <a:xfrm>
            <a:off x="5486400" y="1944671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3" name="Freeform 1045"/>
          <p:cNvSpPr>
            <a:spLocks/>
          </p:cNvSpPr>
          <p:nvPr/>
        </p:nvSpPr>
        <p:spPr bwMode="auto">
          <a:xfrm>
            <a:off x="3613150" y="1360471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4" name="Freeform 1046"/>
          <p:cNvSpPr>
            <a:spLocks/>
          </p:cNvSpPr>
          <p:nvPr/>
        </p:nvSpPr>
        <p:spPr bwMode="auto">
          <a:xfrm>
            <a:off x="4572000" y="1349359"/>
            <a:ext cx="596900" cy="303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049"/>
          <p:cNvGrpSpPr>
            <a:grpSpLocks/>
          </p:cNvGrpSpPr>
          <p:nvPr/>
        </p:nvGrpSpPr>
        <p:grpSpPr bwMode="auto">
          <a:xfrm>
            <a:off x="2071686" y="3808394"/>
            <a:ext cx="4786311" cy="949325"/>
            <a:chOff x="1305" y="2750"/>
            <a:chExt cx="3015" cy="598"/>
          </a:xfrm>
        </p:grpSpPr>
        <p:sp>
          <p:nvSpPr>
            <p:cNvPr id="33815" name="Text Box 1047"/>
            <p:cNvSpPr txBox="1">
              <a:spLocks noChangeArrowheads="1"/>
            </p:cNvSpPr>
            <p:nvPr/>
          </p:nvSpPr>
          <p:spPr bwMode="auto">
            <a:xfrm>
              <a:off x="1429" y="2750"/>
              <a:ext cx="2721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调整</a:t>
              </a:r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完毕，成为</a:t>
              </a: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一个大根堆</a:t>
              </a:r>
            </a:p>
          </p:txBody>
        </p:sp>
        <p:sp>
          <p:nvSpPr>
            <p:cNvPr id="33816" name="Text Box 1048"/>
            <p:cNvSpPr txBox="1">
              <a:spLocks noChangeArrowheads="1"/>
            </p:cNvSpPr>
            <p:nvPr/>
          </p:nvSpPr>
          <p:spPr bwMode="auto">
            <a:xfrm>
              <a:off x="1305" y="3096"/>
              <a:ext cx="3015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8  7  6  5  1  3  2  4  0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C -0.0085 0.01736 -0.04027 0.08217 -0.05086 0.1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C 0.0224 -0.01736 0.04497 -0.03449 0.05278 -0.05185 C 0.06059 -0.06921 0.05382 -0.08657 0.04723 -0.1037 " pathEditMode="relative" ptsTypes="aaA">
                                      <p:cBhvr>
                                        <p:cTn id="14" dur="2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9 0.02454 -0.01458 0.04907 -0.02639 0.06482 C -0.03819 0.08056 -0.05451 0.0875 -0.07083 0.09445 " pathEditMode="relative" ptsTypes="aaA">
                                      <p:cBhvr>
                                        <p:cTn id="30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C -0.00017 -0.01621 -0.00017 -0.03241 0.00278 -0.04445 C 0.00573 -0.05648 0.00678 -0.06412 0.01806 -0.07223 C 0.02935 -0.08033 0.05955 -0.08843 0.07049 -0.0926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9 -0.0919 C 0.07153 -0.12454 0.07275 -0.15695 0.08994 -0.16968 C 0.10712 -0.18241 0.14011 -0.17523 0.17327 -0.16783 " pathEditMode="fixed" rAng="0" ptsTypes="aaA">
                                      <p:cBhvr>
                                        <p:cTn id="42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579 C -0.00174 0.01875 -0.00365 0.03033 -0.02084 0.04283 C -0.03803 0.05533 -0.08559 0.07338 -0.10261 0.08125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46 0.07824 C -0.13768 0.08056 -0.15973 0.0831 -0.16962 0.09861 C -0.17952 0.11412 -0.17744 0.14236 -0.17518 0.17083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04 0.07963 C -0.08351 0.07153 -0.08698 0.06366 -0.08559 0.05278 C -0.0842 0.0419 -0.08577 0.02315 -0.0717 0.01389 C -0.05764 0.00463 -0.02934 0.00093 -0.00087 -0.00278 " pathEditMode="fixed" rAng="0" ptsTypes="aaaA">
                                      <p:cBhvr>
                                        <p:cTn id="54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6" grpId="1" animBg="1"/>
      <p:bldP spid="33796" grpId="2" animBg="1"/>
      <p:bldP spid="33797" grpId="0" animBg="1"/>
      <p:bldP spid="33797" grpId="1" animBg="1"/>
      <p:bldP spid="33797" grpId="2" animBg="1"/>
      <p:bldP spid="33798" grpId="0" animBg="1"/>
      <p:bldP spid="33801" grpId="0" animBg="1"/>
      <p:bldP spid="33801" grpId="1" animBg="1"/>
      <p:bldP spid="33807" grpId="0" animBg="1"/>
      <p:bldP spid="33808" grpId="0" animBg="1"/>
      <p:bldP spid="33808" grpId="1" animBg="1"/>
      <p:bldP spid="33808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spect="1" noChangeArrowheads="1"/>
          </p:cNvSpPr>
          <p:nvPr/>
        </p:nvSpPr>
        <p:spPr bwMode="auto">
          <a:xfrm>
            <a:off x="1187450" y="13414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20835" name="Oval 3"/>
          <p:cNvSpPr>
            <a:spLocks noChangeAspect="1" noChangeArrowheads="1"/>
          </p:cNvSpPr>
          <p:nvPr/>
        </p:nvSpPr>
        <p:spPr bwMode="auto">
          <a:xfrm>
            <a:off x="539750" y="19891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20836" name="Oval 4"/>
          <p:cNvSpPr>
            <a:spLocks noChangeAspect="1" noChangeArrowheads="1"/>
          </p:cNvSpPr>
          <p:nvPr/>
        </p:nvSpPr>
        <p:spPr bwMode="auto">
          <a:xfrm>
            <a:off x="1474788" y="2709863"/>
            <a:ext cx="433387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0837" name="Oval 5"/>
          <p:cNvSpPr>
            <a:spLocks noChangeAspect="1" noChangeArrowheads="1"/>
          </p:cNvSpPr>
          <p:nvPr/>
        </p:nvSpPr>
        <p:spPr bwMode="auto">
          <a:xfrm>
            <a:off x="107950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0838" name="Oval 6"/>
          <p:cNvSpPr>
            <a:spLocks noChangeAspect="1" noChangeArrowheads="1"/>
          </p:cNvSpPr>
          <p:nvPr/>
        </p:nvSpPr>
        <p:spPr bwMode="auto">
          <a:xfrm>
            <a:off x="898525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0839" name="Oval 7"/>
          <p:cNvSpPr>
            <a:spLocks noChangeAspect="1" noChangeArrowheads="1"/>
          </p:cNvSpPr>
          <p:nvPr/>
        </p:nvSpPr>
        <p:spPr bwMode="auto">
          <a:xfrm>
            <a:off x="19415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0840" name="Oval 8"/>
          <p:cNvSpPr>
            <a:spLocks noChangeAspect="1" noChangeArrowheads="1"/>
          </p:cNvSpPr>
          <p:nvPr/>
        </p:nvSpPr>
        <p:spPr bwMode="auto">
          <a:xfrm>
            <a:off x="2700338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395288" y="23495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900113" y="23495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3" name="Freeform 11"/>
          <p:cNvSpPr>
            <a:spLocks/>
          </p:cNvSpPr>
          <p:nvPr/>
        </p:nvSpPr>
        <p:spPr bwMode="auto">
          <a:xfrm>
            <a:off x="1768475" y="2376488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4" name="Oval 12"/>
          <p:cNvSpPr>
            <a:spLocks noChangeAspect="1" noChangeArrowheads="1"/>
          </p:cNvSpPr>
          <p:nvPr/>
        </p:nvSpPr>
        <p:spPr bwMode="auto">
          <a:xfrm>
            <a:off x="34909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0845" name="Oval 13"/>
          <p:cNvSpPr>
            <a:spLocks noChangeAspect="1" noChangeArrowheads="1"/>
          </p:cNvSpPr>
          <p:nvPr/>
        </p:nvSpPr>
        <p:spPr bwMode="auto">
          <a:xfrm>
            <a:off x="3103563" y="13414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20846" name="Oval 14"/>
          <p:cNvSpPr>
            <a:spLocks noChangeAspect="1" noChangeArrowheads="1"/>
          </p:cNvSpPr>
          <p:nvPr/>
        </p:nvSpPr>
        <p:spPr bwMode="auto">
          <a:xfrm>
            <a:off x="2122488" y="8366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0847" name="Freeform 15"/>
          <p:cNvSpPr>
            <a:spLocks/>
          </p:cNvSpPr>
          <p:nvPr/>
        </p:nvSpPr>
        <p:spPr bwMode="auto">
          <a:xfrm>
            <a:off x="854075" y="16652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8" name="Freeform 16"/>
          <p:cNvSpPr>
            <a:spLocks/>
          </p:cNvSpPr>
          <p:nvPr/>
        </p:nvSpPr>
        <p:spPr bwMode="auto">
          <a:xfrm>
            <a:off x="1584325" y="16906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9" name="Freeform 17"/>
          <p:cNvSpPr>
            <a:spLocks/>
          </p:cNvSpPr>
          <p:nvPr/>
        </p:nvSpPr>
        <p:spPr bwMode="auto">
          <a:xfrm>
            <a:off x="2982913" y="16906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0" name="Freeform 18"/>
          <p:cNvSpPr>
            <a:spLocks/>
          </p:cNvSpPr>
          <p:nvPr/>
        </p:nvSpPr>
        <p:spPr bwMode="auto">
          <a:xfrm>
            <a:off x="3470275" y="17097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1" name="Freeform 19"/>
          <p:cNvSpPr>
            <a:spLocks/>
          </p:cNvSpPr>
          <p:nvPr/>
        </p:nvSpPr>
        <p:spPr bwMode="auto">
          <a:xfrm>
            <a:off x="1597025" y="11255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2" name="Freeform 20"/>
          <p:cNvSpPr>
            <a:spLocks/>
          </p:cNvSpPr>
          <p:nvPr/>
        </p:nvSpPr>
        <p:spPr bwMode="auto">
          <a:xfrm>
            <a:off x="2555875" y="11144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971550" y="4221163"/>
            <a:ext cx="230505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（归位）</a:t>
            </a:r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1377950" y="2413000"/>
            <a:ext cx="649288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356100" y="2647951"/>
            <a:ext cx="4392613" cy="2798763"/>
            <a:chOff x="2744" y="1668"/>
            <a:chExt cx="2767" cy="1763"/>
          </a:xfrm>
        </p:grpSpPr>
        <p:sp>
          <p:nvSpPr>
            <p:cNvPr id="120855" name="Freeform 23"/>
            <p:cNvSpPr>
              <a:spLocks/>
            </p:cNvSpPr>
            <p:nvPr/>
          </p:nvSpPr>
          <p:spPr bwMode="auto">
            <a:xfrm>
              <a:off x="2744" y="1682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 rot="2250757">
              <a:off x="2745" y="1668"/>
              <a:ext cx="1088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根结点筛选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0857" name="Oval 25"/>
            <p:cNvSpPr>
              <a:spLocks noChangeAspect="1" noChangeArrowheads="1"/>
            </p:cNvSpPr>
            <p:nvPr/>
          </p:nvSpPr>
          <p:spPr bwMode="auto">
            <a:xfrm>
              <a:off x="3787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0858" name="Oval 26"/>
            <p:cNvSpPr>
              <a:spLocks noChangeAspect="1" noChangeArrowheads="1"/>
            </p:cNvSpPr>
            <p:nvPr/>
          </p:nvSpPr>
          <p:spPr bwMode="auto">
            <a:xfrm>
              <a:off x="3379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0860" name="Oval 28"/>
            <p:cNvSpPr>
              <a:spLocks noChangeAspect="1" noChangeArrowheads="1"/>
            </p:cNvSpPr>
            <p:nvPr/>
          </p:nvSpPr>
          <p:spPr bwMode="auto">
            <a:xfrm>
              <a:off x="3107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0861" name="Oval 29"/>
            <p:cNvSpPr>
              <a:spLocks noChangeAspect="1" noChangeArrowheads="1"/>
            </p:cNvSpPr>
            <p:nvPr/>
          </p:nvSpPr>
          <p:spPr bwMode="auto">
            <a:xfrm>
              <a:off x="3605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0862" name="Oval 30"/>
            <p:cNvSpPr>
              <a:spLocks noChangeAspect="1" noChangeArrowheads="1"/>
            </p:cNvSpPr>
            <p:nvPr/>
          </p:nvSpPr>
          <p:spPr bwMode="auto">
            <a:xfrm>
              <a:off x="4262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0863" name="Oval 31"/>
            <p:cNvSpPr>
              <a:spLocks noChangeAspect="1" noChangeArrowheads="1"/>
            </p:cNvSpPr>
            <p:nvPr/>
          </p:nvSpPr>
          <p:spPr bwMode="auto">
            <a:xfrm>
              <a:off x="4740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 flipH="1">
              <a:off x="3288" y="2932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65" name="Line 33"/>
            <p:cNvSpPr>
              <a:spLocks noChangeShapeType="1"/>
            </p:cNvSpPr>
            <p:nvPr/>
          </p:nvSpPr>
          <p:spPr bwMode="auto">
            <a:xfrm>
              <a:off x="3606" y="2932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67" name="Oval 35"/>
            <p:cNvSpPr>
              <a:spLocks noChangeAspect="1" noChangeArrowheads="1"/>
            </p:cNvSpPr>
            <p:nvPr/>
          </p:nvSpPr>
          <p:spPr bwMode="auto">
            <a:xfrm>
              <a:off x="5238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0868" name="Oval 36"/>
            <p:cNvSpPr>
              <a:spLocks noChangeAspect="1" noChangeArrowheads="1"/>
            </p:cNvSpPr>
            <p:nvPr/>
          </p:nvSpPr>
          <p:spPr bwMode="auto">
            <a:xfrm>
              <a:off x="4994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0869" name="Oval 37"/>
            <p:cNvSpPr>
              <a:spLocks noChangeAspect="1" noChangeArrowheads="1"/>
            </p:cNvSpPr>
            <p:nvPr/>
          </p:nvSpPr>
          <p:spPr bwMode="auto">
            <a:xfrm>
              <a:off x="4376" y="197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0870" name="Freeform 38"/>
            <p:cNvSpPr>
              <a:spLocks/>
            </p:cNvSpPr>
            <p:nvPr/>
          </p:nvSpPr>
          <p:spPr bwMode="auto">
            <a:xfrm>
              <a:off x="3577" y="2501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1" name="Freeform 39"/>
            <p:cNvSpPr>
              <a:spLocks/>
            </p:cNvSpPr>
            <p:nvPr/>
          </p:nvSpPr>
          <p:spPr bwMode="auto">
            <a:xfrm>
              <a:off x="4037" y="2517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2" name="Freeform 40"/>
            <p:cNvSpPr>
              <a:spLocks/>
            </p:cNvSpPr>
            <p:nvPr/>
          </p:nvSpPr>
          <p:spPr bwMode="auto">
            <a:xfrm>
              <a:off x="4918" y="2517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3" name="Freeform 41"/>
            <p:cNvSpPr>
              <a:spLocks/>
            </p:cNvSpPr>
            <p:nvPr/>
          </p:nvSpPr>
          <p:spPr bwMode="auto">
            <a:xfrm>
              <a:off x="5225" y="2529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4" name="Freeform 42"/>
            <p:cNvSpPr>
              <a:spLocks/>
            </p:cNvSpPr>
            <p:nvPr/>
          </p:nvSpPr>
          <p:spPr bwMode="auto">
            <a:xfrm>
              <a:off x="4045" y="2161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5" name="Freeform 43"/>
            <p:cNvSpPr>
              <a:spLocks/>
            </p:cNvSpPr>
            <p:nvPr/>
          </p:nvSpPr>
          <p:spPr bwMode="auto">
            <a:xfrm>
              <a:off x="4649" y="2154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0877" name="Text Box 45"/>
          <p:cNvSpPr txBox="1">
            <a:spLocks noChangeArrowheads="1"/>
          </p:cNvSpPr>
          <p:nvPr/>
        </p:nvSpPr>
        <p:spPr bwMode="auto">
          <a:xfrm>
            <a:off x="250824" y="3429000"/>
            <a:ext cx="4678366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0  8  7  6  5  1  3  2  4  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0878" name="Text Box 46"/>
          <p:cNvSpPr txBox="1">
            <a:spLocks noChangeArrowheads="1"/>
          </p:cNvSpPr>
          <p:nvPr/>
        </p:nvSpPr>
        <p:spPr bwMode="auto">
          <a:xfrm>
            <a:off x="395288" y="260350"/>
            <a:ext cx="1944687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C 0.00156 0.01389 0.00677 0.05486 0.00955 0.08357 C 0.01233 0.11227 0.01823 0.1507 0.01649 0.17246 C 0.01476 0.19422 0.01267 0.19746 -0.00139 0.21482 C -0.01545 0.23218 -0.05434 0.26343 -0.06823 0.2761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0.00185 C -0.00434 -0.02454 -0.0099 -0.05069 -0.00695 -0.08148 C -0.004 -0.11227 0.00625 -0.15069 0.01944 -0.18333 C 0.03263 -0.21597 0.05243 -0.24699 0.07222 -0.2777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120846" grpId="0" animBg="1"/>
      <p:bldP spid="120853" grpId="0"/>
      <p:bldP spid="120854" grpId="0" animBg="1"/>
      <p:bldP spid="12087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Oval 3"/>
          <p:cNvSpPr>
            <a:spLocks noChangeAspect="1" noChangeArrowheads="1"/>
          </p:cNvSpPr>
          <p:nvPr/>
        </p:nvSpPr>
        <p:spPr bwMode="auto">
          <a:xfrm>
            <a:off x="1619250" y="11255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123908" name="Oval 4"/>
          <p:cNvSpPr>
            <a:spLocks noChangeAspect="1" noChangeArrowheads="1"/>
          </p:cNvSpPr>
          <p:nvPr/>
        </p:nvSpPr>
        <p:spPr bwMode="auto">
          <a:xfrm>
            <a:off x="971550" y="17732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23909" name="Oval 5"/>
          <p:cNvSpPr>
            <a:spLocks noChangeAspect="1" noChangeArrowheads="1"/>
          </p:cNvSpPr>
          <p:nvPr/>
        </p:nvSpPr>
        <p:spPr bwMode="auto">
          <a:xfrm>
            <a:off x="539750" y="24939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23910" name="Oval 6"/>
          <p:cNvSpPr>
            <a:spLocks noChangeAspect="1" noChangeArrowheads="1"/>
          </p:cNvSpPr>
          <p:nvPr/>
        </p:nvSpPr>
        <p:spPr bwMode="auto">
          <a:xfrm>
            <a:off x="1330325" y="2493963"/>
            <a:ext cx="433388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3911" name="Oval 7"/>
          <p:cNvSpPr>
            <a:spLocks noChangeAspect="1" noChangeArrowheads="1"/>
          </p:cNvSpPr>
          <p:nvPr/>
        </p:nvSpPr>
        <p:spPr bwMode="auto">
          <a:xfrm>
            <a:off x="23733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123912" name="Oval 8"/>
          <p:cNvSpPr>
            <a:spLocks noChangeAspect="1" noChangeArrowheads="1"/>
          </p:cNvSpPr>
          <p:nvPr/>
        </p:nvSpPr>
        <p:spPr bwMode="auto">
          <a:xfrm>
            <a:off x="3132138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>
            <a:off x="827088" y="21336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1331913" y="21336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5" name="Oval 11"/>
          <p:cNvSpPr>
            <a:spLocks noChangeAspect="1" noChangeArrowheads="1"/>
          </p:cNvSpPr>
          <p:nvPr/>
        </p:nvSpPr>
        <p:spPr bwMode="auto">
          <a:xfrm>
            <a:off x="39227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23916" name="Oval 12"/>
          <p:cNvSpPr>
            <a:spLocks noChangeAspect="1" noChangeArrowheads="1"/>
          </p:cNvSpPr>
          <p:nvPr/>
        </p:nvSpPr>
        <p:spPr bwMode="auto">
          <a:xfrm>
            <a:off x="3535363" y="11255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123917" name="Oval 13"/>
          <p:cNvSpPr>
            <a:spLocks noChangeAspect="1" noChangeArrowheads="1"/>
          </p:cNvSpPr>
          <p:nvPr/>
        </p:nvSpPr>
        <p:spPr bwMode="auto">
          <a:xfrm>
            <a:off x="2554288" y="6207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123918" name="Freeform 14"/>
          <p:cNvSpPr>
            <a:spLocks/>
          </p:cNvSpPr>
          <p:nvPr/>
        </p:nvSpPr>
        <p:spPr bwMode="auto">
          <a:xfrm>
            <a:off x="1285875" y="14493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9" name="Freeform 15"/>
          <p:cNvSpPr>
            <a:spLocks/>
          </p:cNvSpPr>
          <p:nvPr/>
        </p:nvSpPr>
        <p:spPr bwMode="auto">
          <a:xfrm>
            <a:off x="2016125" y="14747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3414713" y="14747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1" name="Freeform 17"/>
          <p:cNvSpPr>
            <a:spLocks/>
          </p:cNvSpPr>
          <p:nvPr/>
        </p:nvSpPr>
        <p:spPr bwMode="auto">
          <a:xfrm>
            <a:off x="3902075" y="14938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2" name="Freeform 18"/>
          <p:cNvSpPr>
            <a:spLocks/>
          </p:cNvSpPr>
          <p:nvPr/>
        </p:nvSpPr>
        <p:spPr bwMode="auto">
          <a:xfrm>
            <a:off x="2028825" y="9096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3" name="Freeform 19"/>
          <p:cNvSpPr>
            <a:spLocks/>
          </p:cNvSpPr>
          <p:nvPr/>
        </p:nvSpPr>
        <p:spPr bwMode="auto">
          <a:xfrm>
            <a:off x="2987675" y="8985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900113" y="3789363"/>
            <a:ext cx="208756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（归位）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1335088" y="2205038"/>
            <a:ext cx="576262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249766" y="2443156"/>
            <a:ext cx="4465638" cy="2868613"/>
            <a:chOff x="2698" y="1850"/>
            <a:chExt cx="2813" cy="1807"/>
          </a:xfrm>
        </p:grpSpPr>
        <p:sp>
          <p:nvSpPr>
            <p:cNvPr id="123926" name="Freeform 22"/>
            <p:cNvSpPr>
              <a:spLocks/>
            </p:cNvSpPr>
            <p:nvPr/>
          </p:nvSpPr>
          <p:spPr bwMode="auto">
            <a:xfrm>
              <a:off x="2698" y="1864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 rot="2250757">
              <a:off x="2699" y="1850"/>
              <a:ext cx="1088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根结点筛选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928" name="Oval 24"/>
            <p:cNvSpPr>
              <a:spLocks noChangeAspect="1" noChangeArrowheads="1"/>
            </p:cNvSpPr>
            <p:nvPr/>
          </p:nvSpPr>
          <p:spPr bwMode="auto">
            <a:xfrm>
              <a:off x="3787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3929" name="Oval 25"/>
            <p:cNvSpPr>
              <a:spLocks noChangeAspect="1" noChangeArrowheads="1"/>
            </p:cNvSpPr>
            <p:nvPr/>
          </p:nvSpPr>
          <p:spPr bwMode="auto">
            <a:xfrm>
              <a:off x="3379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3930" name="Oval 26"/>
            <p:cNvSpPr>
              <a:spLocks noChangeAspect="1" noChangeArrowheads="1"/>
            </p:cNvSpPr>
            <p:nvPr/>
          </p:nvSpPr>
          <p:spPr bwMode="auto">
            <a:xfrm>
              <a:off x="3107" y="338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3932" name="Oval 28"/>
            <p:cNvSpPr>
              <a:spLocks noChangeAspect="1" noChangeArrowheads="1"/>
            </p:cNvSpPr>
            <p:nvPr/>
          </p:nvSpPr>
          <p:spPr bwMode="auto">
            <a:xfrm>
              <a:off x="4262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3933" name="Oval 29"/>
            <p:cNvSpPr>
              <a:spLocks noChangeAspect="1" noChangeArrowheads="1"/>
            </p:cNvSpPr>
            <p:nvPr/>
          </p:nvSpPr>
          <p:spPr bwMode="auto">
            <a:xfrm>
              <a:off x="4740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3934" name="Line 30"/>
            <p:cNvSpPr>
              <a:spLocks noChangeShapeType="1"/>
            </p:cNvSpPr>
            <p:nvPr/>
          </p:nvSpPr>
          <p:spPr bwMode="auto">
            <a:xfrm flipH="1">
              <a:off x="3288" y="3158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36" name="Oval 32"/>
            <p:cNvSpPr>
              <a:spLocks noChangeAspect="1" noChangeArrowheads="1"/>
            </p:cNvSpPr>
            <p:nvPr/>
          </p:nvSpPr>
          <p:spPr bwMode="auto">
            <a:xfrm>
              <a:off x="5238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3937" name="Oval 33"/>
            <p:cNvSpPr>
              <a:spLocks noChangeAspect="1" noChangeArrowheads="1"/>
            </p:cNvSpPr>
            <p:nvPr/>
          </p:nvSpPr>
          <p:spPr bwMode="auto">
            <a:xfrm>
              <a:off x="4994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3938" name="Oval 34"/>
            <p:cNvSpPr>
              <a:spLocks noChangeAspect="1" noChangeArrowheads="1"/>
            </p:cNvSpPr>
            <p:nvPr/>
          </p:nvSpPr>
          <p:spPr bwMode="auto">
            <a:xfrm>
              <a:off x="4376" y="22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3939" name="Freeform 35"/>
            <p:cNvSpPr>
              <a:spLocks/>
            </p:cNvSpPr>
            <p:nvPr/>
          </p:nvSpPr>
          <p:spPr bwMode="auto">
            <a:xfrm>
              <a:off x="3577" y="2727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0" name="Freeform 36"/>
            <p:cNvSpPr>
              <a:spLocks/>
            </p:cNvSpPr>
            <p:nvPr/>
          </p:nvSpPr>
          <p:spPr bwMode="auto">
            <a:xfrm>
              <a:off x="4037" y="2743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1" name="Freeform 37"/>
            <p:cNvSpPr>
              <a:spLocks/>
            </p:cNvSpPr>
            <p:nvPr/>
          </p:nvSpPr>
          <p:spPr bwMode="auto">
            <a:xfrm>
              <a:off x="4918" y="2743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2" name="Freeform 38"/>
            <p:cNvSpPr>
              <a:spLocks/>
            </p:cNvSpPr>
            <p:nvPr/>
          </p:nvSpPr>
          <p:spPr bwMode="auto">
            <a:xfrm>
              <a:off x="5225" y="2755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3" name="Freeform 39"/>
            <p:cNvSpPr>
              <a:spLocks/>
            </p:cNvSpPr>
            <p:nvPr/>
          </p:nvSpPr>
          <p:spPr bwMode="auto">
            <a:xfrm>
              <a:off x="4045" y="2387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4" name="Freeform 40"/>
            <p:cNvSpPr>
              <a:spLocks/>
            </p:cNvSpPr>
            <p:nvPr/>
          </p:nvSpPr>
          <p:spPr bwMode="auto">
            <a:xfrm>
              <a:off x="4649" y="2380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946" name="Text Box 42"/>
          <p:cNvSpPr txBox="1">
            <a:spLocks noChangeArrowheads="1"/>
          </p:cNvSpPr>
          <p:nvPr/>
        </p:nvSpPr>
        <p:spPr bwMode="auto">
          <a:xfrm>
            <a:off x="214282" y="3141663"/>
            <a:ext cx="41434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0  6  7  4  5  1  3  2  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395288" y="260350"/>
            <a:ext cx="1944687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785786" y="4857760"/>
            <a:ext cx="342902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其他各趟排序依此进行</a:t>
            </a:r>
          </a:p>
        </p:txBody>
      </p:sp>
      <p:grpSp>
        <p:nvGrpSpPr>
          <p:cNvPr id="3" name="组合 46"/>
          <p:cNvGrpSpPr/>
          <p:nvPr/>
        </p:nvGrpSpPr>
        <p:grpSpPr>
          <a:xfrm>
            <a:off x="1222344" y="5324811"/>
            <a:ext cx="5992862" cy="842099"/>
            <a:chOff x="1476375" y="5599439"/>
            <a:chExt cx="5992862" cy="842099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2143108" y="6072206"/>
              <a:ext cx="5326129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0  1   2   3  4   5   6   7   8   9   </a:t>
              </a: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1476375" y="5599439"/>
              <a:ext cx="19431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最终结果：</a:t>
              </a:r>
            </a:p>
          </p:txBody>
        </p: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245 C -0.00486 0.03195 -0.00903 0.06227 -0.01406 0.07986 C -0.0191 0.09745 -0.01371 0.0956 -0.03351 0.12801 C -0.0533 0.16042 -0.1125 0.24375 -0.13333 0.2740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1.11111E-6 C 0.00451 -0.00995 0.00816 -0.02986 0.01979 -0.05995 C 0.03142 -0.09005 0.05225 -0.14468 0.07118 -0.18033 C 0.0901 -0.21597 0.12048 -0.25463 0.13333 -0.2740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nimBg="1"/>
      <p:bldP spid="123917" grpId="0" animBg="1"/>
      <p:bldP spid="123924" grpId="0"/>
      <p:bldP spid="123925" grpId="0" animBg="1"/>
      <p:bldP spid="123946" grpId="0"/>
      <p:bldP spid="1239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28596" y="1071546"/>
            <a:ext cx="8286808" cy="83099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</a:pP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高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的堆，一次“筛选”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所需进行的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关键字比较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的次数至多为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2(</a:t>
            </a:r>
            <a:r>
              <a:rPr kumimoji="1"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47676" y="3137866"/>
            <a:ext cx="8267728" cy="96167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调整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“堆顶” </a:t>
            </a:r>
            <a:r>
              <a:rPr kumimoji="1"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-1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次，总共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进行的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关键字比较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的次数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超过：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+ 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-2)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 </a:t>
            </a:r>
            <a:r>
              <a:rPr kumimoji="1" lang="en-US" altLang="zh-CN" sz="2000" smtClean="0"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+</a:t>
            </a:r>
            <a:r>
              <a:rPr kumimoji="1"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 &lt; 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428728" y="4671964"/>
            <a:ext cx="49263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因此，堆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排序的时间复杂度为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28596" y="2101822"/>
            <a:ext cx="8286808" cy="85725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l">
              <a:lnSpc>
                <a:spcPct val="120000"/>
              </a:lnSpc>
            </a:pP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个关键字，建成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高度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+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）的堆，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需进行的关键字比较的次数不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超过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9750" y="260350"/>
            <a:ext cx="3103556" cy="430887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、堆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排序算法分析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428729" y="5314906"/>
            <a:ext cx="3643338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O(1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，不稳定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左弧形箭头 7"/>
          <p:cNvSpPr/>
          <p:nvPr/>
        </p:nvSpPr>
        <p:spPr>
          <a:xfrm>
            <a:off x="1000100" y="4082990"/>
            <a:ext cx="357190" cy="928694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nimBg="1"/>
      <p:bldP spid="75780" grpId="0" animBg="1"/>
      <p:bldP spid="75781" grpId="0"/>
      <p:bldP spid="75783" grpId="0" animBg="1"/>
      <p:bldP spid="75785" grpId="0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847066"/>
            <a:ext cx="8358246" cy="163121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设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个无序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的整数，希望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用最快的速度挑选出其中前</a:t>
            </a:r>
            <a:r>
              <a:rPr 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个最大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的元素，最好选用（  ）排序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方法。</a:t>
            </a: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A.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冒泡排序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B.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简单选择排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D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3143248"/>
            <a:ext cx="25003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=1000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3786190"/>
            <a:ext cx="5357850" cy="101474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冒泡排序的大致时间：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kn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堆排序的大致时间：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4" name="组合 7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57158" y="785794"/>
            <a:ext cx="8429684" cy="4601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80000" rIns="144000" bIns="180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exchange=false;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比较，找出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最小关键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(R[j].key&lt;R[j-1].key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交换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swap(R[j],R[j-1]);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exchange=true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exchange==false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中途结束算法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00034" y="285728"/>
            <a:ext cx="25074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改进冒泡排序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kumimoji="1"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30887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数据结构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经典算法的启示</a:t>
            </a:r>
            <a:endParaRPr kumimoji="1"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85852" y="1500174"/>
            <a:ext cx="2357454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简单选择排序算法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28728" y="2916224"/>
            <a:ext cx="1949444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堆排序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算法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643174" y="2220899"/>
            <a:ext cx="42862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利用了连续多次查找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大元素的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特性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93914" y="2004999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808000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3714752"/>
            <a:ext cx="7858180" cy="127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在操作系统中，将多个进程放在一个队列中，每个进程有一个优先级，总是出队优先级最高的进程执行。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，用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来实现！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62131" y="1142984"/>
            <a:ext cx="7110265" cy="88407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最好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的情况（关键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在元素序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列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中正序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：只需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进行一趟冒泡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019800" y="2537771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endParaRPr kumimoji="1" lang="en-US" altLang="zh-CN" sz="2000" b="0" dirty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167153" y="1977383"/>
            <a:ext cx="2249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移动”的次数：</a:t>
            </a:r>
            <a:endParaRPr kumimoji="1" lang="zh-CN" altLang="en-US" sz="2000" b="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023749" y="1961508"/>
            <a:ext cx="2249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比较”的次数：</a:t>
            </a:r>
            <a:endParaRPr kumimoji="1" lang="zh-CN" altLang="en-US" sz="2000" b="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1749563" y="257174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200026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80" y="328612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57158" y="857232"/>
            <a:ext cx="7786742" cy="51473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的情况（关键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在元素序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列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中反序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：需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趟冒泡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214314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85720" y="1428736"/>
            <a:ext cx="8429684" cy="3749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80000" rIns="144000" bIns="180000">
            <a:spAutoFit/>
          </a:bodyPr>
          <a:lstStyle/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temp;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exchange=false;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//R[i..n-1]:n-i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比较次数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n-i-1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(R[j].key&lt;R[j-1].key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交换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swap(R[j],R[j-1]);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交换：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次移动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exchange=true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exchange==false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中途结束算法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85786" y="5357826"/>
            <a:ext cx="5334024" cy="1230191"/>
            <a:chOff x="901724" y="2127371"/>
            <a:chExt cx="5334024" cy="1230191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901724" y="2127371"/>
              <a:ext cx="2249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比较”的次数：</a:t>
              </a:r>
              <a:endParaRPr kumimoji="1" lang="zh-CN" altLang="en-US" sz="2000" b="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3473492" y="2127371"/>
              <a:ext cx="2249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移动”的次数：</a:t>
              </a:r>
              <a:endParaRPr kumimoji="1" lang="zh-CN" altLang="en-US" sz="2000" b="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9114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2975" y="2643182"/>
              <a:ext cx="2233241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44930" y="2571744"/>
              <a:ext cx="2690818" cy="740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6429356" y="5715016"/>
            <a:ext cx="25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785786" y="1142984"/>
            <a:ext cx="2357454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平均情况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71472" y="357166"/>
            <a:ext cx="207170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71538" y="4000504"/>
            <a:ext cx="7072362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所以冒泡排序最好时间复杂度为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，最坏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和平均为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4414" y="1714488"/>
            <a:ext cx="714380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算法可能在中间的某一道排序完成后就终止，但可以证明平均的排序趟数仍是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由此得出平均情况下，总的比较次数仍是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，故算法的平均时间复杂度为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214810" y="3429000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68400" y="1441446"/>
            <a:ext cx="6248400" cy="400110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无 序 </a:t>
            </a:r>
            <a:r>
              <a:rPr kumimoji="1"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的 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序 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列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1168400" y="2793996"/>
            <a:ext cx="6248400" cy="533400"/>
            <a:chOff x="1168400" y="2903538"/>
            <a:chExt cx="6248400" cy="533400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168400" y="2936875"/>
              <a:ext cx="3178175" cy="4001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无序子序列</a:t>
              </a:r>
              <a:r>
                <a:rPr kumimoji="1"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  <a:sym typeface="Wingdings"/>
                </a:rPr>
                <a:t></a:t>
              </a:r>
              <a:endParaRPr kumimoji="1" lang="en-US" altLang="zh-CN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4978400" y="2924175"/>
              <a:ext cx="2438400" cy="4001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无序</a:t>
              </a:r>
              <a:r>
                <a:rPr kumimoji="1" lang="zh-CN" altLang="en-US" sz="20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子</a:t>
              </a:r>
              <a:r>
                <a:rPr kumimoji="1"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序列</a:t>
              </a:r>
              <a:r>
                <a:rPr kumimoji="1"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  <a:sym typeface="Wingdings"/>
                </a:rPr>
                <a:t></a:t>
              </a:r>
              <a:endParaRPr kumimoji="1" lang="en-US" altLang="zh-CN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4519" name="Oval 7"/>
            <p:cNvSpPr>
              <a:spLocks noChangeArrowheads="1"/>
            </p:cNvSpPr>
            <p:nvPr/>
          </p:nvSpPr>
          <p:spPr bwMode="auto">
            <a:xfrm>
              <a:off x="4356100" y="2903538"/>
              <a:ext cx="609600" cy="533400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CN" altLang="en-US" sz="1800" dirty="0">
                  <a:solidFill>
                    <a:srgbClr val="99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基准</a:t>
              </a:r>
              <a:endParaRPr kumimoji="1" lang="zh-CN" altLang="en-US" sz="1800" b="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4467247" y="2000240"/>
            <a:ext cx="1319199" cy="685800"/>
            <a:chOff x="3767134" y="2160588"/>
            <a:chExt cx="1319199" cy="685800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auto">
            <a:xfrm>
              <a:off x="3767134" y="2160588"/>
              <a:ext cx="304800" cy="685800"/>
            </a:xfrm>
            <a:prstGeom prst="downArrow">
              <a:avLst>
                <a:gd name="adj1" fmla="val 50000"/>
                <a:gd name="adj2" fmla="val 562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3971925" y="2281176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800" dirty="0">
                  <a:solidFill>
                    <a:srgbClr val="990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一次划分</a:t>
              </a:r>
              <a:endParaRPr kumimoji="1" lang="zh-CN" altLang="en-US" sz="1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3071802" y="3422646"/>
            <a:ext cx="2287598" cy="967749"/>
            <a:chOff x="3071802" y="3532188"/>
            <a:chExt cx="2287598" cy="967749"/>
          </a:xfrm>
        </p:grpSpPr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 flipH="1" flipV="1">
              <a:off x="3149600" y="3532188"/>
              <a:ext cx="609600" cy="60960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 flipV="1">
              <a:off x="4749800" y="3532188"/>
              <a:ext cx="609600" cy="60960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3071802" y="4099827"/>
              <a:ext cx="22860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分别进行快速排序</a:t>
              </a:r>
            </a:p>
          </p:txBody>
        </p:sp>
      </p:grp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9750" y="4687883"/>
            <a:ext cx="8077200" cy="13568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342900" indent="-342900" algn="just">
              <a:lnSpc>
                <a:spcPts val="26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趟使表的</a:t>
            </a:r>
            <a:r>
              <a:rPr kumimoji="1" lang="zh-CN" altLang="en-US" sz="2000" dirty="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200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个元素（基准）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放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入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适当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位置（归位），将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一分为二，对子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表按递归方式继续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这种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划分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</a:p>
          <a:p>
            <a:pPr marL="342900" indent="-342900" algn="just">
              <a:lnSpc>
                <a:spcPts val="26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直至</a:t>
            </a:r>
            <a:r>
              <a:rPr kumimoji="1" lang="zh-CN" altLang="en-US" sz="20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划分的子表长</a:t>
            </a:r>
            <a:r>
              <a:rPr kumimoji="1" lang="zh-CN" altLang="en-US" sz="2000" dirty="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en-US" altLang="zh-CN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递归出口）。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285852" y="1357298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99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endParaRPr kumimoji="1" lang="zh-CN" altLang="en-US" sz="1800" b="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 Box 3" descr="纸莎草纸"/>
          <p:cNvSpPr txBox="1">
            <a:spLocks noChangeArrowheads="1"/>
          </p:cNvSpPr>
          <p:nvPr/>
        </p:nvSpPr>
        <p:spPr bwMode="auto">
          <a:xfrm>
            <a:off x="642910" y="428604"/>
            <a:ext cx="2928958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10.3.2 </a:t>
            </a:r>
            <a:r>
              <a:rPr kumimoji="1" lang="zh-CN" altLang="en-US" dirty="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快速排序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3597</Words>
  <Application>Microsoft Office PowerPoint</Application>
  <PresentationFormat>全屏显示(4:3)</PresentationFormat>
  <Paragraphs>743</Paragraphs>
  <Slides>50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502</cp:revision>
  <dcterms:created xsi:type="dcterms:W3CDTF">2004-11-02T05:48:03Z</dcterms:created>
  <dcterms:modified xsi:type="dcterms:W3CDTF">2021-10-13T23:42:58Z</dcterms:modified>
</cp:coreProperties>
</file>