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56"/>
  </p:notesMasterIdLst>
  <p:sldIdLst>
    <p:sldId id="339" r:id="rId2"/>
    <p:sldId id="328" r:id="rId3"/>
    <p:sldId id="258" r:id="rId4"/>
    <p:sldId id="329" r:id="rId5"/>
    <p:sldId id="331" r:id="rId6"/>
    <p:sldId id="337" r:id="rId7"/>
    <p:sldId id="333" r:id="rId8"/>
    <p:sldId id="338" r:id="rId9"/>
    <p:sldId id="334" r:id="rId10"/>
    <p:sldId id="336" r:id="rId11"/>
    <p:sldId id="335" r:id="rId12"/>
    <p:sldId id="332" r:id="rId13"/>
    <p:sldId id="306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66" r:id="rId41"/>
    <p:sldId id="367" r:id="rId42"/>
    <p:sldId id="368" r:id="rId43"/>
    <p:sldId id="369" r:id="rId44"/>
    <p:sldId id="370" r:id="rId45"/>
    <p:sldId id="371" r:id="rId46"/>
    <p:sldId id="372" r:id="rId47"/>
    <p:sldId id="373" r:id="rId48"/>
    <p:sldId id="374" r:id="rId49"/>
    <p:sldId id="375" r:id="rId50"/>
    <p:sldId id="376" r:id="rId51"/>
    <p:sldId id="377" r:id="rId52"/>
    <p:sldId id="378" r:id="rId53"/>
    <p:sldId id="379" r:id="rId54"/>
    <p:sldId id="380" r:id="rId5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99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FF"/>
    <a:srgbClr val="FF00FF"/>
    <a:srgbClr val="006666"/>
    <a:srgbClr val="3333CC"/>
    <a:srgbClr val="000099"/>
    <a:srgbClr val="B2B2B2"/>
    <a:srgbClr val="CC00CC"/>
    <a:srgbClr val="FF330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 autoAdjust="0"/>
    <p:restoredTop sz="94717" autoAdjust="0"/>
  </p:normalViewPr>
  <p:slideViewPr>
    <p:cSldViewPr>
      <p:cViewPr varScale="1">
        <p:scale>
          <a:sx n="95" d="100"/>
          <a:sy n="95" d="100"/>
        </p:scale>
        <p:origin x="-90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E734A-F49F-4F2A-943A-DB33FAE4DD65}" type="datetimeFigureOut">
              <a:rPr lang="zh-CN" altLang="en-US" smtClean="0"/>
              <a:pPr/>
              <a:t>2021/5/10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88EFC-4BD6-460E-944F-05A8CF8E45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73CE2-C1EE-416E-8D3A-48D2E8C9924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73CE2-C1EE-416E-8D3A-48D2E8C9924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27E1A-4431-49A4-92DF-2179921DAD70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27E1A-4431-49A4-92DF-2179921DAD70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27E1A-4431-49A4-92DF-2179921DAD70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27E1A-4431-49A4-92DF-2179921DAD70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27E1A-4431-49A4-92DF-2179921DAD70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61B62B3A-2870-408C-9F18-2C674C90AA9B}" type="slidenum">
              <a:rPr lang="en-US" altLang="zh-CN" smtClean="0"/>
              <a:pPr/>
              <a:t>‹#›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E09B0-98FD-4F1A-BF9E-F4A28845FA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 bwMode="auto">
          <a:xfrm>
            <a:off x="1428728" y="2500306"/>
            <a:ext cx="5929354" cy="2214578"/>
          </a:xfrm>
          <a:prstGeom prst="round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108000" rIns="0" bIns="0" rtlCol="0" anchor="ctr"/>
          <a:lstStyle/>
          <a:p>
            <a:pPr algn="ctr">
              <a:lnSpc>
                <a:spcPct val="72000"/>
              </a:lnSpc>
            </a:pPr>
            <a:endParaRPr lang="zh-CN" altLang="en-US" sz="1800">
              <a:solidFill>
                <a:srgbClr val="0000CC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4" name="Text Box 15" descr="信纸"/>
          <p:cNvSpPr txBox="1">
            <a:spLocks noChangeArrowheads="1"/>
          </p:cNvSpPr>
          <p:nvPr/>
        </p:nvSpPr>
        <p:spPr bwMode="auto">
          <a:xfrm>
            <a:off x="3357554" y="3000372"/>
            <a:ext cx="3071834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11.1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外排序概述 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803665" y="1857364"/>
            <a:ext cx="1482451" cy="1346106"/>
            <a:chOff x="552422" y="500043"/>
            <a:chExt cx="1482451" cy="1346106"/>
          </a:xfrm>
        </p:grpSpPr>
        <p:grpSp>
          <p:nvGrpSpPr>
            <p:cNvPr id="6" name="组合 79"/>
            <p:cNvGrpSpPr>
              <a:grpSpLocks/>
            </p:cNvGrpSpPr>
            <p:nvPr/>
          </p:nvGrpSpPr>
          <p:grpSpPr bwMode="auto">
            <a:xfrm>
              <a:off x="639103" y="500043"/>
              <a:ext cx="1289687" cy="1346106"/>
              <a:chOff x="6372294" y="2488774"/>
              <a:chExt cx="2520450" cy="2513016"/>
            </a:xfrm>
          </p:grpSpPr>
          <p:sp>
            <p:nvSpPr>
              <p:cNvPr id="9" name="任意多边形 82"/>
              <p:cNvSpPr/>
              <p:nvPr/>
            </p:nvSpPr>
            <p:spPr>
              <a:xfrm rot="3738964">
                <a:off x="6379728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27000" dist="63500" dir="7380000" sx="102000" sy="102000" algn="tr" rotWithShape="0">
                  <a:prstClr val="black">
                    <a:alpha val="39000"/>
                  </a:prstClr>
                </a:outerShdw>
              </a:effectLst>
            </p:spPr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kern="0">
                  <a:solidFill>
                    <a:srgbClr val="FFFFFF"/>
                  </a:solidFill>
                  <a:latin typeface="Arial"/>
                  <a:ea typeface="宋体"/>
                </a:endParaRPr>
              </a:p>
            </p:txBody>
          </p:sp>
          <p:sp>
            <p:nvSpPr>
              <p:cNvPr id="10" name="任意多边形 83"/>
              <p:cNvSpPr/>
              <p:nvPr/>
            </p:nvSpPr>
            <p:spPr>
              <a:xfrm rot="16377237">
                <a:off x="6372293" y="2510364"/>
                <a:ext cx="2476802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kern="0" smtClea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" name="文本框 20"/>
            <p:cNvSpPr txBox="1">
              <a:spLocks noChangeArrowheads="1"/>
            </p:cNvSpPr>
            <p:nvPr/>
          </p:nvSpPr>
          <p:spPr bwMode="auto">
            <a:xfrm>
              <a:off x="552422" y="1161620"/>
              <a:ext cx="148245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zh-CN" sz="1600" b="1" dirty="0">
                  <a:solidFill>
                    <a:srgbClr val="9900FF"/>
                  </a:solidFill>
                </a:rPr>
                <a:t>CONTENTS</a:t>
              </a:r>
              <a:endParaRPr lang="zh-CN" altLang="en-US" sz="1600" b="1" dirty="0">
                <a:solidFill>
                  <a:srgbClr val="9900FF"/>
                </a:solidFill>
              </a:endParaRPr>
            </a:p>
          </p:txBody>
        </p:sp>
        <p:sp>
          <p:nvSpPr>
            <p:cNvPr id="8" name="文本框 20"/>
            <p:cNvSpPr txBox="1">
              <a:spLocks noChangeArrowheads="1"/>
            </p:cNvSpPr>
            <p:nvPr/>
          </p:nvSpPr>
          <p:spPr bwMode="auto">
            <a:xfrm>
              <a:off x="913620" y="785794"/>
              <a:ext cx="7294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>
              <a:lvl1pPr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zh-CN" altLang="en-US" sz="1800" spc="150" dirty="0" smtClean="0">
                  <a:ln w="11430"/>
                  <a:solidFill>
                    <a:srgbClr val="FF0000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提纲</a:t>
              </a:r>
              <a:endParaRPr lang="zh-CN" altLang="en-US" sz="1800" spc="150" dirty="0">
                <a:ln w="11430"/>
                <a:solidFill>
                  <a:srgbClr val="FF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1" name="Text Box 15" descr="信纸"/>
          <p:cNvSpPr txBox="1">
            <a:spLocks noChangeArrowheads="1"/>
          </p:cNvSpPr>
          <p:nvPr/>
        </p:nvSpPr>
        <p:spPr bwMode="auto">
          <a:xfrm>
            <a:off x="3357554" y="3786190"/>
            <a:ext cx="3071834" cy="45140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5200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11.2 </a:t>
            </a:r>
            <a:r>
              <a:rPr kumimoji="1"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磁盘排序 </a:t>
            </a:r>
            <a:endParaRPr kumimoji="1" lang="zh-CN" altLang="en-US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714612" y="642918"/>
            <a:ext cx="3429024" cy="584775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/>
            <a:r>
              <a:rPr lang="zh-CN" altLang="en-US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第</a:t>
            </a:r>
            <a:r>
              <a:rPr lang="en-US" altLang="zh-CN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11</a:t>
            </a:r>
            <a:r>
              <a:rPr lang="zh-CN" altLang="en-US" sz="32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章  外排序</a:t>
            </a:r>
            <a:endParaRPr lang="zh-CN" altLang="en-US" sz="32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14678" y="264318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2857488" y="1643050"/>
            <a:ext cx="1428760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内存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圆柱形 12"/>
          <p:cNvSpPr/>
          <p:nvPr/>
        </p:nvSpPr>
        <p:spPr bwMode="auto">
          <a:xfrm>
            <a:off x="1071538" y="2428868"/>
            <a:ext cx="1071570" cy="85725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zh-CN" sz="16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abc12.dat</a:t>
            </a:r>
          </a:p>
          <a:p>
            <a:r>
              <a:rPr lang="en-US" altLang="zh-CN" sz="16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abc34.dat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圆角右箭头 13"/>
          <p:cNvSpPr/>
          <p:nvPr/>
        </p:nvSpPr>
        <p:spPr bwMode="auto">
          <a:xfrm>
            <a:off x="2000232" y="1928802"/>
            <a:ext cx="714380" cy="428628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72066" y="2000240"/>
            <a:ext cx="3857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abc1234.dat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endParaRPr lang="en-US" altLang="zh-CN" sz="1800" smtClean="0">
              <a:solidFill>
                <a:srgbClr val="006666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             5</a:t>
            </a:r>
            <a:r>
              <a:rPr lang="zh-CN" altLang="en-US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zh-CN" altLang="en-US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6" name="右箭头 15"/>
          <p:cNvSpPr/>
          <p:nvPr/>
        </p:nvSpPr>
        <p:spPr bwMode="auto">
          <a:xfrm>
            <a:off x="4500562" y="2143116"/>
            <a:ext cx="57150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785794"/>
            <a:ext cx="3500462" cy="64633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abc12.dat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marL="457200" indent="-457200" algn="l">
              <a:buBlip>
                <a:blip r:embed="rId2"/>
              </a:buBlip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abc34.dat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zh-CN" altLang="en-US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500034" y="3273982"/>
            <a:ext cx="8143932" cy="1043052"/>
            <a:chOff x="500034" y="3273982"/>
            <a:chExt cx="8143932" cy="1043052"/>
          </a:xfrm>
        </p:grpSpPr>
        <p:sp>
          <p:nvSpPr>
            <p:cNvPr id="10" name="TextBox 9"/>
            <p:cNvSpPr txBox="1"/>
            <p:nvPr/>
          </p:nvSpPr>
          <p:spPr>
            <a:xfrm>
              <a:off x="500034" y="3916924"/>
              <a:ext cx="81439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abc12.dat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abc34.dat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中每个记录读一次写一次（写入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abc1234.dat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下箭头 17"/>
            <p:cNvSpPr/>
            <p:nvPr/>
          </p:nvSpPr>
          <p:spPr bwMode="auto">
            <a:xfrm>
              <a:off x="3857620" y="3273982"/>
              <a:ext cx="285752" cy="500066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10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57620" y="267170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500430" y="1643050"/>
            <a:ext cx="1428760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内存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圆柱形 12"/>
          <p:cNvSpPr/>
          <p:nvPr/>
        </p:nvSpPr>
        <p:spPr bwMode="auto">
          <a:xfrm>
            <a:off x="1714480" y="2428868"/>
            <a:ext cx="1285884" cy="85725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zh-CN" sz="16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abc1234.dat</a:t>
            </a:r>
          </a:p>
          <a:p>
            <a:r>
              <a:rPr lang="en-US" altLang="zh-CN" sz="16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abc5.dat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圆角右箭头 13"/>
          <p:cNvSpPr/>
          <p:nvPr/>
        </p:nvSpPr>
        <p:spPr bwMode="auto">
          <a:xfrm>
            <a:off x="2643174" y="1928802"/>
            <a:ext cx="714380" cy="428628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29322" y="2000240"/>
            <a:ext cx="285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abc.dat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endParaRPr lang="en-US" altLang="zh-CN" sz="1800" smtClean="0">
              <a:solidFill>
                <a:srgbClr val="006666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   5</a:t>
            </a:r>
            <a:r>
              <a:rPr lang="zh-CN" altLang="en-US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zh-CN" altLang="en-US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zh-CN" altLang="en-US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6" name="右箭头 15"/>
          <p:cNvSpPr/>
          <p:nvPr/>
        </p:nvSpPr>
        <p:spPr bwMode="auto">
          <a:xfrm>
            <a:off x="5143504" y="2143116"/>
            <a:ext cx="57150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844" y="857232"/>
            <a:ext cx="5143536" cy="64633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abc1234.dat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zh-CN" altLang="en-US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9</a:t>
            </a:r>
          </a:p>
          <a:p>
            <a:pPr marL="457200" indent="-457200" algn="l">
              <a:buBlip>
                <a:blip r:embed="rId2"/>
              </a:buBlip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abc5.dat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500034" y="3345420"/>
            <a:ext cx="7858180" cy="1043052"/>
            <a:chOff x="500034" y="3345420"/>
            <a:chExt cx="7858180" cy="1043052"/>
          </a:xfrm>
        </p:grpSpPr>
        <p:sp>
          <p:nvSpPr>
            <p:cNvPr id="10" name="TextBox 9"/>
            <p:cNvSpPr txBox="1"/>
            <p:nvPr/>
          </p:nvSpPr>
          <p:spPr>
            <a:xfrm>
              <a:off x="500034" y="3988362"/>
              <a:ext cx="78581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abc1234.dat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abc5.dat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中每个记录读一次写一次（写入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abc.dat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下箭头 17"/>
            <p:cNvSpPr/>
            <p:nvPr/>
          </p:nvSpPr>
          <p:spPr bwMode="auto">
            <a:xfrm>
              <a:off x="4000496" y="3345420"/>
              <a:ext cx="285752" cy="500066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11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400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归并过程对应的归并树</a:t>
            </a:r>
            <a:endParaRPr lang="zh-CN" altLang="en-US" sz="200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500166" y="785794"/>
            <a:ext cx="7643835" cy="4071966"/>
            <a:chOff x="642910" y="785794"/>
            <a:chExt cx="7716633" cy="4186324"/>
          </a:xfrm>
        </p:grpSpPr>
        <p:sp>
          <p:nvSpPr>
            <p:cNvPr id="4" name="圆角矩形 3"/>
            <p:cNvSpPr/>
            <p:nvPr/>
          </p:nvSpPr>
          <p:spPr bwMode="auto">
            <a:xfrm>
              <a:off x="714348" y="1285860"/>
              <a:ext cx="107157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2910" y="785794"/>
              <a:ext cx="1370249" cy="348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abc1.dat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圆角矩形 5"/>
            <p:cNvSpPr/>
            <p:nvPr/>
          </p:nvSpPr>
          <p:spPr bwMode="auto">
            <a:xfrm>
              <a:off x="2285984" y="1285860"/>
              <a:ext cx="107157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14546" y="785794"/>
              <a:ext cx="1385217" cy="348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abc2.dat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1142976" y="2428868"/>
              <a:ext cx="178595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00166" y="2028758"/>
              <a:ext cx="1357322" cy="348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abc12.dat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连接符 12"/>
            <p:cNvCxnSpPr>
              <a:stCxn id="4" idx="2"/>
            </p:cNvCxnSpPr>
            <p:nvPr/>
          </p:nvCxnSpPr>
          <p:spPr>
            <a:xfrm rot="16200000" flipH="1">
              <a:off x="1089397" y="1946661"/>
              <a:ext cx="642944" cy="32147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6" idx="2"/>
            </p:cNvCxnSpPr>
            <p:nvPr/>
          </p:nvCxnSpPr>
          <p:spPr>
            <a:xfrm rot="5400000">
              <a:off x="2375281" y="1982382"/>
              <a:ext cx="642944" cy="25003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8" name="圆角矩形 17"/>
            <p:cNvSpPr/>
            <p:nvPr/>
          </p:nvSpPr>
          <p:spPr bwMode="auto">
            <a:xfrm>
              <a:off x="4000496" y="1285860"/>
              <a:ext cx="107157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29058" y="785794"/>
              <a:ext cx="1329427" cy="348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abc3.dat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5572132" y="1285860"/>
              <a:ext cx="107157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00694" y="785794"/>
              <a:ext cx="1344395" cy="348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abc4.dat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4429124" y="2428868"/>
              <a:ext cx="178595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86314" y="2028758"/>
              <a:ext cx="1357322" cy="348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abc34.dat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4" name="直接连接符 23"/>
            <p:cNvCxnSpPr>
              <a:stCxn id="18" idx="2"/>
            </p:cNvCxnSpPr>
            <p:nvPr/>
          </p:nvCxnSpPr>
          <p:spPr>
            <a:xfrm rot="16200000" flipH="1">
              <a:off x="4375545" y="1946661"/>
              <a:ext cx="642944" cy="32147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20" idx="2"/>
            </p:cNvCxnSpPr>
            <p:nvPr/>
          </p:nvCxnSpPr>
          <p:spPr>
            <a:xfrm rot="5400000">
              <a:off x="5661429" y="1982382"/>
              <a:ext cx="642944" cy="25003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圆角矩形 25"/>
            <p:cNvSpPr/>
            <p:nvPr/>
          </p:nvSpPr>
          <p:spPr bwMode="auto">
            <a:xfrm>
              <a:off x="2000232" y="3400482"/>
              <a:ext cx="3643338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14678" y="3000372"/>
              <a:ext cx="1827452" cy="348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abc1234.dat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 rot="16200000" flipH="1">
              <a:off x="2018092" y="3018231"/>
              <a:ext cx="500067" cy="321474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5036347" y="3036093"/>
              <a:ext cx="500066" cy="28575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0" name="圆角矩形 29"/>
            <p:cNvSpPr/>
            <p:nvPr/>
          </p:nvSpPr>
          <p:spPr bwMode="auto">
            <a:xfrm>
              <a:off x="3286116" y="4472052"/>
              <a:ext cx="4071966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72066" y="4071942"/>
              <a:ext cx="1340312" cy="348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abc.dat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 rot="16200000" flipH="1">
              <a:off x="3554008" y="4054081"/>
              <a:ext cx="571505" cy="321476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34" idx="2"/>
            </p:cNvCxnSpPr>
            <p:nvPr/>
          </p:nvCxnSpPr>
          <p:spPr>
            <a:xfrm rot="5400000">
              <a:off x="5840025" y="2661042"/>
              <a:ext cx="2714644" cy="96441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4" name="圆角矩形 33"/>
            <p:cNvSpPr/>
            <p:nvPr/>
          </p:nvSpPr>
          <p:spPr bwMode="auto">
            <a:xfrm>
              <a:off x="7143768" y="1285860"/>
              <a:ext cx="1071570" cy="5000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17208" y="785794"/>
              <a:ext cx="1442335" cy="348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abc5.dat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71472" y="4857760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归并过程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的性能：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2910" y="5357826"/>
            <a:ext cx="5357850" cy="110508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记录读写次数。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内存中归并时需要关键字比较次数。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-32" y="2071678"/>
            <a:ext cx="2143140" cy="1355063"/>
            <a:chOff x="-32" y="2071678"/>
            <a:chExt cx="2143140" cy="1355063"/>
          </a:xfrm>
        </p:grpSpPr>
        <p:sp>
          <p:nvSpPr>
            <p:cNvPr id="44" name="TextBox 43"/>
            <p:cNvSpPr txBox="1"/>
            <p:nvPr/>
          </p:nvSpPr>
          <p:spPr>
            <a:xfrm>
              <a:off x="-32" y="2226412"/>
              <a:ext cx="17859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abc1.dat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中每个记录读一次写一次（写入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abc12.dat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rot="5400000" flipH="1" flipV="1">
              <a:off x="1607323" y="2107397"/>
              <a:ext cx="571504" cy="500066"/>
            </a:xfrm>
            <a:prstGeom prst="straightConnector1">
              <a:avLst/>
            </a:prstGeom>
            <a:ln w="28575">
              <a:solidFill>
                <a:srgbClr val="99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12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500034" y="1428736"/>
            <a:ext cx="4786346" cy="49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外存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设备大体上可分为</a:t>
            </a:r>
            <a:r>
              <a:rPr kumimoji="1" lang="zh-CN" altLang="en-US" sz="20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两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类：</a:t>
            </a:r>
            <a:endParaRPr kumimoji="1" lang="zh-CN" altLang="en-US" sz="20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857232"/>
            <a:ext cx="607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0000FF"/>
                </a:solidFill>
                <a:latin typeface="方正启体简体" pitchFamily="65" charset="-122"/>
                <a:ea typeface="方正启体简体" pitchFamily="65" charset="-122"/>
                <a:cs typeface="Times New Roman" pitchFamily="18" charset="0"/>
              </a:rPr>
              <a:t>外排序方法与各种外存设备的特征有关。</a:t>
            </a:r>
            <a:endParaRPr lang="zh-CN" altLang="en-US" sz="2000">
              <a:solidFill>
                <a:srgbClr val="0000FF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2285992"/>
            <a:ext cx="4000528" cy="1196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80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顺序存取设备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，例如磁带。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直接存取设备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，例如磁盘。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13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28597" y="1285860"/>
            <a:ext cx="2071702" cy="48396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磁盘排序过程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342900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>
            <a:off x="128588" y="2960688"/>
            <a:ext cx="1116012" cy="720725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en-US" altLang="zh-CN" sz="1800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文件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258888" y="2960688"/>
            <a:ext cx="1620837" cy="863600"/>
            <a:chOff x="793" y="1865"/>
            <a:chExt cx="1021" cy="544"/>
          </a:xfrm>
        </p:grpSpPr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1202" y="1865"/>
              <a:ext cx="612" cy="5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内存</a:t>
              </a:r>
            </a:p>
          </p:txBody>
        </p:sp>
        <p:grpSp>
          <p:nvGrpSpPr>
            <p:cNvPr id="3" name="Group 38"/>
            <p:cNvGrpSpPr>
              <a:grpSpLocks/>
            </p:cNvGrpSpPr>
            <p:nvPr/>
          </p:nvGrpSpPr>
          <p:grpSpPr bwMode="auto">
            <a:xfrm>
              <a:off x="793" y="1865"/>
              <a:ext cx="409" cy="272"/>
              <a:chOff x="793" y="1865"/>
              <a:chExt cx="409" cy="272"/>
            </a:xfrm>
          </p:grpSpPr>
          <p:sp>
            <p:nvSpPr>
              <p:cNvPr id="6157" name="Line 13"/>
              <p:cNvSpPr>
                <a:spLocks noChangeShapeType="1"/>
              </p:cNvSpPr>
              <p:nvPr/>
            </p:nvSpPr>
            <p:spPr bwMode="auto">
              <a:xfrm>
                <a:off x="793" y="2137"/>
                <a:ext cx="409" cy="0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6159" name="Text Box 15"/>
              <p:cNvSpPr txBox="1">
                <a:spLocks noChangeArrowheads="1"/>
              </p:cNvSpPr>
              <p:nvPr/>
            </p:nvSpPr>
            <p:spPr bwMode="auto">
              <a:xfrm>
                <a:off x="847" y="1865"/>
                <a:ext cx="272" cy="17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8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读</a:t>
                </a:r>
              </a:p>
            </p:txBody>
          </p:sp>
        </p:grp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6729413" y="2960688"/>
            <a:ext cx="1765300" cy="792162"/>
            <a:chOff x="4239" y="1865"/>
            <a:chExt cx="1112" cy="499"/>
          </a:xfrm>
        </p:grpSpPr>
        <p:sp>
          <p:nvSpPr>
            <p:cNvPr id="6168" name="Line 24"/>
            <p:cNvSpPr>
              <a:spLocks noChangeShapeType="1"/>
            </p:cNvSpPr>
            <p:nvPr/>
          </p:nvSpPr>
          <p:spPr bwMode="auto">
            <a:xfrm>
              <a:off x="4239" y="2137"/>
              <a:ext cx="409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169" name="Text Box 25"/>
            <p:cNvSpPr txBox="1">
              <a:spLocks noChangeArrowheads="1"/>
            </p:cNvSpPr>
            <p:nvPr/>
          </p:nvSpPr>
          <p:spPr bwMode="auto">
            <a:xfrm>
              <a:off x="4293" y="1865"/>
              <a:ext cx="272" cy="174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写</a:t>
              </a:r>
            </a:p>
          </p:txBody>
        </p:sp>
        <p:sp>
          <p:nvSpPr>
            <p:cNvPr id="6170" name="AutoShape 26"/>
            <p:cNvSpPr>
              <a:spLocks noChangeArrowheads="1"/>
            </p:cNvSpPr>
            <p:nvPr/>
          </p:nvSpPr>
          <p:spPr bwMode="auto">
            <a:xfrm>
              <a:off x="4648" y="1910"/>
              <a:ext cx="703" cy="454"/>
            </a:xfrm>
            <a:prstGeom prst="can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out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文件</a:t>
              </a:r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2855913" y="1952625"/>
            <a:ext cx="1966912" cy="2879725"/>
            <a:chOff x="1799" y="1230"/>
            <a:chExt cx="1239" cy="1814"/>
          </a:xfrm>
        </p:grpSpPr>
        <p:sp>
          <p:nvSpPr>
            <p:cNvPr id="6160" name="AutoShape 16"/>
            <p:cNvSpPr>
              <a:spLocks noChangeArrowheads="1"/>
            </p:cNvSpPr>
            <p:nvPr/>
          </p:nvSpPr>
          <p:spPr bwMode="auto">
            <a:xfrm>
              <a:off x="2335" y="1230"/>
              <a:ext cx="703" cy="454"/>
            </a:xfrm>
            <a:prstGeom prst="can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文件</a:t>
              </a:r>
            </a:p>
          </p:txBody>
        </p:sp>
        <p:sp>
          <p:nvSpPr>
            <p:cNvPr id="6161" name="AutoShape 17"/>
            <p:cNvSpPr>
              <a:spLocks noChangeArrowheads="1"/>
            </p:cNvSpPr>
            <p:nvPr/>
          </p:nvSpPr>
          <p:spPr bwMode="auto">
            <a:xfrm>
              <a:off x="2335" y="1774"/>
              <a:ext cx="703" cy="454"/>
            </a:xfrm>
            <a:prstGeom prst="can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文件</a:t>
              </a:r>
            </a:p>
          </p:txBody>
        </p:sp>
        <p:sp>
          <p:nvSpPr>
            <p:cNvPr id="6162" name="AutoShape 18"/>
            <p:cNvSpPr>
              <a:spLocks noChangeArrowheads="1"/>
            </p:cNvSpPr>
            <p:nvPr/>
          </p:nvSpPr>
          <p:spPr bwMode="auto">
            <a:xfrm>
              <a:off x="2335" y="2590"/>
              <a:ext cx="703" cy="454"/>
            </a:xfrm>
            <a:prstGeom prst="can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F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文件</a:t>
              </a:r>
            </a:p>
          </p:txBody>
        </p:sp>
        <p:sp>
          <p:nvSpPr>
            <p:cNvPr id="6166" name="Text Box 22"/>
            <p:cNvSpPr txBox="1">
              <a:spLocks noChangeArrowheads="1"/>
            </p:cNvSpPr>
            <p:nvPr/>
          </p:nvSpPr>
          <p:spPr bwMode="auto">
            <a:xfrm>
              <a:off x="2380" y="2308"/>
              <a:ext cx="409" cy="174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  <a:endParaRPr lang="en-US" altLang="zh-CN" sz="1800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endParaRPr>
            </a:p>
          </p:txBody>
        </p:sp>
        <p:grpSp>
          <p:nvGrpSpPr>
            <p:cNvPr id="6" name="Group 39"/>
            <p:cNvGrpSpPr>
              <a:grpSpLocks/>
            </p:cNvGrpSpPr>
            <p:nvPr/>
          </p:nvGrpSpPr>
          <p:grpSpPr bwMode="auto">
            <a:xfrm>
              <a:off x="1799" y="1496"/>
              <a:ext cx="544" cy="1254"/>
              <a:chOff x="1799" y="1496"/>
              <a:chExt cx="544" cy="1254"/>
            </a:xfrm>
          </p:grpSpPr>
          <p:sp>
            <p:nvSpPr>
              <p:cNvPr id="6172" name="Text Box 28"/>
              <p:cNvSpPr txBox="1">
                <a:spLocks noChangeArrowheads="1"/>
              </p:cNvSpPr>
              <p:nvPr/>
            </p:nvSpPr>
            <p:spPr bwMode="auto">
              <a:xfrm>
                <a:off x="1837" y="1547"/>
                <a:ext cx="272" cy="174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800" dirty="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写</a:t>
                </a:r>
              </a:p>
            </p:txBody>
          </p:sp>
          <p:sp>
            <p:nvSpPr>
              <p:cNvPr id="6163" name="Freeform 19"/>
              <p:cNvSpPr>
                <a:spLocks/>
              </p:cNvSpPr>
              <p:nvPr/>
            </p:nvSpPr>
            <p:spPr bwMode="auto">
              <a:xfrm>
                <a:off x="1799" y="1496"/>
                <a:ext cx="537" cy="481"/>
              </a:xfrm>
              <a:custGeom>
                <a:avLst/>
                <a:gdLst/>
                <a:ahLst/>
                <a:cxnLst>
                  <a:cxn ang="0">
                    <a:pos x="0" y="481"/>
                  </a:cxn>
                  <a:cxn ang="0">
                    <a:pos x="537" y="0"/>
                  </a:cxn>
                </a:cxnLst>
                <a:rect l="0" t="0" r="r" b="b"/>
                <a:pathLst>
                  <a:path w="537" h="481">
                    <a:moveTo>
                      <a:pt x="0" y="481"/>
                    </a:moveTo>
                    <a:lnTo>
                      <a:pt x="537" y="0"/>
                    </a:ln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6164" name="Freeform 20"/>
              <p:cNvSpPr>
                <a:spLocks/>
              </p:cNvSpPr>
              <p:nvPr/>
            </p:nvSpPr>
            <p:spPr bwMode="auto">
              <a:xfrm>
                <a:off x="1799" y="2040"/>
                <a:ext cx="529" cy="95"/>
              </a:xfrm>
              <a:custGeom>
                <a:avLst/>
                <a:gdLst/>
                <a:ahLst/>
                <a:cxnLst>
                  <a:cxn ang="0">
                    <a:pos x="0" y="95"/>
                  </a:cxn>
                  <a:cxn ang="0">
                    <a:pos x="529" y="0"/>
                  </a:cxn>
                </a:cxnLst>
                <a:rect l="0" t="0" r="r" b="b"/>
                <a:pathLst>
                  <a:path w="529" h="95">
                    <a:moveTo>
                      <a:pt x="0" y="95"/>
                    </a:moveTo>
                    <a:lnTo>
                      <a:pt x="529" y="0"/>
                    </a:ln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6165" name="Freeform 21"/>
              <p:cNvSpPr>
                <a:spLocks/>
              </p:cNvSpPr>
              <p:nvPr/>
            </p:nvSpPr>
            <p:spPr bwMode="auto">
              <a:xfrm>
                <a:off x="1799" y="2293"/>
                <a:ext cx="544" cy="4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44" y="457"/>
                  </a:cxn>
                </a:cxnLst>
                <a:rect l="0" t="0" r="r" b="b"/>
                <a:pathLst>
                  <a:path w="544" h="457">
                    <a:moveTo>
                      <a:pt x="0" y="0"/>
                    </a:moveTo>
                    <a:lnTo>
                      <a:pt x="544" y="457"/>
                    </a:ln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6173" name="Text Box 29"/>
              <p:cNvSpPr txBox="1">
                <a:spLocks noChangeArrowheads="1"/>
              </p:cNvSpPr>
              <p:nvPr/>
            </p:nvSpPr>
            <p:spPr bwMode="auto">
              <a:xfrm>
                <a:off x="1973" y="1854"/>
                <a:ext cx="272" cy="174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8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写</a:t>
                </a:r>
              </a:p>
            </p:txBody>
          </p:sp>
          <p:sp>
            <p:nvSpPr>
              <p:cNvPr id="6174" name="Text Box 30"/>
              <p:cNvSpPr txBox="1">
                <a:spLocks noChangeArrowheads="1"/>
              </p:cNvSpPr>
              <p:nvPr/>
            </p:nvSpPr>
            <p:spPr bwMode="auto">
              <a:xfrm>
                <a:off x="2018" y="2308"/>
                <a:ext cx="272" cy="174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800">
                    <a:solidFill>
                      <a:srgbClr val="00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写</a:t>
                </a:r>
              </a:p>
            </p:txBody>
          </p:sp>
        </p:grp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4786313" y="2312988"/>
            <a:ext cx="1979612" cy="2159000"/>
            <a:chOff x="3015" y="1457"/>
            <a:chExt cx="1247" cy="1360"/>
          </a:xfrm>
        </p:grpSpPr>
        <p:sp>
          <p:nvSpPr>
            <p:cNvPr id="6167" name="Rectangle 23"/>
            <p:cNvSpPr>
              <a:spLocks noChangeArrowheads="1"/>
            </p:cNvSpPr>
            <p:nvPr/>
          </p:nvSpPr>
          <p:spPr bwMode="auto">
            <a:xfrm>
              <a:off x="3650" y="1865"/>
              <a:ext cx="612" cy="54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内存</a:t>
              </a:r>
            </a:p>
          </p:txBody>
        </p:sp>
        <p:sp>
          <p:nvSpPr>
            <p:cNvPr id="6171" name="Line 27"/>
            <p:cNvSpPr>
              <a:spLocks noChangeShapeType="1"/>
            </p:cNvSpPr>
            <p:nvPr/>
          </p:nvSpPr>
          <p:spPr bwMode="auto">
            <a:xfrm>
              <a:off x="3015" y="1457"/>
              <a:ext cx="635" cy="499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175" name="Line 31"/>
            <p:cNvSpPr>
              <a:spLocks noChangeShapeType="1"/>
            </p:cNvSpPr>
            <p:nvPr/>
          </p:nvSpPr>
          <p:spPr bwMode="auto">
            <a:xfrm>
              <a:off x="3016" y="2046"/>
              <a:ext cx="635" cy="46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176" name="Line 32"/>
            <p:cNvSpPr>
              <a:spLocks noChangeShapeType="1"/>
            </p:cNvSpPr>
            <p:nvPr/>
          </p:nvSpPr>
          <p:spPr bwMode="auto">
            <a:xfrm flipV="1">
              <a:off x="3016" y="2318"/>
              <a:ext cx="635" cy="499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177" name="Text Box 33"/>
            <p:cNvSpPr txBox="1">
              <a:spLocks noChangeArrowheads="1"/>
            </p:cNvSpPr>
            <p:nvPr/>
          </p:nvSpPr>
          <p:spPr bwMode="auto">
            <a:xfrm>
              <a:off x="3288" y="1502"/>
              <a:ext cx="272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读</a:t>
              </a:r>
            </a:p>
          </p:txBody>
        </p:sp>
        <p:sp>
          <p:nvSpPr>
            <p:cNvPr id="6178" name="Text Box 34"/>
            <p:cNvSpPr txBox="1">
              <a:spLocks noChangeArrowheads="1"/>
            </p:cNvSpPr>
            <p:nvPr/>
          </p:nvSpPr>
          <p:spPr bwMode="auto">
            <a:xfrm>
              <a:off x="3198" y="1865"/>
              <a:ext cx="272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读</a:t>
              </a:r>
            </a:p>
          </p:txBody>
        </p:sp>
        <p:sp>
          <p:nvSpPr>
            <p:cNvPr id="6179" name="Text Box 35"/>
            <p:cNvSpPr txBox="1">
              <a:spLocks noChangeArrowheads="1"/>
            </p:cNvSpPr>
            <p:nvPr/>
          </p:nvSpPr>
          <p:spPr bwMode="auto">
            <a:xfrm>
              <a:off x="3152" y="2353"/>
              <a:ext cx="272" cy="1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读</a:t>
              </a:r>
            </a:p>
          </p:txBody>
        </p:sp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468313" y="4976817"/>
            <a:ext cx="7775575" cy="709613"/>
            <a:chOff x="295" y="3135"/>
            <a:chExt cx="4898" cy="447"/>
          </a:xfrm>
        </p:grpSpPr>
        <p:sp>
          <p:nvSpPr>
            <p:cNvPr id="6153" name="AutoShape 9"/>
            <p:cNvSpPr>
              <a:spLocks/>
            </p:cNvSpPr>
            <p:nvPr/>
          </p:nvSpPr>
          <p:spPr bwMode="auto">
            <a:xfrm rot="5400000">
              <a:off x="1406" y="2024"/>
              <a:ext cx="91" cy="2313"/>
            </a:xfrm>
            <a:prstGeom prst="rightBrace">
              <a:avLst>
                <a:gd name="adj1" fmla="val 211813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54" name="Text Box 10"/>
            <p:cNvSpPr txBox="1">
              <a:spLocks noChangeArrowheads="1"/>
            </p:cNvSpPr>
            <p:nvPr/>
          </p:nvSpPr>
          <p:spPr bwMode="auto">
            <a:xfrm>
              <a:off x="567" y="3316"/>
              <a:ext cx="1859" cy="25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生成若干初始归并段</a:t>
              </a:r>
            </a:p>
          </p:txBody>
        </p:sp>
        <p:sp>
          <p:nvSpPr>
            <p:cNvPr id="6155" name="Text Box 11"/>
            <p:cNvSpPr txBox="1">
              <a:spLocks noChangeArrowheads="1"/>
            </p:cNvSpPr>
            <p:nvPr/>
          </p:nvSpPr>
          <p:spPr bwMode="auto">
            <a:xfrm>
              <a:off x="3061" y="3330"/>
              <a:ext cx="1905" cy="25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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归并成一个有序文件</a:t>
              </a:r>
            </a:p>
          </p:txBody>
        </p:sp>
        <p:sp>
          <p:nvSpPr>
            <p:cNvPr id="6180" name="AutoShape 36"/>
            <p:cNvSpPr>
              <a:spLocks/>
            </p:cNvSpPr>
            <p:nvPr/>
          </p:nvSpPr>
          <p:spPr bwMode="auto">
            <a:xfrm rot="5400000">
              <a:off x="3991" y="2037"/>
              <a:ext cx="91" cy="2313"/>
            </a:xfrm>
            <a:prstGeom prst="rightBrace">
              <a:avLst>
                <a:gd name="adj1" fmla="val 21181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0" name="Text Box 8" descr="蓝色面巾纸"/>
          <p:cNvSpPr txBox="1">
            <a:spLocks noChangeArrowheads="1"/>
          </p:cNvSpPr>
          <p:nvPr/>
        </p:nvSpPr>
        <p:spPr bwMode="auto">
          <a:xfrm>
            <a:off x="2786050" y="357166"/>
            <a:ext cx="3429024" cy="52322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CCEC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11.2 </a:t>
            </a:r>
            <a:r>
              <a:rPr kumimoji="1" lang="zh-CN" altLang="en-US" sz="28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磁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盘排序</a:t>
            </a: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14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250825" y="981075"/>
            <a:ext cx="8642350" cy="1808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设有一个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文件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Fin.dat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，内含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4500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个记录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30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4500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，现在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要对该文件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进行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排序，结果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放在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Fout.dat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文件中。可占用的内存空间至多只能对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750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个记录进行排序。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Fin.dat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文件放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磁盘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上。假设每个记录占用一个物理块。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896941" y="528560"/>
            <a:ext cx="888977" cy="400110"/>
          </a:xfrm>
          <a:prstGeom prst="rect">
            <a:avLst/>
          </a:prstGeom>
          <a:solidFill>
            <a:srgbClr val="9900FF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示例</a:t>
            </a:r>
            <a:endParaRPr lang="zh-CN" altLang="en-US" sz="20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857488" y="3571876"/>
            <a:ext cx="2895600" cy="1008062"/>
            <a:chOff x="1813" y="2659"/>
            <a:chExt cx="1824" cy="635"/>
          </a:xfrm>
        </p:grpSpPr>
        <p:sp>
          <p:nvSpPr>
            <p:cNvPr id="54286" name="Rectangle 14"/>
            <p:cNvSpPr>
              <a:spLocks noChangeArrowheads="1"/>
            </p:cNvSpPr>
            <p:nvPr/>
          </p:nvSpPr>
          <p:spPr bwMode="auto">
            <a:xfrm>
              <a:off x="2290" y="2659"/>
              <a:ext cx="862" cy="63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内存</a:t>
              </a:r>
            </a:p>
            <a:p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(750)</a:t>
              </a:r>
            </a:p>
          </p:txBody>
        </p:sp>
        <p:sp>
          <p:nvSpPr>
            <p:cNvPr id="54287" name="AutoShape 15"/>
            <p:cNvSpPr>
              <a:spLocks noChangeArrowheads="1"/>
            </p:cNvSpPr>
            <p:nvPr/>
          </p:nvSpPr>
          <p:spPr bwMode="auto">
            <a:xfrm>
              <a:off x="1813" y="2920"/>
              <a:ext cx="453" cy="137"/>
            </a:xfrm>
            <a:prstGeom prst="rightArrow">
              <a:avLst>
                <a:gd name="adj1" fmla="val 50000"/>
                <a:gd name="adj2" fmla="val 82664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288" name="AutoShape 16"/>
            <p:cNvSpPr>
              <a:spLocks noChangeArrowheads="1"/>
            </p:cNvSpPr>
            <p:nvPr/>
          </p:nvSpPr>
          <p:spPr bwMode="auto">
            <a:xfrm>
              <a:off x="3184" y="2923"/>
              <a:ext cx="453" cy="137"/>
            </a:xfrm>
            <a:prstGeom prst="rightArrow">
              <a:avLst>
                <a:gd name="adj1" fmla="val 50000"/>
                <a:gd name="adj2" fmla="val 82664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1000100" y="3900483"/>
            <a:ext cx="188121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Fin.dat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文件</a:t>
            </a: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5702300" y="3900483"/>
            <a:ext cx="187325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Fout.dat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文件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15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9" grpId="0"/>
      <p:bldP spid="5429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285720" y="2571744"/>
            <a:ext cx="230346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文件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Fin.dat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（含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4500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个记录）</a:t>
            </a: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3059113" y="2311400"/>
            <a:ext cx="1979612" cy="1368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容量为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750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个记录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5857884" y="2455863"/>
            <a:ext cx="216058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个长度为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750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个记录的有序文件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468313" y="765175"/>
            <a:ext cx="41036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第</a:t>
            </a:r>
            <a:r>
              <a:rPr lang="en-US" altLang="zh-CN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阶段：产生初始归并段</a:t>
            </a: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3059113" y="1773238"/>
            <a:ext cx="21605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某种内排序方法</a:t>
            </a:r>
          </a:p>
        </p:txBody>
      </p:sp>
      <p:sp>
        <p:nvSpPr>
          <p:cNvPr id="9" name="右箭头 8"/>
          <p:cNvSpPr/>
          <p:nvPr/>
        </p:nvSpPr>
        <p:spPr>
          <a:xfrm>
            <a:off x="2500298" y="2928934"/>
            <a:ext cx="428628" cy="14287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5286380" y="2928934"/>
            <a:ext cx="428628" cy="14287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16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571472" y="714356"/>
            <a:ext cx="33845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第</a:t>
            </a:r>
            <a:r>
              <a:rPr lang="en-US" altLang="zh-CN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0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阶段：多路归并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714348" y="1559470"/>
            <a:ext cx="43577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可用内存空间大小为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750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个记录</a:t>
            </a:r>
          </a:p>
        </p:txBody>
      </p:sp>
      <p:sp>
        <p:nvSpPr>
          <p:cNvPr id="94307" name="Text Box 99"/>
          <p:cNvSpPr txBox="1">
            <a:spLocks noChangeArrowheads="1"/>
          </p:cNvSpPr>
          <p:nvPr/>
        </p:nvSpPr>
        <p:spPr bwMode="auto">
          <a:xfrm>
            <a:off x="714348" y="2130974"/>
            <a:ext cx="400052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可以使用多种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归并方案来完成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17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755650" y="782658"/>
            <a:ext cx="576263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18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323850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755650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1187450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2197100" y="782658"/>
            <a:ext cx="576263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4218" name="Rectangle 10"/>
          <p:cNvSpPr>
            <a:spLocks noChangeArrowheads="1"/>
          </p:cNvSpPr>
          <p:nvPr/>
        </p:nvSpPr>
        <p:spPr bwMode="auto">
          <a:xfrm>
            <a:off x="1765300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2197100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2628900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99"/>
          <p:cNvGrpSpPr/>
          <p:nvPr/>
        </p:nvGrpSpPr>
        <p:grpSpPr>
          <a:xfrm>
            <a:off x="323850" y="1501796"/>
            <a:ext cx="2592388" cy="1079499"/>
            <a:chOff x="323850" y="1501796"/>
            <a:chExt cx="2592388" cy="1079499"/>
          </a:xfrm>
        </p:grpSpPr>
        <p:sp>
          <p:nvSpPr>
            <p:cNvPr id="94221" name="Text Box 13"/>
            <p:cNvSpPr txBox="1">
              <a:spLocks noChangeArrowheads="1"/>
            </p:cNvSpPr>
            <p:nvPr/>
          </p:nvSpPr>
          <p:spPr bwMode="auto">
            <a:xfrm>
              <a:off x="323850" y="1862158"/>
              <a:ext cx="576263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94222" name="Rectangle 14"/>
            <p:cNvSpPr>
              <a:spLocks noChangeArrowheads="1"/>
            </p:cNvSpPr>
            <p:nvPr/>
          </p:nvSpPr>
          <p:spPr bwMode="auto">
            <a:xfrm>
              <a:off x="323850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23" name="Rectangle 15"/>
            <p:cNvSpPr>
              <a:spLocks noChangeArrowheads="1"/>
            </p:cNvSpPr>
            <p:nvPr/>
          </p:nvSpPr>
          <p:spPr bwMode="auto">
            <a:xfrm>
              <a:off x="755650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24" name="Rectangle 16"/>
            <p:cNvSpPr>
              <a:spLocks noChangeArrowheads="1"/>
            </p:cNvSpPr>
            <p:nvPr/>
          </p:nvSpPr>
          <p:spPr bwMode="auto">
            <a:xfrm>
              <a:off x="1187450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25" name="Rectangle 17"/>
            <p:cNvSpPr>
              <a:spLocks noChangeArrowheads="1"/>
            </p:cNvSpPr>
            <p:nvPr/>
          </p:nvSpPr>
          <p:spPr bwMode="auto">
            <a:xfrm>
              <a:off x="1620838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26" name="Rectangle 18"/>
            <p:cNvSpPr>
              <a:spLocks noChangeArrowheads="1"/>
            </p:cNvSpPr>
            <p:nvPr/>
          </p:nvSpPr>
          <p:spPr bwMode="auto">
            <a:xfrm>
              <a:off x="2052638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27" name="Rectangle 19"/>
            <p:cNvSpPr>
              <a:spLocks noChangeArrowheads="1"/>
            </p:cNvSpPr>
            <p:nvPr/>
          </p:nvSpPr>
          <p:spPr bwMode="auto">
            <a:xfrm>
              <a:off x="2484438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>
              <a:off x="973138" y="1501796"/>
              <a:ext cx="431800" cy="79216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 flipH="1">
              <a:off x="1908175" y="1501796"/>
              <a:ext cx="433388" cy="79216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4231" name="Text Box 23"/>
          <p:cNvSpPr txBox="1">
            <a:spLocks noChangeArrowheads="1"/>
          </p:cNvSpPr>
          <p:nvPr/>
        </p:nvSpPr>
        <p:spPr bwMode="auto">
          <a:xfrm>
            <a:off x="3779838" y="781070"/>
            <a:ext cx="576263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4232" name="Rectangle 24"/>
          <p:cNvSpPr>
            <a:spLocks noChangeArrowheads="1"/>
          </p:cNvSpPr>
          <p:nvPr/>
        </p:nvSpPr>
        <p:spPr bwMode="auto">
          <a:xfrm>
            <a:off x="334803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233" name="Rectangle 25"/>
          <p:cNvSpPr>
            <a:spLocks noChangeArrowheads="1"/>
          </p:cNvSpPr>
          <p:nvPr/>
        </p:nvSpPr>
        <p:spPr bwMode="auto">
          <a:xfrm>
            <a:off x="377983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234" name="Rectangle 26"/>
          <p:cNvSpPr>
            <a:spLocks noChangeArrowheads="1"/>
          </p:cNvSpPr>
          <p:nvPr/>
        </p:nvSpPr>
        <p:spPr bwMode="auto">
          <a:xfrm>
            <a:off x="421163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235" name="Text Box 27"/>
          <p:cNvSpPr txBox="1">
            <a:spLocks noChangeArrowheads="1"/>
          </p:cNvSpPr>
          <p:nvPr/>
        </p:nvSpPr>
        <p:spPr bwMode="auto">
          <a:xfrm>
            <a:off x="5221288" y="781070"/>
            <a:ext cx="576263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94236" name="Rectangle 28"/>
          <p:cNvSpPr>
            <a:spLocks noChangeArrowheads="1"/>
          </p:cNvSpPr>
          <p:nvPr/>
        </p:nvSpPr>
        <p:spPr bwMode="auto">
          <a:xfrm>
            <a:off x="478948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237" name="Rectangle 29"/>
          <p:cNvSpPr>
            <a:spLocks noChangeArrowheads="1"/>
          </p:cNvSpPr>
          <p:nvPr/>
        </p:nvSpPr>
        <p:spPr bwMode="auto">
          <a:xfrm>
            <a:off x="522128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238" name="Rectangle 30"/>
          <p:cNvSpPr>
            <a:spLocks noChangeArrowheads="1"/>
          </p:cNvSpPr>
          <p:nvPr/>
        </p:nvSpPr>
        <p:spPr bwMode="auto">
          <a:xfrm>
            <a:off x="565308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100"/>
          <p:cNvGrpSpPr/>
          <p:nvPr/>
        </p:nvGrpSpPr>
        <p:grpSpPr>
          <a:xfrm>
            <a:off x="3348038" y="1501795"/>
            <a:ext cx="2592388" cy="1079500"/>
            <a:chOff x="3348038" y="1501795"/>
            <a:chExt cx="2592388" cy="1079500"/>
          </a:xfrm>
        </p:grpSpPr>
        <p:sp>
          <p:nvSpPr>
            <p:cNvPr id="94239" name="Text Box 31"/>
            <p:cNvSpPr txBox="1">
              <a:spLocks noChangeArrowheads="1"/>
            </p:cNvSpPr>
            <p:nvPr/>
          </p:nvSpPr>
          <p:spPr bwMode="auto">
            <a:xfrm>
              <a:off x="3348038" y="1862158"/>
              <a:ext cx="576263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94240" name="Rectangle 32"/>
            <p:cNvSpPr>
              <a:spLocks noChangeArrowheads="1"/>
            </p:cNvSpPr>
            <p:nvPr/>
          </p:nvSpPr>
          <p:spPr bwMode="auto">
            <a:xfrm>
              <a:off x="3348038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41" name="Rectangle 33"/>
            <p:cNvSpPr>
              <a:spLocks noChangeArrowheads="1"/>
            </p:cNvSpPr>
            <p:nvPr/>
          </p:nvSpPr>
          <p:spPr bwMode="auto">
            <a:xfrm>
              <a:off x="3779838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42" name="Rectangle 34"/>
            <p:cNvSpPr>
              <a:spLocks noChangeArrowheads="1"/>
            </p:cNvSpPr>
            <p:nvPr/>
          </p:nvSpPr>
          <p:spPr bwMode="auto">
            <a:xfrm>
              <a:off x="4211638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43" name="Rectangle 35"/>
            <p:cNvSpPr>
              <a:spLocks noChangeArrowheads="1"/>
            </p:cNvSpPr>
            <p:nvPr/>
          </p:nvSpPr>
          <p:spPr bwMode="auto">
            <a:xfrm>
              <a:off x="4645026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44" name="Rectangle 36"/>
            <p:cNvSpPr>
              <a:spLocks noChangeArrowheads="1"/>
            </p:cNvSpPr>
            <p:nvPr/>
          </p:nvSpPr>
          <p:spPr bwMode="auto">
            <a:xfrm>
              <a:off x="5076826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45" name="Rectangle 37"/>
            <p:cNvSpPr>
              <a:spLocks noChangeArrowheads="1"/>
            </p:cNvSpPr>
            <p:nvPr/>
          </p:nvSpPr>
          <p:spPr bwMode="auto">
            <a:xfrm>
              <a:off x="5508626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46" name="Line 38"/>
            <p:cNvSpPr>
              <a:spLocks noChangeShapeType="1"/>
            </p:cNvSpPr>
            <p:nvPr/>
          </p:nvSpPr>
          <p:spPr bwMode="auto">
            <a:xfrm>
              <a:off x="3997326" y="1501795"/>
              <a:ext cx="431800" cy="79216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47" name="Line 39"/>
            <p:cNvSpPr>
              <a:spLocks noChangeShapeType="1"/>
            </p:cNvSpPr>
            <p:nvPr/>
          </p:nvSpPr>
          <p:spPr bwMode="auto">
            <a:xfrm flipH="1">
              <a:off x="4932363" y="1501795"/>
              <a:ext cx="433388" cy="79216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4249" name="Text Box 41"/>
          <p:cNvSpPr txBox="1">
            <a:spLocks noChangeArrowheads="1"/>
          </p:cNvSpPr>
          <p:nvPr/>
        </p:nvSpPr>
        <p:spPr bwMode="auto">
          <a:xfrm>
            <a:off x="6732588" y="782658"/>
            <a:ext cx="576263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94250" name="Rectangle 42"/>
          <p:cNvSpPr>
            <a:spLocks noChangeArrowheads="1"/>
          </p:cNvSpPr>
          <p:nvPr/>
        </p:nvSpPr>
        <p:spPr bwMode="auto">
          <a:xfrm>
            <a:off x="630078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251" name="Rectangle 43"/>
          <p:cNvSpPr>
            <a:spLocks noChangeArrowheads="1"/>
          </p:cNvSpPr>
          <p:nvPr/>
        </p:nvSpPr>
        <p:spPr bwMode="auto">
          <a:xfrm>
            <a:off x="673258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252" name="Rectangle 44"/>
          <p:cNvSpPr>
            <a:spLocks noChangeArrowheads="1"/>
          </p:cNvSpPr>
          <p:nvPr/>
        </p:nvSpPr>
        <p:spPr bwMode="auto">
          <a:xfrm>
            <a:off x="716438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253" name="Text Box 45"/>
          <p:cNvSpPr txBox="1">
            <a:spLocks noChangeArrowheads="1"/>
          </p:cNvSpPr>
          <p:nvPr/>
        </p:nvSpPr>
        <p:spPr bwMode="auto">
          <a:xfrm>
            <a:off x="8174038" y="782658"/>
            <a:ext cx="576263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94254" name="Rectangle 46"/>
          <p:cNvSpPr>
            <a:spLocks noChangeArrowheads="1"/>
          </p:cNvSpPr>
          <p:nvPr/>
        </p:nvSpPr>
        <p:spPr bwMode="auto">
          <a:xfrm>
            <a:off x="774223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255" name="Rectangle 47"/>
          <p:cNvSpPr>
            <a:spLocks noChangeArrowheads="1"/>
          </p:cNvSpPr>
          <p:nvPr/>
        </p:nvSpPr>
        <p:spPr bwMode="auto">
          <a:xfrm>
            <a:off x="817403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256" name="Rectangle 48"/>
          <p:cNvSpPr>
            <a:spLocks noChangeArrowheads="1"/>
          </p:cNvSpPr>
          <p:nvPr/>
        </p:nvSpPr>
        <p:spPr bwMode="auto">
          <a:xfrm>
            <a:off x="8605838" y="1211283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组合 101"/>
          <p:cNvGrpSpPr/>
          <p:nvPr/>
        </p:nvGrpSpPr>
        <p:grpSpPr>
          <a:xfrm>
            <a:off x="6300788" y="1501796"/>
            <a:ext cx="2592388" cy="1079499"/>
            <a:chOff x="6300788" y="1501796"/>
            <a:chExt cx="2592388" cy="1079499"/>
          </a:xfrm>
        </p:grpSpPr>
        <p:sp>
          <p:nvSpPr>
            <p:cNvPr id="94257" name="Text Box 49"/>
            <p:cNvSpPr txBox="1">
              <a:spLocks noChangeArrowheads="1"/>
            </p:cNvSpPr>
            <p:nvPr/>
          </p:nvSpPr>
          <p:spPr bwMode="auto">
            <a:xfrm>
              <a:off x="6300788" y="1862158"/>
              <a:ext cx="576263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94258" name="Rectangle 50"/>
            <p:cNvSpPr>
              <a:spLocks noChangeArrowheads="1"/>
            </p:cNvSpPr>
            <p:nvPr/>
          </p:nvSpPr>
          <p:spPr bwMode="auto">
            <a:xfrm>
              <a:off x="6300788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59" name="Rectangle 51"/>
            <p:cNvSpPr>
              <a:spLocks noChangeArrowheads="1"/>
            </p:cNvSpPr>
            <p:nvPr/>
          </p:nvSpPr>
          <p:spPr bwMode="auto">
            <a:xfrm>
              <a:off x="6732588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60" name="Rectangle 52"/>
            <p:cNvSpPr>
              <a:spLocks noChangeArrowheads="1"/>
            </p:cNvSpPr>
            <p:nvPr/>
          </p:nvSpPr>
          <p:spPr bwMode="auto">
            <a:xfrm>
              <a:off x="7164388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61" name="Rectangle 53"/>
            <p:cNvSpPr>
              <a:spLocks noChangeArrowheads="1"/>
            </p:cNvSpPr>
            <p:nvPr/>
          </p:nvSpPr>
          <p:spPr bwMode="auto">
            <a:xfrm>
              <a:off x="7597776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62" name="Rectangle 54"/>
            <p:cNvSpPr>
              <a:spLocks noChangeArrowheads="1"/>
            </p:cNvSpPr>
            <p:nvPr/>
          </p:nvSpPr>
          <p:spPr bwMode="auto">
            <a:xfrm>
              <a:off x="8029576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63" name="Rectangle 55"/>
            <p:cNvSpPr>
              <a:spLocks noChangeArrowheads="1"/>
            </p:cNvSpPr>
            <p:nvPr/>
          </p:nvSpPr>
          <p:spPr bwMode="auto">
            <a:xfrm>
              <a:off x="8461376" y="22923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64" name="Line 56"/>
            <p:cNvSpPr>
              <a:spLocks noChangeShapeType="1"/>
            </p:cNvSpPr>
            <p:nvPr/>
          </p:nvSpPr>
          <p:spPr bwMode="auto">
            <a:xfrm>
              <a:off x="6950076" y="1501796"/>
              <a:ext cx="431800" cy="79216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65" name="Line 57"/>
            <p:cNvSpPr>
              <a:spLocks noChangeShapeType="1"/>
            </p:cNvSpPr>
            <p:nvPr/>
          </p:nvSpPr>
          <p:spPr bwMode="auto">
            <a:xfrm flipH="1">
              <a:off x="7885113" y="1501796"/>
              <a:ext cx="433388" cy="79216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102"/>
          <p:cNvGrpSpPr/>
          <p:nvPr/>
        </p:nvGrpSpPr>
        <p:grpSpPr>
          <a:xfrm>
            <a:off x="323850" y="2582883"/>
            <a:ext cx="5184775" cy="1077912"/>
            <a:chOff x="323850" y="2582883"/>
            <a:chExt cx="5184775" cy="1077912"/>
          </a:xfrm>
        </p:grpSpPr>
        <p:sp>
          <p:nvSpPr>
            <p:cNvPr id="94267" name="Text Box 59"/>
            <p:cNvSpPr txBox="1">
              <a:spLocks noChangeArrowheads="1"/>
            </p:cNvSpPr>
            <p:nvPr/>
          </p:nvSpPr>
          <p:spPr bwMode="auto">
            <a:xfrm>
              <a:off x="828675" y="2943245"/>
              <a:ext cx="576263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94268" name="Rectangle 60"/>
            <p:cNvSpPr>
              <a:spLocks noChangeArrowheads="1"/>
            </p:cNvSpPr>
            <p:nvPr/>
          </p:nvSpPr>
          <p:spPr bwMode="auto">
            <a:xfrm>
              <a:off x="323850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69" name="Rectangle 61"/>
            <p:cNvSpPr>
              <a:spLocks noChangeArrowheads="1"/>
            </p:cNvSpPr>
            <p:nvPr/>
          </p:nvSpPr>
          <p:spPr bwMode="auto">
            <a:xfrm>
              <a:off x="755650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70" name="Rectangle 62"/>
            <p:cNvSpPr>
              <a:spLocks noChangeArrowheads="1"/>
            </p:cNvSpPr>
            <p:nvPr/>
          </p:nvSpPr>
          <p:spPr bwMode="auto">
            <a:xfrm>
              <a:off x="1187450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71" name="Rectangle 63"/>
            <p:cNvSpPr>
              <a:spLocks noChangeArrowheads="1"/>
            </p:cNvSpPr>
            <p:nvPr/>
          </p:nvSpPr>
          <p:spPr bwMode="auto">
            <a:xfrm>
              <a:off x="1620838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72" name="Rectangle 64"/>
            <p:cNvSpPr>
              <a:spLocks noChangeArrowheads="1"/>
            </p:cNvSpPr>
            <p:nvPr/>
          </p:nvSpPr>
          <p:spPr bwMode="auto">
            <a:xfrm>
              <a:off x="2052638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73" name="Rectangle 65"/>
            <p:cNvSpPr>
              <a:spLocks noChangeArrowheads="1"/>
            </p:cNvSpPr>
            <p:nvPr/>
          </p:nvSpPr>
          <p:spPr bwMode="auto">
            <a:xfrm>
              <a:off x="2484438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74" name="Freeform 66"/>
            <p:cNvSpPr>
              <a:spLocks/>
            </p:cNvSpPr>
            <p:nvPr/>
          </p:nvSpPr>
          <p:spPr bwMode="auto">
            <a:xfrm>
              <a:off x="1477963" y="2582883"/>
              <a:ext cx="523875" cy="7667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0" y="483"/>
                </a:cxn>
              </a:cxnLst>
              <a:rect l="0" t="0" r="r" b="b"/>
              <a:pathLst>
                <a:path w="330" h="483">
                  <a:moveTo>
                    <a:pt x="0" y="0"/>
                  </a:moveTo>
                  <a:lnTo>
                    <a:pt x="330" y="483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75" name="Freeform 67"/>
            <p:cNvSpPr>
              <a:spLocks/>
            </p:cNvSpPr>
            <p:nvPr/>
          </p:nvSpPr>
          <p:spPr bwMode="auto">
            <a:xfrm>
              <a:off x="3805238" y="2597170"/>
              <a:ext cx="652463" cy="788987"/>
            </a:xfrm>
            <a:custGeom>
              <a:avLst/>
              <a:gdLst/>
              <a:ahLst/>
              <a:cxnLst>
                <a:cxn ang="0">
                  <a:pos x="411" y="0"/>
                </a:cxn>
                <a:cxn ang="0">
                  <a:pos x="0" y="497"/>
                </a:cxn>
              </a:cxnLst>
              <a:rect l="0" t="0" r="r" b="b"/>
              <a:pathLst>
                <a:path w="411" h="497">
                  <a:moveTo>
                    <a:pt x="411" y="0"/>
                  </a:moveTo>
                  <a:lnTo>
                    <a:pt x="0" y="49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76" name="Rectangle 68"/>
            <p:cNvSpPr>
              <a:spLocks noChangeArrowheads="1"/>
            </p:cNvSpPr>
            <p:nvPr/>
          </p:nvSpPr>
          <p:spPr bwMode="auto">
            <a:xfrm>
              <a:off x="2916238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77" name="Rectangle 69"/>
            <p:cNvSpPr>
              <a:spLocks noChangeArrowheads="1"/>
            </p:cNvSpPr>
            <p:nvPr/>
          </p:nvSpPr>
          <p:spPr bwMode="auto">
            <a:xfrm>
              <a:off x="3348038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78" name="Rectangle 70"/>
            <p:cNvSpPr>
              <a:spLocks noChangeArrowheads="1"/>
            </p:cNvSpPr>
            <p:nvPr/>
          </p:nvSpPr>
          <p:spPr bwMode="auto">
            <a:xfrm>
              <a:off x="3779838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79" name="Rectangle 71"/>
            <p:cNvSpPr>
              <a:spLocks noChangeArrowheads="1"/>
            </p:cNvSpPr>
            <p:nvPr/>
          </p:nvSpPr>
          <p:spPr bwMode="auto">
            <a:xfrm>
              <a:off x="4213225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80" name="Rectangle 72"/>
            <p:cNvSpPr>
              <a:spLocks noChangeArrowheads="1"/>
            </p:cNvSpPr>
            <p:nvPr/>
          </p:nvSpPr>
          <p:spPr bwMode="auto">
            <a:xfrm>
              <a:off x="4645025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81" name="Rectangle 73"/>
            <p:cNvSpPr>
              <a:spLocks noChangeArrowheads="1"/>
            </p:cNvSpPr>
            <p:nvPr/>
          </p:nvSpPr>
          <p:spPr bwMode="auto">
            <a:xfrm>
              <a:off x="5076825" y="337187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组合 115"/>
          <p:cNvGrpSpPr/>
          <p:nvPr/>
        </p:nvGrpSpPr>
        <p:grpSpPr>
          <a:xfrm>
            <a:off x="684213" y="2571744"/>
            <a:ext cx="7777162" cy="2243164"/>
            <a:chOff x="684213" y="2571744"/>
            <a:chExt cx="7777162" cy="2243164"/>
          </a:xfrm>
        </p:grpSpPr>
        <p:sp>
          <p:nvSpPr>
            <p:cNvPr id="94283" name="Rectangle 75"/>
            <p:cNvSpPr>
              <a:spLocks noChangeArrowheads="1"/>
            </p:cNvSpPr>
            <p:nvPr/>
          </p:nvSpPr>
          <p:spPr bwMode="auto">
            <a:xfrm>
              <a:off x="684213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84" name="Rectangle 76"/>
            <p:cNvSpPr>
              <a:spLocks noChangeArrowheads="1"/>
            </p:cNvSpPr>
            <p:nvPr/>
          </p:nvSpPr>
          <p:spPr bwMode="auto">
            <a:xfrm>
              <a:off x="1116013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85" name="Rectangle 77"/>
            <p:cNvSpPr>
              <a:spLocks noChangeArrowheads="1"/>
            </p:cNvSpPr>
            <p:nvPr/>
          </p:nvSpPr>
          <p:spPr bwMode="auto">
            <a:xfrm>
              <a:off x="1547813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86" name="Rectangle 78"/>
            <p:cNvSpPr>
              <a:spLocks noChangeArrowheads="1"/>
            </p:cNvSpPr>
            <p:nvPr/>
          </p:nvSpPr>
          <p:spPr bwMode="auto">
            <a:xfrm>
              <a:off x="1981200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87" name="Rectangle 79"/>
            <p:cNvSpPr>
              <a:spLocks noChangeArrowheads="1"/>
            </p:cNvSpPr>
            <p:nvPr/>
          </p:nvSpPr>
          <p:spPr bwMode="auto">
            <a:xfrm>
              <a:off x="2413000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88" name="Rectangle 80"/>
            <p:cNvSpPr>
              <a:spLocks noChangeArrowheads="1"/>
            </p:cNvSpPr>
            <p:nvPr/>
          </p:nvSpPr>
          <p:spPr bwMode="auto">
            <a:xfrm>
              <a:off x="2844800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89" name="Rectangle 81"/>
            <p:cNvSpPr>
              <a:spLocks noChangeArrowheads="1"/>
            </p:cNvSpPr>
            <p:nvPr/>
          </p:nvSpPr>
          <p:spPr bwMode="auto">
            <a:xfrm>
              <a:off x="3276600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90" name="Rectangle 82"/>
            <p:cNvSpPr>
              <a:spLocks noChangeArrowheads="1"/>
            </p:cNvSpPr>
            <p:nvPr/>
          </p:nvSpPr>
          <p:spPr bwMode="auto">
            <a:xfrm>
              <a:off x="3708400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91" name="Rectangle 83"/>
            <p:cNvSpPr>
              <a:spLocks noChangeArrowheads="1"/>
            </p:cNvSpPr>
            <p:nvPr/>
          </p:nvSpPr>
          <p:spPr bwMode="auto">
            <a:xfrm>
              <a:off x="4140200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92" name="Rectangle 84"/>
            <p:cNvSpPr>
              <a:spLocks noChangeArrowheads="1"/>
            </p:cNvSpPr>
            <p:nvPr/>
          </p:nvSpPr>
          <p:spPr bwMode="auto">
            <a:xfrm>
              <a:off x="4573588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93" name="Rectangle 85"/>
            <p:cNvSpPr>
              <a:spLocks noChangeArrowheads="1"/>
            </p:cNvSpPr>
            <p:nvPr/>
          </p:nvSpPr>
          <p:spPr bwMode="auto">
            <a:xfrm>
              <a:off x="5005388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94" name="Rectangle 86"/>
            <p:cNvSpPr>
              <a:spLocks noChangeArrowheads="1"/>
            </p:cNvSpPr>
            <p:nvPr/>
          </p:nvSpPr>
          <p:spPr bwMode="auto">
            <a:xfrm>
              <a:off x="5437188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95" name="Rectangle 87"/>
            <p:cNvSpPr>
              <a:spLocks noChangeArrowheads="1"/>
            </p:cNvSpPr>
            <p:nvPr/>
          </p:nvSpPr>
          <p:spPr bwMode="auto">
            <a:xfrm>
              <a:off x="5868988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96" name="Rectangle 88"/>
            <p:cNvSpPr>
              <a:spLocks noChangeArrowheads="1"/>
            </p:cNvSpPr>
            <p:nvPr/>
          </p:nvSpPr>
          <p:spPr bwMode="auto">
            <a:xfrm>
              <a:off x="6300788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97" name="Rectangle 89"/>
            <p:cNvSpPr>
              <a:spLocks noChangeArrowheads="1"/>
            </p:cNvSpPr>
            <p:nvPr/>
          </p:nvSpPr>
          <p:spPr bwMode="auto">
            <a:xfrm>
              <a:off x="6732588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98" name="Rectangle 90"/>
            <p:cNvSpPr>
              <a:spLocks noChangeArrowheads="1"/>
            </p:cNvSpPr>
            <p:nvPr/>
          </p:nvSpPr>
          <p:spPr bwMode="auto">
            <a:xfrm>
              <a:off x="7165975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299" name="Rectangle 91"/>
            <p:cNvSpPr>
              <a:spLocks noChangeArrowheads="1"/>
            </p:cNvSpPr>
            <p:nvPr/>
          </p:nvSpPr>
          <p:spPr bwMode="auto">
            <a:xfrm>
              <a:off x="7597775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300" name="Rectangle 92"/>
            <p:cNvSpPr>
              <a:spLocks noChangeArrowheads="1"/>
            </p:cNvSpPr>
            <p:nvPr/>
          </p:nvSpPr>
          <p:spPr bwMode="auto">
            <a:xfrm>
              <a:off x="8029575" y="452598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301" name="Text Box 93"/>
            <p:cNvSpPr txBox="1">
              <a:spLocks noChangeArrowheads="1"/>
            </p:cNvSpPr>
            <p:nvPr/>
          </p:nvSpPr>
          <p:spPr bwMode="auto">
            <a:xfrm>
              <a:off x="973138" y="4078308"/>
              <a:ext cx="863600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out</a:t>
              </a:r>
            </a:p>
          </p:txBody>
        </p:sp>
        <p:sp>
          <p:nvSpPr>
            <p:cNvPr id="94302" name="Freeform 94"/>
            <p:cNvSpPr>
              <a:spLocks/>
            </p:cNvSpPr>
            <p:nvPr/>
          </p:nvSpPr>
          <p:spPr bwMode="auto">
            <a:xfrm>
              <a:off x="3330575" y="3662383"/>
              <a:ext cx="574675" cy="8651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2" y="545"/>
                </a:cxn>
              </a:cxnLst>
              <a:rect l="0" t="0" r="r" b="b"/>
              <a:pathLst>
                <a:path w="362" h="545">
                  <a:moveTo>
                    <a:pt x="0" y="0"/>
                  </a:moveTo>
                  <a:lnTo>
                    <a:pt x="362" y="54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303" name="Freeform 95"/>
            <p:cNvSpPr>
              <a:spLocks/>
            </p:cNvSpPr>
            <p:nvPr/>
          </p:nvSpPr>
          <p:spPr bwMode="auto">
            <a:xfrm>
              <a:off x="6572265" y="2571744"/>
              <a:ext cx="1071569" cy="1954239"/>
            </a:xfrm>
            <a:custGeom>
              <a:avLst/>
              <a:gdLst/>
              <a:ahLst/>
              <a:cxnLst>
                <a:cxn ang="0">
                  <a:pos x="821" y="0"/>
                </a:cxn>
                <a:cxn ang="0">
                  <a:pos x="0" y="1215"/>
                </a:cxn>
              </a:cxnLst>
              <a:rect l="0" t="0" r="r" b="b"/>
              <a:pathLst>
                <a:path w="821" h="1215">
                  <a:moveTo>
                    <a:pt x="821" y="0"/>
                  </a:moveTo>
                  <a:lnTo>
                    <a:pt x="0" y="121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Group 96"/>
          <p:cNvGrpSpPr>
            <a:grpSpLocks/>
          </p:cNvGrpSpPr>
          <p:nvPr/>
        </p:nvGrpSpPr>
        <p:grpSpPr bwMode="auto">
          <a:xfrm>
            <a:off x="684213" y="5043511"/>
            <a:ext cx="8135937" cy="1249363"/>
            <a:chOff x="431" y="3345"/>
            <a:chExt cx="5125" cy="787"/>
          </a:xfrm>
        </p:grpSpPr>
        <p:sp>
          <p:nvSpPr>
            <p:cNvPr id="94305" name="Text Box 97"/>
            <p:cNvSpPr txBox="1">
              <a:spLocks noChangeArrowheads="1"/>
            </p:cNvSpPr>
            <p:nvPr/>
          </p:nvSpPr>
          <p:spPr bwMode="auto">
            <a:xfrm>
              <a:off x="476" y="3701"/>
              <a:ext cx="5080" cy="43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algn="l">
                <a:lnSpc>
                  <a:spcPct val="70000"/>
                </a:lnSpc>
                <a:spcBef>
                  <a:spcPct val="50000"/>
                </a:spcBef>
                <a:buFontTx/>
                <a:buAutoNum type="circleNumDbPlain"/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内存大小为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750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记录，但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任意大小的两个归并段都可以进行归并。</a:t>
              </a:r>
            </a:p>
            <a:p>
              <a:pPr marL="457200" indent="-457200" algn="l">
                <a:lnSpc>
                  <a:spcPct val="70000"/>
                </a:lnSpc>
                <a:spcBef>
                  <a:spcPct val="50000"/>
                </a:spcBef>
                <a:buFontTx/>
                <a:buAutoNum type="circleNumDbPlain"/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每归并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一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次，参与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归并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的每个记录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都要读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一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次和写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一次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。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4306" name="Text Box 98"/>
            <p:cNvSpPr txBox="1">
              <a:spLocks noChangeArrowheads="1"/>
            </p:cNvSpPr>
            <p:nvPr/>
          </p:nvSpPr>
          <p:spPr bwMode="auto">
            <a:xfrm>
              <a:off x="431" y="3345"/>
              <a:ext cx="771" cy="25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注意：</a:t>
              </a:r>
            </a:p>
          </p:txBody>
        </p:sp>
      </p:grpSp>
      <p:sp>
        <p:nvSpPr>
          <p:cNvPr id="94307" name="Text Box 99"/>
          <p:cNvSpPr txBox="1">
            <a:spLocks noChangeArrowheads="1"/>
          </p:cNvSpPr>
          <p:nvPr/>
        </p:nvSpPr>
        <p:spPr bwMode="auto">
          <a:xfrm>
            <a:off x="285720" y="142852"/>
            <a:ext cx="3214710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归并方案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：</a:t>
            </a:r>
            <a:r>
              <a:rPr lang="zh-CN" altLang="en-US" sz="2000">
                <a:solidFill>
                  <a:srgbClr val="CC00CC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二</a:t>
            </a:r>
            <a:r>
              <a:rPr lang="zh-CN" altLang="en-US" sz="2000" smtClean="0">
                <a:solidFill>
                  <a:srgbClr val="CC00CC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路归并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endParaRPr lang="zh-CN" altLang="en-US" sz="2000" dirty="0">
              <a:solidFill>
                <a:srgbClr val="CC00CC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99" name="灯片编号占位符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18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26" name="Text Box 94"/>
          <p:cNvSpPr txBox="1">
            <a:spLocks noChangeArrowheads="1"/>
          </p:cNvSpPr>
          <p:nvPr/>
        </p:nvSpPr>
        <p:spPr bwMode="auto">
          <a:xfrm>
            <a:off x="428596" y="428604"/>
            <a:ext cx="3000396" cy="40011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方案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的读写记录数计算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196"/>
          <p:cNvGrpSpPr/>
          <p:nvPr/>
        </p:nvGrpSpPr>
        <p:grpSpPr>
          <a:xfrm>
            <a:off x="642910" y="5119688"/>
            <a:ext cx="8215370" cy="1452584"/>
            <a:chOff x="642910" y="5119688"/>
            <a:chExt cx="8215370" cy="1452584"/>
          </a:xfrm>
        </p:grpSpPr>
        <p:sp>
          <p:nvSpPr>
            <p:cNvPr id="95328" name="Text Box 96"/>
            <p:cNvSpPr txBox="1">
              <a:spLocks noChangeArrowheads="1"/>
            </p:cNvSpPr>
            <p:nvPr/>
          </p:nvSpPr>
          <p:spPr bwMode="auto">
            <a:xfrm>
              <a:off x="642910" y="5119688"/>
              <a:ext cx="5387986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总的读记录数（写记录数与之相同）：</a:t>
              </a:r>
            </a:p>
          </p:txBody>
        </p:sp>
        <p:sp>
          <p:nvSpPr>
            <p:cNvPr id="95329" name="Text Box 97"/>
            <p:cNvSpPr txBox="1">
              <a:spLocks noChangeArrowheads="1"/>
            </p:cNvSpPr>
            <p:nvPr/>
          </p:nvSpPr>
          <p:spPr bwMode="auto">
            <a:xfrm>
              <a:off x="1041403" y="5630866"/>
              <a:ext cx="7816877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[(</a:t>
              </a:r>
              <a:r>
                <a:rPr lang="en-US" altLang="zh-CN" sz="20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20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+F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20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+F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en-US" altLang="zh-CN" sz="20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+F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的记录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)×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3+(</a:t>
              </a:r>
              <a:r>
                <a:rPr lang="en-US" altLang="zh-CN" sz="20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r>
                <a:rPr lang="en-US" altLang="zh-CN" sz="20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+F</a:t>
              </a:r>
              <a:r>
                <a:rPr lang="en-US" altLang="zh-CN" sz="2000" baseline="-25000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6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的记录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数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)×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]=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12000=8/3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遍</a:t>
              </a:r>
            </a:p>
          </p:txBody>
        </p:sp>
        <p:sp>
          <p:nvSpPr>
            <p:cNvPr id="95330" name="Text Box 98"/>
            <p:cNvSpPr txBox="1">
              <a:spLocks noChangeArrowheads="1"/>
            </p:cNvSpPr>
            <p:nvPr/>
          </p:nvSpPr>
          <p:spPr bwMode="auto">
            <a:xfrm>
              <a:off x="1142976" y="6169044"/>
              <a:ext cx="250033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该数</a:t>
              </a:r>
              <a:r>
                <a:rPr lang="zh-CN" altLang="en-US" sz="2000">
                  <a:solidFill>
                    <a:srgbClr val="0000FF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越</a:t>
              </a:r>
              <a:r>
                <a:rPr lang="zh-CN" altLang="en-US" sz="2000" smtClean="0">
                  <a:solidFill>
                    <a:srgbClr val="0000FF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大，效率</a:t>
              </a:r>
              <a:r>
                <a:rPr lang="zh-CN" altLang="en-US" sz="2000" dirty="0">
                  <a:solidFill>
                    <a:srgbClr val="0000FF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越差</a:t>
              </a:r>
            </a:p>
          </p:txBody>
        </p:sp>
        <p:sp>
          <p:nvSpPr>
            <p:cNvPr id="95331" name="Text Box 99"/>
            <p:cNvSpPr txBox="1">
              <a:spLocks noChangeArrowheads="1"/>
            </p:cNvSpPr>
            <p:nvPr/>
          </p:nvSpPr>
          <p:spPr bwMode="auto">
            <a:xfrm>
              <a:off x="4286248" y="6172162"/>
              <a:ext cx="285752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等于哈夫曼</a:t>
              </a:r>
              <a:r>
                <a:rPr lang="zh-CN" altLang="en-US" sz="2000" dirty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树的</a:t>
              </a:r>
              <a:r>
                <a:rPr lang="en-US" altLang="zh-CN" sz="2000" i="1" dirty="0" err="1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WPL</a:t>
              </a:r>
              <a:endParaRPr lang="en-US" altLang="zh-CN" sz="2000" i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grpSp>
        <p:nvGrpSpPr>
          <p:cNvPr id="3" name="组合 195"/>
          <p:cNvGrpSpPr/>
          <p:nvPr/>
        </p:nvGrpSpPr>
        <p:grpSpPr>
          <a:xfrm>
            <a:off x="142844" y="1565285"/>
            <a:ext cx="1428728" cy="2643206"/>
            <a:chOff x="71438" y="1785926"/>
            <a:chExt cx="1428728" cy="2643206"/>
          </a:xfrm>
        </p:grpSpPr>
        <p:sp>
          <p:nvSpPr>
            <p:cNvPr id="194" name="TextBox 193"/>
            <p:cNvSpPr txBox="1"/>
            <p:nvPr/>
          </p:nvSpPr>
          <p:spPr>
            <a:xfrm>
              <a:off x="71438" y="2462751"/>
              <a:ext cx="12144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中每个记录读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次、写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5" name="左大括号 194"/>
            <p:cNvSpPr/>
            <p:nvPr/>
          </p:nvSpPr>
          <p:spPr>
            <a:xfrm>
              <a:off x="1285852" y="1785926"/>
              <a:ext cx="214314" cy="2643206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113"/>
          <p:cNvGrpSpPr/>
          <p:nvPr/>
        </p:nvGrpSpPr>
        <p:grpSpPr>
          <a:xfrm>
            <a:off x="1714480" y="1060495"/>
            <a:ext cx="6319852" cy="3362309"/>
            <a:chOff x="1714480" y="1281136"/>
            <a:chExt cx="6319852" cy="3362309"/>
          </a:xfrm>
        </p:grpSpPr>
        <p:sp>
          <p:nvSpPr>
            <p:cNvPr id="198" name="Text Box 5"/>
            <p:cNvSpPr txBox="1">
              <a:spLocks noChangeArrowheads="1"/>
            </p:cNvSpPr>
            <p:nvPr/>
          </p:nvSpPr>
          <p:spPr bwMode="auto">
            <a:xfrm>
              <a:off x="2027652" y="1282460"/>
              <a:ext cx="417946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" name="Rectangle 6"/>
            <p:cNvSpPr>
              <a:spLocks noChangeArrowheads="1"/>
            </p:cNvSpPr>
            <p:nvPr/>
          </p:nvSpPr>
          <p:spPr bwMode="auto">
            <a:xfrm>
              <a:off x="1714480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0" name="Rectangle 7"/>
            <p:cNvSpPr>
              <a:spLocks noChangeArrowheads="1"/>
            </p:cNvSpPr>
            <p:nvPr/>
          </p:nvSpPr>
          <p:spPr bwMode="auto">
            <a:xfrm>
              <a:off x="2027652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" name="Rectangle 8"/>
            <p:cNvSpPr>
              <a:spLocks noChangeArrowheads="1"/>
            </p:cNvSpPr>
            <p:nvPr/>
          </p:nvSpPr>
          <p:spPr bwMode="auto">
            <a:xfrm>
              <a:off x="2340823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2" name="Text Box 9"/>
            <p:cNvSpPr txBox="1">
              <a:spLocks noChangeArrowheads="1"/>
            </p:cNvSpPr>
            <p:nvPr/>
          </p:nvSpPr>
          <p:spPr bwMode="auto">
            <a:xfrm>
              <a:off x="3073093" y="1282460"/>
              <a:ext cx="417946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3" name="Rectangle 10"/>
            <p:cNvSpPr>
              <a:spLocks noChangeArrowheads="1"/>
            </p:cNvSpPr>
            <p:nvPr/>
          </p:nvSpPr>
          <p:spPr bwMode="auto">
            <a:xfrm>
              <a:off x="2759921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" name="Rectangle 11"/>
            <p:cNvSpPr>
              <a:spLocks noChangeArrowheads="1"/>
            </p:cNvSpPr>
            <p:nvPr/>
          </p:nvSpPr>
          <p:spPr bwMode="auto">
            <a:xfrm>
              <a:off x="3073093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" name="Rectangle 12"/>
            <p:cNvSpPr>
              <a:spLocks noChangeArrowheads="1"/>
            </p:cNvSpPr>
            <p:nvPr/>
          </p:nvSpPr>
          <p:spPr bwMode="auto">
            <a:xfrm>
              <a:off x="3386264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5" name="组合 205"/>
            <p:cNvGrpSpPr/>
            <p:nvPr/>
          </p:nvGrpSpPr>
          <p:grpSpPr>
            <a:xfrm>
              <a:off x="1714480" y="1881880"/>
              <a:ext cx="1880182" cy="899791"/>
              <a:chOff x="323850" y="1501796"/>
              <a:chExt cx="2592388" cy="1079499"/>
            </a:xfrm>
          </p:grpSpPr>
          <p:sp>
            <p:nvSpPr>
              <p:cNvPr id="207" name="Text Box 13"/>
              <p:cNvSpPr txBox="1">
                <a:spLocks noChangeArrowheads="1"/>
              </p:cNvSpPr>
              <p:nvPr/>
            </p:nvSpPr>
            <p:spPr bwMode="auto">
              <a:xfrm>
                <a:off x="323850" y="1862158"/>
                <a:ext cx="576262" cy="33232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F</a:t>
                </a:r>
                <a:r>
                  <a:rPr lang="en-US" altLang="zh-CN" sz="1800" baseline="-25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7</a:t>
                </a:r>
              </a:p>
            </p:txBody>
          </p:sp>
          <p:sp>
            <p:nvSpPr>
              <p:cNvPr id="208" name="Rectangle 14"/>
              <p:cNvSpPr>
                <a:spLocks noChangeArrowheads="1"/>
              </p:cNvSpPr>
              <p:nvPr/>
            </p:nvSpPr>
            <p:spPr bwMode="auto">
              <a:xfrm>
                <a:off x="323850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9" name="Rectangle 15"/>
              <p:cNvSpPr>
                <a:spLocks noChangeArrowheads="1"/>
              </p:cNvSpPr>
              <p:nvPr/>
            </p:nvSpPr>
            <p:spPr bwMode="auto">
              <a:xfrm>
                <a:off x="755650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0" name="Rectangle 16"/>
              <p:cNvSpPr>
                <a:spLocks noChangeArrowheads="1"/>
              </p:cNvSpPr>
              <p:nvPr/>
            </p:nvSpPr>
            <p:spPr bwMode="auto">
              <a:xfrm>
                <a:off x="1187450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1" name="Rectangle 17"/>
              <p:cNvSpPr>
                <a:spLocks noChangeArrowheads="1"/>
              </p:cNvSpPr>
              <p:nvPr/>
            </p:nvSpPr>
            <p:spPr bwMode="auto">
              <a:xfrm>
                <a:off x="1620838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2" name="Rectangle 18"/>
              <p:cNvSpPr>
                <a:spLocks noChangeArrowheads="1"/>
              </p:cNvSpPr>
              <p:nvPr/>
            </p:nvSpPr>
            <p:spPr bwMode="auto">
              <a:xfrm>
                <a:off x="2052638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3" name="Rectangle 19"/>
              <p:cNvSpPr>
                <a:spLocks noChangeArrowheads="1"/>
              </p:cNvSpPr>
              <p:nvPr/>
            </p:nvSpPr>
            <p:spPr bwMode="auto">
              <a:xfrm>
                <a:off x="2484438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4" name="Line 20"/>
              <p:cNvSpPr>
                <a:spLocks noChangeShapeType="1"/>
              </p:cNvSpPr>
              <p:nvPr/>
            </p:nvSpPr>
            <p:spPr bwMode="auto">
              <a:xfrm>
                <a:off x="973138" y="1501796"/>
                <a:ext cx="431800" cy="792163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5" name="Line 21"/>
              <p:cNvSpPr>
                <a:spLocks noChangeShapeType="1"/>
              </p:cNvSpPr>
              <p:nvPr/>
            </p:nvSpPr>
            <p:spPr bwMode="auto">
              <a:xfrm flipH="1">
                <a:off x="1908175" y="1501796"/>
                <a:ext cx="433388" cy="792163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16" name="Text Box 23"/>
            <p:cNvSpPr txBox="1">
              <a:spLocks noChangeArrowheads="1"/>
            </p:cNvSpPr>
            <p:nvPr/>
          </p:nvSpPr>
          <p:spPr bwMode="auto">
            <a:xfrm>
              <a:off x="4221006" y="1281136"/>
              <a:ext cx="417946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17" name="Rectangle 24"/>
            <p:cNvSpPr>
              <a:spLocks noChangeArrowheads="1"/>
            </p:cNvSpPr>
            <p:nvPr/>
          </p:nvSpPr>
          <p:spPr bwMode="auto">
            <a:xfrm>
              <a:off x="3907834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8" name="Rectangle 25"/>
            <p:cNvSpPr>
              <a:spLocks noChangeArrowheads="1"/>
            </p:cNvSpPr>
            <p:nvPr/>
          </p:nvSpPr>
          <p:spPr bwMode="auto">
            <a:xfrm>
              <a:off x="4221006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9" name="Rectangle 26"/>
            <p:cNvSpPr>
              <a:spLocks noChangeArrowheads="1"/>
            </p:cNvSpPr>
            <p:nvPr/>
          </p:nvSpPr>
          <p:spPr bwMode="auto">
            <a:xfrm>
              <a:off x="4534177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0" name="Text Box 27"/>
            <p:cNvSpPr txBox="1">
              <a:spLocks noChangeArrowheads="1"/>
            </p:cNvSpPr>
            <p:nvPr/>
          </p:nvSpPr>
          <p:spPr bwMode="auto">
            <a:xfrm>
              <a:off x="5266447" y="1281136"/>
              <a:ext cx="417946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221" name="Rectangle 28"/>
            <p:cNvSpPr>
              <a:spLocks noChangeArrowheads="1"/>
            </p:cNvSpPr>
            <p:nvPr/>
          </p:nvSpPr>
          <p:spPr bwMode="auto">
            <a:xfrm>
              <a:off x="4953275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2" name="Rectangle 29"/>
            <p:cNvSpPr>
              <a:spLocks noChangeArrowheads="1"/>
            </p:cNvSpPr>
            <p:nvPr/>
          </p:nvSpPr>
          <p:spPr bwMode="auto">
            <a:xfrm>
              <a:off x="5266447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3" name="Rectangle 30"/>
            <p:cNvSpPr>
              <a:spLocks noChangeArrowheads="1"/>
            </p:cNvSpPr>
            <p:nvPr/>
          </p:nvSpPr>
          <p:spPr bwMode="auto">
            <a:xfrm>
              <a:off x="5579618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6" name="组合 223"/>
            <p:cNvGrpSpPr/>
            <p:nvPr/>
          </p:nvGrpSpPr>
          <p:grpSpPr>
            <a:xfrm>
              <a:off x="3907834" y="1881879"/>
              <a:ext cx="1880182" cy="899792"/>
              <a:chOff x="3348038" y="1501795"/>
              <a:chExt cx="2592388" cy="1079500"/>
            </a:xfrm>
          </p:grpSpPr>
          <p:sp>
            <p:nvSpPr>
              <p:cNvPr id="225" name="Text Box 31"/>
              <p:cNvSpPr txBox="1">
                <a:spLocks noChangeArrowheads="1"/>
              </p:cNvSpPr>
              <p:nvPr/>
            </p:nvSpPr>
            <p:spPr bwMode="auto">
              <a:xfrm>
                <a:off x="3348038" y="1862158"/>
                <a:ext cx="576262" cy="33232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F</a:t>
                </a:r>
                <a:r>
                  <a:rPr lang="en-US" altLang="zh-CN" sz="1800" baseline="-25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8</a:t>
                </a:r>
              </a:p>
            </p:txBody>
          </p:sp>
          <p:sp>
            <p:nvSpPr>
              <p:cNvPr id="226" name="Rectangle 32"/>
              <p:cNvSpPr>
                <a:spLocks noChangeArrowheads="1"/>
              </p:cNvSpPr>
              <p:nvPr/>
            </p:nvSpPr>
            <p:spPr bwMode="auto">
              <a:xfrm>
                <a:off x="3348038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7" name="Rectangle 33"/>
              <p:cNvSpPr>
                <a:spLocks noChangeArrowheads="1"/>
              </p:cNvSpPr>
              <p:nvPr/>
            </p:nvSpPr>
            <p:spPr bwMode="auto">
              <a:xfrm>
                <a:off x="3779838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8" name="Rectangle 34"/>
              <p:cNvSpPr>
                <a:spLocks noChangeArrowheads="1"/>
              </p:cNvSpPr>
              <p:nvPr/>
            </p:nvSpPr>
            <p:spPr bwMode="auto">
              <a:xfrm>
                <a:off x="4211638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9" name="Rectangle 35"/>
              <p:cNvSpPr>
                <a:spLocks noChangeArrowheads="1"/>
              </p:cNvSpPr>
              <p:nvPr/>
            </p:nvSpPr>
            <p:spPr bwMode="auto">
              <a:xfrm>
                <a:off x="4645026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0" name="Rectangle 36"/>
              <p:cNvSpPr>
                <a:spLocks noChangeArrowheads="1"/>
              </p:cNvSpPr>
              <p:nvPr/>
            </p:nvSpPr>
            <p:spPr bwMode="auto">
              <a:xfrm>
                <a:off x="5076826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1" name="Rectangle 37"/>
              <p:cNvSpPr>
                <a:spLocks noChangeArrowheads="1"/>
              </p:cNvSpPr>
              <p:nvPr/>
            </p:nvSpPr>
            <p:spPr bwMode="auto">
              <a:xfrm>
                <a:off x="5508626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2" name="Line 38"/>
              <p:cNvSpPr>
                <a:spLocks noChangeShapeType="1"/>
              </p:cNvSpPr>
              <p:nvPr/>
            </p:nvSpPr>
            <p:spPr bwMode="auto">
              <a:xfrm>
                <a:off x="3997326" y="1501795"/>
                <a:ext cx="431800" cy="792163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3" name="Line 39"/>
              <p:cNvSpPr>
                <a:spLocks noChangeShapeType="1"/>
              </p:cNvSpPr>
              <p:nvPr/>
            </p:nvSpPr>
            <p:spPr bwMode="auto">
              <a:xfrm flipH="1">
                <a:off x="4932363" y="1501795"/>
                <a:ext cx="433388" cy="792163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34" name="Text Box 41"/>
            <p:cNvSpPr txBox="1">
              <a:spLocks noChangeArrowheads="1"/>
            </p:cNvSpPr>
            <p:nvPr/>
          </p:nvSpPr>
          <p:spPr bwMode="auto">
            <a:xfrm>
              <a:off x="6362548" y="1282460"/>
              <a:ext cx="417946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235" name="Rectangle 42"/>
            <p:cNvSpPr>
              <a:spLocks noChangeArrowheads="1"/>
            </p:cNvSpPr>
            <p:nvPr/>
          </p:nvSpPr>
          <p:spPr bwMode="auto">
            <a:xfrm>
              <a:off x="6049376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6" name="Rectangle 43"/>
            <p:cNvSpPr>
              <a:spLocks noChangeArrowheads="1"/>
            </p:cNvSpPr>
            <p:nvPr/>
          </p:nvSpPr>
          <p:spPr bwMode="auto">
            <a:xfrm>
              <a:off x="6362548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7" name="Rectangle 44"/>
            <p:cNvSpPr>
              <a:spLocks noChangeArrowheads="1"/>
            </p:cNvSpPr>
            <p:nvPr/>
          </p:nvSpPr>
          <p:spPr bwMode="auto">
            <a:xfrm>
              <a:off x="6675719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8" name="Text Box 45"/>
            <p:cNvSpPr txBox="1">
              <a:spLocks noChangeArrowheads="1"/>
            </p:cNvSpPr>
            <p:nvPr/>
          </p:nvSpPr>
          <p:spPr bwMode="auto">
            <a:xfrm>
              <a:off x="7407989" y="1282460"/>
              <a:ext cx="417946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39" name="Rectangle 46"/>
            <p:cNvSpPr>
              <a:spLocks noChangeArrowheads="1"/>
            </p:cNvSpPr>
            <p:nvPr/>
          </p:nvSpPr>
          <p:spPr bwMode="auto">
            <a:xfrm>
              <a:off x="7094817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0" name="Rectangle 47"/>
            <p:cNvSpPr>
              <a:spLocks noChangeArrowheads="1"/>
            </p:cNvSpPr>
            <p:nvPr/>
          </p:nvSpPr>
          <p:spPr bwMode="auto">
            <a:xfrm>
              <a:off x="7407989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1" name="Rectangle 48"/>
            <p:cNvSpPr>
              <a:spLocks noChangeArrowheads="1"/>
            </p:cNvSpPr>
            <p:nvPr/>
          </p:nvSpPr>
          <p:spPr bwMode="auto">
            <a:xfrm>
              <a:off x="7721160" y="1639730"/>
              <a:ext cx="313172" cy="2408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7" name="组合 241"/>
            <p:cNvGrpSpPr/>
            <p:nvPr/>
          </p:nvGrpSpPr>
          <p:grpSpPr>
            <a:xfrm>
              <a:off x="6049376" y="1881880"/>
              <a:ext cx="1880182" cy="899791"/>
              <a:chOff x="6300788" y="1501796"/>
              <a:chExt cx="2592388" cy="1079499"/>
            </a:xfrm>
          </p:grpSpPr>
          <p:sp>
            <p:nvSpPr>
              <p:cNvPr id="243" name="Text Box 49"/>
              <p:cNvSpPr txBox="1">
                <a:spLocks noChangeArrowheads="1"/>
              </p:cNvSpPr>
              <p:nvPr/>
            </p:nvSpPr>
            <p:spPr bwMode="auto">
              <a:xfrm>
                <a:off x="6300788" y="1862158"/>
                <a:ext cx="576262" cy="33232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F</a:t>
                </a:r>
                <a:r>
                  <a:rPr lang="en-US" altLang="zh-CN" sz="1800" baseline="-25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9</a:t>
                </a:r>
              </a:p>
            </p:txBody>
          </p:sp>
          <p:sp>
            <p:nvSpPr>
              <p:cNvPr id="244" name="Rectangle 50"/>
              <p:cNvSpPr>
                <a:spLocks noChangeArrowheads="1"/>
              </p:cNvSpPr>
              <p:nvPr/>
            </p:nvSpPr>
            <p:spPr bwMode="auto">
              <a:xfrm>
                <a:off x="6300788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5" name="Rectangle 51"/>
              <p:cNvSpPr>
                <a:spLocks noChangeArrowheads="1"/>
              </p:cNvSpPr>
              <p:nvPr/>
            </p:nvSpPr>
            <p:spPr bwMode="auto">
              <a:xfrm>
                <a:off x="6732588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6" name="Rectangle 52"/>
              <p:cNvSpPr>
                <a:spLocks noChangeArrowheads="1"/>
              </p:cNvSpPr>
              <p:nvPr/>
            </p:nvSpPr>
            <p:spPr bwMode="auto">
              <a:xfrm>
                <a:off x="7164388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7" name="Rectangle 53"/>
              <p:cNvSpPr>
                <a:spLocks noChangeArrowheads="1"/>
              </p:cNvSpPr>
              <p:nvPr/>
            </p:nvSpPr>
            <p:spPr bwMode="auto">
              <a:xfrm>
                <a:off x="7597776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8" name="Rectangle 54"/>
              <p:cNvSpPr>
                <a:spLocks noChangeArrowheads="1"/>
              </p:cNvSpPr>
              <p:nvPr/>
            </p:nvSpPr>
            <p:spPr bwMode="auto">
              <a:xfrm>
                <a:off x="8029576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9" name="Rectangle 55"/>
              <p:cNvSpPr>
                <a:spLocks noChangeArrowheads="1"/>
              </p:cNvSpPr>
              <p:nvPr/>
            </p:nvSpPr>
            <p:spPr bwMode="auto">
              <a:xfrm>
                <a:off x="8461376" y="22923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0" name="Line 56"/>
              <p:cNvSpPr>
                <a:spLocks noChangeShapeType="1"/>
              </p:cNvSpPr>
              <p:nvPr/>
            </p:nvSpPr>
            <p:spPr bwMode="auto">
              <a:xfrm>
                <a:off x="6950076" y="1501796"/>
                <a:ext cx="431800" cy="792163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1" name="Line 57"/>
              <p:cNvSpPr>
                <a:spLocks noChangeShapeType="1"/>
              </p:cNvSpPr>
              <p:nvPr/>
            </p:nvSpPr>
            <p:spPr bwMode="auto">
              <a:xfrm flipH="1">
                <a:off x="7885113" y="1501796"/>
                <a:ext cx="433388" cy="792163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8" name="组合 251"/>
            <p:cNvGrpSpPr/>
            <p:nvPr/>
          </p:nvGrpSpPr>
          <p:grpSpPr>
            <a:xfrm>
              <a:off x="1714480" y="2782994"/>
              <a:ext cx="3760364" cy="898468"/>
              <a:chOff x="323850" y="2582883"/>
              <a:chExt cx="5184775" cy="1077912"/>
            </a:xfrm>
          </p:grpSpPr>
          <p:sp>
            <p:nvSpPr>
              <p:cNvPr id="253" name="Text Box 59"/>
              <p:cNvSpPr txBox="1">
                <a:spLocks noChangeArrowheads="1"/>
              </p:cNvSpPr>
              <p:nvPr/>
            </p:nvSpPr>
            <p:spPr bwMode="auto">
              <a:xfrm>
                <a:off x="828675" y="2943245"/>
                <a:ext cx="576264" cy="33232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F</a:t>
                </a:r>
                <a:r>
                  <a:rPr lang="en-US" altLang="zh-CN" sz="1800" baseline="-25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10</a:t>
                </a:r>
              </a:p>
            </p:txBody>
          </p:sp>
          <p:sp>
            <p:nvSpPr>
              <p:cNvPr id="254" name="Rectangle 60"/>
              <p:cNvSpPr>
                <a:spLocks noChangeArrowheads="1"/>
              </p:cNvSpPr>
              <p:nvPr/>
            </p:nvSpPr>
            <p:spPr bwMode="auto">
              <a:xfrm>
                <a:off x="323850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5" name="Rectangle 61"/>
              <p:cNvSpPr>
                <a:spLocks noChangeArrowheads="1"/>
              </p:cNvSpPr>
              <p:nvPr/>
            </p:nvSpPr>
            <p:spPr bwMode="auto">
              <a:xfrm>
                <a:off x="755650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6" name="Rectangle 62"/>
              <p:cNvSpPr>
                <a:spLocks noChangeArrowheads="1"/>
              </p:cNvSpPr>
              <p:nvPr/>
            </p:nvSpPr>
            <p:spPr bwMode="auto">
              <a:xfrm>
                <a:off x="1187450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7" name="Rectangle 63"/>
              <p:cNvSpPr>
                <a:spLocks noChangeArrowheads="1"/>
              </p:cNvSpPr>
              <p:nvPr/>
            </p:nvSpPr>
            <p:spPr bwMode="auto">
              <a:xfrm>
                <a:off x="1620838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8" name="Rectangle 64"/>
              <p:cNvSpPr>
                <a:spLocks noChangeArrowheads="1"/>
              </p:cNvSpPr>
              <p:nvPr/>
            </p:nvSpPr>
            <p:spPr bwMode="auto">
              <a:xfrm>
                <a:off x="2052638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9" name="Rectangle 65"/>
              <p:cNvSpPr>
                <a:spLocks noChangeArrowheads="1"/>
              </p:cNvSpPr>
              <p:nvPr/>
            </p:nvSpPr>
            <p:spPr bwMode="auto">
              <a:xfrm>
                <a:off x="2484438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0" name="Freeform 66"/>
              <p:cNvSpPr>
                <a:spLocks/>
              </p:cNvSpPr>
              <p:nvPr/>
            </p:nvSpPr>
            <p:spPr bwMode="auto">
              <a:xfrm>
                <a:off x="1477963" y="2582883"/>
                <a:ext cx="523875" cy="766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0" y="483"/>
                  </a:cxn>
                </a:cxnLst>
                <a:rect l="0" t="0" r="r" b="b"/>
                <a:pathLst>
                  <a:path w="330" h="483">
                    <a:moveTo>
                      <a:pt x="0" y="0"/>
                    </a:moveTo>
                    <a:lnTo>
                      <a:pt x="330" y="483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1" name="Freeform 67"/>
              <p:cNvSpPr>
                <a:spLocks/>
              </p:cNvSpPr>
              <p:nvPr/>
            </p:nvSpPr>
            <p:spPr bwMode="auto">
              <a:xfrm>
                <a:off x="3805238" y="2597170"/>
                <a:ext cx="652463" cy="788987"/>
              </a:xfrm>
              <a:custGeom>
                <a:avLst/>
                <a:gdLst/>
                <a:ahLst/>
                <a:cxnLst>
                  <a:cxn ang="0">
                    <a:pos x="411" y="0"/>
                  </a:cxn>
                  <a:cxn ang="0">
                    <a:pos x="0" y="497"/>
                  </a:cxn>
                </a:cxnLst>
                <a:rect l="0" t="0" r="r" b="b"/>
                <a:pathLst>
                  <a:path w="411" h="497">
                    <a:moveTo>
                      <a:pt x="411" y="0"/>
                    </a:moveTo>
                    <a:lnTo>
                      <a:pt x="0" y="497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2" name="Rectangle 68"/>
              <p:cNvSpPr>
                <a:spLocks noChangeArrowheads="1"/>
              </p:cNvSpPr>
              <p:nvPr/>
            </p:nvSpPr>
            <p:spPr bwMode="auto">
              <a:xfrm>
                <a:off x="2916238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3" name="Rectangle 69"/>
              <p:cNvSpPr>
                <a:spLocks noChangeArrowheads="1"/>
              </p:cNvSpPr>
              <p:nvPr/>
            </p:nvSpPr>
            <p:spPr bwMode="auto">
              <a:xfrm>
                <a:off x="3348038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4" name="Rectangle 70"/>
              <p:cNvSpPr>
                <a:spLocks noChangeArrowheads="1"/>
              </p:cNvSpPr>
              <p:nvPr/>
            </p:nvSpPr>
            <p:spPr bwMode="auto">
              <a:xfrm>
                <a:off x="3779838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5" name="Rectangle 71"/>
              <p:cNvSpPr>
                <a:spLocks noChangeArrowheads="1"/>
              </p:cNvSpPr>
              <p:nvPr/>
            </p:nvSpPr>
            <p:spPr bwMode="auto">
              <a:xfrm>
                <a:off x="4213225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6" name="Rectangle 72"/>
              <p:cNvSpPr>
                <a:spLocks noChangeArrowheads="1"/>
              </p:cNvSpPr>
              <p:nvPr/>
            </p:nvSpPr>
            <p:spPr bwMode="auto">
              <a:xfrm>
                <a:off x="4645025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67" name="Rectangle 73"/>
              <p:cNvSpPr>
                <a:spLocks noChangeArrowheads="1"/>
              </p:cNvSpPr>
              <p:nvPr/>
            </p:nvSpPr>
            <p:spPr bwMode="auto">
              <a:xfrm>
                <a:off x="5076825" y="3371870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9" name="组合 267"/>
            <p:cNvGrpSpPr/>
            <p:nvPr/>
          </p:nvGrpSpPr>
          <p:grpSpPr>
            <a:xfrm>
              <a:off x="1975841" y="2786057"/>
              <a:ext cx="5640545" cy="1857388"/>
              <a:chOff x="684213" y="2586557"/>
              <a:chExt cx="7777162" cy="2228351"/>
            </a:xfrm>
          </p:grpSpPr>
          <p:sp>
            <p:nvSpPr>
              <p:cNvPr id="269" name="Rectangle 75"/>
              <p:cNvSpPr>
                <a:spLocks noChangeArrowheads="1"/>
              </p:cNvSpPr>
              <p:nvPr/>
            </p:nvSpPr>
            <p:spPr bwMode="auto">
              <a:xfrm>
                <a:off x="684213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0" name="Rectangle 76"/>
              <p:cNvSpPr>
                <a:spLocks noChangeArrowheads="1"/>
              </p:cNvSpPr>
              <p:nvPr/>
            </p:nvSpPr>
            <p:spPr bwMode="auto">
              <a:xfrm>
                <a:off x="1116013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1" name="Rectangle 77"/>
              <p:cNvSpPr>
                <a:spLocks noChangeArrowheads="1"/>
              </p:cNvSpPr>
              <p:nvPr/>
            </p:nvSpPr>
            <p:spPr bwMode="auto">
              <a:xfrm>
                <a:off x="1547813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2" name="Rectangle 78"/>
              <p:cNvSpPr>
                <a:spLocks noChangeArrowheads="1"/>
              </p:cNvSpPr>
              <p:nvPr/>
            </p:nvSpPr>
            <p:spPr bwMode="auto">
              <a:xfrm>
                <a:off x="1981200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3" name="Rectangle 79"/>
              <p:cNvSpPr>
                <a:spLocks noChangeArrowheads="1"/>
              </p:cNvSpPr>
              <p:nvPr/>
            </p:nvSpPr>
            <p:spPr bwMode="auto">
              <a:xfrm>
                <a:off x="2413000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4" name="Rectangle 80"/>
              <p:cNvSpPr>
                <a:spLocks noChangeArrowheads="1"/>
              </p:cNvSpPr>
              <p:nvPr/>
            </p:nvSpPr>
            <p:spPr bwMode="auto">
              <a:xfrm>
                <a:off x="2844800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5" name="Rectangle 81"/>
              <p:cNvSpPr>
                <a:spLocks noChangeArrowheads="1"/>
              </p:cNvSpPr>
              <p:nvPr/>
            </p:nvSpPr>
            <p:spPr bwMode="auto">
              <a:xfrm>
                <a:off x="3276600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6" name="Rectangle 82"/>
              <p:cNvSpPr>
                <a:spLocks noChangeArrowheads="1"/>
              </p:cNvSpPr>
              <p:nvPr/>
            </p:nvSpPr>
            <p:spPr bwMode="auto">
              <a:xfrm>
                <a:off x="3708400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7" name="Rectangle 83"/>
              <p:cNvSpPr>
                <a:spLocks noChangeArrowheads="1"/>
              </p:cNvSpPr>
              <p:nvPr/>
            </p:nvSpPr>
            <p:spPr bwMode="auto">
              <a:xfrm>
                <a:off x="4140200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8" name="Rectangle 84"/>
              <p:cNvSpPr>
                <a:spLocks noChangeArrowheads="1"/>
              </p:cNvSpPr>
              <p:nvPr/>
            </p:nvSpPr>
            <p:spPr bwMode="auto">
              <a:xfrm>
                <a:off x="4573588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79" name="Rectangle 85"/>
              <p:cNvSpPr>
                <a:spLocks noChangeArrowheads="1"/>
              </p:cNvSpPr>
              <p:nvPr/>
            </p:nvSpPr>
            <p:spPr bwMode="auto">
              <a:xfrm>
                <a:off x="5005388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0" name="Rectangle 86"/>
              <p:cNvSpPr>
                <a:spLocks noChangeArrowheads="1"/>
              </p:cNvSpPr>
              <p:nvPr/>
            </p:nvSpPr>
            <p:spPr bwMode="auto">
              <a:xfrm>
                <a:off x="5437188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1" name="Rectangle 87"/>
              <p:cNvSpPr>
                <a:spLocks noChangeArrowheads="1"/>
              </p:cNvSpPr>
              <p:nvPr/>
            </p:nvSpPr>
            <p:spPr bwMode="auto">
              <a:xfrm>
                <a:off x="5868988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2" name="Rectangle 88"/>
              <p:cNvSpPr>
                <a:spLocks noChangeArrowheads="1"/>
              </p:cNvSpPr>
              <p:nvPr/>
            </p:nvSpPr>
            <p:spPr bwMode="auto">
              <a:xfrm>
                <a:off x="6300788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3" name="Rectangle 89"/>
              <p:cNvSpPr>
                <a:spLocks noChangeArrowheads="1"/>
              </p:cNvSpPr>
              <p:nvPr/>
            </p:nvSpPr>
            <p:spPr bwMode="auto">
              <a:xfrm>
                <a:off x="6732588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4" name="Rectangle 90"/>
              <p:cNvSpPr>
                <a:spLocks noChangeArrowheads="1"/>
              </p:cNvSpPr>
              <p:nvPr/>
            </p:nvSpPr>
            <p:spPr bwMode="auto">
              <a:xfrm>
                <a:off x="7165975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5" name="Rectangle 91"/>
              <p:cNvSpPr>
                <a:spLocks noChangeArrowheads="1"/>
              </p:cNvSpPr>
              <p:nvPr/>
            </p:nvSpPr>
            <p:spPr bwMode="auto">
              <a:xfrm>
                <a:off x="7597775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6" name="Rectangle 92"/>
              <p:cNvSpPr>
                <a:spLocks noChangeArrowheads="1"/>
              </p:cNvSpPr>
              <p:nvPr/>
            </p:nvSpPr>
            <p:spPr bwMode="auto">
              <a:xfrm>
                <a:off x="8029575" y="4525983"/>
                <a:ext cx="431800" cy="2889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7" name="Text Box 93"/>
              <p:cNvSpPr txBox="1">
                <a:spLocks noChangeArrowheads="1"/>
              </p:cNvSpPr>
              <p:nvPr/>
            </p:nvSpPr>
            <p:spPr bwMode="auto">
              <a:xfrm>
                <a:off x="973138" y="4078308"/>
                <a:ext cx="863599" cy="33232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F</a:t>
                </a:r>
                <a:r>
                  <a:rPr lang="en-US" altLang="zh-CN" sz="1800" baseline="-25000">
                    <a:solidFill>
                      <a:srgbClr val="0000FF"/>
                    </a:solidFill>
                    <a:latin typeface="Consolas" pitchFamily="49" charset="0"/>
                    <a:cs typeface="Consolas" pitchFamily="49" charset="0"/>
                  </a:rPr>
                  <a:t>out</a:t>
                </a:r>
              </a:p>
            </p:txBody>
          </p:sp>
          <p:sp>
            <p:nvSpPr>
              <p:cNvPr id="288" name="Freeform 94"/>
              <p:cNvSpPr>
                <a:spLocks/>
              </p:cNvSpPr>
              <p:nvPr/>
            </p:nvSpPr>
            <p:spPr bwMode="auto">
              <a:xfrm>
                <a:off x="3330575" y="3662383"/>
                <a:ext cx="574675" cy="8651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2" y="545"/>
                  </a:cxn>
                </a:cxnLst>
                <a:rect l="0" t="0" r="r" b="b"/>
                <a:pathLst>
                  <a:path w="362" h="545">
                    <a:moveTo>
                      <a:pt x="0" y="0"/>
                    </a:moveTo>
                    <a:lnTo>
                      <a:pt x="362" y="545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89" name="Freeform 95"/>
              <p:cNvSpPr>
                <a:spLocks/>
              </p:cNvSpPr>
              <p:nvPr/>
            </p:nvSpPr>
            <p:spPr bwMode="auto">
              <a:xfrm>
                <a:off x="6572264" y="2586557"/>
                <a:ext cx="1138967" cy="1939426"/>
              </a:xfrm>
              <a:custGeom>
                <a:avLst/>
                <a:gdLst/>
                <a:ahLst/>
                <a:cxnLst>
                  <a:cxn ang="0">
                    <a:pos x="821" y="0"/>
                  </a:cxn>
                  <a:cxn ang="0">
                    <a:pos x="0" y="1215"/>
                  </a:cxn>
                </a:cxnLst>
                <a:rect l="0" t="0" r="r" b="b"/>
                <a:pathLst>
                  <a:path w="821" h="1215">
                    <a:moveTo>
                      <a:pt x="821" y="0"/>
                    </a:moveTo>
                    <a:lnTo>
                      <a:pt x="0" y="1215"/>
                    </a:lnTo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105" name="灯片编号占位符 10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19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642910" y="2071678"/>
            <a:ext cx="7848600" cy="87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外排序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是指数据存放在外存中，数据排序时涉及内、外存数据交换的排序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方法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　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571472" y="1428736"/>
            <a:ext cx="2571768" cy="430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、什么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是外排序</a:t>
            </a:r>
          </a:p>
        </p:txBody>
      </p:sp>
      <p:sp>
        <p:nvSpPr>
          <p:cNvPr id="6" name="Text Box 14" descr="信纸"/>
          <p:cNvSpPr txBox="1">
            <a:spLocks noChangeArrowheads="1"/>
          </p:cNvSpPr>
          <p:nvPr/>
        </p:nvSpPr>
        <p:spPr bwMode="auto">
          <a:xfrm>
            <a:off x="2571736" y="428604"/>
            <a:ext cx="3744913" cy="58477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11.1 </a:t>
            </a:r>
            <a:r>
              <a:rPr kumimoji="1"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外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排序概述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786" y="5357826"/>
            <a:ext cx="507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存储在外存上的数据以文件为基本单位。</a:t>
            </a:r>
            <a:endParaRPr lang="zh-CN" altLang="en-US" sz="2000" b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928926" y="3071810"/>
            <a:ext cx="2071702" cy="1928826"/>
            <a:chOff x="1571604" y="2571744"/>
            <a:chExt cx="2428892" cy="2786082"/>
          </a:xfrm>
        </p:grpSpPr>
        <p:sp>
          <p:nvSpPr>
            <p:cNvPr id="9" name="圆柱形 8"/>
            <p:cNvSpPr/>
            <p:nvPr/>
          </p:nvSpPr>
          <p:spPr bwMode="auto">
            <a:xfrm>
              <a:off x="1571604" y="4286256"/>
              <a:ext cx="1571636" cy="1071570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18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文件</a:t>
              </a:r>
              <a:endParaRPr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1643042" y="2571744"/>
              <a:ext cx="1357322" cy="85725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18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内存</a:t>
              </a:r>
              <a:endParaRPr lang="zh-CN" altLang="en-US" sz="18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1" name="上下箭头 10"/>
            <p:cNvSpPr/>
            <p:nvPr/>
          </p:nvSpPr>
          <p:spPr bwMode="auto">
            <a:xfrm>
              <a:off x="2214546" y="3500438"/>
              <a:ext cx="214314" cy="756000"/>
            </a:xfrm>
            <a:prstGeom prst="up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00298" y="3643314"/>
              <a:ext cx="1500198" cy="489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smtClean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数据交换</a:t>
              </a:r>
              <a:endParaRPr lang="zh-CN" altLang="en-US" sz="160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2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9" name="Text Box 103"/>
          <p:cNvSpPr txBox="1">
            <a:spLocks noChangeArrowheads="1"/>
          </p:cNvSpPr>
          <p:nvPr/>
        </p:nvSpPr>
        <p:spPr bwMode="auto">
          <a:xfrm>
            <a:off x="468312" y="5929330"/>
            <a:ext cx="4960944" cy="81047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2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：总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的读记录数</a:t>
            </a:r>
            <a:r>
              <a:rPr lang="en-US" altLang="zh-CN" sz="2000" i="1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WPL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=15000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方案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：总的读记录数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WPL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=12000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6360" name="Text Box 104"/>
          <p:cNvSpPr txBox="1">
            <a:spLocks noChangeArrowheads="1"/>
          </p:cNvSpPr>
          <p:nvPr/>
        </p:nvSpPr>
        <p:spPr bwMode="auto">
          <a:xfrm>
            <a:off x="250825" y="260350"/>
            <a:ext cx="332104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归并方案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>
                <a:solidFill>
                  <a:srgbClr val="CC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二</a:t>
            </a:r>
            <a:r>
              <a:rPr lang="zh-CN" altLang="en-US" sz="2000" smtClean="0">
                <a:solidFill>
                  <a:srgbClr val="CC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路归并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endParaRPr lang="zh-CN" altLang="en-US" sz="2000" dirty="0">
              <a:solidFill>
                <a:srgbClr val="CC00CC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06" name="Text Box 5"/>
          <p:cNvSpPr txBox="1">
            <a:spLocks noChangeArrowheads="1"/>
          </p:cNvSpPr>
          <p:nvPr/>
        </p:nvSpPr>
        <p:spPr bwMode="auto">
          <a:xfrm>
            <a:off x="755650" y="858820"/>
            <a:ext cx="576263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18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Rectangle 6"/>
          <p:cNvSpPr>
            <a:spLocks noChangeArrowheads="1"/>
          </p:cNvSpPr>
          <p:nvPr/>
        </p:nvSpPr>
        <p:spPr bwMode="auto">
          <a:xfrm>
            <a:off x="323850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Rectangle 7"/>
          <p:cNvSpPr>
            <a:spLocks noChangeArrowheads="1"/>
          </p:cNvSpPr>
          <p:nvPr/>
        </p:nvSpPr>
        <p:spPr bwMode="auto">
          <a:xfrm>
            <a:off x="755650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Rectangle 8"/>
          <p:cNvSpPr>
            <a:spLocks noChangeArrowheads="1"/>
          </p:cNvSpPr>
          <p:nvPr/>
        </p:nvSpPr>
        <p:spPr bwMode="auto">
          <a:xfrm>
            <a:off x="1187450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Text Box 9"/>
          <p:cNvSpPr txBox="1">
            <a:spLocks noChangeArrowheads="1"/>
          </p:cNvSpPr>
          <p:nvPr/>
        </p:nvSpPr>
        <p:spPr bwMode="auto">
          <a:xfrm>
            <a:off x="2197100" y="858820"/>
            <a:ext cx="576263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11" name="Rectangle 10"/>
          <p:cNvSpPr>
            <a:spLocks noChangeArrowheads="1"/>
          </p:cNvSpPr>
          <p:nvPr/>
        </p:nvSpPr>
        <p:spPr bwMode="auto">
          <a:xfrm>
            <a:off x="1765300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Rectangle 11"/>
          <p:cNvSpPr>
            <a:spLocks noChangeArrowheads="1"/>
          </p:cNvSpPr>
          <p:nvPr/>
        </p:nvSpPr>
        <p:spPr bwMode="auto">
          <a:xfrm>
            <a:off x="2197100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Rectangle 12"/>
          <p:cNvSpPr>
            <a:spLocks noChangeArrowheads="1"/>
          </p:cNvSpPr>
          <p:nvPr/>
        </p:nvSpPr>
        <p:spPr bwMode="auto">
          <a:xfrm>
            <a:off x="2628900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231"/>
          <p:cNvGrpSpPr/>
          <p:nvPr/>
        </p:nvGrpSpPr>
        <p:grpSpPr>
          <a:xfrm>
            <a:off x="323850" y="1577959"/>
            <a:ext cx="2592388" cy="855666"/>
            <a:chOff x="323850" y="1577959"/>
            <a:chExt cx="2592388" cy="855666"/>
          </a:xfrm>
        </p:grpSpPr>
        <p:sp>
          <p:nvSpPr>
            <p:cNvPr id="115" name="Text Box 13"/>
            <p:cNvSpPr txBox="1">
              <a:spLocks noChangeArrowheads="1"/>
            </p:cNvSpPr>
            <p:nvPr/>
          </p:nvSpPr>
          <p:spPr bwMode="auto">
            <a:xfrm>
              <a:off x="352399" y="1766878"/>
              <a:ext cx="576263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Rectangle 14"/>
            <p:cNvSpPr>
              <a:spLocks noChangeArrowheads="1"/>
            </p:cNvSpPr>
            <p:nvPr/>
          </p:nvSpPr>
          <p:spPr bwMode="auto">
            <a:xfrm>
              <a:off x="323850" y="214470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7" name="Rectangle 15"/>
            <p:cNvSpPr>
              <a:spLocks noChangeArrowheads="1"/>
            </p:cNvSpPr>
            <p:nvPr/>
          </p:nvSpPr>
          <p:spPr bwMode="auto">
            <a:xfrm>
              <a:off x="755650" y="214470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8" name="Rectangle 16"/>
            <p:cNvSpPr>
              <a:spLocks noChangeArrowheads="1"/>
            </p:cNvSpPr>
            <p:nvPr/>
          </p:nvSpPr>
          <p:spPr bwMode="auto">
            <a:xfrm>
              <a:off x="1187450" y="214470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Rectangle 17"/>
            <p:cNvSpPr>
              <a:spLocks noChangeArrowheads="1"/>
            </p:cNvSpPr>
            <p:nvPr/>
          </p:nvSpPr>
          <p:spPr bwMode="auto">
            <a:xfrm>
              <a:off x="1620838" y="214470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Rectangle 18"/>
            <p:cNvSpPr>
              <a:spLocks noChangeArrowheads="1"/>
            </p:cNvSpPr>
            <p:nvPr/>
          </p:nvSpPr>
          <p:spPr bwMode="auto">
            <a:xfrm>
              <a:off x="2052638" y="214470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Rectangle 19"/>
            <p:cNvSpPr>
              <a:spLocks noChangeArrowheads="1"/>
            </p:cNvSpPr>
            <p:nvPr/>
          </p:nvSpPr>
          <p:spPr bwMode="auto">
            <a:xfrm>
              <a:off x="2484438" y="2144700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Line 20"/>
            <p:cNvSpPr>
              <a:spLocks noChangeShapeType="1"/>
            </p:cNvSpPr>
            <p:nvPr/>
          </p:nvSpPr>
          <p:spPr bwMode="auto">
            <a:xfrm>
              <a:off x="973138" y="1577959"/>
              <a:ext cx="455590" cy="565158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" name="Line 21"/>
            <p:cNvSpPr>
              <a:spLocks noChangeShapeType="1"/>
            </p:cNvSpPr>
            <p:nvPr/>
          </p:nvSpPr>
          <p:spPr bwMode="auto">
            <a:xfrm flipH="1">
              <a:off x="1857356" y="1577959"/>
              <a:ext cx="484207" cy="565158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4" name="Text Box 23"/>
          <p:cNvSpPr txBox="1">
            <a:spLocks noChangeArrowheads="1"/>
          </p:cNvSpPr>
          <p:nvPr/>
        </p:nvSpPr>
        <p:spPr bwMode="auto">
          <a:xfrm>
            <a:off x="3779838" y="857232"/>
            <a:ext cx="576263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5" name="Rectangle 24"/>
          <p:cNvSpPr>
            <a:spLocks noChangeArrowheads="1"/>
          </p:cNvSpPr>
          <p:nvPr/>
        </p:nvSpPr>
        <p:spPr bwMode="auto">
          <a:xfrm>
            <a:off x="334803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6" name="Rectangle 25"/>
          <p:cNvSpPr>
            <a:spLocks noChangeArrowheads="1"/>
          </p:cNvSpPr>
          <p:nvPr/>
        </p:nvSpPr>
        <p:spPr bwMode="auto">
          <a:xfrm>
            <a:off x="377983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7" name="Rectangle 26"/>
          <p:cNvSpPr>
            <a:spLocks noChangeArrowheads="1"/>
          </p:cNvSpPr>
          <p:nvPr/>
        </p:nvSpPr>
        <p:spPr bwMode="auto">
          <a:xfrm>
            <a:off x="421163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Text Box 27"/>
          <p:cNvSpPr txBox="1">
            <a:spLocks noChangeArrowheads="1"/>
          </p:cNvSpPr>
          <p:nvPr/>
        </p:nvSpPr>
        <p:spPr bwMode="auto">
          <a:xfrm>
            <a:off x="5221288" y="857232"/>
            <a:ext cx="576263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9" name="Rectangle 28"/>
          <p:cNvSpPr>
            <a:spLocks noChangeArrowheads="1"/>
          </p:cNvSpPr>
          <p:nvPr/>
        </p:nvSpPr>
        <p:spPr bwMode="auto">
          <a:xfrm>
            <a:off x="478948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22128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1" name="Rectangle 30"/>
          <p:cNvSpPr>
            <a:spLocks noChangeArrowheads="1"/>
          </p:cNvSpPr>
          <p:nvPr/>
        </p:nvSpPr>
        <p:spPr bwMode="auto">
          <a:xfrm>
            <a:off x="565308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Text Box 41"/>
          <p:cNvSpPr txBox="1">
            <a:spLocks noChangeArrowheads="1"/>
          </p:cNvSpPr>
          <p:nvPr/>
        </p:nvSpPr>
        <p:spPr bwMode="auto">
          <a:xfrm>
            <a:off x="6732588" y="858820"/>
            <a:ext cx="576263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43" name="Rectangle 42"/>
          <p:cNvSpPr>
            <a:spLocks noChangeArrowheads="1"/>
          </p:cNvSpPr>
          <p:nvPr/>
        </p:nvSpPr>
        <p:spPr bwMode="auto">
          <a:xfrm>
            <a:off x="630078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4" name="Rectangle 43"/>
          <p:cNvSpPr>
            <a:spLocks noChangeArrowheads="1"/>
          </p:cNvSpPr>
          <p:nvPr/>
        </p:nvSpPr>
        <p:spPr bwMode="auto">
          <a:xfrm>
            <a:off x="673258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5" name="Rectangle 44"/>
          <p:cNvSpPr>
            <a:spLocks noChangeArrowheads="1"/>
          </p:cNvSpPr>
          <p:nvPr/>
        </p:nvSpPr>
        <p:spPr bwMode="auto">
          <a:xfrm>
            <a:off x="716438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6" name="Text Box 45"/>
          <p:cNvSpPr txBox="1">
            <a:spLocks noChangeArrowheads="1"/>
          </p:cNvSpPr>
          <p:nvPr/>
        </p:nvSpPr>
        <p:spPr bwMode="auto">
          <a:xfrm>
            <a:off x="8174038" y="858820"/>
            <a:ext cx="576263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47" name="Rectangle 46"/>
          <p:cNvSpPr>
            <a:spLocks noChangeArrowheads="1"/>
          </p:cNvSpPr>
          <p:nvPr/>
        </p:nvSpPr>
        <p:spPr bwMode="auto">
          <a:xfrm>
            <a:off x="774223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8" name="Rectangle 47"/>
          <p:cNvSpPr>
            <a:spLocks noChangeArrowheads="1"/>
          </p:cNvSpPr>
          <p:nvPr/>
        </p:nvSpPr>
        <p:spPr bwMode="auto">
          <a:xfrm>
            <a:off x="817403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9" name="Rectangle 48"/>
          <p:cNvSpPr>
            <a:spLocks noChangeArrowheads="1"/>
          </p:cNvSpPr>
          <p:nvPr/>
        </p:nvSpPr>
        <p:spPr bwMode="auto">
          <a:xfrm>
            <a:off x="8605838" y="1287445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232"/>
          <p:cNvGrpSpPr/>
          <p:nvPr/>
        </p:nvGrpSpPr>
        <p:grpSpPr>
          <a:xfrm>
            <a:off x="323850" y="1577957"/>
            <a:ext cx="3887788" cy="1779605"/>
            <a:chOff x="323850" y="1577957"/>
            <a:chExt cx="3887788" cy="1779605"/>
          </a:xfrm>
        </p:grpSpPr>
        <p:sp>
          <p:nvSpPr>
            <p:cNvPr id="140" name="Line 38"/>
            <p:cNvSpPr>
              <a:spLocks noChangeShapeType="1"/>
            </p:cNvSpPr>
            <p:nvPr/>
          </p:nvSpPr>
          <p:spPr bwMode="auto">
            <a:xfrm flipH="1">
              <a:off x="2786050" y="1577957"/>
              <a:ext cx="1211276" cy="149385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" name="Text Box 59"/>
            <p:cNvSpPr txBox="1">
              <a:spLocks noChangeArrowheads="1"/>
            </p:cNvSpPr>
            <p:nvPr/>
          </p:nvSpPr>
          <p:spPr bwMode="auto">
            <a:xfrm>
              <a:off x="828675" y="2640012"/>
              <a:ext cx="576263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2" name="Rectangle 60"/>
            <p:cNvSpPr>
              <a:spLocks noChangeArrowheads="1"/>
            </p:cNvSpPr>
            <p:nvPr/>
          </p:nvSpPr>
          <p:spPr bwMode="auto">
            <a:xfrm>
              <a:off x="323850" y="3068637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3" name="Rectangle 61"/>
            <p:cNvSpPr>
              <a:spLocks noChangeArrowheads="1"/>
            </p:cNvSpPr>
            <p:nvPr/>
          </p:nvSpPr>
          <p:spPr bwMode="auto">
            <a:xfrm>
              <a:off x="755650" y="3068637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4" name="Rectangle 62"/>
            <p:cNvSpPr>
              <a:spLocks noChangeArrowheads="1"/>
            </p:cNvSpPr>
            <p:nvPr/>
          </p:nvSpPr>
          <p:spPr bwMode="auto">
            <a:xfrm>
              <a:off x="1187450" y="3068637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" name="Rectangle 63"/>
            <p:cNvSpPr>
              <a:spLocks noChangeArrowheads="1"/>
            </p:cNvSpPr>
            <p:nvPr/>
          </p:nvSpPr>
          <p:spPr bwMode="auto">
            <a:xfrm>
              <a:off x="1620838" y="3068637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6" name="Rectangle 64"/>
            <p:cNvSpPr>
              <a:spLocks noChangeArrowheads="1"/>
            </p:cNvSpPr>
            <p:nvPr/>
          </p:nvSpPr>
          <p:spPr bwMode="auto">
            <a:xfrm>
              <a:off x="2052638" y="3068637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7" name="Rectangle 65"/>
            <p:cNvSpPr>
              <a:spLocks noChangeArrowheads="1"/>
            </p:cNvSpPr>
            <p:nvPr/>
          </p:nvSpPr>
          <p:spPr bwMode="auto">
            <a:xfrm>
              <a:off x="2484438" y="3068637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8" name="Freeform 66"/>
            <p:cNvSpPr>
              <a:spLocks/>
            </p:cNvSpPr>
            <p:nvPr/>
          </p:nvSpPr>
          <p:spPr bwMode="auto">
            <a:xfrm>
              <a:off x="1477963" y="2447924"/>
              <a:ext cx="379393" cy="6238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0" y="483"/>
                </a:cxn>
              </a:cxnLst>
              <a:rect l="0" t="0" r="r" b="b"/>
              <a:pathLst>
                <a:path w="330" h="483">
                  <a:moveTo>
                    <a:pt x="0" y="0"/>
                  </a:moveTo>
                  <a:lnTo>
                    <a:pt x="330" y="483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0" name="Rectangle 68"/>
            <p:cNvSpPr>
              <a:spLocks noChangeArrowheads="1"/>
            </p:cNvSpPr>
            <p:nvPr/>
          </p:nvSpPr>
          <p:spPr bwMode="auto">
            <a:xfrm>
              <a:off x="2916238" y="3068637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" name="Rectangle 69"/>
            <p:cNvSpPr>
              <a:spLocks noChangeArrowheads="1"/>
            </p:cNvSpPr>
            <p:nvPr/>
          </p:nvSpPr>
          <p:spPr bwMode="auto">
            <a:xfrm>
              <a:off x="3348038" y="3068637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2" name="Rectangle 70"/>
            <p:cNvSpPr>
              <a:spLocks noChangeArrowheads="1"/>
            </p:cNvSpPr>
            <p:nvPr/>
          </p:nvSpPr>
          <p:spPr bwMode="auto">
            <a:xfrm>
              <a:off x="3779838" y="3068637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235"/>
          <p:cNvGrpSpPr/>
          <p:nvPr/>
        </p:nvGrpSpPr>
        <p:grpSpPr>
          <a:xfrm>
            <a:off x="279376" y="1577958"/>
            <a:ext cx="8039124" cy="4208496"/>
            <a:chOff x="279376" y="1577958"/>
            <a:chExt cx="8039124" cy="4208496"/>
          </a:xfrm>
        </p:grpSpPr>
        <p:sp>
          <p:nvSpPr>
            <p:cNvPr id="159" name="Line 57"/>
            <p:cNvSpPr>
              <a:spLocks noChangeShapeType="1"/>
            </p:cNvSpPr>
            <p:nvPr/>
          </p:nvSpPr>
          <p:spPr bwMode="auto">
            <a:xfrm flipH="1">
              <a:off x="6715139" y="1577958"/>
              <a:ext cx="1603361" cy="392274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7" name="Rectangle 75"/>
            <p:cNvSpPr>
              <a:spLocks noChangeArrowheads="1"/>
            </p:cNvSpPr>
            <p:nvPr/>
          </p:nvSpPr>
          <p:spPr bwMode="auto">
            <a:xfrm>
              <a:off x="398461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8" name="Rectangle 76"/>
            <p:cNvSpPr>
              <a:spLocks noChangeArrowheads="1"/>
            </p:cNvSpPr>
            <p:nvPr/>
          </p:nvSpPr>
          <p:spPr bwMode="auto">
            <a:xfrm>
              <a:off x="830261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9" name="Rectangle 77"/>
            <p:cNvSpPr>
              <a:spLocks noChangeArrowheads="1"/>
            </p:cNvSpPr>
            <p:nvPr/>
          </p:nvSpPr>
          <p:spPr bwMode="auto">
            <a:xfrm>
              <a:off x="1262061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0" name="Rectangle 78"/>
            <p:cNvSpPr>
              <a:spLocks noChangeArrowheads="1"/>
            </p:cNvSpPr>
            <p:nvPr/>
          </p:nvSpPr>
          <p:spPr bwMode="auto">
            <a:xfrm>
              <a:off x="1695448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1" name="Rectangle 79"/>
            <p:cNvSpPr>
              <a:spLocks noChangeArrowheads="1"/>
            </p:cNvSpPr>
            <p:nvPr/>
          </p:nvSpPr>
          <p:spPr bwMode="auto">
            <a:xfrm>
              <a:off x="2127248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2" name="Rectangle 80"/>
            <p:cNvSpPr>
              <a:spLocks noChangeArrowheads="1"/>
            </p:cNvSpPr>
            <p:nvPr/>
          </p:nvSpPr>
          <p:spPr bwMode="auto">
            <a:xfrm>
              <a:off x="2559048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3" name="Rectangle 81"/>
            <p:cNvSpPr>
              <a:spLocks noChangeArrowheads="1"/>
            </p:cNvSpPr>
            <p:nvPr/>
          </p:nvSpPr>
          <p:spPr bwMode="auto">
            <a:xfrm>
              <a:off x="2990848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" name="Rectangle 82"/>
            <p:cNvSpPr>
              <a:spLocks noChangeArrowheads="1"/>
            </p:cNvSpPr>
            <p:nvPr/>
          </p:nvSpPr>
          <p:spPr bwMode="auto">
            <a:xfrm>
              <a:off x="3422648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5" name="Rectangle 83"/>
            <p:cNvSpPr>
              <a:spLocks noChangeArrowheads="1"/>
            </p:cNvSpPr>
            <p:nvPr/>
          </p:nvSpPr>
          <p:spPr bwMode="auto">
            <a:xfrm>
              <a:off x="3854448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6" name="Rectangle 84"/>
            <p:cNvSpPr>
              <a:spLocks noChangeArrowheads="1"/>
            </p:cNvSpPr>
            <p:nvPr/>
          </p:nvSpPr>
          <p:spPr bwMode="auto">
            <a:xfrm>
              <a:off x="4287836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7" name="Rectangle 85"/>
            <p:cNvSpPr>
              <a:spLocks noChangeArrowheads="1"/>
            </p:cNvSpPr>
            <p:nvPr/>
          </p:nvSpPr>
          <p:spPr bwMode="auto">
            <a:xfrm>
              <a:off x="4719636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8" name="Rectangle 86"/>
            <p:cNvSpPr>
              <a:spLocks noChangeArrowheads="1"/>
            </p:cNvSpPr>
            <p:nvPr/>
          </p:nvSpPr>
          <p:spPr bwMode="auto">
            <a:xfrm>
              <a:off x="5151436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9" name="Rectangle 87"/>
            <p:cNvSpPr>
              <a:spLocks noChangeArrowheads="1"/>
            </p:cNvSpPr>
            <p:nvPr/>
          </p:nvSpPr>
          <p:spPr bwMode="auto">
            <a:xfrm>
              <a:off x="5583236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0" name="Rectangle 88"/>
            <p:cNvSpPr>
              <a:spLocks noChangeArrowheads="1"/>
            </p:cNvSpPr>
            <p:nvPr/>
          </p:nvSpPr>
          <p:spPr bwMode="auto">
            <a:xfrm>
              <a:off x="6015036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1" name="Rectangle 89"/>
            <p:cNvSpPr>
              <a:spLocks noChangeArrowheads="1"/>
            </p:cNvSpPr>
            <p:nvPr/>
          </p:nvSpPr>
          <p:spPr bwMode="auto">
            <a:xfrm>
              <a:off x="6446836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2" name="Rectangle 90"/>
            <p:cNvSpPr>
              <a:spLocks noChangeArrowheads="1"/>
            </p:cNvSpPr>
            <p:nvPr/>
          </p:nvSpPr>
          <p:spPr bwMode="auto">
            <a:xfrm>
              <a:off x="6880223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3" name="Rectangle 91"/>
            <p:cNvSpPr>
              <a:spLocks noChangeArrowheads="1"/>
            </p:cNvSpPr>
            <p:nvPr/>
          </p:nvSpPr>
          <p:spPr bwMode="auto">
            <a:xfrm>
              <a:off x="7312023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4" name="Rectangle 92"/>
            <p:cNvSpPr>
              <a:spLocks noChangeArrowheads="1"/>
            </p:cNvSpPr>
            <p:nvPr/>
          </p:nvSpPr>
          <p:spPr bwMode="auto">
            <a:xfrm>
              <a:off x="7743823" y="5497529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5" name="Text Box 93"/>
            <p:cNvSpPr txBox="1">
              <a:spLocks noChangeArrowheads="1"/>
            </p:cNvSpPr>
            <p:nvPr/>
          </p:nvSpPr>
          <p:spPr bwMode="auto">
            <a:xfrm>
              <a:off x="279376" y="5124464"/>
              <a:ext cx="863600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out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8" name="直接连接符 227"/>
            <p:cNvCxnSpPr>
              <a:endCxn id="185" idx="0"/>
            </p:cNvCxnSpPr>
            <p:nvPr/>
          </p:nvCxnSpPr>
          <p:spPr>
            <a:xfrm rot="16200000" flipH="1">
              <a:off x="3596476" y="5023656"/>
              <a:ext cx="481021" cy="466724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" name="组合 233"/>
          <p:cNvGrpSpPr/>
          <p:nvPr/>
        </p:nvGrpSpPr>
        <p:grpSpPr>
          <a:xfrm>
            <a:off x="327022" y="1577957"/>
            <a:ext cx="5183188" cy="2568596"/>
            <a:chOff x="327022" y="1577957"/>
            <a:chExt cx="5183188" cy="2568596"/>
          </a:xfrm>
        </p:grpSpPr>
        <p:sp>
          <p:nvSpPr>
            <p:cNvPr id="141" name="Line 39"/>
            <p:cNvSpPr>
              <a:spLocks noChangeShapeType="1"/>
            </p:cNvSpPr>
            <p:nvPr/>
          </p:nvSpPr>
          <p:spPr bwMode="auto">
            <a:xfrm flipH="1">
              <a:off x="4143372" y="1577957"/>
              <a:ext cx="1222379" cy="2351109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8" name="Rectangle 60"/>
            <p:cNvSpPr>
              <a:spLocks noChangeArrowheads="1"/>
            </p:cNvSpPr>
            <p:nvPr/>
          </p:nvSpPr>
          <p:spPr bwMode="auto">
            <a:xfrm>
              <a:off x="327022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" name="Rectangle 61"/>
            <p:cNvSpPr>
              <a:spLocks noChangeArrowheads="1"/>
            </p:cNvSpPr>
            <p:nvPr/>
          </p:nvSpPr>
          <p:spPr bwMode="auto">
            <a:xfrm>
              <a:off x="758822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0" name="Rectangle 62"/>
            <p:cNvSpPr>
              <a:spLocks noChangeArrowheads="1"/>
            </p:cNvSpPr>
            <p:nvPr/>
          </p:nvSpPr>
          <p:spPr bwMode="auto">
            <a:xfrm>
              <a:off x="1190622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1" name="Rectangle 63"/>
            <p:cNvSpPr>
              <a:spLocks noChangeArrowheads="1"/>
            </p:cNvSpPr>
            <p:nvPr/>
          </p:nvSpPr>
          <p:spPr bwMode="auto">
            <a:xfrm>
              <a:off x="1624010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2" name="Rectangle 64"/>
            <p:cNvSpPr>
              <a:spLocks noChangeArrowheads="1"/>
            </p:cNvSpPr>
            <p:nvPr/>
          </p:nvSpPr>
          <p:spPr bwMode="auto">
            <a:xfrm>
              <a:off x="2055810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3" name="Rectangle 65"/>
            <p:cNvSpPr>
              <a:spLocks noChangeArrowheads="1"/>
            </p:cNvSpPr>
            <p:nvPr/>
          </p:nvSpPr>
          <p:spPr bwMode="auto">
            <a:xfrm>
              <a:off x="2487610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4" name="Rectangle 68"/>
            <p:cNvSpPr>
              <a:spLocks noChangeArrowheads="1"/>
            </p:cNvSpPr>
            <p:nvPr/>
          </p:nvSpPr>
          <p:spPr bwMode="auto">
            <a:xfrm>
              <a:off x="2919410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" name="Rectangle 69"/>
            <p:cNvSpPr>
              <a:spLocks noChangeArrowheads="1"/>
            </p:cNvSpPr>
            <p:nvPr/>
          </p:nvSpPr>
          <p:spPr bwMode="auto">
            <a:xfrm>
              <a:off x="3351210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6" name="Rectangle 70"/>
            <p:cNvSpPr>
              <a:spLocks noChangeArrowheads="1"/>
            </p:cNvSpPr>
            <p:nvPr/>
          </p:nvSpPr>
          <p:spPr bwMode="auto">
            <a:xfrm>
              <a:off x="3783010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7" name="Rectangle 68"/>
            <p:cNvSpPr>
              <a:spLocks noChangeArrowheads="1"/>
            </p:cNvSpPr>
            <p:nvPr/>
          </p:nvSpPr>
          <p:spPr bwMode="auto">
            <a:xfrm>
              <a:off x="4214810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8" name="Rectangle 69"/>
            <p:cNvSpPr>
              <a:spLocks noChangeArrowheads="1"/>
            </p:cNvSpPr>
            <p:nvPr/>
          </p:nvSpPr>
          <p:spPr bwMode="auto">
            <a:xfrm>
              <a:off x="4646610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9" name="Rectangle 70"/>
            <p:cNvSpPr>
              <a:spLocks noChangeArrowheads="1"/>
            </p:cNvSpPr>
            <p:nvPr/>
          </p:nvSpPr>
          <p:spPr bwMode="auto">
            <a:xfrm>
              <a:off x="5078410" y="3857628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1" name="直接连接符 210"/>
            <p:cNvCxnSpPr>
              <a:stCxn id="166" idx="2"/>
              <a:endCxn id="203" idx="0"/>
            </p:cNvCxnSpPr>
            <p:nvPr/>
          </p:nvCxnSpPr>
          <p:spPr>
            <a:xfrm rot="16200000" flipH="1">
              <a:off x="2235991" y="3390109"/>
              <a:ext cx="500066" cy="43497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30" name="Text Box 59"/>
            <p:cNvSpPr txBox="1">
              <a:spLocks noChangeArrowheads="1"/>
            </p:cNvSpPr>
            <p:nvPr/>
          </p:nvSpPr>
          <p:spPr bwMode="auto">
            <a:xfrm>
              <a:off x="852465" y="3481390"/>
              <a:ext cx="576263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组合 234"/>
          <p:cNvGrpSpPr/>
          <p:nvPr/>
        </p:nvGrpSpPr>
        <p:grpSpPr>
          <a:xfrm>
            <a:off x="357158" y="1577958"/>
            <a:ext cx="6592918" cy="3425851"/>
            <a:chOff x="357158" y="1577958"/>
            <a:chExt cx="6592918" cy="3425851"/>
          </a:xfrm>
        </p:grpSpPr>
        <p:sp>
          <p:nvSpPr>
            <p:cNvPr id="158" name="Line 56"/>
            <p:cNvSpPr>
              <a:spLocks noChangeShapeType="1"/>
            </p:cNvSpPr>
            <p:nvPr/>
          </p:nvSpPr>
          <p:spPr bwMode="auto">
            <a:xfrm flipH="1">
              <a:off x="5286380" y="1577958"/>
              <a:ext cx="1663696" cy="313692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2" name="Rectangle 60"/>
            <p:cNvSpPr>
              <a:spLocks noChangeArrowheads="1"/>
            </p:cNvSpPr>
            <p:nvPr/>
          </p:nvSpPr>
          <p:spPr bwMode="auto">
            <a:xfrm>
              <a:off x="357158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3" name="Rectangle 61"/>
            <p:cNvSpPr>
              <a:spLocks noChangeArrowheads="1"/>
            </p:cNvSpPr>
            <p:nvPr/>
          </p:nvSpPr>
          <p:spPr bwMode="auto">
            <a:xfrm>
              <a:off x="788958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4" name="Rectangle 62"/>
            <p:cNvSpPr>
              <a:spLocks noChangeArrowheads="1"/>
            </p:cNvSpPr>
            <p:nvPr/>
          </p:nvSpPr>
          <p:spPr bwMode="auto">
            <a:xfrm>
              <a:off x="1220758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5" name="Rectangle 63"/>
            <p:cNvSpPr>
              <a:spLocks noChangeArrowheads="1"/>
            </p:cNvSpPr>
            <p:nvPr/>
          </p:nvSpPr>
          <p:spPr bwMode="auto">
            <a:xfrm>
              <a:off x="165414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6" name="Rectangle 64"/>
            <p:cNvSpPr>
              <a:spLocks noChangeArrowheads="1"/>
            </p:cNvSpPr>
            <p:nvPr/>
          </p:nvSpPr>
          <p:spPr bwMode="auto">
            <a:xfrm>
              <a:off x="208594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7" name="Rectangle 65"/>
            <p:cNvSpPr>
              <a:spLocks noChangeArrowheads="1"/>
            </p:cNvSpPr>
            <p:nvPr/>
          </p:nvSpPr>
          <p:spPr bwMode="auto">
            <a:xfrm>
              <a:off x="251774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8" name="Rectangle 68"/>
            <p:cNvSpPr>
              <a:spLocks noChangeArrowheads="1"/>
            </p:cNvSpPr>
            <p:nvPr/>
          </p:nvSpPr>
          <p:spPr bwMode="auto">
            <a:xfrm>
              <a:off x="294954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9" name="Rectangle 69"/>
            <p:cNvSpPr>
              <a:spLocks noChangeArrowheads="1"/>
            </p:cNvSpPr>
            <p:nvPr/>
          </p:nvSpPr>
          <p:spPr bwMode="auto">
            <a:xfrm>
              <a:off x="338134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0" name="Rectangle 70"/>
            <p:cNvSpPr>
              <a:spLocks noChangeArrowheads="1"/>
            </p:cNvSpPr>
            <p:nvPr/>
          </p:nvSpPr>
          <p:spPr bwMode="auto">
            <a:xfrm>
              <a:off x="381314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1" name="Rectangle 68"/>
            <p:cNvSpPr>
              <a:spLocks noChangeArrowheads="1"/>
            </p:cNvSpPr>
            <p:nvPr/>
          </p:nvSpPr>
          <p:spPr bwMode="auto">
            <a:xfrm>
              <a:off x="424494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2" name="Rectangle 69"/>
            <p:cNvSpPr>
              <a:spLocks noChangeArrowheads="1"/>
            </p:cNvSpPr>
            <p:nvPr/>
          </p:nvSpPr>
          <p:spPr bwMode="auto">
            <a:xfrm>
              <a:off x="467674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3" name="Rectangle 70"/>
            <p:cNvSpPr>
              <a:spLocks noChangeArrowheads="1"/>
            </p:cNvSpPr>
            <p:nvPr/>
          </p:nvSpPr>
          <p:spPr bwMode="auto">
            <a:xfrm>
              <a:off x="510854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4" name="直接连接符 223"/>
            <p:cNvCxnSpPr/>
            <p:nvPr/>
          </p:nvCxnSpPr>
          <p:spPr>
            <a:xfrm rot="16200000" flipH="1">
              <a:off x="2713026" y="4213232"/>
              <a:ext cx="568332" cy="434971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25" name="Rectangle 68"/>
            <p:cNvSpPr>
              <a:spLocks noChangeArrowheads="1"/>
            </p:cNvSpPr>
            <p:nvPr/>
          </p:nvSpPr>
          <p:spPr bwMode="auto">
            <a:xfrm>
              <a:off x="553721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6" name="Rectangle 69"/>
            <p:cNvSpPr>
              <a:spLocks noChangeArrowheads="1"/>
            </p:cNvSpPr>
            <p:nvPr/>
          </p:nvSpPr>
          <p:spPr bwMode="auto">
            <a:xfrm>
              <a:off x="596901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7" name="Rectangle 70"/>
            <p:cNvSpPr>
              <a:spLocks noChangeArrowheads="1"/>
            </p:cNvSpPr>
            <p:nvPr/>
          </p:nvSpPr>
          <p:spPr bwMode="auto">
            <a:xfrm>
              <a:off x="6400816" y="4714884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1" name="Text Box 59"/>
            <p:cNvSpPr txBox="1">
              <a:spLocks noChangeArrowheads="1"/>
            </p:cNvSpPr>
            <p:nvPr/>
          </p:nvSpPr>
          <p:spPr bwMode="auto">
            <a:xfrm>
              <a:off x="811186" y="4338646"/>
              <a:ext cx="576263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" name="组合 133"/>
          <p:cNvGrpSpPr/>
          <p:nvPr/>
        </p:nvGrpSpPr>
        <p:grpSpPr>
          <a:xfrm>
            <a:off x="4643438" y="6072206"/>
            <a:ext cx="1516073" cy="500066"/>
            <a:chOff x="5072066" y="6072206"/>
            <a:chExt cx="1516073" cy="500066"/>
          </a:xfrm>
        </p:grpSpPr>
        <p:sp>
          <p:nvSpPr>
            <p:cNvPr id="132" name="右大括号 131"/>
            <p:cNvSpPr/>
            <p:nvPr/>
          </p:nvSpPr>
          <p:spPr>
            <a:xfrm>
              <a:off x="5072066" y="6072206"/>
              <a:ext cx="142876" cy="500066"/>
            </a:xfrm>
            <a:prstGeom prst="rightBrac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276855" y="6121977"/>
              <a:ext cx="1311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FF0000"/>
                  </a:solidFill>
                  <a:latin typeface="Consolas" pitchFamily="49" charset="0"/>
                  <a:ea typeface="黑体" pitchFamily="49" charset="-122"/>
                  <a:cs typeface="Consolas" pitchFamily="49" charset="0"/>
                </a:rPr>
                <a:t>方案</a:t>
              </a:r>
              <a:r>
                <a:rPr lang="en-US" altLang="zh-CN" sz="1800" smtClean="0">
                  <a:solidFill>
                    <a:srgbClr val="FF0000"/>
                  </a:solidFill>
                  <a:latin typeface="Consolas" pitchFamily="49" charset="0"/>
                  <a:ea typeface="黑体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solidFill>
                    <a:srgbClr val="FF0000"/>
                  </a:solidFill>
                  <a:latin typeface="Consolas" pitchFamily="49" charset="0"/>
                  <a:ea typeface="黑体" pitchFamily="49" charset="-122"/>
                  <a:cs typeface="Consolas" pitchFamily="49" charset="0"/>
                </a:rPr>
                <a:t>更好</a:t>
              </a:r>
              <a:endParaRPr lang="zh-CN" altLang="en-US" sz="180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endParaRPr>
            </a:p>
          </p:txBody>
        </p:sp>
      </p:grpSp>
      <p:sp>
        <p:nvSpPr>
          <p:cNvPr id="134" name="灯片编号占位符 1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20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5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54" name="Text Box 74"/>
          <p:cNvSpPr txBox="1">
            <a:spLocks noChangeArrowheads="1"/>
          </p:cNvSpPr>
          <p:nvPr/>
        </p:nvSpPr>
        <p:spPr bwMode="auto">
          <a:xfrm>
            <a:off x="357159" y="285728"/>
            <a:ext cx="3143272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归并方案</a:t>
            </a:r>
            <a:r>
              <a:rPr lang="en-US" altLang="zh-CN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000">
                <a:solidFill>
                  <a:srgbClr val="CC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三</a:t>
            </a:r>
            <a:r>
              <a:rPr lang="zh-CN" altLang="en-US" sz="2000" smtClean="0">
                <a:solidFill>
                  <a:srgbClr val="CC00CC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路归并</a:t>
            </a:r>
            <a:endParaRPr lang="zh-CN" altLang="en-US" sz="2000" dirty="0">
              <a:solidFill>
                <a:srgbClr val="CC00CC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1" name="Rectangle 6"/>
          <p:cNvSpPr>
            <a:spLocks noChangeArrowheads="1"/>
          </p:cNvSpPr>
          <p:nvPr/>
        </p:nvSpPr>
        <p:spPr bwMode="auto">
          <a:xfrm>
            <a:off x="504854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Rectangle 7"/>
          <p:cNvSpPr>
            <a:spLocks noChangeArrowheads="1"/>
          </p:cNvSpPr>
          <p:nvPr/>
        </p:nvSpPr>
        <p:spPr bwMode="auto">
          <a:xfrm>
            <a:off x="936654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Rectangle 8"/>
          <p:cNvSpPr>
            <a:spLocks noChangeArrowheads="1"/>
          </p:cNvSpPr>
          <p:nvPr/>
        </p:nvSpPr>
        <p:spPr bwMode="auto">
          <a:xfrm>
            <a:off x="1368454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Rectangle 10"/>
          <p:cNvSpPr>
            <a:spLocks noChangeArrowheads="1"/>
          </p:cNvSpPr>
          <p:nvPr/>
        </p:nvSpPr>
        <p:spPr bwMode="auto">
          <a:xfrm>
            <a:off x="1946304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11"/>
          <p:cNvSpPr>
            <a:spLocks noChangeArrowheads="1"/>
          </p:cNvSpPr>
          <p:nvPr/>
        </p:nvSpPr>
        <p:spPr bwMode="auto">
          <a:xfrm>
            <a:off x="2378104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Rectangle 12"/>
          <p:cNvSpPr>
            <a:spLocks noChangeArrowheads="1"/>
          </p:cNvSpPr>
          <p:nvPr/>
        </p:nvSpPr>
        <p:spPr bwMode="auto">
          <a:xfrm>
            <a:off x="2809904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Rectangle 24"/>
          <p:cNvSpPr>
            <a:spLocks noChangeArrowheads="1"/>
          </p:cNvSpPr>
          <p:nvPr/>
        </p:nvSpPr>
        <p:spPr bwMode="auto">
          <a:xfrm>
            <a:off x="3529042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Rectangle 25"/>
          <p:cNvSpPr>
            <a:spLocks noChangeArrowheads="1"/>
          </p:cNvSpPr>
          <p:nvPr/>
        </p:nvSpPr>
        <p:spPr bwMode="auto">
          <a:xfrm>
            <a:off x="3960842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Rectangle 26"/>
          <p:cNvSpPr>
            <a:spLocks noChangeArrowheads="1"/>
          </p:cNvSpPr>
          <p:nvPr/>
        </p:nvSpPr>
        <p:spPr bwMode="auto">
          <a:xfrm>
            <a:off x="4392642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Rectangle 28"/>
          <p:cNvSpPr>
            <a:spLocks noChangeArrowheads="1"/>
          </p:cNvSpPr>
          <p:nvPr/>
        </p:nvSpPr>
        <p:spPr bwMode="auto">
          <a:xfrm>
            <a:off x="4970492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Rectangle 29"/>
          <p:cNvSpPr>
            <a:spLocks noChangeArrowheads="1"/>
          </p:cNvSpPr>
          <p:nvPr/>
        </p:nvSpPr>
        <p:spPr bwMode="auto">
          <a:xfrm>
            <a:off x="5402292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Rectangle 30"/>
          <p:cNvSpPr>
            <a:spLocks noChangeArrowheads="1"/>
          </p:cNvSpPr>
          <p:nvPr/>
        </p:nvSpPr>
        <p:spPr bwMode="auto">
          <a:xfrm>
            <a:off x="5834092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Rectangle 42"/>
          <p:cNvSpPr>
            <a:spLocks noChangeArrowheads="1"/>
          </p:cNvSpPr>
          <p:nvPr/>
        </p:nvSpPr>
        <p:spPr bwMode="auto">
          <a:xfrm>
            <a:off x="6481792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Rectangle 43"/>
          <p:cNvSpPr>
            <a:spLocks noChangeArrowheads="1"/>
          </p:cNvSpPr>
          <p:nvPr/>
        </p:nvSpPr>
        <p:spPr bwMode="auto">
          <a:xfrm>
            <a:off x="6913592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Rectangle 44"/>
          <p:cNvSpPr>
            <a:spLocks noChangeArrowheads="1"/>
          </p:cNvSpPr>
          <p:nvPr/>
        </p:nvSpPr>
        <p:spPr bwMode="auto">
          <a:xfrm>
            <a:off x="7345392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Rectangle 46"/>
          <p:cNvSpPr>
            <a:spLocks noChangeArrowheads="1"/>
          </p:cNvSpPr>
          <p:nvPr/>
        </p:nvSpPr>
        <p:spPr bwMode="auto">
          <a:xfrm>
            <a:off x="7923242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Rectangle 47"/>
          <p:cNvSpPr>
            <a:spLocks noChangeArrowheads="1"/>
          </p:cNvSpPr>
          <p:nvPr/>
        </p:nvSpPr>
        <p:spPr bwMode="auto">
          <a:xfrm>
            <a:off x="8355042" y="1142984"/>
            <a:ext cx="431800" cy="2889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194"/>
          <p:cNvGrpSpPr/>
          <p:nvPr/>
        </p:nvGrpSpPr>
        <p:grpSpPr>
          <a:xfrm>
            <a:off x="500034" y="1433497"/>
            <a:ext cx="3892608" cy="995371"/>
            <a:chOff x="500034" y="1433497"/>
            <a:chExt cx="3892608" cy="995371"/>
          </a:xfrm>
        </p:grpSpPr>
        <p:sp>
          <p:nvSpPr>
            <p:cNvPr id="95" name="Line 20"/>
            <p:cNvSpPr>
              <a:spLocks noChangeShapeType="1"/>
            </p:cNvSpPr>
            <p:nvPr/>
          </p:nvSpPr>
          <p:spPr bwMode="auto">
            <a:xfrm>
              <a:off x="1154142" y="1433498"/>
              <a:ext cx="488900" cy="709618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Line 21"/>
            <p:cNvSpPr>
              <a:spLocks noChangeShapeType="1"/>
            </p:cNvSpPr>
            <p:nvPr/>
          </p:nvSpPr>
          <p:spPr bwMode="auto">
            <a:xfrm flipH="1">
              <a:off x="2500298" y="1433498"/>
              <a:ext cx="71438" cy="709618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Line 38"/>
            <p:cNvSpPr>
              <a:spLocks noChangeShapeType="1"/>
            </p:cNvSpPr>
            <p:nvPr/>
          </p:nvSpPr>
          <p:spPr bwMode="auto">
            <a:xfrm flipH="1">
              <a:off x="3357554" y="1433497"/>
              <a:ext cx="820776" cy="70962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0" name="Text Box 59"/>
            <p:cNvSpPr txBox="1">
              <a:spLocks noChangeArrowheads="1"/>
            </p:cNvSpPr>
            <p:nvPr/>
          </p:nvSpPr>
          <p:spPr bwMode="auto">
            <a:xfrm>
              <a:off x="500034" y="1711318"/>
              <a:ext cx="576263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Rectangle 60"/>
            <p:cNvSpPr>
              <a:spLocks noChangeArrowheads="1"/>
            </p:cNvSpPr>
            <p:nvPr/>
          </p:nvSpPr>
          <p:spPr bwMode="auto">
            <a:xfrm>
              <a:off x="504854" y="213994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Rectangle 61"/>
            <p:cNvSpPr>
              <a:spLocks noChangeArrowheads="1"/>
            </p:cNvSpPr>
            <p:nvPr/>
          </p:nvSpPr>
          <p:spPr bwMode="auto">
            <a:xfrm>
              <a:off x="936654" y="213994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Rectangle 62"/>
            <p:cNvSpPr>
              <a:spLocks noChangeArrowheads="1"/>
            </p:cNvSpPr>
            <p:nvPr/>
          </p:nvSpPr>
          <p:spPr bwMode="auto">
            <a:xfrm>
              <a:off x="1368454" y="213994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Rectangle 63"/>
            <p:cNvSpPr>
              <a:spLocks noChangeArrowheads="1"/>
            </p:cNvSpPr>
            <p:nvPr/>
          </p:nvSpPr>
          <p:spPr bwMode="auto">
            <a:xfrm>
              <a:off x="1801842" y="213994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Rectangle 64"/>
            <p:cNvSpPr>
              <a:spLocks noChangeArrowheads="1"/>
            </p:cNvSpPr>
            <p:nvPr/>
          </p:nvSpPr>
          <p:spPr bwMode="auto">
            <a:xfrm>
              <a:off x="2233642" y="213994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Rectangle 65"/>
            <p:cNvSpPr>
              <a:spLocks noChangeArrowheads="1"/>
            </p:cNvSpPr>
            <p:nvPr/>
          </p:nvSpPr>
          <p:spPr bwMode="auto">
            <a:xfrm>
              <a:off x="2665442" y="213994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8" name="Rectangle 68"/>
            <p:cNvSpPr>
              <a:spLocks noChangeArrowheads="1"/>
            </p:cNvSpPr>
            <p:nvPr/>
          </p:nvSpPr>
          <p:spPr bwMode="auto">
            <a:xfrm>
              <a:off x="3097242" y="213994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Rectangle 69"/>
            <p:cNvSpPr>
              <a:spLocks noChangeArrowheads="1"/>
            </p:cNvSpPr>
            <p:nvPr/>
          </p:nvSpPr>
          <p:spPr bwMode="auto">
            <a:xfrm>
              <a:off x="3529042" y="213994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Rectangle 70"/>
            <p:cNvSpPr>
              <a:spLocks noChangeArrowheads="1"/>
            </p:cNvSpPr>
            <p:nvPr/>
          </p:nvSpPr>
          <p:spPr bwMode="auto">
            <a:xfrm>
              <a:off x="3960842" y="213994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196"/>
          <p:cNvGrpSpPr/>
          <p:nvPr/>
        </p:nvGrpSpPr>
        <p:grpSpPr>
          <a:xfrm>
            <a:off x="571472" y="2424107"/>
            <a:ext cx="7896247" cy="1076331"/>
            <a:chOff x="571472" y="2424107"/>
            <a:chExt cx="7896247" cy="1076331"/>
          </a:xfrm>
        </p:grpSpPr>
        <p:sp>
          <p:nvSpPr>
            <p:cNvPr id="123" name="Rectangle 75"/>
            <p:cNvSpPr>
              <a:spLocks noChangeArrowheads="1"/>
            </p:cNvSpPr>
            <p:nvPr/>
          </p:nvSpPr>
          <p:spPr bwMode="auto">
            <a:xfrm>
              <a:off x="690557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4" name="Rectangle 76"/>
            <p:cNvSpPr>
              <a:spLocks noChangeArrowheads="1"/>
            </p:cNvSpPr>
            <p:nvPr/>
          </p:nvSpPr>
          <p:spPr bwMode="auto">
            <a:xfrm>
              <a:off x="1122357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5" name="Rectangle 77"/>
            <p:cNvSpPr>
              <a:spLocks noChangeArrowheads="1"/>
            </p:cNvSpPr>
            <p:nvPr/>
          </p:nvSpPr>
          <p:spPr bwMode="auto">
            <a:xfrm>
              <a:off x="1554157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6" name="Rectangle 78"/>
            <p:cNvSpPr>
              <a:spLocks noChangeArrowheads="1"/>
            </p:cNvSpPr>
            <p:nvPr/>
          </p:nvSpPr>
          <p:spPr bwMode="auto">
            <a:xfrm>
              <a:off x="1987544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7" name="Rectangle 79"/>
            <p:cNvSpPr>
              <a:spLocks noChangeArrowheads="1"/>
            </p:cNvSpPr>
            <p:nvPr/>
          </p:nvSpPr>
          <p:spPr bwMode="auto">
            <a:xfrm>
              <a:off x="2419344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8" name="Rectangle 80"/>
            <p:cNvSpPr>
              <a:spLocks noChangeArrowheads="1"/>
            </p:cNvSpPr>
            <p:nvPr/>
          </p:nvSpPr>
          <p:spPr bwMode="auto">
            <a:xfrm>
              <a:off x="2851144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9" name="Rectangle 81"/>
            <p:cNvSpPr>
              <a:spLocks noChangeArrowheads="1"/>
            </p:cNvSpPr>
            <p:nvPr/>
          </p:nvSpPr>
          <p:spPr bwMode="auto">
            <a:xfrm>
              <a:off x="3282944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0" name="Rectangle 82"/>
            <p:cNvSpPr>
              <a:spLocks noChangeArrowheads="1"/>
            </p:cNvSpPr>
            <p:nvPr/>
          </p:nvSpPr>
          <p:spPr bwMode="auto">
            <a:xfrm>
              <a:off x="3714744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1" name="Rectangle 83"/>
            <p:cNvSpPr>
              <a:spLocks noChangeArrowheads="1"/>
            </p:cNvSpPr>
            <p:nvPr/>
          </p:nvSpPr>
          <p:spPr bwMode="auto">
            <a:xfrm>
              <a:off x="4146544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2" name="Rectangle 84"/>
            <p:cNvSpPr>
              <a:spLocks noChangeArrowheads="1"/>
            </p:cNvSpPr>
            <p:nvPr/>
          </p:nvSpPr>
          <p:spPr bwMode="auto">
            <a:xfrm>
              <a:off x="4579932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3" name="Rectangle 85"/>
            <p:cNvSpPr>
              <a:spLocks noChangeArrowheads="1"/>
            </p:cNvSpPr>
            <p:nvPr/>
          </p:nvSpPr>
          <p:spPr bwMode="auto">
            <a:xfrm>
              <a:off x="5011732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4" name="Rectangle 86"/>
            <p:cNvSpPr>
              <a:spLocks noChangeArrowheads="1"/>
            </p:cNvSpPr>
            <p:nvPr/>
          </p:nvSpPr>
          <p:spPr bwMode="auto">
            <a:xfrm>
              <a:off x="5443532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5" name="Rectangle 87"/>
            <p:cNvSpPr>
              <a:spLocks noChangeArrowheads="1"/>
            </p:cNvSpPr>
            <p:nvPr/>
          </p:nvSpPr>
          <p:spPr bwMode="auto">
            <a:xfrm>
              <a:off x="5875332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6" name="Rectangle 88"/>
            <p:cNvSpPr>
              <a:spLocks noChangeArrowheads="1"/>
            </p:cNvSpPr>
            <p:nvPr/>
          </p:nvSpPr>
          <p:spPr bwMode="auto">
            <a:xfrm>
              <a:off x="6307132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7" name="Rectangle 89"/>
            <p:cNvSpPr>
              <a:spLocks noChangeArrowheads="1"/>
            </p:cNvSpPr>
            <p:nvPr/>
          </p:nvSpPr>
          <p:spPr bwMode="auto">
            <a:xfrm>
              <a:off x="6738932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8" name="Rectangle 90"/>
            <p:cNvSpPr>
              <a:spLocks noChangeArrowheads="1"/>
            </p:cNvSpPr>
            <p:nvPr/>
          </p:nvSpPr>
          <p:spPr bwMode="auto">
            <a:xfrm>
              <a:off x="7172319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9" name="Rectangle 91"/>
            <p:cNvSpPr>
              <a:spLocks noChangeArrowheads="1"/>
            </p:cNvSpPr>
            <p:nvPr/>
          </p:nvSpPr>
          <p:spPr bwMode="auto">
            <a:xfrm>
              <a:off x="7604119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0" name="Rectangle 92"/>
            <p:cNvSpPr>
              <a:spLocks noChangeArrowheads="1"/>
            </p:cNvSpPr>
            <p:nvPr/>
          </p:nvSpPr>
          <p:spPr bwMode="auto">
            <a:xfrm>
              <a:off x="8035919" y="3211513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1" name="Text Box 93"/>
            <p:cNvSpPr txBox="1">
              <a:spLocks noChangeArrowheads="1"/>
            </p:cNvSpPr>
            <p:nvPr/>
          </p:nvSpPr>
          <p:spPr bwMode="auto">
            <a:xfrm>
              <a:off x="571472" y="2838448"/>
              <a:ext cx="863600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out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2" name="直接连接符 141"/>
            <p:cNvCxnSpPr>
              <a:stCxn id="186" idx="2"/>
              <a:endCxn id="135" idx="0"/>
            </p:cNvCxnSpPr>
            <p:nvPr/>
          </p:nvCxnSpPr>
          <p:spPr>
            <a:xfrm rot="5400000">
              <a:off x="6073784" y="2441555"/>
              <a:ext cx="787406" cy="75251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>
              <a:stCxn id="115" idx="2"/>
              <a:endCxn id="128" idx="0"/>
            </p:cNvCxnSpPr>
            <p:nvPr/>
          </p:nvCxnSpPr>
          <p:spPr>
            <a:xfrm rot="16200000" flipH="1">
              <a:off x="2366971" y="2511439"/>
              <a:ext cx="782645" cy="61750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" name="组合 195"/>
          <p:cNvGrpSpPr/>
          <p:nvPr/>
        </p:nvGrpSpPr>
        <p:grpSpPr>
          <a:xfrm>
            <a:off x="4894234" y="1428736"/>
            <a:ext cx="3892608" cy="995371"/>
            <a:chOff x="4894234" y="1428736"/>
            <a:chExt cx="3892608" cy="995371"/>
          </a:xfrm>
        </p:grpSpPr>
        <p:sp>
          <p:nvSpPr>
            <p:cNvPr id="178" name="Line 20"/>
            <p:cNvSpPr>
              <a:spLocks noChangeShapeType="1"/>
            </p:cNvSpPr>
            <p:nvPr/>
          </p:nvSpPr>
          <p:spPr bwMode="auto">
            <a:xfrm>
              <a:off x="5548342" y="1428737"/>
              <a:ext cx="488900" cy="709618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9" name="Line 21"/>
            <p:cNvSpPr>
              <a:spLocks noChangeShapeType="1"/>
            </p:cNvSpPr>
            <p:nvPr/>
          </p:nvSpPr>
          <p:spPr bwMode="auto">
            <a:xfrm flipH="1">
              <a:off x="6894498" y="1428737"/>
              <a:ext cx="71438" cy="709618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0" name="Line 38"/>
            <p:cNvSpPr>
              <a:spLocks noChangeShapeType="1"/>
            </p:cNvSpPr>
            <p:nvPr/>
          </p:nvSpPr>
          <p:spPr bwMode="auto">
            <a:xfrm flipH="1">
              <a:off x="7751754" y="1428736"/>
              <a:ext cx="820776" cy="70962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1" name="Text Box 59"/>
            <p:cNvSpPr txBox="1">
              <a:spLocks noChangeArrowheads="1"/>
            </p:cNvSpPr>
            <p:nvPr/>
          </p:nvSpPr>
          <p:spPr bwMode="auto">
            <a:xfrm>
              <a:off x="4894234" y="1706557"/>
              <a:ext cx="576263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baseline="-25000" dirty="0" err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en-US" altLang="zh-CN" sz="1800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2" name="Rectangle 60"/>
            <p:cNvSpPr>
              <a:spLocks noChangeArrowheads="1"/>
            </p:cNvSpPr>
            <p:nvPr/>
          </p:nvSpPr>
          <p:spPr bwMode="auto">
            <a:xfrm>
              <a:off x="4899054" y="2135182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3" name="Rectangle 61"/>
            <p:cNvSpPr>
              <a:spLocks noChangeArrowheads="1"/>
            </p:cNvSpPr>
            <p:nvPr/>
          </p:nvSpPr>
          <p:spPr bwMode="auto">
            <a:xfrm>
              <a:off x="5330854" y="2135182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4" name="Rectangle 62"/>
            <p:cNvSpPr>
              <a:spLocks noChangeArrowheads="1"/>
            </p:cNvSpPr>
            <p:nvPr/>
          </p:nvSpPr>
          <p:spPr bwMode="auto">
            <a:xfrm>
              <a:off x="5762654" y="2135182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5" name="Rectangle 63"/>
            <p:cNvSpPr>
              <a:spLocks noChangeArrowheads="1"/>
            </p:cNvSpPr>
            <p:nvPr/>
          </p:nvSpPr>
          <p:spPr bwMode="auto">
            <a:xfrm>
              <a:off x="6196042" y="2135182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6" name="Rectangle 64"/>
            <p:cNvSpPr>
              <a:spLocks noChangeArrowheads="1"/>
            </p:cNvSpPr>
            <p:nvPr/>
          </p:nvSpPr>
          <p:spPr bwMode="auto">
            <a:xfrm>
              <a:off x="6627842" y="2135182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7" name="Rectangle 65"/>
            <p:cNvSpPr>
              <a:spLocks noChangeArrowheads="1"/>
            </p:cNvSpPr>
            <p:nvPr/>
          </p:nvSpPr>
          <p:spPr bwMode="auto">
            <a:xfrm>
              <a:off x="7059642" y="2135182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8" name="Rectangle 68"/>
            <p:cNvSpPr>
              <a:spLocks noChangeArrowheads="1"/>
            </p:cNvSpPr>
            <p:nvPr/>
          </p:nvSpPr>
          <p:spPr bwMode="auto">
            <a:xfrm>
              <a:off x="7491442" y="2135182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9" name="Rectangle 69"/>
            <p:cNvSpPr>
              <a:spLocks noChangeArrowheads="1"/>
            </p:cNvSpPr>
            <p:nvPr/>
          </p:nvSpPr>
          <p:spPr bwMode="auto">
            <a:xfrm>
              <a:off x="7923242" y="2135182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0" name="Rectangle 70"/>
            <p:cNvSpPr>
              <a:spLocks noChangeArrowheads="1"/>
            </p:cNvSpPr>
            <p:nvPr/>
          </p:nvSpPr>
          <p:spPr bwMode="auto">
            <a:xfrm>
              <a:off x="8355042" y="2135182"/>
              <a:ext cx="431800" cy="2889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Group 75"/>
          <p:cNvGrpSpPr>
            <a:grpSpLocks/>
          </p:cNvGrpSpPr>
          <p:nvPr/>
        </p:nvGrpSpPr>
        <p:grpSpPr bwMode="auto">
          <a:xfrm>
            <a:off x="1042988" y="3824290"/>
            <a:ext cx="7387543" cy="976313"/>
            <a:chOff x="657" y="2409"/>
            <a:chExt cx="4006" cy="615"/>
          </a:xfrm>
        </p:grpSpPr>
        <p:sp>
          <p:nvSpPr>
            <p:cNvPr id="199" name="Text Box 76"/>
            <p:cNvSpPr txBox="1">
              <a:spLocks noChangeArrowheads="1"/>
            </p:cNvSpPr>
            <p:nvPr/>
          </p:nvSpPr>
          <p:spPr bwMode="auto">
            <a:xfrm>
              <a:off x="657" y="2409"/>
              <a:ext cx="3221" cy="25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总的读记录数（写记录数与之相同）：</a:t>
              </a:r>
            </a:p>
          </p:txBody>
        </p:sp>
        <p:sp>
          <p:nvSpPr>
            <p:cNvPr id="200" name="Text Box 77"/>
            <p:cNvSpPr txBox="1">
              <a:spLocks noChangeArrowheads="1"/>
            </p:cNvSpPr>
            <p:nvPr/>
          </p:nvSpPr>
          <p:spPr bwMode="auto">
            <a:xfrm>
              <a:off x="748" y="2772"/>
              <a:ext cx="3915" cy="25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方案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 :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WPL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=(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750+750+750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)×2+(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750+750+750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)×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＝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9000</a:t>
              </a:r>
            </a:p>
          </p:txBody>
        </p:sp>
      </p:grpSp>
      <p:grpSp>
        <p:nvGrpSpPr>
          <p:cNvPr id="6" name="组合 79"/>
          <p:cNvGrpSpPr/>
          <p:nvPr/>
        </p:nvGrpSpPr>
        <p:grpSpPr>
          <a:xfrm>
            <a:off x="1857356" y="4929198"/>
            <a:ext cx="5643602" cy="959472"/>
            <a:chOff x="1643042" y="4929198"/>
            <a:chExt cx="5643602" cy="959472"/>
          </a:xfrm>
        </p:grpSpPr>
        <p:sp>
          <p:nvSpPr>
            <p:cNvPr id="77" name="TextBox 76"/>
            <p:cNvSpPr txBox="1"/>
            <p:nvPr/>
          </p:nvSpPr>
          <p:spPr>
            <a:xfrm>
              <a:off x="1643042" y="5488560"/>
              <a:ext cx="56436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C00000"/>
                  </a:solidFill>
                  <a:latin typeface="Consolas" pitchFamily="49" charset="0"/>
                  <a:ea typeface="华文中宋" pitchFamily="2" charset="-122"/>
                  <a:cs typeface="Consolas" pitchFamily="49" charset="0"/>
                </a:rPr>
                <a:t>不同的归并方案所需要的读写记录数是不同的！</a:t>
              </a:r>
              <a:endParaRPr lang="zh-CN" altLang="en-US" sz="200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endParaRPr>
            </a:p>
          </p:txBody>
        </p:sp>
        <p:sp>
          <p:nvSpPr>
            <p:cNvPr id="79" name="下箭头 78"/>
            <p:cNvSpPr/>
            <p:nvPr/>
          </p:nvSpPr>
          <p:spPr bwMode="auto">
            <a:xfrm>
              <a:off x="4000496" y="4929198"/>
              <a:ext cx="285752" cy="428628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0" name="灯片编号占位符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21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714348" y="3786190"/>
            <a:ext cx="8001056" cy="50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另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一种方法：采用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一种称为</a:t>
            </a:r>
            <a:r>
              <a:rPr kumimoji="1" lang="zh-CN" altLang="en-US" sz="2000" dirty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置换－选择排序方法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用于生成初始归并段。</a:t>
            </a:r>
          </a:p>
        </p:txBody>
      </p:sp>
      <p:sp>
        <p:nvSpPr>
          <p:cNvPr id="65539" name="Text Box 3" descr="羊皮纸"/>
          <p:cNvSpPr txBox="1">
            <a:spLocks noChangeArrowheads="1"/>
          </p:cNvSpPr>
          <p:nvPr/>
        </p:nvSpPr>
        <p:spPr bwMode="auto">
          <a:xfrm>
            <a:off x="323851" y="404813"/>
            <a:ext cx="3962398" cy="47780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38100" algn="ctr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720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11.2.1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生成初始</a:t>
            </a:r>
            <a:r>
              <a:rPr kumimoji="1" lang="zh-CN" altLang="en-US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归并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段</a:t>
            </a:r>
            <a:endParaRPr lang="zh-CN" altLang="en-US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659167" y="2503477"/>
            <a:ext cx="936625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内存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643042" y="2509827"/>
            <a:ext cx="1008062" cy="576263"/>
          </a:xfrm>
          <a:prstGeom prst="can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abc.dat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5603854" y="1928802"/>
            <a:ext cx="1223963" cy="1800225"/>
          </a:xfrm>
          <a:prstGeom prst="can">
            <a:avLst>
              <a:gd name="adj" fmla="val 3677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abc</a:t>
            </a:r>
            <a:r>
              <a:rPr lang="en-US" altLang="zh-CN" sz="1600" baseline="-25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.dat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abc</a:t>
            </a:r>
            <a:r>
              <a:rPr lang="en-US" altLang="zh-CN" sz="1600" baseline="-250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2</a:t>
            </a:r>
            <a:r>
              <a:rPr lang="en-US" altLang="zh-CN" sz="1600" dirty="0" err="1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.dat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  <a:p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abc</a:t>
            </a:r>
            <a:r>
              <a:rPr lang="en-US" altLang="zh-CN" sz="1600" baseline="-25000" dirty="0" err="1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m</a:t>
            </a:r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.dat</a:t>
            </a:r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endParaRPr lang="en-US" altLang="zh-CN" sz="1600" dirty="0">
              <a:solidFill>
                <a:srgbClr val="0000FF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6899254" y="2713027"/>
            <a:ext cx="1368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均有序</a:t>
            </a: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3286116" y="2000240"/>
            <a:ext cx="180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某内排序算法</a:t>
            </a:r>
          </a:p>
        </p:txBody>
      </p:sp>
      <p:sp>
        <p:nvSpPr>
          <p:cNvPr id="9" name="右箭头 8"/>
          <p:cNvSpPr/>
          <p:nvPr/>
        </p:nvSpPr>
        <p:spPr>
          <a:xfrm>
            <a:off x="2857488" y="2643182"/>
            <a:ext cx="571504" cy="21431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4857752" y="2681282"/>
            <a:ext cx="571504" cy="214314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7224" y="1285860"/>
            <a:ext cx="37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生成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前面的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初始归并段的方法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43042" y="5000636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可以减少生成的初始归并段个数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下箭头 12"/>
          <p:cNvSpPr/>
          <p:nvPr/>
        </p:nvSpPr>
        <p:spPr bwMode="auto">
          <a:xfrm>
            <a:off x="3286116" y="4357694"/>
            <a:ext cx="285752" cy="500066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22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/>
      <p:bldP spid="12" grpId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42844" y="1071546"/>
            <a:ext cx="8686800" cy="48765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44000" rIns="180000" bIns="144000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）从待排文件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中按内存工作区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WA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的容量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读入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个记录。设归并段编号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）从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WA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中选出关键字最小的记录</a:t>
            </a:r>
            <a:r>
              <a:rPr kumimoji="1" lang="en-US" altLang="zh-CN" sz="20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2000" baseline="-25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）将</a:t>
            </a:r>
            <a:r>
              <a:rPr kumimoji="1" lang="en-US" altLang="zh-CN" sz="20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2000" baseline="-25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记录输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到当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前归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段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）若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空，则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中读入下一个记录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放在</a:t>
            </a:r>
            <a:r>
              <a:rPr kumimoji="1" lang="en-US" altLang="zh-CN" sz="20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2000" baseline="-25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所在的工作区位置代替</a:t>
            </a:r>
            <a:r>
              <a:rPr kumimoji="1" lang="en-US" altLang="zh-CN" sz="20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2000" baseline="-25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）在工作区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</a:t>
            </a:r>
            <a:r>
              <a:rPr kumimoji="1" lang="zh-CN" altLang="en-US" sz="2000" smtClean="0">
                <a:solidFill>
                  <a:srgbClr val="0000FF"/>
                </a:solidFill>
                <a:latin typeface="+mn-ea"/>
                <a:cs typeface="Consolas" pitchFamily="49" charset="0"/>
              </a:rPr>
              <a:t>≥</a:t>
            </a:r>
            <a:r>
              <a:rPr kumimoji="1"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的记录中选择出最小记录作为新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2000" baseline="-25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，转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），直到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选不出这样的</a:t>
            </a:r>
            <a:r>
              <a:rPr kumimoji="1" lang="en-US" altLang="zh-CN" sz="20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2000" baseline="-25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，开始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一个新的归并段。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）若工作区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已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空，则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初始归并段已全部产生；否则转（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68313" y="333375"/>
            <a:ext cx="2960679" cy="400110"/>
          </a:xfrm>
          <a:prstGeom prst="rect">
            <a:avLst/>
          </a:prstGeom>
          <a:solidFill>
            <a:srgbClr val="000099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置换－选择排序方法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23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304800" y="560388"/>
            <a:ext cx="8382000" cy="294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just">
              <a:lnSpc>
                <a:spcPct val="17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11.1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磁盘文件中共有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记录，记录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的关键字分别为：</a:t>
            </a:r>
          </a:p>
          <a:p>
            <a:pPr algn="just">
              <a:lnSpc>
                <a:spcPct val="17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97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64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17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32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108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44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76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39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82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56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31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80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73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255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68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17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若内存工作区可容纳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记录，用置换－选择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排序可产生几个初始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段，每个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初始归并段包含哪些记录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?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24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29" name="Rectangle 25"/>
          <p:cNvSpPr>
            <a:spLocks noChangeArrowheads="1"/>
          </p:cNvSpPr>
          <p:nvPr/>
        </p:nvSpPr>
        <p:spPr bwMode="auto">
          <a:xfrm>
            <a:off x="2627313" y="2636838"/>
            <a:ext cx="2735262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214282" y="400032"/>
            <a:ext cx="3286148" cy="400110"/>
          </a:xfrm>
          <a:prstGeom prst="rect">
            <a:avLst/>
          </a:prstGeom>
          <a:solidFill>
            <a:srgbClr val="CC00CC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置换</a:t>
            </a:r>
            <a:r>
              <a:rPr kumimoji="1" lang="en-US" altLang="zh-CN" sz="20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-</a:t>
            </a:r>
            <a:r>
              <a:rPr kumimoji="1" lang="zh-CN" altLang="en-US" sz="20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选择排序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示例演示</a:t>
            </a:r>
            <a:endParaRPr kumimoji="1" lang="zh-CN" altLang="en-US" sz="2000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2024063" y="1577975"/>
            <a:ext cx="36036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2455863" y="1577975"/>
            <a:ext cx="36036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4230688" y="1579563"/>
            <a:ext cx="36036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3400425" y="1577975"/>
            <a:ext cx="360363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44</a:t>
            </a:r>
          </a:p>
        </p:txBody>
      </p:sp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3832225" y="1577975"/>
            <a:ext cx="360363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76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2895600" y="1568450"/>
            <a:ext cx="452438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108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4643438" y="1577975"/>
            <a:ext cx="36036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39</a:t>
            </a:r>
          </a:p>
        </p:txBody>
      </p:sp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5075238" y="1577975"/>
            <a:ext cx="36036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82</a:t>
            </a:r>
          </a:p>
        </p:txBody>
      </p:sp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5507038" y="1579563"/>
            <a:ext cx="36036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56</a:t>
            </a:r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5919788" y="1577975"/>
            <a:ext cx="36036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98319" name="Text Box 15"/>
          <p:cNvSpPr txBox="1">
            <a:spLocks noChangeArrowheads="1"/>
          </p:cNvSpPr>
          <p:nvPr/>
        </p:nvSpPr>
        <p:spPr bwMode="auto">
          <a:xfrm>
            <a:off x="6351588" y="1577975"/>
            <a:ext cx="36036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80</a:t>
            </a:r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6783388" y="1579563"/>
            <a:ext cx="36036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73</a:t>
            </a:r>
          </a:p>
        </p:txBody>
      </p:sp>
      <p:sp>
        <p:nvSpPr>
          <p:cNvPr id="98321" name="Text Box 17"/>
          <p:cNvSpPr txBox="1">
            <a:spLocks noChangeArrowheads="1"/>
          </p:cNvSpPr>
          <p:nvPr/>
        </p:nvSpPr>
        <p:spPr bwMode="auto">
          <a:xfrm>
            <a:off x="296863" y="1577975"/>
            <a:ext cx="36036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98322" name="Text Box 18"/>
          <p:cNvSpPr txBox="1">
            <a:spLocks noChangeArrowheads="1"/>
          </p:cNvSpPr>
          <p:nvPr/>
        </p:nvSpPr>
        <p:spPr bwMode="auto">
          <a:xfrm>
            <a:off x="728663" y="1577975"/>
            <a:ext cx="36036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1160463" y="1579563"/>
            <a:ext cx="36036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97</a:t>
            </a:r>
          </a:p>
        </p:txBody>
      </p:sp>
      <p:sp>
        <p:nvSpPr>
          <p:cNvPr id="98324" name="Text Box 20"/>
          <p:cNvSpPr txBox="1">
            <a:spLocks noChangeArrowheads="1"/>
          </p:cNvSpPr>
          <p:nvPr/>
        </p:nvSpPr>
        <p:spPr bwMode="auto">
          <a:xfrm>
            <a:off x="1573213" y="1577975"/>
            <a:ext cx="36036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64</a:t>
            </a:r>
          </a:p>
        </p:txBody>
      </p:sp>
      <p:sp>
        <p:nvSpPr>
          <p:cNvPr id="98325" name="Text Box 21"/>
          <p:cNvSpPr txBox="1">
            <a:spLocks noChangeArrowheads="1"/>
          </p:cNvSpPr>
          <p:nvPr/>
        </p:nvSpPr>
        <p:spPr bwMode="auto">
          <a:xfrm>
            <a:off x="7253288" y="1587500"/>
            <a:ext cx="48736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255</a:t>
            </a:r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7827963" y="1587500"/>
            <a:ext cx="36036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68</a:t>
            </a: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8250238" y="1550988"/>
            <a:ext cx="36036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∞</a:t>
            </a: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298450" y="1074738"/>
            <a:ext cx="3487732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记录（</a:t>
            </a:r>
            <a:r>
              <a:rPr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8330" name="Text Box 26"/>
          <p:cNvSpPr txBox="1">
            <a:spLocks noChangeArrowheads="1"/>
          </p:cNvSpPr>
          <p:nvPr/>
        </p:nvSpPr>
        <p:spPr bwMode="auto">
          <a:xfrm>
            <a:off x="3000364" y="3406975"/>
            <a:ext cx="1798639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内存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工作区</a:t>
            </a:r>
            <a:r>
              <a:rPr lang="en-US" altLang="zh-CN" sz="18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971550" y="4484688"/>
            <a:ext cx="1223963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归并段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98332" name="Text Box 28"/>
          <p:cNvSpPr txBox="1">
            <a:spLocks noChangeArrowheads="1"/>
          </p:cNvSpPr>
          <p:nvPr/>
        </p:nvSpPr>
        <p:spPr bwMode="auto">
          <a:xfrm>
            <a:off x="971550" y="4995863"/>
            <a:ext cx="1223963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归并段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98333" name="Text Box 29"/>
          <p:cNvSpPr txBox="1">
            <a:spLocks noChangeArrowheads="1"/>
          </p:cNvSpPr>
          <p:nvPr/>
        </p:nvSpPr>
        <p:spPr bwMode="auto">
          <a:xfrm>
            <a:off x="5786446" y="2781300"/>
            <a:ext cx="1071570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i="1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altLang="zh-CN" sz="1800" baseline="-2500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  4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6516688" y="2781300"/>
            <a:ext cx="503237" cy="276999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98335" name="Text Box 31"/>
          <p:cNvSpPr txBox="1">
            <a:spLocks noChangeArrowheads="1"/>
          </p:cNvSpPr>
          <p:nvPr/>
        </p:nvSpPr>
        <p:spPr bwMode="auto">
          <a:xfrm>
            <a:off x="6516688" y="2781300"/>
            <a:ext cx="503238" cy="276999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6516688" y="2787650"/>
            <a:ext cx="503237" cy="276999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6516688" y="2833688"/>
            <a:ext cx="503237" cy="276999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44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516688" y="2805113"/>
            <a:ext cx="503237" cy="276999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64</a:t>
            </a:r>
          </a:p>
        </p:txBody>
      </p:sp>
      <p:sp>
        <p:nvSpPr>
          <p:cNvPr id="98340" name="Text Box 36"/>
          <p:cNvSpPr txBox="1">
            <a:spLocks noChangeArrowheads="1"/>
          </p:cNvSpPr>
          <p:nvPr/>
        </p:nvSpPr>
        <p:spPr bwMode="auto">
          <a:xfrm>
            <a:off x="6516688" y="2805113"/>
            <a:ext cx="503237" cy="276999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76</a:t>
            </a:r>
          </a:p>
        </p:txBody>
      </p:sp>
      <p:sp>
        <p:nvSpPr>
          <p:cNvPr id="98341" name="Text Box 37"/>
          <p:cNvSpPr txBox="1">
            <a:spLocks noChangeArrowheads="1"/>
          </p:cNvSpPr>
          <p:nvPr/>
        </p:nvSpPr>
        <p:spPr bwMode="auto">
          <a:xfrm>
            <a:off x="6516688" y="2781300"/>
            <a:ext cx="503237" cy="276999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82</a:t>
            </a:r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6516688" y="2781300"/>
            <a:ext cx="503237" cy="276999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97</a:t>
            </a:r>
          </a:p>
        </p:txBody>
      </p:sp>
      <p:sp>
        <p:nvSpPr>
          <p:cNvPr id="98343" name="Text Box 39"/>
          <p:cNvSpPr txBox="1">
            <a:spLocks noChangeArrowheads="1"/>
          </p:cNvSpPr>
          <p:nvPr/>
        </p:nvSpPr>
        <p:spPr bwMode="auto">
          <a:xfrm>
            <a:off x="6516688" y="2781300"/>
            <a:ext cx="912832" cy="276999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108</a:t>
            </a:r>
          </a:p>
        </p:txBody>
      </p:sp>
      <p:sp>
        <p:nvSpPr>
          <p:cNvPr id="98344" name="Text Box 40"/>
          <p:cNvSpPr txBox="1">
            <a:spLocks noChangeArrowheads="1"/>
          </p:cNvSpPr>
          <p:nvPr/>
        </p:nvSpPr>
        <p:spPr bwMode="auto">
          <a:xfrm>
            <a:off x="6516688" y="2781300"/>
            <a:ext cx="984270" cy="276999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9900FF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98345" name="Text Box 41"/>
          <p:cNvSpPr txBox="1">
            <a:spLocks noChangeArrowheads="1"/>
          </p:cNvSpPr>
          <p:nvPr/>
        </p:nvSpPr>
        <p:spPr bwMode="auto">
          <a:xfrm>
            <a:off x="857224" y="5500702"/>
            <a:ext cx="784860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依次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类推，产生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归并段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255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25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02 0.00533 C 0.03316 0.01343 0.09202 0.03056 0.13368 0.05417 C 0.17535 0.07778 0.23889 0.12524 0.26285 0.14676 C 0.28681 0.16829 0.27448 0.17547 0.27761 0.18311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98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0.00926 C 0.07291 0.02223 0.13333 0.03519 0.17222 0.05186 C 0.21093 0.06852 0.22864 0.08704 0.24583 0.10926 C 0.26302 0.13149 0.26892 0.15834 0.275 0.18519 " pathEditMode="fixed" rAng="0" ptsTypes="aaaA">
                                      <p:cBhvr>
                                        <p:cTn id="9" dur="2000" fill="hold"/>
                                        <p:tgtEl>
                                          <p:spTgt spid="98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" y="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.00555 C 0.02291 0.01111 0.03767 0.01666 0.05833 0.02037 C 0.07899 0.02407 0.10555 0.01666 0.13194 0.02777 C 0.15833 0.03889 0.19184 0.06088 0.21666 0.08703 C 0.24149 0.11319 0.26771 0.16412 0.28125 0.18449 " pathEditMode="fixed" rAng="0" ptsTypes="aaaaa">
                                      <p:cBhvr>
                                        <p:cTn id="12" dur="2000" fill="hold"/>
                                        <p:tgtEl>
                                          <p:spTgt spid="98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11 0.01112 C 0.02465 0.01019 0.03836 0.0095 0.05972 0.01482 C 0.08107 0.02014 0.11059 0.02755 0.13889 0.0426 C 0.16718 0.05764 0.20277 0.08195 0.22916 0.10556 C 0.25555 0.12917 0.28298 0.16829 0.29722 0.18473 " pathEditMode="fixed" rAng="0" ptsTypes="aaaaa">
                                      <p:cBhvr>
                                        <p:cTn id="15" dur="2000" fill="hold"/>
                                        <p:tgtEl>
                                          <p:spTgt spid="98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741 C 0.03681 0.00602 0.06962 0.00463 0.10278 0.01667 C 0.13594 0.02871 0.17031 0.05163 0.20278 0.07963 C 0.23525 0.10764 0.27813 0.16297 0.29792 0.18473 " pathEditMode="fixed" rAng="0" ptsTypes="aaaa">
                                      <p:cBhvr>
                                        <p:cTn id="18" dur="20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" y="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04 0.1838 C 0.27257 0.2044 0.26284 0.27848 0.25486 0.30788 C 0.24687 0.33727 0.2467 0.34167 0.22847 0.36065 C 0.21024 0.37963 0.16284 0.40903 0.14548 0.42176 " pathEditMode="fixed" rAng="0" ptsTypes="aaaa">
                                      <p:cBhvr>
                                        <p:cTn id="27" dur="2000" fill="hold"/>
                                        <p:tgtEl>
                                          <p:spTgt spid="98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1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3 0.01482 C 0.01598 0.01343 0.02309 0.0125 0.03612 0.04075 C 0.04914 0.06899 0.07674 0.15394 0.08733 0.1838 " pathEditMode="fixed" rAng="0" ptsTypes="aaa">
                                      <p:cBhvr>
                                        <p:cTn id="31" dur="20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292 0.19028 C 0.27743 0.19283 0.28195 0.19561 0.28125 0.22176 C 0.28056 0.24792 0.2757 0.31297 0.26875 0.34676 C 0.26181 0.38056 0.24566 0.40811 0.23959 0.42408 " pathEditMode="fixed" rAng="0" ptsTypes="aaaa">
                                      <p:cBhvr>
                                        <p:cTn id="40" dur="2000" fill="hold"/>
                                        <p:tgtEl>
                                          <p:spTgt spid="98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" y="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97 0.01458 C 0.02049 0.02314 0.025 0.03194 0.02639 0.04884 C 0.02778 0.06574 0.0309 0.09259 0.02431 0.11551 C 0.01771 0.13842 -0.00486 0.17129 -0.01267 0.18588 " pathEditMode="fixed" rAng="0" ptsTypes="aaaa">
                                      <p:cBhvr>
                                        <p:cTn id="44" dur="20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" y="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92 0.18473 C 0.29948 0.19514 0.31025 0.22801 0.30695 0.24769 C 0.30365 0.26737 0.31268 0.27408 0.27778 0.30325 C 0.24288 0.33241 0.13507 0.39769 0.09757 0.42269 " pathEditMode="fixed" rAng="0" ptsTypes="aaaa">
                                      <p:cBhvr>
                                        <p:cTn id="53" dur="20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" y="1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73 0.01019 C 0.01945 0.01852 0.02934 0.02709 0.04792 0.04167 C 0.0665 0.05625 0.10504 0.07338 0.12153 0.09723 C 0.13802 0.12107 0.14254 0.15255 0.14723 0.18426 " pathEditMode="fixed" rAng="0" ptsTypes="aaaA">
                                      <p:cBhvr>
                                        <p:cTn id="57" dur="20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77 0.19237 C 0.08698 0.18357 0.08837 0.175 0.09063 0.21366 C 0.09289 0.25232 0.09619 0.33797 0.09966 0.42385 " pathEditMode="fixed" rAng="0" ptsTypes="aaA">
                                      <p:cBhvr>
                                        <p:cTn id="66" dur="20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" y="1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0.0213 C 0.01024 0.01852 0.01597 0.01598 0.00486 0.04352 C -0.00625 0.07107 -0.04862 0.15672 -0.06268 0.18658 " pathEditMode="fixed" rAng="0" ptsTypes="aaa">
                                      <p:cBhvr>
                                        <p:cTn id="70" dur="20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34 0.1875 C 0.16164 0.21621 0.1691 0.24491 0.16997 0.26667 C 0.17084 0.28843 0.18143 0.29213 0.15955 0.31806 C 0.13768 0.34399 0.0882 0.38311 0.03872 0.42223 " pathEditMode="fixed" rAng="0" ptsTypes="aaaA">
                                      <p:cBhvr>
                                        <p:cTn id="79" dur="20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" y="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1666 C 0.00278 0.025 0.00781 0.03333 0.01563 0.04583 C 0.02344 0.05833 0.03733 0.06851 0.04479 0.09166 C 0.05226 0.11481 0.05625 0.14976 0.06042 0.18472 " pathEditMode="fixed" rAng="0" ptsTypes="aaaA">
                                      <p:cBhvr>
                                        <p:cTn id="83" dur="20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22 0.18473 C 0.30017 0.18565 0.30312 0.18658 0.30243 0.22639 C 0.30173 0.26621 0.29461 0.39098 0.29305 0.42362 " pathEditMode="fixed" rAng="0" ptsTypes="aaA">
                                      <p:cBhvr>
                                        <p:cTn id="92" dur="2000" fill="hold"/>
                                        <p:tgtEl>
                                          <p:spTgt spid="98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1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46 0.02223 C 0.01424 0.02454 0.01719 0.02709 0.01979 0.0375 C 0.0224 0.04792 0.03698 0.06019 0.02708 0.08473 C 0.01719 0.10926 -0.01128 0.147 -0.03958 0.18473 " pathEditMode="fixed" rAng="0" ptsTypes="aaaA">
                                      <p:cBhvr>
                                        <p:cTn id="96" dur="2000" fill="hold"/>
                                        <p:tgtEl>
                                          <p:spTgt spid="98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76 0.18473 C -0.04862 0.19514 -0.03247 0.20579 -0.00539 0.22917 C 0.0217 0.25255 0.08125 0.2926 0.09774 0.325 C 0.11423 0.35741 0.10381 0.39051 0.09357 0.42362 " pathEditMode="fixed" rAng="0" ptsTypes="aaaA">
                                      <p:cBhvr>
                                        <p:cTn id="105" dur="20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" y="1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01389 C 0.01632 0.01991 0.0316 0.0257 -0.00104 0.05417 C -0.03368 0.08264 -0.15503 0.15788 -0.19548 0.18519 " pathEditMode="fixed" rAng="0" ptsTypes="aaa">
                                      <p:cBhvr>
                                        <p:cTn id="109" dur="2000" fill="hold"/>
                                        <p:tgtEl>
                                          <p:spTgt spid="98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" y="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687 0.19213 C -0.175 0.19607 -0.15312 0.20024 -0.11771 0.22408 C -0.08229 0.24792 -0.00521 0.30232 0.01563 0.33519 C 0.03646 0.36806 0.02188 0.39468 0.00729 0.4213 " pathEditMode="fixed" rAng="0" ptsTypes="aaaA">
                                      <p:cBhvr>
                                        <p:cTn id="118" dur="2000" fill="hold"/>
                                        <p:tgtEl>
                                          <p:spTgt spid="98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1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5 0.01828 C -0.10087 0.02453 -0.19688 0.03101 -0.23715 0.05856 C -0.27743 0.0861 -0.26198 0.13471 -0.24653 0.18356 " pathEditMode="relative" ptsTypes="aaA">
                                      <p:cBhvr>
                                        <p:cTn id="122" dur="2000" fill="hold"/>
                                        <p:tgtEl>
                                          <p:spTgt spid="98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264 0.18703 C 0.28698 0.18564 0.29149 0.18426 0.3243 0.20231 C 0.35712 0.22037 0.45243 0.25879 0.47951 0.29537 C 0.5066 0.33194 0.4967 0.37685 0.4868 0.42176 " pathEditMode="fixed" rAng="0" ptsTypes="aaaA">
                                      <p:cBhvr>
                                        <p:cTn id="131" dur="2000" fill="hold"/>
                                        <p:tgtEl>
                                          <p:spTgt spid="98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81481E-6 C -0.0934 0.02246 -0.18611 0.04283 -0.22604 0.07362 C -0.26597 0.1044 -0.23663 0.16204 -0.23941 0.18519 " pathEditMode="fixed" rAng="0" ptsTypes="aaa">
                                      <p:cBhvr>
                                        <p:cTn id="135" dur="2000" fill="hold"/>
                                        <p:tgtEl>
                                          <p:spTgt spid="98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08 0.19907 C -0.00694 0.19699 -0.00781 0.1949 0.04288 0.20601 C 0.09358 0.21713 0.2441 0.2456 0.29809 0.26574 C 0.35208 0.28588 0.35903 0.30069 0.36684 0.32685 C 0.37465 0.35301 0.34861 0.40694 0.34496 0.42268 " pathEditMode="fixed" rAng="0" ptsTypes="aaaaA">
                                      <p:cBhvr>
                                        <p:cTn id="144" dur="2000" fill="hold"/>
                                        <p:tgtEl>
                                          <p:spTgt spid="98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" y="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75 0.00973 C -0.02327 0.01366 -0.02761 0.0176 -0.08646 0.02223 C -0.14532 0.02686 -0.3224 0.01042 -0.37188 0.0375 C -0.42136 0.06459 -0.38073 0.15394 -0.38299 0.1845 " pathEditMode="fixed" rAng="0" ptsTypes="aaaa">
                                      <p:cBhvr>
                                        <p:cTn id="148" dur="2000" fill="hold"/>
                                        <p:tgtEl>
                                          <p:spTgt spid="98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" y="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9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98 0.18449 C 0.11649 0.23217 0.17101 0.27986 0.12031 0.3331 C 0.06962 0.38634 -0.08628 0.44514 -0.24219 0.50393 " pathEditMode="fixed" rAng="0" ptsTypes="aaA">
                                      <p:cBhvr>
                                        <p:cTn id="162" dur="20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" y="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/>
      <p:bldP spid="98309" grpId="1"/>
      <p:bldP spid="98310" grpId="0"/>
      <p:bldP spid="98310" grpId="1"/>
      <p:bldP spid="98311" grpId="0"/>
      <p:bldP spid="98311" grpId="1"/>
      <p:bldP spid="98312" grpId="0"/>
      <p:bldP spid="98312" grpId="1"/>
      <p:bldP spid="98313" grpId="0"/>
      <p:bldP spid="98313" grpId="1"/>
      <p:bldP spid="98314" grpId="0"/>
      <p:bldP spid="98314" grpId="1"/>
      <p:bldP spid="98315" grpId="0"/>
      <p:bldP spid="98316" grpId="0"/>
      <p:bldP spid="98316" grpId="1"/>
      <p:bldP spid="98317" grpId="0"/>
      <p:bldP spid="98318" grpId="0"/>
      <p:bldP spid="98319" grpId="0"/>
      <p:bldP spid="98321" grpId="0"/>
      <p:bldP spid="98321" grpId="1"/>
      <p:bldP spid="98322" grpId="0"/>
      <p:bldP spid="98322" grpId="1"/>
      <p:bldP spid="98323" grpId="0"/>
      <p:bldP spid="98323" grpId="1"/>
      <p:bldP spid="98324" grpId="0"/>
      <p:bldP spid="98324" grpId="1"/>
      <p:bldP spid="98332" grpId="0"/>
      <p:bldP spid="98333" grpId="0"/>
      <p:bldP spid="98334" grpId="0" animBg="1"/>
      <p:bldP spid="98335" grpId="0" animBg="1"/>
      <p:bldP spid="98336" grpId="0" animBg="1"/>
      <p:bldP spid="98338" grpId="0" animBg="1"/>
      <p:bldP spid="98339" grpId="0" animBg="1"/>
      <p:bldP spid="98340" grpId="0" animBg="1"/>
      <p:bldP spid="98341" grpId="0" animBg="1"/>
      <p:bldP spid="98342" grpId="0" animBg="1"/>
      <p:bldP spid="98343" grpId="0" animBg="1"/>
      <p:bldP spid="98344" grpId="0" animBg="1"/>
      <p:bldP spid="983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4282" y="400032"/>
            <a:ext cx="5000660" cy="400110"/>
          </a:xfrm>
          <a:prstGeom prst="rect">
            <a:avLst/>
          </a:prstGeom>
          <a:solidFill>
            <a:srgbClr val="CC00CC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置换</a:t>
            </a:r>
            <a:r>
              <a:rPr kumimoji="1" lang="en-US" altLang="zh-CN" sz="20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-</a:t>
            </a:r>
            <a:r>
              <a:rPr kumimoji="1" lang="zh-CN" altLang="en-US" sz="200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选择</a:t>
            </a:r>
            <a:r>
              <a:rPr kumimoji="1" lang="zh-CN" altLang="en-US" sz="20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排序中关键字比较次数分析</a:t>
            </a:r>
            <a:endParaRPr kumimoji="1" lang="zh-CN" altLang="en-US" sz="2000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214422"/>
            <a:ext cx="8286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共有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个记录，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内存工作区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WA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的容量为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928802"/>
            <a:ext cx="8143932" cy="154911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若在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个记录中选取最小关键字的采用简单比较方法，每次需要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次比较。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总的时间复杂度为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nw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26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Text Box 10" descr="再生纸"/>
          <p:cNvSpPr txBox="1">
            <a:spLocks noChangeArrowheads="1"/>
          </p:cNvSpPr>
          <p:nvPr/>
        </p:nvSpPr>
        <p:spPr bwMode="auto">
          <a:xfrm>
            <a:off x="357158" y="199618"/>
            <a:ext cx="3571900" cy="514738"/>
          </a:xfrm>
          <a:prstGeom prst="rect">
            <a:avLst/>
          </a:prstGeom>
          <a:solidFill>
            <a:srgbClr val="CC00CC">
              <a:alpha val="99000"/>
            </a:srgbClr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11.2.2 </a:t>
            </a:r>
            <a:r>
              <a:rPr kumimoji="1" lang="zh-CN" altLang="en-US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多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路平衡归并 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428597" y="1000108"/>
            <a:ext cx="2928957" cy="430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</a:t>
            </a:r>
            <a:r>
              <a:rPr kumimoji="1" lang="en-US" altLang="zh-CN" sz="2200" i="1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k</a:t>
            </a:r>
            <a:r>
              <a:rPr kumimoji="1" lang="zh-CN" altLang="en-US" sz="22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路</a:t>
            </a:r>
            <a:r>
              <a:rPr kumimoji="1" lang="zh-CN" altLang="en-US" sz="220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平衡</a:t>
            </a:r>
            <a:r>
              <a:rPr kumimoji="1" lang="zh-CN" altLang="en-US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归并概述</a:t>
            </a:r>
            <a:endParaRPr lang="zh-CN" altLang="en-US" sz="2200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2357430"/>
            <a:ext cx="65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路平衡归并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每一趟从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个归并段得到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个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归并段。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64"/>
          <p:cNvGrpSpPr>
            <a:grpSpLocks noChangeAspect="1"/>
          </p:cNvGrpSpPr>
          <p:nvPr/>
        </p:nvGrpSpPr>
        <p:grpSpPr>
          <a:xfrm>
            <a:off x="785786" y="3071809"/>
            <a:ext cx="7049503" cy="2643206"/>
            <a:chOff x="952476" y="2651106"/>
            <a:chExt cx="7832780" cy="2936896"/>
          </a:xfrm>
        </p:grpSpPr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1857356" y="35576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2506644" y="35576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3154344" y="35576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3803631" y="35576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1927206" y="4133864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2433619" y="4133864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2073256" y="3844939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 flipH="1">
              <a:off x="2649519" y="3844939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3222606" y="4133864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ectangle 24"/>
            <p:cNvSpPr>
              <a:spLocks noChangeArrowheads="1"/>
            </p:cNvSpPr>
            <p:nvPr/>
          </p:nvSpPr>
          <p:spPr bwMode="auto">
            <a:xfrm>
              <a:off x="3729019" y="4133864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>
              <a:off x="3368656" y="3844939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 flipH="1">
              <a:off x="3944919" y="3844939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4378306" y="35576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5027594" y="35576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5675294" y="35576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6324581" y="35576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4448156" y="4133864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4954569" y="4133864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>
              <a:off x="4594206" y="3844939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 flipH="1">
              <a:off x="5170469" y="3844939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5743556" y="4133864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6249969" y="4133864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>
              <a:off x="5889606" y="3844939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 flipH="1">
              <a:off x="6465869" y="3844939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2146281" y="4710127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Rectangle 40"/>
            <p:cNvSpPr>
              <a:spLocks noChangeArrowheads="1"/>
            </p:cNvSpPr>
            <p:nvPr/>
          </p:nvSpPr>
          <p:spPr bwMode="auto">
            <a:xfrm>
              <a:off x="2652694" y="4710127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>
              <a:off x="2792394" y="4421202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42"/>
            <p:cNvSpPr>
              <a:spLocks noChangeShapeType="1"/>
            </p:cNvSpPr>
            <p:nvPr/>
          </p:nvSpPr>
          <p:spPr bwMode="auto">
            <a:xfrm flipH="1">
              <a:off x="3368656" y="4421202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Rectangle 43"/>
            <p:cNvSpPr>
              <a:spLocks noChangeArrowheads="1"/>
            </p:cNvSpPr>
            <p:nvPr/>
          </p:nvSpPr>
          <p:spPr bwMode="auto">
            <a:xfrm>
              <a:off x="3157519" y="4710127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Rectangle 44"/>
            <p:cNvSpPr>
              <a:spLocks noChangeArrowheads="1"/>
            </p:cNvSpPr>
            <p:nvPr/>
          </p:nvSpPr>
          <p:spPr bwMode="auto">
            <a:xfrm>
              <a:off x="3663931" y="4710127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Rectangle 45"/>
            <p:cNvSpPr>
              <a:spLocks noChangeArrowheads="1"/>
            </p:cNvSpPr>
            <p:nvPr/>
          </p:nvSpPr>
          <p:spPr bwMode="auto">
            <a:xfrm>
              <a:off x="4449744" y="4710127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4956156" y="4710127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47"/>
            <p:cNvSpPr>
              <a:spLocks noChangeShapeType="1"/>
            </p:cNvSpPr>
            <p:nvPr/>
          </p:nvSpPr>
          <p:spPr bwMode="auto">
            <a:xfrm>
              <a:off x="5095856" y="4421202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48"/>
            <p:cNvSpPr>
              <a:spLocks noChangeShapeType="1"/>
            </p:cNvSpPr>
            <p:nvPr/>
          </p:nvSpPr>
          <p:spPr bwMode="auto">
            <a:xfrm flipH="1">
              <a:off x="5672119" y="4421202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5460981" y="4710127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Rectangle 50"/>
            <p:cNvSpPr>
              <a:spLocks noChangeArrowheads="1"/>
            </p:cNvSpPr>
            <p:nvPr/>
          </p:nvSpPr>
          <p:spPr bwMode="auto">
            <a:xfrm>
              <a:off x="5967394" y="4710127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Rectangle 51"/>
            <p:cNvSpPr>
              <a:spLocks noChangeArrowheads="1"/>
            </p:cNvSpPr>
            <p:nvPr/>
          </p:nvSpPr>
          <p:spPr bwMode="auto">
            <a:xfrm>
              <a:off x="2362181" y="5284802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Rectangle 52"/>
            <p:cNvSpPr>
              <a:spLocks noChangeArrowheads="1"/>
            </p:cNvSpPr>
            <p:nvPr/>
          </p:nvSpPr>
          <p:spPr bwMode="auto">
            <a:xfrm>
              <a:off x="2868594" y="5284802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53"/>
            <p:cNvSpPr>
              <a:spLocks noChangeShapeType="1"/>
            </p:cNvSpPr>
            <p:nvPr/>
          </p:nvSpPr>
          <p:spPr bwMode="auto">
            <a:xfrm>
              <a:off x="3441681" y="4997464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54"/>
            <p:cNvSpPr>
              <a:spLocks noChangeShapeType="1"/>
            </p:cNvSpPr>
            <p:nvPr/>
          </p:nvSpPr>
          <p:spPr bwMode="auto">
            <a:xfrm flipH="1">
              <a:off x="5170469" y="4997464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Rectangle 55"/>
            <p:cNvSpPr>
              <a:spLocks noChangeArrowheads="1"/>
            </p:cNvSpPr>
            <p:nvPr/>
          </p:nvSpPr>
          <p:spPr bwMode="auto">
            <a:xfrm>
              <a:off x="3373419" y="5284802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879831" y="5284802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Rectangle 57"/>
            <p:cNvSpPr>
              <a:spLocks noChangeArrowheads="1"/>
            </p:cNvSpPr>
            <p:nvPr/>
          </p:nvSpPr>
          <p:spPr bwMode="auto">
            <a:xfrm>
              <a:off x="4371956" y="52848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Rectangle 58"/>
            <p:cNvSpPr>
              <a:spLocks noChangeArrowheads="1"/>
            </p:cNvSpPr>
            <p:nvPr/>
          </p:nvSpPr>
          <p:spPr bwMode="auto">
            <a:xfrm>
              <a:off x="4878369" y="52848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Rectangle 59"/>
            <p:cNvSpPr>
              <a:spLocks noChangeArrowheads="1"/>
            </p:cNvSpPr>
            <p:nvPr/>
          </p:nvSpPr>
          <p:spPr bwMode="auto">
            <a:xfrm>
              <a:off x="5383194" y="52848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5889606" y="52848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 Box 63"/>
            <p:cNvSpPr txBox="1">
              <a:spLocks noChangeArrowheads="1"/>
            </p:cNvSpPr>
            <p:nvPr/>
          </p:nvSpPr>
          <p:spPr bwMode="auto">
            <a:xfrm>
              <a:off x="1849371" y="2889232"/>
              <a:ext cx="1801873" cy="41036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=8</a:t>
              </a:r>
              <a:r>
                <a:rPr lang="zh-CN" altLang="en-US" sz="1800" smtClean="0">
                  <a:solidFill>
                    <a:srgbClr val="3333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=2</a:t>
              </a:r>
              <a:endParaRPr lang="en-US" altLang="zh-CN" sz="18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52476" y="2651106"/>
              <a:ext cx="873130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例如：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0" name="AutoShape 61"/>
            <p:cNvSpPr>
              <a:spLocks/>
            </p:cNvSpPr>
            <p:nvPr/>
          </p:nvSpPr>
          <p:spPr bwMode="auto">
            <a:xfrm>
              <a:off x="7000892" y="3643314"/>
              <a:ext cx="71438" cy="1944688"/>
            </a:xfrm>
            <a:prstGeom prst="rightBrace">
              <a:avLst>
                <a:gd name="adj1" fmla="val 226850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Text Box 62"/>
            <p:cNvSpPr txBox="1">
              <a:spLocks noChangeArrowheads="1"/>
            </p:cNvSpPr>
            <p:nvPr/>
          </p:nvSpPr>
          <p:spPr bwMode="auto">
            <a:xfrm>
              <a:off x="7072330" y="4457650"/>
              <a:ext cx="1712926" cy="41036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</a:t>
              </a:r>
              <a:r>
                <a:rPr lang="en-US" altLang="zh-CN" sz="1800" err="1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log</a:t>
              </a:r>
              <a:r>
                <a:rPr lang="en-US" altLang="zh-CN" sz="1800" baseline="-25000" err="1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800" i="1" err="1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=3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遍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642910" y="1700087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什么是</a:t>
            </a:r>
            <a:r>
              <a:rPr kumimoji="1" lang="en-US" altLang="zh-CN" sz="2000" i="1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k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路平衡归并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27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8596" y="571480"/>
            <a:ext cx="6643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路平衡归并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每一趟从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个归并段得到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/2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个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归并段。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64"/>
          <p:cNvGrpSpPr>
            <a:grpSpLocks noChangeAspect="1"/>
          </p:cNvGrpSpPr>
          <p:nvPr/>
        </p:nvGrpSpPr>
        <p:grpSpPr>
          <a:xfrm>
            <a:off x="1408724" y="1285860"/>
            <a:ext cx="6235110" cy="2456011"/>
            <a:chOff x="1857356" y="2859100"/>
            <a:chExt cx="6927900" cy="2728902"/>
          </a:xfrm>
        </p:grpSpPr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1857356" y="35576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2506644" y="35576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3154344" y="35576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3803631" y="35576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1927206" y="4133864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2433619" y="4133864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2073256" y="3844939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 flipH="1">
              <a:off x="2649519" y="3844939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3222606" y="4133864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ectangle 24"/>
            <p:cNvSpPr>
              <a:spLocks noChangeArrowheads="1"/>
            </p:cNvSpPr>
            <p:nvPr/>
          </p:nvSpPr>
          <p:spPr bwMode="auto">
            <a:xfrm>
              <a:off x="3729019" y="4133864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>
              <a:off x="3368656" y="3844939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 flipH="1">
              <a:off x="3944919" y="3844939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4378306" y="35576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5027594" y="35576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5675294" y="3557602"/>
              <a:ext cx="504825" cy="287337"/>
            </a:xfrm>
            <a:prstGeom prst="rect">
              <a:avLst/>
            </a:prstGeom>
            <a:solidFill>
              <a:srgbClr val="00B0F0"/>
            </a:soli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6324581" y="3557602"/>
              <a:ext cx="504825" cy="287337"/>
            </a:xfrm>
            <a:prstGeom prst="rect">
              <a:avLst/>
            </a:prstGeom>
            <a:solidFill>
              <a:srgbClr val="00B0F0"/>
            </a:solidFill>
            <a:ln>
              <a:prstDash val="sysDash"/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4448156" y="4133864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4954569" y="4133864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>
              <a:off x="4594206" y="3844939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 flipH="1">
              <a:off x="5170469" y="3844939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5743556" y="4133864"/>
              <a:ext cx="504825" cy="287338"/>
            </a:xfrm>
            <a:prstGeom prst="rect">
              <a:avLst/>
            </a:prstGeom>
            <a:solidFill>
              <a:srgbClr val="00B0F0"/>
            </a:soli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6249969" y="4133864"/>
              <a:ext cx="504825" cy="287338"/>
            </a:xfrm>
            <a:prstGeom prst="rect">
              <a:avLst/>
            </a:prstGeom>
            <a:solidFill>
              <a:srgbClr val="00B0F0"/>
            </a:soli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>
              <a:off x="5889606" y="3844939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 flipH="1">
              <a:off x="6465869" y="3844939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2146281" y="4710127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Rectangle 40"/>
            <p:cNvSpPr>
              <a:spLocks noChangeArrowheads="1"/>
            </p:cNvSpPr>
            <p:nvPr/>
          </p:nvSpPr>
          <p:spPr bwMode="auto">
            <a:xfrm>
              <a:off x="2652694" y="4710127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>
              <a:off x="2792394" y="4421202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42"/>
            <p:cNvSpPr>
              <a:spLocks noChangeShapeType="1"/>
            </p:cNvSpPr>
            <p:nvPr/>
          </p:nvSpPr>
          <p:spPr bwMode="auto">
            <a:xfrm flipH="1">
              <a:off x="3368656" y="4421202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Rectangle 43"/>
            <p:cNvSpPr>
              <a:spLocks noChangeArrowheads="1"/>
            </p:cNvSpPr>
            <p:nvPr/>
          </p:nvSpPr>
          <p:spPr bwMode="auto">
            <a:xfrm>
              <a:off x="3157519" y="4710127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Rectangle 44"/>
            <p:cNvSpPr>
              <a:spLocks noChangeArrowheads="1"/>
            </p:cNvSpPr>
            <p:nvPr/>
          </p:nvSpPr>
          <p:spPr bwMode="auto">
            <a:xfrm>
              <a:off x="3663931" y="4710127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Rectangle 45"/>
            <p:cNvSpPr>
              <a:spLocks noChangeArrowheads="1"/>
            </p:cNvSpPr>
            <p:nvPr/>
          </p:nvSpPr>
          <p:spPr bwMode="auto">
            <a:xfrm>
              <a:off x="4449744" y="4710127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4956156" y="4710127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47"/>
            <p:cNvSpPr>
              <a:spLocks noChangeShapeType="1"/>
            </p:cNvSpPr>
            <p:nvPr/>
          </p:nvSpPr>
          <p:spPr bwMode="auto">
            <a:xfrm>
              <a:off x="5095856" y="4421202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48"/>
            <p:cNvSpPr>
              <a:spLocks noChangeShapeType="1"/>
            </p:cNvSpPr>
            <p:nvPr/>
          </p:nvSpPr>
          <p:spPr bwMode="auto">
            <a:xfrm flipH="1">
              <a:off x="5672119" y="4421202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5460981" y="4710127"/>
              <a:ext cx="504825" cy="287337"/>
            </a:xfrm>
            <a:prstGeom prst="rect">
              <a:avLst/>
            </a:prstGeom>
            <a:solidFill>
              <a:srgbClr val="00B0F0"/>
            </a:soli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Rectangle 50"/>
            <p:cNvSpPr>
              <a:spLocks noChangeArrowheads="1"/>
            </p:cNvSpPr>
            <p:nvPr/>
          </p:nvSpPr>
          <p:spPr bwMode="auto">
            <a:xfrm>
              <a:off x="5967394" y="4710127"/>
              <a:ext cx="504825" cy="287337"/>
            </a:xfrm>
            <a:prstGeom prst="rect">
              <a:avLst/>
            </a:prstGeom>
            <a:solidFill>
              <a:srgbClr val="00B0F0"/>
            </a:soli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Rectangle 51"/>
            <p:cNvSpPr>
              <a:spLocks noChangeArrowheads="1"/>
            </p:cNvSpPr>
            <p:nvPr/>
          </p:nvSpPr>
          <p:spPr bwMode="auto">
            <a:xfrm>
              <a:off x="2362181" y="5284802"/>
              <a:ext cx="504825" cy="287338"/>
            </a:xfrm>
            <a:prstGeom prst="rect">
              <a:avLst/>
            </a:prstGeom>
            <a:solidFill>
              <a:srgbClr val="00B0F0"/>
            </a:soli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Rectangle 52"/>
            <p:cNvSpPr>
              <a:spLocks noChangeArrowheads="1"/>
            </p:cNvSpPr>
            <p:nvPr/>
          </p:nvSpPr>
          <p:spPr bwMode="auto">
            <a:xfrm>
              <a:off x="2868594" y="5284802"/>
              <a:ext cx="504825" cy="287338"/>
            </a:xfrm>
            <a:prstGeom prst="rect">
              <a:avLst/>
            </a:prstGeom>
            <a:solidFill>
              <a:srgbClr val="00B0F0"/>
            </a:solidFill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53"/>
            <p:cNvSpPr>
              <a:spLocks noChangeShapeType="1"/>
            </p:cNvSpPr>
            <p:nvPr/>
          </p:nvSpPr>
          <p:spPr bwMode="auto">
            <a:xfrm>
              <a:off x="3441681" y="4997464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54"/>
            <p:cNvSpPr>
              <a:spLocks noChangeShapeType="1"/>
            </p:cNvSpPr>
            <p:nvPr/>
          </p:nvSpPr>
          <p:spPr bwMode="auto">
            <a:xfrm flipH="1">
              <a:off x="5170469" y="4997464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Rectangle 55"/>
            <p:cNvSpPr>
              <a:spLocks noChangeArrowheads="1"/>
            </p:cNvSpPr>
            <p:nvPr/>
          </p:nvSpPr>
          <p:spPr bwMode="auto">
            <a:xfrm>
              <a:off x="3373419" y="5284802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879831" y="5284802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Rectangle 57"/>
            <p:cNvSpPr>
              <a:spLocks noChangeArrowheads="1"/>
            </p:cNvSpPr>
            <p:nvPr/>
          </p:nvSpPr>
          <p:spPr bwMode="auto">
            <a:xfrm>
              <a:off x="4371956" y="52848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Rectangle 58"/>
            <p:cNvSpPr>
              <a:spLocks noChangeArrowheads="1"/>
            </p:cNvSpPr>
            <p:nvPr/>
          </p:nvSpPr>
          <p:spPr bwMode="auto">
            <a:xfrm>
              <a:off x="4878369" y="52848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Rectangle 59"/>
            <p:cNvSpPr>
              <a:spLocks noChangeArrowheads="1"/>
            </p:cNvSpPr>
            <p:nvPr/>
          </p:nvSpPr>
          <p:spPr bwMode="auto">
            <a:xfrm>
              <a:off x="5383194" y="52848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5889606" y="5284802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 Box 63"/>
            <p:cNvSpPr txBox="1">
              <a:spLocks noChangeArrowheads="1"/>
            </p:cNvSpPr>
            <p:nvPr/>
          </p:nvSpPr>
          <p:spPr bwMode="auto">
            <a:xfrm>
              <a:off x="1857356" y="2859100"/>
              <a:ext cx="4445031" cy="41036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=6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=2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，增加两个长度为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的虚段</a:t>
              </a:r>
              <a:endPara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" name="AutoShape 61"/>
            <p:cNvSpPr>
              <a:spLocks/>
            </p:cNvSpPr>
            <p:nvPr/>
          </p:nvSpPr>
          <p:spPr bwMode="auto">
            <a:xfrm>
              <a:off x="7000892" y="3643314"/>
              <a:ext cx="71438" cy="1944688"/>
            </a:xfrm>
            <a:prstGeom prst="rightBrace">
              <a:avLst>
                <a:gd name="adj1" fmla="val 226850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Text Box 62"/>
            <p:cNvSpPr txBox="1">
              <a:spLocks noChangeArrowheads="1"/>
            </p:cNvSpPr>
            <p:nvPr/>
          </p:nvSpPr>
          <p:spPr bwMode="auto">
            <a:xfrm>
              <a:off x="7072330" y="4457651"/>
              <a:ext cx="1712926" cy="41036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</a:t>
              </a:r>
              <a:r>
                <a:rPr lang="en-US" altLang="zh-CN" sz="1800" err="1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log</a:t>
              </a:r>
              <a:r>
                <a:rPr lang="en-US" altLang="zh-CN" sz="1800" baseline="-25000" err="1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800" i="1" err="1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=3</a:t>
              </a:r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遍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000100" y="4357694"/>
            <a:ext cx="3571900" cy="40011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可以推广到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平衡归并</a:t>
            </a:r>
            <a:endParaRPr kumimoji="1" lang="en-US" altLang="zh-CN" sz="200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28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000100" y="2428868"/>
            <a:ext cx="4786346" cy="1060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归并时需要读写磁盘的次数</a:t>
            </a:r>
            <a:endParaRPr kumimoji="1" lang="en-US" altLang="zh-CN" sz="20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just"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归并时需要关键字比较的次数。</a:t>
            </a:r>
            <a:endParaRPr kumimoji="1" lang="zh-CN" altLang="en-US" sz="20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57224" y="1571612"/>
            <a:ext cx="5143536" cy="500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影响</a:t>
            </a:r>
            <a:r>
              <a:rPr kumimoji="1" lang="en-US" altLang="zh-CN" sz="2000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路平衡归并的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效率的因素：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348" y="785794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影响</a:t>
            </a:r>
            <a:r>
              <a:rPr kumimoji="1" lang="en-US" altLang="zh-CN" sz="2000" i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k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路平衡归并的因素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29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95288" y="1538131"/>
            <a:ext cx="8382000" cy="2461297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44000" tIns="72000" bIns="72000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）生成若干初始归并段（顺串）：这一过程也称为</a:t>
            </a: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文件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预处理。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一种常规的方法如下：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把含有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个记录的文件，按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内存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大小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分成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若干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长度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子文件（归并段）；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分别将各子文件（归并段）调入内存，采用有效的内排序方法排序后送回外存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 产生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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n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/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w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个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初始归并段。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42910" y="949622"/>
            <a:ext cx="8143932" cy="40767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外排序的基本方法是归并排序法。它分为以下两个步骤：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95289" y="260350"/>
            <a:ext cx="3033704" cy="430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、外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排序的基本方法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643042" y="4214818"/>
            <a:ext cx="6624637" cy="1800225"/>
            <a:chOff x="1643042" y="4214818"/>
            <a:chExt cx="6624637" cy="180022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659167" y="4789493"/>
              <a:ext cx="936625" cy="6477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160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内存</a:t>
              </a: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643042" y="4795843"/>
              <a:ext cx="1008062" cy="576263"/>
            </a:xfrm>
            <a:prstGeom prst="can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dirty="0" err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abc.dat</a:t>
              </a:r>
              <a:endParaRPr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5603854" y="4214818"/>
              <a:ext cx="1223963" cy="1800225"/>
            </a:xfrm>
            <a:prstGeom prst="can">
              <a:avLst>
                <a:gd name="adj" fmla="val 36770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  <a:p>
              <a:r>
                <a:rPr lang="en-US" altLang="zh-CN" sz="1600" dirty="0" err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abc</a:t>
              </a:r>
              <a:r>
                <a:rPr lang="en-US" altLang="zh-CN" sz="1600" baseline="-25000" dirty="0" err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r>
                <a:rPr lang="en-US" altLang="zh-CN" sz="1600" dirty="0" err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.dat</a:t>
              </a:r>
              <a:endParaRPr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  <a:p>
              <a:r>
                <a:rPr lang="en-US" altLang="zh-CN" sz="1600" dirty="0" err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abc</a:t>
              </a:r>
              <a:r>
                <a:rPr lang="en-US" altLang="zh-CN" sz="1600" baseline="-25000" dirty="0" err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r>
                <a:rPr lang="en-US" altLang="zh-CN" sz="1600" dirty="0" err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.dat</a:t>
              </a:r>
              <a:endParaRPr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  <a:p>
              <a:r>
                <a:rPr lang="en-US" altLang="zh-CN" sz="1600" dirty="0">
                  <a:solidFill>
                    <a:srgbClr val="0000FF"/>
                  </a:solidFill>
                  <a:latin typeface="+mj-ea"/>
                  <a:ea typeface="+mj-ea"/>
                  <a:cs typeface="Consolas" pitchFamily="49" charset="0"/>
                </a:rPr>
                <a:t>…</a:t>
              </a:r>
            </a:p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abc</a:t>
              </a:r>
              <a:r>
                <a:rPr lang="en-US" altLang="zh-CN" sz="1600" i="1" baseline="-25000" dirty="0" err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m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.dat</a:t>
              </a:r>
              <a:endParaRPr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  <a:p>
              <a:endParaRPr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6899254" y="4999043"/>
              <a:ext cx="13684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均有序</a:t>
              </a:r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3286116" y="4286256"/>
              <a:ext cx="18002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某内排序算法</a:t>
              </a:r>
            </a:p>
          </p:txBody>
        </p:sp>
        <p:sp>
          <p:nvSpPr>
            <p:cNvPr id="15" name="右箭头 14"/>
            <p:cNvSpPr/>
            <p:nvPr/>
          </p:nvSpPr>
          <p:spPr>
            <a:xfrm>
              <a:off x="2857488" y="4929198"/>
              <a:ext cx="571504" cy="21431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4857752" y="4967298"/>
              <a:ext cx="571504" cy="21431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3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63"/>
          <p:cNvSpPr txBox="1">
            <a:spLocks noChangeArrowheads="1"/>
          </p:cNvSpPr>
          <p:nvPr/>
        </p:nvSpPr>
        <p:spPr bwMode="auto">
          <a:xfrm>
            <a:off x="1055615" y="1443956"/>
            <a:ext cx="457203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=8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，假设</a:t>
            </a:r>
            <a:r>
              <a:rPr lang="zh-CN" altLang="en-US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每个归并段</a:t>
            </a:r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个记录：</a:t>
            </a:r>
            <a:r>
              <a:rPr lang="en-US" altLang="zh-CN" sz="2000" i="1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endParaRPr lang="en-US" altLang="zh-CN" sz="2000" dirty="0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0" name="组合 101"/>
          <p:cNvGrpSpPr/>
          <p:nvPr/>
        </p:nvGrpSpPr>
        <p:grpSpPr>
          <a:xfrm>
            <a:off x="785786" y="1983707"/>
            <a:ext cx="4972050" cy="2014538"/>
            <a:chOff x="357158" y="1557338"/>
            <a:chExt cx="4972050" cy="2014538"/>
          </a:xfrm>
        </p:grpSpPr>
        <p:sp>
          <p:nvSpPr>
            <p:cNvPr id="2" name="Rectangle 12"/>
            <p:cNvSpPr>
              <a:spLocks noChangeArrowheads="1"/>
            </p:cNvSpPr>
            <p:nvPr/>
          </p:nvSpPr>
          <p:spPr bwMode="auto">
            <a:xfrm>
              <a:off x="357158" y="15573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" name="Rectangle 13"/>
            <p:cNvSpPr>
              <a:spLocks noChangeArrowheads="1"/>
            </p:cNvSpPr>
            <p:nvPr/>
          </p:nvSpPr>
          <p:spPr bwMode="auto">
            <a:xfrm>
              <a:off x="1006446" y="15573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" name="Rectangle 14"/>
            <p:cNvSpPr>
              <a:spLocks noChangeArrowheads="1"/>
            </p:cNvSpPr>
            <p:nvPr/>
          </p:nvSpPr>
          <p:spPr bwMode="auto">
            <a:xfrm>
              <a:off x="1654146" y="15573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ectangle 15"/>
            <p:cNvSpPr>
              <a:spLocks noChangeArrowheads="1"/>
            </p:cNvSpPr>
            <p:nvPr/>
          </p:nvSpPr>
          <p:spPr bwMode="auto">
            <a:xfrm>
              <a:off x="2303433" y="15573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427008" y="213360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933421" y="213360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573058" y="1844675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 flipH="1">
              <a:off x="1149321" y="1844675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23"/>
            <p:cNvSpPr>
              <a:spLocks noChangeArrowheads="1"/>
            </p:cNvSpPr>
            <p:nvPr/>
          </p:nvSpPr>
          <p:spPr bwMode="auto">
            <a:xfrm>
              <a:off x="1722408" y="213360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24"/>
            <p:cNvSpPr>
              <a:spLocks noChangeArrowheads="1"/>
            </p:cNvSpPr>
            <p:nvPr/>
          </p:nvSpPr>
          <p:spPr bwMode="auto">
            <a:xfrm>
              <a:off x="2228821" y="213360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>
              <a:off x="1868458" y="1844675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26"/>
            <p:cNvSpPr>
              <a:spLocks noChangeShapeType="1"/>
            </p:cNvSpPr>
            <p:nvPr/>
          </p:nvSpPr>
          <p:spPr bwMode="auto">
            <a:xfrm flipH="1">
              <a:off x="2444721" y="1844675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2878108" y="15573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28"/>
            <p:cNvSpPr>
              <a:spLocks noChangeArrowheads="1"/>
            </p:cNvSpPr>
            <p:nvPr/>
          </p:nvSpPr>
          <p:spPr bwMode="auto">
            <a:xfrm>
              <a:off x="3527396" y="15573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29"/>
            <p:cNvSpPr>
              <a:spLocks noChangeArrowheads="1"/>
            </p:cNvSpPr>
            <p:nvPr/>
          </p:nvSpPr>
          <p:spPr bwMode="auto">
            <a:xfrm>
              <a:off x="4175096" y="15573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30"/>
            <p:cNvSpPr>
              <a:spLocks noChangeArrowheads="1"/>
            </p:cNvSpPr>
            <p:nvPr/>
          </p:nvSpPr>
          <p:spPr bwMode="auto">
            <a:xfrm>
              <a:off x="4824383" y="15573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ectangle 31"/>
            <p:cNvSpPr>
              <a:spLocks noChangeArrowheads="1"/>
            </p:cNvSpPr>
            <p:nvPr/>
          </p:nvSpPr>
          <p:spPr bwMode="auto">
            <a:xfrm>
              <a:off x="2947958" y="213360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ectangle 32"/>
            <p:cNvSpPr>
              <a:spLocks noChangeArrowheads="1"/>
            </p:cNvSpPr>
            <p:nvPr/>
          </p:nvSpPr>
          <p:spPr bwMode="auto">
            <a:xfrm>
              <a:off x="3454371" y="213360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3094008" y="1844675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34"/>
            <p:cNvSpPr>
              <a:spLocks noChangeShapeType="1"/>
            </p:cNvSpPr>
            <p:nvPr/>
          </p:nvSpPr>
          <p:spPr bwMode="auto">
            <a:xfrm flipH="1">
              <a:off x="3670271" y="1844675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ectangle 35"/>
            <p:cNvSpPr>
              <a:spLocks noChangeArrowheads="1"/>
            </p:cNvSpPr>
            <p:nvPr/>
          </p:nvSpPr>
          <p:spPr bwMode="auto">
            <a:xfrm>
              <a:off x="4243358" y="213360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Rectangle 36"/>
            <p:cNvSpPr>
              <a:spLocks noChangeArrowheads="1"/>
            </p:cNvSpPr>
            <p:nvPr/>
          </p:nvSpPr>
          <p:spPr bwMode="auto">
            <a:xfrm>
              <a:off x="4749771" y="213360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37"/>
            <p:cNvSpPr>
              <a:spLocks noChangeShapeType="1"/>
            </p:cNvSpPr>
            <p:nvPr/>
          </p:nvSpPr>
          <p:spPr bwMode="auto">
            <a:xfrm>
              <a:off x="4389408" y="1844675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Line 38"/>
            <p:cNvSpPr>
              <a:spLocks noChangeShapeType="1"/>
            </p:cNvSpPr>
            <p:nvPr/>
          </p:nvSpPr>
          <p:spPr bwMode="auto">
            <a:xfrm flipH="1">
              <a:off x="4965671" y="1844675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646083" y="270986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Rectangle 40"/>
            <p:cNvSpPr>
              <a:spLocks noChangeArrowheads="1"/>
            </p:cNvSpPr>
            <p:nvPr/>
          </p:nvSpPr>
          <p:spPr bwMode="auto">
            <a:xfrm>
              <a:off x="1152496" y="270986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41"/>
            <p:cNvSpPr>
              <a:spLocks noChangeShapeType="1"/>
            </p:cNvSpPr>
            <p:nvPr/>
          </p:nvSpPr>
          <p:spPr bwMode="auto">
            <a:xfrm>
              <a:off x="1292196" y="2420938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Line 42"/>
            <p:cNvSpPr>
              <a:spLocks noChangeShapeType="1"/>
            </p:cNvSpPr>
            <p:nvPr/>
          </p:nvSpPr>
          <p:spPr bwMode="auto">
            <a:xfrm flipH="1">
              <a:off x="1868458" y="2420938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Rectangle 43"/>
            <p:cNvSpPr>
              <a:spLocks noChangeArrowheads="1"/>
            </p:cNvSpPr>
            <p:nvPr/>
          </p:nvSpPr>
          <p:spPr bwMode="auto">
            <a:xfrm>
              <a:off x="1657321" y="270986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Rectangle 44"/>
            <p:cNvSpPr>
              <a:spLocks noChangeArrowheads="1"/>
            </p:cNvSpPr>
            <p:nvPr/>
          </p:nvSpPr>
          <p:spPr bwMode="auto">
            <a:xfrm>
              <a:off x="2163733" y="270986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Rectangle 45"/>
            <p:cNvSpPr>
              <a:spLocks noChangeArrowheads="1"/>
            </p:cNvSpPr>
            <p:nvPr/>
          </p:nvSpPr>
          <p:spPr bwMode="auto">
            <a:xfrm>
              <a:off x="2949546" y="270986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Rectangle 46"/>
            <p:cNvSpPr>
              <a:spLocks noChangeArrowheads="1"/>
            </p:cNvSpPr>
            <p:nvPr/>
          </p:nvSpPr>
          <p:spPr bwMode="auto">
            <a:xfrm>
              <a:off x="3455958" y="270986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47"/>
            <p:cNvSpPr>
              <a:spLocks noChangeShapeType="1"/>
            </p:cNvSpPr>
            <p:nvPr/>
          </p:nvSpPr>
          <p:spPr bwMode="auto">
            <a:xfrm>
              <a:off x="3595658" y="2420938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auto">
            <a:xfrm flipH="1">
              <a:off x="4171921" y="2420938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Rectangle 49"/>
            <p:cNvSpPr>
              <a:spLocks noChangeArrowheads="1"/>
            </p:cNvSpPr>
            <p:nvPr/>
          </p:nvSpPr>
          <p:spPr bwMode="auto">
            <a:xfrm>
              <a:off x="3960783" y="270986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Rectangle 50"/>
            <p:cNvSpPr>
              <a:spLocks noChangeArrowheads="1"/>
            </p:cNvSpPr>
            <p:nvPr/>
          </p:nvSpPr>
          <p:spPr bwMode="auto">
            <a:xfrm>
              <a:off x="4467196" y="270986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Rectangle 51"/>
            <p:cNvSpPr>
              <a:spLocks noChangeArrowheads="1"/>
            </p:cNvSpPr>
            <p:nvPr/>
          </p:nvSpPr>
          <p:spPr bwMode="auto">
            <a:xfrm>
              <a:off x="861983" y="3284538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Rectangle 52"/>
            <p:cNvSpPr>
              <a:spLocks noChangeArrowheads="1"/>
            </p:cNvSpPr>
            <p:nvPr/>
          </p:nvSpPr>
          <p:spPr bwMode="auto">
            <a:xfrm>
              <a:off x="1368396" y="3284538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53"/>
            <p:cNvSpPr>
              <a:spLocks noChangeShapeType="1"/>
            </p:cNvSpPr>
            <p:nvPr/>
          </p:nvSpPr>
          <p:spPr bwMode="auto">
            <a:xfrm>
              <a:off x="1941483" y="2997200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54"/>
            <p:cNvSpPr>
              <a:spLocks noChangeShapeType="1"/>
            </p:cNvSpPr>
            <p:nvPr/>
          </p:nvSpPr>
          <p:spPr bwMode="auto">
            <a:xfrm flipH="1">
              <a:off x="3670271" y="2997200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Rectangle 55"/>
            <p:cNvSpPr>
              <a:spLocks noChangeArrowheads="1"/>
            </p:cNvSpPr>
            <p:nvPr/>
          </p:nvSpPr>
          <p:spPr bwMode="auto">
            <a:xfrm>
              <a:off x="1873221" y="3284538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Rectangle 56"/>
            <p:cNvSpPr>
              <a:spLocks noChangeArrowheads="1"/>
            </p:cNvSpPr>
            <p:nvPr/>
          </p:nvSpPr>
          <p:spPr bwMode="auto">
            <a:xfrm>
              <a:off x="2379633" y="3284538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Rectangle 57"/>
            <p:cNvSpPr>
              <a:spLocks noChangeArrowheads="1"/>
            </p:cNvSpPr>
            <p:nvPr/>
          </p:nvSpPr>
          <p:spPr bwMode="auto">
            <a:xfrm>
              <a:off x="2871758" y="32845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Rectangle 58"/>
            <p:cNvSpPr>
              <a:spLocks noChangeArrowheads="1"/>
            </p:cNvSpPr>
            <p:nvPr/>
          </p:nvSpPr>
          <p:spPr bwMode="auto">
            <a:xfrm>
              <a:off x="3378171" y="32845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Rectangle 59"/>
            <p:cNvSpPr>
              <a:spLocks noChangeArrowheads="1"/>
            </p:cNvSpPr>
            <p:nvPr/>
          </p:nvSpPr>
          <p:spPr bwMode="auto">
            <a:xfrm>
              <a:off x="3882996" y="32845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Rectangle 60"/>
            <p:cNvSpPr>
              <a:spLocks noChangeArrowheads="1"/>
            </p:cNvSpPr>
            <p:nvPr/>
          </p:nvSpPr>
          <p:spPr bwMode="auto">
            <a:xfrm>
              <a:off x="4389408" y="328453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14348" y="4283997"/>
            <a:ext cx="7715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读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记录次数 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WPL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= 8×4×3 = 96</a:t>
            </a:r>
          </a:p>
          <a:p>
            <a:pPr algn="l"/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（如果每个记录占用一个物理块，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读写磁盘次数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=96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×2=192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次）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14348" y="997849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5" name="Text Box 2"/>
          <p:cNvSpPr txBox="1">
            <a:spLocks noChangeArrowheads="1"/>
          </p:cNvSpPr>
          <p:nvPr/>
        </p:nvSpPr>
        <p:spPr bwMode="auto">
          <a:xfrm>
            <a:off x="357158" y="357166"/>
            <a:ext cx="57864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 </a:t>
            </a:r>
            <a:r>
              <a:rPr kumimoji="1" lang="en-US" altLang="zh-CN" sz="2000" i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k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路平衡归并时读写磁盘次数的计算</a:t>
            </a:r>
            <a:endParaRPr kumimoji="1" lang="zh-CN" altLang="en-US" sz="20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14348" y="5143512"/>
            <a:ext cx="642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采用</a:t>
            </a:r>
            <a:r>
              <a:rPr kumimoji="1" lang="en-US" altLang="zh-CN" sz="2000" i="1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k</a:t>
            </a:r>
            <a:r>
              <a:rPr kumimoji="1" lang="zh-CN" altLang="en-US" sz="20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路平衡归并时，通常</a:t>
            </a:r>
            <a:r>
              <a:rPr kumimoji="1" lang="en-US" altLang="zh-CN" sz="2000" i="1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k</a:t>
            </a:r>
            <a:r>
              <a:rPr kumimoji="1" lang="zh-CN" altLang="en-US" sz="2000" smtClean="0">
                <a:solidFill>
                  <a:srgbClr val="C0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越大，读写磁盘次数会减少。</a:t>
            </a:r>
            <a:endParaRPr lang="zh-CN" altLang="en-US" sz="2000">
              <a:solidFill>
                <a:srgbClr val="C0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30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0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33416" y="847137"/>
            <a:ext cx="8281987" cy="93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路平衡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时，则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相应的归并树有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kumimoji="1" lang="en-US" altLang="zh-CN" sz="20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kumimoji="1" lang="en-US" altLang="zh-CN" sz="2000" i="1" baseline="-30000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000" i="1" dirty="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层，要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对数据进行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kumimoji="1" lang="en-US" altLang="zh-CN" sz="20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kumimoji="1" lang="en-US" altLang="zh-CN" sz="2000" i="1" baseline="-30000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000" i="1" err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趟扫描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56"/>
          <p:cNvGrpSpPr/>
          <p:nvPr/>
        </p:nvGrpSpPr>
        <p:grpSpPr>
          <a:xfrm>
            <a:off x="642910" y="2285992"/>
            <a:ext cx="8007400" cy="2074844"/>
            <a:chOff x="779442" y="2889249"/>
            <a:chExt cx="8007400" cy="2074844"/>
          </a:xfrm>
        </p:grpSpPr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1873279" y="29479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2522567" y="29479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3170267" y="29479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3819554" y="29479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08" name="Rectangle 16"/>
            <p:cNvSpPr>
              <a:spLocks noChangeArrowheads="1"/>
            </p:cNvSpPr>
            <p:nvPr/>
          </p:nvSpPr>
          <p:spPr bwMode="auto">
            <a:xfrm>
              <a:off x="1943129" y="352423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09" name="Rectangle 17"/>
            <p:cNvSpPr>
              <a:spLocks noChangeArrowheads="1"/>
            </p:cNvSpPr>
            <p:nvPr/>
          </p:nvSpPr>
          <p:spPr bwMode="auto">
            <a:xfrm>
              <a:off x="2449542" y="352423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>
              <a:off x="2089179" y="3235305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13" name="Line 21"/>
            <p:cNvSpPr>
              <a:spLocks noChangeShapeType="1"/>
            </p:cNvSpPr>
            <p:nvPr/>
          </p:nvSpPr>
          <p:spPr bwMode="auto">
            <a:xfrm flipH="1">
              <a:off x="2665442" y="3235305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779442" y="2889249"/>
              <a:ext cx="714380" cy="86177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r>
                <a:rPr lang="en-US" altLang="zh-CN" sz="2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=8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000" i="1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en-US" altLang="zh-CN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15" name="Rectangle 23"/>
            <p:cNvSpPr>
              <a:spLocks noChangeArrowheads="1"/>
            </p:cNvSpPr>
            <p:nvPr/>
          </p:nvSpPr>
          <p:spPr bwMode="auto">
            <a:xfrm>
              <a:off x="3238529" y="352423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16" name="Rectangle 24"/>
            <p:cNvSpPr>
              <a:spLocks noChangeArrowheads="1"/>
            </p:cNvSpPr>
            <p:nvPr/>
          </p:nvSpPr>
          <p:spPr bwMode="auto">
            <a:xfrm>
              <a:off x="3744942" y="352423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17" name="Line 25"/>
            <p:cNvSpPr>
              <a:spLocks noChangeShapeType="1"/>
            </p:cNvSpPr>
            <p:nvPr/>
          </p:nvSpPr>
          <p:spPr bwMode="auto">
            <a:xfrm>
              <a:off x="3384579" y="3235305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18" name="Line 26"/>
            <p:cNvSpPr>
              <a:spLocks noChangeShapeType="1"/>
            </p:cNvSpPr>
            <p:nvPr/>
          </p:nvSpPr>
          <p:spPr bwMode="auto">
            <a:xfrm flipH="1">
              <a:off x="3960842" y="3235305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19" name="Rectangle 27"/>
            <p:cNvSpPr>
              <a:spLocks noChangeArrowheads="1"/>
            </p:cNvSpPr>
            <p:nvPr/>
          </p:nvSpPr>
          <p:spPr bwMode="auto">
            <a:xfrm>
              <a:off x="4394229" y="29479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20" name="Rectangle 28"/>
            <p:cNvSpPr>
              <a:spLocks noChangeArrowheads="1"/>
            </p:cNvSpPr>
            <p:nvPr/>
          </p:nvSpPr>
          <p:spPr bwMode="auto">
            <a:xfrm>
              <a:off x="5043517" y="29479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21" name="Rectangle 29"/>
            <p:cNvSpPr>
              <a:spLocks noChangeArrowheads="1"/>
            </p:cNvSpPr>
            <p:nvPr/>
          </p:nvSpPr>
          <p:spPr bwMode="auto">
            <a:xfrm>
              <a:off x="5691217" y="29479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22" name="Rectangle 30"/>
            <p:cNvSpPr>
              <a:spLocks noChangeArrowheads="1"/>
            </p:cNvSpPr>
            <p:nvPr/>
          </p:nvSpPr>
          <p:spPr bwMode="auto">
            <a:xfrm>
              <a:off x="6340504" y="29479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23" name="Rectangle 31"/>
            <p:cNvSpPr>
              <a:spLocks noChangeArrowheads="1"/>
            </p:cNvSpPr>
            <p:nvPr/>
          </p:nvSpPr>
          <p:spPr bwMode="auto">
            <a:xfrm>
              <a:off x="4464079" y="352423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24" name="Rectangle 32"/>
            <p:cNvSpPr>
              <a:spLocks noChangeArrowheads="1"/>
            </p:cNvSpPr>
            <p:nvPr/>
          </p:nvSpPr>
          <p:spPr bwMode="auto">
            <a:xfrm>
              <a:off x="4970492" y="352423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25" name="Line 33"/>
            <p:cNvSpPr>
              <a:spLocks noChangeShapeType="1"/>
            </p:cNvSpPr>
            <p:nvPr/>
          </p:nvSpPr>
          <p:spPr bwMode="auto">
            <a:xfrm>
              <a:off x="4610129" y="3235305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26" name="Line 34"/>
            <p:cNvSpPr>
              <a:spLocks noChangeShapeType="1"/>
            </p:cNvSpPr>
            <p:nvPr/>
          </p:nvSpPr>
          <p:spPr bwMode="auto">
            <a:xfrm flipH="1">
              <a:off x="5186392" y="3235305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27" name="Rectangle 35"/>
            <p:cNvSpPr>
              <a:spLocks noChangeArrowheads="1"/>
            </p:cNvSpPr>
            <p:nvPr/>
          </p:nvSpPr>
          <p:spPr bwMode="auto">
            <a:xfrm>
              <a:off x="5759479" y="352423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28" name="Rectangle 36"/>
            <p:cNvSpPr>
              <a:spLocks noChangeArrowheads="1"/>
            </p:cNvSpPr>
            <p:nvPr/>
          </p:nvSpPr>
          <p:spPr bwMode="auto">
            <a:xfrm>
              <a:off x="6265892" y="3524230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29" name="Line 37"/>
            <p:cNvSpPr>
              <a:spLocks noChangeShapeType="1"/>
            </p:cNvSpPr>
            <p:nvPr/>
          </p:nvSpPr>
          <p:spPr bwMode="auto">
            <a:xfrm>
              <a:off x="5905529" y="3235305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30" name="Line 38"/>
            <p:cNvSpPr>
              <a:spLocks noChangeShapeType="1"/>
            </p:cNvSpPr>
            <p:nvPr/>
          </p:nvSpPr>
          <p:spPr bwMode="auto">
            <a:xfrm flipH="1">
              <a:off x="6481792" y="3235305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31" name="Rectangle 39"/>
            <p:cNvSpPr>
              <a:spLocks noChangeArrowheads="1"/>
            </p:cNvSpPr>
            <p:nvPr/>
          </p:nvSpPr>
          <p:spPr bwMode="auto">
            <a:xfrm>
              <a:off x="2162204" y="410049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32" name="Rectangle 40"/>
            <p:cNvSpPr>
              <a:spLocks noChangeArrowheads="1"/>
            </p:cNvSpPr>
            <p:nvPr/>
          </p:nvSpPr>
          <p:spPr bwMode="auto">
            <a:xfrm>
              <a:off x="2668617" y="410049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33" name="Line 41"/>
            <p:cNvSpPr>
              <a:spLocks noChangeShapeType="1"/>
            </p:cNvSpPr>
            <p:nvPr/>
          </p:nvSpPr>
          <p:spPr bwMode="auto">
            <a:xfrm>
              <a:off x="2808317" y="3811568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34" name="Line 42"/>
            <p:cNvSpPr>
              <a:spLocks noChangeShapeType="1"/>
            </p:cNvSpPr>
            <p:nvPr/>
          </p:nvSpPr>
          <p:spPr bwMode="auto">
            <a:xfrm flipH="1">
              <a:off x="3384579" y="3811568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35" name="Rectangle 43"/>
            <p:cNvSpPr>
              <a:spLocks noChangeArrowheads="1"/>
            </p:cNvSpPr>
            <p:nvPr/>
          </p:nvSpPr>
          <p:spPr bwMode="auto">
            <a:xfrm>
              <a:off x="3173442" y="410049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36" name="Rectangle 44"/>
            <p:cNvSpPr>
              <a:spLocks noChangeArrowheads="1"/>
            </p:cNvSpPr>
            <p:nvPr/>
          </p:nvSpPr>
          <p:spPr bwMode="auto">
            <a:xfrm>
              <a:off x="3679854" y="410049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37" name="Rectangle 45"/>
            <p:cNvSpPr>
              <a:spLocks noChangeArrowheads="1"/>
            </p:cNvSpPr>
            <p:nvPr/>
          </p:nvSpPr>
          <p:spPr bwMode="auto">
            <a:xfrm>
              <a:off x="4465667" y="410049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38" name="Rectangle 46"/>
            <p:cNvSpPr>
              <a:spLocks noChangeArrowheads="1"/>
            </p:cNvSpPr>
            <p:nvPr/>
          </p:nvSpPr>
          <p:spPr bwMode="auto">
            <a:xfrm>
              <a:off x="4972079" y="410049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39" name="Line 47"/>
            <p:cNvSpPr>
              <a:spLocks noChangeShapeType="1"/>
            </p:cNvSpPr>
            <p:nvPr/>
          </p:nvSpPr>
          <p:spPr bwMode="auto">
            <a:xfrm>
              <a:off x="5111779" y="3811568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40" name="Line 48"/>
            <p:cNvSpPr>
              <a:spLocks noChangeShapeType="1"/>
            </p:cNvSpPr>
            <p:nvPr/>
          </p:nvSpPr>
          <p:spPr bwMode="auto">
            <a:xfrm flipH="1">
              <a:off x="5688042" y="3811568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41" name="Rectangle 49"/>
            <p:cNvSpPr>
              <a:spLocks noChangeArrowheads="1"/>
            </p:cNvSpPr>
            <p:nvPr/>
          </p:nvSpPr>
          <p:spPr bwMode="auto">
            <a:xfrm>
              <a:off x="5476904" y="410049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42" name="Rectangle 50"/>
            <p:cNvSpPr>
              <a:spLocks noChangeArrowheads="1"/>
            </p:cNvSpPr>
            <p:nvPr/>
          </p:nvSpPr>
          <p:spPr bwMode="auto">
            <a:xfrm>
              <a:off x="5983317" y="4100493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43" name="Rectangle 51"/>
            <p:cNvSpPr>
              <a:spLocks noChangeArrowheads="1"/>
            </p:cNvSpPr>
            <p:nvPr/>
          </p:nvSpPr>
          <p:spPr bwMode="auto">
            <a:xfrm>
              <a:off x="2378104" y="4675168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44" name="Rectangle 52"/>
            <p:cNvSpPr>
              <a:spLocks noChangeArrowheads="1"/>
            </p:cNvSpPr>
            <p:nvPr/>
          </p:nvSpPr>
          <p:spPr bwMode="auto">
            <a:xfrm>
              <a:off x="2884517" y="4675168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45" name="Line 53"/>
            <p:cNvSpPr>
              <a:spLocks noChangeShapeType="1"/>
            </p:cNvSpPr>
            <p:nvPr/>
          </p:nvSpPr>
          <p:spPr bwMode="auto">
            <a:xfrm>
              <a:off x="3457604" y="4387830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46" name="Line 54"/>
            <p:cNvSpPr>
              <a:spLocks noChangeShapeType="1"/>
            </p:cNvSpPr>
            <p:nvPr/>
          </p:nvSpPr>
          <p:spPr bwMode="auto">
            <a:xfrm flipH="1">
              <a:off x="5186392" y="4387830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47" name="Rectangle 55"/>
            <p:cNvSpPr>
              <a:spLocks noChangeArrowheads="1"/>
            </p:cNvSpPr>
            <p:nvPr/>
          </p:nvSpPr>
          <p:spPr bwMode="auto">
            <a:xfrm>
              <a:off x="3389342" y="4675168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48" name="Rectangle 56"/>
            <p:cNvSpPr>
              <a:spLocks noChangeArrowheads="1"/>
            </p:cNvSpPr>
            <p:nvPr/>
          </p:nvSpPr>
          <p:spPr bwMode="auto">
            <a:xfrm>
              <a:off x="3895754" y="4675168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49" name="Rectangle 57"/>
            <p:cNvSpPr>
              <a:spLocks noChangeArrowheads="1"/>
            </p:cNvSpPr>
            <p:nvPr/>
          </p:nvSpPr>
          <p:spPr bwMode="auto">
            <a:xfrm>
              <a:off x="4387879" y="46751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50" name="Rectangle 58"/>
            <p:cNvSpPr>
              <a:spLocks noChangeArrowheads="1"/>
            </p:cNvSpPr>
            <p:nvPr/>
          </p:nvSpPr>
          <p:spPr bwMode="auto">
            <a:xfrm>
              <a:off x="4894292" y="46751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51" name="Rectangle 59"/>
            <p:cNvSpPr>
              <a:spLocks noChangeArrowheads="1"/>
            </p:cNvSpPr>
            <p:nvPr/>
          </p:nvSpPr>
          <p:spPr bwMode="auto">
            <a:xfrm>
              <a:off x="5399117" y="46751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52" name="Rectangle 60"/>
            <p:cNvSpPr>
              <a:spLocks noChangeArrowheads="1"/>
            </p:cNvSpPr>
            <p:nvPr/>
          </p:nvSpPr>
          <p:spPr bwMode="auto">
            <a:xfrm>
              <a:off x="5905529" y="4675168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53" name="AutoShape 61"/>
            <p:cNvSpPr>
              <a:spLocks/>
            </p:cNvSpPr>
            <p:nvPr/>
          </p:nvSpPr>
          <p:spPr bwMode="auto">
            <a:xfrm>
              <a:off x="7131079" y="3019405"/>
              <a:ext cx="71438" cy="1944688"/>
            </a:xfrm>
            <a:prstGeom prst="rightBrace">
              <a:avLst>
                <a:gd name="adj1" fmla="val 226850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54" name="Text Box 62"/>
            <p:cNvSpPr txBox="1">
              <a:spLocks noChangeArrowheads="1"/>
            </p:cNvSpPr>
            <p:nvPr/>
          </p:nvSpPr>
          <p:spPr bwMode="auto">
            <a:xfrm>
              <a:off x="7346979" y="3667105"/>
              <a:ext cx="1439863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</a:t>
              </a:r>
              <a:r>
                <a:rPr lang="en-US" altLang="zh-CN" sz="20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log</a:t>
              </a:r>
              <a:r>
                <a:rPr lang="en-US" altLang="zh-CN" sz="2000" i="1" baseline="-25000" err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2000" i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20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</a:t>
              </a:r>
              <a:r>
                <a:rPr kumimoji="1" lang="zh-CN" altLang="en-US" sz="20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趟</a:t>
              </a:r>
              <a:endPara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 pitchFamily="18" charset="2"/>
              </a:endParaRPr>
            </a:p>
          </p:txBody>
        </p:sp>
      </p:grpSp>
      <p:sp>
        <p:nvSpPr>
          <p:cNvPr id="55" name="Text Box 2"/>
          <p:cNvSpPr txBox="1">
            <a:spLocks noChangeArrowheads="1"/>
          </p:cNvSpPr>
          <p:nvPr/>
        </p:nvSpPr>
        <p:spPr bwMode="auto">
          <a:xfrm>
            <a:off x="357158" y="252691"/>
            <a:ext cx="60007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 </a:t>
            </a:r>
            <a:r>
              <a:rPr kumimoji="1" lang="en-US" altLang="zh-CN" sz="2000" i="1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k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路平衡归并时关键字比较次数的计算</a:t>
            </a:r>
            <a:endParaRPr kumimoji="1" lang="zh-CN" altLang="en-US" sz="20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31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214414" y="4214818"/>
            <a:ext cx="478634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kumimoji="1" lang="en-US" altLang="zh-CN" sz="2000" dirty="0" err="1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2000" i="1" baseline="-30000" dirty="0" err="1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i="1" dirty="0" err="1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dirty="0" smtClean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×(</a:t>
            </a:r>
            <a:r>
              <a:rPr kumimoji="1"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en-US" altLang="zh-CN" sz="2000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)×(</a:t>
            </a:r>
            <a:r>
              <a:rPr kumimoji="1"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>
                <a:solidFill>
                  <a:srgbClr val="FF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2000" smtClean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 </a:t>
            </a:r>
            <a:r>
              <a:rPr kumimoji="1" lang="en-US" altLang="zh-CN" sz="2000" smtClean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2000" baseline="-30000" smtClean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i="1" smtClean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smtClean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/</a:t>
            </a:r>
            <a:r>
              <a:rPr kumimoji="1" lang="zh-CN" altLang="en-US" sz="2000" smtClean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 </a:t>
            </a:r>
            <a:r>
              <a:rPr kumimoji="1" lang="en-US" altLang="zh-CN" sz="2000" smtClean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2000" baseline="-30000" smtClean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i="1" smtClean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×(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1)×(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endParaRPr kumimoji="1" lang="en-US" altLang="zh-CN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kumimoji="1"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2000" baseline="-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×(</a:t>
            </a:r>
            <a:r>
              <a:rPr kumimoji="1"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en-US" altLang="zh-CN" sz="200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)×(</a:t>
            </a:r>
            <a:r>
              <a:rPr kumimoji="1" lang="en-US" altLang="zh-CN" sz="2000" i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／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kumimoji="1" lang="en-US" altLang="zh-CN" sz="2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2000" baseline="-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0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</a:t>
            </a:r>
            <a:endParaRPr kumimoji="1" lang="en-US" altLang="zh-CN" sz="2000" b="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57"/>
          <p:cNvGrpSpPr/>
          <p:nvPr/>
        </p:nvGrpSpPr>
        <p:grpSpPr>
          <a:xfrm>
            <a:off x="857224" y="528560"/>
            <a:ext cx="6797713" cy="2779770"/>
            <a:chOff x="857224" y="742874"/>
            <a:chExt cx="6797713" cy="2779770"/>
          </a:xfrm>
        </p:grpSpPr>
        <p:sp>
          <p:nvSpPr>
            <p:cNvPr id="26630" name="AutoShape 6"/>
            <p:cNvSpPr>
              <a:spLocks/>
            </p:cNvSpPr>
            <p:nvPr/>
          </p:nvSpPr>
          <p:spPr bwMode="auto">
            <a:xfrm rot="16200000">
              <a:off x="3344043" y="-1159688"/>
              <a:ext cx="69850" cy="4897438"/>
            </a:xfrm>
            <a:prstGeom prst="rightBrace">
              <a:avLst>
                <a:gd name="adj1" fmla="val 584280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2814601" y="742874"/>
              <a:ext cx="13684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r>
                <a:rPr lang="zh-CN" altLang="en-US" sz="20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个记录</a:t>
              </a:r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857224" y="15065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36" name="Rectangle 12"/>
            <p:cNvSpPr>
              <a:spLocks noChangeArrowheads="1"/>
            </p:cNvSpPr>
            <p:nvPr/>
          </p:nvSpPr>
          <p:spPr bwMode="auto">
            <a:xfrm>
              <a:off x="1506512" y="15065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2154212" y="15065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2803499" y="15065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927074" y="2082781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1433487" y="2082781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1073124" y="1793856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2" name="Line 18"/>
            <p:cNvSpPr>
              <a:spLocks noChangeShapeType="1"/>
            </p:cNvSpPr>
            <p:nvPr/>
          </p:nvSpPr>
          <p:spPr bwMode="auto">
            <a:xfrm flipH="1">
              <a:off x="1649387" y="1793856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2222474" y="2082781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2728887" y="2082781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5" name="Line 21"/>
            <p:cNvSpPr>
              <a:spLocks noChangeShapeType="1"/>
            </p:cNvSpPr>
            <p:nvPr/>
          </p:nvSpPr>
          <p:spPr bwMode="auto">
            <a:xfrm>
              <a:off x="2368524" y="1793856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6" name="Line 22"/>
            <p:cNvSpPr>
              <a:spLocks noChangeShapeType="1"/>
            </p:cNvSpPr>
            <p:nvPr/>
          </p:nvSpPr>
          <p:spPr bwMode="auto">
            <a:xfrm flipH="1">
              <a:off x="2944787" y="1793856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3378174" y="15065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4027462" y="15065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4675162" y="15065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5324449" y="15065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3448024" y="2082781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52" name="Rectangle 28"/>
            <p:cNvSpPr>
              <a:spLocks noChangeArrowheads="1"/>
            </p:cNvSpPr>
            <p:nvPr/>
          </p:nvSpPr>
          <p:spPr bwMode="auto">
            <a:xfrm>
              <a:off x="3954437" y="2082781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53" name="Line 29"/>
            <p:cNvSpPr>
              <a:spLocks noChangeShapeType="1"/>
            </p:cNvSpPr>
            <p:nvPr/>
          </p:nvSpPr>
          <p:spPr bwMode="auto">
            <a:xfrm>
              <a:off x="3594074" y="1793856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54" name="Line 30"/>
            <p:cNvSpPr>
              <a:spLocks noChangeShapeType="1"/>
            </p:cNvSpPr>
            <p:nvPr/>
          </p:nvSpPr>
          <p:spPr bwMode="auto">
            <a:xfrm flipH="1">
              <a:off x="4170337" y="1793856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55" name="Rectangle 31"/>
            <p:cNvSpPr>
              <a:spLocks noChangeArrowheads="1"/>
            </p:cNvSpPr>
            <p:nvPr/>
          </p:nvSpPr>
          <p:spPr bwMode="auto">
            <a:xfrm>
              <a:off x="4743424" y="2082781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56" name="Rectangle 32"/>
            <p:cNvSpPr>
              <a:spLocks noChangeArrowheads="1"/>
            </p:cNvSpPr>
            <p:nvPr/>
          </p:nvSpPr>
          <p:spPr bwMode="auto">
            <a:xfrm>
              <a:off x="5249837" y="2082781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57" name="Line 33"/>
            <p:cNvSpPr>
              <a:spLocks noChangeShapeType="1"/>
            </p:cNvSpPr>
            <p:nvPr/>
          </p:nvSpPr>
          <p:spPr bwMode="auto">
            <a:xfrm>
              <a:off x="4889474" y="1793856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58" name="Line 34"/>
            <p:cNvSpPr>
              <a:spLocks noChangeShapeType="1"/>
            </p:cNvSpPr>
            <p:nvPr/>
          </p:nvSpPr>
          <p:spPr bwMode="auto">
            <a:xfrm flipH="1">
              <a:off x="5465737" y="1793856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59" name="Rectangle 35"/>
            <p:cNvSpPr>
              <a:spLocks noChangeArrowheads="1"/>
            </p:cNvSpPr>
            <p:nvPr/>
          </p:nvSpPr>
          <p:spPr bwMode="auto">
            <a:xfrm>
              <a:off x="1146149" y="2659044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60" name="Rectangle 36"/>
            <p:cNvSpPr>
              <a:spLocks noChangeArrowheads="1"/>
            </p:cNvSpPr>
            <p:nvPr/>
          </p:nvSpPr>
          <p:spPr bwMode="auto">
            <a:xfrm>
              <a:off x="1652562" y="2659044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61" name="Line 37"/>
            <p:cNvSpPr>
              <a:spLocks noChangeShapeType="1"/>
            </p:cNvSpPr>
            <p:nvPr/>
          </p:nvSpPr>
          <p:spPr bwMode="auto">
            <a:xfrm>
              <a:off x="1792262" y="2370119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62" name="Line 38"/>
            <p:cNvSpPr>
              <a:spLocks noChangeShapeType="1"/>
            </p:cNvSpPr>
            <p:nvPr/>
          </p:nvSpPr>
          <p:spPr bwMode="auto">
            <a:xfrm flipH="1">
              <a:off x="2368524" y="2370119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63" name="Rectangle 39"/>
            <p:cNvSpPr>
              <a:spLocks noChangeArrowheads="1"/>
            </p:cNvSpPr>
            <p:nvPr/>
          </p:nvSpPr>
          <p:spPr bwMode="auto">
            <a:xfrm>
              <a:off x="2157387" y="2659044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64" name="Rectangle 40"/>
            <p:cNvSpPr>
              <a:spLocks noChangeArrowheads="1"/>
            </p:cNvSpPr>
            <p:nvPr/>
          </p:nvSpPr>
          <p:spPr bwMode="auto">
            <a:xfrm>
              <a:off x="2663799" y="2659044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65" name="Rectangle 41"/>
            <p:cNvSpPr>
              <a:spLocks noChangeArrowheads="1"/>
            </p:cNvSpPr>
            <p:nvPr/>
          </p:nvSpPr>
          <p:spPr bwMode="auto">
            <a:xfrm>
              <a:off x="3449612" y="2659044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66" name="Rectangle 42"/>
            <p:cNvSpPr>
              <a:spLocks noChangeArrowheads="1"/>
            </p:cNvSpPr>
            <p:nvPr/>
          </p:nvSpPr>
          <p:spPr bwMode="auto">
            <a:xfrm>
              <a:off x="3956024" y="2659044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67" name="Line 43"/>
            <p:cNvSpPr>
              <a:spLocks noChangeShapeType="1"/>
            </p:cNvSpPr>
            <p:nvPr/>
          </p:nvSpPr>
          <p:spPr bwMode="auto">
            <a:xfrm>
              <a:off x="4095724" y="2370119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68" name="Line 44"/>
            <p:cNvSpPr>
              <a:spLocks noChangeShapeType="1"/>
            </p:cNvSpPr>
            <p:nvPr/>
          </p:nvSpPr>
          <p:spPr bwMode="auto">
            <a:xfrm flipH="1">
              <a:off x="4671987" y="2370119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69" name="Rectangle 45"/>
            <p:cNvSpPr>
              <a:spLocks noChangeArrowheads="1"/>
            </p:cNvSpPr>
            <p:nvPr/>
          </p:nvSpPr>
          <p:spPr bwMode="auto">
            <a:xfrm>
              <a:off x="4460849" y="2659044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70" name="Rectangle 46"/>
            <p:cNvSpPr>
              <a:spLocks noChangeArrowheads="1"/>
            </p:cNvSpPr>
            <p:nvPr/>
          </p:nvSpPr>
          <p:spPr bwMode="auto">
            <a:xfrm>
              <a:off x="4967262" y="2659044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71" name="Rectangle 47"/>
            <p:cNvSpPr>
              <a:spLocks noChangeArrowheads="1"/>
            </p:cNvSpPr>
            <p:nvPr/>
          </p:nvSpPr>
          <p:spPr bwMode="auto">
            <a:xfrm>
              <a:off x="1362049" y="3233719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72" name="Rectangle 48"/>
            <p:cNvSpPr>
              <a:spLocks noChangeArrowheads="1"/>
            </p:cNvSpPr>
            <p:nvPr/>
          </p:nvSpPr>
          <p:spPr bwMode="auto">
            <a:xfrm>
              <a:off x="1868462" y="3233719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73" name="Line 49"/>
            <p:cNvSpPr>
              <a:spLocks noChangeShapeType="1"/>
            </p:cNvSpPr>
            <p:nvPr/>
          </p:nvSpPr>
          <p:spPr bwMode="auto">
            <a:xfrm>
              <a:off x="2441549" y="2946381"/>
              <a:ext cx="144463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74" name="Line 50"/>
            <p:cNvSpPr>
              <a:spLocks noChangeShapeType="1"/>
            </p:cNvSpPr>
            <p:nvPr/>
          </p:nvSpPr>
          <p:spPr bwMode="auto">
            <a:xfrm flipH="1">
              <a:off x="4170337" y="2946381"/>
              <a:ext cx="144462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75" name="Rectangle 51"/>
            <p:cNvSpPr>
              <a:spLocks noChangeArrowheads="1"/>
            </p:cNvSpPr>
            <p:nvPr/>
          </p:nvSpPr>
          <p:spPr bwMode="auto">
            <a:xfrm>
              <a:off x="2373287" y="3233719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76" name="Rectangle 52"/>
            <p:cNvSpPr>
              <a:spLocks noChangeArrowheads="1"/>
            </p:cNvSpPr>
            <p:nvPr/>
          </p:nvSpPr>
          <p:spPr bwMode="auto">
            <a:xfrm>
              <a:off x="2879699" y="3233719"/>
              <a:ext cx="504825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77" name="Rectangle 53"/>
            <p:cNvSpPr>
              <a:spLocks noChangeArrowheads="1"/>
            </p:cNvSpPr>
            <p:nvPr/>
          </p:nvSpPr>
          <p:spPr bwMode="auto">
            <a:xfrm>
              <a:off x="3371824" y="32337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78" name="Rectangle 54"/>
            <p:cNvSpPr>
              <a:spLocks noChangeArrowheads="1"/>
            </p:cNvSpPr>
            <p:nvPr/>
          </p:nvSpPr>
          <p:spPr bwMode="auto">
            <a:xfrm>
              <a:off x="3878237" y="32337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79" name="Rectangle 55"/>
            <p:cNvSpPr>
              <a:spLocks noChangeArrowheads="1"/>
            </p:cNvSpPr>
            <p:nvPr/>
          </p:nvSpPr>
          <p:spPr bwMode="auto">
            <a:xfrm>
              <a:off x="4383062" y="32337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80" name="Rectangle 56"/>
            <p:cNvSpPr>
              <a:spLocks noChangeArrowheads="1"/>
            </p:cNvSpPr>
            <p:nvPr/>
          </p:nvSpPr>
          <p:spPr bwMode="auto">
            <a:xfrm>
              <a:off x="4889474" y="3233719"/>
              <a:ext cx="504825" cy="2873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81" name="AutoShape 57"/>
            <p:cNvSpPr>
              <a:spLocks/>
            </p:cNvSpPr>
            <p:nvPr/>
          </p:nvSpPr>
          <p:spPr bwMode="auto">
            <a:xfrm>
              <a:off x="6115024" y="1577956"/>
              <a:ext cx="71438" cy="1944688"/>
            </a:xfrm>
            <a:prstGeom prst="rightBrace">
              <a:avLst>
                <a:gd name="adj1" fmla="val 226850"/>
                <a:gd name="adj2" fmla="val 50000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682" name="Text Box 58"/>
            <p:cNvSpPr txBox="1">
              <a:spLocks noChangeArrowheads="1"/>
            </p:cNvSpPr>
            <p:nvPr/>
          </p:nvSpPr>
          <p:spPr bwMode="auto">
            <a:xfrm>
              <a:off x="6215074" y="2225656"/>
              <a:ext cx="1439863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</a:t>
              </a:r>
              <a:r>
                <a:rPr lang="en-US" altLang="zh-CN" sz="2000" dirty="0" err="1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log</a:t>
              </a:r>
              <a:r>
                <a:rPr lang="en-US" altLang="zh-CN" sz="2000" i="1" baseline="-25000" dirty="0" err="1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2000" i="1" dirty="0" err="1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lang="en-US" altLang="zh-CN" sz="20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</a:t>
              </a:r>
              <a:r>
                <a:rPr lang="zh-CN" altLang="en-US" sz="2000" dirty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 pitchFamily="18" charset="2"/>
                </a:rPr>
                <a:t>趟</a:t>
              </a:r>
            </a:p>
          </p:txBody>
        </p:sp>
      </p:grpSp>
      <p:grpSp>
        <p:nvGrpSpPr>
          <p:cNvPr id="3" name="组合 58"/>
          <p:cNvGrpSpPr/>
          <p:nvPr/>
        </p:nvGrpSpPr>
        <p:grpSpPr>
          <a:xfrm>
            <a:off x="5886435" y="500042"/>
            <a:ext cx="2971844" cy="857256"/>
            <a:chOff x="5886435" y="714356"/>
            <a:chExt cx="2971844" cy="857256"/>
          </a:xfrm>
        </p:grpSpPr>
        <p:cxnSp>
          <p:nvCxnSpPr>
            <p:cNvPr id="54" name="直接箭头连接符 53"/>
            <p:cNvCxnSpPr/>
            <p:nvPr/>
          </p:nvCxnSpPr>
          <p:spPr>
            <a:xfrm rot="5400000">
              <a:off x="5886435" y="1142984"/>
              <a:ext cx="428628" cy="42862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243624" y="714356"/>
              <a:ext cx="26146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每一</a:t>
              </a:r>
              <a:r>
                <a:rPr kumimoji="1" lang="zh-CN" altLang="en-US" sz="2000" dirty="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趟需</a:t>
              </a:r>
              <a:r>
                <a:rPr kumimoji="1" lang="en-US" altLang="zh-CN" sz="2000" dirty="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1" lang="en-US" altLang="zh-CN" sz="2000" i="1" dirty="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r>
                <a:rPr kumimoji="1" lang="en-US" altLang="zh-CN" sz="2000" dirty="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-1)×(</a:t>
              </a:r>
              <a:r>
                <a:rPr kumimoji="1" lang="en-US" altLang="zh-CN" sz="2000" i="1" dirty="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dirty="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-1)</a:t>
              </a:r>
              <a:r>
                <a:rPr kumimoji="1" lang="zh-CN" altLang="en-US" sz="2000" dirty="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次关键字比较</a:t>
              </a:r>
              <a:endParaRPr lang="zh-CN" altLang="en-US" sz="20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785786" y="3643314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总共需要的关键字比较次数为：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32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503237" y="500042"/>
            <a:ext cx="4497391" cy="453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总共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需要的关键字比较次数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kumimoji="1" lang="en-US" altLang="zh-CN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3643314"/>
            <a:ext cx="8215370" cy="140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kumimoji="1" lang="zh-CN" altLang="en-US" sz="2000" dirty="0" smtClean="0">
                <a:solidFill>
                  <a:srgbClr val="3333CC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　</a:t>
            </a:r>
            <a:r>
              <a:rPr kumimoji="1" lang="zh-CN" altLang="en-US" sz="2000" smtClean="0">
                <a:solidFill>
                  <a:srgbClr val="3333CC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　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结论：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增大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归并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路数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k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，读写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磁盘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次数减少，而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关键字比较次数会增大。若</a:t>
            </a:r>
            <a:r>
              <a:rPr kumimoji="1" lang="en-US" altLang="zh-CN" sz="2000" i="1" dirty="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k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增大到一定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的程度，就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会抵消掉由于减少读写磁盘次数而赢得的时间。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728" y="1671568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kumimoji="1" lang="en-US" altLang="zh-CN" sz="1800" dirty="0" err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1800" baseline="-30000" dirty="0" err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 i="1" dirty="0" err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18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 ×</a:t>
            </a:r>
            <a:r>
              <a:rPr kumimoji="1" lang="en-US" altLang="zh-CN" sz="18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(</a:t>
            </a:r>
            <a:r>
              <a:rPr kumimoji="1" lang="en-US" altLang="zh-CN" sz="1800" i="1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kumimoji="1" lang="en-US" altLang="zh-CN" sz="18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18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kumimoji="1" lang="en-US" altLang="zh-CN" sz="18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  ×  </a:t>
            </a:r>
            <a:r>
              <a:rPr kumimoji="1" lang="en-US" altLang="zh-CN" sz="18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1800" dirty="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18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r>
              <a:rPr kumimoji="1" lang="zh-CN" altLang="en-US" sz="18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／</a:t>
            </a:r>
            <a:r>
              <a:rPr kumimoji="1" lang="zh-CN" altLang="en-US" sz="18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kumimoji="1" lang="en-US" altLang="zh-CN" sz="1800" dirty="0" err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kumimoji="1" lang="en-US" altLang="zh-CN" sz="1800" baseline="-30000" dirty="0" err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 i="1" dirty="0" err="1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1800" dirty="0" smtClean="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1071538" y="1499090"/>
            <a:ext cx="4929222" cy="1399066"/>
            <a:chOff x="1071538" y="1499090"/>
            <a:chExt cx="4929222" cy="1399066"/>
          </a:xfrm>
        </p:grpSpPr>
        <p:sp>
          <p:nvSpPr>
            <p:cNvPr id="6" name="TextBox 5"/>
            <p:cNvSpPr txBox="1"/>
            <p:nvPr/>
          </p:nvSpPr>
          <p:spPr>
            <a:xfrm>
              <a:off x="1071538" y="2528824"/>
              <a:ext cx="4929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1800" dirty="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在初始归并段个数</a:t>
              </a:r>
              <a:r>
                <a:rPr kumimoji="1" lang="en-US" altLang="zh-CN" sz="1800" i="1" dirty="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kumimoji="1" lang="zh-CN" altLang="en-US" sz="1800" dirty="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与记录</a:t>
              </a:r>
              <a:r>
                <a:rPr kumimoji="1" lang="zh-CN" altLang="en-US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个数</a:t>
              </a:r>
              <a:r>
                <a:rPr kumimoji="1" lang="en-US" altLang="zh-CN" sz="1800" i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r>
                <a:rPr kumimoji="1" lang="zh-CN" altLang="en-US" sz="18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确定时</a:t>
              </a:r>
              <a:r>
                <a:rPr kumimoji="1" lang="zh-CN" altLang="en-US" sz="1800" dirty="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是常量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214414" y="1499090"/>
              <a:ext cx="2357454" cy="71438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连接符 10"/>
            <p:cNvCxnSpPr>
              <a:stCxn id="9" idx="4"/>
            </p:cNvCxnSpPr>
            <p:nvPr/>
          </p:nvCxnSpPr>
          <p:spPr>
            <a:xfrm rot="16200000" flipH="1">
              <a:off x="2260584" y="2346026"/>
              <a:ext cx="265114" cy="0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5"/>
          <p:cNvGrpSpPr/>
          <p:nvPr/>
        </p:nvGrpSpPr>
        <p:grpSpPr>
          <a:xfrm>
            <a:off x="4000497" y="885750"/>
            <a:ext cx="4786345" cy="1349442"/>
            <a:chOff x="4000497" y="885750"/>
            <a:chExt cx="4330503" cy="1349442"/>
          </a:xfrm>
        </p:grpSpPr>
        <p:sp>
          <p:nvSpPr>
            <p:cNvPr id="8" name="TextBox 7"/>
            <p:cNvSpPr txBox="1"/>
            <p:nvPr/>
          </p:nvSpPr>
          <p:spPr>
            <a:xfrm>
              <a:off x="4572000" y="885750"/>
              <a:ext cx="3759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2000" dirty="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2000" i="1" dirty="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dirty="0" smtClean="0">
                  <a:solidFill>
                    <a:srgbClr val="00B050"/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r>
                <a:rPr kumimoji="1" lang="en-US" altLang="zh-CN" sz="2000" dirty="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1)</a:t>
              </a:r>
              <a:r>
                <a:rPr kumimoji="1" lang="zh-CN" altLang="en-US" sz="2000" dirty="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／</a:t>
              </a:r>
              <a:r>
                <a:rPr kumimoji="1" lang="zh-CN" altLang="en-US" sz="2000" dirty="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</a:t>
              </a:r>
              <a:r>
                <a:rPr kumimoji="1" lang="en-US" altLang="zh-CN" sz="2000" dirty="0" err="1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log</a:t>
              </a:r>
              <a:r>
                <a:rPr kumimoji="1" lang="en-US" altLang="zh-CN" sz="2000" baseline="-30000" dirty="0" err="1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kumimoji="1" lang="en-US" altLang="zh-CN" sz="2000" i="1" dirty="0" err="1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dirty="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Symbol" pitchFamily="18" charset="2"/>
                </a:rPr>
                <a:t></a:t>
              </a:r>
              <a:r>
                <a:rPr kumimoji="1" lang="zh-CN" altLang="en-US" sz="2000" dirty="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在</a:t>
              </a:r>
              <a:r>
                <a:rPr kumimoji="1" lang="en-US" altLang="zh-CN" sz="2000" i="1" dirty="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zh-CN" altLang="en-US" sz="2000" dirty="0" smtClean="0">
                  <a:solidFill>
                    <a:srgbClr val="00B05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增大时会增大</a:t>
              </a:r>
              <a:endParaRPr lang="zh-CN" altLang="en-US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000497" y="1520812"/>
              <a:ext cx="1939032" cy="71438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rot="5400000">
              <a:off x="5451368" y="1316835"/>
              <a:ext cx="285752" cy="214314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下箭头 16"/>
          <p:cNvSpPr/>
          <p:nvPr/>
        </p:nvSpPr>
        <p:spPr>
          <a:xfrm>
            <a:off x="3714744" y="3071810"/>
            <a:ext cx="214314" cy="428628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33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857224" y="2449340"/>
            <a:ext cx="5929354" cy="430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利用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败者树实现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路平衡归并的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过程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是：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endParaRPr kumimoji="1" lang="zh-CN" altLang="en-US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58774" y="465138"/>
            <a:ext cx="4999044" cy="430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、利</a:t>
            </a:r>
            <a:r>
              <a:rPr lang="zh-CN" altLang="en-US" sz="22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用</a:t>
            </a:r>
            <a:r>
              <a:rPr kumimoji="1" lang="zh-CN" altLang="en-US" sz="2200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败者树实现</a:t>
            </a:r>
            <a:r>
              <a:rPr lang="en-US" altLang="zh-CN" sz="2200" i="1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k</a:t>
            </a:r>
            <a:r>
              <a:rPr lang="zh-CN" altLang="en-US" sz="22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路平衡归并过程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1372922"/>
            <a:ext cx="8072494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败者树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用于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个记录中选取最小关键字的记录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。败者树类似于堆排序中的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堆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00" y="3163720"/>
            <a:ext cx="5715040" cy="105109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72000" bIns="108000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先建立败者树。</a:t>
            </a:r>
            <a:endParaRPr kumimoji="1" lang="en-US" altLang="zh-CN" sz="20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然后对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个输入有序段进行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路平衡归并。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34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85720" y="500042"/>
            <a:ext cx="8686800" cy="306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11.2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 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设有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个初始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段，它们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中各记录的关键字分别是：</a:t>
            </a:r>
          </a:p>
          <a:p>
            <a:pPr algn="l">
              <a:lnSpc>
                <a:spcPct val="140000"/>
              </a:lnSpc>
            </a:pP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{17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21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∞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</a:p>
          <a:p>
            <a:pPr algn="l">
              <a:lnSpc>
                <a:spcPct val="140000"/>
              </a:lnSpc>
            </a:pP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{5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44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∞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140000"/>
              </a:lnSpc>
            </a:pP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{10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∞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</a:p>
          <a:p>
            <a:pPr algn="l">
              <a:lnSpc>
                <a:spcPct val="140000"/>
              </a:lnSpc>
            </a:pP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{29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32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∞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</a:p>
          <a:p>
            <a:pPr algn="l">
              <a:lnSpc>
                <a:spcPct val="140000"/>
              </a:lnSpc>
            </a:pPr>
            <a:r>
              <a:rPr kumimoji="1"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{15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56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∞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140000"/>
              </a:lnSpc>
            </a:pP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其中，∞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是段结束标志。说明利用败者树进行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路平衡归并排序的过程。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35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61" name="Text Box 33"/>
          <p:cNvSpPr txBox="1">
            <a:spLocks noChangeArrowheads="1"/>
          </p:cNvSpPr>
          <p:nvPr/>
        </p:nvSpPr>
        <p:spPr bwMode="auto">
          <a:xfrm>
            <a:off x="357158" y="142852"/>
            <a:ext cx="24479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建败者树</a:t>
            </a:r>
          </a:p>
        </p:txBody>
      </p:sp>
      <p:grpSp>
        <p:nvGrpSpPr>
          <p:cNvPr id="2" name="组合 40"/>
          <p:cNvGrpSpPr/>
          <p:nvPr/>
        </p:nvGrpSpPr>
        <p:grpSpPr>
          <a:xfrm>
            <a:off x="1714480" y="4234196"/>
            <a:ext cx="4781550" cy="1480820"/>
            <a:chOff x="1714480" y="4234196"/>
            <a:chExt cx="4781550" cy="1480820"/>
          </a:xfrm>
        </p:grpSpPr>
        <p:sp>
          <p:nvSpPr>
            <p:cNvPr id="99337" name="Freeform 9"/>
            <p:cNvSpPr>
              <a:spLocks/>
            </p:cNvSpPr>
            <p:nvPr/>
          </p:nvSpPr>
          <p:spPr bwMode="auto">
            <a:xfrm>
              <a:off x="2410440" y="4965716"/>
              <a:ext cx="226060" cy="344170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0" y="271"/>
                </a:cxn>
              </a:cxnLst>
              <a:rect l="0" t="0" r="r" b="b"/>
              <a:pathLst>
                <a:path w="178" h="271">
                  <a:moveTo>
                    <a:pt x="178" y="0"/>
                  </a:moveTo>
                  <a:lnTo>
                    <a:pt x="0" y="271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338" name="Line 10"/>
            <p:cNvSpPr>
              <a:spLocks noChangeShapeType="1"/>
            </p:cNvSpPr>
            <p:nvPr/>
          </p:nvSpPr>
          <p:spPr bwMode="auto">
            <a:xfrm>
              <a:off x="3097510" y="4965716"/>
              <a:ext cx="231140" cy="34544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343" name="Line 15"/>
            <p:cNvSpPr>
              <a:spLocks noChangeShapeType="1"/>
            </p:cNvSpPr>
            <p:nvPr/>
          </p:nvSpPr>
          <p:spPr bwMode="auto">
            <a:xfrm>
              <a:off x="3616940" y="4234196"/>
              <a:ext cx="231140" cy="34544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349" name="Freeform 21"/>
            <p:cNvSpPr>
              <a:spLocks/>
            </p:cNvSpPr>
            <p:nvPr/>
          </p:nvSpPr>
          <p:spPr bwMode="auto">
            <a:xfrm>
              <a:off x="5066010" y="4234196"/>
              <a:ext cx="220980" cy="353060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0" y="278"/>
                </a:cxn>
              </a:cxnLst>
              <a:rect l="0" t="0" r="r" b="b"/>
              <a:pathLst>
                <a:path w="174" h="278">
                  <a:moveTo>
                    <a:pt x="174" y="0"/>
                  </a:moveTo>
                  <a:lnTo>
                    <a:pt x="0" y="27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332" name="Rectangle 4"/>
            <p:cNvSpPr>
              <a:spLocks noChangeArrowheads="1"/>
            </p:cNvSpPr>
            <p:nvPr/>
          </p:nvSpPr>
          <p:spPr bwMode="auto">
            <a:xfrm>
              <a:off x="2004040" y="5311156"/>
              <a:ext cx="632460" cy="40259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29</a:t>
              </a:r>
            </a:p>
          </p:txBody>
        </p:sp>
        <p:sp>
          <p:nvSpPr>
            <p:cNvPr id="99333" name="Text Box 5"/>
            <p:cNvSpPr txBox="1">
              <a:spLocks noChangeArrowheads="1"/>
            </p:cNvSpPr>
            <p:nvPr/>
          </p:nvSpPr>
          <p:spPr bwMode="auto">
            <a:xfrm>
              <a:off x="1714480" y="5392436"/>
              <a:ext cx="288290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99334" name="Rectangle 6"/>
            <p:cNvSpPr>
              <a:spLocks noChangeArrowheads="1"/>
            </p:cNvSpPr>
            <p:nvPr/>
          </p:nvSpPr>
          <p:spPr bwMode="auto">
            <a:xfrm>
              <a:off x="3213080" y="5311156"/>
              <a:ext cx="633730" cy="40386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15</a:t>
              </a:r>
            </a:p>
          </p:txBody>
        </p:sp>
        <p:sp>
          <p:nvSpPr>
            <p:cNvPr id="99335" name="Text Box 7"/>
            <p:cNvSpPr txBox="1">
              <a:spLocks noChangeArrowheads="1"/>
            </p:cNvSpPr>
            <p:nvPr/>
          </p:nvSpPr>
          <p:spPr bwMode="auto">
            <a:xfrm>
              <a:off x="2924790" y="5382276"/>
              <a:ext cx="288290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99339" name="Rectangle 11"/>
            <p:cNvSpPr>
              <a:spLocks noChangeArrowheads="1"/>
            </p:cNvSpPr>
            <p:nvPr/>
          </p:nvSpPr>
          <p:spPr bwMode="auto">
            <a:xfrm>
              <a:off x="3732510" y="4579636"/>
              <a:ext cx="632460" cy="40386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17</a:t>
              </a:r>
            </a:p>
          </p:txBody>
        </p:sp>
        <p:sp>
          <p:nvSpPr>
            <p:cNvPr id="99340" name="Text Box 12"/>
            <p:cNvSpPr txBox="1">
              <a:spLocks noChangeArrowheads="1"/>
            </p:cNvSpPr>
            <p:nvPr/>
          </p:nvSpPr>
          <p:spPr bwMode="auto">
            <a:xfrm>
              <a:off x="3910304" y="4997471"/>
              <a:ext cx="288290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baseline="-25000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en-US" altLang="zh-CN" sz="18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344" name="Rectangle 16"/>
            <p:cNvSpPr>
              <a:spLocks noChangeArrowheads="1"/>
            </p:cNvSpPr>
            <p:nvPr/>
          </p:nvSpPr>
          <p:spPr bwMode="auto">
            <a:xfrm>
              <a:off x="4654530" y="4579636"/>
              <a:ext cx="632460" cy="40386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99345" name="Text Box 17"/>
            <p:cNvSpPr txBox="1">
              <a:spLocks noChangeArrowheads="1"/>
            </p:cNvSpPr>
            <p:nvPr/>
          </p:nvSpPr>
          <p:spPr bwMode="auto">
            <a:xfrm>
              <a:off x="4822173" y="4997471"/>
              <a:ext cx="288290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baseline="-25000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346" name="Rectangle 18"/>
            <p:cNvSpPr>
              <a:spLocks noChangeArrowheads="1"/>
            </p:cNvSpPr>
            <p:nvPr/>
          </p:nvSpPr>
          <p:spPr bwMode="auto">
            <a:xfrm>
              <a:off x="5863570" y="4579636"/>
              <a:ext cx="632460" cy="40386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10</a:t>
              </a:r>
            </a:p>
          </p:txBody>
        </p:sp>
        <p:sp>
          <p:nvSpPr>
            <p:cNvPr id="99347" name="Text Box 19"/>
            <p:cNvSpPr txBox="1">
              <a:spLocks noChangeArrowheads="1"/>
            </p:cNvSpPr>
            <p:nvPr/>
          </p:nvSpPr>
          <p:spPr bwMode="auto">
            <a:xfrm>
              <a:off x="6024868" y="4997471"/>
              <a:ext cx="288290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baseline="-25000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8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350" name="Line 22"/>
            <p:cNvSpPr>
              <a:spLocks noChangeShapeType="1"/>
            </p:cNvSpPr>
            <p:nvPr/>
          </p:nvSpPr>
          <p:spPr bwMode="auto">
            <a:xfrm>
              <a:off x="5748000" y="4234196"/>
              <a:ext cx="231140" cy="34544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39"/>
          <p:cNvGrpSpPr/>
          <p:nvPr/>
        </p:nvGrpSpPr>
        <p:grpSpPr>
          <a:xfrm>
            <a:off x="2463780" y="3112786"/>
            <a:ext cx="3456940" cy="1887220"/>
            <a:chOff x="2463780" y="3112786"/>
            <a:chExt cx="3456940" cy="1887220"/>
          </a:xfrm>
        </p:grpSpPr>
        <p:sp>
          <p:nvSpPr>
            <p:cNvPr id="99351" name="Oval 23"/>
            <p:cNvSpPr>
              <a:spLocks noChangeArrowheads="1"/>
            </p:cNvSpPr>
            <p:nvPr/>
          </p:nvSpPr>
          <p:spPr bwMode="auto">
            <a:xfrm>
              <a:off x="4025880" y="3112786"/>
              <a:ext cx="806450" cy="46101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9342" name="Freeform 14"/>
            <p:cNvSpPr>
              <a:spLocks/>
            </p:cNvSpPr>
            <p:nvPr/>
          </p:nvSpPr>
          <p:spPr bwMode="auto">
            <a:xfrm>
              <a:off x="2928600" y="4234196"/>
              <a:ext cx="227330" cy="309880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0" y="244"/>
                </a:cxn>
              </a:cxnLst>
              <a:rect l="0" t="0" r="r" b="b"/>
              <a:pathLst>
                <a:path w="179" h="244">
                  <a:moveTo>
                    <a:pt x="179" y="0"/>
                  </a:moveTo>
                  <a:lnTo>
                    <a:pt x="0" y="244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352" name="Freeform 24"/>
            <p:cNvSpPr>
              <a:spLocks/>
            </p:cNvSpPr>
            <p:nvPr/>
          </p:nvSpPr>
          <p:spPr bwMode="auto">
            <a:xfrm>
              <a:off x="3543280" y="3522996"/>
              <a:ext cx="657860" cy="311150"/>
            </a:xfrm>
            <a:custGeom>
              <a:avLst/>
              <a:gdLst/>
              <a:ahLst/>
              <a:cxnLst>
                <a:cxn ang="0">
                  <a:pos x="518" y="0"/>
                </a:cxn>
                <a:cxn ang="0">
                  <a:pos x="0" y="245"/>
                </a:cxn>
              </a:cxnLst>
              <a:rect l="0" t="0" r="r" b="b"/>
              <a:pathLst>
                <a:path w="518" h="245">
                  <a:moveTo>
                    <a:pt x="518" y="0"/>
                  </a:moveTo>
                  <a:lnTo>
                    <a:pt x="0" y="24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353" name="Freeform 25"/>
            <p:cNvSpPr>
              <a:spLocks/>
            </p:cNvSpPr>
            <p:nvPr/>
          </p:nvSpPr>
          <p:spPr bwMode="auto">
            <a:xfrm>
              <a:off x="4710410" y="3519186"/>
              <a:ext cx="615950" cy="3149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5" y="248"/>
                </a:cxn>
              </a:cxnLst>
              <a:rect l="0" t="0" r="r" b="b"/>
              <a:pathLst>
                <a:path w="485" h="248">
                  <a:moveTo>
                    <a:pt x="0" y="0"/>
                  </a:moveTo>
                  <a:lnTo>
                    <a:pt x="485" y="2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336" name="Oval 8"/>
            <p:cNvSpPr>
              <a:spLocks noChangeArrowheads="1"/>
            </p:cNvSpPr>
            <p:nvPr/>
          </p:nvSpPr>
          <p:spPr bwMode="auto">
            <a:xfrm>
              <a:off x="2463780" y="4538996"/>
              <a:ext cx="806450" cy="46101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9341" name="Oval 13"/>
            <p:cNvSpPr>
              <a:spLocks noChangeArrowheads="1"/>
            </p:cNvSpPr>
            <p:nvPr/>
          </p:nvSpPr>
          <p:spPr bwMode="auto">
            <a:xfrm>
              <a:off x="2983210" y="3807476"/>
              <a:ext cx="806450" cy="46101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9348" name="Oval 20"/>
            <p:cNvSpPr>
              <a:spLocks noChangeArrowheads="1"/>
            </p:cNvSpPr>
            <p:nvPr/>
          </p:nvSpPr>
          <p:spPr bwMode="auto">
            <a:xfrm>
              <a:off x="5114270" y="3807476"/>
              <a:ext cx="806450" cy="46101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4" name="组合 41"/>
          <p:cNvGrpSpPr/>
          <p:nvPr/>
        </p:nvGrpSpPr>
        <p:grpSpPr>
          <a:xfrm>
            <a:off x="4025896" y="2436506"/>
            <a:ext cx="2727344" cy="681990"/>
            <a:chOff x="4025896" y="2436506"/>
            <a:chExt cx="2727344" cy="681990"/>
          </a:xfrm>
        </p:grpSpPr>
        <p:sp>
          <p:nvSpPr>
            <p:cNvPr id="99354" name="Oval 26"/>
            <p:cNvSpPr>
              <a:spLocks noChangeArrowheads="1"/>
            </p:cNvSpPr>
            <p:nvPr/>
          </p:nvSpPr>
          <p:spPr bwMode="auto">
            <a:xfrm>
              <a:off x="4025896" y="2436506"/>
              <a:ext cx="806450" cy="46101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9356" name="Text Box 28"/>
            <p:cNvSpPr txBox="1">
              <a:spLocks noChangeArrowheads="1"/>
            </p:cNvSpPr>
            <p:nvPr/>
          </p:nvSpPr>
          <p:spPr bwMode="auto">
            <a:xfrm>
              <a:off x="4941566" y="2497466"/>
              <a:ext cx="1811674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冠军（最小者）</a:t>
              </a:r>
            </a:p>
          </p:txBody>
        </p:sp>
        <p:sp>
          <p:nvSpPr>
            <p:cNvPr id="99355" name="Line 27"/>
            <p:cNvSpPr>
              <a:spLocks noChangeShapeType="1"/>
            </p:cNvSpPr>
            <p:nvPr/>
          </p:nvSpPr>
          <p:spPr bwMode="auto">
            <a:xfrm>
              <a:off x="4420866" y="2887356"/>
              <a:ext cx="0" cy="23114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9366" name="Text Box 38"/>
          <p:cNvSpPr txBox="1">
            <a:spLocks noChangeArrowheads="1"/>
          </p:cNvSpPr>
          <p:nvPr/>
        </p:nvSpPr>
        <p:spPr bwMode="auto">
          <a:xfrm>
            <a:off x="428596" y="642918"/>
            <a:ext cx="7572428" cy="4770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=5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：创建含有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个叶子结点的完全二叉树（结点个数最少）。</a:t>
            </a:r>
            <a:endParaRPr lang="en-US" altLang="zh-CN" sz="20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57224" y="1214422"/>
            <a:ext cx="73581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-1=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-1+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，让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，总共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-1=9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个结点，另外添加一个冠军结点。</a:t>
            </a:r>
            <a:endParaRPr lang="zh-CN" altLang="en-US" sz="2000"/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36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2"/>
          <p:cNvGrpSpPr>
            <a:grpSpLocks noChangeAspect="1"/>
          </p:cNvGrpSpPr>
          <p:nvPr/>
        </p:nvGrpSpPr>
        <p:grpSpPr>
          <a:xfrm>
            <a:off x="1857356" y="1176322"/>
            <a:ext cx="4781550" cy="2602230"/>
            <a:chOff x="646081" y="3149589"/>
            <a:chExt cx="5976938" cy="3252787"/>
          </a:xfrm>
        </p:grpSpPr>
        <p:sp>
          <p:nvSpPr>
            <p:cNvPr id="99351" name="Oval 23"/>
            <p:cNvSpPr>
              <a:spLocks noChangeArrowheads="1"/>
            </p:cNvSpPr>
            <p:nvPr/>
          </p:nvSpPr>
          <p:spPr bwMode="auto">
            <a:xfrm>
              <a:off x="3535331" y="3149589"/>
              <a:ext cx="1008063" cy="5762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9337" name="Freeform 9"/>
            <p:cNvSpPr>
              <a:spLocks/>
            </p:cNvSpPr>
            <p:nvPr/>
          </p:nvSpPr>
          <p:spPr bwMode="auto">
            <a:xfrm>
              <a:off x="1516031" y="5465751"/>
              <a:ext cx="282575" cy="430213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0" y="271"/>
                </a:cxn>
              </a:cxnLst>
              <a:rect l="0" t="0" r="r" b="b"/>
              <a:pathLst>
                <a:path w="178" h="271">
                  <a:moveTo>
                    <a:pt x="178" y="0"/>
                  </a:moveTo>
                  <a:lnTo>
                    <a:pt x="0" y="271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338" name="Line 10"/>
            <p:cNvSpPr>
              <a:spLocks noChangeShapeType="1"/>
            </p:cNvSpPr>
            <p:nvPr/>
          </p:nvSpPr>
          <p:spPr bwMode="auto">
            <a:xfrm>
              <a:off x="2374869" y="5465751"/>
              <a:ext cx="288925" cy="4318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343" name="Line 15"/>
            <p:cNvSpPr>
              <a:spLocks noChangeShapeType="1"/>
            </p:cNvSpPr>
            <p:nvPr/>
          </p:nvSpPr>
          <p:spPr bwMode="auto">
            <a:xfrm>
              <a:off x="3024156" y="4551351"/>
              <a:ext cx="288925" cy="4318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349" name="Freeform 21"/>
            <p:cNvSpPr>
              <a:spLocks/>
            </p:cNvSpPr>
            <p:nvPr/>
          </p:nvSpPr>
          <p:spPr bwMode="auto">
            <a:xfrm>
              <a:off x="4835494" y="4551351"/>
              <a:ext cx="276225" cy="441325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0" y="278"/>
                </a:cxn>
              </a:cxnLst>
              <a:rect l="0" t="0" r="r" b="b"/>
              <a:pathLst>
                <a:path w="174" h="278">
                  <a:moveTo>
                    <a:pt x="174" y="0"/>
                  </a:moveTo>
                  <a:lnTo>
                    <a:pt x="0" y="27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342" name="Freeform 14"/>
            <p:cNvSpPr>
              <a:spLocks/>
            </p:cNvSpPr>
            <p:nvPr/>
          </p:nvSpPr>
          <p:spPr bwMode="auto">
            <a:xfrm>
              <a:off x="2163731" y="4551351"/>
              <a:ext cx="284163" cy="387350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0" y="244"/>
                </a:cxn>
              </a:cxnLst>
              <a:rect l="0" t="0" r="r" b="b"/>
              <a:pathLst>
                <a:path w="179" h="244">
                  <a:moveTo>
                    <a:pt x="179" y="0"/>
                  </a:moveTo>
                  <a:lnTo>
                    <a:pt x="0" y="244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352" name="Freeform 24"/>
            <p:cNvSpPr>
              <a:spLocks/>
            </p:cNvSpPr>
            <p:nvPr/>
          </p:nvSpPr>
          <p:spPr bwMode="auto">
            <a:xfrm>
              <a:off x="2932081" y="3662351"/>
              <a:ext cx="822325" cy="388938"/>
            </a:xfrm>
            <a:custGeom>
              <a:avLst/>
              <a:gdLst/>
              <a:ahLst/>
              <a:cxnLst>
                <a:cxn ang="0">
                  <a:pos x="518" y="0"/>
                </a:cxn>
                <a:cxn ang="0">
                  <a:pos x="0" y="245"/>
                </a:cxn>
              </a:cxnLst>
              <a:rect l="0" t="0" r="r" b="b"/>
              <a:pathLst>
                <a:path w="518" h="245">
                  <a:moveTo>
                    <a:pt x="518" y="0"/>
                  </a:moveTo>
                  <a:lnTo>
                    <a:pt x="0" y="24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353" name="Freeform 25"/>
            <p:cNvSpPr>
              <a:spLocks/>
            </p:cNvSpPr>
            <p:nvPr/>
          </p:nvSpPr>
          <p:spPr bwMode="auto">
            <a:xfrm>
              <a:off x="4390994" y="3657589"/>
              <a:ext cx="769937" cy="393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5" y="248"/>
                </a:cxn>
              </a:cxnLst>
              <a:rect l="0" t="0" r="r" b="b"/>
              <a:pathLst>
                <a:path w="485" h="248">
                  <a:moveTo>
                    <a:pt x="0" y="0"/>
                  </a:moveTo>
                  <a:lnTo>
                    <a:pt x="485" y="24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332" name="Rectangle 4"/>
            <p:cNvSpPr>
              <a:spLocks noChangeArrowheads="1"/>
            </p:cNvSpPr>
            <p:nvPr/>
          </p:nvSpPr>
          <p:spPr bwMode="auto">
            <a:xfrm>
              <a:off x="1008031" y="5897551"/>
              <a:ext cx="790575" cy="5032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29</a:t>
              </a:r>
            </a:p>
          </p:txBody>
        </p:sp>
        <p:sp>
          <p:nvSpPr>
            <p:cNvPr id="99333" name="Text Box 5"/>
            <p:cNvSpPr txBox="1">
              <a:spLocks noChangeArrowheads="1"/>
            </p:cNvSpPr>
            <p:nvPr/>
          </p:nvSpPr>
          <p:spPr bwMode="auto">
            <a:xfrm>
              <a:off x="646081" y="5999151"/>
              <a:ext cx="360363" cy="34624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99334" name="Rectangle 6"/>
            <p:cNvSpPr>
              <a:spLocks noChangeArrowheads="1"/>
            </p:cNvSpPr>
            <p:nvPr/>
          </p:nvSpPr>
          <p:spPr bwMode="auto">
            <a:xfrm>
              <a:off x="2519331" y="5897551"/>
              <a:ext cx="792163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15</a:t>
              </a:r>
            </a:p>
          </p:txBody>
        </p:sp>
        <p:sp>
          <p:nvSpPr>
            <p:cNvPr id="99335" name="Text Box 7"/>
            <p:cNvSpPr txBox="1">
              <a:spLocks noChangeArrowheads="1"/>
            </p:cNvSpPr>
            <p:nvPr/>
          </p:nvSpPr>
          <p:spPr bwMode="auto">
            <a:xfrm>
              <a:off x="2158969" y="5986451"/>
              <a:ext cx="360363" cy="34624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99339" name="Rectangle 11"/>
            <p:cNvSpPr>
              <a:spLocks noChangeArrowheads="1"/>
            </p:cNvSpPr>
            <p:nvPr/>
          </p:nvSpPr>
          <p:spPr bwMode="auto">
            <a:xfrm>
              <a:off x="3168619" y="4983151"/>
              <a:ext cx="790575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17</a:t>
              </a:r>
            </a:p>
          </p:txBody>
        </p:sp>
        <p:sp>
          <p:nvSpPr>
            <p:cNvPr id="99340" name="Text Box 12"/>
            <p:cNvSpPr txBox="1">
              <a:spLocks noChangeArrowheads="1"/>
            </p:cNvSpPr>
            <p:nvPr/>
          </p:nvSpPr>
          <p:spPr bwMode="auto">
            <a:xfrm>
              <a:off x="3390861" y="5505445"/>
              <a:ext cx="360363" cy="34624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baseline="-25000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en-US" altLang="zh-CN" sz="18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344" name="Rectangle 16"/>
            <p:cNvSpPr>
              <a:spLocks noChangeArrowheads="1"/>
            </p:cNvSpPr>
            <p:nvPr/>
          </p:nvSpPr>
          <p:spPr bwMode="auto">
            <a:xfrm>
              <a:off x="4321144" y="4983151"/>
              <a:ext cx="790575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99345" name="Text Box 17"/>
            <p:cNvSpPr txBox="1">
              <a:spLocks noChangeArrowheads="1"/>
            </p:cNvSpPr>
            <p:nvPr/>
          </p:nvSpPr>
          <p:spPr bwMode="auto">
            <a:xfrm>
              <a:off x="4530698" y="5505445"/>
              <a:ext cx="360363" cy="34624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baseline="-25000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18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346" name="Rectangle 18"/>
            <p:cNvSpPr>
              <a:spLocks noChangeArrowheads="1"/>
            </p:cNvSpPr>
            <p:nvPr/>
          </p:nvSpPr>
          <p:spPr bwMode="auto">
            <a:xfrm>
              <a:off x="5832444" y="4983151"/>
              <a:ext cx="790575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10</a:t>
              </a:r>
            </a:p>
          </p:txBody>
        </p:sp>
        <p:sp>
          <p:nvSpPr>
            <p:cNvPr id="99347" name="Text Box 19"/>
            <p:cNvSpPr txBox="1">
              <a:spLocks noChangeArrowheads="1"/>
            </p:cNvSpPr>
            <p:nvPr/>
          </p:nvSpPr>
          <p:spPr bwMode="auto">
            <a:xfrm>
              <a:off x="6034066" y="5505445"/>
              <a:ext cx="360363" cy="34624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r>
                <a:rPr lang="en-US" altLang="zh-CN" sz="1800" baseline="-25000" dirty="0" err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800" baseline="-25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350" name="Line 22"/>
            <p:cNvSpPr>
              <a:spLocks noChangeShapeType="1"/>
            </p:cNvSpPr>
            <p:nvPr/>
          </p:nvSpPr>
          <p:spPr bwMode="auto">
            <a:xfrm>
              <a:off x="5687981" y="4551351"/>
              <a:ext cx="288925" cy="4318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336" name="Oval 8"/>
            <p:cNvSpPr>
              <a:spLocks noChangeArrowheads="1"/>
            </p:cNvSpPr>
            <p:nvPr/>
          </p:nvSpPr>
          <p:spPr bwMode="auto">
            <a:xfrm>
              <a:off x="1582706" y="4932351"/>
              <a:ext cx="1008063" cy="5762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9341" name="Oval 13"/>
            <p:cNvSpPr>
              <a:spLocks noChangeArrowheads="1"/>
            </p:cNvSpPr>
            <p:nvPr/>
          </p:nvSpPr>
          <p:spPr bwMode="auto">
            <a:xfrm>
              <a:off x="2231994" y="4017951"/>
              <a:ext cx="1008062" cy="5762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9348" name="Oval 20"/>
            <p:cNvSpPr>
              <a:spLocks noChangeArrowheads="1"/>
            </p:cNvSpPr>
            <p:nvPr/>
          </p:nvSpPr>
          <p:spPr bwMode="auto">
            <a:xfrm>
              <a:off x="4895819" y="4017951"/>
              <a:ext cx="1008062" cy="5762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18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9360" name="Text Box 32"/>
            <p:cNvSpPr txBox="1">
              <a:spLocks noChangeArrowheads="1"/>
            </p:cNvSpPr>
            <p:nvPr/>
          </p:nvSpPr>
          <p:spPr bwMode="auto">
            <a:xfrm>
              <a:off x="2412969" y="4140189"/>
              <a:ext cx="647700" cy="34624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5(-∞)</a:t>
              </a:r>
            </a:p>
          </p:txBody>
        </p:sp>
        <p:sp>
          <p:nvSpPr>
            <p:cNvPr id="99362" name="Text Box 34"/>
            <p:cNvSpPr txBox="1">
              <a:spLocks noChangeArrowheads="1"/>
            </p:cNvSpPr>
            <p:nvPr/>
          </p:nvSpPr>
          <p:spPr bwMode="auto">
            <a:xfrm>
              <a:off x="3709956" y="3276589"/>
              <a:ext cx="647700" cy="34624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5(-∞)</a:t>
              </a:r>
            </a:p>
          </p:txBody>
        </p:sp>
        <p:sp>
          <p:nvSpPr>
            <p:cNvPr id="99363" name="Text Box 35"/>
            <p:cNvSpPr txBox="1">
              <a:spLocks noChangeArrowheads="1"/>
            </p:cNvSpPr>
            <p:nvPr/>
          </p:nvSpPr>
          <p:spPr bwMode="auto">
            <a:xfrm>
              <a:off x="1744631" y="5072051"/>
              <a:ext cx="647700" cy="34624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5(-∞)</a:t>
              </a:r>
            </a:p>
          </p:txBody>
        </p:sp>
        <p:sp>
          <p:nvSpPr>
            <p:cNvPr id="99364" name="Text Box 36"/>
            <p:cNvSpPr txBox="1">
              <a:spLocks noChangeArrowheads="1"/>
            </p:cNvSpPr>
            <p:nvPr/>
          </p:nvSpPr>
          <p:spPr bwMode="auto">
            <a:xfrm>
              <a:off x="5111719" y="4160826"/>
              <a:ext cx="647700" cy="34624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5(-∞)</a:t>
              </a:r>
            </a:p>
          </p:txBody>
        </p:sp>
      </p:grpSp>
      <p:grpSp>
        <p:nvGrpSpPr>
          <p:cNvPr id="3" name="组合 61"/>
          <p:cNvGrpSpPr>
            <a:grpSpLocks noChangeAspect="1"/>
          </p:cNvGrpSpPr>
          <p:nvPr/>
        </p:nvGrpSpPr>
        <p:grpSpPr>
          <a:xfrm>
            <a:off x="4168772" y="500042"/>
            <a:ext cx="2727344" cy="681990"/>
            <a:chOff x="3535331" y="2293926"/>
            <a:chExt cx="3409181" cy="852488"/>
          </a:xfrm>
        </p:grpSpPr>
        <p:sp>
          <p:nvSpPr>
            <p:cNvPr id="99354" name="Oval 26"/>
            <p:cNvSpPr>
              <a:spLocks noChangeArrowheads="1"/>
            </p:cNvSpPr>
            <p:nvPr/>
          </p:nvSpPr>
          <p:spPr bwMode="auto">
            <a:xfrm>
              <a:off x="3535331" y="2293926"/>
              <a:ext cx="1008063" cy="5762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9356" name="Text Box 28"/>
            <p:cNvSpPr txBox="1">
              <a:spLocks noChangeArrowheads="1"/>
            </p:cNvSpPr>
            <p:nvPr/>
          </p:nvSpPr>
          <p:spPr bwMode="auto">
            <a:xfrm>
              <a:off x="4679919" y="2370126"/>
              <a:ext cx="2264593" cy="34624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solidFill>
                    <a:srgbClr val="3333CC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冠军（最小者）</a:t>
              </a:r>
            </a:p>
          </p:txBody>
        </p:sp>
        <p:sp>
          <p:nvSpPr>
            <p:cNvPr id="99355" name="Line 27"/>
            <p:cNvSpPr>
              <a:spLocks noChangeShapeType="1"/>
            </p:cNvSpPr>
            <p:nvPr/>
          </p:nvSpPr>
          <p:spPr bwMode="auto">
            <a:xfrm>
              <a:off x="4029044" y="2857489"/>
              <a:ext cx="0" cy="288925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285720" y="4357694"/>
            <a:ext cx="864399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每个叶子结点对应一个归并段，段号为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初始时每个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分支结点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取值“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5(-∞)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”，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表示段号（此时为虚拟段号），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 ∞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表示最小关键字。例如，某结点取值为“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4(15)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”，表示结点值来自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号段的关键字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15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对应的记录。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37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7" name="Freeform 9"/>
          <p:cNvSpPr>
            <a:spLocks/>
          </p:cNvSpPr>
          <p:nvPr/>
        </p:nvSpPr>
        <p:spPr bwMode="auto">
          <a:xfrm>
            <a:off x="1516031" y="5088484"/>
            <a:ext cx="282575" cy="430213"/>
          </a:xfrm>
          <a:custGeom>
            <a:avLst/>
            <a:gdLst/>
            <a:ahLst/>
            <a:cxnLst>
              <a:cxn ang="0">
                <a:pos x="178" y="0"/>
              </a:cxn>
              <a:cxn ang="0">
                <a:pos x="0" y="271"/>
              </a:cxn>
            </a:cxnLst>
            <a:rect l="0" t="0" r="r" b="b"/>
            <a:pathLst>
              <a:path w="178" h="271">
                <a:moveTo>
                  <a:pt x="178" y="0"/>
                </a:moveTo>
                <a:lnTo>
                  <a:pt x="0" y="271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338" name="Line 10"/>
          <p:cNvSpPr>
            <a:spLocks noChangeShapeType="1"/>
          </p:cNvSpPr>
          <p:nvPr/>
        </p:nvSpPr>
        <p:spPr bwMode="auto">
          <a:xfrm>
            <a:off x="2374869" y="5088484"/>
            <a:ext cx="288925" cy="431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343" name="Line 15"/>
          <p:cNvSpPr>
            <a:spLocks noChangeShapeType="1"/>
          </p:cNvSpPr>
          <p:nvPr/>
        </p:nvSpPr>
        <p:spPr bwMode="auto">
          <a:xfrm>
            <a:off x="3024156" y="4174084"/>
            <a:ext cx="288925" cy="431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349" name="Freeform 21"/>
          <p:cNvSpPr>
            <a:spLocks/>
          </p:cNvSpPr>
          <p:nvPr/>
        </p:nvSpPr>
        <p:spPr bwMode="auto">
          <a:xfrm>
            <a:off x="4835494" y="4174084"/>
            <a:ext cx="276225" cy="441325"/>
          </a:xfrm>
          <a:custGeom>
            <a:avLst/>
            <a:gdLst/>
            <a:ahLst/>
            <a:cxnLst>
              <a:cxn ang="0">
                <a:pos x="174" y="0"/>
              </a:cxn>
              <a:cxn ang="0">
                <a:pos x="0" y="278"/>
              </a:cxn>
            </a:cxnLst>
            <a:rect l="0" t="0" r="r" b="b"/>
            <a:pathLst>
              <a:path w="174" h="278">
                <a:moveTo>
                  <a:pt x="174" y="0"/>
                </a:moveTo>
                <a:lnTo>
                  <a:pt x="0" y="278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342" name="Freeform 14"/>
          <p:cNvSpPr>
            <a:spLocks/>
          </p:cNvSpPr>
          <p:nvPr/>
        </p:nvSpPr>
        <p:spPr bwMode="auto">
          <a:xfrm>
            <a:off x="2163731" y="4174084"/>
            <a:ext cx="284163" cy="387350"/>
          </a:xfrm>
          <a:custGeom>
            <a:avLst/>
            <a:gdLst/>
            <a:ahLst/>
            <a:cxnLst>
              <a:cxn ang="0">
                <a:pos x="179" y="0"/>
              </a:cxn>
              <a:cxn ang="0">
                <a:pos x="0" y="244"/>
              </a:cxn>
            </a:cxnLst>
            <a:rect l="0" t="0" r="r" b="b"/>
            <a:pathLst>
              <a:path w="179" h="244">
                <a:moveTo>
                  <a:pt x="179" y="0"/>
                </a:moveTo>
                <a:lnTo>
                  <a:pt x="0" y="244"/>
                </a:lnTo>
              </a:path>
            </a:pathLst>
          </a:custGeom>
          <a:ln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352" name="Freeform 24"/>
          <p:cNvSpPr>
            <a:spLocks/>
          </p:cNvSpPr>
          <p:nvPr/>
        </p:nvSpPr>
        <p:spPr bwMode="auto">
          <a:xfrm>
            <a:off x="2932081" y="3285084"/>
            <a:ext cx="822325" cy="388938"/>
          </a:xfrm>
          <a:custGeom>
            <a:avLst/>
            <a:gdLst/>
            <a:ahLst/>
            <a:cxnLst>
              <a:cxn ang="0">
                <a:pos x="518" y="0"/>
              </a:cxn>
              <a:cxn ang="0">
                <a:pos x="0" y="245"/>
              </a:cxn>
            </a:cxnLst>
            <a:rect l="0" t="0" r="r" b="b"/>
            <a:pathLst>
              <a:path w="518" h="245">
                <a:moveTo>
                  <a:pt x="518" y="0"/>
                </a:moveTo>
                <a:lnTo>
                  <a:pt x="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353" name="Freeform 25"/>
          <p:cNvSpPr>
            <a:spLocks/>
          </p:cNvSpPr>
          <p:nvPr/>
        </p:nvSpPr>
        <p:spPr bwMode="auto">
          <a:xfrm>
            <a:off x="4390994" y="3280322"/>
            <a:ext cx="769937" cy="393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5" y="248"/>
              </a:cxn>
            </a:cxnLst>
            <a:rect l="0" t="0" r="r" b="b"/>
            <a:pathLst>
              <a:path w="485" h="248">
                <a:moveTo>
                  <a:pt x="0" y="0"/>
                </a:moveTo>
                <a:lnTo>
                  <a:pt x="485" y="248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355" name="Line 27"/>
          <p:cNvSpPr>
            <a:spLocks noChangeShapeType="1"/>
          </p:cNvSpPr>
          <p:nvPr/>
        </p:nvSpPr>
        <p:spPr bwMode="auto">
          <a:xfrm>
            <a:off x="4029044" y="2480222"/>
            <a:ext cx="0" cy="28892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1008031" y="5520284"/>
            <a:ext cx="790575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29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646081" y="5621884"/>
            <a:ext cx="360363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 baseline="-25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2519331" y="5520284"/>
            <a:ext cx="792163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15</a:t>
            </a:r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2158969" y="5609184"/>
            <a:ext cx="36036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 baseline="-25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3168619" y="4605884"/>
            <a:ext cx="790575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17</a:t>
            </a:r>
          </a:p>
        </p:txBody>
      </p:sp>
      <p:sp>
        <p:nvSpPr>
          <p:cNvPr id="99340" name="Text Box 12"/>
          <p:cNvSpPr txBox="1">
            <a:spLocks noChangeArrowheads="1"/>
          </p:cNvSpPr>
          <p:nvPr/>
        </p:nvSpPr>
        <p:spPr bwMode="auto">
          <a:xfrm>
            <a:off x="3390861" y="5128178"/>
            <a:ext cx="36036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 err="1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 baseline="-25000" dirty="0" err="1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altLang="zh-CN" sz="1800" baseline="-25000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344" name="Rectangle 16"/>
          <p:cNvSpPr>
            <a:spLocks noChangeArrowheads="1"/>
          </p:cNvSpPr>
          <p:nvPr/>
        </p:nvSpPr>
        <p:spPr bwMode="auto">
          <a:xfrm>
            <a:off x="4321144" y="4605884"/>
            <a:ext cx="790575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99345" name="Text Box 17"/>
          <p:cNvSpPr txBox="1">
            <a:spLocks noChangeArrowheads="1"/>
          </p:cNvSpPr>
          <p:nvPr/>
        </p:nvSpPr>
        <p:spPr bwMode="auto">
          <a:xfrm>
            <a:off x="4530697" y="5128178"/>
            <a:ext cx="36036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 err="1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 baseline="-25000" dirty="0" err="1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1800" baseline="-25000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346" name="Rectangle 18"/>
          <p:cNvSpPr>
            <a:spLocks noChangeArrowheads="1"/>
          </p:cNvSpPr>
          <p:nvPr/>
        </p:nvSpPr>
        <p:spPr bwMode="auto">
          <a:xfrm>
            <a:off x="5832444" y="4605884"/>
            <a:ext cx="790575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</a:p>
        </p:txBody>
      </p:sp>
      <p:sp>
        <p:nvSpPr>
          <p:cNvPr id="99347" name="Text Box 19"/>
          <p:cNvSpPr txBox="1">
            <a:spLocks noChangeArrowheads="1"/>
          </p:cNvSpPr>
          <p:nvPr/>
        </p:nvSpPr>
        <p:spPr bwMode="auto">
          <a:xfrm>
            <a:off x="6034067" y="5128178"/>
            <a:ext cx="360363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 err="1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 baseline="-25000" dirty="0" err="1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sz="1800" baseline="-25000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350" name="Line 22"/>
          <p:cNvSpPr>
            <a:spLocks noChangeShapeType="1"/>
          </p:cNvSpPr>
          <p:nvPr/>
        </p:nvSpPr>
        <p:spPr bwMode="auto">
          <a:xfrm>
            <a:off x="5687981" y="4174084"/>
            <a:ext cx="288925" cy="431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336" name="Oval 8"/>
          <p:cNvSpPr>
            <a:spLocks noChangeArrowheads="1"/>
          </p:cNvSpPr>
          <p:nvPr/>
        </p:nvSpPr>
        <p:spPr bwMode="auto">
          <a:xfrm>
            <a:off x="1582706" y="4555084"/>
            <a:ext cx="1008063" cy="5762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9341" name="Oval 13"/>
          <p:cNvSpPr>
            <a:spLocks noChangeArrowheads="1"/>
          </p:cNvSpPr>
          <p:nvPr/>
        </p:nvSpPr>
        <p:spPr bwMode="auto">
          <a:xfrm>
            <a:off x="2231994" y="3640684"/>
            <a:ext cx="1008062" cy="5762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9348" name="Oval 20"/>
          <p:cNvSpPr>
            <a:spLocks noChangeArrowheads="1"/>
          </p:cNvSpPr>
          <p:nvPr/>
        </p:nvSpPr>
        <p:spPr bwMode="auto">
          <a:xfrm>
            <a:off x="4895819" y="3640684"/>
            <a:ext cx="1008062" cy="5762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9351" name="Oval 23"/>
          <p:cNvSpPr>
            <a:spLocks noChangeArrowheads="1"/>
          </p:cNvSpPr>
          <p:nvPr/>
        </p:nvSpPr>
        <p:spPr bwMode="auto">
          <a:xfrm>
            <a:off x="3535331" y="2772322"/>
            <a:ext cx="1008063" cy="5762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9354" name="Oval 26"/>
          <p:cNvSpPr>
            <a:spLocks noChangeArrowheads="1"/>
          </p:cNvSpPr>
          <p:nvPr/>
        </p:nvSpPr>
        <p:spPr bwMode="auto">
          <a:xfrm>
            <a:off x="3535331" y="1916659"/>
            <a:ext cx="1008063" cy="5762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solidFill>
                <a:srgbClr val="3333CC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9356" name="Text Box 28"/>
          <p:cNvSpPr txBox="1">
            <a:spLocks noChangeArrowheads="1"/>
          </p:cNvSpPr>
          <p:nvPr/>
        </p:nvSpPr>
        <p:spPr bwMode="auto">
          <a:xfrm>
            <a:off x="4679919" y="1992859"/>
            <a:ext cx="1800225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冠军（最小者）</a:t>
            </a:r>
          </a:p>
        </p:txBody>
      </p:sp>
      <p:sp>
        <p:nvSpPr>
          <p:cNvPr id="99360" name="Text Box 32"/>
          <p:cNvSpPr txBox="1">
            <a:spLocks noChangeArrowheads="1"/>
          </p:cNvSpPr>
          <p:nvPr/>
        </p:nvSpPr>
        <p:spPr bwMode="auto">
          <a:xfrm>
            <a:off x="2412969" y="3762922"/>
            <a:ext cx="647700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5(-∞)</a:t>
            </a:r>
          </a:p>
        </p:txBody>
      </p:sp>
      <p:sp>
        <p:nvSpPr>
          <p:cNvPr id="99362" name="Text Box 34"/>
          <p:cNvSpPr txBox="1">
            <a:spLocks noChangeArrowheads="1"/>
          </p:cNvSpPr>
          <p:nvPr/>
        </p:nvSpPr>
        <p:spPr bwMode="auto">
          <a:xfrm>
            <a:off x="3709956" y="2899322"/>
            <a:ext cx="647700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5(-∞)</a:t>
            </a:r>
          </a:p>
        </p:txBody>
      </p:sp>
      <p:sp>
        <p:nvSpPr>
          <p:cNvPr id="99363" name="Text Box 35"/>
          <p:cNvSpPr txBox="1">
            <a:spLocks noChangeArrowheads="1"/>
          </p:cNvSpPr>
          <p:nvPr/>
        </p:nvSpPr>
        <p:spPr bwMode="auto">
          <a:xfrm>
            <a:off x="1744631" y="4694784"/>
            <a:ext cx="647700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5(-∞)</a:t>
            </a:r>
          </a:p>
        </p:txBody>
      </p:sp>
      <p:sp>
        <p:nvSpPr>
          <p:cNvPr id="99364" name="Text Box 36"/>
          <p:cNvSpPr txBox="1">
            <a:spLocks noChangeArrowheads="1"/>
          </p:cNvSpPr>
          <p:nvPr/>
        </p:nvSpPr>
        <p:spPr bwMode="auto">
          <a:xfrm>
            <a:off x="5111719" y="3783559"/>
            <a:ext cx="647700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5(-∞)</a:t>
            </a:r>
          </a:p>
        </p:txBody>
      </p:sp>
      <p:sp>
        <p:nvSpPr>
          <p:cNvPr id="99365" name="Text Box 37"/>
          <p:cNvSpPr txBox="1">
            <a:spLocks noChangeArrowheads="1"/>
          </p:cNvSpPr>
          <p:nvPr/>
        </p:nvSpPr>
        <p:spPr bwMode="auto">
          <a:xfrm>
            <a:off x="3714744" y="2056359"/>
            <a:ext cx="647700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5(-∞)</a:t>
            </a:r>
          </a:p>
        </p:txBody>
      </p:sp>
      <p:sp>
        <p:nvSpPr>
          <p:cNvPr id="99369" name="Text Box 41"/>
          <p:cNvSpPr txBox="1">
            <a:spLocks noChangeArrowheads="1"/>
          </p:cNvSpPr>
          <p:nvPr/>
        </p:nvSpPr>
        <p:spPr bwMode="auto">
          <a:xfrm>
            <a:off x="1752569" y="4686847"/>
            <a:ext cx="647700" cy="276999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4(15)</a:t>
            </a:r>
          </a:p>
        </p:txBody>
      </p:sp>
      <p:sp>
        <p:nvSpPr>
          <p:cNvPr id="99372" name="Text Box 44"/>
          <p:cNvSpPr txBox="1">
            <a:spLocks noChangeArrowheads="1"/>
          </p:cNvSpPr>
          <p:nvPr/>
        </p:nvSpPr>
        <p:spPr bwMode="auto">
          <a:xfrm>
            <a:off x="1752569" y="4682084"/>
            <a:ext cx="647700" cy="276999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3(29)</a:t>
            </a:r>
          </a:p>
        </p:txBody>
      </p:sp>
      <p:sp>
        <p:nvSpPr>
          <p:cNvPr id="99373" name="Text Box 45"/>
          <p:cNvSpPr txBox="1">
            <a:spLocks noChangeArrowheads="1"/>
          </p:cNvSpPr>
          <p:nvPr/>
        </p:nvSpPr>
        <p:spPr bwMode="auto">
          <a:xfrm>
            <a:off x="2400269" y="3758159"/>
            <a:ext cx="647700" cy="276999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4(15)</a:t>
            </a:r>
          </a:p>
        </p:txBody>
      </p:sp>
      <p:sp>
        <p:nvSpPr>
          <p:cNvPr id="99374" name="Text Box 46"/>
          <p:cNvSpPr txBox="1">
            <a:spLocks noChangeArrowheads="1"/>
          </p:cNvSpPr>
          <p:nvPr/>
        </p:nvSpPr>
        <p:spPr bwMode="auto">
          <a:xfrm>
            <a:off x="5099019" y="3770859"/>
            <a:ext cx="647700" cy="276999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2(10)</a:t>
            </a:r>
          </a:p>
        </p:txBody>
      </p:sp>
      <p:sp>
        <p:nvSpPr>
          <p:cNvPr id="99375" name="Text Box 47"/>
          <p:cNvSpPr txBox="1">
            <a:spLocks noChangeArrowheads="1"/>
          </p:cNvSpPr>
          <p:nvPr/>
        </p:nvSpPr>
        <p:spPr bwMode="auto">
          <a:xfrm>
            <a:off x="3709956" y="2881859"/>
            <a:ext cx="647700" cy="276999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1(5)</a:t>
            </a:r>
          </a:p>
        </p:txBody>
      </p:sp>
      <p:sp>
        <p:nvSpPr>
          <p:cNvPr id="99376" name="Text Box 48"/>
          <p:cNvSpPr txBox="1">
            <a:spLocks noChangeArrowheads="1"/>
          </p:cNvSpPr>
          <p:nvPr/>
        </p:nvSpPr>
        <p:spPr bwMode="auto">
          <a:xfrm>
            <a:off x="2387569" y="3745459"/>
            <a:ext cx="647700" cy="276999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0(17)</a:t>
            </a:r>
          </a:p>
        </p:txBody>
      </p:sp>
      <p:sp>
        <p:nvSpPr>
          <p:cNvPr id="99377" name="Text Box 49"/>
          <p:cNvSpPr txBox="1">
            <a:spLocks noChangeArrowheads="1"/>
          </p:cNvSpPr>
          <p:nvPr/>
        </p:nvSpPr>
        <p:spPr bwMode="auto">
          <a:xfrm>
            <a:off x="3730594" y="2892972"/>
            <a:ext cx="647700" cy="276999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4(15)</a:t>
            </a:r>
          </a:p>
        </p:txBody>
      </p:sp>
      <p:sp>
        <p:nvSpPr>
          <p:cNvPr id="99378" name="Text Box 50"/>
          <p:cNvSpPr txBox="1">
            <a:spLocks noChangeArrowheads="1"/>
          </p:cNvSpPr>
          <p:nvPr/>
        </p:nvSpPr>
        <p:spPr bwMode="auto">
          <a:xfrm>
            <a:off x="3714744" y="2051597"/>
            <a:ext cx="647700" cy="276999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CC00CC"/>
                </a:solidFill>
                <a:latin typeface="Consolas" pitchFamily="49" charset="0"/>
                <a:cs typeface="Consolas" pitchFamily="49" charset="0"/>
              </a:rPr>
              <a:t>1(5)</a:t>
            </a:r>
          </a:p>
        </p:txBody>
      </p:sp>
      <p:sp>
        <p:nvSpPr>
          <p:cNvPr id="99379" name="Text Box 51"/>
          <p:cNvSpPr txBox="1">
            <a:spLocks noChangeArrowheads="1"/>
          </p:cNvSpPr>
          <p:nvPr/>
        </p:nvSpPr>
        <p:spPr bwMode="auto">
          <a:xfrm>
            <a:off x="3428992" y="6131502"/>
            <a:ext cx="2524121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败者树构建完毕</a:t>
            </a:r>
          </a:p>
        </p:txBody>
      </p:sp>
      <p:sp>
        <p:nvSpPr>
          <p:cNvPr id="51" name="任意多边形 50"/>
          <p:cNvSpPr/>
          <p:nvPr/>
        </p:nvSpPr>
        <p:spPr>
          <a:xfrm>
            <a:off x="2312955" y="1789640"/>
            <a:ext cx="2006600" cy="4279900"/>
          </a:xfrm>
          <a:custGeom>
            <a:avLst/>
            <a:gdLst>
              <a:gd name="connsiteX0" fmla="*/ 1873250 w 2006600"/>
              <a:gd name="connsiteY0" fmla="*/ 0 h 4279900"/>
              <a:gd name="connsiteX1" fmla="*/ 1873250 w 2006600"/>
              <a:gd name="connsiteY1" fmla="*/ 749300 h 4279900"/>
              <a:gd name="connsiteX2" fmla="*/ 1860550 w 2006600"/>
              <a:gd name="connsiteY2" fmla="*/ 1409700 h 4279900"/>
              <a:gd name="connsiteX3" fmla="*/ 996950 w 2006600"/>
              <a:gd name="connsiteY3" fmla="*/ 1866900 h 4279900"/>
              <a:gd name="connsiteX4" fmla="*/ 387350 w 2006600"/>
              <a:gd name="connsiteY4" fmla="*/ 2209800 h 4279900"/>
              <a:gd name="connsiteX5" fmla="*/ 82550 w 2006600"/>
              <a:gd name="connsiteY5" fmla="*/ 2959100 h 4279900"/>
              <a:gd name="connsiteX6" fmla="*/ 882650 w 2006600"/>
              <a:gd name="connsiteY6" fmla="*/ 4279900 h 4279900"/>
              <a:gd name="connsiteX0" fmla="*/ 1873250 w 2006600"/>
              <a:gd name="connsiteY0" fmla="*/ 0 h 4279900"/>
              <a:gd name="connsiteX1" fmla="*/ 1873250 w 2006600"/>
              <a:gd name="connsiteY1" fmla="*/ 749300 h 4279900"/>
              <a:gd name="connsiteX2" fmla="*/ 1860550 w 2006600"/>
              <a:gd name="connsiteY2" fmla="*/ 1409700 h 4279900"/>
              <a:gd name="connsiteX3" fmla="*/ 996950 w 2006600"/>
              <a:gd name="connsiteY3" fmla="*/ 1866900 h 4279900"/>
              <a:gd name="connsiteX4" fmla="*/ 387350 w 2006600"/>
              <a:gd name="connsiteY4" fmla="*/ 2209800 h 4279900"/>
              <a:gd name="connsiteX5" fmla="*/ 82550 w 2006600"/>
              <a:gd name="connsiteY5" fmla="*/ 2959100 h 4279900"/>
              <a:gd name="connsiteX6" fmla="*/ 882650 w 2006600"/>
              <a:gd name="connsiteY6" fmla="*/ 4279900 h 4279900"/>
              <a:gd name="connsiteX0" fmla="*/ 1873250 w 2006600"/>
              <a:gd name="connsiteY0" fmla="*/ 0 h 4279900"/>
              <a:gd name="connsiteX1" fmla="*/ 1873250 w 2006600"/>
              <a:gd name="connsiteY1" fmla="*/ 749300 h 4279900"/>
              <a:gd name="connsiteX2" fmla="*/ 1860550 w 2006600"/>
              <a:gd name="connsiteY2" fmla="*/ 1409700 h 4279900"/>
              <a:gd name="connsiteX3" fmla="*/ 996950 w 2006600"/>
              <a:gd name="connsiteY3" fmla="*/ 1866900 h 4279900"/>
              <a:gd name="connsiteX4" fmla="*/ 387350 w 2006600"/>
              <a:gd name="connsiteY4" fmla="*/ 2209800 h 4279900"/>
              <a:gd name="connsiteX5" fmla="*/ 82550 w 2006600"/>
              <a:gd name="connsiteY5" fmla="*/ 2959100 h 4279900"/>
              <a:gd name="connsiteX6" fmla="*/ 882650 w 2006600"/>
              <a:gd name="connsiteY6" fmla="*/ 4279900 h 427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6600" h="4279900">
                <a:moveTo>
                  <a:pt x="1873250" y="0"/>
                </a:moveTo>
                <a:cubicBezTo>
                  <a:pt x="1874308" y="257175"/>
                  <a:pt x="1875367" y="514350"/>
                  <a:pt x="1873250" y="749300"/>
                </a:cubicBezTo>
                <a:cubicBezTo>
                  <a:pt x="1871133" y="984250"/>
                  <a:pt x="2006600" y="1223433"/>
                  <a:pt x="1860550" y="1409700"/>
                </a:cubicBezTo>
                <a:cubicBezTo>
                  <a:pt x="1714500" y="1595967"/>
                  <a:pt x="1242483" y="1733550"/>
                  <a:pt x="996950" y="1866900"/>
                </a:cubicBezTo>
                <a:cubicBezTo>
                  <a:pt x="751417" y="2000250"/>
                  <a:pt x="539750" y="2027767"/>
                  <a:pt x="387350" y="2209800"/>
                </a:cubicBezTo>
                <a:cubicBezTo>
                  <a:pt x="234950" y="2391833"/>
                  <a:pt x="0" y="2614083"/>
                  <a:pt x="82550" y="2959100"/>
                </a:cubicBezTo>
                <a:cubicBezTo>
                  <a:pt x="165100" y="3304117"/>
                  <a:pt x="523875" y="3792008"/>
                  <a:pt x="882650" y="4279900"/>
                </a:cubicBezTo>
              </a:path>
            </a:pathLst>
          </a:custGeom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任意多边形 49"/>
          <p:cNvSpPr/>
          <p:nvPr/>
        </p:nvSpPr>
        <p:spPr>
          <a:xfrm>
            <a:off x="1176283" y="1811884"/>
            <a:ext cx="2719917" cy="4318000"/>
          </a:xfrm>
          <a:custGeom>
            <a:avLst/>
            <a:gdLst>
              <a:gd name="connsiteX0" fmla="*/ 0 w 2719917"/>
              <a:gd name="connsiteY0" fmla="*/ 4318000 h 4318000"/>
              <a:gd name="connsiteX1" fmla="*/ 165100 w 2719917"/>
              <a:gd name="connsiteY1" fmla="*/ 3937000 h 4318000"/>
              <a:gd name="connsiteX2" fmla="*/ 762000 w 2719917"/>
              <a:gd name="connsiteY2" fmla="*/ 2806700 h 4318000"/>
              <a:gd name="connsiteX3" fmla="*/ 1587500 w 2719917"/>
              <a:gd name="connsiteY3" fmla="*/ 1739900 h 4318000"/>
              <a:gd name="connsiteX4" fmla="*/ 2540000 w 2719917"/>
              <a:gd name="connsiteY4" fmla="*/ 1358900 h 4318000"/>
              <a:gd name="connsiteX5" fmla="*/ 2667000 w 2719917"/>
              <a:gd name="connsiteY5" fmla="*/ 0 h 431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9917" h="4318000">
                <a:moveTo>
                  <a:pt x="0" y="4318000"/>
                </a:moveTo>
                <a:cubicBezTo>
                  <a:pt x="19050" y="4253441"/>
                  <a:pt x="38100" y="4188883"/>
                  <a:pt x="165100" y="3937000"/>
                </a:cubicBezTo>
                <a:cubicBezTo>
                  <a:pt x="292100" y="3685117"/>
                  <a:pt x="524933" y="3172883"/>
                  <a:pt x="762000" y="2806700"/>
                </a:cubicBezTo>
                <a:cubicBezTo>
                  <a:pt x="999067" y="2440517"/>
                  <a:pt x="1291167" y="1981200"/>
                  <a:pt x="1587500" y="1739900"/>
                </a:cubicBezTo>
                <a:cubicBezTo>
                  <a:pt x="1883833" y="1498600"/>
                  <a:pt x="2360083" y="1648883"/>
                  <a:pt x="2540000" y="1358900"/>
                </a:cubicBezTo>
                <a:cubicBezTo>
                  <a:pt x="2719917" y="1068917"/>
                  <a:pt x="2693458" y="534458"/>
                  <a:pt x="2667000" y="0"/>
                </a:cubicBezTo>
              </a:path>
            </a:pathLst>
          </a:custGeom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任意多边形 51"/>
          <p:cNvSpPr/>
          <p:nvPr/>
        </p:nvSpPr>
        <p:spPr>
          <a:xfrm>
            <a:off x="3895164" y="1824584"/>
            <a:ext cx="2652184" cy="3467100"/>
          </a:xfrm>
          <a:custGeom>
            <a:avLst/>
            <a:gdLst>
              <a:gd name="connsiteX0" fmla="*/ 122767 w 2652184"/>
              <a:gd name="connsiteY0" fmla="*/ 0 h 3467100"/>
              <a:gd name="connsiteX1" fmla="*/ 122767 w 2652184"/>
              <a:gd name="connsiteY1" fmla="*/ 457200 h 3467100"/>
              <a:gd name="connsiteX2" fmla="*/ 198967 w 2652184"/>
              <a:gd name="connsiteY2" fmla="*/ 1371600 h 3467100"/>
              <a:gd name="connsiteX3" fmla="*/ 1316567 w 2652184"/>
              <a:gd name="connsiteY3" fmla="*/ 2044700 h 3467100"/>
              <a:gd name="connsiteX4" fmla="*/ 2434167 w 2652184"/>
              <a:gd name="connsiteY4" fmla="*/ 2844800 h 3467100"/>
              <a:gd name="connsiteX5" fmla="*/ 2624667 w 2652184"/>
              <a:gd name="connsiteY5" fmla="*/ 3467100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2184" h="3467100">
                <a:moveTo>
                  <a:pt x="122767" y="0"/>
                </a:moveTo>
                <a:cubicBezTo>
                  <a:pt x="116417" y="114300"/>
                  <a:pt x="110067" y="228600"/>
                  <a:pt x="122767" y="457200"/>
                </a:cubicBezTo>
                <a:cubicBezTo>
                  <a:pt x="135467" y="685800"/>
                  <a:pt x="0" y="1107017"/>
                  <a:pt x="198967" y="1371600"/>
                </a:cubicBezTo>
                <a:cubicBezTo>
                  <a:pt x="397934" y="1636183"/>
                  <a:pt x="944034" y="1799167"/>
                  <a:pt x="1316567" y="2044700"/>
                </a:cubicBezTo>
                <a:cubicBezTo>
                  <a:pt x="1689100" y="2290233"/>
                  <a:pt x="2216150" y="2607733"/>
                  <a:pt x="2434167" y="2844800"/>
                </a:cubicBezTo>
                <a:cubicBezTo>
                  <a:pt x="2652184" y="3081867"/>
                  <a:pt x="2638425" y="3274483"/>
                  <a:pt x="2624667" y="3467100"/>
                </a:cubicBezTo>
              </a:path>
            </a:pathLst>
          </a:custGeom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3723714" y="1773784"/>
            <a:ext cx="1528234" cy="3416300"/>
          </a:xfrm>
          <a:custGeom>
            <a:avLst/>
            <a:gdLst>
              <a:gd name="connsiteX0" fmla="*/ 205317 w 1528234"/>
              <a:gd name="connsiteY0" fmla="*/ 0 h 3416300"/>
              <a:gd name="connsiteX1" fmla="*/ 192617 w 1528234"/>
              <a:gd name="connsiteY1" fmla="*/ 1066800 h 3416300"/>
              <a:gd name="connsiteX2" fmla="*/ 1361017 w 1528234"/>
              <a:gd name="connsiteY2" fmla="*/ 2133600 h 3416300"/>
              <a:gd name="connsiteX3" fmla="*/ 1195917 w 1528234"/>
              <a:gd name="connsiteY3" fmla="*/ 3073400 h 3416300"/>
              <a:gd name="connsiteX4" fmla="*/ 1170517 w 1528234"/>
              <a:gd name="connsiteY4" fmla="*/ 3416300 h 34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234" h="3416300">
                <a:moveTo>
                  <a:pt x="205317" y="0"/>
                </a:moveTo>
                <a:cubicBezTo>
                  <a:pt x="102658" y="355600"/>
                  <a:pt x="0" y="711200"/>
                  <a:pt x="192617" y="1066800"/>
                </a:cubicBezTo>
                <a:cubicBezTo>
                  <a:pt x="385234" y="1422400"/>
                  <a:pt x="1193800" y="1799167"/>
                  <a:pt x="1361017" y="2133600"/>
                </a:cubicBezTo>
                <a:cubicBezTo>
                  <a:pt x="1528234" y="2468033"/>
                  <a:pt x="1227667" y="2859617"/>
                  <a:pt x="1195917" y="3073400"/>
                </a:cubicBezTo>
                <a:cubicBezTo>
                  <a:pt x="1164167" y="3287183"/>
                  <a:pt x="1167342" y="3351741"/>
                  <a:pt x="1170517" y="3416300"/>
                </a:cubicBezTo>
              </a:path>
            </a:pathLst>
          </a:custGeom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任意多边形 55"/>
          <p:cNvSpPr/>
          <p:nvPr/>
        </p:nvSpPr>
        <p:spPr>
          <a:xfrm>
            <a:off x="2980764" y="1773784"/>
            <a:ext cx="1123950" cy="3416300"/>
          </a:xfrm>
          <a:custGeom>
            <a:avLst/>
            <a:gdLst>
              <a:gd name="connsiteX0" fmla="*/ 948267 w 1123950"/>
              <a:gd name="connsiteY0" fmla="*/ 0 h 3416300"/>
              <a:gd name="connsiteX1" fmla="*/ 935567 w 1123950"/>
              <a:gd name="connsiteY1" fmla="*/ 495300 h 3416300"/>
              <a:gd name="connsiteX2" fmla="*/ 973667 w 1123950"/>
              <a:gd name="connsiteY2" fmla="*/ 1397000 h 3416300"/>
              <a:gd name="connsiteX3" fmla="*/ 33867 w 1123950"/>
              <a:gd name="connsiteY3" fmla="*/ 1993900 h 3416300"/>
              <a:gd name="connsiteX4" fmla="*/ 770467 w 1123950"/>
              <a:gd name="connsiteY4" fmla="*/ 3098800 h 3416300"/>
              <a:gd name="connsiteX5" fmla="*/ 833967 w 1123950"/>
              <a:gd name="connsiteY5" fmla="*/ 3416300 h 34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3950" h="3416300">
                <a:moveTo>
                  <a:pt x="948267" y="0"/>
                </a:moveTo>
                <a:cubicBezTo>
                  <a:pt x="939800" y="131233"/>
                  <a:pt x="931334" y="262467"/>
                  <a:pt x="935567" y="495300"/>
                </a:cubicBezTo>
                <a:cubicBezTo>
                  <a:pt x="939800" y="728133"/>
                  <a:pt x="1123950" y="1147233"/>
                  <a:pt x="973667" y="1397000"/>
                </a:cubicBezTo>
                <a:cubicBezTo>
                  <a:pt x="823384" y="1646767"/>
                  <a:pt x="67734" y="1710267"/>
                  <a:pt x="33867" y="1993900"/>
                </a:cubicBezTo>
                <a:cubicBezTo>
                  <a:pt x="0" y="2277533"/>
                  <a:pt x="637117" y="2861733"/>
                  <a:pt x="770467" y="3098800"/>
                </a:cubicBezTo>
                <a:cubicBezTo>
                  <a:pt x="903817" y="3335867"/>
                  <a:pt x="868892" y="3376083"/>
                  <a:pt x="833967" y="3416300"/>
                </a:cubicBezTo>
              </a:path>
            </a:pathLst>
          </a:custGeom>
          <a:ln w="28575"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5720" y="214290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 调整产生冠军（最小者）的过程</a:t>
            </a:r>
            <a:endParaRPr lang="zh-CN" altLang="en-US" sz="1800">
              <a:solidFill>
                <a:srgbClr val="3333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0034" y="714356"/>
            <a:ext cx="8215370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F</a:t>
            </a:r>
            <a:r>
              <a:rPr kumimoji="1"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0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操作：将当前结点的关键字与父结点比较，将大的（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败者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）放在父结点中，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小者（胜者）继续进行，直到根结点。最后将胜者放在冠军结点中。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38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9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000" fill="hold"/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9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1000" fill="hold"/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1000" fill="hold"/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1000" fill="hold"/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1000" fill="hold"/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1000" fill="hold"/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1000" fill="hold"/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1000" fill="hold"/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5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1000" fill="hold"/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7" dur="1000" fill="hold"/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9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1000" fill="hold"/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9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5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1000" fill="hold"/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9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9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9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7" grpId="0" animBg="1"/>
      <p:bldP spid="99338" grpId="0" animBg="1"/>
      <p:bldP spid="99343" grpId="0" animBg="1"/>
      <p:bldP spid="99349" grpId="0" animBg="1"/>
      <p:bldP spid="99342" grpId="0" animBg="1"/>
      <p:bldP spid="99342" grpId="1" animBg="1"/>
      <p:bldP spid="99352" grpId="0" animBg="1"/>
      <p:bldP spid="99352" grpId="1" animBg="1"/>
      <p:bldP spid="99352" grpId="2" animBg="1"/>
      <p:bldP spid="99353" grpId="0" animBg="1"/>
      <p:bldP spid="99353" grpId="1" animBg="1"/>
      <p:bldP spid="99355" grpId="0" animBg="1"/>
      <p:bldP spid="99355" grpId="1" animBg="1"/>
      <p:bldP spid="99355" grpId="2" animBg="1"/>
      <p:bldP spid="99355" grpId="3" animBg="1"/>
      <p:bldP spid="99355" grpId="4" animBg="1"/>
      <p:bldP spid="99350" grpId="0" animBg="1"/>
      <p:bldP spid="99356" grpId="0"/>
      <p:bldP spid="99365" grpId="0"/>
      <p:bldP spid="99369" grpId="0" animBg="1"/>
      <p:bldP spid="99372" grpId="0" animBg="1"/>
      <p:bldP spid="99373" grpId="0" animBg="1"/>
      <p:bldP spid="99374" grpId="0" animBg="1"/>
      <p:bldP spid="99375" grpId="0" animBg="1"/>
      <p:bldP spid="99376" grpId="0" animBg="1"/>
      <p:bldP spid="99377" grpId="0" animBg="1"/>
      <p:bldP spid="99378" grpId="0" animBg="1"/>
      <p:bldP spid="51" grpId="0" animBg="1"/>
      <p:bldP spid="51" grpId="1" animBg="1"/>
      <p:bldP spid="50" grpId="0" animBg="1"/>
      <p:bldP spid="50" grpId="1" animBg="1"/>
      <p:bldP spid="52" grpId="0" animBg="1"/>
      <p:bldP spid="52" grpId="1" animBg="1"/>
      <p:bldP spid="55" grpId="0" animBg="1"/>
      <p:bldP spid="55" grpId="1" animBg="1"/>
      <p:bldP spid="56" grpId="0" animBg="1"/>
      <p:bldP spid="56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Line 3"/>
          <p:cNvSpPr>
            <a:spLocks noChangeShapeType="1"/>
          </p:cNvSpPr>
          <p:nvPr/>
        </p:nvSpPr>
        <p:spPr bwMode="auto">
          <a:xfrm>
            <a:off x="1944655" y="4758358"/>
            <a:ext cx="288925" cy="431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78" name="Freeform 2"/>
          <p:cNvSpPr>
            <a:spLocks/>
          </p:cNvSpPr>
          <p:nvPr/>
        </p:nvSpPr>
        <p:spPr bwMode="auto">
          <a:xfrm>
            <a:off x="1085818" y="4758358"/>
            <a:ext cx="282575" cy="430213"/>
          </a:xfrm>
          <a:custGeom>
            <a:avLst/>
            <a:gdLst/>
            <a:ahLst/>
            <a:cxnLst>
              <a:cxn ang="0">
                <a:pos x="178" y="0"/>
              </a:cxn>
              <a:cxn ang="0">
                <a:pos x="0" y="271"/>
              </a:cxn>
            </a:cxnLst>
            <a:rect l="0" t="0" r="r" b="b"/>
            <a:pathLst>
              <a:path w="178" h="271">
                <a:moveTo>
                  <a:pt x="178" y="0"/>
                </a:moveTo>
                <a:lnTo>
                  <a:pt x="0" y="271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95" name="Freeform 19"/>
          <p:cNvSpPr>
            <a:spLocks/>
          </p:cNvSpPr>
          <p:nvPr/>
        </p:nvSpPr>
        <p:spPr bwMode="auto">
          <a:xfrm>
            <a:off x="1733518" y="3843958"/>
            <a:ext cx="284162" cy="387350"/>
          </a:xfrm>
          <a:custGeom>
            <a:avLst/>
            <a:gdLst/>
            <a:ahLst/>
            <a:cxnLst>
              <a:cxn ang="0">
                <a:pos x="179" y="0"/>
              </a:cxn>
              <a:cxn ang="0">
                <a:pos x="0" y="244"/>
              </a:cxn>
            </a:cxnLst>
            <a:rect l="0" t="0" r="r" b="b"/>
            <a:pathLst>
              <a:path w="179" h="244">
                <a:moveTo>
                  <a:pt x="179" y="0"/>
                </a:moveTo>
                <a:lnTo>
                  <a:pt x="0" y="244"/>
                </a:lnTo>
              </a:path>
            </a:pathLst>
          </a:custGeom>
          <a:ln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80" name="Line 4"/>
          <p:cNvSpPr>
            <a:spLocks noChangeShapeType="1"/>
          </p:cNvSpPr>
          <p:nvPr/>
        </p:nvSpPr>
        <p:spPr bwMode="auto">
          <a:xfrm>
            <a:off x="2593943" y="3843958"/>
            <a:ext cx="288925" cy="431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98" name="Freeform 22"/>
          <p:cNvSpPr>
            <a:spLocks/>
          </p:cNvSpPr>
          <p:nvPr/>
        </p:nvSpPr>
        <p:spPr bwMode="auto">
          <a:xfrm>
            <a:off x="2501868" y="2954958"/>
            <a:ext cx="822325" cy="388938"/>
          </a:xfrm>
          <a:custGeom>
            <a:avLst/>
            <a:gdLst/>
            <a:ahLst/>
            <a:cxnLst>
              <a:cxn ang="0">
                <a:pos x="518" y="0"/>
              </a:cxn>
              <a:cxn ang="0">
                <a:pos x="0" y="245"/>
              </a:cxn>
            </a:cxnLst>
            <a:rect l="0" t="0" r="r" b="b"/>
            <a:pathLst>
              <a:path w="518" h="245">
                <a:moveTo>
                  <a:pt x="518" y="0"/>
                </a:moveTo>
                <a:lnTo>
                  <a:pt x="0" y="245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401" name="Line 25"/>
          <p:cNvSpPr>
            <a:spLocks noChangeShapeType="1"/>
          </p:cNvSpPr>
          <p:nvPr/>
        </p:nvSpPr>
        <p:spPr bwMode="auto">
          <a:xfrm>
            <a:off x="3598830" y="2150096"/>
            <a:ext cx="0" cy="28892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99" name="Freeform 23"/>
          <p:cNvSpPr>
            <a:spLocks/>
          </p:cNvSpPr>
          <p:nvPr/>
        </p:nvSpPr>
        <p:spPr bwMode="auto">
          <a:xfrm>
            <a:off x="3960780" y="2950196"/>
            <a:ext cx="769938" cy="393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5" y="248"/>
              </a:cxn>
            </a:cxnLst>
            <a:rect l="0" t="0" r="r" b="b"/>
            <a:pathLst>
              <a:path w="485" h="248">
                <a:moveTo>
                  <a:pt x="0" y="0"/>
                </a:moveTo>
                <a:lnTo>
                  <a:pt x="485" y="248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92" name="Line 16"/>
          <p:cNvSpPr>
            <a:spLocks noChangeShapeType="1"/>
          </p:cNvSpPr>
          <p:nvPr/>
        </p:nvSpPr>
        <p:spPr bwMode="auto">
          <a:xfrm>
            <a:off x="5257768" y="3843958"/>
            <a:ext cx="288925" cy="431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423" name="Text Box 47"/>
          <p:cNvSpPr txBox="1">
            <a:spLocks noChangeArrowheads="1"/>
          </p:cNvSpPr>
          <p:nvPr/>
        </p:nvSpPr>
        <p:spPr bwMode="auto">
          <a:xfrm>
            <a:off x="2876518" y="4894883"/>
            <a:ext cx="647700" cy="276999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21</a:t>
            </a:r>
          </a:p>
        </p:txBody>
      </p:sp>
      <p:sp>
        <p:nvSpPr>
          <p:cNvPr id="101424" name="Text Box 48"/>
          <p:cNvSpPr txBox="1">
            <a:spLocks noChangeArrowheads="1"/>
          </p:cNvSpPr>
          <p:nvPr/>
        </p:nvSpPr>
        <p:spPr bwMode="auto">
          <a:xfrm>
            <a:off x="2876518" y="5133008"/>
            <a:ext cx="647700" cy="276999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∞</a:t>
            </a: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577818" y="5190158"/>
            <a:ext cx="790575" cy="503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29</a:t>
            </a: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215868" y="5291758"/>
            <a:ext cx="36036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 baseline="-25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2089118" y="5190158"/>
            <a:ext cx="792162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1728755" y="5279058"/>
            <a:ext cx="360363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 baseline="-25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2738405" y="4275758"/>
            <a:ext cx="790575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17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2376455" y="4377358"/>
            <a:ext cx="360363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 err="1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 baseline="-25000" dirty="0" err="1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altLang="zh-CN" sz="1800" baseline="-25000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87" name="Rectangle 11"/>
          <p:cNvSpPr>
            <a:spLocks noChangeArrowheads="1"/>
          </p:cNvSpPr>
          <p:nvPr/>
        </p:nvSpPr>
        <p:spPr bwMode="auto">
          <a:xfrm>
            <a:off x="3890930" y="4275758"/>
            <a:ext cx="790575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3528980" y="4377358"/>
            <a:ext cx="360363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 baseline="-250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01389" name="Rectangle 13"/>
          <p:cNvSpPr>
            <a:spLocks noChangeArrowheads="1"/>
          </p:cNvSpPr>
          <p:nvPr/>
        </p:nvSpPr>
        <p:spPr bwMode="auto">
          <a:xfrm>
            <a:off x="5402230" y="4275758"/>
            <a:ext cx="790575" cy="504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5067268" y="4377358"/>
            <a:ext cx="36036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 err="1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altLang="zh-CN" sz="1800" baseline="-25000" dirty="0" err="1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altLang="zh-CN" sz="1800" baseline="-25000" dirty="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91" name="Freeform 15"/>
          <p:cNvSpPr>
            <a:spLocks/>
          </p:cNvSpPr>
          <p:nvPr/>
        </p:nvSpPr>
        <p:spPr bwMode="auto">
          <a:xfrm>
            <a:off x="4405280" y="3843958"/>
            <a:ext cx="276225" cy="441325"/>
          </a:xfrm>
          <a:custGeom>
            <a:avLst/>
            <a:gdLst/>
            <a:ahLst/>
            <a:cxnLst>
              <a:cxn ang="0">
                <a:pos x="174" y="0"/>
              </a:cxn>
              <a:cxn ang="0">
                <a:pos x="0" y="278"/>
              </a:cxn>
            </a:cxnLst>
            <a:rect l="0" t="0" r="r" b="b"/>
            <a:pathLst>
              <a:path w="174" h="278">
                <a:moveTo>
                  <a:pt x="174" y="0"/>
                </a:moveTo>
                <a:lnTo>
                  <a:pt x="0" y="278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93" name="Oval 17"/>
          <p:cNvSpPr>
            <a:spLocks noChangeArrowheads="1"/>
          </p:cNvSpPr>
          <p:nvPr/>
        </p:nvSpPr>
        <p:spPr bwMode="auto">
          <a:xfrm>
            <a:off x="1152493" y="4224958"/>
            <a:ext cx="1008062" cy="5762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94" name="Oval 18"/>
          <p:cNvSpPr>
            <a:spLocks noChangeArrowheads="1"/>
          </p:cNvSpPr>
          <p:nvPr/>
        </p:nvSpPr>
        <p:spPr bwMode="auto">
          <a:xfrm>
            <a:off x="1801780" y="3310558"/>
            <a:ext cx="1008063" cy="5762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96" name="Oval 20"/>
          <p:cNvSpPr>
            <a:spLocks noChangeArrowheads="1"/>
          </p:cNvSpPr>
          <p:nvPr/>
        </p:nvSpPr>
        <p:spPr bwMode="auto">
          <a:xfrm>
            <a:off x="4465605" y="3310558"/>
            <a:ext cx="1008063" cy="5762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397" name="Oval 21"/>
          <p:cNvSpPr>
            <a:spLocks noChangeArrowheads="1"/>
          </p:cNvSpPr>
          <p:nvPr/>
        </p:nvSpPr>
        <p:spPr bwMode="auto">
          <a:xfrm>
            <a:off x="3105118" y="2442196"/>
            <a:ext cx="1008062" cy="57626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180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400" name="Oval 24"/>
          <p:cNvSpPr>
            <a:spLocks noChangeArrowheads="1"/>
          </p:cNvSpPr>
          <p:nvPr/>
        </p:nvSpPr>
        <p:spPr bwMode="auto">
          <a:xfrm>
            <a:off x="3105118" y="1586533"/>
            <a:ext cx="1008062" cy="576263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solidFill>
                <a:srgbClr val="3333C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402" name="Text Box 26"/>
          <p:cNvSpPr txBox="1">
            <a:spLocks noChangeArrowheads="1"/>
          </p:cNvSpPr>
          <p:nvPr/>
        </p:nvSpPr>
        <p:spPr bwMode="auto">
          <a:xfrm>
            <a:off x="1152493" y="1726233"/>
            <a:ext cx="1800225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冠军（最小者）</a:t>
            </a:r>
          </a:p>
        </p:txBody>
      </p:sp>
      <p:sp>
        <p:nvSpPr>
          <p:cNvPr id="101403" name="Text Box 27"/>
          <p:cNvSpPr txBox="1">
            <a:spLocks noChangeArrowheads="1"/>
          </p:cNvSpPr>
          <p:nvPr/>
        </p:nvSpPr>
        <p:spPr bwMode="auto">
          <a:xfrm>
            <a:off x="1982755" y="3432796"/>
            <a:ext cx="647700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5(-∞)</a:t>
            </a:r>
          </a:p>
        </p:txBody>
      </p:sp>
      <p:sp>
        <p:nvSpPr>
          <p:cNvPr id="101404" name="Text Box 28"/>
          <p:cNvSpPr txBox="1">
            <a:spLocks noChangeArrowheads="1"/>
          </p:cNvSpPr>
          <p:nvPr/>
        </p:nvSpPr>
        <p:spPr bwMode="auto">
          <a:xfrm>
            <a:off x="142844" y="188913"/>
            <a:ext cx="324008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用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败者树进行归并</a:t>
            </a:r>
          </a:p>
        </p:txBody>
      </p:sp>
      <p:sp>
        <p:nvSpPr>
          <p:cNvPr id="101405" name="Text Box 29"/>
          <p:cNvSpPr txBox="1">
            <a:spLocks noChangeArrowheads="1"/>
          </p:cNvSpPr>
          <p:nvPr/>
        </p:nvSpPr>
        <p:spPr bwMode="auto">
          <a:xfrm>
            <a:off x="3279743" y="2569196"/>
            <a:ext cx="647700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5(-∞)</a:t>
            </a:r>
          </a:p>
        </p:txBody>
      </p:sp>
      <p:sp>
        <p:nvSpPr>
          <p:cNvPr id="101406" name="Text Box 30"/>
          <p:cNvSpPr txBox="1">
            <a:spLocks noChangeArrowheads="1"/>
          </p:cNvSpPr>
          <p:nvPr/>
        </p:nvSpPr>
        <p:spPr bwMode="auto">
          <a:xfrm>
            <a:off x="1314418" y="4364658"/>
            <a:ext cx="647700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5(-∞)</a:t>
            </a:r>
          </a:p>
        </p:txBody>
      </p:sp>
      <p:sp>
        <p:nvSpPr>
          <p:cNvPr id="101407" name="Text Box 31"/>
          <p:cNvSpPr txBox="1">
            <a:spLocks noChangeArrowheads="1"/>
          </p:cNvSpPr>
          <p:nvPr/>
        </p:nvSpPr>
        <p:spPr bwMode="auto">
          <a:xfrm>
            <a:off x="4681505" y="3453433"/>
            <a:ext cx="647700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5(-∞)</a:t>
            </a:r>
          </a:p>
        </p:txBody>
      </p:sp>
      <p:sp>
        <p:nvSpPr>
          <p:cNvPr id="101408" name="Text Box 32"/>
          <p:cNvSpPr txBox="1">
            <a:spLocks noChangeArrowheads="1"/>
          </p:cNvSpPr>
          <p:nvPr/>
        </p:nvSpPr>
        <p:spPr bwMode="auto">
          <a:xfrm>
            <a:off x="3313080" y="1726233"/>
            <a:ext cx="647700" cy="304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5(-∞)</a:t>
            </a:r>
          </a:p>
        </p:txBody>
      </p:sp>
      <p:sp>
        <p:nvSpPr>
          <p:cNvPr id="101410" name="Text Box 34"/>
          <p:cNvSpPr txBox="1">
            <a:spLocks noChangeArrowheads="1"/>
          </p:cNvSpPr>
          <p:nvPr/>
        </p:nvSpPr>
        <p:spPr bwMode="auto">
          <a:xfrm>
            <a:off x="1322355" y="4356721"/>
            <a:ext cx="647700" cy="276999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4(15)</a:t>
            </a:r>
          </a:p>
        </p:txBody>
      </p:sp>
      <p:sp>
        <p:nvSpPr>
          <p:cNvPr id="101411" name="Text Box 35"/>
          <p:cNvSpPr txBox="1">
            <a:spLocks noChangeArrowheads="1"/>
          </p:cNvSpPr>
          <p:nvPr/>
        </p:nvSpPr>
        <p:spPr bwMode="auto">
          <a:xfrm>
            <a:off x="1286258" y="4351958"/>
            <a:ext cx="808721" cy="276999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3(29)</a:t>
            </a:r>
          </a:p>
        </p:txBody>
      </p:sp>
      <p:sp>
        <p:nvSpPr>
          <p:cNvPr id="101412" name="Text Box 36"/>
          <p:cNvSpPr txBox="1">
            <a:spLocks noChangeArrowheads="1"/>
          </p:cNvSpPr>
          <p:nvPr/>
        </p:nvSpPr>
        <p:spPr bwMode="auto">
          <a:xfrm>
            <a:off x="1970055" y="3428033"/>
            <a:ext cx="647700" cy="276999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4(15)</a:t>
            </a:r>
          </a:p>
        </p:txBody>
      </p:sp>
      <p:sp>
        <p:nvSpPr>
          <p:cNvPr id="101413" name="Text Box 37"/>
          <p:cNvSpPr txBox="1">
            <a:spLocks noChangeArrowheads="1"/>
          </p:cNvSpPr>
          <p:nvPr/>
        </p:nvSpPr>
        <p:spPr bwMode="auto">
          <a:xfrm>
            <a:off x="4668805" y="3440733"/>
            <a:ext cx="647700" cy="276999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2(10)</a:t>
            </a:r>
          </a:p>
        </p:txBody>
      </p:sp>
      <p:sp>
        <p:nvSpPr>
          <p:cNvPr id="101414" name="Text Box 38"/>
          <p:cNvSpPr txBox="1">
            <a:spLocks noChangeArrowheads="1"/>
          </p:cNvSpPr>
          <p:nvPr/>
        </p:nvSpPr>
        <p:spPr bwMode="auto">
          <a:xfrm>
            <a:off x="3279743" y="2551733"/>
            <a:ext cx="647700" cy="276999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1(5)</a:t>
            </a:r>
          </a:p>
        </p:txBody>
      </p:sp>
      <p:sp>
        <p:nvSpPr>
          <p:cNvPr id="101415" name="Text Box 39"/>
          <p:cNvSpPr txBox="1">
            <a:spLocks noChangeArrowheads="1"/>
          </p:cNvSpPr>
          <p:nvPr/>
        </p:nvSpPr>
        <p:spPr bwMode="auto">
          <a:xfrm>
            <a:off x="1933290" y="3415333"/>
            <a:ext cx="757257" cy="276999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0(17)</a:t>
            </a:r>
          </a:p>
        </p:txBody>
      </p:sp>
      <p:sp>
        <p:nvSpPr>
          <p:cNvPr id="101416" name="Text Box 40"/>
          <p:cNvSpPr txBox="1">
            <a:spLocks noChangeArrowheads="1"/>
          </p:cNvSpPr>
          <p:nvPr/>
        </p:nvSpPr>
        <p:spPr bwMode="auto">
          <a:xfrm>
            <a:off x="3300380" y="2562846"/>
            <a:ext cx="647700" cy="276999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4(15)</a:t>
            </a:r>
          </a:p>
        </p:txBody>
      </p:sp>
      <p:sp>
        <p:nvSpPr>
          <p:cNvPr id="101417" name="Text Box 41"/>
          <p:cNvSpPr txBox="1">
            <a:spLocks noChangeArrowheads="1"/>
          </p:cNvSpPr>
          <p:nvPr/>
        </p:nvSpPr>
        <p:spPr bwMode="auto">
          <a:xfrm>
            <a:off x="3254870" y="1721471"/>
            <a:ext cx="738165" cy="3048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1(5)</a:t>
            </a:r>
          </a:p>
        </p:txBody>
      </p:sp>
      <p:sp>
        <p:nvSpPr>
          <p:cNvPr id="101419" name="Text Box 43"/>
          <p:cNvSpPr txBox="1">
            <a:spLocks noChangeArrowheads="1"/>
          </p:cNvSpPr>
          <p:nvPr/>
        </p:nvSpPr>
        <p:spPr bwMode="auto">
          <a:xfrm>
            <a:off x="3960780" y="4894883"/>
            <a:ext cx="647700" cy="276999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44</a:t>
            </a:r>
          </a:p>
        </p:txBody>
      </p:sp>
      <p:sp>
        <p:nvSpPr>
          <p:cNvPr id="101420" name="Text Box 44"/>
          <p:cNvSpPr txBox="1">
            <a:spLocks noChangeArrowheads="1"/>
          </p:cNvSpPr>
          <p:nvPr/>
        </p:nvSpPr>
        <p:spPr bwMode="auto">
          <a:xfrm>
            <a:off x="3960780" y="5133008"/>
            <a:ext cx="647700" cy="276999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∞</a:t>
            </a:r>
          </a:p>
        </p:txBody>
      </p:sp>
      <p:sp>
        <p:nvSpPr>
          <p:cNvPr id="101421" name="Text Box 45"/>
          <p:cNvSpPr txBox="1">
            <a:spLocks noChangeArrowheads="1"/>
          </p:cNvSpPr>
          <p:nvPr/>
        </p:nvSpPr>
        <p:spPr bwMode="auto">
          <a:xfrm>
            <a:off x="5473668" y="4894883"/>
            <a:ext cx="647700" cy="276999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01422" name="Text Box 46"/>
          <p:cNvSpPr txBox="1">
            <a:spLocks noChangeArrowheads="1"/>
          </p:cNvSpPr>
          <p:nvPr/>
        </p:nvSpPr>
        <p:spPr bwMode="auto">
          <a:xfrm>
            <a:off x="5473668" y="5133008"/>
            <a:ext cx="647700" cy="276999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∞</a:t>
            </a:r>
          </a:p>
        </p:txBody>
      </p:sp>
      <p:sp>
        <p:nvSpPr>
          <p:cNvPr id="101425" name="Text Box 49"/>
          <p:cNvSpPr txBox="1">
            <a:spLocks noChangeArrowheads="1"/>
          </p:cNvSpPr>
          <p:nvPr/>
        </p:nvSpPr>
        <p:spPr bwMode="auto">
          <a:xfrm>
            <a:off x="2160555" y="5820396"/>
            <a:ext cx="647700" cy="276999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15</a:t>
            </a:r>
          </a:p>
        </p:txBody>
      </p:sp>
      <p:sp>
        <p:nvSpPr>
          <p:cNvPr id="101426" name="Text Box 50"/>
          <p:cNvSpPr txBox="1">
            <a:spLocks noChangeArrowheads="1"/>
          </p:cNvSpPr>
          <p:nvPr/>
        </p:nvSpPr>
        <p:spPr bwMode="auto">
          <a:xfrm>
            <a:off x="2160555" y="6085524"/>
            <a:ext cx="647700" cy="276999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∞</a:t>
            </a:r>
          </a:p>
        </p:txBody>
      </p:sp>
      <p:sp>
        <p:nvSpPr>
          <p:cNvPr id="101427" name="Text Box 51"/>
          <p:cNvSpPr txBox="1">
            <a:spLocks noChangeArrowheads="1"/>
          </p:cNvSpPr>
          <p:nvPr/>
        </p:nvSpPr>
        <p:spPr bwMode="auto">
          <a:xfrm>
            <a:off x="720693" y="5829921"/>
            <a:ext cx="647700" cy="276999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32</a:t>
            </a:r>
          </a:p>
        </p:txBody>
      </p:sp>
      <p:sp>
        <p:nvSpPr>
          <p:cNvPr id="101428" name="Text Box 52"/>
          <p:cNvSpPr txBox="1">
            <a:spLocks noChangeArrowheads="1"/>
          </p:cNvSpPr>
          <p:nvPr/>
        </p:nvSpPr>
        <p:spPr bwMode="auto">
          <a:xfrm>
            <a:off x="720693" y="6095049"/>
            <a:ext cx="647700" cy="276999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∞</a:t>
            </a:r>
          </a:p>
        </p:txBody>
      </p:sp>
      <p:sp>
        <p:nvSpPr>
          <p:cNvPr id="101429" name="Text Box 53"/>
          <p:cNvSpPr txBox="1">
            <a:spLocks noChangeArrowheads="1"/>
          </p:cNvSpPr>
          <p:nvPr/>
        </p:nvSpPr>
        <p:spPr bwMode="auto">
          <a:xfrm>
            <a:off x="4464018" y="2302496"/>
            <a:ext cx="1295400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归并文件：</a:t>
            </a:r>
          </a:p>
        </p:txBody>
      </p:sp>
      <p:sp>
        <p:nvSpPr>
          <p:cNvPr id="101430" name="Freeform 54"/>
          <p:cNvSpPr>
            <a:spLocks/>
          </p:cNvSpPr>
          <p:nvPr/>
        </p:nvSpPr>
        <p:spPr bwMode="auto">
          <a:xfrm>
            <a:off x="4083018" y="1857996"/>
            <a:ext cx="1884362" cy="576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87" y="363"/>
              </a:cxn>
            </a:cxnLst>
            <a:rect l="0" t="0" r="r" b="b"/>
            <a:pathLst>
              <a:path w="1187" h="363">
                <a:moveTo>
                  <a:pt x="0" y="0"/>
                </a:moveTo>
                <a:lnTo>
                  <a:pt x="1187" y="363"/>
                </a:lnTo>
              </a:path>
            </a:pathLst>
          </a:custGeom>
          <a:noFill/>
          <a:ln w="38100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431" name="Text Box 55"/>
          <p:cNvSpPr txBox="1">
            <a:spLocks noChangeArrowheads="1"/>
          </p:cNvSpPr>
          <p:nvPr/>
        </p:nvSpPr>
        <p:spPr bwMode="auto">
          <a:xfrm>
            <a:off x="5997588" y="2315196"/>
            <a:ext cx="360362" cy="276999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01432" name="Text Box 56"/>
          <p:cNvSpPr txBox="1">
            <a:spLocks noChangeArrowheads="1"/>
          </p:cNvSpPr>
          <p:nvPr/>
        </p:nvSpPr>
        <p:spPr bwMode="auto">
          <a:xfrm>
            <a:off x="4572000" y="3434383"/>
            <a:ext cx="809127" cy="276999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1(44)</a:t>
            </a:r>
          </a:p>
        </p:txBody>
      </p:sp>
      <p:sp>
        <p:nvSpPr>
          <p:cNvPr id="101433" name="Text Box 57"/>
          <p:cNvSpPr txBox="1">
            <a:spLocks noChangeArrowheads="1"/>
          </p:cNvSpPr>
          <p:nvPr/>
        </p:nvSpPr>
        <p:spPr bwMode="auto">
          <a:xfrm>
            <a:off x="3326308" y="1705488"/>
            <a:ext cx="681008" cy="304800"/>
          </a:xfrm>
          <a:prstGeom prst="rect">
            <a:avLst/>
          </a:prstGeom>
          <a:solidFill>
            <a:srgbClr val="FFFF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2(10)</a:t>
            </a:r>
          </a:p>
        </p:txBody>
      </p:sp>
      <p:sp>
        <p:nvSpPr>
          <p:cNvPr id="101434" name="Freeform 58"/>
          <p:cNvSpPr>
            <a:spLocks/>
          </p:cNvSpPr>
          <p:nvPr/>
        </p:nvSpPr>
        <p:spPr bwMode="auto">
          <a:xfrm>
            <a:off x="4100480" y="1875458"/>
            <a:ext cx="2438400" cy="549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346"/>
              </a:cxn>
            </a:cxnLst>
            <a:rect l="0" t="0" r="r" b="b"/>
            <a:pathLst>
              <a:path w="1536" h="346">
                <a:moveTo>
                  <a:pt x="0" y="0"/>
                </a:moveTo>
                <a:lnTo>
                  <a:pt x="1536" y="346"/>
                </a:lnTo>
              </a:path>
            </a:pathLst>
          </a:custGeom>
          <a:noFill/>
          <a:ln w="38100" cap="flat" cmpd="sng">
            <a:solidFill>
              <a:srgbClr val="CC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435" name="Text Box 59"/>
          <p:cNvSpPr txBox="1">
            <a:spLocks noChangeArrowheads="1"/>
          </p:cNvSpPr>
          <p:nvPr/>
        </p:nvSpPr>
        <p:spPr bwMode="auto">
          <a:xfrm>
            <a:off x="6505543" y="2305671"/>
            <a:ext cx="360362" cy="276999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01436" name="Text Box 60"/>
          <p:cNvSpPr txBox="1">
            <a:spLocks noChangeArrowheads="1"/>
          </p:cNvSpPr>
          <p:nvPr/>
        </p:nvSpPr>
        <p:spPr bwMode="auto">
          <a:xfrm>
            <a:off x="3309908" y="5643578"/>
            <a:ext cx="5405496" cy="75918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依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进行，直到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冠军为∞才结束。</a:t>
            </a:r>
          </a:p>
          <a:p>
            <a:pPr algn="l">
              <a:lnSpc>
                <a:spcPts val="2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每次产生一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冠军，比较次数约为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0" name="任意多边形 59"/>
          <p:cNvSpPr/>
          <p:nvPr/>
        </p:nvSpPr>
        <p:spPr>
          <a:xfrm>
            <a:off x="3782980" y="1507158"/>
            <a:ext cx="878417" cy="3517900"/>
          </a:xfrm>
          <a:custGeom>
            <a:avLst/>
            <a:gdLst>
              <a:gd name="connsiteX0" fmla="*/ 266700 w 878417"/>
              <a:gd name="connsiteY0" fmla="*/ 3517900 h 3517900"/>
              <a:gd name="connsiteX1" fmla="*/ 304800 w 878417"/>
              <a:gd name="connsiteY1" fmla="*/ 3352800 h 3517900"/>
              <a:gd name="connsiteX2" fmla="*/ 495300 w 878417"/>
              <a:gd name="connsiteY2" fmla="*/ 2590800 h 3517900"/>
              <a:gd name="connsiteX3" fmla="*/ 876300 w 878417"/>
              <a:gd name="connsiteY3" fmla="*/ 2095500 h 3517900"/>
              <a:gd name="connsiteX4" fmla="*/ 482600 w 878417"/>
              <a:gd name="connsiteY4" fmla="*/ 1498600 h 3517900"/>
              <a:gd name="connsiteX5" fmla="*/ 114300 w 878417"/>
              <a:gd name="connsiteY5" fmla="*/ 1206500 h 3517900"/>
              <a:gd name="connsiteX6" fmla="*/ 0 w 878417"/>
              <a:gd name="connsiteY6" fmla="*/ 0 h 3517900"/>
              <a:gd name="connsiteX0" fmla="*/ 266700 w 878417"/>
              <a:gd name="connsiteY0" fmla="*/ 3517900 h 3517900"/>
              <a:gd name="connsiteX1" fmla="*/ 304800 w 878417"/>
              <a:gd name="connsiteY1" fmla="*/ 3352800 h 3517900"/>
              <a:gd name="connsiteX2" fmla="*/ 495300 w 878417"/>
              <a:gd name="connsiteY2" fmla="*/ 2590800 h 3517900"/>
              <a:gd name="connsiteX3" fmla="*/ 876300 w 878417"/>
              <a:gd name="connsiteY3" fmla="*/ 2095500 h 3517900"/>
              <a:gd name="connsiteX4" fmla="*/ 482600 w 878417"/>
              <a:gd name="connsiteY4" fmla="*/ 1498600 h 3517900"/>
              <a:gd name="connsiteX5" fmla="*/ 114300 w 878417"/>
              <a:gd name="connsiteY5" fmla="*/ 1206500 h 3517900"/>
              <a:gd name="connsiteX6" fmla="*/ 0 w 878417"/>
              <a:gd name="connsiteY6" fmla="*/ 0 h 351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8417" h="3517900">
                <a:moveTo>
                  <a:pt x="266700" y="3517900"/>
                </a:moveTo>
                <a:cubicBezTo>
                  <a:pt x="266700" y="3512608"/>
                  <a:pt x="266700" y="3507317"/>
                  <a:pt x="304800" y="3352800"/>
                </a:cubicBezTo>
                <a:cubicBezTo>
                  <a:pt x="342900" y="3198283"/>
                  <a:pt x="400050" y="2800350"/>
                  <a:pt x="495300" y="2590800"/>
                </a:cubicBezTo>
                <a:cubicBezTo>
                  <a:pt x="590550" y="2381250"/>
                  <a:pt x="878417" y="2277533"/>
                  <a:pt x="876300" y="2095500"/>
                </a:cubicBezTo>
                <a:cubicBezTo>
                  <a:pt x="874183" y="1913467"/>
                  <a:pt x="609600" y="1646767"/>
                  <a:pt x="482600" y="1498600"/>
                </a:cubicBezTo>
                <a:cubicBezTo>
                  <a:pt x="355600" y="1350433"/>
                  <a:pt x="194733" y="1456267"/>
                  <a:pt x="114300" y="1206500"/>
                </a:cubicBezTo>
                <a:cubicBezTo>
                  <a:pt x="33867" y="956733"/>
                  <a:pt x="16933" y="478366"/>
                  <a:pt x="0" y="0"/>
                </a:cubicBezTo>
              </a:path>
            </a:pathLst>
          </a:cu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0034" y="669554"/>
            <a:ext cx="8001056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过程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：取出的冠军为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1(5)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，从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段中取下一个记录，沿着个分支向上操作，产生次小的记录。</a:t>
            </a:r>
            <a:r>
              <a:rPr kumimoji="1" lang="en-US" altLang="zh-CN" sz="200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…</a:t>
            </a:r>
            <a:endParaRPr lang="zh-CN" altLang="en-US" sz="2000">
              <a:solidFill>
                <a:srgbClr val="3333FF"/>
              </a:solidFill>
              <a:latin typeface="宋体" pitchFamily="2" charset="-122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64" name="灯片编号占位符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39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01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C 0.00017 -0.01226 0.00052 -0.05787 0.00069 -0.0731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014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1000" fill="hold"/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101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1" grpId="0" animBg="1"/>
      <p:bldP spid="101399" grpId="0" animBg="1"/>
      <p:bldP spid="101387" grpId="0" animBg="1"/>
      <p:bldP spid="101391" grpId="0" animBg="1"/>
      <p:bldP spid="101419" grpId="0" animBg="1"/>
      <p:bldP spid="101430" grpId="0" animBg="1"/>
      <p:bldP spid="101430" grpId="1" animBg="1"/>
      <p:bldP spid="101431" grpId="0" animBg="1"/>
      <p:bldP spid="101432" grpId="0" animBg="1"/>
      <p:bldP spid="101433" grpId="0" animBg="1"/>
      <p:bldP spid="101434" grpId="0" animBg="1"/>
      <p:bldP spid="101434" grpId="1" animBg="1"/>
      <p:bldP spid="101435" grpId="0" animBg="1"/>
      <p:bldP spid="101436" grpId="0"/>
      <p:bldP spid="60" grpId="0" animBg="1"/>
      <p:bldP spid="6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28596" y="714356"/>
            <a:ext cx="8429684" cy="1442231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108000">
            <a:spAutoFit/>
          </a:bodyPr>
          <a:lstStyle/>
          <a:p>
            <a:pPr algn="just">
              <a:lnSpc>
                <a:spcPts val="3400"/>
              </a:lnSpc>
              <a:spcBef>
                <a:spcPct val="50000"/>
              </a:spcBef>
            </a:pP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）多路归并：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对这些初始归并段进行多遍归并，使得有序的归并段逐渐扩大，最后在外存上形成整个文件的单一归并段，也就完成了这个文件的外排序。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692275" y="2571744"/>
            <a:ext cx="6457969" cy="1800225"/>
            <a:chOff x="1692275" y="2571744"/>
            <a:chExt cx="6457969" cy="1800225"/>
          </a:xfrm>
        </p:grpSpPr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3995738" y="3148007"/>
              <a:ext cx="936625" cy="6477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zh-CN" altLang="en-US" sz="16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内存</a:t>
              </a:r>
            </a:p>
          </p:txBody>
        </p:sp>
        <p:sp>
          <p:nvSpPr>
            <p:cNvPr id="6" name="AutoShape 12"/>
            <p:cNvSpPr>
              <a:spLocks noChangeArrowheads="1"/>
            </p:cNvSpPr>
            <p:nvPr/>
          </p:nvSpPr>
          <p:spPr bwMode="auto">
            <a:xfrm>
              <a:off x="1692275" y="2571744"/>
              <a:ext cx="1223963" cy="1800225"/>
            </a:xfrm>
            <a:prstGeom prst="can">
              <a:avLst>
                <a:gd name="adj" fmla="val 36770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  <a:p>
              <a:r>
                <a:rPr lang="en-US" altLang="zh-CN" sz="1600" dirty="0" err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abc</a:t>
              </a:r>
              <a:r>
                <a:rPr lang="en-US" altLang="zh-CN" sz="1600" baseline="-25000" dirty="0" err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  <a:r>
                <a:rPr lang="en-US" altLang="zh-CN" sz="1600" dirty="0" err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.dat</a:t>
              </a:r>
              <a:endParaRPr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  <a:p>
              <a:r>
                <a:rPr lang="en-US" altLang="zh-CN" sz="1600" dirty="0" err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abc</a:t>
              </a:r>
              <a:r>
                <a:rPr lang="en-US" altLang="zh-CN" sz="1600" baseline="-25000" dirty="0" err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  <a:r>
                <a:rPr lang="en-US" altLang="zh-CN" sz="1600" dirty="0" err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.dat</a:t>
              </a:r>
              <a:endParaRPr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  <a:p>
              <a:r>
                <a:rPr lang="en-US" altLang="zh-CN" sz="1600" dirty="0">
                  <a:solidFill>
                    <a:srgbClr val="0000FF"/>
                  </a:solidFill>
                  <a:latin typeface="+mj-ea"/>
                  <a:ea typeface="+mj-ea"/>
                  <a:cs typeface="Consolas" pitchFamily="49" charset="0"/>
                </a:rPr>
                <a:t>…</a:t>
              </a:r>
            </a:p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abc</a:t>
              </a:r>
              <a:r>
                <a:rPr lang="en-US" altLang="zh-CN" sz="1600" i="1" baseline="-25000" dirty="0" err="1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m</a:t>
              </a:r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.dat</a:t>
              </a:r>
              <a:endParaRPr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  <a:p>
              <a:endParaRPr lang="en-US" altLang="zh-CN" sz="16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  <p:sp>
          <p:nvSpPr>
            <p:cNvPr id="7" name="AutoShape 13"/>
            <p:cNvSpPr>
              <a:spLocks noChangeArrowheads="1"/>
            </p:cNvSpPr>
            <p:nvPr/>
          </p:nvSpPr>
          <p:spPr bwMode="auto">
            <a:xfrm>
              <a:off x="6156325" y="3214686"/>
              <a:ext cx="1008063" cy="576262"/>
            </a:xfrm>
            <a:prstGeom prst="can">
              <a:avLst>
                <a:gd name="adj" fmla="val 25000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abc.dat</a:t>
              </a: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7286644" y="3290882"/>
              <a:ext cx="8636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有序</a:t>
              </a:r>
            </a:p>
          </p:txBody>
        </p:sp>
        <p:sp>
          <p:nvSpPr>
            <p:cNvPr id="14" name="Text Box 23"/>
            <p:cNvSpPr txBox="1">
              <a:spLocks noChangeArrowheads="1"/>
            </p:cNvSpPr>
            <p:nvPr/>
          </p:nvSpPr>
          <p:spPr bwMode="auto">
            <a:xfrm>
              <a:off x="3714744" y="2647940"/>
              <a:ext cx="165259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采用归并</a:t>
              </a: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</a:t>
              </a:r>
            </a:p>
          </p:txBody>
        </p:sp>
        <p:sp>
          <p:nvSpPr>
            <p:cNvPr id="15" name="右箭头 14"/>
            <p:cNvSpPr/>
            <p:nvPr/>
          </p:nvSpPr>
          <p:spPr>
            <a:xfrm>
              <a:off x="3214678" y="3362320"/>
              <a:ext cx="571504" cy="21431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5286380" y="3362320"/>
              <a:ext cx="571504" cy="21431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4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1071538" y="1071546"/>
            <a:ext cx="5500726" cy="13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000" smtClean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pt-BR" altLang="zh-CN" sz="2000" dirty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pt-BR" altLang="zh-CN" sz="2000" i="1" baseline="-25000" dirty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pt-BR" altLang="zh-CN" sz="2000" i="1" dirty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7030A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lang="pt-BR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×(</a:t>
            </a:r>
            <a:r>
              <a:rPr lang="pt-BR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pt-BR" altLang="zh-CN" sz="2000" dirty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pt-BR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1)×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pt-BR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pt-BR" altLang="zh-CN" sz="2000" baseline="-25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pt-BR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endParaRPr lang="nb-NO" altLang="zh-CN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40000"/>
              </a:lnSpc>
            </a:pPr>
            <a:r>
              <a:rPr lang="nb-NO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nb-NO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nb-NO" altLang="zh-CN" sz="2000" baseline="-25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nb-NO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lang="nb-NO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×(</a:t>
            </a:r>
            <a:r>
              <a:rPr lang="nb-NO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nb-NO" altLang="zh-CN" sz="2000" dirty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nb-NO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1)×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nb-NO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nb-NO" altLang="zh-CN" sz="2000" baseline="-25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nb-NO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lang="nb-NO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nb-NO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nb-NO" altLang="zh-CN" sz="2000" baseline="-25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nb-NO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endParaRPr lang="nb-NO" altLang="zh-CN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40000"/>
              </a:lnSpc>
            </a:pPr>
            <a:r>
              <a:rPr lang="nb-NO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</a:t>
            </a:r>
            <a:r>
              <a:rPr lang="nb-NO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nb-NO" altLang="zh-CN" sz="2000" baseline="-25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nb-NO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 pitchFamily="18" charset="2"/>
              </a:rPr>
              <a:t></a:t>
            </a:r>
            <a:r>
              <a:rPr lang="nb-NO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×(</a:t>
            </a:r>
            <a:r>
              <a:rPr lang="nb-NO" altLang="zh-CN" sz="20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u</a:t>
            </a:r>
            <a:r>
              <a:rPr lang="nb-NO" altLang="zh-CN" sz="2000" dirty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nb-NO" altLang="zh-CN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  <a:endParaRPr lang="en-US" altLang="zh-CN" sz="2000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428604"/>
            <a:ext cx="814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利用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败者树实现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路平衡归并时，总共需要的关键字比较次数为：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57158" y="2928934"/>
            <a:ext cx="8175654" cy="88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结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论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：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关键字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比较次数与</a:t>
            </a:r>
            <a:r>
              <a:rPr kumimoji="1" lang="en-US" altLang="zh-CN" sz="2000" i="1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k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无关 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 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总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的内部归并时间不会随</a:t>
            </a:r>
            <a:r>
              <a:rPr kumimoji="1" lang="en-US" altLang="zh-CN" sz="2000" i="1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k</a:t>
            </a:r>
            <a:r>
              <a:rPr kumimoji="1" lang="zh-CN" altLang="en-US" sz="2000" dirty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的增大而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增大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。</a:t>
            </a:r>
            <a:r>
              <a:rPr kumimoji="1" lang="zh-CN" altLang="en-US" sz="2000">
                <a:solidFill>
                  <a:srgbClr val="3333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　</a:t>
            </a:r>
            <a:endParaRPr kumimoji="1" lang="zh-CN" altLang="en-US" sz="2000" b="0" dirty="0">
              <a:solidFill>
                <a:srgbClr val="3333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1785918" y="3929066"/>
            <a:ext cx="5857916" cy="1074206"/>
            <a:chOff x="1928794" y="2643182"/>
            <a:chExt cx="5857916" cy="1074206"/>
          </a:xfrm>
        </p:grpSpPr>
        <p:sp>
          <p:nvSpPr>
            <p:cNvPr id="12" name="TextBox 11"/>
            <p:cNvSpPr txBox="1"/>
            <p:nvPr/>
          </p:nvSpPr>
          <p:spPr>
            <a:xfrm>
              <a:off x="1928794" y="3214686"/>
              <a:ext cx="5143536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200"/>
                </a:lnSpc>
              </a:pPr>
              <a:r>
                <a:rPr kumimoji="1" lang="zh-CN" altLang="en-US" sz="2000" smtClean="0">
                  <a:solidFill>
                    <a:srgbClr val="3333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只要内存空间允许，</a:t>
              </a:r>
              <a:r>
                <a:rPr kumimoji="1" lang="zh-CN" altLang="en-US" sz="2000" smtClean="0">
                  <a:solidFill>
                    <a:srgbClr val="C0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尽可能增大归并路数</a:t>
              </a:r>
              <a:r>
                <a:rPr kumimoji="1" lang="en-US" altLang="zh-CN" sz="2000" i="1" smtClean="0">
                  <a:solidFill>
                    <a:srgbClr val="C0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k</a:t>
              </a:r>
              <a:r>
                <a:rPr kumimoji="1" lang="zh-CN" altLang="en-US" sz="2000" smtClean="0">
                  <a:solidFill>
                    <a:srgbClr val="3333CC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。</a:t>
              </a:r>
              <a:endPara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3" name="下箭头 12"/>
            <p:cNvSpPr/>
            <p:nvPr/>
          </p:nvSpPr>
          <p:spPr bwMode="auto">
            <a:xfrm>
              <a:off x="4000496" y="2643182"/>
              <a:ext cx="214314" cy="428628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86248" y="2643182"/>
              <a:ext cx="35004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利用败者树实现</a:t>
              </a:r>
              <a:r>
                <a:rPr kumimoji="1" lang="en-US" altLang="zh-CN" sz="2000" i="1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1" lang="zh-CN" altLang="en-US" sz="2000" smtClean="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路平衡归并</a:t>
              </a:r>
              <a:endParaRPr lang="zh-CN" altLang="en-US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40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714356"/>
            <a:ext cx="6929486" cy="1639455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08000" bIns="14400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思考题</a:t>
            </a:r>
            <a:endParaRPr lang="en-US" altLang="zh-CN" sz="20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败者树的作用是什么？</a:t>
            </a:r>
            <a:endParaRPr kumimoji="1" lang="en-US" altLang="zh-CN" sz="20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kumimoji="1" lang="zh-CN" altLang="en-US" sz="20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败者树类似于堆，两者有什么不同？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41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4282" y="400032"/>
            <a:ext cx="6215106" cy="400110"/>
          </a:xfrm>
          <a:prstGeom prst="rect">
            <a:avLst/>
          </a:prstGeom>
          <a:solidFill>
            <a:srgbClr val="CC00CC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采用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败者树，</a:t>
            </a:r>
            <a:r>
              <a:rPr kumimoji="1" lang="zh-CN" altLang="en-US" sz="20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置换</a:t>
            </a:r>
            <a:r>
              <a:rPr kumimoji="1" lang="en-US" altLang="zh-CN" sz="2000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-</a:t>
            </a:r>
            <a:r>
              <a:rPr kumimoji="1" lang="zh-CN" altLang="en-US" sz="200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选择</a:t>
            </a:r>
            <a:r>
              <a:rPr kumimoji="1" lang="zh-CN" altLang="en-US" sz="20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排序中关键字比较次数分析</a:t>
            </a:r>
            <a:endParaRPr kumimoji="1" lang="zh-CN" altLang="en-US" sz="2000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214422"/>
            <a:ext cx="521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共有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个记录，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内存工作区</a:t>
            </a:r>
            <a:r>
              <a:rPr kumimoji="1" lang="en-US" altLang="zh-CN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WA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的容量为</a:t>
            </a:r>
            <a:r>
              <a:rPr kumimoji="1" lang="en-US" altLang="zh-CN" sz="2000" i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928802"/>
            <a:ext cx="7786742" cy="1646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6000" tIns="216000" rIns="180000" bIns="180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若在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个记录中选取最小关键字的采用败者树方法，每次需要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次比较。</a:t>
            </a:r>
            <a:endParaRPr lang="en-US" altLang="zh-CN" sz="200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总的时间复杂度为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25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i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42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 descr="粉色面巾纸"/>
          <p:cNvSpPr txBox="1">
            <a:spLocks noChangeArrowheads="1"/>
          </p:cNvSpPr>
          <p:nvPr/>
        </p:nvSpPr>
        <p:spPr bwMode="auto">
          <a:xfrm>
            <a:off x="642910" y="357166"/>
            <a:ext cx="3071834" cy="514738"/>
          </a:xfrm>
          <a:prstGeom prst="rect">
            <a:avLst/>
          </a:prstGeom>
          <a:solidFill>
            <a:srgbClr val="CC00CC"/>
          </a:solidFill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11.2.3 </a:t>
            </a:r>
            <a:r>
              <a:rPr kumimoji="1" lang="zh-CN" altLang="en-US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最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佳归并树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8596" y="1279082"/>
            <a:ext cx="8215370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k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平衡归并适合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初始归并段中的记录个数相同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的情况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，当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初始归并段中的记录个数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不同时，怎么办 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714348" y="2750762"/>
            <a:ext cx="5643602" cy="1647593"/>
            <a:chOff x="428596" y="2252955"/>
            <a:chExt cx="5643602" cy="1647593"/>
          </a:xfrm>
        </p:grpSpPr>
        <p:sp>
          <p:nvSpPr>
            <p:cNvPr id="20483" name="Text Box 3"/>
            <p:cNvSpPr txBox="1">
              <a:spLocks noChangeArrowheads="1"/>
            </p:cNvSpPr>
            <p:nvPr/>
          </p:nvSpPr>
          <p:spPr bwMode="auto">
            <a:xfrm>
              <a:off x="428596" y="2252955"/>
              <a:ext cx="564360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kumimoji="1"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当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初始归并段和</a:t>
              </a:r>
              <a:r>
                <a:rPr kumimoji="1"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kumimoji="1"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已确定的</a:t>
              </a:r>
              <a:r>
                <a:rPr kumimoji="1"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情况时</a:t>
              </a:r>
              <a:endPara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10" y="3500438"/>
              <a:ext cx="50720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 dirty="0" smtClean="0">
                  <a:solidFill>
                    <a:srgbClr val="C0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哪些初始归并段</a:t>
              </a:r>
              <a:r>
                <a:rPr kumimoji="1" lang="zh-CN" altLang="en-US" sz="2000" smtClean="0">
                  <a:solidFill>
                    <a:srgbClr val="C0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先归并，哪些后</a:t>
              </a:r>
              <a:r>
                <a:rPr kumimoji="1" lang="zh-CN" altLang="en-US" sz="2000" dirty="0" smtClean="0">
                  <a:solidFill>
                    <a:srgbClr val="C0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归并的问题。</a:t>
              </a:r>
              <a:endParaRPr lang="zh-CN" altLang="en-US" sz="2000" dirty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  <p:sp>
          <p:nvSpPr>
            <p:cNvPr id="18" name="下箭头 17"/>
            <p:cNvSpPr/>
            <p:nvPr/>
          </p:nvSpPr>
          <p:spPr>
            <a:xfrm>
              <a:off x="2500298" y="2716879"/>
              <a:ext cx="285752" cy="571504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57488" y="2788317"/>
              <a:ext cx="22860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归并方案转化为</a:t>
              </a:r>
              <a:endParaRPr lang="zh-CN" altLang="en-US" sz="200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43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57166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个初始归并段含记录个数分别是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Rectangle 2054"/>
          <p:cNvSpPr>
            <a:spLocks noChangeArrowheads="1"/>
          </p:cNvSpPr>
          <p:nvPr/>
        </p:nvSpPr>
        <p:spPr bwMode="auto">
          <a:xfrm>
            <a:off x="2071670" y="1000108"/>
            <a:ext cx="571504" cy="3571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2054"/>
          <p:cNvSpPr>
            <a:spLocks noChangeArrowheads="1"/>
          </p:cNvSpPr>
          <p:nvPr/>
        </p:nvSpPr>
        <p:spPr bwMode="auto">
          <a:xfrm>
            <a:off x="3071802" y="1000108"/>
            <a:ext cx="571504" cy="3571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2054"/>
          <p:cNvSpPr>
            <a:spLocks noChangeArrowheads="1"/>
          </p:cNvSpPr>
          <p:nvPr/>
        </p:nvSpPr>
        <p:spPr bwMode="auto">
          <a:xfrm>
            <a:off x="2071670" y="1785926"/>
            <a:ext cx="1571636" cy="3571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直接连接符 7"/>
          <p:cNvCxnSpPr>
            <a:stCxn id="4" idx="2"/>
          </p:cNvCxnSpPr>
          <p:nvPr/>
        </p:nvCxnSpPr>
        <p:spPr>
          <a:xfrm rot="16200000" flipH="1">
            <a:off x="2214546" y="1500174"/>
            <a:ext cx="428628" cy="142876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5" idx="2"/>
          </p:cNvCxnSpPr>
          <p:nvPr/>
        </p:nvCxnSpPr>
        <p:spPr>
          <a:xfrm rot="5400000">
            <a:off x="3071802" y="1500174"/>
            <a:ext cx="428628" cy="142876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Rectangle 2054"/>
          <p:cNvSpPr>
            <a:spLocks noChangeArrowheads="1"/>
          </p:cNvSpPr>
          <p:nvPr/>
        </p:nvSpPr>
        <p:spPr bwMode="auto">
          <a:xfrm>
            <a:off x="4143372" y="1000108"/>
            <a:ext cx="571504" cy="3571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2054"/>
          <p:cNvSpPr>
            <a:spLocks noChangeArrowheads="1"/>
          </p:cNvSpPr>
          <p:nvPr/>
        </p:nvSpPr>
        <p:spPr bwMode="auto">
          <a:xfrm>
            <a:off x="5143504" y="1000108"/>
            <a:ext cx="571504" cy="3571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2054"/>
          <p:cNvSpPr>
            <a:spLocks noChangeArrowheads="1"/>
          </p:cNvSpPr>
          <p:nvPr/>
        </p:nvSpPr>
        <p:spPr bwMode="auto">
          <a:xfrm>
            <a:off x="4143372" y="1785926"/>
            <a:ext cx="1571636" cy="3571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直接连接符 13"/>
          <p:cNvCxnSpPr>
            <a:stCxn id="11" idx="2"/>
          </p:cNvCxnSpPr>
          <p:nvPr/>
        </p:nvCxnSpPr>
        <p:spPr>
          <a:xfrm rot="16200000" flipH="1">
            <a:off x="4286248" y="1500174"/>
            <a:ext cx="428628" cy="142876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2" idx="2"/>
          </p:cNvCxnSpPr>
          <p:nvPr/>
        </p:nvCxnSpPr>
        <p:spPr>
          <a:xfrm rot="5400000">
            <a:off x="5143504" y="1500174"/>
            <a:ext cx="428628" cy="142876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Rectangle 2054"/>
          <p:cNvSpPr>
            <a:spLocks noChangeArrowheads="1"/>
          </p:cNvSpPr>
          <p:nvPr/>
        </p:nvSpPr>
        <p:spPr bwMode="auto">
          <a:xfrm>
            <a:off x="2071670" y="2643182"/>
            <a:ext cx="3643338" cy="3571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直接连接符 17"/>
          <p:cNvCxnSpPr>
            <a:stCxn id="6" idx="2"/>
          </p:cNvCxnSpPr>
          <p:nvPr/>
        </p:nvCxnSpPr>
        <p:spPr>
          <a:xfrm rot="16200000" flipH="1">
            <a:off x="2750331" y="2250273"/>
            <a:ext cx="500066" cy="285752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3" idx="2"/>
          </p:cNvCxnSpPr>
          <p:nvPr/>
        </p:nvCxnSpPr>
        <p:spPr>
          <a:xfrm rot="5400000">
            <a:off x="4536281" y="2250273"/>
            <a:ext cx="500066" cy="285752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43042" y="135729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sym typeface="Wingdings"/>
              </a:rPr>
              <a:t>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00496" y="135729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sym typeface="Wingdings"/>
              </a:rPr>
              <a:t>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28860" y="221455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sym typeface="Wingdings"/>
              </a:rPr>
              <a:t></a:t>
            </a:r>
            <a:endParaRPr lang="zh-CN" altLang="en-US" sz="1800">
              <a:solidFill>
                <a:srgbClr val="0000FF"/>
              </a:solidFill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643042" y="857232"/>
            <a:ext cx="2071702" cy="1428760"/>
          </a:xfrm>
          <a:prstGeom prst="rect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 bwMode="auto">
          <a:xfrm>
            <a:off x="3929058" y="857232"/>
            <a:ext cx="1928826" cy="1428760"/>
          </a:xfrm>
          <a:prstGeom prst="rect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 bwMode="auto">
          <a:xfrm>
            <a:off x="1785918" y="1714488"/>
            <a:ext cx="4143404" cy="1500198"/>
          </a:xfrm>
          <a:prstGeom prst="rect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1406" y="164305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归并方式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15074" y="2000240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WPL=(4+6+3+8)*2=42</a:t>
            </a:r>
            <a:endParaRPr lang="zh-CN" altLang="en-US" sz="200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406" y="407194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归并方式</a:t>
            </a:r>
            <a:r>
              <a:rPr lang="en-US" altLang="zh-CN" sz="18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endParaRPr lang="zh-CN" altLang="en-US" sz="180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30" name="Rectangle 2054"/>
          <p:cNvSpPr>
            <a:spLocks noChangeArrowheads="1"/>
          </p:cNvSpPr>
          <p:nvPr/>
        </p:nvSpPr>
        <p:spPr bwMode="auto">
          <a:xfrm>
            <a:off x="2071670" y="3643314"/>
            <a:ext cx="571504" cy="3571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ectangle 2054"/>
          <p:cNvSpPr>
            <a:spLocks noChangeArrowheads="1"/>
          </p:cNvSpPr>
          <p:nvPr/>
        </p:nvSpPr>
        <p:spPr bwMode="auto">
          <a:xfrm>
            <a:off x="3071802" y="3643314"/>
            <a:ext cx="571504" cy="3571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Rectangle 2054"/>
          <p:cNvSpPr>
            <a:spLocks noChangeArrowheads="1"/>
          </p:cNvSpPr>
          <p:nvPr/>
        </p:nvSpPr>
        <p:spPr bwMode="auto">
          <a:xfrm>
            <a:off x="4143372" y="3643314"/>
            <a:ext cx="571504" cy="3571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2054"/>
          <p:cNvSpPr>
            <a:spLocks noChangeArrowheads="1"/>
          </p:cNvSpPr>
          <p:nvPr/>
        </p:nvSpPr>
        <p:spPr bwMode="auto">
          <a:xfrm>
            <a:off x="5143504" y="3643314"/>
            <a:ext cx="571504" cy="3571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Rectangle 2054"/>
          <p:cNvSpPr>
            <a:spLocks noChangeArrowheads="1"/>
          </p:cNvSpPr>
          <p:nvPr/>
        </p:nvSpPr>
        <p:spPr bwMode="auto">
          <a:xfrm>
            <a:off x="2071670" y="4286256"/>
            <a:ext cx="1571636" cy="3571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直接连接符 35"/>
          <p:cNvCxnSpPr>
            <a:stCxn id="30" idx="2"/>
          </p:cNvCxnSpPr>
          <p:nvPr/>
        </p:nvCxnSpPr>
        <p:spPr>
          <a:xfrm rot="16200000" flipH="1">
            <a:off x="2285984" y="4071942"/>
            <a:ext cx="285752" cy="142876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1" idx="2"/>
          </p:cNvCxnSpPr>
          <p:nvPr/>
        </p:nvCxnSpPr>
        <p:spPr>
          <a:xfrm rot="5400000">
            <a:off x="3143240" y="4071942"/>
            <a:ext cx="285752" cy="142876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" name="Rectangle 2054"/>
          <p:cNvSpPr>
            <a:spLocks noChangeArrowheads="1"/>
          </p:cNvSpPr>
          <p:nvPr/>
        </p:nvSpPr>
        <p:spPr bwMode="auto">
          <a:xfrm>
            <a:off x="2571736" y="5000636"/>
            <a:ext cx="2214578" cy="3571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直接连接符 40"/>
          <p:cNvCxnSpPr>
            <a:stCxn id="34" idx="2"/>
          </p:cNvCxnSpPr>
          <p:nvPr/>
        </p:nvCxnSpPr>
        <p:spPr>
          <a:xfrm rot="16200000" flipH="1">
            <a:off x="2786050" y="4714884"/>
            <a:ext cx="357190" cy="214314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2" idx="2"/>
          </p:cNvCxnSpPr>
          <p:nvPr/>
        </p:nvCxnSpPr>
        <p:spPr>
          <a:xfrm rot="5400000">
            <a:off x="3714744" y="4286256"/>
            <a:ext cx="1000132" cy="428628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4" name="Rectangle 2054"/>
          <p:cNvSpPr>
            <a:spLocks noChangeArrowheads="1"/>
          </p:cNvSpPr>
          <p:nvPr/>
        </p:nvSpPr>
        <p:spPr bwMode="auto">
          <a:xfrm>
            <a:off x="2928926" y="5715016"/>
            <a:ext cx="3000396" cy="3571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21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直接连接符 45"/>
          <p:cNvCxnSpPr>
            <a:stCxn id="39" idx="2"/>
          </p:cNvCxnSpPr>
          <p:nvPr/>
        </p:nvCxnSpPr>
        <p:spPr>
          <a:xfrm rot="16200000" flipH="1">
            <a:off x="3589727" y="5447123"/>
            <a:ext cx="357190" cy="178595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3" idx="2"/>
          </p:cNvCxnSpPr>
          <p:nvPr/>
        </p:nvCxnSpPr>
        <p:spPr>
          <a:xfrm rot="5400000">
            <a:off x="4321967" y="4607727"/>
            <a:ext cx="1714512" cy="50006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86446" y="4572008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WPL=(3+4)*3+6*2+8=41</a:t>
            </a:r>
            <a:endParaRPr lang="zh-CN" altLang="en-US" sz="200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0" name="Text Box 2051"/>
          <p:cNvSpPr txBox="1">
            <a:spLocks noChangeArrowheads="1"/>
          </p:cNvSpPr>
          <p:nvPr/>
        </p:nvSpPr>
        <p:spPr bwMode="auto">
          <a:xfrm>
            <a:off x="1571604" y="6286520"/>
            <a:ext cx="428628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显然采用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叉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哈夫曼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树的归并方案。</a:t>
            </a:r>
            <a:endParaRPr lang="en-US" altLang="zh-CN" sz="2000" smtClean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44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 animBg="1"/>
      <p:bldP spid="21" grpId="0"/>
      <p:bldP spid="22" grpId="0"/>
      <p:bldP spid="23" grpId="0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9" grpId="0" animBg="1"/>
      <p:bldP spid="44" grpId="0" animBg="1"/>
      <p:bldP spid="4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2051"/>
          <p:cNvSpPr txBox="1">
            <a:spLocks noChangeArrowheads="1"/>
          </p:cNvSpPr>
          <p:nvPr/>
        </p:nvSpPr>
        <p:spPr bwMode="auto">
          <a:xfrm>
            <a:off x="928662" y="500042"/>
            <a:ext cx="578647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叉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哈夫曼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树的归并方案 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最佳归并树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1928794" y="3357562"/>
            <a:ext cx="2663825" cy="1006476"/>
            <a:chOff x="2181239" y="3579823"/>
            <a:chExt cx="2663825" cy="1006476"/>
          </a:xfrm>
        </p:grpSpPr>
        <p:grpSp>
          <p:nvGrpSpPr>
            <p:cNvPr id="3" name="组合 18"/>
            <p:cNvGrpSpPr/>
            <p:nvPr/>
          </p:nvGrpSpPr>
          <p:grpSpPr>
            <a:xfrm>
              <a:off x="2181239" y="3579823"/>
              <a:ext cx="2663825" cy="287338"/>
              <a:chOff x="2181239" y="2651129"/>
              <a:chExt cx="2663825" cy="287338"/>
            </a:xfrm>
          </p:grpSpPr>
          <p:sp>
            <p:nvSpPr>
              <p:cNvPr id="22532" name="Rectangle 2052"/>
              <p:cNvSpPr>
                <a:spLocks noChangeArrowheads="1"/>
              </p:cNvSpPr>
              <p:nvPr/>
            </p:nvSpPr>
            <p:spPr bwMode="auto">
              <a:xfrm>
                <a:off x="2181239" y="2651129"/>
                <a:ext cx="503237" cy="28733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533" name="Rectangle 2053"/>
              <p:cNvSpPr>
                <a:spLocks noChangeArrowheads="1"/>
              </p:cNvSpPr>
              <p:nvPr/>
            </p:nvSpPr>
            <p:spPr bwMode="auto">
              <a:xfrm>
                <a:off x="2901964" y="2651129"/>
                <a:ext cx="503237" cy="28733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534" name="Rectangle 2054"/>
              <p:cNvSpPr>
                <a:spLocks noChangeArrowheads="1"/>
              </p:cNvSpPr>
              <p:nvPr/>
            </p:nvSpPr>
            <p:spPr bwMode="auto">
              <a:xfrm>
                <a:off x="3621101" y="2651129"/>
                <a:ext cx="503238" cy="28733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535" name="Rectangle 2055"/>
              <p:cNvSpPr>
                <a:spLocks noChangeArrowheads="1"/>
              </p:cNvSpPr>
              <p:nvPr/>
            </p:nvSpPr>
            <p:spPr bwMode="auto">
              <a:xfrm>
                <a:off x="4341826" y="2651129"/>
                <a:ext cx="503238" cy="28733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" name="组合 16"/>
            <p:cNvGrpSpPr/>
            <p:nvPr/>
          </p:nvGrpSpPr>
          <p:grpSpPr>
            <a:xfrm>
              <a:off x="2468576" y="3867161"/>
              <a:ext cx="1584325" cy="719138"/>
              <a:chOff x="2468576" y="2152649"/>
              <a:chExt cx="1584325" cy="719138"/>
            </a:xfrm>
          </p:grpSpPr>
          <p:sp>
            <p:nvSpPr>
              <p:cNvPr id="22536" name="Rectangle 2056"/>
              <p:cNvSpPr>
                <a:spLocks noChangeArrowheads="1"/>
              </p:cNvSpPr>
              <p:nvPr/>
            </p:nvSpPr>
            <p:spPr bwMode="auto">
              <a:xfrm>
                <a:off x="2540014" y="2584449"/>
                <a:ext cx="503237" cy="28733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537" name="Rectangle 2057"/>
              <p:cNvSpPr>
                <a:spLocks noChangeArrowheads="1"/>
              </p:cNvSpPr>
              <p:nvPr/>
            </p:nvSpPr>
            <p:spPr bwMode="auto">
              <a:xfrm>
                <a:off x="3044839" y="2584449"/>
                <a:ext cx="503237" cy="2873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538" name="Rectangle 2058"/>
              <p:cNvSpPr>
                <a:spLocks noChangeArrowheads="1"/>
              </p:cNvSpPr>
              <p:nvPr/>
            </p:nvSpPr>
            <p:spPr bwMode="auto">
              <a:xfrm>
                <a:off x="3549664" y="2584449"/>
                <a:ext cx="503237" cy="2873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540" name="Line 2060"/>
              <p:cNvSpPr>
                <a:spLocks noChangeShapeType="1"/>
              </p:cNvSpPr>
              <p:nvPr/>
            </p:nvSpPr>
            <p:spPr bwMode="auto">
              <a:xfrm>
                <a:off x="2468576" y="2152649"/>
                <a:ext cx="287338" cy="43180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541" name="Line 2061"/>
              <p:cNvSpPr>
                <a:spLocks noChangeShapeType="1"/>
              </p:cNvSpPr>
              <p:nvPr/>
            </p:nvSpPr>
            <p:spPr bwMode="auto">
              <a:xfrm>
                <a:off x="3189301" y="2152649"/>
                <a:ext cx="0" cy="43180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542" name="Line 2062"/>
              <p:cNvSpPr>
                <a:spLocks noChangeShapeType="1"/>
              </p:cNvSpPr>
              <p:nvPr/>
            </p:nvSpPr>
            <p:spPr bwMode="auto">
              <a:xfrm flipH="1">
                <a:off x="3621101" y="2152649"/>
                <a:ext cx="287338" cy="43180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22543" name="Text Box 2063"/>
          <p:cNvSpPr txBox="1">
            <a:spLocks noChangeArrowheads="1"/>
          </p:cNvSpPr>
          <p:nvPr/>
        </p:nvSpPr>
        <p:spPr bwMode="auto">
          <a:xfrm>
            <a:off x="4268801" y="4227523"/>
            <a:ext cx="2232025" cy="70788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剩下只有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个归并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段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了，怎么办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？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00100" y="2643182"/>
            <a:ext cx="4714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存在的问题（假设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1538" y="1000108"/>
            <a:ext cx="6858048" cy="91678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400"/>
              </a:lnSpc>
              <a:buBlip>
                <a:blip r:embed="rId3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WPL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最小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400"/>
              </a:lnSpc>
              <a:buBlip>
                <a:blip r:embed="rId3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在内存中归并时，利用败者树减少关键字比较次数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45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3" grpId="0"/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285720" y="357166"/>
            <a:ext cx="792961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解决的方法是加虚段（长度为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的段），每次恰好</a:t>
            </a:r>
            <a:r>
              <a:rPr lang="en-US" altLang="zh-CN" sz="20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个段进行归并！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1071538" y="1428736"/>
            <a:ext cx="521497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应加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-1)-(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Mod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en-US" altLang="zh-CN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个虚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段</a:t>
            </a:r>
          </a:p>
        </p:txBody>
      </p:sp>
      <p:grpSp>
        <p:nvGrpSpPr>
          <p:cNvPr id="2" name="组合 24"/>
          <p:cNvGrpSpPr/>
          <p:nvPr/>
        </p:nvGrpSpPr>
        <p:grpSpPr>
          <a:xfrm>
            <a:off x="5187978" y="3355975"/>
            <a:ext cx="1584325" cy="719138"/>
            <a:chOff x="1619250" y="3427413"/>
            <a:chExt cx="1584325" cy="719138"/>
          </a:xfrm>
        </p:grpSpPr>
        <p:sp>
          <p:nvSpPr>
            <p:cNvPr id="86051" name="Rectangle 35"/>
            <p:cNvSpPr>
              <a:spLocks noChangeArrowheads="1"/>
            </p:cNvSpPr>
            <p:nvPr/>
          </p:nvSpPr>
          <p:spPr bwMode="auto">
            <a:xfrm>
              <a:off x="1690688" y="3859213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52" name="Rectangle 36"/>
            <p:cNvSpPr>
              <a:spLocks noChangeArrowheads="1"/>
            </p:cNvSpPr>
            <p:nvPr/>
          </p:nvSpPr>
          <p:spPr bwMode="auto">
            <a:xfrm>
              <a:off x="2195513" y="3859213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53" name="Rectangle 37"/>
            <p:cNvSpPr>
              <a:spLocks noChangeArrowheads="1"/>
            </p:cNvSpPr>
            <p:nvPr/>
          </p:nvSpPr>
          <p:spPr bwMode="auto">
            <a:xfrm>
              <a:off x="2700338" y="3859213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54" name="Line 38"/>
            <p:cNvSpPr>
              <a:spLocks noChangeShapeType="1"/>
            </p:cNvSpPr>
            <p:nvPr/>
          </p:nvSpPr>
          <p:spPr bwMode="auto">
            <a:xfrm>
              <a:off x="1619250" y="3427413"/>
              <a:ext cx="287337" cy="4318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55" name="Line 39"/>
            <p:cNvSpPr>
              <a:spLocks noChangeShapeType="1"/>
            </p:cNvSpPr>
            <p:nvPr/>
          </p:nvSpPr>
          <p:spPr bwMode="auto">
            <a:xfrm>
              <a:off x="2339975" y="3427413"/>
              <a:ext cx="0" cy="4318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56" name="Line 40"/>
            <p:cNvSpPr>
              <a:spLocks noChangeShapeType="1"/>
            </p:cNvSpPr>
            <p:nvPr/>
          </p:nvSpPr>
          <p:spPr bwMode="auto">
            <a:xfrm flipH="1">
              <a:off x="2771775" y="3427413"/>
              <a:ext cx="287337" cy="4318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6057" name="Text Box 41"/>
          <p:cNvSpPr txBox="1">
            <a:spLocks noChangeArrowheads="1"/>
          </p:cNvSpPr>
          <p:nvPr/>
        </p:nvSpPr>
        <p:spPr bwMode="auto">
          <a:xfrm>
            <a:off x="642910" y="2214554"/>
            <a:ext cx="5246696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前面问题的解决方法：加上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个虚段：</a:t>
            </a:r>
          </a:p>
        </p:txBody>
      </p:sp>
      <p:grpSp>
        <p:nvGrpSpPr>
          <p:cNvPr id="3" name="组合 26"/>
          <p:cNvGrpSpPr/>
          <p:nvPr/>
        </p:nvGrpSpPr>
        <p:grpSpPr>
          <a:xfrm>
            <a:off x="4900641" y="3071810"/>
            <a:ext cx="3311524" cy="287338"/>
            <a:chOff x="1331913" y="3143248"/>
            <a:chExt cx="3311524" cy="287338"/>
          </a:xfrm>
        </p:grpSpPr>
        <p:sp>
          <p:nvSpPr>
            <p:cNvPr id="86047" name="Rectangle 31"/>
            <p:cNvSpPr>
              <a:spLocks noChangeArrowheads="1"/>
            </p:cNvSpPr>
            <p:nvPr/>
          </p:nvSpPr>
          <p:spPr bwMode="auto">
            <a:xfrm>
              <a:off x="1331913" y="3143248"/>
              <a:ext cx="503237" cy="287338"/>
            </a:xfrm>
            <a:prstGeom prst="rect">
              <a:avLst/>
            </a:prstGeom>
            <a:noFill/>
            <a:ln w="28575">
              <a:solidFill>
                <a:srgbClr val="9900FF"/>
              </a:solidFill>
              <a:prstDash val="sysDash"/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48" name="Rectangle 32"/>
            <p:cNvSpPr>
              <a:spLocks noChangeArrowheads="1"/>
            </p:cNvSpPr>
            <p:nvPr/>
          </p:nvSpPr>
          <p:spPr bwMode="auto">
            <a:xfrm>
              <a:off x="2052638" y="314324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49" name="Rectangle 33"/>
            <p:cNvSpPr>
              <a:spLocks noChangeArrowheads="1"/>
            </p:cNvSpPr>
            <p:nvPr/>
          </p:nvSpPr>
          <p:spPr bwMode="auto">
            <a:xfrm>
              <a:off x="2771775" y="314324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50" name="Rectangle 34"/>
            <p:cNvSpPr>
              <a:spLocks noChangeArrowheads="1"/>
            </p:cNvSpPr>
            <p:nvPr/>
          </p:nvSpPr>
          <p:spPr bwMode="auto">
            <a:xfrm>
              <a:off x="3492500" y="314324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58" name="Rectangle 42"/>
            <p:cNvSpPr>
              <a:spLocks noChangeArrowheads="1"/>
            </p:cNvSpPr>
            <p:nvPr/>
          </p:nvSpPr>
          <p:spPr bwMode="auto">
            <a:xfrm>
              <a:off x="4140200" y="314324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25"/>
          <p:cNvGrpSpPr/>
          <p:nvPr/>
        </p:nvGrpSpPr>
        <p:grpSpPr>
          <a:xfrm>
            <a:off x="6051578" y="3357562"/>
            <a:ext cx="2520950" cy="1438276"/>
            <a:chOff x="2482850" y="3429000"/>
            <a:chExt cx="2520950" cy="1438276"/>
          </a:xfrm>
        </p:grpSpPr>
        <p:sp>
          <p:nvSpPr>
            <p:cNvPr id="86059" name="Line 43"/>
            <p:cNvSpPr>
              <a:spLocks noChangeShapeType="1"/>
            </p:cNvSpPr>
            <p:nvPr/>
          </p:nvSpPr>
          <p:spPr bwMode="auto">
            <a:xfrm>
              <a:off x="2987675" y="4148138"/>
              <a:ext cx="287337" cy="43180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60" name="Line 44"/>
            <p:cNvSpPr>
              <a:spLocks noChangeShapeType="1"/>
            </p:cNvSpPr>
            <p:nvPr/>
          </p:nvSpPr>
          <p:spPr bwMode="auto">
            <a:xfrm flipH="1">
              <a:off x="3708399" y="3429000"/>
              <a:ext cx="45719" cy="1150938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61" name="Line 45"/>
            <p:cNvSpPr>
              <a:spLocks noChangeShapeType="1"/>
            </p:cNvSpPr>
            <p:nvPr/>
          </p:nvSpPr>
          <p:spPr bwMode="auto">
            <a:xfrm flipH="1">
              <a:off x="4140199" y="3429000"/>
              <a:ext cx="288924" cy="1150938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62" name="Rectangle 46"/>
            <p:cNvSpPr>
              <a:spLocks noChangeArrowheads="1"/>
            </p:cNvSpPr>
            <p:nvPr/>
          </p:nvSpPr>
          <p:spPr bwMode="auto">
            <a:xfrm>
              <a:off x="2482850" y="457993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63" name="Rectangle 47"/>
            <p:cNvSpPr>
              <a:spLocks noChangeArrowheads="1"/>
            </p:cNvSpPr>
            <p:nvPr/>
          </p:nvSpPr>
          <p:spPr bwMode="auto">
            <a:xfrm>
              <a:off x="2987675" y="457993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64" name="Rectangle 48"/>
            <p:cNvSpPr>
              <a:spLocks noChangeArrowheads="1"/>
            </p:cNvSpPr>
            <p:nvPr/>
          </p:nvSpPr>
          <p:spPr bwMode="auto">
            <a:xfrm>
              <a:off x="3492500" y="457993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65" name="Rectangle 49"/>
            <p:cNvSpPr>
              <a:spLocks noChangeArrowheads="1"/>
            </p:cNvSpPr>
            <p:nvPr/>
          </p:nvSpPr>
          <p:spPr bwMode="auto">
            <a:xfrm>
              <a:off x="3995738" y="457993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6066" name="Rectangle 50"/>
            <p:cNvSpPr>
              <a:spLocks noChangeArrowheads="1"/>
            </p:cNvSpPr>
            <p:nvPr/>
          </p:nvSpPr>
          <p:spPr bwMode="auto">
            <a:xfrm>
              <a:off x="4500563" y="4579938"/>
              <a:ext cx="503237" cy="2873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28596" y="928670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加多少个虚段呢？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" name="组合 29"/>
          <p:cNvGrpSpPr/>
          <p:nvPr/>
        </p:nvGrpSpPr>
        <p:grpSpPr>
          <a:xfrm>
            <a:off x="857224" y="3295640"/>
            <a:ext cx="2663825" cy="1006476"/>
            <a:chOff x="2181239" y="3579823"/>
            <a:chExt cx="2663825" cy="1006476"/>
          </a:xfrm>
        </p:grpSpPr>
        <p:grpSp>
          <p:nvGrpSpPr>
            <p:cNvPr id="6" name="组合 18"/>
            <p:cNvGrpSpPr/>
            <p:nvPr/>
          </p:nvGrpSpPr>
          <p:grpSpPr>
            <a:xfrm>
              <a:off x="2181239" y="3579823"/>
              <a:ext cx="2663825" cy="287338"/>
              <a:chOff x="2181239" y="2651129"/>
              <a:chExt cx="2663825" cy="287338"/>
            </a:xfrm>
          </p:grpSpPr>
          <p:sp>
            <p:nvSpPr>
              <p:cNvPr id="39" name="Rectangle 2052"/>
              <p:cNvSpPr>
                <a:spLocks noChangeArrowheads="1"/>
              </p:cNvSpPr>
              <p:nvPr/>
            </p:nvSpPr>
            <p:spPr bwMode="auto">
              <a:xfrm>
                <a:off x="2181239" y="2651129"/>
                <a:ext cx="503237" cy="28733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0" name="Rectangle 2053"/>
              <p:cNvSpPr>
                <a:spLocks noChangeArrowheads="1"/>
              </p:cNvSpPr>
              <p:nvPr/>
            </p:nvSpPr>
            <p:spPr bwMode="auto">
              <a:xfrm>
                <a:off x="2901964" y="2651129"/>
                <a:ext cx="503237" cy="28733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1" name="Rectangle 2054"/>
              <p:cNvSpPr>
                <a:spLocks noChangeArrowheads="1"/>
              </p:cNvSpPr>
              <p:nvPr/>
            </p:nvSpPr>
            <p:spPr bwMode="auto">
              <a:xfrm>
                <a:off x="3621101" y="2651129"/>
                <a:ext cx="503238" cy="28733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2" name="Rectangle 2055"/>
              <p:cNvSpPr>
                <a:spLocks noChangeArrowheads="1"/>
              </p:cNvSpPr>
              <p:nvPr/>
            </p:nvSpPr>
            <p:spPr bwMode="auto">
              <a:xfrm>
                <a:off x="4341826" y="2651129"/>
                <a:ext cx="503238" cy="28733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7" name="组合 16"/>
            <p:cNvGrpSpPr/>
            <p:nvPr/>
          </p:nvGrpSpPr>
          <p:grpSpPr>
            <a:xfrm>
              <a:off x="2468576" y="3867161"/>
              <a:ext cx="1584325" cy="719138"/>
              <a:chOff x="2468576" y="2152649"/>
              <a:chExt cx="1584325" cy="719138"/>
            </a:xfrm>
          </p:grpSpPr>
          <p:sp>
            <p:nvSpPr>
              <p:cNvPr id="33" name="Rectangle 2056"/>
              <p:cNvSpPr>
                <a:spLocks noChangeArrowheads="1"/>
              </p:cNvSpPr>
              <p:nvPr/>
            </p:nvSpPr>
            <p:spPr bwMode="auto">
              <a:xfrm>
                <a:off x="2540014" y="2584449"/>
                <a:ext cx="503237" cy="28733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Rectangle 2057"/>
              <p:cNvSpPr>
                <a:spLocks noChangeArrowheads="1"/>
              </p:cNvSpPr>
              <p:nvPr/>
            </p:nvSpPr>
            <p:spPr bwMode="auto">
              <a:xfrm>
                <a:off x="3044839" y="2584449"/>
                <a:ext cx="503237" cy="2873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Rectangle 2058"/>
              <p:cNvSpPr>
                <a:spLocks noChangeArrowheads="1"/>
              </p:cNvSpPr>
              <p:nvPr/>
            </p:nvSpPr>
            <p:spPr bwMode="auto">
              <a:xfrm>
                <a:off x="3549664" y="2584449"/>
                <a:ext cx="503237" cy="28733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6" name="Line 2060"/>
              <p:cNvSpPr>
                <a:spLocks noChangeShapeType="1"/>
              </p:cNvSpPr>
              <p:nvPr/>
            </p:nvSpPr>
            <p:spPr bwMode="auto">
              <a:xfrm>
                <a:off x="2468576" y="2152649"/>
                <a:ext cx="287338" cy="43180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7" name="Line 2061"/>
              <p:cNvSpPr>
                <a:spLocks noChangeShapeType="1"/>
              </p:cNvSpPr>
              <p:nvPr/>
            </p:nvSpPr>
            <p:spPr bwMode="auto">
              <a:xfrm>
                <a:off x="3189301" y="2152649"/>
                <a:ext cx="0" cy="43180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" name="Line 2062"/>
              <p:cNvSpPr>
                <a:spLocks noChangeShapeType="1"/>
              </p:cNvSpPr>
              <p:nvPr/>
            </p:nvSpPr>
            <p:spPr bwMode="auto">
              <a:xfrm flipH="1">
                <a:off x="3621101" y="2152649"/>
                <a:ext cx="287338" cy="43180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43" name="右箭头 42"/>
          <p:cNvSpPr/>
          <p:nvPr/>
        </p:nvSpPr>
        <p:spPr bwMode="auto">
          <a:xfrm>
            <a:off x="3929058" y="3724268"/>
            <a:ext cx="57150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46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/>
      <p:bldP spid="86057" grpId="0"/>
      <p:bldP spid="28" grpId="0"/>
      <p:bldP spid="4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714348" y="1643050"/>
            <a:ext cx="7500990" cy="18656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lstStyle/>
          <a:p>
            <a:pPr algn="just">
              <a:lnSpc>
                <a:spcPts val="2800"/>
              </a:lnSpc>
              <a:spcBef>
                <a:spcPct val="50000"/>
              </a:spcBef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Mod 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≠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需附加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)-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个虚段，以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使每次归并都可以对应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个段。</a:t>
            </a:r>
          </a:p>
          <a:p>
            <a:pPr algn="just">
              <a:lnSpc>
                <a:spcPts val="28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按照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哈夫曼树的构造原则（权值越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小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的结点离根结点越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远）构造最佳归并树。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596" y="571480"/>
            <a:ext cx="8286808" cy="775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最佳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归并树（</a:t>
            </a:r>
            <a:r>
              <a:rPr kumimoji="1"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个初始归并段）是带权路径长度最短的</a:t>
            </a:r>
            <a:r>
              <a:rPr kumimoji="1" lang="en-US" altLang="zh-CN" sz="2000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叉（阶）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哈夫曼树，构造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步骤如下：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642910" y="3929066"/>
            <a:ext cx="8215370" cy="1279390"/>
            <a:chOff x="642910" y="3929066"/>
            <a:chExt cx="8215370" cy="1279390"/>
          </a:xfrm>
        </p:grpSpPr>
        <p:sp>
          <p:nvSpPr>
            <p:cNvPr id="6" name="TextBox 5"/>
            <p:cNvSpPr txBox="1"/>
            <p:nvPr/>
          </p:nvSpPr>
          <p:spPr>
            <a:xfrm>
              <a:off x="642910" y="4500570"/>
              <a:ext cx="82153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=2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时，</a:t>
              </a:r>
              <a:r>
                <a:rPr kumimoji="1"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=(</a:t>
              </a:r>
              <a:r>
                <a:rPr kumimoji="1" lang="en-US" altLang="zh-CN" sz="20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-1) Mod 1=0</a:t>
              </a:r>
              <a:r>
                <a:rPr kumimoji="1"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，所以二路归并（哈夫曼树构造中）不需要增加虚段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下箭头 6"/>
            <p:cNvSpPr/>
            <p:nvPr/>
          </p:nvSpPr>
          <p:spPr bwMode="auto">
            <a:xfrm>
              <a:off x="4071934" y="3929066"/>
              <a:ext cx="214314" cy="428628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47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28600" y="404813"/>
            <a:ext cx="8458200" cy="1904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l">
              <a:lnSpc>
                <a:spcPts val="3000"/>
              </a:lnSpc>
              <a:spcBef>
                <a:spcPct val="50000"/>
              </a:spcBef>
            </a:pPr>
            <a:r>
              <a:rPr kumimoji="1" lang="en-US" altLang="zh-CN" sz="2000" b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2000" b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11.3</a:t>
            </a:r>
            <a:r>
              <a:rPr kumimoji="1" lang="en-US" altLang="zh-CN" sz="2000" b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设文件经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预处理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后，得到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长度为    </a:t>
            </a:r>
          </a:p>
          <a:p>
            <a:pPr algn="l">
              <a:lnSpc>
                <a:spcPts val="3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(49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35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23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21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14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26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3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个初始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段，试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路归并设计一个读写文件次数最少的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方案（假如每个记录占用一个物理块）。 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1071538" y="1426477"/>
            <a:ext cx="6286544" cy="2186060"/>
            <a:chOff x="1571604" y="1857364"/>
            <a:chExt cx="6286544" cy="2186060"/>
          </a:xfrm>
        </p:grpSpPr>
        <p:sp>
          <p:nvSpPr>
            <p:cNvPr id="4" name="TextBox 3"/>
            <p:cNvSpPr txBox="1"/>
            <p:nvPr/>
          </p:nvSpPr>
          <p:spPr>
            <a:xfrm>
              <a:off x="1571604" y="3643314"/>
              <a:ext cx="6286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各个</a:t>
              </a:r>
              <a:r>
                <a:rPr kumimoji="1" lang="zh-CN" altLang="en-US" sz="200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初始归并段中的记录个数，而非关键字序列</a:t>
              </a:r>
              <a:endParaRPr lang="zh-CN" alt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669520" y="1857364"/>
              <a:ext cx="5545686" cy="2259"/>
            </a:xfrm>
            <a:prstGeom prst="line">
              <a:avLst/>
            </a:prstGeom>
            <a:ln w="28575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5400000">
              <a:off x="3108315" y="2750339"/>
              <a:ext cx="1785950" cy="1588"/>
            </a:xfrm>
            <a:prstGeom prst="line">
              <a:avLst/>
            </a:prstGeom>
            <a:ln w="28575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48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571472" y="1684013"/>
            <a:ext cx="8215370" cy="2673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zh-CN" altLang="en-US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始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段个数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=11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=4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Mod 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1≠0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，因此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需附加：</a:t>
            </a: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-1)-</a:t>
            </a:r>
            <a:r>
              <a:rPr kumimoji="1" lang="en-US" altLang="zh-CN" sz="2000" i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en-US" altLang="zh-CN" sz="20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  <a:endParaRPr kumimoji="1" lang="en-US" altLang="zh-CN" sz="2000" dirty="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个长度为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的虚段。根据集合：</a:t>
            </a: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(49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35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18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12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23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7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21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14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26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阶哈夫曼树。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71472" y="1214422"/>
            <a:ext cx="722313" cy="582613"/>
            <a:chOff x="1774825" y="5489593"/>
            <a:chExt cx="722313" cy="582613"/>
          </a:xfrm>
        </p:grpSpPr>
        <p:sp>
          <p:nvSpPr>
            <p:cNvPr id="6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8" name="Picture 49" descr="阴影5"/>
              <p:cNvPicPr preferRelativeResize="0"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9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49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571480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示例</a:t>
            </a:r>
            <a:endParaRPr lang="zh-CN" altLang="en-US" sz="200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1324261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文件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abc.dat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1967203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10800000" flipV="1">
            <a:off x="5143504" y="2145376"/>
            <a:ext cx="500066" cy="0"/>
          </a:xfrm>
          <a:prstGeom prst="straightConnector1">
            <a:avLst/>
          </a:prstGeom>
          <a:ln w="28575">
            <a:solidFill>
              <a:srgbClr val="CC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43570" y="1988098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进行递增排序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786" y="2610145"/>
            <a:ext cx="521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应用程序可用的内存空间大小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5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68262" y="997849"/>
            <a:ext cx="4305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4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路最佳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归并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树的构造过程： 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37"/>
          <p:cNvGrpSpPr/>
          <p:nvPr/>
        </p:nvGrpSpPr>
        <p:grpSpPr>
          <a:xfrm>
            <a:off x="1116013" y="1690697"/>
            <a:ext cx="2808287" cy="1257300"/>
            <a:chOff x="1116013" y="785794"/>
            <a:chExt cx="2808287" cy="1257300"/>
          </a:xfrm>
        </p:grpSpPr>
        <p:sp>
          <p:nvSpPr>
            <p:cNvPr id="47106" name="Oval 2"/>
            <p:cNvSpPr>
              <a:spLocks noChangeAspect="1" noChangeArrowheads="1"/>
            </p:cNvSpPr>
            <p:nvPr/>
          </p:nvSpPr>
          <p:spPr bwMode="auto">
            <a:xfrm>
              <a:off x="1116013" y="785794"/>
              <a:ext cx="504825" cy="433388"/>
            </a:xfrm>
            <a:prstGeom prst="ellipse">
              <a:avLst/>
            </a:prstGeom>
            <a:solidFill>
              <a:schemeClr val="bg1"/>
            </a:solidFill>
            <a:ln w="28575">
              <a:prstDash val="sysDash"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7107" name="Oval 3"/>
            <p:cNvSpPr>
              <a:spLocks noChangeAspect="1" noChangeArrowheads="1"/>
            </p:cNvSpPr>
            <p:nvPr/>
          </p:nvSpPr>
          <p:spPr bwMode="auto">
            <a:xfrm>
              <a:off x="1908175" y="785794"/>
              <a:ext cx="504825" cy="433388"/>
            </a:xfrm>
            <a:prstGeom prst="ellipse">
              <a:avLst/>
            </a:prstGeom>
            <a:solidFill>
              <a:schemeClr val="bg1"/>
            </a:solidFill>
            <a:ln w="28575">
              <a:prstDash val="sysDash"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7108" name="Oval 4"/>
            <p:cNvSpPr>
              <a:spLocks noChangeAspect="1" noChangeArrowheads="1"/>
            </p:cNvSpPr>
            <p:nvPr/>
          </p:nvSpPr>
          <p:spPr bwMode="auto">
            <a:xfrm>
              <a:off x="2627313" y="785794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7109" name="Oval 5"/>
            <p:cNvSpPr>
              <a:spLocks noChangeAspect="1" noChangeArrowheads="1"/>
            </p:cNvSpPr>
            <p:nvPr/>
          </p:nvSpPr>
          <p:spPr bwMode="auto">
            <a:xfrm>
              <a:off x="3419475" y="785794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7118" name="Rectangle 14"/>
            <p:cNvSpPr>
              <a:spLocks noChangeArrowheads="1"/>
            </p:cNvSpPr>
            <p:nvPr/>
          </p:nvSpPr>
          <p:spPr bwMode="auto">
            <a:xfrm>
              <a:off x="2124075" y="1684319"/>
              <a:ext cx="576263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11</a:t>
              </a:r>
            </a:p>
          </p:txBody>
        </p:sp>
        <p:sp>
          <p:nvSpPr>
            <p:cNvPr id="47119" name="Freeform 15"/>
            <p:cNvSpPr>
              <a:spLocks/>
            </p:cNvSpPr>
            <p:nvPr/>
          </p:nvSpPr>
          <p:spPr bwMode="auto">
            <a:xfrm>
              <a:off x="1495425" y="1181082"/>
              <a:ext cx="728663" cy="4937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9" y="311"/>
                </a:cxn>
              </a:cxnLst>
              <a:rect l="0" t="0" r="r" b="b"/>
              <a:pathLst>
                <a:path w="459" h="311">
                  <a:moveTo>
                    <a:pt x="0" y="0"/>
                  </a:moveTo>
                  <a:lnTo>
                    <a:pt x="459" y="311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20" name="Freeform 16"/>
            <p:cNvSpPr>
              <a:spLocks/>
            </p:cNvSpPr>
            <p:nvPr/>
          </p:nvSpPr>
          <p:spPr bwMode="auto">
            <a:xfrm>
              <a:off x="2187575" y="1217594"/>
              <a:ext cx="147638" cy="4460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281"/>
                </a:cxn>
              </a:cxnLst>
              <a:rect l="0" t="0" r="r" b="b"/>
              <a:pathLst>
                <a:path w="93" h="281">
                  <a:moveTo>
                    <a:pt x="0" y="0"/>
                  </a:moveTo>
                  <a:lnTo>
                    <a:pt x="93" y="281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21" name="Freeform 17"/>
            <p:cNvSpPr>
              <a:spLocks/>
            </p:cNvSpPr>
            <p:nvPr/>
          </p:nvSpPr>
          <p:spPr bwMode="auto">
            <a:xfrm>
              <a:off x="2484438" y="1219182"/>
              <a:ext cx="304800" cy="455612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287"/>
                </a:cxn>
              </a:cxnLst>
              <a:rect l="0" t="0" r="r" b="b"/>
              <a:pathLst>
                <a:path w="192" h="287">
                  <a:moveTo>
                    <a:pt x="192" y="0"/>
                  </a:moveTo>
                  <a:lnTo>
                    <a:pt x="0" y="28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22" name="Freeform 18"/>
            <p:cNvSpPr>
              <a:spLocks/>
            </p:cNvSpPr>
            <p:nvPr/>
          </p:nvSpPr>
          <p:spPr bwMode="auto">
            <a:xfrm>
              <a:off x="2657475" y="1219182"/>
              <a:ext cx="906463" cy="455612"/>
            </a:xfrm>
            <a:custGeom>
              <a:avLst/>
              <a:gdLst/>
              <a:ahLst/>
              <a:cxnLst>
                <a:cxn ang="0">
                  <a:pos x="571" y="0"/>
                </a:cxn>
                <a:cxn ang="0">
                  <a:pos x="0" y="287"/>
                </a:cxn>
              </a:cxnLst>
              <a:rect l="0" t="0" r="r" b="b"/>
              <a:pathLst>
                <a:path w="571" h="287">
                  <a:moveTo>
                    <a:pt x="571" y="0"/>
                  </a:moveTo>
                  <a:lnTo>
                    <a:pt x="0" y="28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39"/>
          <p:cNvGrpSpPr/>
          <p:nvPr/>
        </p:nvGrpSpPr>
        <p:grpSpPr>
          <a:xfrm>
            <a:off x="4716463" y="2554297"/>
            <a:ext cx="2808287" cy="1257300"/>
            <a:chOff x="4716463" y="1649394"/>
            <a:chExt cx="2808287" cy="1257300"/>
          </a:xfrm>
        </p:grpSpPr>
        <p:sp>
          <p:nvSpPr>
            <p:cNvPr id="47110" name="Oval 6"/>
            <p:cNvSpPr>
              <a:spLocks noChangeAspect="1" noChangeArrowheads="1"/>
            </p:cNvSpPr>
            <p:nvPr/>
          </p:nvSpPr>
          <p:spPr bwMode="auto">
            <a:xfrm>
              <a:off x="4716463" y="1649394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18</a:t>
              </a:r>
            </a:p>
          </p:txBody>
        </p:sp>
        <p:sp>
          <p:nvSpPr>
            <p:cNvPr id="47111" name="Oval 7"/>
            <p:cNvSpPr>
              <a:spLocks noChangeAspect="1" noChangeArrowheads="1"/>
            </p:cNvSpPr>
            <p:nvPr/>
          </p:nvSpPr>
          <p:spPr bwMode="auto">
            <a:xfrm>
              <a:off x="5508625" y="1649394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7112" name="Oval 8"/>
            <p:cNvSpPr>
              <a:spLocks noChangeAspect="1" noChangeArrowheads="1"/>
            </p:cNvSpPr>
            <p:nvPr/>
          </p:nvSpPr>
          <p:spPr bwMode="auto">
            <a:xfrm>
              <a:off x="6227763" y="1649394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7113" name="Oval 9"/>
            <p:cNvSpPr>
              <a:spLocks noChangeAspect="1" noChangeArrowheads="1"/>
            </p:cNvSpPr>
            <p:nvPr/>
          </p:nvSpPr>
          <p:spPr bwMode="auto">
            <a:xfrm>
              <a:off x="7019925" y="1649394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26</a:t>
              </a:r>
            </a:p>
          </p:txBody>
        </p:sp>
        <p:sp>
          <p:nvSpPr>
            <p:cNvPr id="47123" name="Rectangle 19"/>
            <p:cNvSpPr>
              <a:spLocks noChangeArrowheads="1"/>
            </p:cNvSpPr>
            <p:nvPr/>
          </p:nvSpPr>
          <p:spPr bwMode="auto">
            <a:xfrm>
              <a:off x="5724525" y="2547919"/>
              <a:ext cx="576263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88</a:t>
              </a:r>
            </a:p>
          </p:txBody>
        </p:sp>
        <p:sp>
          <p:nvSpPr>
            <p:cNvPr id="47124" name="Freeform 20"/>
            <p:cNvSpPr>
              <a:spLocks/>
            </p:cNvSpPr>
            <p:nvPr/>
          </p:nvSpPr>
          <p:spPr bwMode="auto">
            <a:xfrm>
              <a:off x="5095875" y="2044682"/>
              <a:ext cx="728663" cy="4937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9" y="311"/>
                </a:cxn>
              </a:cxnLst>
              <a:rect l="0" t="0" r="r" b="b"/>
              <a:pathLst>
                <a:path w="459" h="311">
                  <a:moveTo>
                    <a:pt x="0" y="0"/>
                  </a:moveTo>
                  <a:lnTo>
                    <a:pt x="459" y="311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25" name="Freeform 21"/>
            <p:cNvSpPr>
              <a:spLocks/>
            </p:cNvSpPr>
            <p:nvPr/>
          </p:nvSpPr>
          <p:spPr bwMode="auto">
            <a:xfrm>
              <a:off x="5788025" y="2081194"/>
              <a:ext cx="161925" cy="469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2" y="296"/>
                </a:cxn>
              </a:cxnLst>
              <a:rect l="0" t="0" r="r" b="b"/>
              <a:pathLst>
                <a:path w="102" h="296">
                  <a:moveTo>
                    <a:pt x="0" y="0"/>
                  </a:moveTo>
                  <a:lnTo>
                    <a:pt x="102" y="296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26" name="Freeform 22"/>
            <p:cNvSpPr>
              <a:spLocks/>
            </p:cNvSpPr>
            <p:nvPr/>
          </p:nvSpPr>
          <p:spPr bwMode="auto">
            <a:xfrm>
              <a:off x="6084888" y="2082782"/>
              <a:ext cx="304800" cy="455612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287"/>
                </a:cxn>
              </a:cxnLst>
              <a:rect l="0" t="0" r="r" b="b"/>
              <a:pathLst>
                <a:path w="192" h="287">
                  <a:moveTo>
                    <a:pt x="192" y="0"/>
                  </a:moveTo>
                  <a:lnTo>
                    <a:pt x="0" y="28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27" name="Freeform 23"/>
            <p:cNvSpPr>
              <a:spLocks/>
            </p:cNvSpPr>
            <p:nvPr/>
          </p:nvSpPr>
          <p:spPr bwMode="auto">
            <a:xfrm>
              <a:off x="6261100" y="2082782"/>
              <a:ext cx="903288" cy="468312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0" y="295"/>
                </a:cxn>
              </a:cxnLst>
              <a:rect l="0" t="0" r="r" b="b"/>
              <a:pathLst>
                <a:path w="569" h="295">
                  <a:moveTo>
                    <a:pt x="569" y="0"/>
                  </a:moveTo>
                  <a:lnTo>
                    <a:pt x="0" y="295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41"/>
          <p:cNvGrpSpPr/>
          <p:nvPr/>
        </p:nvGrpSpPr>
        <p:grpSpPr>
          <a:xfrm>
            <a:off x="1403350" y="2555885"/>
            <a:ext cx="2808288" cy="1220787"/>
            <a:chOff x="1403350" y="1650982"/>
            <a:chExt cx="2808288" cy="1220787"/>
          </a:xfrm>
        </p:grpSpPr>
        <p:sp>
          <p:nvSpPr>
            <p:cNvPr id="47114" name="Oval 10"/>
            <p:cNvSpPr>
              <a:spLocks noChangeAspect="1" noChangeArrowheads="1"/>
            </p:cNvSpPr>
            <p:nvPr/>
          </p:nvSpPr>
          <p:spPr bwMode="auto">
            <a:xfrm>
              <a:off x="1403350" y="1650982"/>
              <a:ext cx="504825" cy="4333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47116" name="Oval 12"/>
            <p:cNvSpPr>
              <a:spLocks noChangeAspect="1" noChangeArrowheads="1"/>
            </p:cNvSpPr>
            <p:nvPr/>
          </p:nvSpPr>
          <p:spPr bwMode="auto">
            <a:xfrm>
              <a:off x="2914650" y="1650982"/>
              <a:ext cx="504825" cy="4333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7117" name="Oval 13"/>
            <p:cNvSpPr>
              <a:spLocks noChangeAspect="1" noChangeArrowheads="1"/>
            </p:cNvSpPr>
            <p:nvPr/>
          </p:nvSpPr>
          <p:spPr bwMode="auto">
            <a:xfrm>
              <a:off x="3706813" y="1650982"/>
              <a:ext cx="504825" cy="4333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7128" name="Rectangle 24"/>
            <p:cNvSpPr>
              <a:spLocks noChangeArrowheads="1"/>
            </p:cNvSpPr>
            <p:nvPr/>
          </p:nvSpPr>
          <p:spPr bwMode="auto">
            <a:xfrm>
              <a:off x="2411413" y="2512994"/>
              <a:ext cx="576262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46</a:t>
              </a:r>
            </a:p>
          </p:txBody>
        </p:sp>
        <p:sp>
          <p:nvSpPr>
            <p:cNvPr id="47129" name="Freeform 25"/>
            <p:cNvSpPr>
              <a:spLocks/>
            </p:cNvSpPr>
            <p:nvPr/>
          </p:nvSpPr>
          <p:spPr bwMode="auto">
            <a:xfrm>
              <a:off x="1782763" y="2047857"/>
              <a:ext cx="712787" cy="458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9" y="289"/>
                </a:cxn>
              </a:cxnLst>
              <a:rect l="0" t="0" r="r" b="b"/>
              <a:pathLst>
                <a:path w="449" h="289">
                  <a:moveTo>
                    <a:pt x="0" y="0"/>
                  </a:moveTo>
                  <a:lnTo>
                    <a:pt x="449" y="289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30" name="Freeform 26"/>
            <p:cNvSpPr>
              <a:spLocks/>
            </p:cNvSpPr>
            <p:nvPr/>
          </p:nvSpPr>
          <p:spPr bwMode="auto">
            <a:xfrm>
              <a:off x="2474913" y="2058969"/>
              <a:ext cx="147637" cy="4460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281"/>
                </a:cxn>
              </a:cxnLst>
              <a:rect l="0" t="0" r="r" b="b"/>
              <a:pathLst>
                <a:path w="93" h="281">
                  <a:moveTo>
                    <a:pt x="0" y="0"/>
                  </a:moveTo>
                  <a:lnTo>
                    <a:pt x="93" y="281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31" name="Freeform 27"/>
            <p:cNvSpPr>
              <a:spLocks/>
            </p:cNvSpPr>
            <p:nvPr/>
          </p:nvSpPr>
          <p:spPr bwMode="auto">
            <a:xfrm>
              <a:off x="2781300" y="2085957"/>
              <a:ext cx="295275" cy="427037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0" y="269"/>
                </a:cxn>
              </a:cxnLst>
              <a:rect l="0" t="0" r="r" b="b"/>
              <a:pathLst>
                <a:path w="186" h="269">
                  <a:moveTo>
                    <a:pt x="186" y="0"/>
                  </a:moveTo>
                  <a:lnTo>
                    <a:pt x="0" y="269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32" name="Freeform 28"/>
            <p:cNvSpPr>
              <a:spLocks/>
            </p:cNvSpPr>
            <p:nvPr/>
          </p:nvSpPr>
          <p:spPr bwMode="auto">
            <a:xfrm>
              <a:off x="2965450" y="2085957"/>
              <a:ext cx="885825" cy="427037"/>
            </a:xfrm>
            <a:custGeom>
              <a:avLst/>
              <a:gdLst/>
              <a:ahLst/>
              <a:cxnLst>
                <a:cxn ang="0">
                  <a:pos x="558" y="0"/>
                </a:cxn>
                <a:cxn ang="0">
                  <a:pos x="0" y="269"/>
                </a:cxn>
              </a:cxnLst>
              <a:rect l="0" t="0" r="r" b="b"/>
              <a:pathLst>
                <a:path w="558" h="269">
                  <a:moveTo>
                    <a:pt x="558" y="0"/>
                  </a:moveTo>
                  <a:lnTo>
                    <a:pt x="0" y="269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40"/>
          <p:cNvGrpSpPr/>
          <p:nvPr/>
        </p:nvGrpSpPr>
        <p:grpSpPr>
          <a:xfrm>
            <a:off x="1619250" y="3346460"/>
            <a:ext cx="4102100" cy="1511300"/>
            <a:chOff x="1619250" y="2441557"/>
            <a:chExt cx="4102100" cy="1511300"/>
          </a:xfrm>
        </p:grpSpPr>
        <p:sp>
          <p:nvSpPr>
            <p:cNvPr id="47133" name="Oval 29"/>
            <p:cNvSpPr>
              <a:spLocks noChangeAspect="1" noChangeArrowheads="1"/>
            </p:cNvSpPr>
            <p:nvPr/>
          </p:nvSpPr>
          <p:spPr bwMode="auto">
            <a:xfrm>
              <a:off x="1619250" y="2443144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35</a:t>
              </a:r>
            </a:p>
          </p:txBody>
        </p:sp>
        <p:sp>
          <p:nvSpPr>
            <p:cNvPr id="47134" name="Oval 30"/>
            <p:cNvSpPr>
              <a:spLocks noChangeAspect="1" noChangeArrowheads="1"/>
            </p:cNvSpPr>
            <p:nvPr/>
          </p:nvSpPr>
          <p:spPr bwMode="auto">
            <a:xfrm>
              <a:off x="3562350" y="2441557"/>
              <a:ext cx="504825" cy="4333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49</a:t>
              </a:r>
            </a:p>
          </p:txBody>
        </p:sp>
        <p:sp>
          <p:nvSpPr>
            <p:cNvPr id="47136" name="Rectangle 32"/>
            <p:cNvSpPr>
              <a:spLocks noChangeArrowheads="1"/>
            </p:cNvSpPr>
            <p:nvPr/>
          </p:nvSpPr>
          <p:spPr bwMode="auto">
            <a:xfrm>
              <a:off x="3471863" y="3594082"/>
              <a:ext cx="576262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218</a:t>
              </a:r>
            </a:p>
          </p:txBody>
        </p:sp>
        <p:sp>
          <p:nvSpPr>
            <p:cNvPr id="47137" name="Freeform 33"/>
            <p:cNvSpPr>
              <a:spLocks/>
            </p:cNvSpPr>
            <p:nvPr/>
          </p:nvSpPr>
          <p:spPr bwMode="auto">
            <a:xfrm>
              <a:off x="2044700" y="2824144"/>
              <a:ext cx="1527175" cy="760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2" y="479"/>
                </a:cxn>
              </a:cxnLst>
              <a:rect l="0" t="0" r="r" b="b"/>
              <a:pathLst>
                <a:path w="962" h="479">
                  <a:moveTo>
                    <a:pt x="0" y="0"/>
                  </a:moveTo>
                  <a:lnTo>
                    <a:pt x="962" y="479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38" name="Freeform 34"/>
            <p:cNvSpPr>
              <a:spLocks/>
            </p:cNvSpPr>
            <p:nvPr/>
          </p:nvSpPr>
          <p:spPr bwMode="auto">
            <a:xfrm>
              <a:off x="2946400" y="2868594"/>
              <a:ext cx="768350" cy="71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4" y="452"/>
                </a:cxn>
              </a:cxnLst>
              <a:rect l="0" t="0" r="r" b="b"/>
              <a:pathLst>
                <a:path w="484" h="452">
                  <a:moveTo>
                    <a:pt x="0" y="0"/>
                  </a:moveTo>
                  <a:lnTo>
                    <a:pt x="484" y="452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39" name="Freeform 35"/>
            <p:cNvSpPr>
              <a:spLocks/>
            </p:cNvSpPr>
            <p:nvPr/>
          </p:nvSpPr>
          <p:spPr bwMode="auto">
            <a:xfrm>
              <a:off x="3832225" y="2881294"/>
              <a:ext cx="22225" cy="7032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443"/>
                </a:cxn>
              </a:cxnLst>
              <a:rect l="0" t="0" r="r" b="b"/>
              <a:pathLst>
                <a:path w="14" h="443">
                  <a:moveTo>
                    <a:pt x="14" y="0"/>
                  </a:moveTo>
                  <a:lnTo>
                    <a:pt x="0" y="443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140" name="Freeform 36"/>
            <p:cNvSpPr>
              <a:spLocks/>
            </p:cNvSpPr>
            <p:nvPr/>
          </p:nvSpPr>
          <p:spPr bwMode="auto">
            <a:xfrm>
              <a:off x="4005263" y="2906694"/>
              <a:ext cx="1716087" cy="677863"/>
            </a:xfrm>
            <a:custGeom>
              <a:avLst/>
              <a:gdLst/>
              <a:ahLst/>
              <a:cxnLst>
                <a:cxn ang="0">
                  <a:pos x="1081" y="0"/>
                </a:cxn>
                <a:cxn ang="0">
                  <a:pos x="0" y="427"/>
                </a:cxn>
              </a:cxnLst>
              <a:rect l="0" t="0" r="r" b="b"/>
              <a:pathLst>
                <a:path w="1081" h="427">
                  <a:moveTo>
                    <a:pt x="1081" y="0"/>
                  </a:moveTo>
                  <a:lnTo>
                    <a:pt x="0" y="42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7141" name="Text Box 37"/>
          <p:cNvSpPr txBox="1">
            <a:spLocks noChangeArrowheads="1"/>
          </p:cNvSpPr>
          <p:nvPr/>
        </p:nvSpPr>
        <p:spPr bwMode="auto">
          <a:xfrm>
            <a:off x="642910" y="5000494"/>
            <a:ext cx="7429552" cy="1271227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>
            <a:spAutoFit/>
          </a:bodyPr>
          <a:lstStyle/>
          <a:p>
            <a:pPr marL="457200" indent="-457200" algn="just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WPL=(4+7)×3+(9+12+14+18+21+23+26)×2+(35+49)×1=363</a:t>
            </a:r>
          </a:p>
          <a:p>
            <a:pPr marL="457200" indent="-457200" algn="just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最少的读写次数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=2×WPL=726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次。</a:t>
            </a: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357158" y="142852"/>
            <a:ext cx="8143932" cy="86177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按记录个数递增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(0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14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49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50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4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785794"/>
            <a:ext cx="7429552" cy="82086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有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个初始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归并段，记录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个数分别为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，采用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路归并，最少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的读写次数是多少（假设每个记录读写一次）？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" name="组合 26"/>
          <p:cNvGrpSpPr/>
          <p:nvPr/>
        </p:nvGrpSpPr>
        <p:grpSpPr>
          <a:xfrm>
            <a:off x="1995473" y="2516748"/>
            <a:ext cx="3719535" cy="2043118"/>
            <a:chOff x="1995473" y="1885948"/>
            <a:chExt cx="3719535" cy="2043118"/>
          </a:xfrm>
        </p:grpSpPr>
        <p:sp>
          <p:nvSpPr>
            <p:cNvPr id="4" name="Oval 2"/>
            <p:cNvSpPr>
              <a:spLocks noChangeAspect="1" noChangeArrowheads="1"/>
            </p:cNvSpPr>
            <p:nvPr/>
          </p:nvSpPr>
          <p:spPr bwMode="auto">
            <a:xfrm>
              <a:off x="1995473" y="1885948"/>
              <a:ext cx="504825" cy="433388"/>
            </a:xfrm>
            <a:prstGeom prst="ellipse">
              <a:avLst/>
            </a:prstGeom>
            <a:solidFill>
              <a:schemeClr val="bg1"/>
            </a:solidFill>
            <a:ln w="28575">
              <a:prstDash val="sysDash"/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6" name="Oval 4"/>
            <p:cNvSpPr>
              <a:spLocks noChangeAspect="1" noChangeArrowheads="1"/>
            </p:cNvSpPr>
            <p:nvPr/>
          </p:nvSpPr>
          <p:spPr bwMode="auto">
            <a:xfrm>
              <a:off x="2714612" y="1885948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 smtClean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18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Oval 5"/>
            <p:cNvSpPr>
              <a:spLocks noChangeAspect="1" noChangeArrowheads="1"/>
            </p:cNvSpPr>
            <p:nvPr/>
          </p:nvSpPr>
          <p:spPr bwMode="auto">
            <a:xfrm>
              <a:off x="3506774" y="1885948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 smtClean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18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2679699" y="2784473"/>
              <a:ext cx="576263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 smtClean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en-US" altLang="zh-CN" sz="18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2285984" y="2285992"/>
              <a:ext cx="442928" cy="4889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9" y="311"/>
                </a:cxn>
              </a:cxnLst>
              <a:rect l="0" t="0" r="r" b="b"/>
              <a:pathLst>
                <a:path w="459" h="311">
                  <a:moveTo>
                    <a:pt x="0" y="0"/>
                  </a:moveTo>
                  <a:lnTo>
                    <a:pt x="459" y="311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auto">
            <a:xfrm>
              <a:off x="3162299" y="2285992"/>
              <a:ext cx="481007" cy="488956"/>
            </a:xfrm>
            <a:custGeom>
              <a:avLst/>
              <a:gdLst/>
              <a:ahLst/>
              <a:cxnLst>
                <a:cxn ang="0">
                  <a:pos x="571" y="0"/>
                </a:cxn>
                <a:cxn ang="0">
                  <a:pos x="0" y="287"/>
                </a:cxn>
              </a:cxnLst>
              <a:rect l="0" t="0" r="r" b="b"/>
              <a:pathLst>
                <a:path w="571" h="287">
                  <a:moveTo>
                    <a:pt x="571" y="0"/>
                  </a:moveTo>
                  <a:lnTo>
                    <a:pt x="0" y="28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连接符 13"/>
            <p:cNvCxnSpPr>
              <a:stCxn id="6" idx="4"/>
              <a:endCxn id="8" idx="0"/>
            </p:cNvCxnSpPr>
            <p:nvPr/>
          </p:nvCxnSpPr>
          <p:spPr>
            <a:xfrm rot="16200000" flipH="1">
              <a:off x="2734860" y="2551501"/>
              <a:ext cx="465137" cy="806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5" name="Oval 4"/>
            <p:cNvSpPr>
              <a:spLocks noChangeAspect="1" noChangeArrowheads="1"/>
            </p:cNvSpPr>
            <p:nvPr/>
          </p:nvSpPr>
          <p:spPr bwMode="auto">
            <a:xfrm>
              <a:off x="4418021" y="1885948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 smtClean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en-US" altLang="zh-CN" sz="18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Oval 5"/>
            <p:cNvSpPr>
              <a:spLocks noChangeAspect="1" noChangeArrowheads="1"/>
            </p:cNvSpPr>
            <p:nvPr/>
          </p:nvSpPr>
          <p:spPr bwMode="auto">
            <a:xfrm>
              <a:off x="5210183" y="1885948"/>
              <a:ext cx="504825" cy="43338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 smtClean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en-US" altLang="zh-CN" sz="18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929058" y="3570291"/>
              <a:ext cx="576263" cy="3587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800" dirty="0" smtClean="0">
                  <a:solidFill>
                    <a:srgbClr val="3333CC"/>
                  </a:solidFill>
                  <a:latin typeface="Consolas" pitchFamily="49" charset="0"/>
                  <a:cs typeface="Consolas" pitchFamily="49" charset="0"/>
                </a:rPr>
                <a:t>18</a:t>
              </a:r>
              <a:endParaRPr lang="en-US" altLang="zh-CN" sz="1800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连接符 18"/>
            <p:cNvCxnSpPr>
              <a:stCxn id="8" idx="2"/>
            </p:cNvCxnSpPr>
            <p:nvPr/>
          </p:nvCxnSpPr>
          <p:spPr>
            <a:xfrm rot="16200000" flipH="1">
              <a:off x="3234130" y="2876948"/>
              <a:ext cx="428628" cy="961227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5" idx="4"/>
              <a:endCxn id="17" idx="0"/>
            </p:cNvCxnSpPr>
            <p:nvPr/>
          </p:nvCxnSpPr>
          <p:spPr>
            <a:xfrm rot="5400000">
              <a:off x="3818335" y="2718191"/>
              <a:ext cx="1250955" cy="453244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6" idx="4"/>
            </p:cNvCxnSpPr>
            <p:nvPr/>
          </p:nvCxnSpPr>
          <p:spPr>
            <a:xfrm rot="5400000">
              <a:off x="4355309" y="2464589"/>
              <a:ext cx="1252540" cy="962034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500166" y="4786322"/>
            <a:ext cx="4357718" cy="101566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WPL=(2+3)×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2+(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5+8)×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1=23</a:t>
            </a: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最少的读写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=2×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读次数</a:t>
            </a: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=46</a:t>
            </a:r>
            <a:endParaRPr lang="zh-CN" altLang="en-US" sz="20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14480" y="1876357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路最佳归并树如下：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组合 19"/>
          <p:cNvGrpSpPr/>
          <p:nvPr/>
        </p:nvGrpSpPr>
        <p:grpSpPr>
          <a:xfrm>
            <a:off x="428596" y="357166"/>
            <a:ext cx="1000100" cy="785817"/>
            <a:chOff x="5703182" y="3835411"/>
            <a:chExt cx="1238250" cy="1236663"/>
          </a:xfrm>
        </p:grpSpPr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29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30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31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5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92167" y="1774817"/>
            <a:ext cx="722313" cy="582613"/>
            <a:chOff x="1774825" y="5489593"/>
            <a:chExt cx="722313" cy="582613"/>
          </a:xfrm>
        </p:grpSpPr>
        <p:sp>
          <p:nvSpPr>
            <p:cNvPr id="33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34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35" name="Picture 49" descr="阴影5"/>
              <p:cNvPicPr preferRelativeResize="0"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36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51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52691"/>
            <a:ext cx="364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满足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平衡归并的前提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71934" y="214290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平衡归并树 </a:t>
            </a:r>
            <a:r>
              <a:rPr lang="zh-CN" altLang="en-US" sz="2000" smtClean="0">
                <a:solidFill>
                  <a:srgbClr val="3333CC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≡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最佳归并树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785794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854973"/>
            <a:ext cx="642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初始归并段个数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=8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，每个段的记录数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41"/>
          <p:cNvGrpSpPr>
            <a:grpSpLocks noChangeAspect="1"/>
          </p:cNvGrpSpPr>
          <p:nvPr/>
        </p:nvGrpSpPr>
        <p:grpSpPr>
          <a:xfrm>
            <a:off x="387082" y="1857364"/>
            <a:ext cx="8471198" cy="2475569"/>
            <a:chOff x="142844" y="2714620"/>
            <a:chExt cx="10787138" cy="2648175"/>
          </a:xfrm>
        </p:grpSpPr>
        <p:sp>
          <p:nvSpPr>
            <p:cNvPr id="7" name="TextBox 6"/>
            <p:cNvSpPr txBox="1"/>
            <p:nvPr/>
          </p:nvSpPr>
          <p:spPr>
            <a:xfrm>
              <a:off x="142844" y="2714620"/>
              <a:ext cx="1285884" cy="32923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10</a:t>
              </a:r>
              <a:r>
                <a:rPr lang="zh-CN" altLang="en-US" sz="14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个记录</a:t>
              </a:r>
              <a:endParaRPr lang="zh-CN" altLang="en-US" sz="14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71604" y="2714620"/>
              <a:ext cx="1214446" cy="32923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rIns="0" rtlCol="0">
              <a:spAutoFit/>
            </a:bodyPr>
            <a:lstStyle/>
            <a:p>
              <a:r>
                <a:rPr lang="en-US" altLang="zh-CN" sz="14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10</a:t>
              </a:r>
              <a:r>
                <a:rPr lang="zh-CN" altLang="en-US" sz="14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个记录</a:t>
              </a:r>
              <a:endParaRPr lang="zh-CN" altLang="en-US" sz="14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2911" y="3457517"/>
              <a:ext cx="1928827" cy="3621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20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个记录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1" name="直接连接符 10"/>
            <p:cNvCxnSpPr>
              <a:stCxn id="7" idx="2"/>
            </p:cNvCxnSpPr>
            <p:nvPr/>
          </p:nvCxnSpPr>
          <p:spPr>
            <a:xfrm rot="16200000" flipH="1">
              <a:off x="664652" y="3164990"/>
              <a:ext cx="385143" cy="142876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8" idx="2"/>
            </p:cNvCxnSpPr>
            <p:nvPr/>
          </p:nvCxnSpPr>
          <p:spPr>
            <a:xfrm rot="5400000">
              <a:off x="1896962" y="3147134"/>
              <a:ext cx="385144" cy="17858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857488" y="2714620"/>
              <a:ext cx="1285884" cy="32923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10</a:t>
              </a:r>
              <a:r>
                <a:rPr lang="zh-CN" altLang="en-US" sz="14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个记录</a:t>
              </a:r>
              <a:endParaRPr lang="zh-CN" altLang="en-US" sz="14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86248" y="2714620"/>
              <a:ext cx="1214446" cy="32923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rIns="0" rtlCol="0">
              <a:spAutoFit/>
            </a:bodyPr>
            <a:lstStyle/>
            <a:p>
              <a:r>
                <a:rPr lang="en-US" altLang="zh-CN" sz="14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10</a:t>
              </a:r>
              <a:r>
                <a:rPr lang="zh-CN" altLang="en-US" sz="14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个记录</a:t>
              </a:r>
              <a:endParaRPr lang="zh-CN" altLang="en-US" sz="14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57554" y="3457517"/>
              <a:ext cx="1928827" cy="3621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20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个记录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7" name="直接连接符 16"/>
            <p:cNvCxnSpPr>
              <a:stCxn id="14" idx="2"/>
            </p:cNvCxnSpPr>
            <p:nvPr/>
          </p:nvCxnSpPr>
          <p:spPr>
            <a:xfrm rot="16200000" flipH="1">
              <a:off x="3379296" y="3164990"/>
              <a:ext cx="385143" cy="142876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5" idx="2"/>
            </p:cNvCxnSpPr>
            <p:nvPr/>
          </p:nvCxnSpPr>
          <p:spPr>
            <a:xfrm rot="5400000">
              <a:off x="4611607" y="3147134"/>
              <a:ext cx="385144" cy="17858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71604" y="4214818"/>
              <a:ext cx="3000396" cy="3621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40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个记录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21" name="直接连接符 20"/>
            <p:cNvCxnSpPr>
              <a:stCxn id="9" idx="2"/>
            </p:cNvCxnSpPr>
            <p:nvPr/>
          </p:nvCxnSpPr>
          <p:spPr>
            <a:xfrm rot="16200000" flipH="1">
              <a:off x="1713365" y="3713634"/>
              <a:ext cx="395140" cy="607222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6" idx="2"/>
            </p:cNvCxnSpPr>
            <p:nvPr/>
          </p:nvCxnSpPr>
          <p:spPr>
            <a:xfrm rot="5400000">
              <a:off x="3963664" y="3856517"/>
              <a:ext cx="395143" cy="32146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572132" y="2714620"/>
              <a:ext cx="1285884" cy="32923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10</a:t>
              </a:r>
              <a:r>
                <a:rPr lang="zh-CN" altLang="en-US" sz="14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个记录</a:t>
              </a:r>
              <a:endParaRPr lang="zh-CN" altLang="en-US" sz="14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000892" y="2714620"/>
              <a:ext cx="1214446" cy="32923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rIns="0" rtlCol="0">
              <a:spAutoFit/>
            </a:bodyPr>
            <a:lstStyle/>
            <a:p>
              <a:r>
                <a:rPr lang="en-US" altLang="zh-CN" sz="14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10</a:t>
              </a:r>
              <a:r>
                <a:rPr lang="zh-CN" altLang="en-US" sz="14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个记录</a:t>
              </a:r>
              <a:endParaRPr lang="zh-CN" altLang="en-US" sz="14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72198" y="3457517"/>
              <a:ext cx="1928827" cy="3621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20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个记录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27" name="直接连接符 26"/>
            <p:cNvCxnSpPr>
              <a:stCxn id="24" idx="2"/>
            </p:cNvCxnSpPr>
            <p:nvPr/>
          </p:nvCxnSpPr>
          <p:spPr>
            <a:xfrm rot="16200000" flipH="1">
              <a:off x="6093939" y="3164990"/>
              <a:ext cx="385143" cy="142876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5" idx="2"/>
            </p:cNvCxnSpPr>
            <p:nvPr/>
          </p:nvCxnSpPr>
          <p:spPr>
            <a:xfrm rot="5400000">
              <a:off x="7326250" y="3147134"/>
              <a:ext cx="385144" cy="17858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286776" y="2714620"/>
              <a:ext cx="1285884" cy="32923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10</a:t>
              </a:r>
              <a:r>
                <a:rPr lang="zh-CN" altLang="en-US" sz="14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个记录</a:t>
              </a:r>
              <a:endParaRPr lang="zh-CN" altLang="en-US" sz="14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715536" y="2714620"/>
              <a:ext cx="1214446" cy="32923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0" rIns="0" rtlCol="0">
              <a:spAutoFit/>
            </a:bodyPr>
            <a:lstStyle/>
            <a:p>
              <a:r>
                <a:rPr lang="en-US" altLang="zh-CN" sz="14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10</a:t>
              </a:r>
              <a:r>
                <a:rPr lang="zh-CN" altLang="en-US" sz="14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个记录</a:t>
              </a:r>
              <a:endParaRPr lang="zh-CN" altLang="en-US" sz="14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786843" y="3457517"/>
              <a:ext cx="1928827" cy="3621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20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个记录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32" name="直接连接符 31"/>
            <p:cNvCxnSpPr>
              <a:stCxn id="29" idx="2"/>
            </p:cNvCxnSpPr>
            <p:nvPr/>
          </p:nvCxnSpPr>
          <p:spPr>
            <a:xfrm rot="16200000" flipH="1">
              <a:off x="8808584" y="3164990"/>
              <a:ext cx="385143" cy="142876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30" idx="2"/>
            </p:cNvCxnSpPr>
            <p:nvPr/>
          </p:nvCxnSpPr>
          <p:spPr>
            <a:xfrm rot="5400000">
              <a:off x="10040894" y="3147134"/>
              <a:ext cx="385144" cy="17858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000892" y="4214818"/>
              <a:ext cx="3000396" cy="3621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40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个记录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35" name="直接连接符 34"/>
            <p:cNvCxnSpPr>
              <a:stCxn id="26" idx="2"/>
            </p:cNvCxnSpPr>
            <p:nvPr/>
          </p:nvCxnSpPr>
          <p:spPr>
            <a:xfrm rot="16200000" flipH="1">
              <a:off x="7142653" y="3713635"/>
              <a:ext cx="395142" cy="607224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31" idx="2"/>
            </p:cNvCxnSpPr>
            <p:nvPr/>
          </p:nvCxnSpPr>
          <p:spPr>
            <a:xfrm rot="5400000">
              <a:off x="9392953" y="3856515"/>
              <a:ext cx="395141" cy="321466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571868" y="5000636"/>
              <a:ext cx="4572033" cy="3621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80</a:t>
              </a:r>
              <a:r>
                <a:rPr lang="zh-CN" altLang="en-US" sz="16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个记录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39" name="直接连接符 38"/>
            <p:cNvCxnSpPr>
              <a:stCxn id="19" idx="2"/>
            </p:cNvCxnSpPr>
            <p:nvPr/>
          </p:nvCxnSpPr>
          <p:spPr>
            <a:xfrm rot="16200000" flipH="1">
              <a:off x="3217165" y="4431614"/>
              <a:ext cx="423657" cy="714381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4" idx="2"/>
            </p:cNvCxnSpPr>
            <p:nvPr/>
          </p:nvCxnSpPr>
          <p:spPr>
            <a:xfrm rot="5400000">
              <a:off x="8003510" y="4503057"/>
              <a:ext cx="423660" cy="5715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357158" y="1285860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对应的平衡归并树：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4282" y="457200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路最佳归并树相同。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28992" y="457200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WPL=8×10×3=240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7158" y="5249962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归并方案设计：</a:t>
            </a:r>
            <a:endParaRPr lang="en-US" altLang="zh-CN" sz="2000" smtClean="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47" name="右弧形箭头 46"/>
          <p:cNvSpPr/>
          <p:nvPr/>
        </p:nvSpPr>
        <p:spPr bwMode="auto">
          <a:xfrm>
            <a:off x="2428860" y="5072074"/>
            <a:ext cx="285752" cy="571504"/>
          </a:xfrm>
          <a:prstGeom prst="curved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4348" y="5715016"/>
            <a:ext cx="6715172" cy="82086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满足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平衡归并的前提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采用平衡归并树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buBlip>
                <a:blip r:embed="rId2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采用最佳归并树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52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3" grpId="0"/>
      <p:bldP spid="44" grpId="0"/>
      <p:bldP spid="45" grpId="0"/>
      <p:bldP spid="46" grpId="0"/>
      <p:bldP spid="47" grpId="0" animBg="1"/>
      <p:bldP spid="4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ext Box 2"/>
          <p:cNvSpPr txBox="1">
            <a:spLocks noChangeArrowheads="1"/>
          </p:cNvSpPr>
          <p:nvPr/>
        </p:nvSpPr>
        <p:spPr bwMode="auto">
          <a:xfrm>
            <a:off x="357158" y="1142984"/>
            <a:ext cx="8497888" cy="1654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设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有序文件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，分别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含有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35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个数据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元素，各文件中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元素按升序排序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通过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次两两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合并，将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个文件最终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合并成一个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升序文件。给出文件读写次数最少的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合并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过程（假设每个记录读写一次） 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</a:p>
        </p:txBody>
      </p:sp>
      <p:grpSp>
        <p:nvGrpSpPr>
          <p:cNvPr id="2" name="组合 11"/>
          <p:cNvGrpSpPr/>
          <p:nvPr/>
        </p:nvGrpSpPr>
        <p:grpSpPr>
          <a:xfrm>
            <a:off x="1500166" y="3143248"/>
            <a:ext cx="6000792" cy="1068452"/>
            <a:chOff x="714348" y="3286124"/>
            <a:chExt cx="6000792" cy="1068452"/>
          </a:xfrm>
        </p:grpSpPr>
        <p:sp>
          <p:nvSpPr>
            <p:cNvPr id="5" name="TextBox 4"/>
            <p:cNvSpPr txBox="1"/>
            <p:nvPr/>
          </p:nvSpPr>
          <p:spPr>
            <a:xfrm>
              <a:off x="1643042" y="3286124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两两合并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" name="右箭头 5"/>
            <p:cNvSpPr/>
            <p:nvPr/>
          </p:nvSpPr>
          <p:spPr bwMode="auto">
            <a:xfrm>
              <a:off x="3378192" y="3390900"/>
              <a:ext cx="642942" cy="2143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44986" y="3291187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二路归并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29124" y="3954466"/>
              <a:ext cx="22860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kumimoji="1"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路最佳归并树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4348" y="3954466"/>
              <a:ext cx="2500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最少的合并过程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右箭头 10"/>
            <p:cNvSpPr/>
            <p:nvPr/>
          </p:nvSpPr>
          <p:spPr bwMode="auto">
            <a:xfrm>
              <a:off x="3382954" y="4046542"/>
              <a:ext cx="642942" cy="21431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3" name="组合 12"/>
          <p:cNvGrpSpPr/>
          <p:nvPr/>
        </p:nvGrpSpPr>
        <p:grpSpPr>
          <a:xfrm>
            <a:off x="571472" y="357166"/>
            <a:ext cx="1000100" cy="785817"/>
            <a:chOff x="5703182" y="3835411"/>
            <a:chExt cx="1238250" cy="1236663"/>
          </a:xfrm>
        </p:grpSpPr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5703182" y="3835411"/>
              <a:ext cx="1238250" cy="1236663"/>
              <a:chOff x="810" y="845"/>
              <a:chExt cx="827" cy="826"/>
            </a:xfrm>
          </p:grpSpPr>
          <p:sp>
            <p:nvSpPr>
              <p:cNvPr id="16" name="Oval 20"/>
              <p:cNvSpPr>
                <a:spLocks noChangeArrowheads="1"/>
              </p:cNvSpPr>
              <p:nvPr/>
            </p:nvSpPr>
            <p:spPr bwMode="gray">
              <a:xfrm>
                <a:off x="810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7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  <p:sp>
            <p:nvSpPr>
              <p:cNvPr id="18" name="Oval 22"/>
              <p:cNvSpPr>
                <a:spLocks noChangeArrowheads="1"/>
              </p:cNvSpPr>
              <p:nvPr/>
            </p:nvSpPr>
            <p:spPr bwMode="gray">
              <a:xfrm>
                <a:off x="878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5pPr>
                <a:lvl6pPr marL="22860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6pPr>
                <a:lvl7pPr marL="27432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7pPr>
                <a:lvl8pPr marL="32004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8pPr>
                <a:lvl9pPr marL="3657600" algn="l" defTabSz="914400" rtl="0" eaLnBrk="1" latinLnBrk="0" hangingPunct="1">
                  <a:defRPr sz="2400" b="1" kern="1200">
                    <a:solidFill>
                      <a:srgbClr val="1000E4"/>
                    </a:solidFill>
                    <a:latin typeface="Times New Roman" pitchFamily="18" charset="0"/>
                    <a:ea typeface="楷体_GB2312" pitchFamily="49" charset="-122"/>
                    <a:cs typeface="+mn-cs"/>
                  </a:defRPr>
                </a:lvl9pPr>
              </a:lstStyle>
              <a:p>
                <a:endParaRPr lang="zh-CN" altLang="zh-CN">
                  <a:latin typeface="Calibri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" name="Text Box 23"/>
            <p:cNvSpPr txBox="1">
              <a:spLocks noChangeArrowheads="1"/>
            </p:cNvSpPr>
            <p:nvPr/>
          </p:nvSpPr>
          <p:spPr bwMode="gray">
            <a:xfrm>
              <a:off x="5767676" y="4154859"/>
              <a:ext cx="1082674" cy="5570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1000E4"/>
                  </a:solidFill>
                  <a:latin typeface="Times New Roman" pitchFamily="18" charset="0"/>
                  <a:ea typeface="楷体_GB2312" pitchFamily="49" charset="-122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0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53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1357290" y="285728"/>
            <a:ext cx="43577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构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造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路最佳归并树，归并过程如下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35"/>
          <p:cNvGrpSpPr/>
          <p:nvPr/>
        </p:nvGrpSpPr>
        <p:grpSpPr>
          <a:xfrm>
            <a:off x="3371850" y="1760519"/>
            <a:ext cx="1841500" cy="995362"/>
            <a:chOff x="3371850" y="1954213"/>
            <a:chExt cx="1841500" cy="995362"/>
          </a:xfrm>
        </p:grpSpPr>
        <p:sp>
          <p:nvSpPr>
            <p:cNvPr id="257044" name="Rectangle 20"/>
            <p:cNvSpPr>
              <a:spLocks noChangeArrowheads="1"/>
            </p:cNvSpPr>
            <p:nvPr/>
          </p:nvSpPr>
          <p:spPr bwMode="auto">
            <a:xfrm>
              <a:off x="3825875" y="1954213"/>
              <a:ext cx="936625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195</a:t>
              </a:r>
            </a:p>
          </p:txBody>
        </p:sp>
        <p:sp>
          <p:nvSpPr>
            <p:cNvPr id="257045" name="Freeform 21"/>
            <p:cNvSpPr>
              <a:spLocks/>
            </p:cNvSpPr>
            <p:nvPr/>
          </p:nvSpPr>
          <p:spPr bwMode="auto">
            <a:xfrm>
              <a:off x="4562475" y="2465388"/>
              <a:ext cx="650875" cy="471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0" y="297"/>
                </a:cxn>
              </a:cxnLst>
              <a:rect l="0" t="0" r="r" b="b"/>
              <a:pathLst>
                <a:path w="410" h="297">
                  <a:moveTo>
                    <a:pt x="0" y="0"/>
                  </a:moveTo>
                  <a:lnTo>
                    <a:pt x="410" y="29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7046" name="Freeform 22"/>
            <p:cNvSpPr>
              <a:spLocks/>
            </p:cNvSpPr>
            <p:nvPr/>
          </p:nvSpPr>
          <p:spPr bwMode="auto">
            <a:xfrm>
              <a:off x="3371850" y="2455863"/>
              <a:ext cx="684213" cy="493712"/>
            </a:xfrm>
            <a:custGeom>
              <a:avLst/>
              <a:gdLst/>
              <a:ahLst/>
              <a:cxnLst>
                <a:cxn ang="0">
                  <a:pos x="431" y="0"/>
                </a:cxn>
                <a:cxn ang="0">
                  <a:pos x="0" y="311"/>
                </a:cxn>
              </a:cxnLst>
              <a:rect l="0" t="0" r="r" b="b"/>
              <a:pathLst>
                <a:path w="431" h="311">
                  <a:moveTo>
                    <a:pt x="431" y="0"/>
                  </a:moveTo>
                  <a:lnTo>
                    <a:pt x="0" y="311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组合 31"/>
          <p:cNvGrpSpPr/>
          <p:nvPr/>
        </p:nvGrpSpPr>
        <p:grpSpPr>
          <a:xfrm>
            <a:off x="1547813" y="3665519"/>
            <a:ext cx="1944687" cy="1796507"/>
            <a:chOff x="1547813" y="3859213"/>
            <a:chExt cx="1944687" cy="1796507"/>
          </a:xfrm>
        </p:grpSpPr>
        <p:sp>
          <p:nvSpPr>
            <p:cNvPr id="257030" name="Oval 6"/>
            <p:cNvSpPr>
              <a:spLocks noChangeArrowheads="1"/>
            </p:cNvSpPr>
            <p:nvPr/>
          </p:nvSpPr>
          <p:spPr bwMode="auto">
            <a:xfrm>
              <a:off x="1547813" y="4724400"/>
              <a:ext cx="719137" cy="5762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257031" name="Oval 7"/>
            <p:cNvSpPr>
              <a:spLocks noChangeArrowheads="1"/>
            </p:cNvSpPr>
            <p:nvPr/>
          </p:nvSpPr>
          <p:spPr bwMode="auto">
            <a:xfrm>
              <a:off x="2773363" y="4724400"/>
              <a:ext cx="719137" cy="5762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35</a:t>
              </a:r>
            </a:p>
          </p:txBody>
        </p:sp>
        <p:sp>
          <p:nvSpPr>
            <p:cNvPr id="257032" name="Rectangle 8"/>
            <p:cNvSpPr>
              <a:spLocks noChangeArrowheads="1"/>
            </p:cNvSpPr>
            <p:nvPr/>
          </p:nvSpPr>
          <p:spPr bwMode="auto">
            <a:xfrm>
              <a:off x="2084388" y="3859213"/>
              <a:ext cx="936625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45</a:t>
              </a:r>
            </a:p>
          </p:txBody>
        </p:sp>
        <p:sp>
          <p:nvSpPr>
            <p:cNvPr id="257033" name="Freeform 9"/>
            <p:cNvSpPr>
              <a:spLocks/>
            </p:cNvSpPr>
            <p:nvPr/>
          </p:nvSpPr>
          <p:spPr bwMode="auto">
            <a:xfrm>
              <a:off x="2006600" y="4360863"/>
              <a:ext cx="276225" cy="376237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0" y="237"/>
                </a:cxn>
              </a:cxnLst>
              <a:rect l="0" t="0" r="r" b="b"/>
              <a:pathLst>
                <a:path w="174" h="237">
                  <a:moveTo>
                    <a:pt x="174" y="0"/>
                  </a:moveTo>
                  <a:lnTo>
                    <a:pt x="0" y="23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7034" name="Freeform 10"/>
            <p:cNvSpPr>
              <a:spLocks/>
            </p:cNvSpPr>
            <p:nvPr/>
          </p:nvSpPr>
          <p:spPr bwMode="auto">
            <a:xfrm>
              <a:off x="2820988" y="4370388"/>
              <a:ext cx="238125" cy="3540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0" y="223"/>
                </a:cxn>
              </a:cxnLst>
              <a:rect l="0" t="0" r="r" b="b"/>
              <a:pathLst>
                <a:path w="150" h="223">
                  <a:moveTo>
                    <a:pt x="0" y="0"/>
                  </a:moveTo>
                  <a:lnTo>
                    <a:pt x="150" y="223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43042" y="528638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28926" y="5286388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34"/>
          <p:cNvGrpSpPr/>
          <p:nvPr/>
        </p:nvGrpSpPr>
        <p:grpSpPr>
          <a:xfrm>
            <a:off x="2627313" y="2768581"/>
            <a:ext cx="1439862" cy="1764751"/>
            <a:chOff x="2627313" y="2962275"/>
            <a:chExt cx="1439862" cy="1764751"/>
          </a:xfrm>
        </p:grpSpPr>
        <p:sp>
          <p:nvSpPr>
            <p:cNvPr id="257043" name="Freeform 19"/>
            <p:cNvSpPr>
              <a:spLocks/>
            </p:cNvSpPr>
            <p:nvPr/>
          </p:nvSpPr>
          <p:spPr bwMode="auto">
            <a:xfrm>
              <a:off x="2627313" y="3463925"/>
              <a:ext cx="261937" cy="396875"/>
            </a:xfrm>
            <a:custGeom>
              <a:avLst/>
              <a:gdLst/>
              <a:ahLst/>
              <a:cxnLst>
                <a:cxn ang="0">
                  <a:pos x="165" y="0"/>
                </a:cxn>
                <a:cxn ang="0">
                  <a:pos x="0" y="250"/>
                </a:cxn>
              </a:cxnLst>
              <a:rect l="0" t="0" r="r" b="b"/>
              <a:pathLst>
                <a:path w="165" h="250">
                  <a:moveTo>
                    <a:pt x="165" y="0"/>
                  </a:moveTo>
                  <a:lnTo>
                    <a:pt x="0" y="25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7040" name="Oval 16"/>
            <p:cNvSpPr>
              <a:spLocks noChangeArrowheads="1"/>
            </p:cNvSpPr>
            <p:nvPr/>
          </p:nvSpPr>
          <p:spPr bwMode="auto">
            <a:xfrm>
              <a:off x="3348038" y="3827463"/>
              <a:ext cx="719137" cy="5762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40</a:t>
              </a:r>
            </a:p>
          </p:txBody>
        </p:sp>
        <p:sp>
          <p:nvSpPr>
            <p:cNvPr id="257041" name="Rectangle 17"/>
            <p:cNvSpPr>
              <a:spLocks noChangeArrowheads="1"/>
            </p:cNvSpPr>
            <p:nvPr/>
          </p:nvSpPr>
          <p:spPr bwMode="auto">
            <a:xfrm>
              <a:off x="2659063" y="2962275"/>
              <a:ext cx="936625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85</a:t>
              </a:r>
            </a:p>
          </p:txBody>
        </p:sp>
        <p:sp>
          <p:nvSpPr>
            <p:cNvPr id="257042" name="Freeform 18"/>
            <p:cNvSpPr>
              <a:spLocks/>
            </p:cNvSpPr>
            <p:nvPr/>
          </p:nvSpPr>
          <p:spPr bwMode="auto">
            <a:xfrm>
              <a:off x="3395663" y="3473450"/>
              <a:ext cx="238125" cy="3540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0" y="223"/>
                </a:cxn>
              </a:cxnLst>
              <a:rect l="0" t="0" r="r" b="b"/>
              <a:pathLst>
                <a:path w="150" h="223">
                  <a:moveTo>
                    <a:pt x="0" y="0"/>
                  </a:moveTo>
                  <a:lnTo>
                    <a:pt x="150" y="223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87730" y="435769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33"/>
          <p:cNvGrpSpPr/>
          <p:nvPr/>
        </p:nvGrpSpPr>
        <p:grpSpPr>
          <a:xfrm>
            <a:off x="4425950" y="2757469"/>
            <a:ext cx="1944688" cy="1775863"/>
            <a:chOff x="4425950" y="2951163"/>
            <a:chExt cx="1944688" cy="1775863"/>
          </a:xfrm>
        </p:grpSpPr>
        <p:sp>
          <p:nvSpPr>
            <p:cNvPr id="257035" name="Oval 11"/>
            <p:cNvSpPr>
              <a:spLocks noChangeArrowheads="1"/>
            </p:cNvSpPr>
            <p:nvPr/>
          </p:nvSpPr>
          <p:spPr bwMode="auto">
            <a:xfrm>
              <a:off x="4425950" y="3816350"/>
              <a:ext cx="719138" cy="5762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50</a:t>
              </a:r>
            </a:p>
          </p:txBody>
        </p:sp>
        <p:sp>
          <p:nvSpPr>
            <p:cNvPr id="257036" name="Oval 12"/>
            <p:cNvSpPr>
              <a:spLocks noChangeArrowheads="1"/>
            </p:cNvSpPr>
            <p:nvPr/>
          </p:nvSpPr>
          <p:spPr bwMode="auto">
            <a:xfrm>
              <a:off x="5651500" y="3816350"/>
              <a:ext cx="719138" cy="5762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60</a:t>
              </a:r>
            </a:p>
          </p:txBody>
        </p:sp>
        <p:sp>
          <p:nvSpPr>
            <p:cNvPr id="257037" name="Rectangle 13"/>
            <p:cNvSpPr>
              <a:spLocks noChangeArrowheads="1"/>
            </p:cNvSpPr>
            <p:nvPr/>
          </p:nvSpPr>
          <p:spPr bwMode="auto">
            <a:xfrm>
              <a:off x="4962525" y="2951163"/>
              <a:ext cx="936625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110</a:t>
              </a:r>
            </a:p>
          </p:txBody>
        </p:sp>
        <p:sp>
          <p:nvSpPr>
            <p:cNvPr id="257038" name="Freeform 14"/>
            <p:cNvSpPr>
              <a:spLocks/>
            </p:cNvSpPr>
            <p:nvPr/>
          </p:nvSpPr>
          <p:spPr bwMode="auto">
            <a:xfrm>
              <a:off x="4884738" y="3452813"/>
              <a:ext cx="276225" cy="376237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0" y="237"/>
                </a:cxn>
              </a:cxnLst>
              <a:rect l="0" t="0" r="r" b="b"/>
              <a:pathLst>
                <a:path w="174" h="237">
                  <a:moveTo>
                    <a:pt x="174" y="0"/>
                  </a:moveTo>
                  <a:lnTo>
                    <a:pt x="0" y="237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7039" name="Freeform 15"/>
            <p:cNvSpPr>
              <a:spLocks/>
            </p:cNvSpPr>
            <p:nvPr/>
          </p:nvSpPr>
          <p:spPr bwMode="auto">
            <a:xfrm>
              <a:off x="5699125" y="3462338"/>
              <a:ext cx="238125" cy="3540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0" y="223"/>
                </a:cxn>
              </a:cxnLst>
              <a:rect l="0" t="0" r="r" b="b"/>
              <a:pathLst>
                <a:path w="150" h="223">
                  <a:moveTo>
                    <a:pt x="0" y="0"/>
                  </a:moveTo>
                  <a:lnTo>
                    <a:pt x="150" y="223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72000" y="435769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57884" y="4357694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组合 36"/>
          <p:cNvGrpSpPr/>
          <p:nvPr/>
        </p:nvGrpSpPr>
        <p:grpSpPr>
          <a:xfrm>
            <a:off x="4565650" y="785794"/>
            <a:ext cx="2093913" cy="1857113"/>
            <a:chOff x="4565650" y="979488"/>
            <a:chExt cx="2093913" cy="1857113"/>
          </a:xfrm>
        </p:grpSpPr>
        <p:sp>
          <p:nvSpPr>
            <p:cNvPr id="257047" name="Oval 23"/>
            <p:cNvSpPr>
              <a:spLocks noChangeArrowheads="1"/>
            </p:cNvSpPr>
            <p:nvPr/>
          </p:nvSpPr>
          <p:spPr bwMode="auto">
            <a:xfrm>
              <a:off x="5940425" y="1924050"/>
              <a:ext cx="719138" cy="5762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200</a:t>
              </a:r>
            </a:p>
          </p:txBody>
        </p:sp>
        <p:sp>
          <p:nvSpPr>
            <p:cNvPr id="257048" name="Rectangle 24"/>
            <p:cNvSpPr>
              <a:spLocks noChangeArrowheads="1"/>
            </p:cNvSpPr>
            <p:nvPr/>
          </p:nvSpPr>
          <p:spPr bwMode="auto">
            <a:xfrm>
              <a:off x="4852988" y="979488"/>
              <a:ext cx="936625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395</a:t>
              </a:r>
            </a:p>
          </p:txBody>
        </p:sp>
        <p:sp>
          <p:nvSpPr>
            <p:cNvPr id="257049" name="Freeform 25"/>
            <p:cNvSpPr>
              <a:spLocks/>
            </p:cNvSpPr>
            <p:nvPr/>
          </p:nvSpPr>
          <p:spPr bwMode="auto">
            <a:xfrm>
              <a:off x="4565650" y="1470025"/>
              <a:ext cx="501650" cy="482600"/>
            </a:xfrm>
            <a:custGeom>
              <a:avLst/>
              <a:gdLst/>
              <a:ahLst/>
              <a:cxnLst>
                <a:cxn ang="0">
                  <a:pos x="316" y="0"/>
                </a:cxn>
                <a:cxn ang="0">
                  <a:pos x="0" y="304"/>
                </a:cxn>
              </a:cxnLst>
              <a:rect l="0" t="0" r="r" b="b"/>
              <a:pathLst>
                <a:path w="316" h="304">
                  <a:moveTo>
                    <a:pt x="316" y="0"/>
                  </a:moveTo>
                  <a:lnTo>
                    <a:pt x="0" y="30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7050" name="Freeform 26"/>
            <p:cNvSpPr>
              <a:spLocks/>
            </p:cNvSpPr>
            <p:nvPr/>
          </p:nvSpPr>
          <p:spPr bwMode="auto">
            <a:xfrm>
              <a:off x="5619750" y="1476375"/>
              <a:ext cx="501650" cy="469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6" y="296"/>
                </a:cxn>
              </a:cxnLst>
              <a:rect l="0" t="0" r="r" b="b"/>
              <a:pathLst>
                <a:path w="316" h="296">
                  <a:moveTo>
                    <a:pt x="0" y="0"/>
                  </a:moveTo>
                  <a:lnTo>
                    <a:pt x="316" y="296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43636" y="2467269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28662" y="5572140"/>
            <a:ext cx="6643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WPL=(10+35)×4+(40+50+60)×3+200×1=830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28662" y="6072206"/>
            <a:ext cx="6357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最少读写次数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2×WPL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1660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642910" y="142852"/>
            <a:ext cx="722313" cy="582613"/>
            <a:chOff x="1774825" y="5489593"/>
            <a:chExt cx="722313" cy="582613"/>
          </a:xfrm>
        </p:grpSpPr>
        <p:sp>
          <p:nvSpPr>
            <p:cNvPr id="42" name="Text Box 13"/>
            <p:cNvSpPr>
              <a:spLocks noChangeArrowheads="1"/>
            </p:cNvSpPr>
            <p:nvPr/>
          </p:nvSpPr>
          <p:spPr bwMode="auto">
            <a:xfrm>
              <a:off x="2124075" y="5489593"/>
              <a:ext cx="373063" cy="461963"/>
            </a:xfrm>
            <a:prstGeom prst="rect">
              <a:avLst/>
            </a:prstGeom>
            <a:noFill/>
            <a:ln w="9525" cap="flat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ru-RU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grpSp>
          <p:nvGrpSpPr>
            <p:cNvPr id="43" name="Group 8"/>
            <p:cNvGrpSpPr>
              <a:grpSpLocks/>
            </p:cNvGrpSpPr>
            <p:nvPr/>
          </p:nvGrpSpPr>
          <p:grpSpPr bwMode="auto">
            <a:xfrm>
              <a:off x="1774825" y="5518173"/>
              <a:ext cx="544513" cy="554040"/>
              <a:chOff x="1019" y="1020"/>
              <a:chExt cx="399" cy="406"/>
            </a:xfrm>
          </p:grpSpPr>
          <p:pic>
            <p:nvPicPr>
              <p:cNvPr id="44" name="Picture 49" descr="阴影5"/>
              <p:cNvPicPr preferRelativeResize="0"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39" y="1380"/>
                <a:ext cx="363" cy="4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45" name="AutoShape 8"/>
              <p:cNvSpPr>
                <a:spLocks noChangeArrowheads="1"/>
              </p:cNvSpPr>
              <p:nvPr/>
            </p:nvSpPr>
            <p:spPr bwMode="auto">
              <a:xfrm>
                <a:off x="1019" y="1020"/>
                <a:ext cx="399" cy="370"/>
              </a:xfrm>
              <a:prstGeom prst="roundRect">
                <a:avLst>
                  <a:gd name="adj" fmla="val 8380"/>
                </a:avLst>
              </a:prstGeom>
              <a:gradFill rotWithShape="1">
                <a:gsLst>
                  <a:gs pos="0">
                    <a:srgbClr val="8F0000"/>
                  </a:gs>
                  <a:gs pos="50000">
                    <a:srgbClr val="CF0001"/>
                  </a:gs>
                  <a:gs pos="100000">
                    <a:srgbClr val="F60004"/>
                  </a:gs>
                </a:gsLst>
                <a:lin ang="2700000"/>
              </a:gradFill>
              <a:ln w="9525" cap="flat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none" anchor="ctr"/>
              <a:lstStyle/>
              <a:p>
                <a:pPr marL="342900" indent="-342900" algn="ctr">
                  <a:buFont typeface="Wingdings" pitchFamily="2" charset="2"/>
                  <a:buNone/>
                </a:pPr>
                <a:r>
                  <a:rPr lang="zh-CN" altLang="en-US" sz="2200" b="1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解</a:t>
                </a:r>
                <a:endParaRPr lang="ru-RU" altLang="zh-CN" sz="22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54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3857628"/>
            <a:ext cx="442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200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zh-CN" altLang="en-US" sz="200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zh-CN" altLang="en-US" sz="20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428604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外排序过程：</a:t>
            </a:r>
            <a:endParaRPr lang="zh-CN" altLang="en-US" sz="200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4678" y="150017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2857488" y="2000240"/>
            <a:ext cx="1428760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内存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圆柱形 12"/>
          <p:cNvSpPr/>
          <p:nvPr/>
        </p:nvSpPr>
        <p:spPr bwMode="auto">
          <a:xfrm>
            <a:off x="1071538" y="2786058"/>
            <a:ext cx="1071570" cy="85725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zh-CN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abc.dat</a:t>
            </a:r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圆角右箭头 13"/>
          <p:cNvSpPr/>
          <p:nvPr/>
        </p:nvSpPr>
        <p:spPr bwMode="auto">
          <a:xfrm>
            <a:off x="2000232" y="2285992"/>
            <a:ext cx="714380" cy="428628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4643438" y="2500306"/>
            <a:ext cx="57150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0100" y="928670"/>
            <a:ext cx="400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）生成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个初始归并段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29256" y="1857364"/>
            <a:ext cx="3143272" cy="160310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buFont typeface="+mj-ea"/>
              <a:buAutoNum type="circleNumDbPlain"/>
            </a:pP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abc1.dat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abc2.dat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abc3.dat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9</a:t>
            </a: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abc4.dat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7</a:t>
            </a:r>
          </a:p>
          <a:p>
            <a:pPr marL="457200" indent="-457200" algn="l">
              <a:buFont typeface="+mj-ea"/>
              <a:buAutoNum type="circleNumDbPlain"/>
            </a:pP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abc5.dat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6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29058" y="257174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571868" y="1571612"/>
            <a:ext cx="1428760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内存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圆柱形 12"/>
          <p:cNvSpPr/>
          <p:nvPr/>
        </p:nvSpPr>
        <p:spPr bwMode="auto">
          <a:xfrm>
            <a:off x="1785918" y="2357430"/>
            <a:ext cx="1071570" cy="85725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zh-CN" sz="16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abc1.dat</a:t>
            </a:r>
          </a:p>
          <a:p>
            <a:r>
              <a:rPr lang="en-US" altLang="zh-CN" sz="16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abc2.dat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圆角右箭头 13"/>
          <p:cNvSpPr/>
          <p:nvPr/>
        </p:nvSpPr>
        <p:spPr bwMode="auto">
          <a:xfrm>
            <a:off x="2714612" y="1857364"/>
            <a:ext cx="714380" cy="428628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57916" y="2059536"/>
            <a:ext cx="307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abc12.dat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zh-CN" altLang="en-US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zh-CN" sz="18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                   </a:t>
            </a:r>
          </a:p>
        </p:txBody>
      </p:sp>
      <p:sp>
        <p:nvSpPr>
          <p:cNvPr id="16" name="右箭头 15"/>
          <p:cNvSpPr/>
          <p:nvPr/>
        </p:nvSpPr>
        <p:spPr bwMode="auto">
          <a:xfrm>
            <a:off x="5214942" y="2071678"/>
            <a:ext cx="57150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4282" y="500042"/>
            <a:ext cx="4857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）多路归并：</a:t>
            </a:r>
            <a:r>
              <a:rPr kumimoji="1"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 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2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路归并（</a:t>
            </a:r>
            <a:r>
              <a:rPr kumimoji="1" lang="en-US" altLang="zh-CN" sz="2000" i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k</a:t>
            </a:r>
            <a:r>
              <a:rPr kumimoji="1" lang="en-US" altLang="zh-CN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=2</a:t>
            </a: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）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5720" y="1285860"/>
            <a:ext cx="2643206" cy="64633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abc1.dat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zh-CN" altLang="en-US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marL="457200" indent="-457200" algn="l">
              <a:buBlip>
                <a:blip r:embed="rId2"/>
              </a:buBlip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abc2.dat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zh-CN" altLang="en-US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7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 bwMode="auto">
          <a:xfrm>
            <a:off x="4033834" y="1826586"/>
            <a:ext cx="1428760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0034" y="1857364"/>
            <a:ext cx="3286148" cy="64633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abc1.dat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abc2.dat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  <a:endParaRPr lang="en-US" altLang="zh-CN" sz="18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85984" y="1874212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86050" y="1874212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5984" y="2209377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86050" y="2209377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32"/>
          <p:cNvGrpSpPr/>
          <p:nvPr/>
        </p:nvGrpSpPr>
        <p:grpSpPr>
          <a:xfrm>
            <a:off x="4429124" y="1875999"/>
            <a:ext cx="714380" cy="380803"/>
            <a:chOff x="5786446" y="4335669"/>
            <a:chExt cx="714380" cy="380803"/>
          </a:xfrm>
        </p:grpSpPr>
        <p:cxnSp>
          <p:nvCxnSpPr>
            <p:cNvPr id="31" name="直接箭头连接符 30"/>
            <p:cNvCxnSpPr/>
            <p:nvPr/>
          </p:nvCxnSpPr>
          <p:spPr>
            <a:xfrm>
              <a:off x="5786446" y="4714884"/>
              <a:ext cx="71438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7884" y="4335669"/>
              <a:ext cx="57150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smtClean="0">
                  <a:solidFill>
                    <a:srgbClr val="99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比较</a:t>
              </a:r>
              <a:endParaRPr lang="zh-CN" altLang="en-US" sz="1600">
                <a:solidFill>
                  <a:srgbClr val="99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000760" y="2245332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abc12.dat</a:t>
            </a:r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  <a:endParaRPr lang="en-US" altLang="zh-CN" sz="160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86248" y="275528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内存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86116" y="1874212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∞ 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86116" y="2209377"/>
            <a:ext cx="571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∞ 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组合 43"/>
          <p:cNvGrpSpPr/>
          <p:nvPr/>
        </p:nvGrpSpPr>
        <p:grpSpPr>
          <a:xfrm>
            <a:off x="571472" y="2798200"/>
            <a:ext cx="6072230" cy="1327087"/>
            <a:chOff x="428596" y="5143512"/>
            <a:chExt cx="6072230" cy="1327087"/>
          </a:xfrm>
        </p:grpSpPr>
        <p:sp>
          <p:nvSpPr>
            <p:cNvPr id="38" name="下箭头 37"/>
            <p:cNvSpPr/>
            <p:nvPr/>
          </p:nvSpPr>
          <p:spPr bwMode="auto">
            <a:xfrm>
              <a:off x="1357290" y="5143512"/>
              <a:ext cx="214314" cy="500066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>
                <a:solidFill>
                  <a:srgbClr val="3333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8596" y="5643578"/>
              <a:ext cx="6072230" cy="827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=4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）个记录需要进行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次操作（不考虑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∞ 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  <a:endPara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l">
                <a:lnSpc>
                  <a:spcPts val="3000"/>
                </a:lnSpc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）路归并每次需要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次关键字比较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28728" y="5172030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solidFill>
                    <a:srgbClr val="3333CC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大致分析</a:t>
              </a:r>
              <a:endParaRPr lang="zh-CN" altLang="en-US" sz="1800">
                <a:solidFill>
                  <a:srgbClr val="3333CC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4" name="组合 42"/>
          <p:cNvGrpSpPr/>
          <p:nvPr/>
        </p:nvGrpSpPr>
        <p:grpSpPr>
          <a:xfrm>
            <a:off x="5715008" y="3369704"/>
            <a:ext cx="2500330" cy="646331"/>
            <a:chOff x="6500826" y="5650072"/>
            <a:chExt cx="2500330" cy="646331"/>
          </a:xfrm>
        </p:grpSpPr>
        <p:sp>
          <p:nvSpPr>
            <p:cNvPr id="41" name="右大括号 40"/>
            <p:cNvSpPr/>
            <p:nvPr/>
          </p:nvSpPr>
          <p:spPr>
            <a:xfrm>
              <a:off x="6500826" y="5715016"/>
              <a:ext cx="214314" cy="571504"/>
            </a:xfrm>
            <a:prstGeom prst="rightBrac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333CC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43702" y="5650072"/>
              <a:ext cx="2357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总的关键字比较次数：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-1)(</a:t>
              </a:r>
              <a:r>
                <a:rPr lang="en-US" altLang="zh-CN" sz="1800" i="1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800" smtClean="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-1)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cxnSp>
        <p:nvCxnSpPr>
          <p:cNvPr id="47" name="直接箭头连接符 46"/>
          <p:cNvCxnSpPr/>
          <p:nvPr/>
        </p:nvCxnSpPr>
        <p:spPr>
          <a:xfrm rot="5400000">
            <a:off x="4107653" y="1690911"/>
            <a:ext cx="214314" cy="1588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500430" y="128586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段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rot="5400000">
            <a:off x="5179223" y="1703053"/>
            <a:ext cx="214314" cy="1588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86314" y="129800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段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29322" y="1928802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结果段</a:t>
            </a:r>
            <a:endParaRPr lang="zh-CN" altLang="en-US" sz="16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4348" y="714356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过  程：</a:t>
            </a:r>
            <a:endParaRPr lang="zh-CN" altLang="en-US" sz="2000">
              <a:solidFill>
                <a:srgbClr val="0000FF"/>
              </a:solidFill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428596" y="4416990"/>
            <a:ext cx="7643866" cy="1043052"/>
            <a:chOff x="714348" y="2786058"/>
            <a:chExt cx="7643866" cy="1043052"/>
          </a:xfrm>
        </p:grpSpPr>
        <p:sp>
          <p:nvSpPr>
            <p:cNvPr id="45" name="TextBox 44"/>
            <p:cNvSpPr txBox="1"/>
            <p:nvPr/>
          </p:nvSpPr>
          <p:spPr>
            <a:xfrm>
              <a:off x="714348" y="3429000"/>
              <a:ext cx="76438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abc1.dat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abc2.dat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中每个记录读一次写一次（写入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abc12.dat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2" name="下箭头 51"/>
            <p:cNvSpPr/>
            <p:nvPr/>
          </p:nvSpPr>
          <p:spPr bwMode="auto">
            <a:xfrm>
              <a:off x="4000496" y="2786058"/>
              <a:ext cx="285752" cy="500066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8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2.96296E-6 C 5E-6 -0.00371 -0.00209 -0.00741 0.00226 -0.01667 C 0.0066 -0.02593 0.0066 -0.04815 0.02865 -0.05556 C 0.0507 -0.06297 0.10851 -0.07385 0.13421 -0.06111 C 0.1599 -0.04838 0.17292 0.00347 0.18299 0.0203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" y="-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3.7037E-7 C 0.02188 0.025 0.04167 0.05023 0.07726 0.05556 C 0.11285 0.06088 0.17882 0.04514 0.21615 0.03148 C 0.25348 0.01782 0.28334 -0.01458 0.30105 -0.02662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76 -0.01759 C 0.31198 -0.00093 0.33021 0.01597 0.35626 0.02685 C 0.3823 0.03773 0.42171 0.05162 0.4507 0.04722 C 0.47969 0.04282 0.50469 0.02176 0.52987 0.00093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" y="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3 0.01319 C 0.01025 0.02384 0.01407 0.03472 0.0342 0.04468 C 0.05434 0.05463 0.09219 0.08403 0.12726 0.07245 C 0.16233 0.06088 0.22049 -0.0044 0.24497 -0.02477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71 -0.01782 C 0.25313 0.00764 0.26354 0.0331 0.2941 0.04699 C 0.32466 0.06088 0.38976 0.07315 0.42604 0.06551 C 0.46233 0.05787 0.49375 0.01458 0.51163 0.00116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" y="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7 C -0.00868 0.00602 -0.01719 0.01204 5.55112E-17 0.01852 C 0.01719 0.025 0.07135 0.0463 0.10278 0.03889 C 0.1342 0.03148 0.17101 -0.01296 0.18889 -0.02662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" y="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06 0.01296 C 0.19306 0.00115 0.19323 -0.01042 0.21389 -0.01852 C 0.23455 -0.02662 0.27431 -0.03449 0.31667 -0.03519 C 0.35903 -0.03588 0.42136 -0.0294 0.46806 -0.02223 C 0.51476 -0.01505 0.57396 -0.00463 0.59723 0.0074 C 0.62049 0.01944 0.60573 0.0412 0.60799 0.05 " pathEditMode="relative" rAng="0" ptsTypes="aaaaaa">
                                      <p:cBhvr>
                                        <p:cTn id="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" y="-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C 0.01354 -0.00787 0.02709 -0.01574 0.04167 -0.01852 C 0.05625 -0.0213 0.07361 -0.02385 0.0875 -0.01667 C 0.10139 -0.00949 0.11771 0.01551 0.12552 0.02407 " pathEditMode="relative" rAng="0" ptsTypes="aaaa">
                                      <p:cBhvr>
                                        <p:cTn id="5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709 0.01111 C 0.1257 0.00115 0.12448 -0.00857 0.16042 -0.01667 C 0.19636 -0.02477 0.27969 -0.03704 0.34236 -0.03704 C 0.40504 -0.03704 0.49497 -0.03125 0.53681 -0.01667 C 0.57865 -0.00209 0.58177 0.03611 0.59358 0.05 " pathEditMode="relative" rAng="0" ptsTypes="aaaaa">
                                      <p:cBhvr>
                                        <p:cTn id="7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" y="-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2.96296E-6 C 0.00938 -0.01505 0.01753 -0.02778 0.03056 -0.02408 C 0.04358 -0.02037 0.06788 0.0125 0.07778 0.02222 " pathEditMode="relative" rAng="0" ptsTypes="aaa">
                                      <p:cBhvr>
                                        <p:cTn id="7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  <p:bldP spid="26" grpId="1"/>
      <p:bldP spid="28" grpId="0"/>
      <p:bldP spid="28" grpId="1"/>
      <p:bldP spid="29" grpId="0"/>
      <p:bldP spid="29" grpId="1"/>
      <p:bldP spid="36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57620" y="202875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500430" y="1071546"/>
            <a:ext cx="1428760" cy="92869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内存</a:t>
            </a:r>
            <a:endParaRPr lang="zh-CN" altLang="en-US" sz="18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圆柱形 12"/>
          <p:cNvSpPr/>
          <p:nvPr/>
        </p:nvSpPr>
        <p:spPr bwMode="auto">
          <a:xfrm>
            <a:off x="1714480" y="1857364"/>
            <a:ext cx="1071570" cy="857256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zh-CN" sz="16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abc3.dat</a:t>
            </a:r>
          </a:p>
          <a:p>
            <a:r>
              <a:rPr lang="en-US" altLang="zh-CN" sz="16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abc4.dat</a:t>
            </a:r>
            <a:endParaRPr lang="zh-CN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圆角右箭头 13"/>
          <p:cNvSpPr/>
          <p:nvPr/>
        </p:nvSpPr>
        <p:spPr bwMode="auto">
          <a:xfrm>
            <a:off x="2643174" y="1357298"/>
            <a:ext cx="714380" cy="428628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29322" y="1500174"/>
            <a:ext cx="307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abc34.dat</a:t>
            </a:r>
            <a:r>
              <a:rPr lang="zh-CN" altLang="en-US" sz="1800" smtClean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zh-CN" altLang="en-US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6" name="右箭头 15"/>
          <p:cNvSpPr/>
          <p:nvPr/>
        </p:nvSpPr>
        <p:spPr bwMode="auto">
          <a:xfrm>
            <a:off x="5143504" y="1571612"/>
            <a:ext cx="57150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82" y="714356"/>
            <a:ext cx="2643206" cy="64633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abc3.dat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zh-CN" altLang="en-US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9</a:t>
            </a:r>
          </a:p>
          <a:p>
            <a:pPr marL="457200" indent="-457200" algn="l">
              <a:buBlip>
                <a:blip r:embed="rId2"/>
              </a:buBlip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abc4.dat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6666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571472" y="2786058"/>
            <a:ext cx="7786742" cy="1043052"/>
            <a:chOff x="571472" y="2786058"/>
            <a:chExt cx="7786742" cy="1043052"/>
          </a:xfrm>
        </p:grpSpPr>
        <p:sp>
          <p:nvSpPr>
            <p:cNvPr id="10" name="TextBox 9"/>
            <p:cNvSpPr txBox="1"/>
            <p:nvPr/>
          </p:nvSpPr>
          <p:spPr>
            <a:xfrm>
              <a:off x="571472" y="3429000"/>
              <a:ext cx="77867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abc3.dat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abc4.dat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中每个记录读一次写一次（写入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abc34.dat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下箭头 17"/>
            <p:cNvSpPr/>
            <p:nvPr/>
          </p:nvSpPr>
          <p:spPr bwMode="auto">
            <a:xfrm>
              <a:off x="4000496" y="2786058"/>
              <a:ext cx="285752" cy="500066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2B3A-2870-408C-9F18-2C674C90AA9B}" type="slidenum">
              <a:rPr lang="en-US" altLang="zh-CN" smtClean="0"/>
              <a:pPr/>
              <a:t>9</a:t>
            </a:fld>
            <a:r>
              <a:rPr lang="en-US" altLang="zh-CN" smtClean="0"/>
              <a:t>/54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wrap="none"/>
      <a:lstStyle>
        <a:defPPr>
          <a:defRPr/>
        </a:defPPr>
      </a:lstStyle>
    </a:spDef>
    <a:lnDef>
      <a:spPr>
        <a:ln w="28575">
          <a:solidFill>
            <a:srgbClr val="FF00F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1095</TotalTime>
  <Words>4220</Words>
  <Application>Microsoft Office PowerPoint</Application>
  <PresentationFormat>全屏显示(4:3)</PresentationFormat>
  <Paragraphs>655</Paragraphs>
  <Slides>54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454</cp:revision>
  <dcterms:created xsi:type="dcterms:W3CDTF">2004-11-09T02:40:30Z</dcterms:created>
  <dcterms:modified xsi:type="dcterms:W3CDTF">2021-05-10T01:11:18Z</dcterms:modified>
</cp:coreProperties>
</file>