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3"/>
  </p:notesMasterIdLst>
  <p:sldIdLst>
    <p:sldId id="295" r:id="rId2"/>
    <p:sldId id="523" r:id="rId3"/>
    <p:sldId id="485" r:id="rId4"/>
    <p:sldId id="521" r:id="rId5"/>
    <p:sldId id="524" r:id="rId6"/>
    <p:sldId id="525" r:id="rId7"/>
    <p:sldId id="500" r:id="rId8"/>
    <p:sldId id="508" r:id="rId9"/>
    <p:sldId id="526" r:id="rId10"/>
    <p:sldId id="527" r:id="rId11"/>
    <p:sldId id="528" r:id="rId1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8000"/>
    <a:srgbClr val="0000FF"/>
    <a:srgbClr val="FF00FF"/>
    <a:srgbClr val="339933"/>
    <a:srgbClr val="6600CC"/>
    <a:srgbClr val="669900"/>
    <a:srgbClr val="000000"/>
    <a:srgbClr val="0033CC"/>
    <a:srgbClr val="FF33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00364" y="571480"/>
            <a:ext cx="335758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085966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外排序概述 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14290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57290" y="2857496"/>
            <a:ext cx="335758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排序数据存放在外存上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排序结果存放在外存上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排序过程借助内存实现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2898244"/>
            <a:ext cx="3643338" cy="1428761"/>
            <a:chOff x="4643438" y="2357436"/>
            <a:chExt cx="3643338" cy="1071570"/>
          </a:xfrm>
        </p:grpSpPr>
        <p:sp>
          <p:nvSpPr>
            <p:cNvPr id="11" name="右大括号 10"/>
            <p:cNvSpPr/>
            <p:nvPr/>
          </p:nvSpPr>
          <p:spPr>
            <a:xfrm>
              <a:off x="4643438" y="2357436"/>
              <a:ext cx="214314" cy="107157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628" y="2409995"/>
              <a:ext cx="328614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存在内、外存数据交换（多）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存在关键字比较（多）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存在元素移动（少）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57620" y="4667260"/>
            <a:ext cx="4857784" cy="1024747"/>
            <a:chOff x="3857620" y="3500444"/>
            <a:chExt cx="4857784" cy="768560"/>
          </a:xfrm>
        </p:grpSpPr>
        <p:sp>
          <p:nvSpPr>
            <p:cNvPr id="14" name="下箭头 13"/>
            <p:cNvSpPr/>
            <p:nvPr/>
          </p:nvSpPr>
          <p:spPr>
            <a:xfrm>
              <a:off x="6215074" y="350044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7620" y="3911213"/>
              <a:ext cx="485778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外排序时间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内、外存数据交换 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关键字比较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158" y="380979"/>
            <a:ext cx="7286676" cy="3429024"/>
            <a:chOff x="357158" y="285734"/>
            <a:chExt cx="7286676" cy="2571768"/>
          </a:xfrm>
        </p:grpSpPr>
        <p:sp>
          <p:nvSpPr>
            <p:cNvPr id="4" name="椭圆 3"/>
            <p:cNvSpPr/>
            <p:nvPr/>
          </p:nvSpPr>
          <p:spPr>
            <a:xfrm>
              <a:off x="1857356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174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7158" y="285734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42976" y="285734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07155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5"/>
              <a:endCxn id="8" idx="1"/>
            </p:cNvCxnSpPr>
            <p:nvPr/>
          </p:nvCxnSpPr>
          <p:spPr>
            <a:xfrm rot="16200000" flipH="1">
              <a:off x="873288" y="623269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4"/>
            </p:cNvCxnSpPr>
            <p:nvPr/>
          </p:nvCxnSpPr>
          <p:spPr>
            <a:xfrm rot="16200000" flipH="1">
              <a:off x="1357290" y="785800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4"/>
            </p:cNvCxnSpPr>
            <p:nvPr/>
          </p:nvCxnSpPr>
          <p:spPr>
            <a:xfrm rot="5400000">
              <a:off x="1893075" y="821519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8" idx="3"/>
            </p:cNvCxnSpPr>
            <p:nvPr/>
          </p:nvCxnSpPr>
          <p:spPr>
            <a:xfrm rot="5400000">
              <a:off x="2135711" y="658989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46918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14324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9058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128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8" idx="2"/>
              <a:endCxn id="17" idx="1"/>
            </p:cNvCxnSpPr>
            <p:nvPr/>
          </p:nvCxnSpPr>
          <p:spPr>
            <a:xfrm rot="16200000" flipH="1">
              <a:off x="2071670" y="1250146"/>
              <a:ext cx="464347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</p:cNvCxnSpPr>
            <p:nvPr/>
          </p:nvCxnSpPr>
          <p:spPr>
            <a:xfrm rot="16200000" flipH="1">
              <a:off x="2719215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4"/>
            </p:cNvCxnSpPr>
            <p:nvPr/>
          </p:nvCxnSpPr>
          <p:spPr>
            <a:xfrm rot="5400000">
              <a:off x="3143240" y="1428742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7" idx="3"/>
            </p:cNvCxnSpPr>
            <p:nvPr/>
          </p:nvCxnSpPr>
          <p:spPr>
            <a:xfrm rot="5400000">
              <a:off x="3421595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714876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00694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8651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07233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57884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242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7" idx="1"/>
            </p:cNvCxnSpPr>
            <p:nvPr/>
          </p:nvCxnSpPr>
          <p:spPr>
            <a:xfrm rot="16200000" flipH="1">
              <a:off x="5266725" y="1301930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  <a:endCxn id="27" idx="3"/>
            </p:cNvCxnSpPr>
            <p:nvPr/>
          </p:nvCxnSpPr>
          <p:spPr>
            <a:xfrm rot="5400000">
              <a:off x="6564867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4"/>
            </p:cNvCxnSpPr>
            <p:nvPr/>
          </p:nvCxnSpPr>
          <p:spPr>
            <a:xfrm rot="16200000" flipH="1">
              <a:off x="5750727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</p:cNvCxnSpPr>
            <p:nvPr/>
          </p:nvCxnSpPr>
          <p:spPr>
            <a:xfrm rot="5400000">
              <a:off x="6322231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286248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29454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57752" y="250031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556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17" idx="2"/>
              <a:endCxn id="35" idx="1"/>
            </p:cNvCxnSpPr>
            <p:nvPr/>
          </p:nvCxnSpPr>
          <p:spPr>
            <a:xfrm rot="16200000" flipH="1">
              <a:off x="3679025" y="1500179"/>
              <a:ext cx="607223" cy="175023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4"/>
            </p:cNvCxnSpPr>
            <p:nvPr/>
          </p:nvCxnSpPr>
          <p:spPr>
            <a:xfrm rot="16200000" flipH="1">
              <a:off x="4552950" y="2124072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5482835" y="1875229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4" idx="3"/>
              <a:endCxn id="35" idx="3"/>
            </p:cNvCxnSpPr>
            <p:nvPr/>
          </p:nvCxnSpPr>
          <p:spPr>
            <a:xfrm rot="5400000">
              <a:off x="5938594" y="1604352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85720" y="4056270"/>
            <a:ext cx="65008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）根据最佳归并树计算每一趟及总的读记录数：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=9+16=25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=25+25+38+40+48+53+64+77=370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=128+88+242+98=556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=25+370+556=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951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858016" y="4333881"/>
            <a:ext cx="2000264" cy="1381135"/>
            <a:chOff x="6357950" y="3500444"/>
            <a:chExt cx="2000264" cy="1035851"/>
          </a:xfrm>
        </p:grpSpPr>
        <p:sp>
          <p:nvSpPr>
            <p:cNvPr id="42" name="右大括号 41"/>
            <p:cNvSpPr/>
            <p:nvPr/>
          </p:nvSpPr>
          <p:spPr>
            <a:xfrm>
              <a:off x="6357950" y="3500444"/>
              <a:ext cx="214314" cy="103585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3702" y="3839175"/>
              <a:ext cx="1714512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4282" y="1285860"/>
            <a:ext cx="857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89653" y="145627"/>
            <a:ext cx="3186854" cy="1930400"/>
          </a:xfrm>
          <a:custGeom>
            <a:avLst/>
            <a:gdLst>
              <a:gd name="connsiteX0" fmla="*/ 734907 w 3186854"/>
              <a:gd name="connsiteY0" fmla="*/ 88053 h 1930400"/>
              <a:gd name="connsiteX1" fmla="*/ 267547 w 3186854"/>
              <a:gd name="connsiteY1" fmla="*/ 108373 h 1930400"/>
              <a:gd name="connsiteX2" fmla="*/ 64347 w 3186854"/>
              <a:gd name="connsiteY2" fmla="*/ 291253 h 1930400"/>
              <a:gd name="connsiteX3" fmla="*/ 64347 w 3186854"/>
              <a:gd name="connsiteY3" fmla="*/ 778933 h 1930400"/>
              <a:gd name="connsiteX4" fmla="*/ 450427 w 3186854"/>
              <a:gd name="connsiteY4" fmla="*/ 1073573 h 1930400"/>
              <a:gd name="connsiteX5" fmla="*/ 1019387 w 3186854"/>
              <a:gd name="connsiteY5" fmla="*/ 1540933 h 1930400"/>
              <a:gd name="connsiteX6" fmla="*/ 1324187 w 3186854"/>
              <a:gd name="connsiteY6" fmla="*/ 1876213 h 1930400"/>
              <a:gd name="connsiteX7" fmla="*/ 2004907 w 3186854"/>
              <a:gd name="connsiteY7" fmla="*/ 1866053 h 1930400"/>
              <a:gd name="connsiteX8" fmla="*/ 2106507 w 3186854"/>
              <a:gd name="connsiteY8" fmla="*/ 1510453 h 1930400"/>
              <a:gd name="connsiteX9" fmla="*/ 2299547 w 3186854"/>
              <a:gd name="connsiteY9" fmla="*/ 1185333 h 1930400"/>
              <a:gd name="connsiteX10" fmla="*/ 2533227 w 3186854"/>
              <a:gd name="connsiteY10" fmla="*/ 921173 h 1930400"/>
              <a:gd name="connsiteX11" fmla="*/ 2919307 w 3186854"/>
              <a:gd name="connsiteY11" fmla="*/ 921173 h 1930400"/>
              <a:gd name="connsiteX12" fmla="*/ 3173307 w 3186854"/>
              <a:gd name="connsiteY12" fmla="*/ 636693 h 1930400"/>
              <a:gd name="connsiteX13" fmla="*/ 3000587 w 3186854"/>
              <a:gd name="connsiteY13" fmla="*/ 98213 h 1930400"/>
              <a:gd name="connsiteX14" fmla="*/ 2187787 w 3186854"/>
              <a:gd name="connsiteY14" fmla="*/ 47413 h 1930400"/>
              <a:gd name="connsiteX15" fmla="*/ 734907 w 3186854"/>
              <a:gd name="connsiteY15" fmla="*/ 88053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86854" h="1930400">
                <a:moveTo>
                  <a:pt x="734907" y="88053"/>
                </a:moveTo>
                <a:cubicBezTo>
                  <a:pt x="414867" y="98213"/>
                  <a:pt x="379307" y="74506"/>
                  <a:pt x="267547" y="108373"/>
                </a:cubicBezTo>
                <a:cubicBezTo>
                  <a:pt x="155787" y="142240"/>
                  <a:pt x="98214" y="179493"/>
                  <a:pt x="64347" y="291253"/>
                </a:cubicBezTo>
                <a:cubicBezTo>
                  <a:pt x="30480" y="403013"/>
                  <a:pt x="0" y="648546"/>
                  <a:pt x="64347" y="778933"/>
                </a:cubicBezTo>
                <a:cubicBezTo>
                  <a:pt x="128694" y="909320"/>
                  <a:pt x="291254" y="946573"/>
                  <a:pt x="450427" y="1073573"/>
                </a:cubicBezTo>
                <a:cubicBezTo>
                  <a:pt x="609600" y="1200573"/>
                  <a:pt x="873760" y="1407160"/>
                  <a:pt x="1019387" y="1540933"/>
                </a:cubicBezTo>
                <a:cubicBezTo>
                  <a:pt x="1165014" y="1674706"/>
                  <a:pt x="1159934" y="1822026"/>
                  <a:pt x="1324187" y="1876213"/>
                </a:cubicBezTo>
                <a:cubicBezTo>
                  <a:pt x="1488440" y="1930400"/>
                  <a:pt x="1874520" y="1927013"/>
                  <a:pt x="2004907" y="1866053"/>
                </a:cubicBezTo>
                <a:cubicBezTo>
                  <a:pt x="2135294" y="1805093"/>
                  <a:pt x="2057400" y="1623906"/>
                  <a:pt x="2106507" y="1510453"/>
                </a:cubicBezTo>
                <a:cubicBezTo>
                  <a:pt x="2155614" y="1397000"/>
                  <a:pt x="2228427" y="1283546"/>
                  <a:pt x="2299547" y="1185333"/>
                </a:cubicBezTo>
                <a:cubicBezTo>
                  <a:pt x="2370667" y="1087120"/>
                  <a:pt x="2429934" y="965200"/>
                  <a:pt x="2533227" y="921173"/>
                </a:cubicBezTo>
                <a:cubicBezTo>
                  <a:pt x="2636520" y="877146"/>
                  <a:pt x="2812627" y="968586"/>
                  <a:pt x="2919307" y="921173"/>
                </a:cubicBezTo>
                <a:cubicBezTo>
                  <a:pt x="3025987" y="873760"/>
                  <a:pt x="3159760" y="773853"/>
                  <a:pt x="3173307" y="636693"/>
                </a:cubicBezTo>
                <a:cubicBezTo>
                  <a:pt x="3186854" y="499533"/>
                  <a:pt x="3164840" y="196426"/>
                  <a:pt x="3000587" y="98213"/>
                </a:cubicBezTo>
                <a:cubicBezTo>
                  <a:pt x="2836334" y="0"/>
                  <a:pt x="2563707" y="50800"/>
                  <a:pt x="2187787" y="47413"/>
                </a:cubicBezTo>
                <a:cubicBezTo>
                  <a:pt x="1811867" y="44026"/>
                  <a:pt x="1054947" y="77893"/>
                  <a:pt x="734907" y="8805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28575">
            <a:solidFill>
              <a:srgbClr val="00B0F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276773" y="1141307"/>
            <a:ext cx="3357880" cy="1813560"/>
          </a:xfrm>
          <a:custGeom>
            <a:avLst/>
            <a:gdLst>
              <a:gd name="connsiteX0" fmla="*/ 2269067 w 3357880"/>
              <a:gd name="connsiteY0" fmla="*/ 6773 h 1813560"/>
              <a:gd name="connsiteX1" fmla="*/ 1039707 w 3357880"/>
              <a:gd name="connsiteY1" fmla="*/ 77893 h 1813560"/>
              <a:gd name="connsiteX2" fmla="*/ 165947 w 3357880"/>
              <a:gd name="connsiteY2" fmla="*/ 179493 h 1813560"/>
              <a:gd name="connsiteX3" fmla="*/ 44027 w 3357880"/>
              <a:gd name="connsiteY3" fmla="*/ 575733 h 1813560"/>
              <a:gd name="connsiteX4" fmla="*/ 409787 w 3357880"/>
              <a:gd name="connsiteY4" fmla="*/ 1144693 h 1813560"/>
              <a:gd name="connsiteX5" fmla="*/ 1232747 w 3357880"/>
              <a:gd name="connsiteY5" fmla="*/ 1652693 h 1813560"/>
              <a:gd name="connsiteX6" fmla="*/ 1700107 w 3357880"/>
              <a:gd name="connsiteY6" fmla="*/ 1784773 h 1813560"/>
              <a:gd name="connsiteX7" fmla="*/ 2197947 w 3357880"/>
              <a:gd name="connsiteY7" fmla="*/ 1703493 h 1813560"/>
              <a:gd name="connsiteX8" fmla="*/ 2675467 w 3357880"/>
              <a:gd name="connsiteY8" fmla="*/ 1124373 h 1813560"/>
              <a:gd name="connsiteX9" fmla="*/ 3122507 w 3357880"/>
              <a:gd name="connsiteY9" fmla="*/ 839893 h 1813560"/>
              <a:gd name="connsiteX10" fmla="*/ 3295227 w 3357880"/>
              <a:gd name="connsiteY10" fmla="*/ 535093 h 1813560"/>
              <a:gd name="connsiteX11" fmla="*/ 3193627 w 3357880"/>
              <a:gd name="connsiteY11" fmla="*/ 118533 h 1813560"/>
              <a:gd name="connsiteX12" fmla="*/ 2269067 w 3357880"/>
              <a:gd name="connsiteY12" fmla="*/ 6773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7880" h="1813560">
                <a:moveTo>
                  <a:pt x="2269067" y="6773"/>
                </a:moveTo>
                <a:cubicBezTo>
                  <a:pt x="1910080" y="0"/>
                  <a:pt x="1390227" y="49106"/>
                  <a:pt x="1039707" y="77893"/>
                </a:cubicBezTo>
                <a:cubicBezTo>
                  <a:pt x="689187" y="106680"/>
                  <a:pt x="331894" y="96520"/>
                  <a:pt x="165947" y="179493"/>
                </a:cubicBezTo>
                <a:cubicBezTo>
                  <a:pt x="0" y="262466"/>
                  <a:pt x="3387" y="414866"/>
                  <a:pt x="44027" y="575733"/>
                </a:cubicBezTo>
                <a:cubicBezTo>
                  <a:pt x="84667" y="736600"/>
                  <a:pt x="211667" y="965200"/>
                  <a:pt x="409787" y="1144693"/>
                </a:cubicBezTo>
                <a:cubicBezTo>
                  <a:pt x="607907" y="1324186"/>
                  <a:pt x="1017694" y="1546013"/>
                  <a:pt x="1232747" y="1652693"/>
                </a:cubicBezTo>
                <a:cubicBezTo>
                  <a:pt x="1447800" y="1759373"/>
                  <a:pt x="1539240" y="1776306"/>
                  <a:pt x="1700107" y="1784773"/>
                </a:cubicBezTo>
                <a:cubicBezTo>
                  <a:pt x="1860974" y="1793240"/>
                  <a:pt x="2035387" y="1813560"/>
                  <a:pt x="2197947" y="1703493"/>
                </a:cubicBezTo>
                <a:cubicBezTo>
                  <a:pt x="2360507" y="1593426"/>
                  <a:pt x="2521374" y="1268306"/>
                  <a:pt x="2675467" y="1124373"/>
                </a:cubicBezTo>
                <a:cubicBezTo>
                  <a:pt x="2829560" y="980440"/>
                  <a:pt x="3019214" y="938106"/>
                  <a:pt x="3122507" y="839893"/>
                </a:cubicBezTo>
                <a:cubicBezTo>
                  <a:pt x="3225800" y="741680"/>
                  <a:pt x="3283374" y="655320"/>
                  <a:pt x="3295227" y="535093"/>
                </a:cubicBezTo>
                <a:cubicBezTo>
                  <a:pt x="3307080" y="414866"/>
                  <a:pt x="3357880" y="206586"/>
                  <a:pt x="3193627" y="118533"/>
                </a:cubicBezTo>
                <a:cubicBezTo>
                  <a:pt x="3029374" y="30480"/>
                  <a:pt x="2628054" y="13546"/>
                  <a:pt x="2269067" y="6773"/>
                </a:cubicBez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 w="28575">
            <a:solidFill>
              <a:srgbClr val="FFFF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728" y="2451880"/>
            <a:ext cx="857256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4546600" y="1088813"/>
            <a:ext cx="3300307" cy="1916854"/>
          </a:xfrm>
          <a:custGeom>
            <a:avLst/>
            <a:gdLst>
              <a:gd name="connsiteX0" fmla="*/ 330200 w 3300307"/>
              <a:gd name="connsiteY0" fmla="*/ 38947 h 1916854"/>
              <a:gd name="connsiteX1" fmla="*/ 127000 w 3300307"/>
              <a:gd name="connsiteY1" fmla="*/ 303107 h 1916854"/>
              <a:gd name="connsiteX2" fmla="*/ 127000 w 3300307"/>
              <a:gd name="connsiteY2" fmla="*/ 577427 h 1916854"/>
              <a:gd name="connsiteX3" fmla="*/ 259080 w 3300307"/>
              <a:gd name="connsiteY3" fmla="*/ 892387 h 1916854"/>
              <a:gd name="connsiteX4" fmla="*/ 858520 w 3300307"/>
              <a:gd name="connsiteY4" fmla="*/ 1369907 h 1916854"/>
              <a:gd name="connsiteX5" fmla="*/ 1590040 w 3300307"/>
              <a:gd name="connsiteY5" fmla="*/ 1867747 h 1916854"/>
              <a:gd name="connsiteX6" fmla="*/ 2098040 w 3300307"/>
              <a:gd name="connsiteY6" fmla="*/ 1664547 h 1916854"/>
              <a:gd name="connsiteX7" fmla="*/ 2321560 w 3300307"/>
              <a:gd name="connsiteY7" fmla="*/ 1237827 h 1916854"/>
              <a:gd name="connsiteX8" fmla="*/ 2585720 w 3300307"/>
              <a:gd name="connsiteY8" fmla="*/ 973667 h 1916854"/>
              <a:gd name="connsiteX9" fmla="*/ 2941320 w 3300307"/>
              <a:gd name="connsiteY9" fmla="*/ 902547 h 1916854"/>
              <a:gd name="connsiteX10" fmla="*/ 3225800 w 3300307"/>
              <a:gd name="connsiteY10" fmla="*/ 648547 h 1916854"/>
              <a:gd name="connsiteX11" fmla="*/ 3114040 w 3300307"/>
              <a:gd name="connsiteY11" fmla="*/ 160867 h 1916854"/>
              <a:gd name="connsiteX12" fmla="*/ 2108200 w 3300307"/>
              <a:gd name="connsiteY12" fmla="*/ 69427 h 1916854"/>
              <a:gd name="connsiteX13" fmla="*/ 330200 w 3300307"/>
              <a:gd name="connsiteY13" fmla="*/ 38947 h 191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0307" h="1916854">
                <a:moveTo>
                  <a:pt x="330200" y="38947"/>
                </a:moveTo>
                <a:cubicBezTo>
                  <a:pt x="0" y="77894"/>
                  <a:pt x="160867" y="213360"/>
                  <a:pt x="127000" y="303107"/>
                </a:cubicBezTo>
                <a:cubicBezTo>
                  <a:pt x="93133" y="392854"/>
                  <a:pt x="104987" y="479214"/>
                  <a:pt x="127000" y="577427"/>
                </a:cubicBezTo>
                <a:cubicBezTo>
                  <a:pt x="149013" y="675640"/>
                  <a:pt x="137160" y="760307"/>
                  <a:pt x="259080" y="892387"/>
                </a:cubicBezTo>
                <a:cubicBezTo>
                  <a:pt x="381000" y="1024467"/>
                  <a:pt x="636693" y="1207347"/>
                  <a:pt x="858520" y="1369907"/>
                </a:cubicBezTo>
                <a:cubicBezTo>
                  <a:pt x="1080347" y="1532467"/>
                  <a:pt x="1383453" y="1818640"/>
                  <a:pt x="1590040" y="1867747"/>
                </a:cubicBezTo>
                <a:cubicBezTo>
                  <a:pt x="1796627" y="1916854"/>
                  <a:pt x="1976120" y="1769534"/>
                  <a:pt x="2098040" y="1664547"/>
                </a:cubicBezTo>
                <a:cubicBezTo>
                  <a:pt x="2219960" y="1559560"/>
                  <a:pt x="2240280" y="1352974"/>
                  <a:pt x="2321560" y="1237827"/>
                </a:cubicBezTo>
                <a:cubicBezTo>
                  <a:pt x="2402840" y="1122680"/>
                  <a:pt x="2482427" y="1029547"/>
                  <a:pt x="2585720" y="973667"/>
                </a:cubicBezTo>
                <a:cubicBezTo>
                  <a:pt x="2689013" y="917787"/>
                  <a:pt x="2834640" y="956734"/>
                  <a:pt x="2941320" y="902547"/>
                </a:cubicBezTo>
                <a:cubicBezTo>
                  <a:pt x="3048000" y="848360"/>
                  <a:pt x="3197013" y="772160"/>
                  <a:pt x="3225800" y="648547"/>
                </a:cubicBezTo>
                <a:cubicBezTo>
                  <a:pt x="3254587" y="524934"/>
                  <a:pt x="3300307" y="257387"/>
                  <a:pt x="3114040" y="160867"/>
                </a:cubicBezTo>
                <a:cubicBezTo>
                  <a:pt x="2927773" y="64347"/>
                  <a:pt x="2572173" y="88054"/>
                  <a:pt x="2108200" y="69427"/>
                </a:cubicBezTo>
                <a:cubicBezTo>
                  <a:pt x="1644227" y="50800"/>
                  <a:pt x="660400" y="0"/>
                  <a:pt x="330200" y="38947"/>
                </a:cubicBezTo>
                <a:close/>
              </a:path>
            </a:pathLst>
          </a:custGeom>
          <a:solidFill>
            <a:schemeClr val="bg1">
              <a:lumMod val="95000"/>
              <a:alpha val="41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857620" y="3429000"/>
            <a:ext cx="857256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15140" y="714356"/>
            <a:ext cx="857256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2394373" y="2077720"/>
            <a:ext cx="5332307" cy="1932093"/>
          </a:xfrm>
          <a:custGeom>
            <a:avLst/>
            <a:gdLst>
              <a:gd name="connsiteX0" fmla="*/ 2187787 w 5332307"/>
              <a:gd name="connsiteY0" fmla="*/ 5080 h 1932093"/>
              <a:gd name="connsiteX1" fmla="*/ 724747 w 5332307"/>
              <a:gd name="connsiteY1" fmla="*/ 116840 h 1932093"/>
              <a:gd name="connsiteX2" fmla="*/ 186267 w 5332307"/>
              <a:gd name="connsiteY2" fmla="*/ 177800 h 1932093"/>
              <a:gd name="connsiteX3" fmla="*/ 165947 w 5332307"/>
              <a:gd name="connsiteY3" fmla="*/ 706120 h 1932093"/>
              <a:gd name="connsiteX4" fmla="*/ 1181947 w 5332307"/>
              <a:gd name="connsiteY4" fmla="*/ 1214120 h 1932093"/>
              <a:gd name="connsiteX5" fmla="*/ 2116667 w 5332307"/>
              <a:gd name="connsiteY5" fmla="*/ 1478280 h 1932093"/>
              <a:gd name="connsiteX6" fmla="*/ 2411307 w 5332307"/>
              <a:gd name="connsiteY6" fmla="*/ 1783080 h 1932093"/>
              <a:gd name="connsiteX7" fmla="*/ 3071707 w 5332307"/>
              <a:gd name="connsiteY7" fmla="*/ 1884680 h 1932093"/>
              <a:gd name="connsiteX8" fmla="*/ 3528907 w 5332307"/>
              <a:gd name="connsiteY8" fmla="*/ 1498600 h 1932093"/>
              <a:gd name="connsiteX9" fmla="*/ 4951307 w 5332307"/>
              <a:gd name="connsiteY9" fmla="*/ 960120 h 1932093"/>
              <a:gd name="connsiteX10" fmla="*/ 5306907 w 5332307"/>
              <a:gd name="connsiteY10" fmla="*/ 198120 h 1932093"/>
              <a:gd name="connsiteX11" fmla="*/ 4798907 w 5332307"/>
              <a:gd name="connsiteY11" fmla="*/ 76200 h 1932093"/>
              <a:gd name="connsiteX12" fmla="*/ 3295227 w 5332307"/>
              <a:gd name="connsiteY12" fmla="*/ 86360 h 1932093"/>
              <a:gd name="connsiteX13" fmla="*/ 2187787 w 5332307"/>
              <a:gd name="connsiteY13" fmla="*/ 5080 h 193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32307" h="1932093">
                <a:moveTo>
                  <a:pt x="2187787" y="5080"/>
                </a:moveTo>
                <a:cubicBezTo>
                  <a:pt x="1759374" y="10160"/>
                  <a:pt x="1058334" y="88053"/>
                  <a:pt x="724747" y="116840"/>
                </a:cubicBezTo>
                <a:cubicBezTo>
                  <a:pt x="391160" y="145627"/>
                  <a:pt x="279400" y="79587"/>
                  <a:pt x="186267" y="177800"/>
                </a:cubicBezTo>
                <a:cubicBezTo>
                  <a:pt x="93134" y="276013"/>
                  <a:pt x="0" y="533400"/>
                  <a:pt x="165947" y="706120"/>
                </a:cubicBezTo>
                <a:cubicBezTo>
                  <a:pt x="331894" y="878840"/>
                  <a:pt x="856827" y="1085427"/>
                  <a:pt x="1181947" y="1214120"/>
                </a:cubicBezTo>
                <a:cubicBezTo>
                  <a:pt x="1507067" y="1342813"/>
                  <a:pt x="1911774" y="1383453"/>
                  <a:pt x="2116667" y="1478280"/>
                </a:cubicBezTo>
                <a:cubicBezTo>
                  <a:pt x="2321560" y="1573107"/>
                  <a:pt x="2252134" y="1715347"/>
                  <a:pt x="2411307" y="1783080"/>
                </a:cubicBezTo>
                <a:cubicBezTo>
                  <a:pt x="2570480" y="1850813"/>
                  <a:pt x="2885440" y="1932093"/>
                  <a:pt x="3071707" y="1884680"/>
                </a:cubicBezTo>
                <a:cubicBezTo>
                  <a:pt x="3257974" y="1837267"/>
                  <a:pt x="3215640" y="1652693"/>
                  <a:pt x="3528907" y="1498600"/>
                </a:cubicBezTo>
                <a:cubicBezTo>
                  <a:pt x="3842174" y="1344507"/>
                  <a:pt x="4654974" y="1176867"/>
                  <a:pt x="4951307" y="960120"/>
                </a:cubicBezTo>
                <a:cubicBezTo>
                  <a:pt x="5247640" y="743373"/>
                  <a:pt x="5332307" y="345440"/>
                  <a:pt x="5306907" y="198120"/>
                </a:cubicBezTo>
                <a:cubicBezTo>
                  <a:pt x="5281507" y="50800"/>
                  <a:pt x="5134187" y="94827"/>
                  <a:pt x="4798907" y="76200"/>
                </a:cubicBezTo>
                <a:cubicBezTo>
                  <a:pt x="4463627" y="57573"/>
                  <a:pt x="3727027" y="96520"/>
                  <a:pt x="3295227" y="86360"/>
                </a:cubicBezTo>
                <a:cubicBezTo>
                  <a:pt x="2863427" y="76200"/>
                  <a:pt x="2616200" y="0"/>
                  <a:pt x="2187787" y="5080"/>
                </a:cubicBezTo>
                <a:close/>
              </a:path>
            </a:pathLst>
          </a:custGeom>
          <a:blipFill dpi="0" rotWithShape="1">
            <a:blip r:embed="rId2" cstate="print">
              <a:alphaModFix amt="42000"/>
            </a:blip>
            <a:srcRect/>
            <a:tile tx="0" ty="0" sx="100000" sy="100000" flip="none" algn="tl"/>
          </a:blipFill>
          <a:ln w="28575">
            <a:solidFill>
              <a:srgbClr val="808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565497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生成多个初始归并段采用常规方法，产生长度相同的归并段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宜采用多路平衡归并（归并中用败者树）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571744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生成多个初始归并段采用置换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选择算法，产生长度不相同的归并段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宜采用最佳归并树方案（归并中用败者树）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857232"/>
            <a:ext cx="1143008" cy="4540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归纳：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6235" y="662049"/>
            <a:ext cx="857256" cy="852413"/>
            <a:chOff x="738161" y="1496668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38161" y="1496668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0007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887041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磁 盘 排 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000241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生成多个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初始归并段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对初始归并段进行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多路归并，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产生一个有序文件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4786346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生成多个初始归并段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42910" y="1142985"/>
            <a:ext cx="7929618" cy="1922753"/>
            <a:chOff x="642910" y="857238"/>
            <a:chExt cx="7929618" cy="1442065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85723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常规方法：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1538" y="1364432"/>
              <a:ext cx="7500990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内存大小为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，每次从外存文件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中读入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个记录，采用某种内排序方法进行排序来产生初始归并段，即产生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out</a:t>
              </a:r>
              <a:r>
                <a:rPr lang="en-US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out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有序文件。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4623618"/>
            <a:ext cx="2643206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置换</a:t>
            </a:r>
            <a:r>
              <a:rPr 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-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选择算法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00298" y="3286124"/>
            <a:ext cx="5214974" cy="823304"/>
            <a:chOff x="2857488" y="2643188"/>
            <a:chExt cx="5214974" cy="617478"/>
          </a:xfrm>
        </p:grpSpPr>
        <p:sp>
          <p:nvSpPr>
            <p:cNvPr id="21" name="下箭头 20"/>
            <p:cNvSpPr/>
            <p:nvPr/>
          </p:nvSpPr>
          <p:spPr>
            <a:xfrm>
              <a:off x="4357686" y="264318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488" y="2928940"/>
              <a:ext cx="521497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产生初始归并段个数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，长度基本相同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00298" y="5078938"/>
            <a:ext cx="5786478" cy="858059"/>
            <a:chOff x="2857488" y="3809208"/>
            <a:chExt cx="5786478" cy="643545"/>
          </a:xfrm>
        </p:grpSpPr>
        <p:sp>
          <p:nvSpPr>
            <p:cNvPr id="23" name="下箭头 22"/>
            <p:cNvSpPr/>
            <p:nvPr/>
          </p:nvSpPr>
          <p:spPr>
            <a:xfrm>
              <a:off x="4357686" y="380920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4094962"/>
              <a:ext cx="578647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产生初始归并段个数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 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，长度差异比较大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多路归并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1047733"/>
            <a:ext cx="214314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多路平衡归并：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4480" y="1904989"/>
            <a:ext cx="4643470" cy="381003"/>
            <a:chOff x="1714480" y="1714494"/>
            <a:chExt cx="4643470" cy="285752"/>
          </a:xfrm>
        </p:grpSpPr>
        <p:sp>
          <p:nvSpPr>
            <p:cNvPr id="18" name="矩形 17"/>
            <p:cNvSpPr/>
            <p:nvPr/>
          </p:nvSpPr>
          <p:spPr>
            <a:xfrm>
              <a:off x="171448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85984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2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0043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337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1487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818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92932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14480" y="2285992"/>
            <a:ext cx="1000132" cy="857256"/>
            <a:chOff x="2571736" y="2571750"/>
            <a:chExt cx="1000132" cy="642942"/>
          </a:xfrm>
        </p:grpSpPr>
        <p:cxnSp>
          <p:nvCxnSpPr>
            <p:cNvPr id="29" name="直接箭头连接符 28"/>
            <p:cNvCxnSpPr>
              <a:stCxn id="19" idx="2"/>
              <a:endCxn id="2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18" idx="2"/>
              <a:endCxn id="2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928926" y="2319861"/>
            <a:ext cx="1000132" cy="821585"/>
            <a:chOff x="3786182" y="2597151"/>
            <a:chExt cx="1000132" cy="616189"/>
          </a:xfrm>
        </p:grpSpPr>
        <p:sp>
          <p:nvSpPr>
            <p:cNvPr id="31" name="矩形 30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3372" y="2285993"/>
            <a:ext cx="1000132" cy="857256"/>
            <a:chOff x="5000628" y="2571751"/>
            <a:chExt cx="1000132" cy="642942"/>
          </a:xfrm>
        </p:grpSpPr>
        <p:sp>
          <p:nvSpPr>
            <p:cNvPr id="35" name="矩形 3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endCxn id="3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57818" y="2319862"/>
            <a:ext cx="1000132" cy="821585"/>
            <a:chOff x="6215074" y="2597152"/>
            <a:chExt cx="1000132" cy="616189"/>
          </a:xfrm>
        </p:grpSpPr>
        <p:sp>
          <p:nvSpPr>
            <p:cNvPr id="39" name="矩形 38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714480" y="3141447"/>
            <a:ext cx="2214578" cy="763807"/>
            <a:chOff x="2571736" y="3213341"/>
            <a:chExt cx="2214578" cy="572855"/>
          </a:xfrm>
        </p:grpSpPr>
        <p:sp>
          <p:nvSpPr>
            <p:cNvPr id="43" name="矩形 42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27" idx="2"/>
              <a:endCxn id="43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1" idx="2"/>
              <a:endCxn id="43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214810" y="3160183"/>
            <a:ext cx="2143140" cy="745071"/>
            <a:chOff x="5072066" y="3227393"/>
            <a:chExt cx="2143140" cy="558803"/>
          </a:xfrm>
        </p:grpSpPr>
        <p:sp>
          <p:nvSpPr>
            <p:cNvPr id="47" name="矩形 46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714480" y="3905254"/>
            <a:ext cx="4643470" cy="762005"/>
            <a:chOff x="2571736" y="3786196"/>
            <a:chExt cx="4643470" cy="571504"/>
          </a:xfrm>
        </p:grpSpPr>
        <p:sp>
          <p:nvSpPr>
            <p:cNvPr id="51" name="矩形 5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stCxn id="43" idx="2"/>
              <a:endCxn id="5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7" idx="2"/>
              <a:endCxn id="5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71472" y="2666995"/>
            <a:ext cx="714380" cy="44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85852" y="4667258"/>
            <a:ext cx="3500462" cy="1208024"/>
            <a:chOff x="1285852" y="3500444"/>
            <a:chExt cx="3500462" cy="906018"/>
          </a:xfrm>
        </p:grpSpPr>
        <p:sp>
          <p:nvSpPr>
            <p:cNvPr id="56" name="TextBox 55"/>
            <p:cNvSpPr txBox="1"/>
            <p:nvPr/>
          </p:nvSpPr>
          <p:spPr>
            <a:xfrm>
              <a:off x="1714480" y="3786196"/>
              <a:ext cx="3071834" cy="620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记录读写次数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 2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WPL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越大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越小</a:t>
              </a:r>
            </a:p>
          </p:txBody>
        </p:sp>
        <p:sp>
          <p:nvSpPr>
            <p:cNvPr id="59" name="左弧形箭头 58"/>
            <p:cNvSpPr/>
            <p:nvPr/>
          </p:nvSpPr>
          <p:spPr>
            <a:xfrm>
              <a:off x="1285852" y="3500444"/>
              <a:ext cx="285752" cy="71438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1"/>
            <a:ext cx="7000924" cy="441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路归并中：大量的操作是从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个记录中找出最小的记录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33486"/>
            <a:ext cx="750099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采用简单比较实现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效率低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采用类似堆的方式即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败者树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效率高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2666996"/>
            <a:ext cx="4071966" cy="1013807"/>
            <a:chOff x="1928794" y="2000246"/>
            <a:chExt cx="4071966" cy="760355"/>
          </a:xfrm>
        </p:grpSpPr>
        <p:sp>
          <p:nvSpPr>
            <p:cNvPr id="5" name="下箭头 4"/>
            <p:cNvSpPr/>
            <p:nvPr/>
          </p:nvSpPr>
          <p:spPr>
            <a:xfrm>
              <a:off x="3500430" y="2000246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2428875"/>
              <a:ext cx="4071966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归并中关键字比较次数与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28794" y="3905255"/>
            <a:ext cx="3571900" cy="1029322"/>
            <a:chOff x="1928794" y="2928940"/>
            <a:chExt cx="3571900" cy="771991"/>
          </a:xfrm>
        </p:grpSpPr>
        <p:sp>
          <p:nvSpPr>
            <p:cNvPr id="7" name="下箭头 6"/>
            <p:cNvSpPr/>
            <p:nvPr/>
          </p:nvSpPr>
          <p:spPr>
            <a:xfrm>
              <a:off x="3500430" y="2928940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3357568"/>
              <a:ext cx="3571900" cy="343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尽可能增加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提高外排序效率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3571900" cy="44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按最佳归并树进行归并：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23987"/>
            <a:ext cx="6572296" cy="135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根据初始归并段（个数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和每个初始归并段中记录数）和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构造最佳归并树。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按照其过程进行归并。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000108"/>
            <a:ext cx="6929486" cy="3054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个初始归并段，它们所包含的记录个数为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77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98}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。试根据它们做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路归并，要求：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）指出采用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路平衡归并时总的归并趟数。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）给出采用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路平衡归并时的归并过程。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）构造最佳归并树。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）根据最佳归并树计算每一趟及总的读记录数。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1472" y="357166"/>
            <a:ext cx="1000100" cy="785817"/>
            <a:chOff x="5703182" y="3835411"/>
            <a:chExt cx="1238250" cy="1236663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0034" y="380979"/>
            <a:ext cx="721523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，总的归并趟数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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1714488"/>
            <a:ext cx="7786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路平衡归并时的归并过程如下（归并段编号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4348" y="2500306"/>
            <a:ext cx="6929486" cy="476253"/>
            <a:chOff x="928662" y="2285998"/>
            <a:chExt cx="6929486" cy="357190"/>
          </a:xfrm>
        </p:grpSpPr>
        <p:sp>
          <p:nvSpPr>
            <p:cNvPr id="10" name="矩形 9"/>
            <p:cNvSpPr/>
            <p:nvPr/>
          </p:nvSpPr>
          <p:spPr>
            <a:xfrm>
              <a:off x="92866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160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454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5748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337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8631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2925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7219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1514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08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4348" y="2994228"/>
            <a:ext cx="2428892" cy="839587"/>
            <a:chOff x="928662" y="2656440"/>
            <a:chExt cx="2428892" cy="629690"/>
          </a:xfrm>
        </p:grpSpPr>
        <p:sp>
          <p:nvSpPr>
            <p:cNvPr id="22" name="矩形 21"/>
            <p:cNvSpPr/>
            <p:nvPr/>
          </p:nvSpPr>
          <p:spPr>
            <a:xfrm>
              <a:off x="928662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5400000">
              <a:off x="2031914" y="1799184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86116" y="2976559"/>
            <a:ext cx="2428892" cy="857256"/>
            <a:chOff x="3500430" y="2643188"/>
            <a:chExt cx="2428892" cy="642942"/>
          </a:xfrm>
        </p:grpSpPr>
        <p:sp>
          <p:nvSpPr>
            <p:cNvPr id="23" name="矩形 22"/>
            <p:cNvSpPr/>
            <p:nvPr/>
          </p:nvSpPr>
          <p:spPr>
            <a:xfrm>
              <a:off x="3500430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5400000">
              <a:off x="4585252" y="1785932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57884" y="2976559"/>
            <a:ext cx="1785950" cy="840323"/>
            <a:chOff x="6072198" y="2643188"/>
            <a:chExt cx="1785950" cy="630242"/>
          </a:xfrm>
        </p:grpSpPr>
        <p:sp>
          <p:nvSpPr>
            <p:cNvPr id="25" name="矩形 24"/>
            <p:cNvSpPr/>
            <p:nvPr/>
          </p:nvSpPr>
          <p:spPr>
            <a:xfrm>
              <a:off x="6072198" y="2916240"/>
              <a:ext cx="1785950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5400000">
              <a:off x="6863074" y="1995188"/>
              <a:ext cx="216000" cy="1512000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4348" y="3929066"/>
            <a:ext cx="6929486" cy="857256"/>
            <a:chOff x="928662" y="3357568"/>
            <a:chExt cx="6929486" cy="642942"/>
          </a:xfrm>
        </p:grpSpPr>
        <p:sp>
          <p:nvSpPr>
            <p:cNvPr id="24" name="矩形 23"/>
            <p:cNvSpPr/>
            <p:nvPr/>
          </p:nvSpPr>
          <p:spPr>
            <a:xfrm>
              <a:off x="928662" y="3643320"/>
              <a:ext cx="692948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4378289" y="306337"/>
              <a:ext cx="214314" cy="631677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1538" y="5072074"/>
            <a:ext cx="6643734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按层的归并顺序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多路平衡归并适合长度相同的归并段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57158" y="142852"/>
            <a:ext cx="722313" cy="582613"/>
            <a:chOff x="1774825" y="5489593"/>
            <a:chExt cx="722313" cy="582613"/>
          </a:xfrm>
        </p:grpSpPr>
        <p:sp>
          <p:nvSpPr>
            <p:cNvPr id="4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44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45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6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80979"/>
            <a:ext cx="4572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）构造最佳归并树。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852714"/>
            <a:ext cx="8001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 % 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，需要附加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-1-(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 % 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的虚归并段，最佳归并树如下。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85786" y="2285992"/>
            <a:ext cx="2857520" cy="1524011"/>
            <a:chOff x="642910" y="2143122"/>
            <a:chExt cx="2857520" cy="1143008"/>
          </a:xfrm>
        </p:grpSpPr>
        <p:sp>
          <p:nvSpPr>
            <p:cNvPr id="5" name="椭圆 4"/>
            <p:cNvSpPr/>
            <p:nvPr/>
          </p:nvSpPr>
          <p:spPr>
            <a:xfrm>
              <a:off x="2143108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28926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2910" y="2143122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28728" y="2143122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85918" y="292894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9" idx="1"/>
            </p:cNvCxnSpPr>
            <p:nvPr/>
          </p:nvCxnSpPr>
          <p:spPr>
            <a:xfrm rot="16200000" flipH="1">
              <a:off x="1159040" y="2480657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4"/>
            </p:cNvCxnSpPr>
            <p:nvPr/>
          </p:nvCxnSpPr>
          <p:spPr>
            <a:xfrm rot="16200000" flipH="1">
              <a:off x="1643042" y="2643188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4"/>
            </p:cNvCxnSpPr>
            <p:nvPr/>
          </p:nvCxnSpPr>
          <p:spPr>
            <a:xfrm rot="5400000">
              <a:off x="2178827" y="2678907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3"/>
              <a:endCxn id="9" idx="3"/>
            </p:cNvCxnSpPr>
            <p:nvPr/>
          </p:nvCxnSpPr>
          <p:spPr>
            <a:xfrm rot="5400000">
              <a:off x="2421463" y="2516377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250266" y="3238499"/>
            <a:ext cx="2678925" cy="1428760"/>
            <a:chOff x="2107389" y="2857502"/>
            <a:chExt cx="2678925" cy="1071570"/>
          </a:xfrm>
        </p:grpSpPr>
        <p:sp>
          <p:nvSpPr>
            <p:cNvPr id="20" name="椭圆 19"/>
            <p:cNvSpPr/>
            <p:nvPr/>
          </p:nvSpPr>
          <p:spPr>
            <a:xfrm>
              <a:off x="264317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2899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14810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0364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128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9" idx="2"/>
              <a:endCxn id="23" idx="1"/>
            </p:cNvCxnSpPr>
            <p:nvPr/>
          </p:nvCxnSpPr>
          <p:spPr>
            <a:xfrm rot="16200000" flipH="1">
              <a:off x="2321703" y="3071815"/>
              <a:ext cx="464347" cy="8929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4"/>
            </p:cNvCxnSpPr>
            <p:nvPr/>
          </p:nvCxnSpPr>
          <p:spPr>
            <a:xfrm rot="16200000" flipH="1">
              <a:off x="2893207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4"/>
            </p:cNvCxnSpPr>
            <p:nvPr/>
          </p:nvCxnSpPr>
          <p:spPr>
            <a:xfrm rot="5400000">
              <a:off x="3428992" y="3286130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3" idx="3"/>
            </p:cNvCxnSpPr>
            <p:nvPr/>
          </p:nvCxnSpPr>
          <p:spPr>
            <a:xfrm rot="5400000">
              <a:off x="3707347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143504" y="3238499"/>
            <a:ext cx="2928958" cy="1428760"/>
            <a:chOff x="5000628" y="2857502"/>
            <a:chExt cx="2928958" cy="1071570"/>
          </a:xfrm>
        </p:grpSpPr>
        <p:sp>
          <p:nvSpPr>
            <p:cNvPr id="35" name="椭圆 34"/>
            <p:cNvSpPr/>
            <p:nvPr/>
          </p:nvSpPr>
          <p:spPr>
            <a:xfrm>
              <a:off x="5000628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86446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7226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35808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3636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242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5" idx="5"/>
              <a:endCxn id="39" idx="1"/>
            </p:cNvCxnSpPr>
            <p:nvPr/>
          </p:nvCxnSpPr>
          <p:spPr>
            <a:xfrm rot="16200000" flipH="1">
              <a:off x="5552477" y="3159318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3"/>
            </p:cNvCxnSpPr>
            <p:nvPr/>
          </p:nvCxnSpPr>
          <p:spPr>
            <a:xfrm rot="5400000">
              <a:off x="6850619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4"/>
            </p:cNvCxnSpPr>
            <p:nvPr/>
          </p:nvCxnSpPr>
          <p:spPr>
            <a:xfrm rot="16200000" flipH="1">
              <a:off x="6036479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4"/>
            </p:cNvCxnSpPr>
            <p:nvPr/>
          </p:nvCxnSpPr>
          <p:spPr>
            <a:xfrm rot="5400000">
              <a:off x="6607983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464712" y="4140205"/>
            <a:ext cx="4464875" cy="1574811"/>
            <a:chOff x="3321835" y="3533782"/>
            <a:chExt cx="4464875" cy="1181108"/>
          </a:xfrm>
        </p:grpSpPr>
        <p:sp>
          <p:nvSpPr>
            <p:cNvPr id="50" name="椭圆 49"/>
            <p:cNvSpPr/>
            <p:nvPr/>
          </p:nvSpPr>
          <p:spPr>
            <a:xfrm>
              <a:off x="4572000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215206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435770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556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连接符 53"/>
            <p:cNvCxnSpPr>
              <a:stCxn id="23" idx="2"/>
              <a:endCxn id="52" idx="1"/>
            </p:cNvCxnSpPr>
            <p:nvPr/>
          </p:nvCxnSpPr>
          <p:spPr>
            <a:xfrm rot="16200000" flipH="1">
              <a:off x="3929058" y="3321848"/>
              <a:ext cx="607223" cy="182166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4"/>
            </p:cNvCxnSpPr>
            <p:nvPr/>
          </p:nvCxnSpPr>
          <p:spPr>
            <a:xfrm rot="16200000" flipH="1">
              <a:off x="4838702" y="3981460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768587" y="3732617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1" idx="3"/>
              <a:endCxn id="52" idx="3"/>
            </p:cNvCxnSpPr>
            <p:nvPr/>
          </p:nvCxnSpPr>
          <p:spPr>
            <a:xfrm rot="5400000">
              <a:off x="6224346" y="3461740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948</Words>
  <Application>Microsoft Office PowerPoint</Application>
  <PresentationFormat>全屏显示(4:3)</PresentationFormat>
  <Paragraphs>122</Paragraphs>
  <Slides>11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1606</cp:revision>
  <dcterms:created xsi:type="dcterms:W3CDTF">2004-03-31T23:50:14Z</dcterms:created>
  <dcterms:modified xsi:type="dcterms:W3CDTF">2021-05-10T01:15:44Z</dcterms:modified>
</cp:coreProperties>
</file>