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1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s/slide119.xml" ContentType="application/vnd.openxmlformats-officedocument.presentationml.slide+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22"/>
  </p:notesMasterIdLst>
  <p:sldIdLst>
    <p:sldId id="303" r:id="rId2"/>
    <p:sldId id="257" r:id="rId3"/>
    <p:sldId id="302" r:id="rId4"/>
    <p:sldId id="297" r:id="rId5"/>
    <p:sldId id="298" r:id="rId6"/>
    <p:sldId id="299" r:id="rId7"/>
    <p:sldId id="300" r:id="rId8"/>
    <p:sldId id="301"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 id="318" r:id="rId24"/>
    <p:sldId id="319" r:id="rId25"/>
    <p:sldId id="320" r:id="rId26"/>
    <p:sldId id="321" r:id="rId27"/>
    <p:sldId id="322" r:id="rId28"/>
    <p:sldId id="323" r:id="rId29"/>
    <p:sldId id="324" r:id="rId30"/>
    <p:sldId id="325" r:id="rId31"/>
    <p:sldId id="326" r:id="rId32"/>
    <p:sldId id="327" r:id="rId33"/>
    <p:sldId id="328" r:id="rId34"/>
    <p:sldId id="329" r:id="rId35"/>
    <p:sldId id="330" r:id="rId36"/>
    <p:sldId id="331" r:id="rId37"/>
    <p:sldId id="332" r:id="rId38"/>
    <p:sldId id="333" r:id="rId39"/>
    <p:sldId id="334" r:id="rId40"/>
    <p:sldId id="335" r:id="rId41"/>
    <p:sldId id="336" r:id="rId42"/>
    <p:sldId id="337" r:id="rId43"/>
    <p:sldId id="338" r:id="rId44"/>
    <p:sldId id="339" r:id="rId45"/>
    <p:sldId id="340" r:id="rId46"/>
    <p:sldId id="341" r:id="rId47"/>
    <p:sldId id="342" r:id="rId48"/>
    <p:sldId id="343" r:id="rId49"/>
    <p:sldId id="344" r:id="rId50"/>
    <p:sldId id="345" r:id="rId51"/>
    <p:sldId id="346" r:id="rId52"/>
    <p:sldId id="347" r:id="rId53"/>
    <p:sldId id="348" r:id="rId54"/>
    <p:sldId id="349" r:id="rId55"/>
    <p:sldId id="350" r:id="rId56"/>
    <p:sldId id="351" r:id="rId57"/>
    <p:sldId id="352" r:id="rId58"/>
    <p:sldId id="353" r:id="rId59"/>
    <p:sldId id="354" r:id="rId60"/>
    <p:sldId id="355" r:id="rId61"/>
    <p:sldId id="356" r:id="rId62"/>
    <p:sldId id="357" r:id="rId63"/>
    <p:sldId id="358" r:id="rId64"/>
    <p:sldId id="359" r:id="rId65"/>
    <p:sldId id="360" r:id="rId66"/>
    <p:sldId id="361" r:id="rId67"/>
    <p:sldId id="362" r:id="rId68"/>
    <p:sldId id="363" r:id="rId69"/>
    <p:sldId id="364" r:id="rId70"/>
    <p:sldId id="365" r:id="rId71"/>
    <p:sldId id="366" r:id="rId72"/>
    <p:sldId id="367" r:id="rId73"/>
    <p:sldId id="368" r:id="rId74"/>
    <p:sldId id="369" r:id="rId75"/>
    <p:sldId id="370" r:id="rId76"/>
    <p:sldId id="371" r:id="rId77"/>
    <p:sldId id="372" r:id="rId78"/>
    <p:sldId id="373" r:id="rId79"/>
    <p:sldId id="374" r:id="rId80"/>
    <p:sldId id="375" r:id="rId81"/>
    <p:sldId id="376" r:id="rId82"/>
    <p:sldId id="377" r:id="rId83"/>
    <p:sldId id="378" r:id="rId84"/>
    <p:sldId id="379" r:id="rId85"/>
    <p:sldId id="380" r:id="rId86"/>
    <p:sldId id="381" r:id="rId87"/>
    <p:sldId id="382" r:id="rId88"/>
    <p:sldId id="383" r:id="rId89"/>
    <p:sldId id="384" r:id="rId90"/>
    <p:sldId id="385" r:id="rId91"/>
    <p:sldId id="386" r:id="rId92"/>
    <p:sldId id="387" r:id="rId93"/>
    <p:sldId id="388" r:id="rId94"/>
    <p:sldId id="389" r:id="rId95"/>
    <p:sldId id="390" r:id="rId96"/>
    <p:sldId id="391" r:id="rId97"/>
    <p:sldId id="392" r:id="rId98"/>
    <p:sldId id="393" r:id="rId99"/>
    <p:sldId id="394" r:id="rId100"/>
    <p:sldId id="395" r:id="rId101"/>
    <p:sldId id="396" r:id="rId102"/>
    <p:sldId id="397" r:id="rId103"/>
    <p:sldId id="398" r:id="rId104"/>
    <p:sldId id="399" r:id="rId105"/>
    <p:sldId id="400" r:id="rId106"/>
    <p:sldId id="401" r:id="rId107"/>
    <p:sldId id="402" r:id="rId108"/>
    <p:sldId id="403" r:id="rId109"/>
    <p:sldId id="404" r:id="rId110"/>
    <p:sldId id="405" r:id="rId111"/>
    <p:sldId id="406" r:id="rId112"/>
    <p:sldId id="407" r:id="rId113"/>
    <p:sldId id="408" r:id="rId114"/>
    <p:sldId id="409" r:id="rId115"/>
    <p:sldId id="410" r:id="rId116"/>
    <p:sldId id="411" r:id="rId117"/>
    <p:sldId id="412" r:id="rId118"/>
    <p:sldId id="413" r:id="rId119"/>
    <p:sldId id="414" r:id="rId120"/>
    <p:sldId id="415" r:id="rId121"/>
  </p:sldIdLst>
  <p:sldSz cx="9144000" cy="6858000" type="screen4x3"/>
  <p:notesSz cx="6858000" cy="9144000"/>
  <p:defaultTextStyle>
    <a:defPPr>
      <a:defRPr lang="zh-CN"/>
    </a:defPPr>
    <a:lvl1pPr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3333FF"/>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3333FF"/>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3333FF"/>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3333FF"/>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FF00FF"/>
    <a:srgbClr val="333399"/>
    <a:srgbClr val="FF3300"/>
  </p:clrMru>
</p:presentationPr>
</file>

<file path=ppt/tableStyles.xml><?xml version="1.0" encoding="utf-8"?>
<a:tblStyleLst xmlns:a="http://schemas.openxmlformats.org/drawingml/2006/main" def="{5C22544A-7EE6-4342-B048-85BDC9FD1C3A}">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5" autoAdjust="0"/>
    <p:restoredTop sz="94721" autoAdjust="0"/>
  </p:normalViewPr>
  <p:slideViewPr>
    <p:cSldViewPr>
      <p:cViewPr varScale="1">
        <p:scale>
          <a:sx n="100" d="100"/>
          <a:sy n="100" d="100"/>
        </p:scale>
        <p:origin x="-49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0AC073-CBD1-4504-B2CA-1B292DD4A959}" type="datetimeFigureOut">
              <a:rPr lang="zh-CN" altLang="en-US" smtClean="0"/>
              <a:pPr/>
              <a:t>2021/10/10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DD219B-4991-47DF-A158-CD0214A6DE1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9DD219B-4991-47DF-A158-CD0214A6DE1E}" type="slidenum">
              <a:rPr lang="zh-CN" altLang="en-US" smtClean="0"/>
              <a:pPr/>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F5C53A5-4DD0-4BE5-900A-2B92D0583C56}" type="slidenum">
              <a:rPr lang="zh-CN" altLang="en-US" smtClean="0"/>
              <a:pPr/>
              <a:t>37</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F5C53A5-4DD0-4BE5-900A-2B92D0583C56}" type="slidenum">
              <a:rPr lang="zh-CN" altLang="en-US" smtClean="0"/>
              <a:pPr/>
              <a:t>38</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F5C53A5-4DD0-4BE5-900A-2B92D0583C56}" type="slidenum">
              <a:rPr lang="zh-CN" altLang="en-US" smtClean="0"/>
              <a:pPr/>
              <a:t>39</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F5C53A5-4DD0-4BE5-900A-2B92D0583C56}" type="slidenum">
              <a:rPr lang="zh-CN" altLang="en-US" smtClean="0"/>
              <a:pPr/>
              <a:t>40</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F5C53A5-4DD0-4BE5-900A-2B92D0583C56}" type="slidenum">
              <a:rPr lang="zh-CN" altLang="en-US" smtClean="0"/>
              <a:pPr/>
              <a:t>41</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F5C53A5-4DD0-4BE5-900A-2B92D0583C56}" type="slidenum">
              <a:rPr lang="zh-CN" altLang="en-US" smtClean="0"/>
              <a:pPr/>
              <a:t>42</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F5C53A5-4DD0-4BE5-900A-2B92D0583C56}" type="slidenum">
              <a:rPr lang="zh-CN" altLang="en-US" smtClean="0"/>
              <a:pPr/>
              <a:t>43</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366FEC-2F40-4A19-B75F-20D035762E6D}" type="slidenum">
              <a:rPr lang="zh-CN" altLang="en-US" smtClean="0"/>
              <a:pPr/>
              <a:t>44</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366FEC-2F40-4A19-B75F-20D035762E6D}" type="slidenum">
              <a:rPr lang="zh-CN" altLang="en-US" smtClean="0"/>
              <a:pPr/>
              <a:t>45</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1143823-10AE-4517-924C-CB374A0A6C77}" type="slidenum">
              <a:rPr lang="zh-CN" altLang="en-US" smtClean="0"/>
              <a:pPr/>
              <a:t>57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AC41E55-E985-4E95-9453-10F05654A49A}" type="slidenum">
              <a:rPr lang="zh-CN" altLang="en-US" smtClean="0"/>
              <a:pPr/>
              <a:t>24</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1143823-10AE-4517-924C-CB374A0A6C77}" type="slidenum">
              <a:rPr lang="zh-CN" altLang="en-US" smtClean="0"/>
              <a:pPr/>
              <a:t>58</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BE4FCFB-52D1-441C-A578-AC47E8D78CAA}" type="slidenum">
              <a:rPr lang="zh-CN" altLang="en-US" smtClean="0"/>
              <a:pPr/>
              <a:t>70</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BE4FCFB-52D1-441C-A578-AC47E8D78CAA}" type="slidenum">
              <a:rPr lang="zh-CN" altLang="en-US" smtClean="0"/>
              <a:pPr/>
              <a:t>71</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BE4FCFB-52D1-441C-A578-AC47E8D78CAA}" type="slidenum">
              <a:rPr lang="zh-CN" altLang="en-US" smtClean="0"/>
              <a:pPr/>
              <a:t>72</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BE4FCFB-52D1-441C-A578-AC47E8D78CAA}" type="slidenum">
              <a:rPr lang="zh-CN" altLang="en-US" smtClean="0"/>
              <a:pPr/>
              <a:t>73</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BE4FCFB-52D1-441C-A578-AC47E8D78CAA}" type="slidenum">
              <a:rPr lang="zh-CN" altLang="en-US" smtClean="0"/>
              <a:pPr/>
              <a:t>74</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BE4FCFB-52D1-441C-A578-AC47E8D78CAA}" type="slidenum">
              <a:rPr lang="zh-CN" altLang="en-US" smtClean="0"/>
              <a:pPr/>
              <a:t>75</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BE4FCFB-52D1-441C-A578-AC47E8D78CAA}" type="slidenum">
              <a:rPr lang="zh-CN" altLang="en-US" smtClean="0"/>
              <a:pPr/>
              <a:t>76</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BE4FCFB-52D1-441C-A578-AC47E8D78CAA}" type="slidenum">
              <a:rPr lang="zh-CN" altLang="en-US" smtClean="0"/>
              <a:pPr/>
              <a:t>77</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BE4FCFB-52D1-441C-A578-AC47E8D78CAA}" type="slidenum">
              <a:rPr lang="zh-CN" altLang="en-US" smtClean="0"/>
              <a:pPr/>
              <a:t>78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AC41E55-E985-4E95-9453-10F05654A49A}" type="slidenum">
              <a:rPr lang="zh-CN" altLang="en-US" smtClean="0"/>
              <a:pPr/>
              <a:t>25</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BE4FCFB-52D1-441C-A578-AC47E8D78CAA}" type="slidenum">
              <a:rPr lang="zh-CN" altLang="en-US" smtClean="0"/>
              <a:pPr/>
              <a:t>79</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BE4FCFB-52D1-441C-A578-AC47E8D78CAA}" type="slidenum">
              <a:rPr lang="zh-CN" altLang="en-US" smtClean="0"/>
              <a:pPr/>
              <a:t>80</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BE4FCFB-52D1-441C-A578-AC47E8D78CAA}" type="slidenum">
              <a:rPr lang="zh-CN" altLang="en-US" smtClean="0"/>
              <a:pPr/>
              <a:t>81</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BE4FCFB-52D1-441C-A578-AC47E8D78CAA}" type="slidenum">
              <a:rPr lang="zh-CN" altLang="en-US" smtClean="0"/>
              <a:pPr/>
              <a:t>82</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BE4FCFB-52D1-441C-A578-AC47E8D78CAA}" type="slidenum">
              <a:rPr lang="zh-CN" altLang="en-US" smtClean="0"/>
              <a:pPr/>
              <a:t>83</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BE4FCFB-52D1-441C-A578-AC47E8D78CAA}" type="slidenum">
              <a:rPr lang="zh-CN" altLang="en-US" smtClean="0"/>
              <a:pPr/>
              <a:t>84</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BFB5B6F-52F2-4992-81A7-2D81377D8976}" type="slidenum">
              <a:rPr lang="zh-CN" altLang="en-US" smtClean="0"/>
              <a:pPr/>
              <a:t>85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AC41E55-E985-4E95-9453-10F05654A49A}" type="slidenum">
              <a:rPr lang="zh-CN" altLang="en-US" smtClean="0"/>
              <a:pPr/>
              <a:t>26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AC41E55-E985-4E95-9453-10F05654A49A}" type="slidenum">
              <a:rPr lang="zh-CN" altLang="en-US" smtClean="0"/>
              <a:pPr/>
              <a:t>27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AC41E55-E985-4E95-9453-10F05654A49A}" type="slidenum">
              <a:rPr lang="zh-CN" altLang="en-US" smtClean="0"/>
              <a:pPr/>
              <a:t>28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AC41E55-E985-4E95-9453-10F05654A49A}" type="slidenum">
              <a:rPr lang="zh-CN" altLang="en-US" smtClean="0"/>
              <a:pPr/>
              <a:t>29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F5C53A5-4DD0-4BE5-900A-2B92D0583C56}" type="slidenum">
              <a:rPr lang="zh-CN" altLang="en-US" smtClean="0"/>
              <a:pPr/>
              <a:t>35</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F5C53A5-4DD0-4BE5-900A-2B92D0583C56}" type="slidenum">
              <a:rPr lang="zh-CN" altLang="en-US" smtClean="0"/>
              <a:pPr/>
              <a:t>36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sz="1400">
                <a:solidFill>
                  <a:srgbClr val="FF0000"/>
                </a:solidFill>
                <a:latin typeface="Consolas" pitchFamily="49" charset="0"/>
                <a:cs typeface="Consolas" pitchFamily="49" charset="0"/>
              </a:defRPr>
            </a:lvl1pPr>
          </a:lstStyle>
          <a:p>
            <a:fld id="{6699457F-8CE0-4332-9E3E-2A332048C7F3}" type="slidenum">
              <a:rPr lang="en-US" altLang="zh-CN" smtClean="0"/>
              <a:pPr/>
              <a:t>‹#›</a:t>
            </a:fld>
            <a:r>
              <a:rPr lang="en-US" altLang="zh-CN" smtClean="0"/>
              <a:t>/120</a:t>
            </a: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sz="1400">
                <a:solidFill>
                  <a:srgbClr val="FF0000"/>
                </a:solidFill>
                <a:latin typeface="Consolas" pitchFamily="49" charset="0"/>
                <a:cs typeface="Consolas" pitchFamily="49" charset="0"/>
              </a:defRPr>
            </a:lvl1pPr>
          </a:lstStyle>
          <a:p>
            <a:fld id="{6699457F-8CE0-4332-9E3E-2A332048C7F3}" type="slidenum">
              <a:rPr lang="en-US" altLang="zh-CN" smtClean="0"/>
              <a:pPr/>
              <a:t>‹#›</a:t>
            </a:fld>
            <a:r>
              <a:rPr lang="en-US" altLang="zh-CN" smtClean="0"/>
              <a:t>/120</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6082" name="Group 2"/>
          <p:cNvGrpSpPr>
            <a:grpSpLocks/>
          </p:cNvGrpSpPr>
          <p:nvPr/>
        </p:nvGrpSpPr>
        <p:grpSpPr bwMode="auto">
          <a:xfrm>
            <a:off x="-7938" y="0"/>
            <a:ext cx="2833688" cy="6856413"/>
            <a:chOff x="-5" y="0"/>
            <a:chExt cx="1785" cy="4319"/>
          </a:xfrm>
        </p:grpSpPr>
        <p:sp>
          <p:nvSpPr>
            <p:cNvPr id="46083" name="Freeform 3"/>
            <p:cNvSpPr>
              <a:spLocks/>
            </p:cNvSpPr>
            <p:nvPr/>
          </p:nvSpPr>
          <p:spPr bwMode="ltGray">
            <a:xfrm>
              <a:off x="-5" y="3262"/>
              <a:ext cx="472" cy="802"/>
            </a:xfrm>
            <a:custGeom>
              <a:avLst/>
              <a:gdLst/>
              <a:ahLst/>
              <a:cxnLst>
                <a:cxn ang="0">
                  <a:pos x="5" y="32"/>
                </a:cxn>
                <a:cxn ang="0">
                  <a:pos x="189" y="26"/>
                </a:cxn>
                <a:cxn ang="0">
                  <a:pos x="309" y="66"/>
                </a:cxn>
                <a:cxn ang="0">
                  <a:pos x="357" y="98"/>
                </a:cxn>
                <a:cxn ang="0">
                  <a:pos x="413" y="162"/>
                </a:cxn>
                <a:cxn ang="0">
                  <a:pos x="437" y="250"/>
                </a:cxn>
                <a:cxn ang="0">
                  <a:pos x="397" y="530"/>
                </a:cxn>
                <a:cxn ang="0">
                  <a:pos x="341" y="634"/>
                </a:cxn>
                <a:cxn ang="0">
                  <a:pos x="173" y="714"/>
                </a:cxn>
                <a:cxn ang="0">
                  <a:pos x="77" y="730"/>
                </a:cxn>
                <a:cxn ang="0">
                  <a:pos x="69" y="802"/>
                </a:cxn>
                <a:cxn ang="0">
                  <a:pos x="7" y="788"/>
                </a:cxn>
                <a:cxn ang="0">
                  <a:pos x="5" y="751"/>
                </a:cxn>
                <a:cxn ang="0">
                  <a:pos x="37" y="722"/>
                </a:cxn>
                <a:cxn ang="0">
                  <a:pos x="5" y="670"/>
                </a:cxn>
                <a:cxn ang="0">
                  <a:pos x="5" y="32"/>
                </a:cxn>
              </a:cxnLst>
              <a:rect l="0" t="0" r="r" b="b"/>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000"/>
              </a:schemeClr>
            </a:solidFill>
            <a:ln w="9525">
              <a:noFill/>
              <a:round/>
              <a:headEnd/>
              <a:tailEnd/>
            </a:ln>
            <a:effectLst/>
          </p:spPr>
          <p:txBody>
            <a:bodyPr/>
            <a:lstStyle/>
            <a:p>
              <a:endParaRPr lang="zh-CN" altLang="en-US"/>
            </a:p>
          </p:txBody>
        </p:sp>
        <p:grpSp>
          <p:nvGrpSpPr>
            <p:cNvPr id="46084" name="Group 4"/>
            <p:cNvGrpSpPr>
              <a:grpSpLocks/>
            </p:cNvGrpSpPr>
            <p:nvPr/>
          </p:nvGrpSpPr>
          <p:grpSpPr bwMode="auto">
            <a:xfrm rot="14964908" flipH="1">
              <a:off x="104" y="2441"/>
              <a:ext cx="452" cy="444"/>
              <a:chOff x="1727" y="866"/>
              <a:chExt cx="129" cy="157"/>
            </a:xfrm>
          </p:grpSpPr>
          <p:sp>
            <p:nvSpPr>
              <p:cNvPr id="46085" name="Freeform 5"/>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endParaRPr lang="zh-CN" altLang="en-US"/>
              </a:p>
            </p:txBody>
          </p:sp>
          <p:sp>
            <p:nvSpPr>
              <p:cNvPr id="46086" name="Freeform 6"/>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endParaRPr lang="zh-CN" altLang="en-US"/>
              </a:p>
            </p:txBody>
          </p:sp>
          <p:sp>
            <p:nvSpPr>
              <p:cNvPr id="46087" name="Freeform 7"/>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endParaRPr lang="zh-CN" altLang="en-US"/>
              </a:p>
            </p:txBody>
          </p:sp>
        </p:grpSp>
        <p:sp>
          <p:nvSpPr>
            <p:cNvPr id="46088" name="Freeform 8"/>
            <p:cNvSpPr>
              <a:spLocks/>
            </p:cNvSpPr>
            <p:nvPr/>
          </p:nvSpPr>
          <p:spPr bwMode="ltGray">
            <a:xfrm>
              <a:off x="90" y="1736"/>
              <a:ext cx="710" cy="768"/>
            </a:xfrm>
            <a:custGeom>
              <a:avLst/>
              <a:gdLst/>
              <a:ahLst/>
              <a:cxnLst>
                <a:cxn ang="0">
                  <a:pos x="14" y="416"/>
                </a:cxn>
                <a:cxn ang="0">
                  <a:pos x="14" y="272"/>
                </a:cxn>
                <a:cxn ang="0">
                  <a:pos x="102" y="144"/>
                </a:cxn>
                <a:cxn ang="0">
                  <a:pos x="150" y="96"/>
                </a:cxn>
                <a:cxn ang="0">
                  <a:pos x="198" y="64"/>
                </a:cxn>
                <a:cxn ang="0">
                  <a:pos x="350" y="0"/>
                </a:cxn>
                <a:cxn ang="0">
                  <a:pos x="534" y="8"/>
                </a:cxn>
                <a:cxn ang="0">
                  <a:pos x="662" y="96"/>
                </a:cxn>
                <a:cxn ang="0">
                  <a:pos x="710" y="200"/>
                </a:cxn>
                <a:cxn ang="0">
                  <a:pos x="702" y="400"/>
                </a:cxn>
                <a:cxn ang="0">
                  <a:pos x="678" y="448"/>
                </a:cxn>
                <a:cxn ang="0">
                  <a:pos x="550" y="632"/>
                </a:cxn>
                <a:cxn ang="0">
                  <a:pos x="518" y="656"/>
                </a:cxn>
                <a:cxn ang="0">
                  <a:pos x="470" y="664"/>
                </a:cxn>
                <a:cxn ang="0">
                  <a:pos x="518" y="680"/>
                </a:cxn>
                <a:cxn ang="0">
                  <a:pos x="566" y="696"/>
                </a:cxn>
                <a:cxn ang="0">
                  <a:pos x="574" y="720"/>
                </a:cxn>
                <a:cxn ang="0">
                  <a:pos x="526" y="736"/>
                </a:cxn>
                <a:cxn ang="0">
                  <a:pos x="502" y="752"/>
                </a:cxn>
                <a:cxn ang="0">
                  <a:pos x="454" y="768"/>
                </a:cxn>
                <a:cxn ang="0">
                  <a:pos x="438" y="712"/>
                </a:cxn>
                <a:cxn ang="0">
                  <a:pos x="246" y="688"/>
                </a:cxn>
                <a:cxn ang="0">
                  <a:pos x="134" y="648"/>
                </a:cxn>
                <a:cxn ang="0">
                  <a:pos x="110" y="624"/>
                </a:cxn>
                <a:cxn ang="0">
                  <a:pos x="78" y="576"/>
                </a:cxn>
                <a:cxn ang="0">
                  <a:pos x="54" y="464"/>
                </a:cxn>
                <a:cxn ang="0">
                  <a:pos x="30" y="408"/>
                </a:cxn>
                <a:cxn ang="0">
                  <a:pos x="22" y="384"/>
                </a:cxn>
                <a:cxn ang="0">
                  <a:pos x="14" y="416"/>
                </a:cxn>
              </a:cxnLst>
              <a:rect l="0" t="0" r="r" b="b"/>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000"/>
              </a:schemeClr>
            </a:solidFill>
            <a:ln w="9525">
              <a:noFill/>
              <a:round/>
              <a:headEnd/>
              <a:tailEnd/>
            </a:ln>
            <a:effectLst/>
          </p:spPr>
          <p:txBody>
            <a:bodyPr/>
            <a:lstStyle/>
            <a:p>
              <a:endParaRPr lang="zh-CN" altLang="en-US"/>
            </a:p>
          </p:txBody>
        </p:sp>
        <p:grpSp>
          <p:nvGrpSpPr>
            <p:cNvPr id="46089" name="Group 9"/>
            <p:cNvGrpSpPr>
              <a:grpSpLocks/>
            </p:cNvGrpSpPr>
            <p:nvPr/>
          </p:nvGrpSpPr>
          <p:grpSpPr bwMode="auto">
            <a:xfrm rot="416244">
              <a:off x="9" y="1746"/>
              <a:ext cx="1771" cy="1741"/>
              <a:chOff x="41" y="2787"/>
              <a:chExt cx="902" cy="833"/>
            </a:xfrm>
          </p:grpSpPr>
          <p:sp>
            <p:nvSpPr>
              <p:cNvPr id="46090" name="Freeform 10"/>
              <p:cNvSpPr>
                <a:spLocks/>
              </p:cNvSpPr>
              <p:nvPr userDrawn="1"/>
            </p:nvSpPr>
            <p:spPr bwMode="ltGray">
              <a:xfrm rot="373331" flipH="1">
                <a:off x="125" y="2787"/>
                <a:ext cx="313" cy="303"/>
              </a:xfrm>
              <a:custGeom>
                <a:avLst/>
                <a:gdLst/>
                <a:ahLst/>
                <a:cxnLst>
                  <a:cxn ang="0">
                    <a:pos x="46" y="210"/>
                  </a:cxn>
                  <a:cxn ang="0">
                    <a:pos x="37" y="198"/>
                  </a:cxn>
                  <a:cxn ang="0">
                    <a:pos x="26" y="181"/>
                  </a:cxn>
                  <a:cxn ang="0">
                    <a:pos x="15" y="159"/>
                  </a:cxn>
                  <a:cxn ang="0">
                    <a:pos x="5" y="135"/>
                  </a:cxn>
                  <a:cxn ang="0">
                    <a:pos x="0" y="109"/>
                  </a:cxn>
                  <a:cxn ang="0">
                    <a:pos x="1" y="82"/>
                  </a:cxn>
                  <a:cxn ang="0">
                    <a:pos x="9" y="57"/>
                  </a:cxn>
                  <a:cxn ang="0">
                    <a:pos x="27" y="35"/>
                  </a:cxn>
                  <a:cxn ang="0">
                    <a:pos x="45" y="22"/>
                  </a:cxn>
                  <a:cxn ang="0">
                    <a:pos x="60" y="12"/>
                  </a:cxn>
                  <a:cxn ang="0">
                    <a:pos x="72" y="7"/>
                  </a:cxn>
                  <a:cxn ang="0">
                    <a:pos x="81" y="5"/>
                  </a:cxn>
                  <a:cxn ang="0">
                    <a:pos x="88" y="5"/>
                  </a:cxn>
                  <a:cxn ang="0">
                    <a:pos x="104" y="0"/>
                  </a:cxn>
                  <a:cxn ang="0">
                    <a:pos x="148" y="8"/>
                  </a:cxn>
                  <a:cxn ang="0">
                    <a:pos x="160" y="12"/>
                  </a:cxn>
                  <a:cxn ang="0">
                    <a:pos x="172" y="15"/>
                  </a:cxn>
                  <a:cxn ang="0">
                    <a:pos x="182" y="19"/>
                  </a:cxn>
                  <a:cxn ang="0">
                    <a:pos x="190" y="23"/>
                  </a:cxn>
                  <a:cxn ang="0">
                    <a:pos x="198" y="27"/>
                  </a:cxn>
                  <a:cxn ang="0">
                    <a:pos x="205" y="32"/>
                  </a:cxn>
                  <a:cxn ang="0">
                    <a:pos x="211" y="38"/>
                  </a:cxn>
                  <a:cxn ang="0">
                    <a:pos x="217" y="45"/>
                  </a:cxn>
                  <a:cxn ang="0">
                    <a:pos x="205" y="40"/>
                  </a:cxn>
                  <a:cxn ang="0">
                    <a:pos x="194" y="36"/>
                  </a:cxn>
                  <a:cxn ang="0">
                    <a:pos x="183" y="33"/>
                  </a:cxn>
                  <a:cxn ang="0">
                    <a:pos x="172" y="30"/>
                  </a:cxn>
                  <a:cxn ang="0">
                    <a:pos x="163" y="27"/>
                  </a:cxn>
                  <a:cxn ang="0">
                    <a:pos x="153" y="26"/>
                  </a:cxn>
                  <a:cxn ang="0">
                    <a:pos x="143" y="24"/>
                  </a:cxn>
                  <a:cxn ang="0">
                    <a:pos x="134" y="24"/>
                  </a:cxn>
                  <a:cxn ang="0">
                    <a:pos x="125" y="24"/>
                  </a:cxn>
                  <a:cxn ang="0">
                    <a:pos x="116" y="25"/>
                  </a:cxn>
                  <a:cxn ang="0">
                    <a:pos x="107" y="27"/>
                  </a:cxn>
                  <a:cxn ang="0">
                    <a:pos x="99" y="29"/>
                  </a:cxn>
                  <a:cxn ang="0">
                    <a:pos x="91" y="33"/>
                  </a:cxn>
                  <a:cxn ang="0">
                    <a:pos x="82" y="36"/>
                  </a:cxn>
                  <a:cxn ang="0">
                    <a:pos x="74" y="41"/>
                  </a:cxn>
                  <a:cxn ang="0">
                    <a:pos x="66" y="46"/>
                  </a:cxn>
                  <a:cxn ang="0">
                    <a:pos x="52" y="61"/>
                  </a:cxn>
                  <a:cxn ang="0">
                    <a:pos x="42" y="80"/>
                  </a:cxn>
                  <a:cxn ang="0">
                    <a:pos x="37" y="103"/>
                  </a:cxn>
                  <a:cxn ang="0">
                    <a:pos x="35" y="126"/>
                  </a:cxn>
                  <a:cxn ang="0">
                    <a:pos x="35" y="151"/>
                  </a:cxn>
                  <a:cxn ang="0">
                    <a:pos x="38" y="174"/>
                  </a:cxn>
                  <a:cxn ang="0">
                    <a:pos x="41" y="194"/>
                  </a:cxn>
                  <a:cxn ang="0">
                    <a:pos x="46" y="210"/>
                  </a:cxn>
                </a:cxnLst>
                <a:rect l="0" t="0" r="r" b="b"/>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w="9525">
                <a:noFill/>
                <a:round/>
                <a:headEnd/>
                <a:tailEnd/>
              </a:ln>
            </p:spPr>
            <p:txBody>
              <a:bodyPr/>
              <a:lstStyle/>
              <a:p>
                <a:endParaRPr lang="zh-CN" altLang="en-US"/>
              </a:p>
            </p:txBody>
          </p:sp>
          <p:sp>
            <p:nvSpPr>
              <p:cNvPr id="46091" name="Freeform 11"/>
              <p:cNvSpPr>
                <a:spLocks/>
              </p:cNvSpPr>
              <p:nvPr userDrawn="1"/>
            </p:nvSpPr>
            <p:spPr bwMode="ltGray">
              <a:xfrm rot="373331" flipH="1">
                <a:off x="41" y="2843"/>
                <a:ext cx="262" cy="308"/>
              </a:xfrm>
              <a:custGeom>
                <a:avLst/>
                <a:gdLst/>
                <a:ahLst/>
                <a:cxnLst>
                  <a:cxn ang="0">
                    <a:pos x="109" y="0"/>
                  </a:cxn>
                  <a:cxn ang="0">
                    <a:pos x="112" y="2"/>
                  </a:cxn>
                  <a:cxn ang="0">
                    <a:pos x="118" y="8"/>
                  </a:cxn>
                  <a:cxn ang="0">
                    <a:pos x="127" y="18"/>
                  </a:cxn>
                  <a:cxn ang="0">
                    <a:pos x="137" y="33"/>
                  </a:cxn>
                  <a:cxn ang="0">
                    <a:pos x="145" y="52"/>
                  </a:cxn>
                  <a:cxn ang="0">
                    <a:pos x="150" y="76"/>
                  </a:cxn>
                  <a:cxn ang="0">
                    <a:pos x="150" y="105"/>
                  </a:cxn>
                  <a:cxn ang="0">
                    <a:pos x="144" y="139"/>
                  </a:cxn>
                  <a:cxn ang="0">
                    <a:pos x="140" y="149"/>
                  </a:cxn>
                  <a:cxn ang="0">
                    <a:pos x="136" y="157"/>
                  </a:cxn>
                  <a:cxn ang="0">
                    <a:pos x="131" y="165"/>
                  </a:cxn>
                  <a:cxn ang="0">
                    <a:pos x="125" y="173"/>
                  </a:cxn>
                  <a:cxn ang="0">
                    <a:pos x="117" y="180"/>
                  </a:cxn>
                  <a:cxn ang="0">
                    <a:pos x="110" y="185"/>
                  </a:cxn>
                  <a:cxn ang="0">
                    <a:pos x="102" y="191"/>
                  </a:cxn>
                  <a:cxn ang="0">
                    <a:pos x="92" y="195"/>
                  </a:cxn>
                  <a:cxn ang="0">
                    <a:pos x="82" y="197"/>
                  </a:cxn>
                  <a:cxn ang="0">
                    <a:pos x="72" y="200"/>
                  </a:cxn>
                  <a:cxn ang="0">
                    <a:pos x="61" y="201"/>
                  </a:cxn>
                  <a:cxn ang="0">
                    <a:pos x="49" y="201"/>
                  </a:cxn>
                  <a:cxn ang="0">
                    <a:pos x="37" y="200"/>
                  </a:cxn>
                  <a:cxn ang="0">
                    <a:pos x="25" y="197"/>
                  </a:cxn>
                  <a:cxn ang="0">
                    <a:pos x="12" y="193"/>
                  </a:cxn>
                  <a:cxn ang="0">
                    <a:pos x="0" y="188"/>
                  </a:cxn>
                  <a:cxn ang="0">
                    <a:pos x="11" y="195"/>
                  </a:cxn>
                  <a:cxn ang="0">
                    <a:pos x="22" y="200"/>
                  </a:cxn>
                  <a:cxn ang="0">
                    <a:pos x="33" y="205"/>
                  </a:cxn>
                  <a:cxn ang="0">
                    <a:pos x="43" y="208"/>
                  </a:cxn>
                  <a:cxn ang="0">
                    <a:pos x="53" y="211"/>
                  </a:cxn>
                  <a:cxn ang="0">
                    <a:pos x="63" y="212"/>
                  </a:cxn>
                  <a:cxn ang="0">
                    <a:pos x="73" y="213"/>
                  </a:cxn>
                  <a:cxn ang="0">
                    <a:pos x="83" y="213"/>
                  </a:cxn>
                  <a:cxn ang="0">
                    <a:pos x="91" y="212"/>
                  </a:cxn>
                  <a:cxn ang="0">
                    <a:pos x="100" y="210"/>
                  </a:cxn>
                  <a:cxn ang="0">
                    <a:pos x="108" y="208"/>
                  </a:cxn>
                  <a:cxn ang="0">
                    <a:pos x="116" y="206"/>
                  </a:cxn>
                  <a:cxn ang="0">
                    <a:pos x="123" y="203"/>
                  </a:cxn>
                  <a:cxn ang="0">
                    <a:pos x="130" y="199"/>
                  </a:cxn>
                  <a:cxn ang="0">
                    <a:pos x="136" y="195"/>
                  </a:cxn>
                  <a:cxn ang="0">
                    <a:pos x="142" y="191"/>
                  </a:cxn>
                  <a:cxn ang="0">
                    <a:pos x="158" y="176"/>
                  </a:cxn>
                  <a:cxn ang="0">
                    <a:pos x="169" y="161"/>
                  </a:cxn>
                  <a:cxn ang="0">
                    <a:pos x="176" y="144"/>
                  </a:cxn>
                  <a:cxn ang="0">
                    <a:pos x="179" y="128"/>
                  </a:cxn>
                  <a:cxn ang="0">
                    <a:pos x="181" y="111"/>
                  </a:cxn>
                  <a:cxn ang="0">
                    <a:pos x="181" y="95"/>
                  </a:cxn>
                  <a:cxn ang="0">
                    <a:pos x="182" y="79"/>
                  </a:cxn>
                  <a:cxn ang="0">
                    <a:pos x="173" y="46"/>
                  </a:cxn>
                  <a:cxn ang="0">
                    <a:pos x="156" y="21"/>
                  </a:cxn>
                  <a:cxn ang="0">
                    <a:pos x="151" y="18"/>
                  </a:cxn>
                  <a:cxn ang="0">
                    <a:pos x="147" y="15"/>
                  </a:cxn>
                  <a:cxn ang="0">
                    <a:pos x="142" y="13"/>
                  </a:cxn>
                  <a:cxn ang="0">
                    <a:pos x="138" y="11"/>
                  </a:cxn>
                  <a:cxn ang="0">
                    <a:pos x="132" y="9"/>
                  </a:cxn>
                  <a:cxn ang="0">
                    <a:pos x="126" y="6"/>
                  </a:cxn>
                  <a:cxn ang="0">
                    <a:pos x="119" y="3"/>
                  </a:cxn>
                  <a:cxn ang="0">
                    <a:pos x="109" y="0"/>
                  </a:cxn>
                </a:cxnLst>
                <a:rect l="0" t="0" r="r" b="b"/>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w="9525">
                <a:noFill/>
                <a:round/>
                <a:headEnd/>
                <a:tailEnd/>
              </a:ln>
            </p:spPr>
            <p:txBody>
              <a:bodyPr/>
              <a:lstStyle/>
              <a:p>
                <a:endParaRPr lang="zh-CN" altLang="en-US"/>
              </a:p>
            </p:txBody>
          </p:sp>
          <p:sp>
            <p:nvSpPr>
              <p:cNvPr id="46092" name="Freeform 12"/>
              <p:cNvSpPr>
                <a:spLocks/>
              </p:cNvSpPr>
              <p:nvPr userDrawn="1"/>
            </p:nvSpPr>
            <p:spPr bwMode="ltGray">
              <a:xfrm rot="373331" flipH="1">
                <a:off x="121" y="2907"/>
                <a:ext cx="93" cy="156"/>
              </a:xfrm>
              <a:custGeom>
                <a:avLst/>
                <a:gdLst/>
                <a:ahLst/>
                <a:cxnLst>
                  <a:cxn ang="0">
                    <a:pos x="94" y="0"/>
                  </a:cxn>
                  <a:cxn ang="0">
                    <a:pos x="105" y="9"/>
                  </a:cxn>
                  <a:cxn ang="0">
                    <a:pos x="115" y="27"/>
                  </a:cxn>
                  <a:cxn ang="0">
                    <a:pos x="123" y="50"/>
                  </a:cxn>
                  <a:cxn ang="0">
                    <a:pos x="128" y="78"/>
                  </a:cxn>
                  <a:cxn ang="0">
                    <a:pos x="127" y="111"/>
                  </a:cxn>
                  <a:cxn ang="0">
                    <a:pos x="116" y="145"/>
                  </a:cxn>
                  <a:cxn ang="0">
                    <a:pos x="94" y="181"/>
                  </a:cxn>
                  <a:cxn ang="0">
                    <a:pos x="60" y="217"/>
                  </a:cxn>
                  <a:cxn ang="0">
                    <a:pos x="49" y="213"/>
                  </a:cxn>
                  <a:cxn ang="0">
                    <a:pos x="38" y="210"/>
                  </a:cxn>
                  <a:cxn ang="0">
                    <a:pos x="26" y="205"/>
                  </a:cxn>
                  <a:cxn ang="0">
                    <a:pos x="16" y="201"/>
                  </a:cxn>
                  <a:cxn ang="0">
                    <a:pos x="8" y="196"/>
                  </a:cxn>
                  <a:cxn ang="0">
                    <a:pos x="2" y="190"/>
                  </a:cxn>
                  <a:cxn ang="0">
                    <a:pos x="0" y="183"/>
                  </a:cxn>
                  <a:cxn ang="0">
                    <a:pos x="1" y="178"/>
                  </a:cxn>
                  <a:cxn ang="0">
                    <a:pos x="13" y="171"/>
                  </a:cxn>
                  <a:cxn ang="0">
                    <a:pos x="29" y="161"/>
                  </a:cxn>
                  <a:cxn ang="0">
                    <a:pos x="46" y="150"/>
                  </a:cxn>
                  <a:cxn ang="0">
                    <a:pos x="63" y="134"/>
                  </a:cxn>
                  <a:cxn ang="0">
                    <a:pos x="79" y="112"/>
                  </a:cxn>
                  <a:cxn ang="0">
                    <a:pos x="91" y="83"/>
                  </a:cxn>
                  <a:cxn ang="0">
                    <a:pos x="97" y="46"/>
                  </a:cxn>
                  <a:cxn ang="0">
                    <a:pos x="94" y="0"/>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w="9525">
                <a:noFill/>
                <a:round/>
                <a:headEnd/>
                <a:tailEnd/>
              </a:ln>
            </p:spPr>
            <p:txBody>
              <a:bodyPr/>
              <a:lstStyle/>
              <a:p>
                <a:endParaRPr lang="zh-CN" altLang="en-US"/>
              </a:p>
            </p:txBody>
          </p:sp>
          <p:sp>
            <p:nvSpPr>
              <p:cNvPr id="46093" name="Freeform 13"/>
              <p:cNvSpPr>
                <a:spLocks/>
              </p:cNvSpPr>
              <p:nvPr userDrawn="1"/>
            </p:nvSpPr>
            <p:spPr bwMode="ltGray">
              <a:xfrm rot="373331" flipH="1">
                <a:off x="313" y="3110"/>
                <a:ext cx="85" cy="93"/>
              </a:xfrm>
              <a:custGeom>
                <a:avLst/>
                <a:gdLst/>
                <a:ahLst/>
                <a:cxnLst>
                  <a:cxn ang="0">
                    <a:pos x="75" y="0"/>
                  </a:cxn>
                  <a:cxn ang="0">
                    <a:pos x="0" y="25"/>
                  </a:cxn>
                  <a:cxn ang="0">
                    <a:pos x="3" y="26"/>
                  </a:cxn>
                  <a:cxn ang="0">
                    <a:pos x="14" y="29"/>
                  </a:cxn>
                  <a:cxn ang="0">
                    <a:pos x="29" y="36"/>
                  </a:cxn>
                  <a:cxn ang="0">
                    <a:pos x="46" y="47"/>
                  </a:cxn>
                  <a:cxn ang="0">
                    <a:pos x="66" y="62"/>
                  </a:cxn>
                  <a:cxn ang="0">
                    <a:pos x="84" y="80"/>
                  </a:cxn>
                  <a:cxn ang="0">
                    <a:pos x="102" y="103"/>
                  </a:cxn>
                  <a:cxn ang="0">
                    <a:pos x="116" y="132"/>
                  </a:cxn>
                  <a:cxn ang="0">
                    <a:pos x="117" y="120"/>
                  </a:cxn>
                  <a:cxn ang="0">
                    <a:pos x="115" y="107"/>
                  </a:cxn>
                  <a:cxn ang="0">
                    <a:pos x="108" y="90"/>
                  </a:cxn>
                  <a:cxn ang="0">
                    <a:pos x="99" y="74"/>
                  </a:cxn>
                  <a:cxn ang="0">
                    <a:pos x="89" y="58"/>
                  </a:cxn>
                  <a:cxn ang="0">
                    <a:pos x="78" y="45"/>
                  </a:cxn>
                  <a:cxn ang="0">
                    <a:pos x="67" y="36"/>
                  </a:cxn>
                  <a:cxn ang="0">
                    <a:pos x="58" y="32"/>
                  </a:cxn>
                  <a:cxn ang="0">
                    <a:pos x="69" y="29"/>
                  </a:cxn>
                  <a:cxn ang="0">
                    <a:pos x="79" y="28"/>
                  </a:cxn>
                  <a:cxn ang="0">
                    <a:pos x="89" y="26"/>
                  </a:cxn>
                  <a:cxn ang="0">
                    <a:pos x="98" y="25"/>
                  </a:cxn>
                  <a:cxn ang="0">
                    <a:pos x="105" y="24"/>
                  </a:cxn>
                  <a:cxn ang="0">
                    <a:pos x="109" y="22"/>
                  </a:cxn>
                  <a:cxn ang="0">
                    <a:pos x="113" y="21"/>
                  </a:cxn>
                  <a:cxn ang="0">
                    <a:pos x="114" y="21"/>
                  </a:cxn>
                  <a:cxn ang="0">
                    <a:pos x="75" y="0"/>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w="9525">
                <a:noFill/>
                <a:round/>
                <a:headEnd/>
                <a:tailEnd/>
              </a:ln>
            </p:spPr>
            <p:txBody>
              <a:bodyPr/>
              <a:lstStyle/>
              <a:p>
                <a:endParaRPr lang="zh-CN" altLang="en-US"/>
              </a:p>
            </p:txBody>
          </p:sp>
          <p:sp>
            <p:nvSpPr>
              <p:cNvPr id="46094" name="Freeform 14"/>
              <p:cNvSpPr>
                <a:spLocks/>
              </p:cNvSpPr>
              <p:nvPr userDrawn="1"/>
            </p:nvSpPr>
            <p:spPr bwMode="ltGray">
              <a:xfrm rot="373331" flipH="1">
                <a:off x="289" y="3135"/>
                <a:ext cx="21" cy="55"/>
              </a:xfrm>
              <a:custGeom>
                <a:avLst/>
                <a:gdLst/>
                <a:ahLst/>
                <a:cxnLst>
                  <a:cxn ang="0">
                    <a:pos x="29" y="0"/>
                  </a:cxn>
                  <a:cxn ang="0">
                    <a:pos x="23" y="0"/>
                  </a:cxn>
                  <a:cxn ang="0">
                    <a:pos x="16" y="4"/>
                  </a:cxn>
                  <a:cxn ang="0">
                    <a:pos x="9" y="9"/>
                  </a:cxn>
                  <a:cxn ang="0">
                    <a:pos x="4" y="19"/>
                  </a:cxn>
                  <a:cxn ang="0">
                    <a:pos x="1" y="30"/>
                  </a:cxn>
                  <a:cxn ang="0">
                    <a:pos x="0" y="44"/>
                  </a:cxn>
                  <a:cxn ang="0">
                    <a:pos x="3" y="60"/>
                  </a:cxn>
                  <a:cxn ang="0">
                    <a:pos x="11" y="77"/>
                  </a:cxn>
                  <a:cxn ang="0">
                    <a:pos x="15" y="53"/>
                  </a:cxn>
                  <a:cxn ang="0">
                    <a:pos x="19" y="37"/>
                  </a:cxn>
                  <a:cxn ang="0">
                    <a:pos x="23" y="22"/>
                  </a:cxn>
                  <a:cxn ang="0">
                    <a:pos x="29" y="0"/>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w="9525">
                <a:noFill/>
                <a:round/>
                <a:headEnd/>
                <a:tailEnd/>
              </a:ln>
            </p:spPr>
            <p:txBody>
              <a:bodyPr/>
              <a:lstStyle/>
              <a:p>
                <a:endParaRPr lang="zh-CN" altLang="en-US"/>
              </a:p>
            </p:txBody>
          </p:sp>
          <p:grpSp>
            <p:nvGrpSpPr>
              <p:cNvPr id="46095" name="Group 15"/>
              <p:cNvGrpSpPr>
                <a:grpSpLocks/>
              </p:cNvGrpSpPr>
              <p:nvPr userDrawn="1"/>
            </p:nvGrpSpPr>
            <p:grpSpPr bwMode="auto">
              <a:xfrm rot="10886446" flipH="1">
                <a:off x="335" y="3251"/>
                <a:ext cx="608" cy="369"/>
                <a:chOff x="-366" y="1704"/>
                <a:chExt cx="608" cy="369"/>
              </a:xfrm>
            </p:grpSpPr>
            <p:sp>
              <p:nvSpPr>
                <p:cNvPr id="46096" name="Freeform 16"/>
                <p:cNvSpPr>
                  <a:spLocks/>
                </p:cNvSpPr>
                <p:nvPr userDrawn="1"/>
              </p:nvSpPr>
              <p:spPr bwMode="ltGray">
                <a:xfrm rot="4200091">
                  <a:off x="-243" y="1807"/>
                  <a:ext cx="143" cy="390"/>
                </a:xfrm>
                <a:custGeom>
                  <a:avLst/>
                  <a:gdLst/>
                  <a:ahLst/>
                  <a:cxnLst>
                    <a:cxn ang="0">
                      <a:pos x="12" y="44"/>
                    </a:cxn>
                    <a:cxn ang="0">
                      <a:pos x="6" y="72"/>
                    </a:cxn>
                    <a:cxn ang="0">
                      <a:pos x="3" y="99"/>
                    </a:cxn>
                    <a:cxn ang="0">
                      <a:pos x="0" y="125"/>
                    </a:cxn>
                    <a:cxn ang="0">
                      <a:pos x="0" y="151"/>
                    </a:cxn>
                    <a:cxn ang="0">
                      <a:pos x="3" y="180"/>
                    </a:cxn>
                    <a:cxn ang="0">
                      <a:pos x="7" y="211"/>
                    </a:cxn>
                    <a:cxn ang="0">
                      <a:pos x="16" y="247"/>
                    </a:cxn>
                    <a:cxn ang="0">
                      <a:pos x="29" y="287"/>
                    </a:cxn>
                    <a:cxn ang="0">
                      <a:pos x="43" y="325"/>
                    </a:cxn>
                    <a:cxn ang="0">
                      <a:pos x="61" y="364"/>
                    </a:cxn>
                    <a:cxn ang="0">
                      <a:pos x="83" y="406"/>
                    </a:cxn>
                    <a:cxn ang="0">
                      <a:pos x="106" y="446"/>
                    </a:cxn>
                    <a:cxn ang="0">
                      <a:pos x="132" y="483"/>
                    </a:cxn>
                    <a:cxn ang="0">
                      <a:pos x="157" y="516"/>
                    </a:cxn>
                    <a:cxn ang="0">
                      <a:pos x="182" y="544"/>
                    </a:cxn>
                    <a:cxn ang="0">
                      <a:pos x="207" y="564"/>
                    </a:cxn>
                    <a:cxn ang="0">
                      <a:pos x="160" y="501"/>
                    </a:cxn>
                    <a:cxn ang="0">
                      <a:pos x="127" y="448"/>
                    </a:cxn>
                    <a:cxn ang="0">
                      <a:pos x="103" y="405"/>
                    </a:cxn>
                    <a:cxn ang="0">
                      <a:pos x="87" y="368"/>
                    </a:cxn>
                    <a:cxn ang="0">
                      <a:pos x="75" y="337"/>
                    </a:cxn>
                    <a:cxn ang="0">
                      <a:pos x="68" y="309"/>
                    </a:cxn>
                    <a:cxn ang="0">
                      <a:pos x="63" y="285"/>
                    </a:cxn>
                    <a:cxn ang="0">
                      <a:pos x="56" y="261"/>
                    </a:cxn>
                    <a:cxn ang="0">
                      <a:pos x="44" y="205"/>
                    </a:cxn>
                    <a:cxn ang="0">
                      <a:pos x="41" y="140"/>
                    </a:cxn>
                    <a:cxn ang="0">
                      <a:pos x="43" y="68"/>
                    </a:cxn>
                    <a:cxn ang="0">
                      <a:pos x="50" y="0"/>
                    </a:cxn>
                    <a:cxn ang="0">
                      <a:pos x="12" y="44"/>
                    </a:cxn>
                  </a:cxnLst>
                  <a:rect l="0" t="0" r="r" b="b"/>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w="9525">
                  <a:noFill/>
                  <a:round/>
                  <a:headEnd/>
                  <a:tailEnd/>
                </a:ln>
              </p:spPr>
              <p:txBody>
                <a:bodyPr/>
                <a:lstStyle/>
                <a:p>
                  <a:endParaRPr lang="zh-CN" altLang="en-US"/>
                </a:p>
              </p:txBody>
            </p:sp>
            <p:sp>
              <p:nvSpPr>
                <p:cNvPr id="46097" name="Freeform 17"/>
                <p:cNvSpPr>
                  <a:spLocks/>
                </p:cNvSpPr>
                <p:nvPr userDrawn="1"/>
              </p:nvSpPr>
              <p:spPr bwMode="ltGray">
                <a:xfrm rot="4200091">
                  <a:off x="124" y="1761"/>
                  <a:ext cx="33" cy="160"/>
                </a:xfrm>
                <a:custGeom>
                  <a:avLst/>
                  <a:gdLst/>
                  <a:ahLst/>
                  <a:cxnLst>
                    <a:cxn ang="0">
                      <a:pos x="0" y="19"/>
                    </a:cxn>
                    <a:cxn ang="0">
                      <a:pos x="14" y="55"/>
                    </a:cxn>
                    <a:cxn ang="0">
                      <a:pos x="22" y="101"/>
                    </a:cxn>
                    <a:cxn ang="0">
                      <a:pos x="24" y="159"/>
                    </a:cxn>
                    <a:cxn ang="0">
                      <a:pos x="19" y="232"/>
                    </a:cxn>
                    <a:cxn ang="0">
                      <a:pos x="45" y="217"/>
                    </a:cxn>
                    <a:cxn ang="0">
                      <a:pos x="47" y="178"/>
                    </a:cxn>
                    <a:cxn ang="0">
                      <a:pos x="47" y="140"/>
                    </a:cxn>
                    <a:cxn ang="0">
                      <a:pos x="45" y="103"/>
                    </a:cxn>
                    <a:cxn ang="0">
                      <a:pos x="41" y="71"/>
                    </a:cxn>
                    <a:cxn ang="0">
                      <a:pos x="36" y="52"/>
                    </a:cxn>
                    <a:cxn ang="0">
                      <a:pos x="29" y="34"/>
                    </a:cxn>
                    <a:cxn ang="0">
                      <a:pos x="22" y="17"/>
                    </a:cxn>
                    <a:cxn ang="0">
                      <a:pos x="13" y="0"/>
                    </a:cxn>
                    <a:cxn ang="0">
                      <a:pos x="0" y="19"/>
                    </a:cxn>
                  </a:cxnLst>
                  <a:rect l="0" t="0" r="r" b="b"/>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w="9525">
                  <a:noFill/>
                  <a:round/>
                  <a:headEnd/>
                  <a:tailEnd/>
                </a:ln>
              </p:spPr>
              <p:txBody>
                <a:bodyPr/>
                <a:lstStyle/>
                <a:p>
                  <a:endParaRPr lang="zh-CN" altLang="en-US"/>
                </a:p>
              </p:txBody>
            </p:sp>
            <p:sp>
              <p:nvSpPr>
                <p:cNvPr id="46098" name="Freeform 18"/>
                <p:cNvSpPr>
                  <a:spLocks/>
                </p:cNvSpPr>
                <p:nvPr userDrawn="1"/>
              </p:nvSpPr>
              <p:spPr bwMode="ltGray">
                <a:xfrm rot="4200091">
                  <a:off x="199" y="1720"/>
                  <a:ext cx="60" cy="27"/>
                </a:xfrm>
                <a:custGeom>
                  <a:avLst/>
                  <a:gdLst/>
                  <a:ahLst/>
                  <a:cxnLst>
                    <a:cxn ang="0">
                      <a:pos x="87" y="22"/>
                    </a:cxn>
                    <a:cxn ang="0">
                      <a:pos x="77" y="17"/>
                    </a:cxn>
                    <a:cxn ang="0">
                      <a:pos x="68" y="12"/>
                    </a:cxn>
                    <a:cxn ang="0">
                      <a:pos x="58" y="7"/>
                    </a:cxn>
                    <a:cxn ang="0">
                      <a:pos x="47" y="5"/>
                    </a:cxn>
                    <a:cxn ang="0">
                      <a:pos x="37" y="3"/>
                    </a:cxn>
                    <a:cxn ang="0">
                      <a:pos x="26" y="2"/>
                    </a:cxn>
                    <a:cxn ang="0">
                      <a:pos x="13" y="0"/>
                    </a:cxn>
                    <a:cxn ang="0">
                      <a:pos x="0" y="2"/>
                    </a:cxn>
                    <a:cxn ang="0">
                      <a:pos x="6" y="6"/>
                    </a:cxn>
                    <a:cxn ang="0">
                      <a:pos x="14" y="10"/>
                    </a:cxn>
                    <a:cxn ang="0">
                      <a:pos x="22" y="14"/>
                    </a:cxn>
                    <a:cxn ang="0">
                      <a:pos x="33" y="18"/>
                    </a:cxn>
                    <a:cxn ang="0">
                      <a:pos x="42" y="22"/>
                    </a:cxn>
                    <a:cxn ang="0">
                      <a:pos x="52" y="27"/>
                    </a:cxn>
                    <a:cxn ang="0">
                      <a:pos x="64" y="33"/>
                    </a:cxn>
                    <a:cxn ang="0">
                      <a:pos x="74" y="40"/>
                    </a:cxn>
                    <a:cxn ang="0">
                      <a:pos x="87" y="22"/>
                    </a:cxn>
                  </a:cxnLst>
                  <a:rect l="0" t="0" r="r" b="b"/>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w="9525">
                  <a:noFill/>
                  <a:round/>
                  <a:headEnd/>
                  <a:tailEnd/>
                </a:ln>
              </p:spPr>
              <p:txBody>
                <a:bodyPr/>
                <a:lstStyle/>
                <a:p>
                  <a:endParaRPr lang="zh-CN" altLang="en-US"/>
                </a:p>
              </p:txBody>
            </p:sp>
          </p:grpSp>
        </p:grpSp>
        <p:grpSp>
          <p:nvGrpSpPr>
            <p:cNvPr id="46099" name="Group 19"/>
            <p:cNvGrpSpPr>
              <a:grpSpLocks/>
            </p:cNvGrpSpPr>
            <p:nvPr/>
          </p:nvGrpSpPr>
          <p:grpSpPr bwMode="auto">
            <a:xfrm rot="-15351438">
              <a:off x="343" y="3854"/>
              <a:ext cx="392" cy="424"/>
              <a:chOff x="1727" y="866"/>
              <a:chExt cx="129" cy="157"/>
            </a:xfrm>
          </p:grpSpPr>
          <p:sp>
            <p:nvSpPr>
              <p:cNvPr id="46100" name="Freeform 20"/>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endParaRPr lang="zh-CN" altLang="en-US"/>
              </a:p>
            </p:txBody>
          </p:sp>
          <p:sp>
            <p:nvSpPr>
              <p:cNvPr id="46101" name="Freeform 21"/>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endParaRPr lang="zh-CN" altLang="en-US"/>
              </a:p>
            </p:txBody>
          </p:sp>
          <p:sp>
            <p:nvSpPr>
              <p:cNvPr id="46102" name="Freeform 22"/>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endParaRPr lang="zh-CN" altLang="en-US"/>
              </a:p>
            </p:txBody>
          </p:sp>
        </p:grpSp>
        <p:grpSp>
          <p:nvGrpSpPr>
            <p:cNvPr id="46103" name="Group 23"/>
            <p:cNvGrpSpPr>
              <a:grpSpLocks/>
            </p:cNvGrpSpPr>
            <p:nvPr/>
          </p:nvGrpSpPr>
          <p:grpSpPr bwMode="auto">
            <a:xfrm rot="5003157">
              <a:off x="249" y="1102"/>
              <a:ext cx="412" cy="500"/>
              <a:chOff x="1727" y="866"/>
              <a:chExt cx="129" cy="157"/>
            </a:xfrm>
          </p:grpSpPr>
          <p:sp>
            <p:nvSpPr>
              <p:cNvPr id="46104" name="Freeform 24"/>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endParaRPr lang="zh-CN" altLang="en-US"/>
              </a:p>
            </p:txBody>
          </p:sp>
          <p:sp>
            <p:nvSpPr>
              <p:cNvPr id="46105" name="Freeform 25"/>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endParaRPr lang="zh-CN" altLang="en-US"/>
              </a:p>
            </p:txBody>
          </p:sp>
          <p:sp>
            <p:nvSpPr>
              <p:cNvPr id="46106" name="Freeform 26"/>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endParaRPr lang="zh-CN" altLang="en-US"/>
              </a:p>
            </p:txBody>
          </p:sp>
        </p:grpSp>
        <p:grpSp>
          <p:nvGrpSpPr>
            <p:cNvPr id="46107" name="Group 27"/>
            <p:cNvGrpSpPr>
              <a:grpSpLocks/>
            </p:cNvGrpSpPr>
            <p:nvPr/>
          </p:nvGrpSpPr>
          <p:grpSpPr bwMode="auto">
            <a:xfrm>
              <a:off x="815" y="0"/>
              <a:ext cx="345" cy="367"/>
              <a:chOff x="1727" y="866"/>
              <a:chExt cx="129" cy="157"/>
            </a:xfrm>
          </p:grpSpPr>
          <p:sp>
            <p:nvSpPr>
              <p:cNvPr id="46108" name="Freeform 28"/>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endParaRPr lang="zh-CN" altLang="en-US"/>
              </a:p>
            </p:txBody>
          </p:sp>
          <p:sp>
            <p:nvSpPr>
              <p:cNvPr id="46109" name="Freeform 29"/>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endParaRPr lang="zh-CN" altLang="en-US"/>
              </a:p>
            </p:txBody>
          </p:sp>
          <p:sp>
            <p:nvSpPr>
              <p:cNvPr id="46110" name="Freeform 30"/>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endParaRPr lang="zh-CN" altLang="en-US"/>
              </a:p>
            </p:txBody>
          </p:sp>
        </p:grpSp>
        <p:sp>
          <p:nvSpPr>
            <p:cNvPr id="46111" name="Freeform 31"/>
            <p:cNvSpPr>
              <a:spLocks/>
            </p:cNvSpPr>
            <p:nvPr/>
          </p:nvSpPr>
          <p:spPr bwMode="ltGray">
            <a:xfrm>
              <a:off x="87" y="94"/>
              <a:ext cx="699" cy="756"/>
            </a:xfrm>
            <a:custGeom>
              <a:avLst/>
              <a:gdLst/>
              <a:ahLst/>
              <a:cxnLst>
                <a:cxn ang="0">
                  <a:pos x="1" y="392"/>
                </a:cxn>
                <a:cxn ang="0">
                  <a:pos x="3" y="252"/>
                </a:cxn>
                <a:cxn ang="0">
                  <a:pos x="21" y="210"/>
                </a:cxn>
                <a:cxn ang="0">
                  <a:pos x="29" y="182"/>
                </a:cxn>
                <a:cxn ang="0">
                  <a:pos x="39" y="154"/>
                </a:cxn>
                <a:cxn ang="0">
                  <a:pos x="51" y="138"/>
                </a:cxn>
                <a:cxn ang="0">
                  <a:pos x="111" y="74"/>
                </a:cxn>
                <a:cxn ang="0">
                  <a:pos x="169" y="30"/>
                </a:cxn>
                <a:cxn ang="0">
                  <a:pos x="225" y="10"/>
                </a:cxn>
                <a:cxn ang="0">
                  <a:pos x="249" y="4"/>
                </a:cxn>
                <a:cxn ang="0">
                  <a:pos x="265" y="0"/>
                </a:cxn>
                <a:cxn ang="0">
                  <a:pos x="357" y="2"/>
                </a:cxn>
                <a:cxn ang="0">
                  <a:pos x="385" y="6"/>
                </a:cxn>
                <a:cxn ang="0">
                  <a:pos x="489" y="40"/>
                </a:cxn>
                <a:cxn ang="0">
                  <a:pos x="619" y="128"/>
                </a:cxn>
                <a:cxn ang="0">
                  <a:pos x="653" y="178"/>
                </a:cxn>
                <a:cxn ang="0">
                  <a:pos x="693" y="322"/>
                </a:cxn>
                <a:cxn ang="0">
                  <a:pos x="687" y="434"/>
                </a:cxn>
                <a:cxn ang="0">
                  <a:pos x="665" y="538"/>
                </a:cxn>
                <a:cxn ang="0">
                  <a:pos x="639" y="564"/>
                </a:cxn>
                <a:cxn ang="0">
                  <a:pos x="631" y="580"/>
                </a:cxn>
                <a:cxn ang="0">
                  <a:pos x="607" y="588"/>
                </a:cxn>
                <a:cxn ang="0">
                  <a:pos x="473" y="664"/>
                </a:cxn>
                <a:cxn ang="0">
                  <a:pos x="449" y="678"/>
                </a:cxn>
                <a:cxn ang="0">
                  <a:pos x="405" y="684"/>
                </a:cxn>
                <a:cxn ang="0">
                  <a:pos x="375" y="690"/>
                </a:cxn>
                <a:cxn ang="0">
                  <a:pos x="267" y="684"/>
                </a:cxn>
                <a:cxn ang="0">
                  <a:pos x="259" y="722"/>
                </a:cxn>
                <a:cxn ang="0">
                  <a:pos x="241" y="756"/>
                </a:cxn>
                <a:cxn ang="0">
                  <a:pos x="185" y="728"/>
                </a:cxn>
                <a:cxn ang="0">
                  <a:pos x="163" y="720"/>
                </a:cxn>
                <a:cxn ang="0">
                  <a:pos x="151" y="716"/>
                </a:cxn>
                <a:cxn ang="0">
                  <a:pos x="195" y="674"/>
                </a:cxn>
                <a:cxn ang="0">
                  <a:pos x="211" y="644"/>
                </a:cxn>
                <a:cxn ang="0">
                  <a:pos x="209" y="626"/>
                </a:cxn>
                <a:cxn ang="0">
                  <a:pos x="195" y="620"/>
                </a:cxn>
                <a:cxn ang="0">
                  <a:pos x="165" y="596"/>
                </a:cxn>
                <a:cxn ang="0">
                  <a:pos x="99" y="534"/>
                </a:cxn>
                <a:cxn ang="0">
                  <a:pos x="61" y="506"/>
                </a:cxn>
                <a:cxn ang="0">
                  <a:pos x="23" y="470"/>
                </a:cxn>
                <a:cxn ang="0">
                  <a:pos x="7" y="434"/>
                </a:cxn>
                <a:cxn ang="0">
                  <a:pos x="5" y="396"/>
                </a:cxn>
                <a:cxn ang="0">
                  <a:pos x="1" y="392"/>
                </a:cxn>
              </a:cxnLst>
              <a:rect l="0" t="0" r="r" b="b"/>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000"/>
              </a:schemeClr>
            </a:solidFill>
            <a:ln w="9525">
              <a:noFill/>
              <a:round/>
              <a:headEnd/>
              <a:tailEnd/>
            </a:ln>
            <a:effectLst/>
          </p:spPr>
          <p:txBody>
            <a:bodyPr/>
            <a:lstStyle/>
            <a:p>
              <a:endParaRPr lang="zh-CN" altLang="en-US"/>
            </a:p>
          </p:txBody>
        </p:sp>
        <p:sp>
          <p:nvSpPr>
            <p:cNvPr id="46112" name="Freeform 32"/>
            <p:cNvSpPr>
              <a:spLocks/>
            </p:cNvSpPr>
            <p:nvPr/>
          </p:nvSpPr>
          <p:spPr bwMode="ltGray">
            <a:xfrm rot="828663">
              <a:off x="242" y="3404"/>
              <a:ext cx="132" cy="167"/>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w="9525">
              <a:noFill/>
              <a:round/>
              <a:headEnd/>
              <a:tailEnd/>
            </a:ln>
          </p:spPr>
          <p:txBody>
            <a:bodyPr/>
            <a:lstStyle/>
            <a:p>
              <a:endParaRPr lang="zh-CN" altLang="en-US"/>
            </a:p>
          </p:txBody>
        </p:sp>
        <p:sp>
          <p:nvSpPr>
            <p:cNvPr id="46113" name="Freeform 33"/>
            <p:cNvSpPr>
              <a:spLocks/>
            </p:cNvSpPr>
            <p:nvPr/>
          </p:nvSpPr>
          <p:spPr bwMode="ltGray">
            <a:xfrm rot="828663">
              <a:off x="266" y="3592"/>
              <a:ext cx="66" cy="43"/>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w="9525">
              <a:noFill/>
              <a:round/>
              <a:headEnd/>
              <a:tailEnd/>
            </a:ln>
          </p:spPr>
          <p:txBody>
            <a:bodyPr/>
            <a:lstStyle/>
            <a:p>
              <a:endParaRPr lang="zh-CN" altLang="en-US"/>
            </a:p>
          </p:txBody>
        </p:sp>
        <p:sp>
          <p:nvSpPr>
            <p:cNvPr id="46114" name="Freeform 34"/>
            <p:cNvSpPr>
              <a:spLocks/>
            </p:cNvSpPr>
            <p:nvPr/>
          </p:nvSpPr>
          <p:spPr bwMode="ltGray">
            <a:xfrm>
              <a:off x="11" y="4110"/>
              <a:ext cx="118" cy="209"/>
            </a:xfrm>
            <a:custGeom>
              <a:avLst/>
              <a:gdLst/>
              <a:ahLst/>
              <a:cxnLst>
                <a:cxn ang="0">
                  <a:pos x="0" y="0"/>
                </a:cxn>
                <a:cxn ang="0">
                  <a:pos x="6" y="8"/>
                </a:cxn>
                <a:cxn ang="0">
                  <a:pos x="15" y="19"/>
                </a:cxn>
                <a:cxn ang="0">
                  <a:pos x="26" y="33"/>
                </a:cxn>
                <a:cxn ang="0">
                  <a:pos x="38" y="51"/>
                </a:cxn>
                <a:cxn ang="0">
                  <a:pos x="54" y="72"/>
                </a:cxn>
                <a:cxn ang="0">
                  <a:pos x="67" y="94"/>
                </a:cxn>
                <a:cxn ang="0">
                  <a:pos x="79" y="119"/>
                </a:cxn>
                <a:cxn ang="0">
                  <a:pos x="87" y="146"/>
                </a:cxn>
                <a:cxn ang="0">
                  <a:pos x="94" y="175"/>
                </a:cxn>
                <a:cxn ang="0">
                  <a:pos x="91" y="209"/>
                </a:cxn>
                <a:cxn ang="0">
                  <a:pos x="118" y="209"/>
                </a:cxn>
                <a:cxn ang="0">
                  <a:pos x="117" y="177"/>
                </a:cxn>
                <a:cxn ang="0">
                  <a:pos x="104" y="119"/>
                </a:cxn>
                <a:cxn ang="0">
                  <a:pos x="82" y="69"/>
                </a:cxn>
                <a:cxn ang="0">
                  <a:pos x="47" y="27"/>
                </a:cxn>
                <a:cxn ang="0">
                  <a:pos x="0" y="0"/>
                </a:cxn>
              </a:cxnLst>
              <a:rect l="0" t="0" r="r" b="b"/>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w="9525">
              <a:noFill/>
              <a:round/>
              <a:headEnd/>
              <a:tailEnd/>
            </a:ln>
          </p:spPr>
          <p:txBody>
            <a:bodyPr/>
            <a:lstStyle/>
            <a:p>
              <a:endParaRPr lang="zh-CN" altLang="en-US"/>
            </a:p>
          </p:txBody>
        </p:sp>
        <p:sp>
          <p:nvSpPr>
            <p:cNvPr id="46115" name="Freeform 35"/>
            <p:cNvSpPr>
              <a:spLocks/>
            </p:cNvSpPr>
            <p:nvPr/>
          </p:nvSpPr>
          <p:spPr bwMode="ltGray">
            <a:xfrm>
              <a:off x="0" y="3968"/>
              <a:ext cx="130" cy="128"/>
            </a:xfrm>
            <a:custGeom>
              <a:avLst/>
              <a:gdLst/>
              <a:ahLst/>
              <a:cxnLst>
                <a:cxn ang="0">
                  <a:pos x="103" y="0"/>
                </a:cxn>
                <a:cxn ang="0">
                  <a:pos x="130" y="128"/>
                </a:cxn>
                <a:cxn ang="0">
                  <a:pos x="125" y="126"/>
                </a:cxn>
                <a:cxn ang="0">
                  <a:pos x="111" y="121"/>
                </a:cxn>
                <a:cxn ang="0">
                  <a:pos x="92" y="111"/>
                </a:cxn>
                <a:cxn ang="0">
                  <a:pos x="68" y="103"/>
                </a:cxn>
                <a:cxn ang="0">
                  <a:pos x="41" y="94"/>
                </a:cxn>
                <a:cxn ang="0">
                  <a:pos x="19" y="90"/>
                </a:cxn>
                <a:cxn ang="0">
                  <a:pos x="0" y="93"/>
                </a:cxn>
                <a:cxn ang="0">
                  <a:pos x="0" y="72"/>
                </a:cxn>
                <a:cxn ang="0">
                  <a:pos x="12" y="70"/>
                </a:cxn>
                <a:cxn ang="0">
                  <a:pos x="24" y="66"/>
                </a:cxn>
                <a:cxn ang="0">
                  <a:pos x="38" y="66"/>
                </a:cxn>
                <a:cxn ang="0">
                  <a:pos x="51" y="67"/>
                </a:cxn>
                <a:cxn ang="0">
                  <a:pos x="65" y="70"/>
                </a:cxn>
                <a:cxn ang="0">
                  <a:pos x="78" y="78"/>
                </a:cxn>
                <a:cxn ang="0">
                  <a:pos x="81" y="74"/>
                </a:cxn>
                <a:cxn ang="0">
                  <a:pos x="81" y="58"/>
                </a:cxn>
                <a:cxn ang="0">
                  <a:pos x="82" y="37"/>
                </a:cxn>
                <a:cxn ang="0">
                  <a:pos x="82" y="29"/>
                </a:cxn>
                <a:cxn ang="0">
                  <a:pos x="80" y="29"/>
                </a:cxn>
                <a:cxn ang="0">
                  <a:pos x="77" y="27"/>
                </a:cxn>
                <a:cxn ang="0">
                  <a:pos x="76" y="22"/>
                </a:cxn>
                <a:cxn ang="0">
                  <a:pos x="75" y="19"/>
                </a:cxn>
                <a:cxn ang="0">
                  <a:pos x="76" y="15"/>
                </a:cxn>
                <a:cxn ang="0">
                  <a:pos x="79" y="10"/>
                </a:cxn>
                <a:cxn ang="0">
                  <a:pos x="89" y="6"/>
                </a:cxn>
                <a:cxn ang="0">
                  <a:pos x="103" y="0"/>
                </a:cxn>
              </a:cxnLst>
              <a:rect l="0" t="0" r="r" b="b"/>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w="9525">
              <a:noFill/>
              <a:round/>
              <a:headEnd/>
              <a:tailEnd/>
            </a:ln>
          </p:spPr>
          <p:txBody>
            <a:bodyPr/>
            <a:lstStyle/>
            <a:p>
              <a:endParaRPr lang="zh-CN" altLang="en-US"/>
            </a:p>
          </p:txBody>
        </p:sp>
        <p:sp>
          <p:nvSpPr>
            <p:cNvPr id="46116" name="Freeform 36"/>
            <p:cNvSpPr>
              <a:spLocks/>
            </p:cNvSpPr>
            <p:nvPr/>
          </p:nvSpPr>
          <p:spPr bwMode="ltGray">
            <a:xfrm>
              <a:off x="0" y="3949"/>
              <a:ext cx="47" cy="86"/>
            </a:xfrm>
            <a:custGeom>
              <a:avLst/>
              <a:gdLst/>
              <a:ahLst/>
              <a:cxnLst>
                <a:cxn ang="0">
                  <a:pos x="37" y="0"/>
                </a:cxn>
                <a:cxn ang="0">
                  <a:pos x="15" y="37"/>
                </a:cxn>
                <a:cxn ang="0">
                  <a:pos x="0" y="59"/>
                </a:cxn>
                <a:cxn ang="0">
                  <a:pos x="0" y="86"/>
                </a:cxn>
                <a:cxn ang="0">
                  <a:pos x="8" y="82"/>
                </a:cxn>
                <a:cxn ang="0">
                  <a:pos x="20" y="73"/>
                </a:cxn>
                <a:cxn ang="0">
                  <a:pos x="33" y="63"/>
                </a:cxn>
                <a:cxn ang="0">
                  <a:pos x="42" y="51"/>
                </a:cxn>
                <a:cxn ang="0">
                  <a:pos x="47" y="36"/>
                </a:cxn>
                <a:cxn ang="0">
                  <a:pos x="46" y="19"/>
                </a:cxn>
                <a:cxn ang="0">
                  <a:pos x="37" y="0"/>
                </a:cxn>
              </a:cxnLst>
              <a:rect l="0" t="0" r="r" b="b"/>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w="9525">
              <a:noFill/>
              <a:round/>
              <a:headEnd/>
              <a:tailEnd/>
            </a:ln>
          </p:spPr>
          <p:txBody>
            <a:bodyPr/>
            <a:lstStyle/>
            <a:p>
              <a:endParaRPr lang="zh-CN" altLang="en-US"/>
            </a:p>
          </p:txBody>
        </p:sp>
        <p:sp>
          <p:nvSpPr>
            <p:cNvPr id="46117" name="Freeform 37"/>
            <p:cNvSpPr>
              <a:spLocks/>
            </p:cNvSpPr>
            <p:nvPr/>
          </p:nvSpPr>
          <p:spPr bwMode="ltGray">
            <a:xfrm>
              <a:off x="0" y="3239"/>
              <a:ext cx="497" cy="740"/>
            </a:xfrm>
            <a:custGeom>
              <a:avLst/>
              <a:gdLst/>
              <a:ahLst/>
              <a:cxnLst>
                <a:cxn ang="0">
                  <a:pos x="0" y="13"/>
                </a:cxn>
                <a:cxn ang="0">
                  <a:pos x="41" y="4"/>
                </a:cxn>
                <a:cxn ang="0">
                  <a:pos x="101" y="0"/>
                </a:cxn>
                <a:cxn ang="0">
                  <a:pos x="170" y="4"/>
                </a:cxn>
                <a:cxn ang="0">
                  <a:pos x="248" y="21"/>
                </a:cxn>
                <a:cxn ang="0">
                  <a:pos x="323" y="50"/>
                </a:cxn>
                <a:cxn ang="0">
                  <a:pos x="382" y="90"/>
                </a:cxn>
                <a:cxn ang="0">
                  <a:pos x="428" y="141"/>
                </a:cxn>
                <a:cxn ang="0">
                  <a:pos x="463" y="199"/>
                </a:cxn>
                <a:cxn ang="0">
                  <a:pos x="485" y="262"/>
                </a:cxn>
                <a:cxn ang="0">
                  <a:pos x="496" y="327"/>
                </a:cxn>
                <a:cxn ang="0">
                  <a:pos x="497" y="396"/>
                </a:cxn>
                <a:cxn ang="0">
                  <a:pos x="487" y="462"/>
                </a:cxn>
                <a:cxn ang="0">
                  <a:pos x="470" y="527"/>
                </a:cxn>
                <a:cxn ang="0">
                  <a:pos x="443" y="586"/>
                </a:cxn>
                <a:cxn ang="0">
                  <a:pos x="406" y="639"/>
                </a:cxn>
                <a:cxn ang="0">
                  <a:pos x="364" y="683"/>
                </a:cxn>
                <a:cxn ang="0">
                  <a:pos x="315" y="715"/>
                </a:cxn>
                <a:cxn ang="0">
                  <a:pos x="259" y="736"/>
                </a:cxn>
                <a:cxn ang="0">
                  <a:pos x="198" y="740"/>
                </a:cxn>
                <a:cxn ang="0">
                  <a:pos x="131" y="727"/>
                </a:cxn>
                <a:cxn ang="0">
                  <a:pos x="167" y="728"/>
                </a:cxn>
                <a:cxn ang="0">
                  <a:pos x="204" y="718"/>
                </a:cxn>
                <a:cxn ang="0">
                  <a:pos x="238" y="700"/>
                </a:cxn>
                <a:cxn ang="0">
                  <a:pos x="272" y="670"/>
                </a:cxn>
                <a:cxn ang="0">
                  <a:pos x="304" y="635"/>
                </a:cxn>
                <a:cxn ang="0">
                  <a:pos x="333" y="594"/>
                </a:cxn>
                <a:cxn ang="0">
                  <a:pos x="358" y="549"/>
                </a:cxn>
                <a:cxn ang="0">
                  <a:pos x="381" y="500"/>
                </a:cxn>
                <a:cxn ang="0">
                  <a:pos x="396" y="449"/>
                </a:cxn>
                <a:cxn ang="0">
                  <a:pos x="408" y="397"/>
                </a:cxn>
                <a:cxn ang="0">
                  <a:pos x="414" y="346"/>
                </a:cxn>
                <a:cxn ang="0">
                  <a:pos x="412" y="296"/>
                </a:cxn>
                <a:cxn ang="0">
                  <a:pos x="402" y="251"/>
                </a:cxn>
                <a:cxn ang="0">
                  <a:pos x="384" y="208"/>
                </a:cxn>
                <a:cxn ang="0">
                  <a:pos x="357" y="172"/>
                </a:cxn>
                <a:cxn ang="0">
                  <a:pos x="320" y="142"/>
                </a:cxn>
                <a:cxn ang="0">
                  <a:pos x="260" y="107"/>
                </a:cxn>
                <a:cxn ang="0">
                  <a:pos x="203" y="82"/>
                </a:cxn>
                <a:cxn ang="0">
                  <a:pos x="154" y="65"/>
                </a:cxn>
                <a:cxn ang="0">
                  <a:pos x="108" y="56"/>
                </a:cxn>
                <a:cxn ang="0">
                  <a:pos x="68" y="55"/>
                </a:cxn>
                <a:cxn ang="0">
                  <a:pos x="32" y="61"/>
                </a:cxn>
                <a:cxn ang="0">
                  <a:pos x="0" y="70"/>
                </a:cxn>
                <a:cxn ang="0">
                  <a:pos x="0" y="13"/>
                </a:cxn>
              </a:cxnLst>
              <a:rect l="0" t="0" r="r" b="b"/>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w="9525">
              <a:noFill/>
              <a:round/>
              <a:headEnd/>
              <a:tailEnd/>
            </a:ln>
          </p:spPr>
          <p:txBody>
            <a:bodyPr/>
            <a:lstStyle/>
            <a:p>
              <a:endParaRPr lang="zh-CN" altLang="en-US"/>
            </a:p>
          </p:txBody>
        </p:sp>
        <p:sp>
          <p:nvSpPr>
            <p:cNvPr id="46118" name="Freeform 38"/>
            <p:cNvSpPr>
              <a:spLocks/>
            </p:cNvSpPr>
            <p:nvPr/>
          </p:nvSpPr>
          <p:spPr bwMode="ltGray">
            <a:xfrm rot="1584153">
              <a:off x="20" y="410"/>
              <a:ext cx="344" cy="245"/>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round/>
              <a:headEnd/>
              <a:tailEnd/>
            </a:ln>
          </p:spPr>
          <p:txBody>
            <a:bodyPr/>
            <a:lstStyle/>
            <a:p>
              <a:endParaRPr lang="zh-CN" altLang="en-US"/>
            </a:p>
          </p:txBody>
        </p:sp>
        <p:sp>
          <p:nvSpPr>
            <p:cNvPr id="46119" name="Freeform 39"/>
            <p:cNvSpPr>
              <a:spLocks/>
            </p:cNvSpPr>
            <p:nvPr/>
          </p:nvSpPr>
          <p:spPr bwMode="ltGray">
            <a:xfrm rot="1584153">
              <a:off x="242" y="756"/>
              <a:ext cx="167" cy="115"/>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round/>
              <a:headEnd/>
              <a:tailEnd/>
            </a:ln>
          </p:spPr>
          <p:txBody>
            <a:bodyPr/>
            <a:lstStyle/>
            <a:p>
              <a:endParaRPr lang="zh-CN" altLang="en-US"/>
            </a:p>
          </p:txBody>
        </p:sp>
        <p:sp>
          <p:nvSpPr>
            <p:cNvPr id="46120" name="Freeform 40"/>
            <p:cNvSpPr>
              <a:spLocks/>
            </p:cNvSpPr>
            <p:nvPr/>
          </p:nvSpPr>
          <p:spPr bwMode="ltGray">
            <a:xfrm rot="1584153">
              <a:off x="574" y="286"/>
              <a:ext cx="147" cy="160"/>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w="9525">
              <a:noFill/>
              <a:round/>
              <a:headEnd/>
              <a:tailEnd/>
            </a:ln>
          </p:spPr>
          <p:txBody>
            <a:bodyPr/>
            <a:lstStyle/>
            <a:p>
              <a:endParaRPr lang="zh-CN" altLang="en-US"/>
            </a:p>
          </p:txBody>
        </p:sp>
        <p:sp>
          <p:nvSpPr>
            <p:cNvPr id="46121" name="Freeform 41"/>
            <p:cNvSpPr>
              <a:spLocks/>
            </p:cNvSpPr>
            <p:nvPr/>
          </p:nvSpPr>
          <p:spPr bwMode="ltGray">
            <a:xfrm rot="1584153">
              <a:off x="236" y="721"/>
              <a:ext cx="62" cy="97"/>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round/>
              <a:headEnd/>
              <a:tailEnd/>
            </a:ln>
          </p:spPr>
          <p:txBody>
            <a:bodyPr/>
            <a:lstStyle/>
            <a:p>
              <a:endParaRPr lang="zh-CN" altLang="en-US"/>
            </a:p>
          </p:txBody>
        </p:sp>
        <p:sp>
          <p:nvSpPr>
            <p:cNvPr id="46122" name="Freeform 42"/>
            <p:cNvSpPr>
              <a:spLocks/>
            </p:cNvSpPr>
            <p:nvPr/>
          </p:nvSpPr>
          <p:spPr bwMode="ltGray">
            <a:xfrm rot="1584153">
              <a:off x="585" y="466"/>
              <a:ext cx="72" cy="41"/>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w="9525">
              <a:noFill/>
              <a:round/>
              <a:headEnd/>
              <a:tailEnd/>
            </a:ln>
          </p:spPr>
          <p:txBody>
            <a:bodyPr/>
            <a:lstStyle/>
            <a:p>
              <a:endParaRPr lang="zh-CN" altLang="en-US"/>
            </a:p>
          </p:txBody>
        </p:sp>
        <p:sp>
          <p:nvSpPr>
            <p:cNvPr id="46123" name="Freeform 43"/>
            <p:cNvSpPr>
              <a:spLocks/>
            </p:cNvSpPr>
            <p:nvPr/>
          </p:nvSpPr>
          <p:spPr bwMode="ltGray">
            <a:xfrm>
              <a:off x="0" y="886"/>
              <a:ext cx="360" cy="650"/>
            </a:xfrm>
            <a:custGeom>
              <a:avLst/>
              <a:gdLst/>
              <a:ahLst/>
              <a:cxnLst>
                <a:cxn ang="0">
                  <a:pos x="264" y="0"/>
                </a:cxn>
                <a:cxn ang="0">
                  <a:pos x="269" y="9"/>
                </a:cxn>
                <a:cxn ang="0">
                  <a:pos x="277" y="22"/>
                </a:cxn>
                <a:cxn ang="0">
                  <a:pos x="286" y="39"/>
                </a:cxn>
                <a:cxn ang="0">
                  <a:pos x="297" y="58"/>
                </a:cxn>
                <a:cxn ang="0">
                  <a:pos x="309" y="83"/>
                </a:cxn>
                <a:cxn ang="0">
                  <a:pos x="319" y="108"/>
                </a:cxn>
                <a:cxn ang="0">
                  <a:pos x="329" y="136"/>
                </a:cxn>
                <a:cxn ang="0">
                  <a:pos x="333" y="163"/>
                </a:cxn>
                <a:cxn ang="0">
                  <a:pos x="336" y="193"/>
                </a:cxn>
                <a:cxn ang="0">
                  <a:pos x="332" y="223"/>
                </a:cxn>
                <a:cxn ang="0">
                  <a:pos x="323" y="255"/>
                </a:cxn>
                <a:cxn ang="0">
                  <a:pos x="310" y="285"/>
                </a:cxn>
                <a:cxn ang="0">
                  <a:pos x="287" y="315"/>
                </a:cxn>
                <a:cxn ang="0">
                  <a:pos x="257" y="343"/>
                </a:cxn>
                <a:cxn ang="0">
                  <a:pos x="218" y="370"/>
                </a:cxn>
                <a:cxn ang="0">
                  <a:pos x="167" y="396"/>
                </a:cxn>
                <a:cxn ang="0">
                  <a:pos x="111" y="425"/>
                </a:cxn>
                <a:cxn ang="0">
                  <a:pos x="69" y="457"/>
                </a:cxn>
                <a:cxn ang="0">
                  <a:pos x="35" y="490"/>
                </a:cxn>
                <a:cxn ang="0">
                  <a:pos x="12" y="526"/>
                </a:cxn>
                <a:cxn ang="0">
                  <a:pos x="0" y="553"/>
                </a:cxn>
                <a:cxn ang="0">
                  <a:pos x="0" y="650"/>
                </a:cxn>
                <a:cxn ang="0">
                  <a:pos x="6" y="628"/>
                </a:cxn>
                <a:cxn ang="0">
                  <a:pos x="19" y="594"/>
                </a:cxn>
                <a:cxn ang="0">
                  <a:pos x="43" y="551"/>
                </a:cxn>
                <a:cxn ang="0">
                  <a:pos x="76" y="503"/>
                </a:cxn>
                <a:cxn ang="0">
                  <a:pos x="125" y="454"/>
                </a:cxn>
                <a:cxn ang="0">
                  <a:pos x="190" y="408"/>
                </a:cxn>
                <a:cxn ang="0">
                  <a:pos x="275" y="365"/>
                </a:cxn>
                <a:cxn ang="0">
                  <a:pos x="308" y="342"/>
                </a:cxn>
                <a:cxn ang="0">
                  <a:pos x="335" y="305"/>
                </a:cxn>
                <a:cxn ang="0">
                  <a:pos x="352" y="255"/>
                </a:cxn>
                <a:cxn ang="0">
                  <a:pos x="360" y="201"/>
                </a:cxn>
                <a:cxn ang="0">
                  <a:pos x="356" y="144"/>
                </a:cxn>
                <a:cxn ang="0">
                  <a:pos x="341" y="88"/>
                </a:cxn>
                <a:cxn ang="0">
                  <a:pos x="311" y="39"/>
                </a:cxn>
                <a:cxn ang="0">
                  <a:pos x="264" y="0"/>
                </a:cxn>
              </a:cxnLst>
              <a:rect l="0" t="0" r="r" b="b"/>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w="9525">
              <a:noFill/>
              <a:round/>
              <a:headEnd/>
              <a:tailEnd/>
            </a:ln>
          </p:spPr>
          <p:txBody>
            <a:bodyPr/>
            <a:lstStyle/>
            <a:p>
              <a:endParaRPr lang="zh-CN" altLang="en-US"/>
            </a:p>
          </p:txBody>
        </p:sp>
        <p:sp>
          <p:nvSpPr>
            <p:cNvPr id="46124" name="Freeform 44"/>
            <p:cNvSpPr>
              <a:spLocks/>
            </p:cNvSpPr>
            <p:nvPr/>
          </p:nvSpPr>
          <p:spPr bwMode="ltGray">
            <a:xfrm rot="1584153">
              <a:off x="56" y="84"/>
              <a:ext cx="804" cy="686"/>
            </a:xfrm>
            <a:custGeom>
              <a:avLst/>
              <a:gdLst/>
              <a:ahLst/>
              <a:cxnLst>
                <a:cxn ang="0">
                  <a:pos x="16" y="370"/>
                </a:cxn>
                <a:cxn ang="0">
                  <a:pos x="6" y="341"/>
                </a:cxn>
                <a:cxn ang="0">
                  <a:pos x="0" y="289"/>
                </a:cxn>
                <a:cxn ang="0">
                  <a:pos x="4" y="222"/>
                </a:cxn>
                <a:cxn ang="0">
                  <a:pos x="25" y="151"/>
                </a:cxn>
                <a:cxn ang="0">
                  <a:pos x="69" y="84"/>
                </a:cxn>
                <a:cxn ang="0">
                  <a:pos x="142" y="31"/>
                </a:cxn>
                <a:cxn ang="0">
                  <a:pos x="247" y="2"/>
                </a:cxn>
                <a:cxn ang="0">
                  <a:pos x="380" y="9"/>
                </a:cxn>
                <a:cxn ang="0">
                  <a:pos x="484" y="68"/>
                </a:cxn>
                <a:cxn ang="0">
                  <a:pos x="554" y="165"/>
                </a:cxn>
                <a:cxn ang="0">
                  <a:pos x="591" y="284"/>
                </a:cxn>
                <a:cxn ang="0">
                  <a:pos x="595" y="409"/>
                </a:cxn>
                <a:cxn ang="0">
                  <a:pos x="566" y="525"/>
                </a:cxn>
                <a:cxn ang="0">
                  <a:pos x="507" y="615"/>
                </a:cxn>
                <a:cxn ang="0">
                  <a:pos x="417" y="663"/>
                </a:cxn>
                <a:cxn ang="0">
                  <a:pos x="389" y="659"/>
                </a:cxn>
                <a:cxn ang="0">
                  <a:pos x="441" y="617"/>
                </a:cxn>
                <a:cxn ang="0">
                  <a:pos x="482" y="544"/>
                </a:cxn>
                <a:cxn ang="0">
                  <a:pos x="509" y="454"/>
                </a:cxn>
                <a:cxn ang="0">
                  <a:pos x="520" y="355"/>
                </a:cxn>
                <a:cxn ang="0">
                  <a:pos x="514" y="258"/>
                </a:cxn>
                <a:cxn ang="0">
                  <a:pos x="485" y="174"/>
                </a:cxn>
                <a:cxn ang="0">
                  <a:pos x="433" y="112"/>
                </a:cxn>
                <a:cxn ang="0">
                  <a:pos x="341" y="75"/>
                </a:cxn>
                <a:cxn ang="0">
                  <a:pos x="246" y="61"/>
                </a:cxn>
                <a:cxn ang="0">
                  <a:pos x="174" y="71"/>
                </a:cxn>
                <a:cxn ang="0">
                  <a:pos x="121" y="101"/>
                </a:cxn>
                <a:cxn ang="0">
                  <a:pos x="84" y="149"/>
                </a:cxn>
                <a:cxn ang="0">
                  <a:pos x="57" y="206"/>
                </a:cxn>
                <a:cxn ang="0">
                  <a:pos x="40" y="272"/>
                </a:cxn>
                <a:cxn ang="0">
                  <a:pos x="28" y="339"/>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w="9525">
              <a:noFill/>
              <a:round/>
              <a:headEnd/>
              <a:tailEnd/>
            </a:ln>
          </p:spPr>
          <p:txBody>
            <a:bodyPr/>
            <a:lstStyle/>
            <a:p>
              <a:endParaRPr lang="zh-CN" altLang="en-US"/>
            </a:p>
          </p:txBody>
        </p:sp>
      </p:grpSp>
      <p:sp>
        <p:nvSpPr>
          <p:cNvPr id="46125" name="Rectangle 45"/>
          <p:cNvSpPr>
            <a:spLocks noGrp="1" noChangeArrowheads="1"/>
          </p:cNvSpPr>
          <p:nvPr>
            <p:ph type="title"/>
          </p:nvPr>
        </p:nvSpPr>
        <p:spPr bwMode="auto">
          <a:xfrm>
            <a:off x="442913" y="103188"/>
            <a:ext cx="8243887" cy="13144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46126" name="Rectangle 46"/>
          <p:cNvSpPr>
            <a:spLocks noGrp="1" noChangeArrowheads="1"/>
          </p:cNvSpPr>
          <p:nvPr>
            <p:ph type="body" idx="1"/>
          </p:nvPr>
        </p:nvSpPr>
        <p:spPr bwMode="auto">
          <a:xfrm>
            <a:off x="457200" y="1600200"/>
            <a:ext cx="8229600" cy="44561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6127" name="Rectangle 47"/>
          <p:cNvSpPr>
            <a:spLocks noGrp="1" noChangeArrowheads="1"/>
          </p:cNvSpPr>
          <p:nvPr>
            <p:ph type="dt" sz="half" idx="2"/>
          </p:nvPr>
        </p:nvSpPr>
        <p:spPr bwMode="auto">
          <a:xfrm>
            <a:off x="457200" y="6243638"/>
            <a:ext cx="2133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400" b="0">
                <a:solidFill>
                  <a:schemeClr val="tx1"/>
                </a:solidFill>
                <a:latin typeface="+mn-lt"/>
                <a:ea typeface="+mn-ea"/>
              </a:defRPr>
            </a:lvl1pPr>
          </a:lstStyle>
          <a:p>
            <a:endParaRPr lang="en-US" altLang="zh-CN"/>
          </a:p>
        </p:txBody>
      </p:sp>
      <p:sp>
        <p:nvSpPr>
          <p:cNvPr id="46128" name="Rectangle 48"/>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b="0">
                <a:solidFill>
                  <a:schemeClr val="tx1"/>
                </a:solidFill>
                <a:latin typeface="+mn-lt"/>
                <a:ea typeface="+mn-ea"/>
              </a:defRPr>
            </a:lvl1pPr>
          </a:lstStyle>
          <a:p>
            <a:endParaRPr lang="en-US" altLang="zh-CN"/>
          </a:p>
        </p:txBody>
      </p:sp>
      <p:sp>
        <p:nvSpPr>
          <p:cNvPr id="46129" name="Rectangle 49"/>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b="0">
                <a:solidFill>
                  <a:schemeClr val="tx1"/>
                </a:solidFill>
                <a:latin typeface="+mn-lt"/>
                <a:ea typeface="+mn-ea"/>
              </a:defRPr>
            </a:lvl1pPr>
          </a:lstStyle>
          <a:p>
            <a:fld id="{61B29F84-1545-4AA2-99F3-0039B7E01F8B}"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5" r:id="rId1"/>
    <p:sldLayoutId id="2147483660" r:id="rId2"/>
  </p:sldLayoutIdLst>
  <p:hf hdr="0" ftr="0" dt="0"/>
  <p:txStyles>
    <p:titleStyle>
      <a:lvl1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2pPr>
      <a:lvl3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3pPr>
      <a:lvl4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4pPr>
      <a:lvl5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gif"/></Relationships>
</file>

<file path=ppt/slides/_rels/slide2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5.gif"/></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bwMode="auto">
          <a:xfrm>
            <a:off x="1571604" y="1571612"/>
            <a:ext cx="6286544" cy="3929090"/>
          </a:xfrm>
          <a:prstGeom prst="roundRect">
            <a:avLst/>
          </a:prstGeom>
          <a:ln>
            <a:noFill/>
            <a:headEnd/>
            <a:tailEnd/>
          </a:ln>
          <a:effectLst/>
          <a:scene3d>
            <a:camera prst="orthographicFront">
              <a:rot lat="0" lon="0" rev="0"/>
            </a:camera>
            <a:lightRig rig="chilly" dir="t">
              <a:rot lat="0" lon="0" rev="18480000"/>
            </a:lightRig>
          </a:scene3d>
          <a:sp3d prstMaterial="clear">
            <a:bevelT h="63500"/>
          </a:sp3d>
        </p:spPr>
        <p:style>
          <a:lnRef idx="1">
            <a:schemeClr val="accent4"/>
          </a:lnRef>
          <a:fillRef idx="2">
            <a:schemeClr val="accent4"/>
          </a:fillRef>
          <a:effectRef idx="1">
            <a:schemeClr val="accent4"/>
          </a:effectRef>
          <a:fontRef idx="minor">
            <a:schemeClr val="dk1"/>
          </a:fontRef>
        </p:style>
        <p:txBody>
          <a:bodyPr lIns="0" tIns="108000" rIns="0" bIns="0" rtlCol="0" anchor="ctr"/>
          <a:lstStyle/>
          <a:p>
            <a:pPr algn="ctr">
              <a:lnSpc>
                <a:spcPct val="72000"/>
              </a:lnSpc>
            </a:pPr>
            <a:endParaRPr lang="zh-CN" altLang="en-US" sz="1800">
              <a:solidFill>
                <a:srgbClr val="0000CC"/>
              </a:solidFill>
              <a:latin typeface="Consolas" pitchFamily="49" charset="0"/>
              <a:ea typeface="宋体" pitchFamily="2" charset="-122"/>
              <a:cs typeface="Consolas" pitchFamily="49" charset="0"/>
            </a:endParaRPr>
          </a:p>
        </p:txBody>
      </p:sp>
      <p:sp>
        <p:nvSpPr>
          <p:cNvPr id="6" name="Text Box 7" descr="信纸"/>
          <p:cNvSpPr txBox="1">
            <a:spLocks noChangeArrowheads="1"/>
          </p:cNvSpPr>
          <p:nvPr/>
        </p:nvSpPr>
        <p:spPr bwMode="auto">
          <a:xfrm>
            <a:off x="2357422" y="1924868"/>
            <a:ext cx="4896000" cy="504000"/>
          </a:xfrm>
          <a:prstGeom prst="rect">
            <a:avLst/>
          </a:prstGeom>
          <a:blipFill dpi="0" rotWithShape="1">
            <a:blip r:embed="rId2" cstate="print"/>
            <a:srcRect/>
            <a:tile tx="0" ty="0" sx="100000" sy="100000" flip="none" algn="tl"/>
          </a:blipFill>
          <a:ln w="9525">
            <a:noFill/>
            <a:miter lim="800000"/>
            <a:headEnd/>
            <a:tailEnd/>
          </a:ln>
          <a:effectLst>
            <a:prstShdw prst="shdw17" dist="17961" dir="2700000">
              <a:srgbClr val="FFFFCC">
                <a:gamma/>
                <a:shade val="60000"/>
                <a:invGamma/>
              </a:srgbClr>
            </a:prstShdw>
          </a:effectLst>
        </p:spPr>
        <p:txBody>
          <a:bodyPr wrap="square">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mtClean="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12.1 </a:t>
            </a:r>
            <a:r>
              <a:rPr kumimoji="1" lang="zh-CN" altLang="en-US" smtClean="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面向对象的概念</a:t>
            </a:r>
            <a:endParaRPr kumimoji="1" lang="zh-CN" altLang="en-US">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endParaRPr>
          </a:p>
        </p:txBody>
      </p:sp>
      <p:sp>
        <p:nvSpPr>
          <p:cNvPr id="7" name="Text Box 14" descr="信纸"/>
          <p:cNvSpPr txBox="1">
            <a:spLocks noChangeArrowheads="1"/>
          </p:cNvSpPr>
          <p:nvPr/>
        </p:nvSpPr>
        <p:spPr bwMode="auto">
          <a:xfrm>
            <a:off x="2357422" y="2778190"/>
            <a:ext cx="4896000" cy="504000"/>
          </a:xfrm>
          <a:prstGeom prst="rect">
            <a:avLst/>
          </a:prstGeom>
          <a:blipFill dpi="0" rotWithShape="1">
            <a:blip r:embed="rId2" cstate="print"/>
            <a:srcRect/>
            <a:tile tx="0" ty="0" sx="100000" sy="100000" flip="none" algn="tl"/>
          </a:blipFill>
          <a:ln w="9525">
            <a:noFill/>
            <a:miter lim="800000"/>
            <a:headEnd/>
            <a:tailEnd/>
          </a:ln>
          <a:effectLst>
            <a:prstShdw prst="shdw17" dist="17961" dir="2700000">
              <a:srgbClr val="FFFFCC">
                <a:gamma/>
                <a:shade val="60000"/>
                <a:invGamma/>
              </a:srgbClr>
            </a:prstShdw>
          </a:effectLst>
        </p:spPr>
        <p:txBody>
          <a:bodyPr wrap="square">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mtClean="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12.2 </a:t>
            </a:r>
            <a:r>
              <a:rPr kumimoji="1" lang="zh-CN" altLang="en-US" smtClean="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用</a:t>
            </a:r>
            <a:r>
              <a:rPr kumimoji="1" lang="en-US" altLang="zh-CN" smtClean="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C++</a:t>
            </a:r>
            <a:r>
              <a:rPr kumimoji="1" lang="zh-CN" altLang="en-US" smtClean="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描述面向对象的程序</a:t>
            </a:r>
            <a:endParaRPr kumimoji="1" lang="zh-CN" altLang="en-US">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endParaRPr>
          </a:p>
        </p:txBody>
      </p:sp>
      <p:sp>
        <p:nvSpPr>
          <p:cNvPr id="8" name="Text Box 14" descr="信纸"/>
          <p:cNvSpPr txBox="1">
            <a:spLocks noChangeArrowheads="1"/>
          </p:cNvSpPr>
          <p:nvPr/>
        </p:nvSpPr>
        <p:spPr bwMode="auto">
          <a:xfrm>
            <a:off x="2357422" y="3567942"/>
            <a:ext cx="4896000" cy="504000"/>
          </a:xfrm>
          <a:prstGeom prst="rect">
            <a:avLst/>
          </a:prstGeom>
          <a:blipFill dpi="0" rotWithShape="1">
            <a:blip r:embed="rId2" cstate="print"/>
            <a:srcRect/>
            <a:tile tx="0" ty="0" sx="100000" sy="100000" flip="none" algn="tl"/>
          </a:blipFill>
          <a:ln w="9525">
            <a:noFill/>
            <a:miter lim="800000"/>
            <a:headEnd/>
            <a:tailEnd/>
          </a:ln>
          <a:effectLst>
            <a:prstShdw prst="shdw17" dist="17961" dir="2700000">
              <a:srgbClr val="FFFFCC">
                <a:gamma/>
                <a:shade val="60000"/>
                <a:invGamma/>
              </a:srgbClr>
            </a:prstShdw>
          </a:effectLst>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mtClean="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12.3  </a:t>
            </a:r>
            <a:r>
              <a:rPr kumimoji="1" lang="zh-CN" altLang="en-US" smtClean="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用</a:t>
            </a:r>
            <a:r>
              <a:rPr kumimoji="1" lang="en-US" altLang="zh-CN" smtClean="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C++</a:t>
            </a:r>
            <a:r>
              <a:rPr kumimoji="1" lang="zh-CN" altLang="en-US" smtClean="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描述数据结构算法</a:t>
            </a:r>
            <a:endParaRPr kumimoji="1" lang="zh-CN" altLang="en-US">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endParaRPr>
          </a:p>
        </p:txBody>
      </p:sp>
      <p:sp>
        <p:nvSpPr>
          <p:cNvPr id="9" name="Text Box 14" descr="信纸"/>
          <p:cNvSpPr txBox="1">
            <a:spLocks noChangeArrowheads="1"/>
          </p:cNvSpPr>
          <p:nvPr/>
        </p:nvSpPr>
        <p:spPr bwMode="auto">
          <a:xfrm>
            <a:off x="2357422" y="4425198"/>
            <a:ext cx="4896000" cy="461665"/>
          </a:xfrm>
          <a:prstGeom prst="rect">
            <a:avLst/>
          </a:prstGeom>
          <a:blipFill dpi="0" rotWithShape="1">
            <a:blip r:embed="rId2" cstate="print"/>
            <a:srcRect/>
            <a:tile tx="0" ty="0" sx="100000" sy="100000" flip="none" algn="tl"/>
          </a:blipFill>
          <a:ln w="9525">
            <a:noFill/>
            <a:miter lim="800000"/>
            <a:headEnd/>
            <a:tailEnd/>
          </a:ln>
          <a:effectLst>
            <a:prstShdw prst="shdw17" dist="17961" dir="2700000">
              <a:srgbClr val="FFFFCC">
                <a:gamma/>
                <a:shade val="60000"/>
                <a:invGamma/>
              </a:srgbClr>
            </a:prstShdw>
          </a:effectLst>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lang="en-US" altLang="zh-CN" smtClean="0">
                <a:solidFill>
                  <a:srgbClr val="FF0000"/>
                </a:solidFill>
                <a:latin typeface="Consolas" pitchFamily="49" charset="0"/>
                <a:ea typeface="微软雅黑" pitchFamily="34" charset="-122"/>
                <a:cs typeface="Consolas" pitchFamily="49" charset="0"/>
              </a:rPr>
              <a:t>12.4 </a:t>
            </a:r>
            <a:r>
              <a:rPr lang="zh-CN" altLang="zh-CN" smtClean="0">
                <a:solidFill>
                  <a:srgbClr val="FF0000"/>
                </a:solidFill>
                <a:latin typeface="Consolas" pitchFamily="49" charset="0"/>
                <a:ea typeface="微软雅黑" pitchFamily="34" charset="-122"/>
                <a:cs typeface="Consolas" pitchFamily="49" charset="0"/>
              </a:rPr>
              <a:t>使用</a:t>
            </a:r>
            <a:r>
              <a:rPr lang="en-US" altLang="zh-CN" smtClean="0">
                <a:solidFill>
                  <a:srgbClr val="FF0000"/>
                </a:solidFill>
                <a:latin typeface="Consolas" pitchFamily="49" charset="0"/>
                <a:ea typeface="微软雅黑" pitchFamily="34" charset="-122"/>
                <a:cs typeface="Consolas" pitchFamily="49" charset="0"/>
              </a:rPr>
              <a:t>STL</a:t>
            </a:r>
            <a:r>
              <a:rPr lang="zh-CN" altLang="zh-CN" smtClean="0">
                <a:solidFill>
                  <a:srgbClr val="FF0000"/>
                </a:solidFill>
                <a:latin typeface="Consolas" pitchFamily="49" charset="0"/>
                <a:ea typeface="微软雅黑" pitchFamily="34" charset="-122"/>
                <a:cs typeface="Consolas" pitchFamily="49" charset="0"/>
              </a:rPr>
              <a:t>设计数据结构算法</a:t>
            </a:r>
            <a:endParaRPr lang="zh-CN" altLang="en-US"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grpSp>
        <p:nvGrpSpPr>
          <p:cNvPr id="11" name="组合 10"/>
          <p:cNvGrpSpPr/>
          <p:nvPr/>
        </p:nvGrpSpPr>
        <p:grpSpPr>
          <a:xfrm>
            <a:off x="785786" y="2582960"/>
            <a:ext cx="1482451" cy="1346106"/>
            <a:chOff x="552422" y="500043"/>
            <a:chExt cx="1482451" cy="1346106"/>
          </a:xfrm>
        </p:grpSpPr>
        <p:grpSp>
          <p:nvGrpSpPr>
            <p:cNvPr id="12" name="组合 79"/>
            <p:cNvGrpSpPr>
              <a:grpSpLocks/>
            </p:cNvGrpSpPr>
            <p:nvPr/>
          </p:nvGrpSpPr>
          <p:grpSpPr bwMode="auto">
            <a:xfrm>
              <a:off x="639103" y="500043"/>
              <a:ext cx="1289687" cy="1346106"/>
              <a:chOff x="6372294" y="2488774"/>
              <a:chExt cx="2520450" cy="2513016"/>
            </a:xfrm>
          </p:grpSpPr>
          <p:sp>
            <p:nvSpPr>
              <p:cNvPr id="15" name="任意多边形 82"/>
              <p:cNvSpPr/>
              <p:nvPr/>
            </p:nvSpPr>
            <p:spPr>
              <a:xfrm rot="3738964">
                <a:off x="6379728"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kern="0">
                  <a:solidFill>
                    <a:srgbClr val="FFFFFF"/>
                  </a:solidFill>
                  <a:latin typeface="Arial"/>
                  <a:ea typeface="宋体"/>
                </a:endParaRPr>
              </a:p>
            </p:txBody>
          </p:sp>
          <p:sp>
            <p:nvSpPr>
              <p:cNvPr id="16" name="任意多边形 83"/>
              <p:cNvSpPr/>
              <p:nvPr/>
            </p:nvSpPr>
            <p:spPr>
              <a:xfrm rot="16377237">
                <a:off x="6372293" y="2510364"/>
                <a:ext cx="2476802"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smtClean="0">
                  <a:solidFill>
                    <a:srgbClr val="FFFFFF"/>
                  </a:solidFill>
                </a:endParaRPr>
              </a:p>
            </p:txBody>
          </p:sp>
        </p:grpSp>
        <p:sp>
          <p:nvSpPr>
            <p:cNvPr id="13" name="文本框 20"/>
            <p:cNvSpPr txBox="1">
              <a:spLocks noChangeArrowheads="1"/>
            </p:cNvSpPr>
            <p:nvPr/>
          </p:nvSpPr>
          <p:spPr bwMode="auto">
            <a:xfrm>
              <a:off x="552422" y="1161620"/>
              <a:ext cx="1482451"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lnSpc>
                  <a:spcPct val="100000"/>
                </a:lnSpc>
              </a:pPr>
              <a:r>
                <a:rPr lang="en-US" altLang="zh-CN" sz="1600" b="1" dirty="0">
                  <a:solidFill>
                    <a:srgbClr val="9900FF"/>
                  </a:solidFill>
                </a:rPr>
                <a:t>CONTENTS</a:t>
              </a:r>
              <a:endParaRPr lang="zh-CN" altLang="en-US" sz="1600" b="1" dirty="0">
                <a:solidFill>
                  <a:srgbClr val="9900FF"/>
                </a:solidFill>
              </a:endParaRPr>
            </a:p>
          </p:txBody>
        </p:sp>
        <p:sp>
          <p:nvSpPr>
            <p:cNvPr id="14" name="文本框 20"/>
            <p:cNvSpPr txBox="1">
              <a:spLocks noChangeArrowheads="1"/>
            </p:cNvSpPr>
            <p:nvPr/>
          </p:nvSpPr>
          <p:spPr bwMode="auto">
            <a:xfrm>
              <a:off x="913620" y="785794"/>
              <a:ext cx="72942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scene3d>
                <a:camera prst="orthographicFront"/>
                <a:lightRig rig="soft" dir="t">
                  <a:rot lat="0" lon="0" rev="10800000"/>
                </a:lightRig>
              </a:scene3d>
              <a:sp3d>
                <a:bevelT w="27940" h="12700"/>
                <a:contourClr>
                  <a:srgbClr val="DDDDDD"/>
                </a:contourClr>
              </a:sp3d>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lnSpc>
                  <a:spcPct val="100000"/>
                </a:lnSpc>
              </a:pPr>
              <a:r>
                <a:rPr lang="zh-CN" altLang="en-US" sz="1800" spc="150" dirty="0" smtClean="0">
                  <a:ln w="11430"/>
                  <a:solidFill>
                    <a:srgbClr val="FF0000"/>
                  </a:solidFill>
                  <a:effectLst>
                    <a:outerShdw blurRad="25400" algn="tl" rotWithShape="0">
                      <a:srgbClr val="000000">
                        <a:alpha val="43000"/>
                      </a:srgbClr>
                    </a:outerShdw>
                  </a:effectLst>
                </a:rPr>
                <a:t>提纲</a:t>
              </a:r>
              <a:endParaRPr lang="zh-CN" altLang="en-US" sz="1800" spc="150" dirty="0">
                <a:ln w="11430"/>
                <a:solidFill>
                  <a:srgbClr val="FF0000"/>
                </a:solidFill>
                <a:effectLst>
                  <a:outerShdw blurRad="25400" algn="tl" rotWithShape="0">
                    <a:srgbClr val="000000">
                      <a:alpha val="43000"/>
                    </a:srgbClr>
                  </a:outerShdw>
                </a:effectLst>
              </a:endParaRPr>
            </a:p>
          </p:txBody>
        </p:sp>
      </p:grpSp>
      <p:sp>
        <p:nvSpPr>
          <p:cNvPr id="17" name="Text Box 12"/>
          <p:cNvSpPr txBox="1">
            <a:spLocks noChangeArrowheads="1"/>
          </p:cNvSpPr>
          <p:nvPr/>
        </p:nvSpPr>
        <p:spPr bwMode="auto">
          <a:xfrm>
            <a:off x="714348" y="500042"/>
            <a:ext cx="7643866" cy="584775"/>
          </a:xfrm>
          <a:prstGeom prst="rect">
            <a:avLst/>
          </a:prstGeom>
          <a:ln>
            <a:solidFill>
              <a:schemeClr val="bg1"/>
            </a:solidFill>
            <a:headEnd/>
            <a:tailEnd/>
          </a:ln>
        </p:spPr>
        <p:style>
          <a:lnRef idx="2">
            <a:schemeClr val="accent6"/>
          </a:lnRef>
          <a:fillRef idx="1">
            <a:schemeClr val="lt1"/>
          </a:fillRef>
          <a:effectRef idx="0">
            <a:schemeClr val="accent6"/>
          </a:effectRef>
          <a:fontRef idx="minor">
            <a:schemeClr val="dk1"/>
          </a:fontRef>
        </p:style>
        <p:txBody>
          <a:bodyPr wrap="square">
            <a:spAutoFit/>
          </a:bodyPr>
          <a:lstStyle/>
          <a:p>
            <a:pPr marL="457200" indent="-457200"/>
            <a:r>
              <a:rPr lang="zh-CN" altLang="en-US" sz="3200" smtClean="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第</a:t>
            </a:r>
            <a:r>
              <a:rPr lang="en-US" altLang="zh-CN" sz="3200" smtClean="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12</a:t>
            </a:r>
            <a:r>
              <a:rPr lang="zh-CN" altLang="en-US" sz="3200" smtClean="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章 </a:t>
            </a:r>
            <a:r>
              <a:rPr kumimoji="1" lang="zh-CN" altLang="en-US" sz="3200" smtClean="0">
                <a:solidFill>
                  <a:srgbClr val="F92D37"/>
                </a:solidFill>
                <a:effectLst>
                  <a:outerShdw blurRad="38100" dist="38100" dir="2700000" algn="tl">
                    <a:srgbClr val="000000"/>
                  </a:outerShdw>
                </a:effectLst>
                <a:latin typeface="Consolas" pitchFamily="49" charset="0"/>
                <a:ea typeface="微软雅黑" pitchFamily="34" charset="-122"/>
                <a:cs typeface="Consolas" pitchFamily="49" charset="0"/>
              </a:rPr>
              <a:t>采用面向对象的方法描述算法</a:t>
            </a:r>
            <a:endParaRPr lang="zh-CN" altLang="en-US" sz="3200" dirty="0">
              <a:latin typeface="Consolas" pitchFamily="49" charset="0"/>
              <a:ea typeface="微软雅黑" pitchFamily="34" charset="-122"/>
              <a:cs typeface="Consolas" pitchFamily="49" charset="0"/>
            </a:endParaRPr>
          </a:p>
        </p:txBody>
      </p:sp>
      <p:sp>
        <p:nvSpPr>
          <p:cNvPr id="18" name="灯片编号占位符 17"/>
          <p:cNvSpPr>
            <a:spLocks noGrp="1"/>
          </p:cNvSpPr>
          <p:nvPr>
            <p:ph type="sldNum" sz="quarter" idx="12"/>
          </p:nvPr>
        </p:nvSpPr>
        <p:spPr/>
        <p:txBody>
          <a:bodyPr/>
          <a:lstStyle/>
          <a:p>
            <a:fld id="{6699457F-8CE0-4332-9E3E-2A332048C7F3}" type="slidenum">
              <a:rPr lang="en-US" altLang="zh-CN" smtClean="0"/>
              <a:pPr/>
              <a:t>1</a:t>
            </a:fld>
            <a:r>
              <a:rPr lang="en-US" altLang="zh-CN" smtClean="0"/>
              <a:t>/120</a:t>
            </a: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Text Box 4"/>
          <p:cNvSpPr txBox="1">
            <a:spLocks noChangeArrowheads="1"/>
          </p:cNvSpPr>
          <p:nvPr/>
        </p:nvSpPr>
        <p:spPr bwMode="auto">
          <a:xfrm>
            <a:off x="642911" y="1357298"/>
            <a:ext cx="7215238" cy="400110"/>
          </a:xfrm>
          <a:prstGeom prst="rect">
            <a:avLst/>
          </a:prstGeom>
          <a:noFill/>
          <a:ln w="28575" algn="ctr">
            <a:noFill/>
            <a:miter lim="800000"/>
            <a:headEnd/>
            <a:tailEnd/>
          </a:ln>
          <a:effectLst/>
        </p:spPr>
        <p:txBody>
          <a:bodyPr wrap="square">
            <a:spAutoFit/>
          </a:bodyPr>
          <a:lstStyle/>
          <a:p>
            <a:pPr algn="l">
              <a:spcBef>
                <a:spcPct val="50000"/>
              </a:spcBef>
            </a:pPr>
            <a:r>
              <a:rPr lang="zh-CN" altLang="en-US" sz="2000">
                <a:latin typeface="Consolas" pitchFamily="49" charset="0"/>
                <a:ea typeface="楷体" pitchFamily="49" charset="-122"/>
                <a:cs typeface="Consolas" pitchFamily="49" charset="0"/>
              </a:rPr>
              <a:t>类是一种用户自定义的数据类型</a:t>
            </a:r>
            <a:r>
              <a:rPr lang="zh-CN" altLang="en-US" sz="2000" smtClean="0">
                <a:latin typeface="Consolas" pitchFamily="49" charset="0"/>
                <a:ea typeface="楷体" pitchFamily="49" charset="-122"/>
                <a:cs typeface="Consolas" pitchFamily="49" charset="0"/>
              </a:rPr>
              <a:t>，定义类</a:t>
            </a:r>
            <a:r>
              <a:rPr lang="zh-CN" altLang="en-US" sz="2000">
                <a:latin typeface="Consolas" pitchFamily="49" charset="0"/>
                <a:ea typeface="楷体" pitchFamily="49" charset="-122"/>
                <a:cs typeface="Consolas" pitchFamily="49" charset="0"/>
              </a:rPr>
              <a:t>的一般格式如下：</a:t>
            </a:r>
          </a:p>
        </p:txBody>
      </p:sp>
      <p:sp>
        <p:nvSpPr>
          <p:cNvPr id="91141" name="Text Box 5"/>
          <p:cNvSpPr txBox="1">
            <a:spLocks noChangeArrowheads="1"/>
          </p:cNvSpPr>
          <p:nvPr/>
        </p:nvSpPr>
        <p:spPr bwMode="auto">
          <a:xfrm>
            <a:off x="755650" y="2132013"/>
            <a:ext cx="4464050" cy="3337800"/>
          </a:xfrm>
          <a:prstGeom prst="rect">
            <a:avLst/>
          </a:prstGeom>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6"/>
          </a:lnRef>
          <a:fillRef idx="2">
            <a:schemeClr val="accent6"/>
          </a:fillRef>
          <a:effectRef idx="1">
            <a:schemeClr val="accent6"/>
          </a:effectRef>
          <a:fontRef idx="minor">
            <a:schemeClr val="dk1"/>
          </a:fontRef>
        </p:style>
        <p:txBody>
          <a:bodyPr lIns="252000" tIns="144000" bIns="144000">
            <a:spAutoFit/>
          </a:bodyPr>
          <a:lstStyle/>
          <a:p>
            <a:pPr algn="l"/>
            <a:r>
              <a:rPr lang="en-US" altLang="zh-CN" sz="1800">
                <a:solidFill>
                  <a:srgbClr val="FF00FF"/>
                </a:solidFill>
                <a:latin typeface="Consolas" pitchFamily="49" charset="0"/>
                <a:ea typeface="仿宋" pitchFamily="49" charset="-122"/>
                <a:cs typeface="Consolas" pitchFamily="49" charset="0"/>
              </a:rPr>
              <a:t>class</a:t>
            </a:r>
            <a:r>
              <a:rPr lang="en-US" altLang="zh-CN" sz="1800">
                <a:solidFill>
                  <a:srgbClr val="0000FF"/>
                </a:solidFill>
                <a:latin typeface="Consolas" pitchFamily="49" charset="0"/>
                <a:ea typeface="仿宋" pitchFamily="49" charset="-122"/>
                <a:cs typeface="Consolas" pitchFamily="49" charset="0"/>
              </a:rPr>
              <a:t> </a:t>
            </a:r>
            <a:r>
              <a:rPr lang="zh-CN" altLang="en-US" sz="1800" smtClean="0">
                <a:solidFill>
                  <a:srgbClr val="0000FF"/>
                </a:solidFill>
                <a:latin typeface="Consolas" pitchFamily="49" charset="0"/>
                <a:ea typeface="仿宋" pitchFamily="49" charset="-122"/>
                <a:cs typeface="Consolas" pitchFamily="49" charset="0"/>
              </a:rPr>
              <a:t>类</a:t>
            </a:r>
            <a:r>
              <a:rPr lang="zh-CN" altLang="en-US" sz="1800">
                <a:solidFill>
                  <a:srgbClr val="0000FF"/>
                </a:solidFill>
                <a:latin typeface="Consolas" pitchFamily="49" charset="0"/>
                <a:ea typeface="仿宋" pitchFamily="49" charset="-122"/>
                <a:cs typeface="Consolas" pitchFamily="49" charset="0"/>
              </a:rPr>
              <a:t>名</a:t>
            </a:r>
          </a:p>
          <a:p>
            <a:pPr algn="l"/>
            <a:r>
              <a:rPr lang="en-US" altLang="zh-CN" sz="1800">
                <a:solidFill>
                  <a:srgbClr val="0000FF"/>
                </a:solidFill>
                <a:latin typeface="Consolas" pitchFamily="49" charset="0"/>
                <a:ea typeface="仿宋" pitchFamily="49" charset="-122"/>
                <a:cs typeface="Consolas" pitchFamily="49" charset="0"/>
              </a:rPr>
              <a:t>{</a:t>
            </a:r>
          </a:p>
          <a:p>
            <a:pPr algn="l"/>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FF"/>
                </a:solidFill>
                <a:latin typeface="Consolas" pitchFamily="49" charset="0"/>
                <a:ea typeface="仿宋" pitchFamily="49" charset="-122"/>
                <a:cs typeface="Consolas" pitchFamily="49" charset="0"/>
              </a:rPr>
              <a:t>private:</a:t>
            </a:r>
          </a:p>
          <a:p>
            <a:pPr algn="l"/>
            <a:r>
              <a:rPr lang="en-US" altLang="zh-CN" sz="180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私有数据成员和成员函数</a:t>
            </a:r>
            <a:r>
              <a:rPr lang="en-US" altLang="zh-CN" sz="1800">
                <a:solidFill>
                  <a:srgbClr val="0000FF"/>
                </a:solidFill>
                <a:latin typeface="Consolas" pitchFamily="49" charset="0"/>
                <a:ea typeface="仿宋" pitchFamily="49" charset="-122"/>
                <a:cs typeface="Consolas" pitchFamily="49" charset="0"/>
              </a:rPr>
              <a:t>;</a:t>
            </a:r>
          </a:p>
          <a:p>
            <a:pPr algn="l"/>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FF"/>
                </a:solidFill>
                <a:latin typeface="Consolas" pitchFamily="49" charset="0"/>
                <a:ea typeface="仿宋" pitchFamily="49" charset="-122"/>
                <a:cs typeface="Consolas" pitchFamily="49" charset="0"/>
              </a:rPr>
              <a:t>protected:</a:t>
            </a:r>
          </a:p>
          <a:p>
            <a:pPr algn="l"/>
            <a:r>
              <a:rPr lang="en-US" altLang="zh-CN" sz="180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保护数据成员和成员函数</a:t>
            </a:r>
            <a:r>
              <a:rPr lang="en-US" altLang="zh-CN" sz="1800">
                <a:solidFill>
                  <a:srgbClr val="0000FF"/>
                </a:solidFill>
                <a:latin typeface="Consolas" pitchFamily="49" charset="0"/>
                <a:ea typeface="仿宋" pitchFamily="49" charset="-122"/>
                <a:cs typeface="Consolas" pitchFamily="49" charset="0"/>
              </a:rPr>
              <a:t>;</a:t>
            </a:r>
          </a:p>
          <a:p>
            <a:pPr algn="l"/>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FF"/>
                </a:solidFill>
                <a:latin typeface="Consolas" pitchFamily="49" charset="0"/>
                <a:ea typeface="仿宋" pitchFamily="49" charset="-122"/>
                <a:cs typeface="Consolas" pitchFamily="49" charset="0"/>
              </a:rPr>
              <a:t>public:</a:t>
            </a:r>
          </a:p>
          <a:p>
            <a:pPr algn="l"/>
            <a:r>
              <a:rPr lang="en-US" altLang="zh-CN" sz="180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公有数据成员和成员函数</a:t>
            </a:r>
            <a:r>
              <a:rPr lang="en-US" altLang="zh-CN" sz="1800">
                <a:solidFill>
                  <a:srgbClr val="0000FF"/>
                </a:solidFill>
                <a:latin typeface="Consolas" pitchFamily="49" charset="0"/>
                <a:ea typeface="仿宋" pitchFamily="49" charset="-122"/>
                <a:cs typeface="Consolas" pitchFamily="49" charset="0"/>
              </a:rPr>
              <a:t>;</a:t>
            </a:r>
          </a:p>
          <a:p>
            <a:pPr algn="l"/>
            <a:r>
              <a:rPr lang="en-US" altLang="zh-CN" sz="1800">
                <a:solidFill>
                  <a:srgbClr val="0000FF"/>
                </a:solidFill>
                <a:latin typeface="Consolas" pitchFamily="49" charset="0"/>
                <a:ea typeface="仿宋" pitchFamily="49" charset="-122"/>
                <a:cs typeface="Consolas" pitchFamily="49" charset="0"/>
              </a:rPr>
              <a:t>};</a:t>
            </a:r>
          </a:p>
          <a:p>
            <a:pPr algn="l">
              <a:lnSpc>
                <a:spcPct val="200000"/>
              </a:lnSpc>
            </a:pPr>
            <a:r>
              <a:rPr lang="zh-CN" altLang="en-US" sz="1800">
                <a:solidFill>
                  <a:srgbClr val="0000FF"/>
                </a:solidFill>
                <a:latin typeface="Consolas" pitchFamily="49" charset="0"/>
                <a:ea typeface="仿宋" pitchFamily="49" charset="-122"/>
                <a:cs typeface="Consolas" pitchFamily="49" charset="0"/>
              </a:rPr>
              <a:t>各个成员函数的实现</a:t>
            </a:r>
            <a:r>
              <a:rPr lang="en-US" altLang="zh-CN" sz="1800">
                <a:solidFill>
                  <a:srgbClr val="0000FF"/>
                </a:solidFill>
                <a:latin typeface="Consolas" pitchFamily="49" charset="0"/>
                <a:ea typeface="仿宋" pitchFamily="49" charset="-122"/>
                <a:cs typeface="Consolas" pitchFamily="49" charset="0"/>
              </a:rPr>
              <a:t>;</a:t>
            </a:r>
          </a:p>
        </p:txBody>
      </p:sp>
      <p:sp>
        <p:nvSpPr>
          <p:cNvPr id="91142" name="Text Box 6"/>
          <p:cNvSpPr txBox="1">
            <a:spLocks noChangeArrowheads="1"/>
          </p:cNvSpPr>
          <p:nvPr/>
        </p:nvSpPr>
        <p:spPr bwMode="auto">
          <a:xfrm>
            <a:off x="755650" y="549275"/>
            <a:ext cx="2952750" cy="430887"/>
          </a:xfrm>
          <a:prstGeom prst="rect">
            <a:avLst/>
          </a:prstGeom>
          <a:noFill/>
          <a:ln w="28575" algn="ctr">
            <a:noFill/>
            <a:miter lim="800000"/>
            <a:headEnd/>
            <a:tailEnd/>
          </a:ln>
          <a:effectLst/>
        </p:spPr>
        <p:txBody>
          <a:bodyPr>
            <a:spAutoFit/>
          </a:bodyPr>
          <a:lstStyle/>
          <a:p>
            <a:pPr algn="l">
              <a:spcBef>
                <a:spcPct val="50000"/>
              </a:spcBef>
            </a:pPr>
            <a:r>
              <a:rPr lang="en-US" altLang="zh-CN" sz="2200">
                <a:solidFill>
                  <a:srgbClr val="FF3300"/>
                </a:solidFill>
                <a:latin typeface="Consolas" pitchFamily="49" charset="0"/>
                <a:ea typeface="华文中宋" pitchFamily="2" charset="-122"/>
                <a:cs typeface="Consolas" pitchFamily="49" charset="0"/>
              </a:rPr>
              <a:t>1</a:t>
            </a:r>
            <a:r>
              <a:rPr lang="zh-CN" altLang="en-US" sz="2200">
                <a:solidFill>
                  <a:srgbClr val="FF3300"/>
                </a:solidFill>
                <a:latin typeface="Consolas" pitchFamily="49" charset="0"/>
                <a:ea typeface="华文中宋" pitchFamily="2" charset="-122"/>
                <a:cs typeface="Consolas" pitchFamily="49" charset="0"/>
              </a:rPr>
              <a:t>．类的定义 </a:t>
            </a:r>
          </a:p>
        </p:txBody>
      </p:sp>
      <p:sp>
        <p:nvSpPr>
          <p:cNvPr id="5" name="右大括号 4"/>
          <p:cNvSpPr/>
          <p:nvPr/>
        </p:nvSpPr>
        <p:spPr bwMode="auto">
          <a:xfrm>
            <a:off x="5286380" y="2428868"/>
            <a:ext cx="142876" cy="2071702"/>
          </a:xfrm>
          <a:prstGeom prst="rightBrace">
            <a:avLst/>
          </a:prstGeom>
          <a:ln>
            <a:headEnd type="none" w="med" len="med"/>
            <a:tailEnd type="none" w="med" len="med"/>
          </a:ln>
        </p:spPr>
        <p:style>
          <a:lnRef idx="2">
            <a:schemeClr val="dk1"/>
          </a:lnRef>
          <a:fillRef idx="0">
            <a:schemeClr val="dk1"/>
          </a:fillRef>
          <a:effectRef idx="1">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3333FF"/>
              </a:solidFill>
              <a:effectLst/>
              <a:latin typeface="Times New Roman" pitchFamily="18" charset="0"/>
              <a:ea typeface="楷体_GB2312" pitchFamily="49" charset="-122"/>
            </a:endParaRPr>
          </a:p>
        </p:txBody>
      </p:sp>
      <p:sp>
        <p:nvSpPr>
          <p:cNvPr id="6" name="TextBox 5"/>
          <p:cNvSpPr txBox="1"/>
          <p:nvPr/>
        </p:nvSpPr>
        <p:spPr>
          <a:xfrm>
            <a:off x="5429256" y="3276599"/>
            <a:ext cx="1071570" cy="369332"/>
          </a:xfrm>
          <a:prstGeom prst="rect">
            <a:avLst/>
          </a:prstGeom>
          <a:noFill/>
        </p:spPr>
        <p:txBody>
          <a:bodyPr wrap="square" rtlCol="0">
            <a:spAutoFit/>
          </a:bodyPr>
          <a:lstStyle/>
          <a:p>
            <a:pPr algn="l"/>
            <a:r>
              <a:rPr lang="zh-CN" altLang="en-US" sz="1800" smtClean="0">
                <a:latin typeface="Consolas" pitchFamily="49" charset="0"/>
                <a:ea typeface="楷体" pitchFamily="49" charset="-122"/>
                <a:cs typeface="Consolas" pitchFamily="49" charset="0"/>
              </a:rPr>
              <a:t>类声明</a:t>
            </a:r>
            <a:endParaRPr lang="zh-CN" altLang="en-US" sz="1800"/>
          </a:p>
        </p:txBody>
      </p:sp>
      <p:sp>
        <p:nvSpPr>
          <p:cNvPr id="7" name="TextBox 6"/>
          <p:cNvSpPr txBox="1"/>
          <p:nvPr/>
        </p:nvSpPr>
        <p:spPr>
          <a:xfrm>
            <a:off x="5367343" y="4900623"/>
            <a:ext cx="1071570" cy="369332"/>
          </a:xfrm>
          <a:prstGeom prst="rect">
            <a:avLst/>
          </a:prstGeom>
          <a:noFill/>
        </p:spPr>
        <p:txBody>
          <a:bodyPr wrap="square" rtlCol="0">
            <a:spAutoFit/>
          </a:bodyPr>
          <a:lstStyle/>
          <a:p>
            <a:pPr algn="l"/>
            <a:r>
              <a:rPr lang="zh-CN" altLang="en-US" sz="1800" smtClean="0">
                <a:latin typeface="Consolas" pitchFamily="49" charset="0"/>
                <a:ea typeface="楷体" pitchFamily="49" charset="-122"/>
                <a:cs typeface="Consolas" pitchFamily="49" charset="0"/>
              </a:rPr>
              <a:t>类实现</a:t>
            </a:r>
            <a:endParaRPr lang="zh-CN" altLang="en-US" sz="1800"/>
          </a:p>
        </p:txBody>
      </p:sp>
      <p:cxnSp>
        <p:nvCxnSpPr>
          <p:cNvPr id="9" name="直接箭头连接符 8"/>
          <p:cNvCxnSpPr/>
          <p:nvPr/>
        </p:nvCxnSpPr>
        <p:spPr bwMode="auto">
          <a:xfrm rot="10800000" flipV="1">
            <a:off x="3500430" y="5076836"/>
            <a:ext cx="1928826"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0" name="灯片编号占位符 9"/>
          <p:cNvSpPr>
            <a:spLocks noGrp="1"/>
          </p:cNvSpPr>
          <p:nvPr>
            <p:ph type="sldNum" sz="quarter" idx="12"/>
          </p:nvPr>
        </p:nvSpPr>
        <p:spPr/>
        <p:txBody>
          <a:bodyPr/>
          <a:lstStyle/>
          <a:p>
            <a:fld id="{6699457F-8CE0-4332-9E3E-2A332048C7F3}" type="slidenum">
              <a:rPr lang="en-US" altLang="zh-CN" smtClean="0"/>
              <a:pPr/>
              <a:t>10</a:t>
            </a:fld>
            <a:r>
              <a:rPr lang="en-US" altLang="zh-CN" smtClean="0"/>
              <a:t>/120</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857232"/>
            <a:ext cx="1643074" cy="369332"/>
          </a:xfrm>
          <a:prstGeom prst="rect">
            <a:avLst/>
          </a:prstGeom>
          <a:noFill/>
        </p:spPr>
        <p:txBody>
          <a:bodyPr wrap="square" rtlCol="0">
            <a:spAutoFit/>
          </a:bodyPr>
          <a:lstStyle/>
          <a:p>
            <a:r>
              <a:rPr lang="zh-CN" altLang="en-US" sz="1800" smtClean="0">
                <a:solidFill>
                  <a:srgbClr val="0000FF"/>
                </a:solidFill>
                <a:latin typeface="楷体" pitchFamily="49" charset="-122"/>
                <a:ea typeface="楷体" pitchFamily="49" charset="-122"/>
                <a:cs typeface="Times New Roman" pitchFamily="18" charset="0"/>
              </a:rPr>
              <a:t>本地执行：</a:t>
            </a:r>
          </a:p>
        </p:txBody>
      </p:sp>
      <p:pic>
        <p:nvPicPr>
          <p:cNvPr id="3" name="Picture 2"/>
          <p:cNvPicPr>
            <a:picLocks noChangeAspect="1" noChangeArrowheads="1"/>
          </p:cNvPicPr>
          <p:nvPr/>
        </p:nvPicPr>
        <p:blipFill>
          <a:blip r:embed="rId2" cstate="print"/>
          <a:srcRect/>
          <a:stretch>
            <a:fillRect/>
          </a:stretch>
        </p:blipFill>
        <p:spPr bwMode="auto">
          <a:xfrm>
            <a:off x="857224" y="1428736"/>
            <a:ext cx="3786214" cy="2833781"/>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6699457F-8CE0-4332-9E3E-2A332048C7F3}" type="slidenum">
              <a:rPr lang="en-US" altLang="zh-CN" smtClean="0"/>
              <a:pPr/>
              <a:t>100</a:t>
            </a:fld>
            <a:r>
              <a:rPr lang="en-US" altLang="zh-CN" smtClean="0"/>
              <a:t>/120</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71480"/>
            <a:ext cx="2571768"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smtClean="0">
                <a:solidFill>
                  <a:srgbClr val="FF0000"/>
                </a:solidFill>
                <a:latin typeface="Consolas" pitchFamily="49" charset="0"/>
                <a:ea typeface="华文中宋" pitchFamily="2" charset="-122"/>
                <a:cs typeface="Consolas" pitchFamily="49" charset="0"/>
              </a:rPr>
              <a:t>3. </a:t>
            </a:r>
            <a:r>
              <a:rPr lang="zh-CN" altLang="zh-CN" smtClean="0">
                <a:solidFill>
                  <a:srgbClr val="FF0000"/>
                </a:solidFill>
                <a:latin typeface="Consolas" pitchFamily="49" charset="0"/>
                <a:ea typeface="华文中宋" pitchFamily="2" charset="-122"/>
                <a:cs typeface="Consolas" pitchFamily="49" charset="0"/>
              </a:rPr>
              <a:t>适配器容器</a:t>
            </a:r>
          </a:p>
        </p:txBody>
      </p:sp>
      <p:sp>
        <p:nvSpPr>
          <p:cNvPr id="3" name="TextBox 2"/>
          <p:cNvSpPr txBox="1"/>
          <p:nvPr/>
        </p:nvSpPr>
        <p:spPr>
          <a:xfrm>
            <a:off x="785786" y="1357298"/>
            <a:ext cx="3357586" cy="400110"/>
          </a:xfrm>
          <a:prstGeom prst="rect">
            <a:avLst/>
          </a:prstGeom>
          <a:noFill/>
        </p:spPr>
        <p:txBody>
          <a:bodyPr wrap="square" rtlCol="0">
            <a:spAutoFit/>
          </a:bodyPr>
          <a:lstStyle/>
          <a:p>
            <a:pPr algn="l"/>
            <a:r>
              <a:rPr lang="en-US" altLang="zh-CN" sz="2000" smtClean="0">
                <a:solidFill>
                  <a:srgbClr val="FF0000"/>
                </a:solidFill>
                <a:latin typeface="Consolas" pitchFamily="49" charset="0"/>
                <a:ea typeface="楷体" pitchFamily="49" charset="-122"/>
                <a:cs typeface="Consolas" pitchFamily="49" charset="0"/>
              </a:rPr>
              <a:t>1</a:t>
            </a:r>
            <a:r>
              <a:rPr lang="zh-CN" altLang="zh-CN" sz="2000" smtClean="0">
                <a:solidFill>
                  <a:srgbClr val="FF0000"/>
                </a:solidFill>
                <a:latin typeface="Consolas" pitchFamily="49" charset="0"/>
                <a:ea typeface="楷体" pitchFamily="49" charset="-122"/>
                <a:cs typeface="Consolas" pitchFamily="49" charset="0"/>
              </a:rPr>
              <a:t>）</a:t>
            </a:r>
            <a:r>
              <a:rPr lang="en-US" altLang="zh-CN" sz="2000" smtClean="0">
                <a:solidFill>
                  <a:srgbClr val="FF0000"/>
                </a:solidFill>
                <a:latin typeface="Consolas" pitchFamily="49" charset="0"/>
                <a:ea typeface="楷体" pitchFamily="49" charset="-122"/>
                <a:cs typeface="Consolas" pitchFamily="49" charset="0"/>
              </a:rPr>
              <a:t>stack</a:t>
            </a:r>
            <a:r>
              <a:rPr lang="zh-CN" altLang="zh-CN" sz="2000" smtClean="0">
                <a:solidFill>
                  <a:srgbClr val="FF0000"/>
                </a:solidFill>
                <a:latin typeface="Consolas" pitchFamily="49" charset="0"/>
                <a:ea typeface="楷体" pitchFamily="49" charset="-122"/>
                <a:cs typeface="Consolas" pitchFamily="49" charset="0"/>
              </a:rPr>
              <a:t>（栈容器）</a:t>
            </a:r>
          </a:p>
        </p:txBody>
      </p:sp>
      <p:sp>
        <p:nvSpPr>
          <p:cNvPr id="4" name="TextBox 3"/>
          <p:cNvSpPr txBox="1"/>
          <p:nvPr/>
        </p:nvSpPr>
        <p:spPr>
          <a:xfrm>
            <a:off x="1214414" y="4357694"/>
            <a:ext cx="6215106" cy="874727"/>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wrap="square" rtlCol="0">
            <a:spAutoFit/>
          </a:bodyPr>
          <a:lstStyle/>
          <a:p>
            <a:pPr algn="l">
              <a:lnSpc>
                <a:spcPct val="150000"/>
              </a:lnSpc>
            </a:pPr>
            <a:r>
              <a:rPr lang="en-US" altLang="zh-CN" sz="1800" smtClean="0">
                <a:solidFill>
                  <a:srgbClr val="006600"/>
                </a:solidFill>
                <a:latin typeface="Consolas" pitchFamily="49" charset="0"/>
                <a:ea typeface="楷体" pitchFamily="49" charset="-122"/>
                <a:cs typeface="Consolas" pitchFamily="49" charset="0"/>
              </a:rPr>
              <a:t>stack&lt;string,vector&lt;string&gt; &gt; myst;	</a:t>
            </a:r>
          </a:p>
          <a:p>
            <a:pPr algn="l">
              <a:lnSpc>
                <a:spcPct val="150000"/>
              </a:lnSpc>
            </a:pPr>
            <a:r>
              <a:rPr lang="en-US" altLang="zh-CN" sz="1800" smtClean="0">
                <a:solidFill>
                  <a:srgbClr val="00B0F0"/>
                </a:solidFill>
                <a:latin typeface="Consolas" pitchFamily="49" charset="0"/>
                <a:ea typeface="楷体" pitchFamily="49" charset="-122"/>
                <a:cs typeface="Consolas" pitchFamily="49" charset="0"/>
              </a:rPr>
              <a:t>                //</a:t>
            </a:r>
            <a:r>
              <a:rPr lang="zh-CN" altLang="zh-CN" sz="1800" smtClean="0">
                <a:solidFill>
                  <a:srgbClr val="00B0F0"/>
                </a:solidFill>
                <a:latin typeface="Consolas" pitchFamily="49" charset="0"/>
                <a:ea typeface="楷体" pitchFamily="49" charset="-122"/>
                <a:cs typeface="Consolas" pitchFamily="49" charset="0"/>
              </a:rPr>
              <a:t>第</a:t>
            </a:r>
            <a:r>
              <a:rPr lang="en-US" altLang="zh-CN" sz="1800" smtClean="0">
                <a:solidFill>
                  <a:srgbClr val="00B0F0"/>
                </a:solidFill>
                <a:latin typeface="Consolas" pitchFamily="49" charset="0"/>
                <a:ea typeface="楷体" pitchFamily="49" charset="-122"/>
                <a:cs typeface="Consolas" pitchFamily="49" charset="0"/>
              </a:rPr>
              <a:t>2</a:t>
            </a:r>
            <a:r>
              <a:rPr lang="zh-CN" altLang="zh-CN" sz="1800" smtClean="0">
                <a:solidFill>
                  <a:srgbClr val="00B0F0"/>
                </a:solidFill>
                <a:latin typeface="Consolas" pitchFamily="49" charset="0"/>
                <a:ea typeface="楷体" pitchFamily="49" charset="-122"/>
                <a:cs typeface="Consolas" pitchFamily="49" charset="0"/>
              </a:rPr>
              <a:t>个参数指定底层容器为</a:t>
            </a:r>
            <a:r>
              <a:rPr lang="en-US" altLang="zh-CN" sz="1800" smtClean="0">
                <a:solidFill>
                  <a:srgbClr val="00B0F0"/>
                </a:solidFill>
                <a:latin typeface="Consolas" pitchFamily="49" charset="0"/>
                <a:ea typeface="楷体" pitchFamily="49" charset="-122"/>
                <a:cs typeface="Consolas" pitchFamily="49" charset="0"/>
              </a:rPr>
              <a:t>vector</a:t>
            </a:r>
            <a:endParaRPr lang="zh-CN" altLang="zh-CN" sz="1800" smtClean="0">
              <a:solidFill>
                <a:srgbClr val="00B0F0"/>
              </a:solidFill>
              <a:latin typeface="Consolas" pitchFamily="49" charset="0"/>
              <a:ea typeface="楷体" pitchFamily="49" charset="-122"/>
              <a:cs typeface="Consolas" pitchFamily="49" charset="0"/>
            </a:endParaRPr>
          </a:p>
        </p:txBody>
      </p:sp>
      <p:sp>
        <p:nvSpPr>
          <p:cNvPr id="5" name="TextBox 4"/>
          <p:cNvSpPr txBox="1"/>
          <p:nvPr/>
        </p:nvSpPr>
        <p:spPr>
          <a:xfrm>
            <a:off x="1000100" y="2000240"/>
            <a:ext cx="7286676" cy="1910880"/>
          </a:xfrm>
          <a:prstGeom prst="rect">
            <a:avLst/>
          </a:prstGeom>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30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它是一个栈类模板，和数据结构中的栈一样，具有后进先出的特点。栈容器默认的底层容器是</a:t>
            </a:r>
            <a:r>
              <a:rPr lang="en-US" altLang="zh-CN" sz="2000" smtClean="0">
                <a:solidFill>
                  <a:srgbClr val="0000FF"/>
                </a:solidFill>
                <a:latin typeface="Consolas" pitchFamily="49" charset="0"/>
                <a:ea typeface="仿宋" pitchFamily="49" charset="-122"/>
                <a:cs typeface="Consolas" pitchFamily="49" charset="0"/>
              </a:rPr>
              <a:t>deque</a:t>
            </a:r>
            <a:r>
              <a:rPr lang="zh-CN" altLang="zh-CN" sz="2000" smtClean="0">
                <a:solidFill>
                  <a:srgbClr val="0000FF"/>
                </a:solidFill>
                <a:latin typeface="Consolas" pitchFamily="49" charset="0"/>
                <a:ea typeface="仿宋" pitchFamily="49" charset="-122"/>
                <a:cs typeface="Consolas" pitchFamily="49" charset="0"/>
              </a:rPr>
              <a:t>。也可以指定其他底层容器</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30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例如，以下语句指定</a:t>
            </a:r>
            <a:r>
              <a:rPr lang="en-US" altLang="zh-CN" sz="2000" smtClean="0">
                <a:solidFill>
                  <a:srgbClr val="0000FF"/>
                </a:solidFill>
                <a:latin typeface="Consolas" pitchFamily="49" charset="0"/>
                <a:ea typeface="仿宋" pitchFamily="49" charset="-122"/>
                <a:cs typeface="Consolas" pitchFamily="49" charset="0"/>
              </a:rPr>
              <a:t>myst</a:t>
            </a:r>
            <a:r>
              <a:rPr lang="zh-CN" altLang="zh-CN" sz="2000" smtClean="0">
                <a:solidFill>
                  <a:srgbClr val="0000FF"/>
                </a:solidFill>
                <a:latin typeface="Consolas" pitchFamily="49" charset="0"/>
                <a:ea typeface="仿宋" pitchFamily="49" charset="-122"/>
                <a:cs typeface="Consolas" pitchFamily="49" charset="0"/>
              </a:rPr>
              <a:t>栈的底层容器为</a:t>
            </a:r>
            <a:r>
              <a:rPr lang="en-US" altLang="zh-CN" sz="2000" smtClean="0">
                <a:solidFill>
                  <a:srgbClr val="0000FF"/>
                </a:solidFill>
                <a:latin typeface="Consolas" pitchFamily="49" charset="0"/>
                <a:ea typeface="仿宋" pitchFamily="49" charset="-122"/>
                <a:cs typeface="Consolas" pitchFamily="49" charset="0"/>
              </a:rPr>
              <a:t>vector</a:t>
            </a:r>
            <a:r>
              <a:rPr lang="zh-CN" altLang="zh-CN" sz="2000" smtClean="0">
                <a:solidFill>
                  <a:srgbClr val="0000FF"/>
                </a:solidFill>
                <a:latin typeface="Consolas" pitchFamily="49" charset="0"/>
                <a:ea typeface="仿宋" pitchFamily="49" charset="-122"/>
                <a:cs typeface="Consolas" pitchFamily="49" charset="0"/>
              </a:rPr>
              <a:t>：</a:t>
            </a:r>
            <a:endParaRPr lang="zh-CN" altLang="en-US" sz="2000" smtClean="0">
              <a:ea typeface="楷体" pitchFamily="49" charset="-122"/>
              <a:cs typeface="Times New Roman" pitchFamily="18" charset="0"/>
            </a:endParaRPr>
          </a:p>
        </p:txBody>
      </p:sp>
      <p:sp>
        <p:nvSpPr>
          <p:cNvPr id="8" name="灯片编号占位符 7"/>
          <p:cNvSpPr>
            <a:spLocks noGrp="1"/>
          </p:cNvSpPr>
          <p:nvPr>
            <p:ph type="sldNum" sz="quarter" idx="12"/>
          </p:nvPr>
        </p:nvSpPr>
        <p:spPr/>
        <p:txBody>
          <a:bodyPr/>
          <a:lstStyle/>
          <a:p>
            <a:fld id="{6699457F-8CE0-4332-9E3E-2A332048C7F3}" type="slidenum">
              <a:rPr lang="en-US" altLang="zh-CN" smtClean="0"/>
              <a:pPr/>
              <a:t>101</a:t>
            </a:fld>
            <a:r>
              <a:rPr lang="en-US" altLang="zh-CN" smtClean="0"/>
              <a:t>/120</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4000504"/>
            <a:ext cx="7143800" cy="923330"/>
          </a:xfrm>
          <a:prstGeom prst="rect">
            <a:avLst/>
          </a:prstGeom>
          <a:noFill/>
        </p:spPr>
        <p:txBody>
          <a:bodyPr wrap="square" rtlCol="0">
            <a:spAutoFit/>
          </a:bodyPr>
          <a:lstStyle/>
          <a:p>
            <a:pPr algn="l">
              <a:lnSpc>
                <a:spcPct val="150000"/>
              </a:lnSpc>
            </a:pPr>
            <a:r>
              <a:rPr lang="zh-CN" altLang="en-US" sz="1800" smtClean="0">
                <a:solidFill>
                  <a:srgbClr val="FF0000"/>
                </a:solidFill>
                <a:latin typeface="Consolas" pitchFamily="49" charset="0"/>
                <a:ea typeface="方正启体简体" pitchFamily="65" charset="-122"/>
                <a:cs typeface="Consolas" pitchFamily="49" charset="0"/>
              </a:rPr>
              <a:t>   注意：</a:t>
            </a:r>
            <a:r>
              <a:rPr lang="en-US" altLang="zh-CN" sz="1800" smtClean="0">
                <a:solidFill>
                  <a:srgbClr val="0000FF"/>
                </a:solidFill>
                <a:latin typeface="Consolas" pitchFamily="49" charset="0"/>
                <a:ea typeface="方正启体简体" pitchFamily="65" charset="-122"/>
                <a:cs typeface="Consolas" pitchFamily="49" charset="0"/>
              </a:rPr>
              <a:t>stack</a:t>
            </a:r>
            <a:r>
              <a:rPr lang="zh-CN" altLang="zh-CN" sz="1800" smtClean="0">
                <a:solidFill>
                  <a:srgbClr val="0000FF"/>
                </a:solidFill>
                <a:latin typeface="Consolas" pitchFamily="49" charset="0"/>
                <a:ea typeface="方正启体简体" pitchFamily="65" charset="-122"/>
                <a:cs typeface="Consolas" pitchFamily="49" charset="0"/>
              </a:rPr>
              <a:t>容器没有</a:t>
            </a:r>
            <a:r>
              <a:rPr lang="en-US" altLang="zh-CN" sz="1800" smtClean="0">
                <a:solidFill>
                  <a:srgbClr val="0000FF"/>
                </a:solidFill>
                <a:latin typeface="Consolas" pitchFamily="49" charset="0"/>
                <a:ea typeface="方正启体简体" pitchFamily="65" charset="-122"/>
                <a:cs typeface="Consolas" pitchFamily="49" charset="0"/>
              </a:rPr>
              <a:t>begin()/end()</a:t>
            </a:r>
            <a:r>
              <a:rPr lang="zh-CN" altLang="zh-CN" sz="1800" smtClean="0">
                <a:solidFill>
                  <a:srgbClr val="0000FF"/>
                </a:solidFill>
                <a:latin typeface="Consolas" pitchFamily="49" charset="0"/>
                <a:ea typeface="方正启体简体" pitchFamily="65" charset="-122"/>
                <a:cs typeface="Consolas" pitchFamily="49" charset="0"/>
              </a:rPr>
              <a:t>和</a:t>
            </a:r>
            <a:r>
              <a:rPr lang="en-US" altLang="zh-CN" sz="1800" smtClean="0">
                <a:solidFill>
                  <a:srgbClr val="0000FF"/>
                </a:solidFill>
                <a:latin typeface="Consolas" pitchFamily="49" charset="0"/>
                <a:ea typeface="方正启体简体" pitchFamily="65" charset="-122"/>
                <a:cs typeface="Consolas" pitchFamily="49" charset="0"/>
              </a:rPr>
              <a:t>rbegin()/rend()</a:t>
            </a:r>
            <a:r>
              <a:rPr lang="zh-CN" altLang="zh-CN" sz="1800" smtClean="0">
                <a:solidFill>
                  <a:srgbClr val="0000FF"/>
                </a:solidFill>
                <a:latin typeface="Consolas" pitchFamily="49" charset="0"/>
                <a:ea typeface="方正启体简体" pitchFamily="65" charset="-122"/>
                <a:cs typeface="Consolas" pitchFamily="49" charset="0"/>
              </a:rPr>
              <a:t>这样的用于迭代器的成员函数。</a:t>
            </a:r>
            <a:endParaRPr lang="zh-CN" altLang="en-US" sz="1800" smtClean="0">
              <a:solidFill>
                <a:srgbClr val="0000FF"/>
              </a:solidFill>
              <a:latin typeface="Consolas" pitchFamily="49" charset="0"/>
              <a:ea typeface="方正启体简体" pitchFamily="65" charset="-122"/>
              <a:cs typeface="Consolas" pitchFamily="49" charset="0"/>
            </a:endParaRPr>
          </a:p>
        </p:txBody>
      </p:sp>
      <p:sp>
        <p:nvSpPr>
          <p:cNvPr id="3" name="TextBox 2"/>
          <p:cNvSpPr txBox="1"/>
          <p:nvPr/>
        </p:nvSpPr>
        <p:spPr>
          <a:xfrm>
            <a:off x="714348" y="642918"/>
            <a:ext cx="4572032" cy="400110"/>
          </a:xfrm>
          <a:prstGeom prst="rect">
            <a:avLst/>
          </a:prstGeom>
          <a:noFill/>
        </p:spPr>
        <p:txBody>
          <a:bodyPr wrap="square" rtlCol="0">
            <a:spAutoFit/>
          </a:bodyPr>
          <a:lstStyle/>
          <a:p>
            <a:pPr algn="l"/>
            <a:r>
              <a:rPr lang="en-US" altLang="zh-CN" sz="2000" smtClean="0">
                <a:solidFill>
                  <a:srgbClr val="0000FF"/>
                </a:solidFill>
                <a:latin typeface="Consolas" pitchFamily="49" charset="0"/>
                <a:ea typeface="楷体" pitchFamily="49" charset="-122"/>
                <a:cs typeface="Consolas" pitchFamily="49" charset="0"/>
              </a:rPr>
              <a:t>stack</a:t>
            </a:r>
            <a:r>
              <a:rPr lang="zh-CN" altLang="zh-CN" sz="2000" smtClean="0">
                <a:solidFill>
                  <a:srgbClr val="0000FF"/>
                </a:solidFill>
                <a:latin typeface="Consolas" pitchFamily="49" charset="0"/>
                <a:ea typeface="楷体" pitchFamily="49" charset="-122"/>
                <a:cs typeface="Consolas" pitchFamily="49" charset="0"/>
              </a:rPr>
              <a:t>容器主要的成员函数如下：</a:t>
            </a:r>
            <a:endParaRPr lang="zh-CN" altLang="en-US" sz="2000" smtClean="0">
              <a:solidFill>
                <a:srgbClr val="0000FF"/>
              </a:solidFill>
              <a:latin typeface="Consolas" pitchFamily="49" charset="0"/>
              <a:ea typeface="楷体" pitchFamily="49" charset="-122"/>
              <a:cs typeface="Consolas" pitchFamily="49" charset="0"/>
            </a:endParaRPr>
          </a:p>
        </p:txBody>
      </p:sp>
      <p:sp>
        <p:nvSpPr>
          <p:cNvPr id="4" name="TextBox 3"/>
          <p:cNvSpPr txBox="1"/>
          <p:nvPr/>
        </p:nvSpPr>
        <p:spPr>
          <a:xfrm>
            <a:off x="785786" y="1330613"/>
            <a:ext cx="5072098" cy="231970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342900" indent="-3429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empty()</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判断栈容器是否为空。</a:t>
            </a:r>
          </a:p>
          <a:p>
            <a:pPr marL="342900" indent="-3429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size()</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返回栈容器中实际元素个数。</a:t>
            </a:r>
          </a:p>
          <a:p>
            <a:pPr marL="342900" indent="-3429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push(elem)</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元素</a:t>
            </a:r>
            <a:r>
              <a:rPr lang="en-US" altLang="zh-CN" sz="1800" smtClean="0">
                <a:solidFill>
                  <a:srgbClr val="0000FF"/>
                </a:solidFill>
                <a:latin typeface="Consolas" pitchFamily="49" charset="0"/>
                <a:ea typeface="仿宋" pitchFamily="49" charset="-122"/>
                <a:cs typeface="Consolas" pitchFamily="49" charset="0"/>
              </a:rPr>
              <a:t>elem</a:t>
            </a:r>
            <a:r>
              <a:rPr lang="zh-CN" altLang="zh-CN" sz="1800" smtClean="0">
                <a:solidFill>
                  <a:srgbClr val="0000FF"/>
                </a:solidFill>
                <a:latin typeface="Consolas" pitchFamily="49" charset="0"/>
                <a:ea typeface="仿宋" pitchFamily="49" charset="-122"/>
                <a:cs typeface="Consolas" pitchFamily="49" charset="0"/>
              </a:rPr>
              <a:t>进栈。</a:t>
            </a:r>
          </a:p>
          <a:p>
            <a:pPr marL="342900" indent="-3429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top()</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返回栈顶元素。</a:t>
            </a:r>
          </a:p>
          <a:p>
            <a:pPr marL="342900" indent="-3429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pop()</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元素出栈。</a:t>
            </a:r>
          </a:p>
        </p:txBody>
      </p:sp>
      <p:sp>
        <p:nvSpPr>
          <p:cNvPr id="7" name="灯片编号占位符 6"/>
          <p:cNvSpPr>
            <a:spLocks noGrp="1"/>
          </p:cNvSpPr>
          <p:nvPr>
            <p:ph type="sldNum" sz="quarter" idx="12"/>
          </p:nvPr>
        </p:nvSpPr>
        <p:spPr/>
        <p:txBody>
          <a:bodyPr/>
          <a:lstStyle/>
          <a:p>
            <a:fld id="{6699457F-8CE0-4332-9E3E-2A332048C7F3}" type="slidenum">
              <a:rPr lang="en-US" altLang="zh-CN" smtClean="0"/>
              <a:pPr/>
              <a:t>102</a:t>
            </a:fld>
            <a:r>
              <a:rPr lang="en-US" altLang="zh-CN" smtClean="0"/>
              <a:t>/120</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500042"/>
            <a:ext cx="7643866" cy="3933724"/>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180000" bIns="180000" rtlCol="0">
            <a:spAutoFit/>
          </a:bodyPr>
          <a:lstStyle/>
          <a:p>
            <a:pPr algn="l"/>
            <a:r>
              <a:rPr lang="en-US" altLang="zh-CN" sz="1600" smtClean="0">
                <a:solidFill>
                  <a:srgbClr val="0000FF"/>
                </a:solidFill>
                <a:latin typeface="Consolas" pitchFamily="49" charset="0"/>
                <a:ea typeface="仿宋" pitchFamily="49" charset="-122"/>
                <a:cs typeface="Consolas" pitchFamily="49" charset="0"/>
              </a:rPr>
              <a:t>#include &lt;stack&gt;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using namespace std;</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void main()</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C00000"/>
                </a:solidFill>
                <a:latin typeface="Consolas" pitchFamily="49" charset="0"/>
                <a:ea typeface="仿宋" pitchFamily="49" charset="-122"/>
                <a:cs typeface="Consolas" pitchFamily="49" charset="0"/>
              </a:rPr>
              <a:t>stack&lt;int&gt; st;</a:t>
            </a:r>
            <a:endParaRPr lang="zh-CN" altLang="zh-CN" sz="1600" smtClean="0">
              <a:solidFill>
                <a:srgbClr val="C00000"/>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33CC"/>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st.push(1); st.push(2); st.push(3);</a:t>
            </a:r>
            <a:endParaRPr lang="zh-CN" altLang="zh-CN" sz="1600" smtClean="0">
              <a:solidFill>
                <a:srgbClr val="0000FF"/>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00FF"/>
                </a:solidFill>
                <a:latin typeface="Consolas" pitchFamily="49" charset="0"/>
                <a:ea typeface="仿宋" pitchFamily="49" charset="-122"/>
                <a:cs typeface="Consolas" pitchFamily="49" charset="0"/>
              </a:rPr>
              <a:t>   printf("</a:t>
            </a:r>
            <a:r>
              <a:rPr lang="zh-CN" altLang="zh-CN" sz="1600" smtClean="0">
                <a:solidFill>
                  <a:srgbClr val="0000FF"/>
                </a:solidFill>
                <a:latin typeface="Consolas" pitchFamily="49" charset="0"/>
                <a:ea typeface="仿宋" pitchFamily="49" charset="-122"/>
                <a:cs typeface="Consolas" pitchFamily="49" charset="0"/>
              </a:rPr>
              <a:t>栈顶元素</a:t>
            </a:r>
            <a:r>
              <a:rPr lang="en-US" altLang="zh-CN" sz="1600" smtClean="0">
                <a:solidFill>
                  <a:srgbClr val="0000FF"/>
                </a:solidFill>
                <a:latin typeface="Consolas" pitchFamily="49" charset="0"/>
                <a:ea typeface="仿宋" pitchFamily="49" charset="-122"/>
                <a:cs typeface="Consolas" pitchFamily="49" charset="0"/>
              </a:rPr>
              <a:t>: %d\n",st.top());</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printf("</a:t>
            </a:r>
            <a:r>
              <a:rPr lang="zh-CN" altLang="zh-CN" sz="1600" smtClean="0">
                <a:solidFill>
                  <a:srgbClr val="0000FF"/>
                </a:solidFill>
                <a:latin typeface="Consolas" pitchFamily="49" charset="0"/>
                <a:ea typeface="仿宋" pitchFamily="49" charset="-122"/>
                <a:cs typeface="Consolas" pitchFamily="49" charset="0"/>
              </a:rPr>
              <a:t>出栈顺序</a:t>
            </a:r>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00FF"/>
                </a:solidFill>
                <a:latin typeface="Consolas" pitchFamily="49" charset="0"/>
                <a:ea typeface="仿宋" pitchFamily="49" charset="-122"/>
                <a:cs typeface="Consolas" pitchFamily="49" charset="0"/>
              </a:rPr>
              <a:t>   while (!st.empty())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栈不空时出栈所有元素</a:t>
            </a:r>
          </a:p>
          <a:p>
            <a:pPr algn="l"/>
            <a:r>
              <a:rPr lang="en-US" altLang="zh-CN" sz="1600" smtClean="0">
                <a:solidFill>
                  <a:srgbClr val="0000FF"/>
                </a:solidFill>
                <a:latin typeface="Consolas" pitchFamily="49" charset="0"/>
                <a:ea typeface="仿宋" pitchFamily="49" charset="-122"/>
                <a:cs typeface="Consolas" pitchFamily="49" charset="0"/>
              </a:rPr>
              <a:t>   {	printf("%d ",st.top());</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st.pop() ;</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printf("\n");</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33CC"/>
                </a:solidFill>
                <a:latin typeface="Consolas" pitchFamily="49" charset="0"/>
                <a:ea typeface="仿宋" pitchFamily="49" charset="-122"/>
                <a:cs typeface="Consolas" pitchFamily="49" charset="0"/>
              </a:rPr>
              <a:t>}</a:t>
            </a:r>
            <a:endParaRPr lang="zh-CN" altLang="zh-CN" sz="1600" smtClean="0">
              <a:solidFill>
                <a:srgbClr val="0033CC"/>
              </a:solidFill>
              <a:latin typeface="Consolas" pitchFamily="49" charset="0"/>
              <a:ea typeface="仿宋" pitchFamily="49" charset="-122"/>
              <a:cs typeface="Consolas" pitchFamily="49" charset="0"/>
            </a:endParaRPr>
          </a:p>
        </p:txBody>
      </p:sp>
      <p:pic>
        <p:nvPicPr>
          <p:cNvPr id="6146" name="Picture 2"/>
          <p:cNvPicPr>
            <a:picLocks noChangeAspect="1" noChangeArrowheads="1"/>
          </p:cNvPicPr>
          <p:nvPr/>
        </p:nvPicPr>
        <p:blipFill>
          <a:blip r:embed="rId2" cstate="print"/>
          <a:srcRect/>
          <a:stretch>
            <a:fillRect/>
          </a:stretch>
        </p:blipFill>
        <p:spPr bwMode="auto">
          <a:xfrm>
            <a:off x="2643174" y="5000636"/>
            <a:ext cx="2705100" cy="1419225"/>
          </a:xfrm>
          <a:prstGeom prst="rect">
            <a:avLst/>
          </a:prstGeom>
          <a:noFill/>
          <a:ln w="9525">
            <a:noFill/>
            <a:miter lim="800000"/>
            <a:headEnd/>
            <a:tailEnd/>
          </a:ln>
        </p:spPr>
      </p:pic>
      <p:sp>
        <p:nvSpPr>
          <p:cNvPr id="6" name="灯片编号占位符 5"/>
          <p:cNvSpPr>
            <a:spLocks noGrp="1"/>
          </p:cNvSpPr>
          <p:nvPr>
            <p:ph type="sldNum" sz="quarter" idx="12"/>
          </p:nvPr>
        </p:nvSpPr>
        <p:spPr/>
        <p:txBody>
          <a:bodyPr/>
          <a:lstStyle/>
          <a:p>
            <a:fld id="{6699457F-8CE0-4332-9E3E-2A332048C7F3}" type="slidenum">
              <a:rPr lang="en-US" altLang="zh-CN" smtClean="0"/>
              <a:pPr/>
              <a:t>103</a:t>
            </a:fld>
            <a:r>
              <a:rPr lang="en-US" altLang="zh-CN" smtClean="0"/>
              <a:t>/120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1142984"/>
            <a:ext cx="8429684" cy="3971408"/>
          </a:xfrm>
          <a:prstGeom prst="rect">
            <a:avLst/>
          </a:prstGeom>
          <a:solidFill>
            <a:schemeClr val="accent2">
              <a:lumMod val="20000"/>
              <a:lumOff val="80000"/>
            </a:schemeClr>
          </a:solidFill>
          <a:ln>
            <a:noFill/>
          </a:ln>
          <a:effectLst/>
          <a:scene3d>
            <a:camera prst="orthographicFront">
              <a:rot lat="0" lon="0" rev="0"/>
            </a:camera>
            <a:lightRig rig="glow" dir="t">
              <a:rot lat="0" lon="0" rev="14100000"/>
            </a:lightRig>
          </a:scene3d>
          <a:sp3d prstMaterial="softEdge">
            <a:bevelT w="127000" prst="artDeco"/>
          </a:sp3d>
        </p:spPr>
        <p:style>
          <a:lnRef idx="3">
            <a:schemeClr val="lt1"/>
          </a:lnRef>
          <a:fillRef idx="1">
            <a:schemeClr val="accent5"/>
          </a:fillRef>
          <a:effectRef idx="1">
            <a:schemeClr val="accent5"/>
          </a:effectRef>
          <a:fontRef idx="minor">
            <a:schemeClr val="lt1"/>
          </a:fontRef>
        </p:style>
        <p:txBody>
          <a:bodyPr wrap="square" lIns="252000" tIns="252000" rIns="180000" bIns="252000" rtlCol="0">
            <a:spAutoFit/>
          </a:bodyPr>
          <a:lstStyle/>
          <a:p>
            <a:pPr algn="l"/>
            <a:r>
              <a:rPr lang="zh-CN" altLang="zh-CN" sz="1800" smtClean="0">
                <a:solidFill>
                  <a:srgbClr val="0000FF"/>
                </a:solidFill>
                <a:latin typeface="Consolas" pitchFamily="49" charset="0"/>
                <a:ea typeface="楷体" pitchFamily="49" charset="-122"/>
                <a:cs typeface="Consolas" pitchFamily="49" charset="0"/>
              </a:rPr>
              <a:t>有如下</a:t>
            </a:r>
            <a:r>
              <a:rPr lang="en-US" altLang="zh-CN" sz="1800" smtClean="0">
                <a:solidFill>
                  <a:srgbClr val="0000FF"/>
                </a:solidFill>
                <a:latin typeface="Consolas" pitchFamily="49" charset="0"/>
                <a:ea typeface="楷体" pitchFamily="49" charset="-122"/>
                <a:cs typeface="Consolas" pitchFamily="49" charset="0"/>
              </a:rPr>
              <a:t>8*8</a:t>
            </a:r>
            <a:r>
              <a:rPr lang="zh-CN" altLang="zh-CN" sz="1800" smtClean="0">
                <a:solidFill>
                  <a:srgbClr val="0000FF"/>
                </a:solidFill>
                <a:latin typeface="Consolas" pitchFamily="49" charset="0"/>
                <a:ea typeface="楷体" pitchFamily="49" charset="-122"/>
                <a:cs typeface="Consolas" pitchFamily="49" charset="0"/>
              </a:rPr>
              <a:t>的迷宫图：</a:t>
            </a:r>
          </a:p>
          <a:p>
            <a:pPr algn="l">
              <a:lnSpc>
                <a:spcPct val="150000"/>
              </a:lnSpc>
            </a:pPr>
            <a:r>
              <a:rPr lang="en-US" altLang="zh-CN" sz="1800" smtClean="0">
                <a:solidFill>
                  <a:srgbClr val="0000FF"/>
                </a:solidFill>
                <a:latin typeface="Times New Roman" pitchFamily="18" charset="0"/>
                <a:ea typeface="楷体" pitchFamily="49" charset="-122"/>
                <a:cs typeface="Times New Roman" pitchFamily="18" charset="0"/>
              </a:rPr>
              <a:t>	</a:t>
            </a:r>
            <a:r>
              <a:rPr lang="en-US" altLang="zh-CN" sz="1800" smtClean="0">
                <a:solidFill>
                  <a:srgbClr val="0000FF"/>
                </a:solidFill>
                <a:latin typeface="Consolas" pitchFamily="49" charset="0"/>
                <a:ea typeface="楷体" pitchFamily="49" charset="-122"/>
                <a:cs typeface="Consolas" pitchFamily="49" charset="0"/>
              </a:rPr>
              <a:t>XXXXXXXX</a:t>
            </a:r>
            <a:endParaRPr lang="zh-CN" altLang="zh-CN" sz="1800" smtClean="0">
              <a:solidFill>
                <a:srgbClr val="0000FF"/>
              </a:solidFill>
              <a:latin typeface="Consolas" pitchFamily="49" charset="0"/>
              <a:ea typeface="楷体" pitchFamily="49" charset="-122"/>
              <a:cs typeface="Consolas" pitchFamily="49" charset="0"/>
            </a:endParaRPr>
          </a:p>
          <a:p>
            <a:pPr algn="l"/>
            <a:r>
              <a:rPr lang="en-US" altLang="zh-CN" sz="1800" smtClean="0">
                <a:solidFill>
                  <a:srgbClr val="0000FF"/>
                </a:solidFill>
                <a:latin typeface="Consolas" pitchFamily="49" charset="0"/>
                <a:ea typeface="楷体" pitchFamily="49" charset="-122"/>
                <a:cs typeface="Consolas" pitchFamily="49" charset="0"/>
              </a:rPr>
              <a:t>	O</a:t>
            </a:r>
            <a:r>
              <a:rPr lang="en-US" altLang="zh-CN" sz="1800" smtClean="0">
                <a:solidFill>
                  <a:srgbClr val="FF0000"/>
                </a:solidFill>
                <a:latin typeface="Consolas" pitchFamily="49" charset="0"/>
                <a:ea typeface="楷体" pitchFamily="49" charset="-122"/>
                <a:cs typeface="Consolas" pitchFamily="49" charset="0"/>
              </a:rPr>
              <a:t>O</a:t>
            </a:r>
            <a:r>
              <a:rPr lang="en-US" altLang="zh-CN" sz="1800" smtClean="0">
                <a:solidFill>
                  <a:srgbClr val="0000FF"/>
                </a:solidFill>
                <a:latin typeface="Consolas" pitchFamily="49" charset="0"/>
                <a:ea typeface="楷体" pitchFamily="49" charset="-122"/>
                <a:cs typeface="Consolas" pitchFamily="49" charset="0"/>
              </a:rPr>
              <a:t>OOOXXX</a:t>
            </a:r>
            <a:endParaRPr lang="zh-CN" altLang="zh-CN" sz="1800" smtClean="0">
              <a:solidFill>
                <a:srgbClr val="0000FF"/>
              </a:solidFill>
              <a:latin typeface="Consolas" pitchFamily="49" charset="0"/>
              <a:ea typeface="楷体" pitchFamily="49" charset="-122"/>
              <a:cs typeface="Consolas" pitchFamily="49" charset="0"/>
            </a:endParaRPr>
          </a:p>
          <a:p>
            <a:pPr algn="l"/>
            <a:r>
              <a:rPr lang="en-US" altLang="zh-CN" sz="1800" smtClean="0">
                <a:solidFill>
                  <a:srgbClr val="0000FF"/>
                </a:solidFill>
                <a:latin typeface="Consolas" pitchFamily="49" charset="0"/>
                <a:ea typeface="楷体" pitchFamily="49" charset="-122"/>
                <a:cs typeface="Consolas" pitchFamily="49" charset="0"/>
              </a:rPr>
              <a:t>	X</a:t>
            </a:r>
            <a:r>
              <a:rPr lang="en-US" altLang="zh-CN" sz="1800" smtClean="0">
                <a:solidFill>
                  <a:srgbClr val="FF0000"/>
                </a:solidFill>
                <a:latin typeface="Consolas" pitchFamily="49" charset="0"/>
                <a:ea typeface="楷体" pitchFamily="49" charset="-122"/>
                <a:cs typeface="Consolas" pitchFamily="49" charset="0"/>
              </a:rPr>
              <a:t>O</a:t>
            </a:r>
            <a:r>
              <a:rPr lang="en-US" altLang="zh-CN" sz="1800" smtClean="0">
                <a:solidFill>
                  <a:srgbClr val="0000FF"/>
                </a:solidFill>
                <a:latin typeface="Consolas" pitchFamily="49" charset="0"/>
                <a:ea typeface="楷体" pitchFamily="49" charset="-122"/>
                <a:cs typeface="Consolas" pitchFamily="49" charset="0"/>
              </a:rPr>
              <a:t>XXOOOX</a:t>
            </a:r>
            <a:endParaRPr lang="zh-CN" altLang="zh-CN" sz="1800" smtClean="0">
              <a:solidFill>
                <a:srgbClr val="0000FF"/>
              </a:solidFill>
              <a:latin typeface="Consolas" pitchFamily="49" charset="0"/>
              <a:ea typeface="楷体" pitchFamily="49" charset="-122"/>
              <a:cs typeface="Consolas" pitchFamily="49" charset="0"/>
            </a:endParaRPr>
          </a:p>
          <a:p>
            <a:pPr algn="l"/>
            <a:r>
              <a:rPr lang="en-US" altLang="zh-CN" sz="1800" smtClean="0">
                <a:solidFill>
                  <a:srgbClr val="0000FF"/>
                </a:solidFill>
                <a:latin typeface="Consolas" pitchFamily="49" charset="0"/>
                <a:ea typeface="楷体" pitchFamily="49" charset="-122"/>
                <a:cs typeface="Consolas" pitchFamily="49" charset="0"/>
              </a:rPr>
              <a:t>	X</a:t>
            </a:r>
            <a:r>
              <a:rPr lang="en-US" altLang="zh-CN" sz="1800" smtClean="0">
                <a:solidFill>
                  <a:srgbClr val="FF0000"/>
                </a:solidFill>
                <a:latin typeface="Consolas" pitchFamily="49" charset="0"/>
                <a:ea typeface="楷体" pitchFamily="49" charset="-122"/>
                <a:cs typeface="Consolas" pitchFamily="49" charset="0"/>
              </a:rPr>
              <a:t>O</a:t>
            </a:r>
            <a:r>
              <a:rPr lang="en-US" altLang="zh-CN" sz="1800" smtClean="0">
                <a:solidFill>
                  <a:srgbClr val="0000FF"/>
                </a:solidFill>
                <a:latin typeface="Consolas" pitchFamily="49" charset="0"/>
                <a:ea typeface="楷体" pitchFamily="49" charset="-122"/>
                <a:cs typeface="Consolas" pitchFamily="49" charset="0"/>
              </a:rPr>
              <a:t>XXOXXO</a:t>
            </a:r>
            <a:endParaRPr lang="zh-CN" altLang="zh-CN" sz="1800" smtClean="0">
              <a:solidFill>
                <a:srgbClr val="0000FF"/>
              </a:solidFill>
              <a:latin typeface="Consolas" pitchFamily="49" charset="0"/>
              <a:ea typeface="楷体" pitchFamily="49" charset="-122"/>
              <a:cs typeface="Consolas" pitchFamily="49" charset="0"/>
            </a:endParaRPr>
          </a:p>
          <a:p>
            <a:pPr algn="l"/>
            <a:r>
              <a:rPr lang="en-US" altLang="zh-CN" sz="1800" smtClean="0">
                <a:solidFill>
                  <a:srgbClr val="0000FF"/>
                </a:solidFill>
                <a:latin typeface="Consolas" pitchFamily="49" charset="0"/>
                <a:ea typeface="楷体" pitchFamily="49" charset="-122"/>
                <a:cs typeface="Consolas" pitchFamily="49" charset="0"/>
              </a:rPr>
              <a:t>	X</a:t>
            </a:r>
            <a:r>
              <a:rPr lang="en-US" altLang="zh-CN" sz="1800" smtClean="0">
                <a:solidFill>
                  <a:srgbClr val="FF0000"/>
                </a:solidFill>
                <a:latin typeface="Consolas" pitchFamily="49" charset="0"/>
                <a:ea typeface="楷体" pitchFamily="49" charset="-122"/>
                <a:cs typeface="Consolas" pitchFamily="49" charset="0"/>
              </a:rPr>
              <a:t>O</a:t>
            </a:r>
            <a:r>
              <a:rPr lang="en-US" altLang="zh-CN" sz="1800" smtClean="0">
                <a:solidFill>
                  <a:srgbClr val="0000FF"/>
                </a:solidFill>
                <a:latin typeface="Consolas" pitchFamily="49" charset="0"/>
                <a:ea typeface="楷体" pitchFamily="49" charset="-122"/>
                <a:cs typeface="Consolas" pitchFamily="49" charset="0"/>
              </a:rPr>
              <a:t>XXXXXX</a:t>
            </a:r>
            <a:endParaRPr lang="zh-CN" altLang="zh-CN" sz="1800" smtClean="0">
              <a:solidFill>
                <a:srgbClr val="0000FF"/>
              </a:solidFill>
              <a:latin typeface="Consolas" pitchFamily="49" charset="0"/>
              <a:ea typeface="楷体" pitchFamily="49" charset="-122"/>
              <a:cs typeface="Consolas" pitchFamily="49" charset="0"/>
            </a:endParaRPr>
          </a:p>
          <a:p>
            <a:pPr algn="l"/>
            <a:r>
              <a:rPr lang="en-US" altLang="zh-CN" sz="1800" smtClean="0">
                <a:solidFill>
                  <a:srgbClr val="0000FF"/>
                </a:solidFill>
                <a:latin typeface="Consolas" pitchFamily="49" charset="0"/>
                <a:ea typeface="楷体" pitchFamily="49" charset="-122"/>
                <a:cs typeface="Consolas" pitchFamily="49" charset="0"/>
              </a:rPr>
              <a:t>	X</a:t>
            </a:r>
            <a:r>
              <a:rPr lang="en-US" altLang="zh-CN" sz="1800" smtClean="0">
                <a:solidFill>
                  <a:srgbClr val="FF0000"/>
                </a:solidFill>
                <a:latin typeface="Consolas" pitchFamily="49" charset="0"/>
                <a:ea typeface="楷体" pitchFamily="49" charset="-122"/>
                <a:cs typeface="Consolas" pitchFamily="49" charset="0"/>
              </a:rPr>
              <a:t>O</a:t>
            </a:r>
            <a:r>
              <a:rPr lang="en-US" altLang="zh-CN" sz="1800" smtClean="0">
                <a:solidFill>
                  <a:srgbClr val="0000FF"/>
                </a:solidFill>
                <a:latin typeface="Consolas" pitchFamily="49" charset="0"/>
                <a:ea typeface="楷体" pitchFamily="49" charset="-122"/>
                <a:cs typeface="Consolas" pitchFamily="49" charset="0"/>
              </a:rPr>
              <a:t>XX</a:t>
            </a:r>
            <a:r>
              <a:rPr lang="en-US" altLang="zh-CN" sz="1800" smtClean="0">
                <a:solidFill>
                  <a:srgbClr val="FF0000"/>
                </a:solidFill>
                <a:latin typeface="Consolas" pitchFamily="49" charset="0"/>
                <a:ea typeface="楷体" pitchFamily="49" charset="-122"/>
                <a:cs typeface="Consolas" pitchFamily="49" charset="0"/>
              </a:rPr>
              <a:t>OOO</a:t>
            </a:r>
            <a:r>
              <a:rPr lang="en-US" altLang="zh-CN" sz="1800" smtClean="0">
                <a:solidFill>
                  <a:srgbClr val="0000FF"/>
                </a:solidFill>
                <a:latin typeface="Consolas" pitchFamily="49" charset="0"/>
                <a:ea typeface="楷体" pitchFamily="49" charset="-122"/>
                <a:cs typeface="Consolas" pitchFamily="49" charset="0"/>
              </a:rPr>
              <a:t>X</a:t>
            </a:r>
            <a:endParaRPr lang="zh-CN" altLang="zh-CN" sz="1800" smtClean="0">
              <a:solidFill>
                <a:srgbClr val="0000FF"/>
              </a:solidFill>
              <a:latin typeface="Consolas" pitchFamily="49" charset="0"/>
              <a:ea typeface="楷体" pitchFamily="49" charset="-122"/>
              <a:cs typeface="Consolas" pitchFamily="49" charset="0"/>
            </a:endParaRPr>
          </a:p>
          <a:p>
            <a:pPr algn="l"/>
            <a:r>
              <a:rPr lang="en-US" altLang="zh-CN" sz="1800" smtClean="0">
                <a:solidFill>
                  <a:srgbClr val="0000FF"/>
                </a:solidFill>
                <a:latin typeface="Consolas" pitchFamily="49" charset="0"/>
                <a:ea typeface="楷体" pitchFamily="49" charset="-122"/>
                <a:cs typeface="Consolas" pitchFamily="49" charset="0"/>
              </a:rPr>
              <a:t>	X</a:t>
            </a:r>
            <a:r>
              <a:rPr lang="en-US" altLang="zh-CN" sz="1800" smtClean="0">
                <a:solidFill>
                  <a:srgbClr val="FF0000"/>
                </a:solidFill>
                <a:latin typeface="Consolas" pitchFamily="49" charset="0"/>
                <a:ea typeface="楷体" pitchFamily="49" charset="-122"/>
                <a:cs typeface="Consolas" pitchFamily="49" charset="0"/>
              </a:rPr>
              <a:t>OOOO</a:t>
            </a:r>
            <a:r>
              <a:rPr lang="en-US" altLang="zh-CN" sz="1800" smtClean="0">
                <a:solidFill>
                  <a:srgbClr val="0000FF"/>
                </a:solidFill>
                <a:latin typeface="Consolas" pitchFamily="49" charset="0"/>
                <a:ea typeface="楷体" pitchFamily="49" charset="-122"/>
                <a:cs typeface="Consolas" pitchFamily="49" charset="0"/>
              </a:rPr>
              <a:t>X</a:t>
            </a:r>
            <a:r>
              <a:rPr lang="en-US" altLang="zh-CN" sz="1800" smtClean="0">
                <a:solidFill>
                  <a:srgbClr val="FF0000"/>
                </a:solidFill>
                <a:latin typeface="Consolas" pitchFamily="49" charset="0"/>
                <a:ea typeface="楷体" pitchFamily="49" charset="-122"/>
                <a:cs typeface="Consolas" pitchFamily="49" charset="0"/>
              </a:rPr>
              <a:t>OO</a:t>
            </a:r>
            <a:endParaRPr lang="zh-CN" altLang="zh-CN" sz="1800" smtClean="0">
              <a:solidFill>
                <a:srgbClr val="FF0000"/>
              </a:solidFill>
              <a:latin typeface="Consolas" pitchFamily="49" charset="0"/>
              <a:ea typeface="楷体" pitchFamily="49" charset="-122"/>
              <a:cs typeface="Consolas" pitchFamily="49" charset="0"/>
            </a:endParaRPr>
          </a:p>
          <a:p>
            <a:pPr algn="l"/>
            <a:r>
              <a:rPr lang="en-US" altLang="zh-CN" sz="1800" smtClean="0">
                <a:solidFill>
                  <a:srgbClr val="0000FF"/>
                </a:solidFill>
                <a:latin typeface="Consolas" pitchFamily="49" charset="0"/>
                <a:ea typeface="楷体" pitchFamily="49" charset="-122"/>
                <a:cs typeface="Consolas" pitchFamily="49" charset="0"/>
              </a:rPr>
              <a:t>	XXXXXXX</a:t>
            </a:r>
            <a:r>
              <a:rPr lang="en-US" altLang="zh-CN" sz="1800" smtClean="0">
                <a:solidFill>
                  <a:srgbClr val="FF0000"/>
                </a:solidFill>
                <a:latin typeface="Consolas" pitchFamily="49" charset="0"/>
                <a:ea typeface="楷体" pitchFamily="49" charset="-122"/>
                <a:cs typeface="Consolas" pitchFamily="49" charset="0"/>
              </a:rPr>
              <a:t>O</a:t>
            </a:r>
            <a:endParaRPr lang="zh-CN" altLang="zh-CN" sz="1800" smtClean="0">
              <a:solidFill>
                <a:srgbClr val="FF0000"/>
              </a:solidFill>
              <a:latin typeface="Consolas" pitchFamily="49" charset="0"/>
              <a:ea typeface="楷体" pitchFamily="49" charset="-122"/>
              <a:cs typeface="Consolas" pitchFamily="49" charset="0"/>
            </a:endParaRPr>
          </a:p>
          <a:p>
            <a:pPr algn="l">
              <a:lnSpc>
                <a:spcPct val="150000"/>
              </a:lnSpc>
            </a:pPr>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其中，</a:t>
            </a:r>
            <a:r>
              <a:rPr lang="en-US" altLang="zh-CN" sz="1800" smtClean="0">
                <a:solidFill>
                  <a:srgbClr val="0000FF"/>
                </a:solidFill>
                <a:latin typeface="Consolas" pitchFamily="49" charset="0"/>
                <a:ea typeface="楷体" pitchFamily="49" charset="-122"/>
                <a:cs typeface="Consolas" pitchFamily="49" charset="0"/>
              </a:rPr>
              <a:t>O</a:t>
            </a:r>
            <a:r>
              <a:rPr lang="zh-CN" altLang="zh-CN" sz="1800" smtClean="0">
                <a:solidFill>
                  <a:srgbClr val="0000FF"/>
                </a:solidFill>
                <a:latin typeface="Consolas" pitchFamily="49" charset="0"/>
                <a:ea typeface="楷体" pitchFamily="49" charset="-122"/>
                <a:cs typeface="Consolas" pitchFamily="49" charset="0"/>
              </a:rPr>
              <a:t>表示通路方块，</a:t>
            </a:r>
            <a:r>
              <a:rPr lang="en-US" altLang="zh-CN" sz="1800" smtClean="0">
                <a:solidFill>
                  <a:srgbClr val="0000FF"/>
                </a:solidFill>
                <a:latin typeface="Consolas" pitchFamily="49" charset="0"/>
                <a:ea typeface="楷体" pitchFamily="49" charset="-122"/>
                <a:cs typeface="Consolas" pitchFamily="49" charset="0"/>
              </a:rPr>
              <a:t>X</a:t>
            </a:r>
            <a:r>
              <a:rPr lang="zh-CN" altLang="zh-CN" sz="1800" smtClean="0">
                <a:solidFill>
                  <a:srgbClr val="0000FF"/>
                </a:solidFill>
                <a:latin typeface="Consolas" pitchFamily="49" charset="0"/>
                <a:ea typeface="楷体" pitchFamily="49" charset="-122"/>
                <a:cs typeface="Consolas" pitchFamily="49" charset="0"/>
              </a:rPr>
              <a:t>表示障碍方块。假设入口是位置（</a:t>
            </a:r>
            <a:r>
              <a:rPr lang="en-US" altLang="zh-CN" sz="1800" smtClean="0">
                <a:solidFill>
                  <a:srgbClr val="0000FF"/>
                </a:solidFill>
                <a:latin typeface="Consolas" pitchFamily="49" charset="0"/>
                <a:ea typeface="楷体" pitchFamily="49" charset="-122"/>
                <a:cs typeface="Consolas" pitchFamily="49" charset="0"/>
              </a:rPr>
              <a:t>1</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1</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a:t>
            </a:r>
            <a:r>
              <a:rPr lang="zh-CN" altLang="zh-CN" sz="1800" smtClean="0">
                <a:solidFill>
                  <a:srgbClr val="0000FF"/>
                </a:solidFill>
                <a:latin typeface="Consolas" pitchFamily="49" charset="0"/>
                <a:ea typeface="楷体" pitchFamily="49" charset="-122"/>
                <a:cs typeface="Consolas" pitchFamily="49" charset="0"/>
              </a:rPr>
              <a:t>出口为右下角方块。设计一个程序采用递归方法求指定入口到出口的一条迷宫路径。</a:t>
            </a:r>
          </a:p>
        </p:txBody>
      </p:sp>
      <p:grpSp>
        <p:nvGrpSpPr>
          <p:cNvPr id="3" name="组合 3"/>
          <p:cNvGrpSpPr/>
          <p:nvPr/>
        </p:nvGrpSpPr>
        <p:grpSpPr>
          <a:xfrm>
            <a:off x="376506" y="428604"/>
            <a:ext cx="1000100" cy="785817"/>
            <a:chOff x="5703182" y="3835411"/>
            <a:chExt cx="1238250" cy="1236663"/>
          </a:xfrm>
        </p:grpSpPr>
        <p:grpSp>
          <p:nvGrpSpPr>
            <p:cNvPr id="4" name="Group 19"/>
            <p:cNvGrpSpPr>
              <a:grpSpLocks/>
            </p:cNvGrpSpPr>
            <p:nvPr/>
          </p:nvGrpSpPr>
          <p:grpSpPr bwMode="auto">
            <a:xfrm>
              <a:off x="5703182" y="3835411"/>
              <a:ext cx="1238250" cy="1236663"/>
              <a:chOff x="810" y="845"/>
              <a:chExt cx="827" cy="826"/>
            </a:xfrm>
          </p:grpSpPr>
          <p:sp>
            <p:nvSpPr>
              <p:cNvPr id="7"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p>
                <a:endParaRPr lang="zh-CN" altLang="zh-CN">
                  <a:latin typeface="Calibri" pitchFamily="34" charset="0"/>
                  <a:cs typeface="Arial" pitchFamily="34" charset="0"/>
                </a:endParaRPr>
              </a:p>
            </p:txBody>
          </p:sp>
          <p:sp>
            <p:nvSpPr>
              <p:cNvPr id="8"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endParaRPr lang="zh-CN" altLang="zh-CN">
                  <a:latin typeface="Calibri" pitchFamily="34" charset="0"/>
                  <a:cs typeface="Arial" pitchFamily="34" charset="0"/>
                </a:endParaRPr>
              </a:p>
            </p:txBody>
          </p:sp>
          <p:sp>
            <p:nvSpPr>
              <p:cNvPr id="9"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p>
                <a:endParaRPr lang="zh-CN" altLang="zh-CN">
                  <a:latin typeface="Calibri" pitchFamily="34" charset="0"/>
                  <a:cs typeface="Arial" pitchFamily="34" charset="0"/>
                </a:endParaRPr>
              </a:p>
            </p:txBody>
          </p:sp>
        </p:grpSp>
        <p:sp>
          <p:nvSpPr>
            <p:cNvPr id="6" name="Text Box 23"/>
            <p:cNvSpPr txBox="1">
              <a:spLocks noChangeArrowheads="1"/>
            </p:cNvSpPr>
            <p:nvPr/>
          </p:nvSpPr>
          <p:spPr bwMode="gray">
            <a:xfrm>
              <a:off x="5767676" y="4154859"/>
              <a:ext cx="1082674" cy="557010"/>
            </a:xfrm>
            <a:prstGeom prst="rect">
              <a:avLst/>
            </a:prstGeom>
            <a:noFill/>
            <a:ln w="9525" algn="ctr">
              <a:noFill/>
              <a:miter lim="800000"/>
              <a:headEnd/>
              <a:tailEnd/>
            </a:ln>
          </p:spPr>
          <p:txBody>
            <a:bodyPr>
              <a:spAutoFit/>
            </a:bodyPr>
            <a:lstStyle/>
            <a:p>
              <a:pPr algn="ctr">
                <a:spcBef>
                  <a:spcPct val="50000"/>
                </a:spcBef>
              </a:pPr>
              <a:r>
                <a:rPr lang="zh-CN" altLang="en-US" sz="2000" b="1" smtClean="0">
                  <a:solidFill>
                    <a:srgbClr val="FF0000"/>
                  </a:solidFill>
                  <a:latin typeface="方正启体简体" pitchFamily="65" charset="-122"/>
                  <a:ea typeface="方正启体简体" pitchFamily="65" charset="-122"/>
                  <a:cs typeface="Consolas" pitchFamily="49" charset="0"/>
                </a:rPr>
                <a:t>示例</a:t>
              </a:r>
              <a:endParaRPr lang="zh-CN" altLang="en-US" sz="2000" b="1">
                <a:solidFill>
                  <a:srgbClr val="FF0000"/>
                </a:solidFill>
                <a:latin typeface="方正启体简体" pitchFamily="65" charset="-122"/>
                <a:ea typeface="方正启体简体" pitchFamily="65" charset="-122"/>
                <a:cs typeface="Consolas" pitchFamily="49" charset="0"/>
              </a:endParaRPr>
            </a:p>
          </p:txBody>
        </p:sp>
      </p:grpSp>
      <p:sp>
        <p:nvSpPr>
          <p:cNvPr id="11" name="灯片编号占位符 10"/>
          <p:cNvSpPr>
            <a:spLocks noGrp="1"/>
          </p:cNvSpPr>
          <p:nvPr>
            <p:ph type="sldNum" sz="quarter" idx="12"/>
          </p:nvPr>
        </p:nvSpPr>
        <p:spPr/>
        <p:txBody>
          <a:bodyPr/>
          <a:lstStyle/>
          <a:p>
            <a:fld id="{6699457F-8CE0-4332-9E3E-2A332048C7F3}" type="slidenum">
              <a:rPr lang="en-US" altLang="zh-CN" smtClean="0"/>
              <a:pPr/>
              <a:t>104</a:t>
            </a:fld>
            <a:r>
              <a:rPr lang="en-US" altLang="zh-CN" smtClean="0"/>
              <a:t>/120</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285728"/>
            <a:ext cx="8358246" cy="5584569"/>
          </a:xfrm>
          <a:prstGeom prst="rect">
            <a:avLst/>
          </a:prstGeom>
          <a:solidFill>
            <a:schemeClr val="accent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44000" bIns="144000" rtlCol="0">
            <a:spAutoFit/>
          </a:bodyPr>
          <a:lstStyle/>
          <a:p>
            <a:pPr algn="l"/>
            <a:r>
              <a:rPr lang="en-US" altLang="zh-CN" sz="1600" smtClean="0">
                <a:solidFill>
                  <a:srgbClr val="0000FF"/>
                </a:solidFill>
                <a:latin typeface="Consolas" pitchFamily="49" charset="0"/>
                <a:ea typeface="仿宋" pitchFamily="49" charset="-122"/>
                <a:cs typeface="Consolas" pitchFamily="49" charset="0"/>
              </a:rPr>
              <a:t>#include &lt;iostream&gt;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FF0000"/>
                </a:solidFill>
                <a:latin typeface="Consolas" pitchFamily="49" charset="0"/>
                <a:ea typeface="仿宋" pitchFamily="49" charset="-122"/>
                <a:cs typeface="Consolas" pitchFamily="49" charset="0"/>
              </a:rPr>
              <a:t>#include &lt;stack&gt;</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包含</a:t>
            </a:r>
            <a:r>
              <a:rPr lang="en-US" altLang="zh-CN" sz="1600" smtClean="0">
                <a:solidFill>
                  <a:srgbClr val="00B0F0"/>
                </a:solidFill>
                <a:latin typeface="Consolas" pitchFamily="49" charset="0"/>
                <a:ea typeface="仿宋" pitchFamily="49" charset="-122"/>
                <a:cs typeface="Consolas" pitchFamily="49" charset="0"/>
              </a:rPr>
              <a:t>stack&lt;T&gt;</a:t>
            </a:r>
            <a:r>
              <a:rPr lang="zh-CN" altLang="zh-CN" sz="1600" smtClean="0">
                <a:solidFill>
                  <a:srgbClr val="00B0F0"/>
                </a:solidFill>
                <a:latin typeface="Consolas" pitchFamily="49" charset="0"/>
                <a:ea typeface="仿宋" pitchFamily="49" charset="-122"/>
                <a:cs typeface="Consolas" pitchFamily="49" charset="0"/>
              </a:rPr>
              <a:t>栈容器</a:t>
            </a:r>
          </a:p>
          <a:p>
            <a:pPr algn="l"/>
            <a:r>
              <a:rPr lang="en-US" altLang="zh-CN" sz="1600" smtClean="0">
                <a:solidFill>
                  <a:srgbClr val="0000FF"/>
                </a:solidFill>
                <a:latin typeface="Consolas" pitchFamily="49" charset="0"/>
                <a:ea typeface="仿宋" pitchFamily="49" charset="-122"/>
                <a:cs typeface="Consolas" pitchFamily="49" charset="0"/>
              </a:rPr>
              <a:t>using namespace std;</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#define MAX_SIZE 8</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int H[4] = {0</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 1</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 0</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 -1};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水平偏移量，下标对应方位号</a:t>
            </a:r>
            <a:r>
              <a:rPr lang="en-US" altLang="zh-CN" sz="1600" smtClean="0">
                <a:solidFill>
                  <a:srgbClr val="00B0F0"/>
                </a:solidFill>
                <a:latin typeface="Consolas" pitchFamily="49" charset="0"/>
                <a:ea typeface="仿宋" pitchFamily="49" charset="-122"/>
                <a:cs typeface="Consolas" pitchFamily="49" charset="0"/>
              </a:rPr>
              <a:t>0</a:t>
            </a:r>
            <a:r>
              <a:rPr lang="zh-CN" altLang="zh-CN" sz="1600" smtClean="0">
                <a:solidFill>
                  <a:srgbClr val="00B0F0"/>
                </a:solidFill>
                <a:latin typeface="Consolas" pitchFamily="49" charset="0"/>
                <a:ea typeface="仿宋" pitchFamily="49" charset="-122"/>
                <a:cs typeface="Consolas" pitchFamily="49" charset="0"/>
              </a:rPr>
              <a:t>～</a:t>
            </a:r>
            <a:r>
              <a:rPr lang="en-US" altLang="zh-CN" sz="1600" smtClean="0">
                <a:solidFill>
                  <a:srgbClr val="00B0F0"/>
                </a:solidFill>
                <a:latin typeface="Consolas" pitchFamily="49" charset="0"/>
                <a:ea typeface="仿宋" pitchFamily="49" charset="-122"/>
                <a:cs typeface="Consolas" pitchFamily="49" charset="0"/>
              </a:rPr>
              <a:t>3</a:t>
            </a:r>
            <a:endParaRPr lang="zh-CN"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int V[4] = {-1</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 0</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 1</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 0};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垂直偏移量</a:t>
            </a:r>
          </a:p>
          <a:p>
            <a:pPr algn="l"/>
            <a:r>
              <a:rPr lang="en-US" altLang="zh-CN" sz="1600" smtClean="0">
                <a:solidFill>
                  <a:srgbClr val="FF00FF"/>
                </a:solidFill>
                <a:latin typeface="Consolas" pitchFamily="49" charset="0"/>
                <a:ea typeface="仿宋" pitchFamily="49" charset="-122"/>
                <a:cs typeface="Consolas" pitchFamily="49" charset="0"/>
              </a:rPr>
              <a:t>char Maze[MAX_SIZE][MAX_SIZE]=</a:t>
            </a:r>
            <a:endParaRPr lang="zh-CN" altLang="zh-CN" sz="1600" smtClean="0">
              <a:solidFill>
                <a:srgbClr val="FF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p>
          <a:p>
            <a:pPr algn="l"/>
            <a:r>
              <a:rPr lang="en-US" altLang="zh-CN" sz="1600" smtClean="0">
                <a:solidFill>
                  <a:srgbClr val="0000FF"/>
                </a:solidFill>
                <a:latin typeface="Consolas" pitchFamily="49" charset="0"/>
                <a:ea typeface="仿宋" pitchFamily="49" charset="-122"/>
                <a:cs typeface="Consolas" pitchFamily="49" charset="0"/>
              </a:rPr>
              <a:t>   {'O'</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'O'</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'O'</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'O'</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'O'</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p>
          <a:p>
            <a:pPr algn="l"/>
            <a:r>
              <a:rPr lang="en-US" altLang="zh-CN" sz="1600" smtClean="0">
                <a:solidFill>
                  <a:srgbClr val="0000FF"/>
                </a:solidFill>
                <a:latin typeface="Consolas" pitchFamily="49" charset="0"/>
                <a:ea typeface="仿宋" pitchFamily="49" charset="-122"/>
                <a:cs typeface="Consolas" pitchFamily="49" charset="0"/>
              </a:rPr>
              <a:t>   {'X'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'O'</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'O'</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'O'</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'O'</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p>
          <a:p>
            <a:pPr algn="l"/>
            <a:r>
              <a:rPr lang="en-US" altLang="zh-CN" sz="1600" smtClean="0">
                <a:solidFill>
                  <a:srgbClr val="0000FF"/>
                </a:solidFill>
                <a:latin typeface="Consolas" pitchFamily="49" charset="0"/>
                <a:ea typeface="仿宋" pitchFamily="49" charset="-122"/>
                <a:cs typeface="Consolas" pitchFamily="49" charset="0"/>
              </a:rPr>
              <a:t>   {'X'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'O'</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'O'</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'O'}</a:t>
            </a:r>
            <a:r>
              <a:rPr lang="zh-CN" altLang="zh-CN" sz="1600" smtClean="0">
                <a:solidFill>
                  <a:srgbClr val="0000FF"/>
                </a:solidFill>
                <a:latin typeface="Consolas" pitchFamily="49" charset="0"/>
                <a:ea typeface="仿宋" pitchFamily="49" charset="-122"/>
                <a:cs typeface="Consolas" pitchFamily="49" charset="0"/>
              </a:rPr>
              <a:t>，</a:t>
            </a:r>
          </a:p>
          <a:p>
            <a:pPr algn="l"/>
            <a:r>
              <a:rPr lang="en-US" altLang="zh-CN" sz="1600" smtClean="0">
                <a:solidFill>
                  <a:srgbClr val="0000FF"/>
                </a:solidFill>
                <a:latin typeface="Consolas" pitchFamily="49" charset="0"/>
                <a:ea typeface="仿宋" pitchFamily="49" charset="-122"/>
                <a:cs typeface="Consolas" pitchFamily="49" charset="0"/>
              </a:rPr>
              <a:t>   {'X'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'O'</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p>
          <a:p>
            <a:pPr algn="l"/>
            <a:r>
              <a:rPr lang="en-US" altLang="zh-CN" sz="1600" smtClean="0">
                <a:solidFill>
                  <a:srgbClr val="0000FF"/>
                </a:solidFill>
                <a:latin typeface="Consolas" pitchFamily="49" charset="0"/>
                <a:ea typeface="仿宋" pitchFamily="49" charset="-122"/>
                <a:cs typeface="Consolas" pitchFamily="49" charset="0"/>
              </a:rPr>
              <a:t>   {'X'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'O'</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'O'</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'O'</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'O'</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p>
          <a:p>
            <a:pPr algn="l"/>
            <a:r>
              <a:rPr lang="en-US" altLang="zh-CN" sz="1600" smtClean="0">
                <a:solidFill>
                  <a:srgbClr val="0000FF"/>
                </a:solidFill>
                <a:latin typeface="Consolas" pitchFamily="49" charset="0"/>
                <a:ea typeface="仿宋" pitchFamily="49" charset="-122"/>
                <a:cs typeface="Consolas" pitchFamily="49" charset="0"/>
              </a:rPr>
              <a:t>   {'X'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'O'</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'O'</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'O'</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'O'</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'O'</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'O'}</a:t>
            </a:r>
            <a:r>
              <a:rPr lang="zh-CN" altLang="zh-CN" sz="1600" smtClean="0">
                <a:solidFill>
                  <a:srgbClr val="0000FF"/>
                </a:solidFill>
                <a:latin typeface="Consolas" pitchFamily="49" charset="0"/>
                <a:ea typeface="仿宋" pitchFamily="49" charset="-122"/>
                <a:cs typeface="Consolas" pitchFamily="49" charset="0"/>
              </a:rPr>
              <a:t>，</a:t>
            </a:r>
          </a:p>
          <a:p>
            <a:pPr algn="l"/>
            <a:r>
              <a:rPr lang="en-US" altLang="zh-CN" sz="1600" smtClean="0">
                <a:solidFill>
                  <a:srgbClr val="0000FF"/>
                </a:solidFill>
                <a:latin typeface="Consolas" pitchFamily="49" charset="0"/>
                <a:ea typeface="仿宋" pitchFamily="49" charset="-122"/>
                <a:cs typeface="Consolas" pitchFamily="49" charset="0"/>
              </a:rPr>
              <a:t>   {'X'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'O'}</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a:t>
            </a:r>
          </a:p>
          <a:p>
            <a:pPr algn="l">
              <a:lnSpc>
                <a:spcPct val="150000"/>
              </a:lnSpc>
            </a:pPr>
            <a:r>
              <a:rPr lang="en-US" altLang="zh-CN" sz="1600" smtClean="0">
                <a:solidFill>
                  <a:srgbClr val="0000FF"/>
                </a:solidFill>
                <a:latin typeface="Consolas" pitchFamily="49" charset="0"/>
                <a:ea typeface="仿宋" pitchFamily="49" charset="-122"/>
                <a:cs typeface="Consolas" pitchFamily="49" charset="0"/>
              </a:rPr>
              <a:t>typedef struct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int i;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当前方块的行号</a:t>
            </a:r>
          </a:p>
          <a:p>
            <a:pPr algn="l"/>
            <a:r>
              <a:rPr lang="en-US" altLang="zh-CN" sz="1600" smtClean="0">
                <a:solidFill>
                  <a:srgbClr val="0000FF"/>
                </a:solidFill>
                <a:latin typeface="Consolas" pitchFamily="49" charset="0"/>
                <a:ea typeface="仿宋" pitchFamily="49" charset="-122"/>
                <a:cs typeface="Consolas" pitchFamily="49" charset="0"/>
              </a:rPr>
              <a:t>   int j;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当前方块的列号</a:t>
            </a:r>
          </a:p>
          <a:p>
            <a:pPr algn="l"/>
            <a:r>
              <a:rPr lang="en-US" altLang="zh-CN" sz="1600" smtClean="0">
                <a:solidFill>
                  <a:srgbClr val="0000FF"/>
                </a:solidFill>
                <a:latin typeface="Consolas" pitchFamily="49" charset="0"/>
                <a:ea typeface="仿宋" pitchFamily="49" charset="-122"/>
                <a:cs typeface="Consolas" pitchFamily="49" charset="0"/>
              </a:rPr>
              <a:t>   int di;			</a:t>
            </a:r>
            <a:r>
              <a:rPr lang="en-US" altLang="zh-CN" sz="1600" smtClean="0">
                <a:solidFill>
                  <a:srgbClr val="00B0F0"/>
                </a:solidFill>
                <a:latin typeface="Consolas" pitchFamily="49" charset="0"/>
                <a:ea typeface="仿宋" pitchFamily="49" charset="-122"/>
                <a:cs typeface="Consolas" pitchFamily="49" charset="0"/>
              </a:rPr>
              <a:t>//di</a:t>
            </a:r>
            <a:r>
              <a:rPr lang="zh-CN" altLang="zh-CN" sz="1600" smtClean="0">
                <a:solidFill>
                  <a:srgbClr val="00B0F0"/>
                </a:solidFill>
                <a:latin typeface="Consolas" pitchFamily="49" charset="0"/>
                <a:ea typeface="仿宋" pitchFamily="49" charset="-122"/>
                <a:cs typeface="Consolas" pitchFamily="49" charset="0"/>
              </a:rPr>
              <a:t>是下一相邻可走方位的方位号</a:t>
            </a:r>
          </a:p>
          <a:p>
            <a:pPr algn="l"/>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FF0000"/>
                </a:solidFill>
                <a:latin typeface="Consolas" pitchFamily="49" charset="0"/>
                <a:ea typeface="仿宋" pitchFamily="49" charset="-122"/>
                <a:cs typeface="Consolas" pitchFamily="49" charset="0"/>
              </a:rPr>
              <a:t>Box</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方块类型</a:t>
            </a:r>
          </a:p>
        </p:txBody>
      </p:sp>
      <p:sp>
        <p:nvSpPr>
          <p:cNvPr id="5" name="灯片编号占位符 4"/>
          <p:cNvSpPr>
            <a:spLocks noGrp="1"/>
          </p:cNvSpPr>
          <p:nvPr>
            <p:ph type="sldNum" sz="quarter" idx="12"/>
          </p:nvPr>
        </p:nvSpPr>
        <p:spPr/>
        <p:txBody>
          <a:bodyPr/>
          <a:lstStyle/>
          <a:p>
            <a:fld id="{6699457F-8CE0-4332-9E3E-2A332048C7F3}" type="slidenum">
              <a:rPr lang="en-US" altLang="zh-CN" smtClean="0"/>
              <a:pPr/>
              <a:t>105</a:t>
            </a:fld>
            <a:r>
              <a:rPr lang="en-US" altLang="zh-CN" smtClean="0"/>
              <a:t>/120</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428604"/>
            <a:ext cx="8286808" cy="5951974"/>
          </a:xfrm>
          <a:prstGeom prst="rect">
            <a:avLst/>
          </a:prstGeom>
          <a:solidFill>
            <a:schemeClr val="accent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44000" bIns="180000" rtlCol="0">
            <a:spAutoFit/>
          </a:bodyPr>
          <a:lstStyle/>
          <a:p>
            <a:pPr algn="l">
              <a:lnSpc>
                <a:spcPts val="2200"/>
              </a:lnSpc>
            </a:pPr>
            <a:r>
              <a:rPr lang="en-US" altLang="zh-CN" sz="1600" smtClean="0">
                <a:solidFill>
                  <a:srgbClr val="FF0000"/>
                </a:solidFill>
                <a:latin typeface="Consolas" pitchFamily="49" charset="0"/>
                <a:ea typeface="仿宋" pitchFamily="49" charset="-122"/>
                <a:cs typeface="Consolas" pitchFamily="49" charset="0"/>
              </a:rPr>
              <a:t>bool FindPath(int X</a:t>
            </a:r>
            <a:r>
              <a:rPr lang="zh-CN" altLang="zh-CN" sz="1600" smtClean="0">
                <a:solidFill>
                  <a:srgbClr val="FF0000"/>
                </a:solidFill>
                <a:latin typeface="Consolas" pitchFamily="49" charset="0"/>
                <a:ea typeface="仿宋" pitchFamily="49" charset="-122"/>
                <a:cs typeface="Consolas" pitchFamily="49" charset="0"/>
              </a:rPr>
              <a:t>，</a:t>
            </a:r>
            <a:r>
              <a:rPr lang="en-US" altLang="zh-CN" sz="1600" smtClean="0">
                <a:solidFill>
                  <a:srgbClr val="FF0000"/>
                </a:solidFill>
                <a:latin typeface="Consolas" pitchFamily="49" charset="0"/>
                <a:ea typeface="仿宋" pitchFamily="49" charset="-122"/>
                <a:cs typeface="Consolas" pitchFamily="49" charset="0"/>
              </a:rPr>
              <a:t>int Y)	//</a:t>
            </a:r>
            <a:r>
              <a:rPr lang="zh-CN" altLang="zh-CN" sz="1600" smtClean="0">
                <a:solidFill>
                  <a:srgbClr val="FF0000"/>
                </a:solidFill>
                <a:latin typeface="Consolas" pitchFamily="49" charset="0"/>
                <a:ea typeface="仿宋" pitchFamily="49" charset="-122"/>
                <a:cs typeface="Consolas" pitchFamily="49" charset="0"/>
              </a:rPr>
              <a:t>查找从</a:t>
            </a:r>
            <a:r>
              <a:rPr lang="en-US" altLang="zh-CN" sz="1600" smtClean="0">
                <a:solidFill>
                  <a:srgbClr val="FF0000"/>
                </a:solidFill>
                <a:latin typeface="Consolas" pitchFamily="49" charset="0"/>
                <a:ea typeface="仿宋" pitchFamily="49" charset="-122"/>
                <a:cs typeface="Consolas" pitchFamily="49" charset="0"/>
              </a:rPr>
              <a:t>(X</a:t>
            </a:r>
            <a:r>
              <a:rPr lang="zh-CN" altLang="zh-CN" sz="1600" smtClean="0">
                <a:solidFill>
                  <a:srgbClr val="FF0000"/>
                </a:solidFill>
                <a:latin typeface="Consolas" pitchFamily="49" charset="0"/>
                <a:ea typeface="仿宋" pitchFamily="49" charset="-122"/>
                <a:cs typeface="Consolas" pitchFamily="49" charset="0"/>
              </a:rPr>
              <a:t>，</a:t>
            </a:r>
            <a:r>
              <a:rPr lang="en-US" altLang="zh-CN" sz="1600" smtClean="0">
                <a:solidFill>
                  <a:srgbClr val="FF0000"/>
                </a:solidFill>
                <a:latin typeface="Consolas" pitchFamily="49" charset="0"/>
                <a:ea typeface="仿宋" pitchFamily="49" charset="-122"/>
                <a:cs typeface="Consolas" pitchFamily="49" charset="0"/>
              </a:rPr>
              <a:t>Y)</a:t>
            </a:r>
            <a:r>
              <a:rPr lang="zh-CN" altLang="zh-CN" sz="1600" smtClean="0">
                <a:solidFill>
                  <a:srgbClr val="FF0000"/>
                </a:solidFill>
                <a:latin typeface="Consolas" pitchFamily="49" charset="0"/>
                <a:ea typeface="仿宋" pitchFamily="49" charset="-122"/>
                <a:cs typeface="Consolas" pitchFamily="49" charset="0"/>
              </a:rPr>
              <a:t>出发的一条迷宫路径</a:t>
            </a: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  Box e;</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   int i</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j</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i1</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j1</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k</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di;</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   bool find;</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FF00FF"/>
                </a:solidFill>
                <a:latin typeface="Consolas" pitchFamily="49" charset="0"/>
                <a:ea typeface="仿宋" pitchFamily="49" charset="-122"/>
                <a:cs typeface="Consolas" pitchFamily="49" charset="0"/>
              </a:rPr>
              <a:t>stack&lt;Box&gt; st;</a:t>
            </a:r>
            <a:endParaRPr lang="zh-CN" altLang="zh-CN" sz="1600" smtClean="0">
              <a:solidFill>
                <a:srgbClr val="FF00FF"/>
              </a:solidFill>
              <a:latin typeface="Consolas" pitchFamily="49" charset="0"/>
              <a:ea typeface="仿宋" pitchFamily="49" charset="-122"/>
              <a:cs typeface="Consolas" pitchFamily="49" charset="0"/>
            </a:endParaRP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   e.i=X; e.j=Y; e.di=-1;</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FF00FF"/>
                </a:solidFill>
                <a:latin typeface="Consolas" pitchFamily="49" charset="0"/>
                <a:ea typeface="仿宋" pitchFamily="49" charset="-122"/>
                <a:cs typeface="Consolas" pitchFamily="49" charset="0"/>
              </a:rPr>
              <a:t>st.push(e);	</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入口方块进栈</a:t>
            </a: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   Maze[X][Y]=' ';</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   while (!st.empty())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栈不空循环</a:t>
            </a: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   {  e=</a:t>
            </a:r>
            <a:r>
              <a:rPr lang="en-US" altLang="zh-CN" sz="1600" smtClean="0">
                <a:solidFill>
                  <a:srgbClr val="FF00FF"/>
                </a:solidFill>
                <a:latin typeface="Consolas" pitchFamily="49" charset="0"/>
                <a:ea typeface="仿宋" pitchFamily="49" charset="-122"/>
                <a:cs typeface="Consolas" pitchFamily="49" charset="0"/>
              </a:rPr>
              <a:t>st.top()</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取栈顶方块</a:t>
            </a:r>
            <a:r>
              <a:rPr lang="en-US" altLang="zh-CN" sz="1600" smtClean="0">
                <a:solidFill>
                  <a:srgbClr val="00B0F0"/>
                </a:solidFill>
                <a:latin typeface="Consolas" pitchFamily="49" charset="0"/>
                <a:ea typeface="仿宋" pitchFamily="49" charset="-122"/>
                <a:cs typeface="Consolas" pitchFamily="49" charset="0"/>
              </a:rPr>
              <a:t>e</a:t>
            </a:r>
            <a:endParaRPr lang="zh-CN" altLang="zh-CN" sz="1600" smtClean="0">
              <a:solidFill>
                <a:srgbClr val="00B0F0"/>
              </a:solidFill>
              <a:latin typeface="Consolas" pitchFamily="49" charset="0"/>
              <a:ea typeface="仿宋" pitchFamily="49" charset="-122"/>
              <a:cs typeface="Consolas" pitchFamily="49" charset="0"/>
            </a:endParaRP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      i=e.i; j=e.j; di=e.di;</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      if (</a:t>
            </a:r>
            <a:r>
              <a:rPr lang="en-US" altLang="zh-CN" sz="1600" smtClean="0">
                <a:solidFill>
                  <a:srgbClr val="C00000"/>
                </a:solidFill>
                <a:latin typeface="Consolas" pitchFamily="49" charset="0"/>
                <a:ea typeface="仿宋" pitchFamily="49" charset="-122"/>
                <a:cs typeface="Consolas" pitchFamily="49" charset="0"/>
              </a:rPr>
              <a:t>i==MAX_SIZE-1 &amp;&amp; j==MAX_SIZE-1</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找到一条路径，输出</a:t>
            </a: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      {  for (int r=0; r&lt;MAX_SIZE; r++)</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         {  printf("  ");</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            for(int c=0; c&lt;MAX_SIZE; c++)</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               printf("%c"</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 Maze[r][c]);</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            printf("\n");</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         return true;</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6699457F-8CE0-4332-9E3E-2A332048C7F3}" type="slidenum">
              <a:rPr lang="en-US" altLang="zh-CN" smtClean="0"/>
              <a:pPr/>
              <a:t>106</a:t>
            </a:fld>
            <a:r>
              <a:rPr lang="en-US" altLang="zh-CN" smtClean="0"/>
              <a:t>/120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3" end="1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4" end="1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5" end="1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6" end="1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7" end="1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8" end="1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71414"/>
            <a:ext cx="8715436" cy="6681417"/>
          </a:xfrm>
          <a:prstGeom prst="rect">
            <a:avLst/>
          </a:prstGeom>
          <a:solidFill>
            <a:schemeClr val="accent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08000" bIns="108000" rtlCol="0">
            <a:spAutoFit/>
          </a:bodyPr>
          <a:lstStyle/>
          <a:p>
            <a:pPr algn="l">
              <a:lnSpc>
                <a:spcPts val="2100"/>
              </a:lnSpc>
            </a:pPr>
            <a:r>
              <a:rPr lang="en-US" altLang="zh-CN" sz="1600" smtClean="0">
                <a:solidFill>
                  <a:srgbClr val="0000FF"/>
                </a:solidFill>
                <a:latin typeface="Consolas" pitchFamily="49" charset="0"/>
                <a:ea typeface="仿宋" pitchFamily="49" charset="-122"/>
                <a:cs typeface="Consolas" pitchFamily="49" charset="0"/>
              </a:rPr>
              <a:t>     else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还没有找到出口的情况</a:t>
            </a:r>
          </a:p>
          <a:p>
            <a:pPr algn="l">
              <a:lnSpc>
                <a:spcPts val="2100"/>
              </a:lnSpc>
            </a:pPr>
            <a:r>
              <a:rPr lang="en-US" altLang="zh-CN" sz="1600" smtClean="0">
                <a:solidFill>
                  <a:srgbClr val="0000FF"/>
                </a:solidFill>
                <a:latin typeface="Consolas" pitchFamily="49" charset="0"/>
                <a:ea typeface="仿宋" pitchFamily="49" charset="-122"/>
                <a:cs typeface="Consolas" pitchFamily="49" charset="0"/>
              </a:rPr>
              <a:t>     {  </a:t>
            </a:r>
            <a:r>
              <a:rPr lang="en-US" altLang="zh-CN" sz="1600" smtClean="0">
                <a:solidFill>
                  <a:srgbClr val="C00000"/>
                </a:solidFill>
                <a:latin typeface="Consolas" pitchFamily="49" charset="0"/>
                <a:ea typeface="仿宋" pitchFamily="49" charset="-122"/>
                <a:cs typeface="Consolas" pitchFamily="49" charset="0"/>
              </a:rPr>
              <a:t>find</a:t>
            </a:r>
            <a:r>
              <a:rPr lang="en-US" altLang="zh-CN" sz="1600" smtClean="0">
                <a:solidFill>
                  <a:srgbClr val="0000FF"/>
                </a:solidFill>
                <a:latin typeface="Consolas" pitchFamily="49" charset="0"/>
                <a:ea typeface="仿宋" pitchFamily="49" charset="-122"/>
                <a:cs typeface="Consolas" pitchFamily="49" charset="0"/>
              </a:rPr>
              <a:t>=false;</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100"/>
              </a:lnSpc>
            </a:pPr>
            <a:r>
              <a:rPr lang="en-US" altLang="zh-CN" sz="1600" smtClean="0">
                <a:solidFill>
                  <a:srgbClr val="0000FF"/>
                </a:solidFill>
                <a:latin typeface="Consolas" pitchFamily="49" charset="0"/>
                <a:ea typeface="仿宋" pitchFamily="49" charset="-122"/>
                <a:cs typeface="Consolas" pitchFamily="49" charset="0"/>
              </a:rPr>
              <a:t>        for (k=di+1;k&lt;4;k++)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试探</a:t>
            </a:r>
            <a:r>
              <a:rPr lang="en-US" altLang="zh-CN" sz="1600" smtClean="0">
                <a:solidFill>
                  <a:srgbClr val="00B0F0"/>
                </a:solidFill>
                <a:latin typeface="Consolas" pitchFamily="49" charset="0"/>
                <a:ea typeface="仿宋" pitchFamily="49" charset="-122"/>
                <a:cs typeface="Consolas" pitchFamily="49" charset="0"/>
              </a:rPr>
              <a:t>(i</a:t>
            </a:r>
            <a:r>
              <a:rPr lang="zh-CN" altLang="zh-CN" sz="1600" smtClean="0">
                <a:solidFill>
                  <a:srgbClr val="00B0F0"/>
                </a:solidFill>
                <a:latin typeface="Consolas" pitchFamily="49" charset="0"/>
                <a:ea typeface="仿宋" pitchFamily="49" charset="-122"/>
                <a:cs typeface="Consolas" pitchFamily="49" charset="0"/>
              </a:rPr>
              <a:t>，</a:t>
            </a:r>
            <a:r>
              <a:rPr lang="en-US" altLang="zh-CN" sz="1600" smtClean="0">
                <a:solidFill>
                  <a:srgbClr val="00B0F0"/>
                </a:solidFill>
                <a:latin typeface="Consolas" pitchFamily="49" charset="0"/>
                <a:ea typeface="仿宋" pitchFamily="49" charset="-122"/>
                <a:cs typeface="Consolas" pitchFamily="49" charset="0"/>
              </a:rPr>
              <a:t>j)</a:t>
            </a:r>
            <a:r>
              <a:rPr lang="zh-CN" altLang="zh-CN" sz="1600" smtClean="0">
                <a:solidFill>
                  <a:srgbClr val="00B0F0"/>
                </a:solidFill>
                <a:latin typeface="Consolas" pitchFamily="49" charset="0"/>
                <a:ea typeface="仿宋" pitchFamily="49" charset="-122"/>
                <a:cs typeface="Consolas" pitchFamily="49" charset="0"/>
              </a:rPr>
              <a:t>的</a:t>
            </a:r>
            <a:r>
              <a:rPr lang="en-US" altLang="zh-CN" sz="1600" smtClean="0">
                <a:solidFill>
                  <a:srgbClr val="00B0F0"/>
                </a:solidFill>
                <a:latin typeface="Consolas" pitchFamily="49" charset="0"/>
                <a:ea typeface="仿宋" pitchFamily="49" charset="-122"/>
                <a:cs typeface="Consolas" pitchFamily="49" charset="0"/>
              </a:rPr>
              <a:t>di</a:t>
            </a:r>
            <a:r>
              <a:rPr lang="zh-CN" altLang="zh-CN" sz="1600" smtClean="0">
                <a:solidFill>
                  <a:srgbClr val="00B0F0"/>
                </a:solidFill>
                <a:latin typeface="Consolas" pitchFamily="49" charset="0"/>
                <a:ea typeface="仿宋" pitchFamily="49" charset="-122"/>
                <a:cs typeface="Consolas" pitchFamily="49" charset="0"/>
              </a:rPr>
              <a:t>后面的方位</a:t>
            </a:r>
          </a:p>
          <a:p>
            <a:pPr algn="l">
              <a:lnSpc>
                <a:spcPts val="2100"/>
              </a:lnSpc>
            </a:pPr>
            <a:r>
              <a:rPr lang="en-US" altLang="zh-CN" sz="1600" smtClean="0">
                <a:solidFill>
                  <a:srgbClr val="0000FF"/>
                </a:solidFill>
                <a:latin typeface="Consolas" pitchFamily="49" charset="0"/>
                <a:ea typeface="仿宋" pitchFamily="49" charset="-122"/>
                <a:cs typeface="Consolas" pitchFamily="49" charset="0"/>
              </a:rPr>
              <a:t>        {  i1=i+V[k]; j1=j+H[k];</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100"/>
              </a:lnSpc>
            </a:pPr>
            <a:r>
              <a:rPr lang="en-US" altLang="zh-CN" sz="1600" smtClean="0">
                <a:solidFill>
                  <a:srgbClr val="0000FF"/>
                </a:solidFill>
                <a:latin typeface="Consolas" pitchFamily="49" charset="0"/>
                <a:ea typeface="仿宋" pitchFamily="49" charset="-122"/>
                <a:cs typeface="Consolas" pitchFamily="49" charset="0"/>
              </a:rPr>
              <a:t>           if (i1&gt;=0 &amp;&amp; i1&lt;MAX_SIZE &amp;&amp; j1&gt;=0 &amp;&amp; j1&lt;MAX_SIZE </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100"/>
              </a:lnSpc>
            </a:pPr>
            <a:r>
              <a:rPr lang="en-US" altLang="zh-CN" sz="1600" smtClean="0">
                <a:solidFill>
                  <a:srgbClr val="0000FF"/>
                </a:solidFill>
                <a:latin typeface="Consolas" pitchFamily="49" charset="0"/>
                <a:ea typeface="仿宋" pitchFamily="49" charset="-122"/>
                <a:cs typeface="Consolas" pitchFamily="49" charset="0"/>
              </a:rPr>
              <a:t>		   &amp;&amp; Maze[i1][j1]=='O')</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100"/>
              </a:lnSpc>
            </a:pPr>
            <a:r>
              <a:rPr lang="en-US" altLang="zh-CN" sz="1600" smtClean="0">
                <a:solidFill>
                  <a:srgbClr val="0000FF"/>
                </a:solidFill>
                <a:latin typeface="Consolas" pitchFamily="49" charset="0"/>
                <a:ea typeface="仿宋" pitchFamily="49" charset="-122"/>
                <a:cs typeface="Consolas" pitchFamily="49" charset="0"/>
              </a:rPr>
              <a:t>           {  </a:t>
            </a:r>
            <a:r>
              <a:rPr lang="en-US" altLang="zh-CN" sz="1600" smtClean="0">
                <a:solidFill>
                  <a:srgbClr val="C00000"/>
                </a:solidFill>
                <a:latin typeface="Consolas" pitchFamily="49" charset="0"/>
                <a:ea typeface="仿宋" pitchFamily="49" charset="-122"/>
                <a:cs typeface="Consolas" pitchFamily="49" charset="0"/>
              </a:rPr>
              <a:t>find</a:t>
            </a:r>
            <a:r>
              <a:rPr lang="en-US" altLang="zh-CN" sz="1600" smtClean="0">
                <a:solidFill>
                  <a:srgbClr val="0000FF"/>
                </a:solidFill>
                <a:latin typeface="Consolas" pitchFamily="49" charset="0"/>
                <a:ea typeface="仿宋" pitchFamily="49" charset="-122"/>
                <a:cs typeface="Consolas" pitchFamily="49" charset="0"/>
              </a:rPr>
              <a:t>=true;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找到</a:t>
            </a:r>
            <a:r>
              <a:rPr lang="en-US" altLang="zh-CN" sz="1600" smtClean="0">
                <a:solidFill>
                  <a:srgbClr val="00B0F0"/>
                </a:solidFill>
                <a:latin typeface="Consolas" pitchFamily="49" charset="0"/>
                <a:ea typeface="仿宋" pitchFamily="49" charset="-122"/>
                <a:cs typeface="Consolas" pitchFamily="49" charset="0"/>
              </a:rPr>
              <a:t>(i</a:t>
            </a:r>
            <a:r>
              <a:rPr lang="zh-CN" altLang="zh-CN" sz="1600" smtClean="0">
                <a:solidFill>
                  <a:srgbClr val="00B0F0"/>
                </a:solidFill>
                <a:latin typeface="Consolas" pitchFamily="49" charset="0"/>
                <a:ea typeface="仿宋" pitchFamily="49" charset="-122"/>
                <a:cs typeface="Consolas" pitchFamily="49" charset="0"/>
              </a:rPr>
              <a:t>，</a:t>
            </a:r>
            <a:r>
              <a:rPr lang="en-US" altLang="zh-CN" sz="1600" smtClean="0">
                <a:solidFill>
                  <a:srgbClr val="00B0F0"/>
                </a:solidFill>
                <a:latin typeface="Consolas" pitchFamily="49" charset="0"/>
                <a:ea typeface="仿宋" pitchFamily="49" charset="-122"/>
                <a:cs typeface="Consolas" pitchFamily="49" charset="0"/>
              </a:rPr>
              <a:t>j)</a:t>
            </a:r>
            <a:r>
              <a:rPr lang="zh-CN" altLang="zh-CN" sz="1600" smtClean="0">
                <a:solidFill>
                  <a:srgbClr val="00B0F0"/>
                </a:solidFill>
                <a:latin typeface="Consolas" pitchFamily="49" charset="0"/>
                <a:ea typeface="仿宋" pitchFamily="49" charset="-122"/>
                <a:cs typeface="Consolas" pitchFamily="49" charset="0"/>
              </a:rPr>
              <a:t>的一个可走相邻方块</a:t>
            </a:r>
            <a:r>
              <a:rPr lang="en-US" altLang="zh-CN" sz="1600" smtClean="0">
                <a:solidFill>
                  <a:srgbClr val="00B0F0"/>
                </a:solidFill>
                <a:latin typeface="Consolas" pitchFamily="49" charset="0"/>
                <a:ea typeface="仿宋" pitchFamily="49" charset="-122"/>
                <a:cs typeface="Consolas" pitchFamily="49" charset="0"/>
              </a:rPr>
              <a:t>(i1</a:t>
            </a:r>
            <a:r>
              <a:rPr lang="zh-CN" altLang="zh-CN" sz="1600" smtClean="0">
                <a:solidFill>
                  <a:srgbClr val="00B0F0"/>
                </a:solidFill>
                <a:latin typeface="Consolas" pitchFamily="49" charset="0"/>
                <a:ea typeface="仿宋" pitchFamily="49" charset="-122"/>
                <a:cs typeface="Consolas" pitchFamily="49" charset="0"/>
              </a:rPr>
              <a:t>，</a:t>
            </a:r>
            <a:r>
              <a:rPr lang="en-US" altLang="zh-CN" sz="1600" smtClean="0">
                <a:solidFill>
                  <a:srgbClr val="00B0F0"/>
                </a:solidFill>
                <a:latin typeface="Consolas" pitchFamily="49" charset="0"/>
                <a:ea typeface="仿宋" pitchFamily="49" charset="-122"/>
                <a:cs typeface="Consolas" pitchFamily="49" charset="0"/>
              </a:rPr>
              <a:t>j1)</a:t>
            </a:r>
            <a:endParaRPr lang="zh-CN" altLang="zh-CN" sz="1600" smtClean="0">
              <a:solidFill>
                <a:srgbClr val="00B0F0"/>
              </a:solidFill>
              <a:latin typeface="Consolas" pitchFamily="49" charset="0"/>
              <a:ea typeface="仿宋" pitchFamily="49" charset="-122"/>
              <a:cs typeface="Consolas" pitchFamily="49" charset="0"/>
            </a:endParaRPr>
          </a:p>
          <a:p>
            <a:pPr algn="l">
              <a:lnSpc>
                <a:spcPts val="2100"/>
              </a:lnSpc>
            </a:pPr>
            <a:r>
              <a:rPr lang="en-US" altLang="zh-CN" sz="1600" smtClean="0">
                <a:solidFill>
                  <a:srgbClr val="0000FF"/>
                </a:solidFill>
                <a:latin typeface="Consolas" pitchFamily="49" charset="0"/>
                <a:ea typeface="仿宋" pitchFamily="49" charset="-122"/>
                <a:cs typeface="Consolas" pitchFamily="49" charset="0"/>
              </a:rPr>
              <a:t>              break;</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100"/>
              </a:lnSpc>
            </a:pPr>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100"/>
              </a:lnSpc>
            </a:pPr>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100"/>
              </a:lnSpc>
            </a:pPr>
            <a:r>
              <a:rPr lang="en-US" altLang="zh-CN" sz="1600" smtClean="0">
                <a:solidFill>
                  <a:srgbClr val="0000FF"/>
                </a:solidFill>
                <a:latin typeface="Consolas" pitchFamily="49" charset="0"/>
                <a:ea typeface="仿宋" pitchFamily="49" charset="-122"/>
                <a:cs typeface="Consolas" pitchFamily="49" charset="0"/>
              </a:rPr>
              <a:t>        if (</a:t>
            </a:r>
            <a:r>
              <a:rPr lang="en-US" altLang="zh-CN" sz="1600" smtClean="0">
                <a:solidFill>
                  <a:srgbClr val="C00000"/>
                </a:solidFill>
                <a:latin typeface="Consolas" pitchFamily="49" charset="0"/>
                <a:ea typeface="仿宋" pitchFamily="49" charset="-122"/>
                <a:cs typeface="Consolas" pitchFamily="49" charset="0"/>
              </a:rPr>
              <a:t>find</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找到一个可走相邻方块</a:t>
            </a:r>
            <a:r>
              <a:rPr lang="en-US" altLang="zh-CN" sz="1600" smtClean="0">
                <a:solidFill>
                  <a:srgbClr val="00B0F0"/>
                </a:solidFill>
                <a:latin typeface="Consolas" pitchFamily="49" charset="0"/>
                <a:ea typeface="仿宋" pitchFamily="49" charset="-122"/>
                <a:cs typeface="Consolas" pitchFamily="49" charset="0"/>
              </a:rPr>
              <a:t>(i1</a:t>
            </a:r>
            <a:r>
              <a:rPr lang="zh-CN" altLang="zh-CN" sz="1600" smtClean="0">
                <a:solidFill>
                  <a:srgbClr val="00B0F0"/>
                </a:solidFill>
                <a:latin typeface="Consolas" pitchFamily="49" charset="0"/>
                <a:ea typeface="仿宋" pitchFamily="49" charset="-122"/>
                <a:cs typeface="Consolas" pitchFamily="49" charset="0"/>
              </a:rPr>
              <a:t>，</a:t>
            </a:r>
            <a:r>
              <a:rPr lang="en-US" altLang="zh-CN" sz="1600" smtClean="0">
                <a:solidFill>
                  <a:srgbClr val="00B0F0"/>
                </a:solidFill>
                <a:latin typeface="Consolas" pitchFamily="49" charset="0"/>
                <a:ea typeface="仿宋" pitchFamily="49" charset="-122"/>
                <a:cs typeface="Consolas" pitchFamily="49" charset="0"/>
              </a:rPr>
              <a:t>j1)</a:t>
            </a:r>
            <a:endParaRPr lang="zh-CN" altLang="zh-CN" sz="1600" smtClean="0">
              <a:solidFill>
                <a:srgbClr val="00B0F0"/>
              </a:solidFill>
              <a:latin typeface="Consolas" pitchFamily="49" charset="0"/>
              <a:ea typeface="仿宋" pitchFamily="49" charset="-122"/>
              <a:cs typeface="Consolas" pitchFamily="49" charset="0"/>
            </a:endParaRPr>
          </a:p>
          <a:p>
            <a:pPr algn="l">
              <a:lnSpc>
                <a:spcPts val="2100"/>
              </a:lnSpc>
            </a:pPr>
            <a:r>
              <a:rPr lang="en-US" altLang="zh-CN" sz="1600" smtClean="0">
                <a:solidFill>
                  <a:srgbClr val="0000FF"/>
                </a:solidFill>
                <a:latin typeface="Consolas" pitchFamily="49" charset="0"/>
                <a:ea typeface="仿宋" pitchFamily="49" charset="-122"/>
                <a:cs typeface="Consolas" pitchFamily="49" charset="0"/>
              </a:rPr>
              <a:t>        {  </a:t>
            </a:r>
            <a:r>
              <a:rPr lang="en-US" altLang="zh-CN" sz="1600" smtClean="0">
                <a:solidFill>
                  <a:srgbClr val="FF00FF"/>
                </a:solidFill>
                <a:latin typeface="Consolas" pitchFamily="49" charset="0"/>
                <a:ea typeface="仿宋" pitchFamily="49" charset="-122"/>
                <a:cs typeface="Consolas" pitchFamily="49" charset="0"/>
              </a:rPr>
              <a:t>st.top()</a:t>
            </a:r>
            <a:r>
              <a:rPr lang="en-US" altLang="zh-CN" sz="1600" smtClean="0">
                <a:solidFill>
                  <a:srgbClr val="0000FF"/>
                </a:solidFill>
                <a:latin typeface="Consolas" pitchFamily="49" charset="0"/>
                <a:ea typeface="仿宋" pitchFamily="49" charset="-122"/>
                <a:cs typeface="Consolas" pitchFamily="49" charset="0"/>
              </a:rPr>
              <a:t>.di=k;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修改原栈顶元素的</a:t>
            </a:r>
            <a:r>
              <a:rPr lang="en-US" altLang="zh-CN" sz="1600" smtClean="0">
                <a:solidFill>
                  <a:srgbClr val="00B0F0"/>
                </a:solidFill>
                <a:latin typeface="Consolas" pitchFamily="49" charset="0"/>
                <a:ea typeface="仿宋" pitchFamily="49" charset="-122"/>
                <a:cs typeface="Consolas" pitchFamily="49" charset="0"/>
              </a:rPr>
              <a:t>di</a:t>
            </a:r>
            <a:r>
              <a:rPr lang="zh-CN" altLang="zh-CN" sz="1600" smtClean="0">
                <a:solidFill>
                  <a:srgbClr val="00B0F0"/>
                </a:solidFill>
                <a:latin typeface="Consolas" pitchFamily="49" charset="0"/>
                <a:ea typeface="仿宋" pitchFamily="49" charset="-122"/>
                <a:cs typeface="Consolas" pitchFamily="49" charset="0"/>
              </a:rPr>
              <a:t>值为</a:t>
            </a:r>
            <a:r>
              <a:rPr lang="en-US" altLang="zh-CN" sz="1600" smtClean="0">
                <a:solidFill>
                  <a:srgbClr val="00B0F0"/>
                </a:solidFill>
                <a:latin typeface="Consolas" pitchFamily="49" charset="0"/>
                <a:ea typeface="仿宋" pitchFamily="49" charset="-122"/>
                <a:cs typeface="Consolas" pitchFamily="49" charset="0"/>
              </a:rPr>
              <a:t>k</a:t>
            </a:r>
            <a:endParaRPr lang="zh-CN" altLang="zh-CN" sz="1600" smtClean="0">
              <a:solidFill>
                <a:srgbClr val="00B0F0"/>
              </a:solidFill>
              <a:latin typeface="Consolas" pitchFamily="49" charset="0"/>
              <a:ea typeface="仿宋" pitchFamily="49" charset="-122"/>
              <a:cs typeface="Consolas" pitchFamily="49" charset="0"/>
            </a:endParaRPr>
          </a:p>
          <a:p>
            <a:pPr algn="l">
              <a:lnSpc>
                <a:spcPts val="2100"/>
              </a:lnSpc>
            </a:pPr>
            <a:r>
              <a:rPr lang="en-US" altLang="zh-CN" sz="1600" smtClean="0">
                <a:solidFill>
                  <a:srgbClr val="0000FF"/>
                </a:solidFill>
                <a:latin typeface="Consolas" pitchFamily="49" charset="0"/>
                <a:ea typeface="仿宋" pitchFamily="49" charset="-122"/>
                <a:cs typeface="Consolas" pitchFamily="49" charset="0"/>
              </a:rPr>
              <a:t>           e.i=i1; e.j=j1; e.di=-1;</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100"/>
              </a:lnSpc>
            </a:pP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FF00FF"/>
                </a:solidFill>
                <a:latin typeface="Consolas" pitchFamily="49" charset="0"/>
                <a:ea typeface="仿宋" pitchFamily="49" charset="-122"/>
                <a:cs typeface="Consolas" pitchFamily="49" charset="0"/>
              </a:rPr>
              <a:t>st.push(e);</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 //</a:t>
            </a:r>
            <a:r>
              <a:rPr lang="zh-CN" altLang="zh-CN" sz="1600" smtClean="0">
                <a:solidFill>
                  <a:srgbClr val="00B0F0"/>
                </a:solidFill>
                <a:latin typeface="Consolas" pitchFamily="49" charset="0"/>
                <a:ea typeface="仿宋" pitchFamily="49" charset="-122"/>
                <a:cs typeface="Consolas" pitchFamily="49" charset="0"/>
              </a:rPr>
              <a:t>相邻可走方块</a:t>
            </a:r>
            <a:r>
              <a:rPr lang="en-US" altLang="zh-CN" sz="1600" smtClean="0">
                <a:solidFill>
                  <a:srgbClr val="00B0F0"/>
                </a:solidFill>
                <a:latin typeface="Consolas" pitchFamily="49" charset="0"/>
                <a:ea typeface="仿宋" pitchFamily="49" charset="-122"/>
                <a:cs typeface="Consolas" pitchFamily="49" charset="0"/>
              </a:rPr>
              <a:t>e</a:t>
            </a:r>
            <a:r>
              <a:rPr lang="zh-CN" altLang="zh-CN" sz="1600" smtClean="0">
                <a:solidFill>
                  <a:srgbClr val="00B0F0"/>
                </a:solidFill>
                <a:latin typeface="Consolas" pitchFamily="49" charset="0"/>
                <a:ea typeface="仿宋" pitchFamily="49" charset="-122"/>
                <a:cs typeface="Consolas" pitchFamily="49" charset="0"/>
              </a:rPr>
              <a:t>进栈</a:t>
            </a:r>
            <a:endParaRPr lang="en-US" altLang="zh-CN" sz="1600" smtClean="0">
              <a:solidFill>
                <a:srgbClr val="00B0F0"/>
              </a:solidFill>
              <a:latin typeface="Consolas" pitchFamily="49" charset="0"/>
              <a:ea typeface="仿宋" pitchFamily="49" charset="-122"/>
              <a:cs typeface="Consolas" pitchFamily="49" charset="0"/>
            </a:endParaRPr>
          </a:p>
          <a:p>
            <a:pPr algn="l">
              <a:lnSpc>
                <a:spcPts val="2100"/>
              </a:lnSpc>
            </a:pPr>
            <a:r>
              <a:rPr lang="en-US" altLang="zh-CN" sz="1600" smtClean="0">
                <a:solidFill>
                  <a:srgbClr val="0000FF"/>
                </a:solidFill>
                <a:latin typeface="Consolas" pitchFamily="49" charset="0"/>
                <a:ea typeface="仿宋" pitchFamily="49" charset="-122"/>
                <a:cs typeface="Consolas" pitchFamily="49" charset="0"/>
              </a:rPr>
              <a:t>           Maze[i1][j1]=' ';	</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100"/>
              </a:lnSpc>
            </a:pPr>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100"/>
              </a:lnSpc>
            </a:pPr>
            <a:r>
              <a:rPr lang="en-US" altLang="zh-CN" sz="1600" smtClean="0">
                <a:solidFill>
                  <a:srgbClr val="0000FF"/>
                </a:solidFill>
                <a:latin typeface="Consolas" pitchFamily="49" charset="0"/>
                <a:ea typeface="仿宋" pitchFamily="49" charset="-122"/>
                <a:cs typeface="Consolas" pitchFamily="49" charset="0"/>
              </a:rPr>
              <a:t>        else</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100"/>
              </a:lnSpc>
            </a:pPr>
            <a:r>
              <a:rPr lang="en-US" altLang="zh-CN" sz="1600" smtClean="0">
                <a:solidFill>
                  <a:srgbClr val="0000FF"/>
                </a:solidFill>
                <a:latin typeface="Consolas" pitchFamily="49" charset="0"/>
                <a:ea typeface="仿宋" pitchFamily="49" charset="-122"/>
                <a:cs typeface="Consolas" pitchFamily="49" charset="0"/>
              </a:rPr>
              <a:t>        {  </a:t>
            </a:r>
            <a:r>
              <a:rPr lang="en-US" altLang="zh-CN" sz="1600" smtClean="0">
                <a:solidFill>
                  <a:srgbClr val="FF00FF"/>
                </a:solidFill>
                <a:latin typeface="Consolas" pitchFamily="49" charset="0"/>
                <a:ea typeface="仿宋" pitchFamily="49" charset="-122"/>
                <a:cs typeface="Consolas" pitchFamily="49" charset="0"/>
              </a:rPr>
              <a:t>st.pop();</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将栈顶方块退栈</a:t>
            </a:r>
          </a:p>
          <a:p>
            <a:pPr algn="l">
              <a:lnSpc>
                <a:spcPts val="2100"/>
              </a:lnSpc>
            </a:pPr>
            <a:r>
              <a:rPr lang="en-US" altLang="zh-CN" sz="1600" smtClean="0">
                <a:solidFill>
                  <a:srgbClr val="0000FF"/>
                </a:solidFill>
                <a:latin typeface="Consolas" pitchFamily="49" charset="0"/>
                <a:ea typeface="仿宋" pitchFamily="49" charset="-122"/>
                <a:cs typeface="Consolas" pitchFamily="49" charset="0"/>
              </a:rPr>
              <a:t>           Maze[i][j]='O';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恢复退栈方块的迷宫值</a:t>
            </a:r>
          </a:p>
          <a:p>
            <a:pPr algn="l">
              <a:lnSpc>
                <a:spcPts val="2100"/>
              </a:lnSpc>
            </a:pPr>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100"/>
              </a:lnSpc>
            </a:pPr>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100"/>
              </a:lnSpc>
            </a:pPr>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100"/>
              </a:lnSpc>
            </a:pPr>
            <a:r>
              <a:rPr lang="en-US" altLang="zh-CN" sz="1600" smtClean="0">
                <a:solidFill>
                  <a:srgbClr val="0000FF"/>
                </a:solidFill>
                <a:latin typeface="Consolas" pitchFamily="49" charset="0"/>
                <a:ea typeface="仿宋" pitchFamily="49" charset="-122"/>
                <a:cs typeface="Consolas" pitchFamily="49" charset="0"/>
              </a:rPr>
              <a:t>  return false;</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100"/>
              </a:lnSpc>
            </a:pPr>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6699457F-8CE0-4332-9E3E-2A332048C7F3}" type="slidenum">
              <a:rPr lang="en-US" altLang="zh-CN" smtClean="0"/>
              <a:pPr/>
              <a:t>107</a:t>
            </a:fld>
            <a:r>
              <a:rPr lang="en-US" altLang="zh-CN" smtClean="0"/>
              <a:t>/120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12" end="1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3" end="1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4" end="1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8" end="1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1142976" y="1643050"/>
            <a:ext cx="3634408" cy="2643206"/>
          </a:xfrm>
          <a:prstGeom prst="rect">
            <a:avLst/>
          </a:prstGeom>
          <a:noFill/>
          <a:ln w="9525">
            <a:noFill/>
            <a:miter lim="800000"/>
            <a:headEnd/>
            <a:tailEnd/>
          </a:ln>
        </p:spPr>
      </p:pic>
      <p:sp>
        <p:nvSpPr>
          <p:cNvPr id="3" name="TextBox 2"/>
          <p:cNvSpPr txBox="1"/>
          <p:nvPr/>
        </p:nvSpPr>
        <p:spPr>
          <a:xfrm>
            <a:off x="1214414" y="1000108"/>
            <a:ext cx="1714512" cy="369332"/>
          </a:xfrm>
          <a:prstGeom prst="rect">
            <a:avLst/>
          </a:prstGeom>
          <a:noFill/>
        </p:spPr>
        <p:txBody>
          <a:bodyPr wrap="square" rtlCol="0">
            <a:spAutoFit/>
          </a:bodyPr>
          <a:lstStyle/>
          <a:p>
            <a:pPr algn="l"/>
            <a:r>
              <a:rPr lang="zh-CN" altLang="en-US" sz="1800" smtClean="0">
                <a:solidFill>
                  <a:srgbClr val="0000FF"/>
                </a:solidFill>
                <a:latin typeface="楷体" pitchFamily="49" charset="-122"/>
                <a:ea typeface="楷体" pitchFamily="49" charset="-122"/>
                <a:cs typeface="Times New Roman" pitchFamily="18" charset="0"/>
              </a:rPr>
              <a:t>求解结果：</a:t>
            </a:r>
          </a:p>
        </p:txBody>
      </p:sp>
      <p:sp>
        <p:nvSpPr>
          <p:cNvPr id="6" name="灯片编号占位符 5"/>
          <p:cNvSpPr>
            <a:spLocks noGrp="1"/>
          </p:cNvSpPr>
          <p:nvPr>
            <p:ph type="sldNum" sz="quarter" idx="12"/>
          </p:nvPr>
        </p:nvSpPr>
        <p:spPr/>
        <p:txBody>
          <a:bodyPr/>
          <a:lstStyle/>
          <a:p>
            <a:fld id="{6699457F-8CE0-4332-9E3E-2A332048C7F3}" type="slidenum">
              <a:rPr lang="en-US" altLang="zh-CN" smtClean="0"/>
              <a:pPr/>
              <a:t>108</a:t>
            </a:fld>
            <a:r>
              <a:rPr lang="en-US" altLang="zh-CN" smtClean="0"/>
              <a:t>/120</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357298"/>
            <a:ext cx="3286148" cy="400110"/>
          </a:xfrm>
          <a:prstGeom prst="rect">
            <a:avLst/>
          </a:prstGeom>
          <a:noFill/>
        </p:spPr>
        <p:txBody>
          <a:bodyPr wrap="square" rtlCol="0">
            <a:spAutoFit/>
          </a:bodyPr>
          <a:lstStyle/>
          <a:p>
            <a:pPr algn="l">
              <a:spcBef>
                <a:spcPts val="1200"/>
              </a:spcBef>
            </a:pPr>
            <a:r>
              <a:rPr lang="en-US" altLang="zh-CN" sz="2000" smtClean="0">
                <a:solidFill>
                  <a:srgbClr val="FF0000"/>
                </a:solidFill>
                <a:latin typeface="Consolas" pitchFamily="49" charset="0"/>
                <a:ea typeface="楷体" pitchFamily="49" charset="-122"/>
                <a:cs typeface="Consolas" pitchFamily="49" charset="0"/>
              </a:rPr>
              <a:t>2</a:t>
            </a:r>
            <a:r>
              <a:rPr lang="zh-CN" altLang="zh-CN" sz="2000" smtClean="0">
                <a:solidFill>
                  <a:srgbClr val="FF0000"/>
                </a:solidFill>
                <a:latin typeface="Consolas" pitchFamily="49" charset="0"/>
                <a:ea typeface="楷体" pitchFamily="49" charset="-122"/>
                <a:cs typeface="Consolas" pitchFamily="49" charset="0"/>
              </a:rPr>
              <a:t>）</a:t>
            </a:r>
            <a:r>
              <a:rPr lang="en-US" altLang="zh-CN" sz="2000" smtClean="0">
                <a:solidFill>
                  <a:srgbClr val="FF0000"/>
                </a:solidFill>
                <a:latin typeface="Consolas" pitchFamily="49" charset="0"/>
                <a:ea typeface="楷体" pitchFamily="49" charset="-122"/>
                <a:cs typeface="Consolas" pitchFamily="49" charset="0"/>
              </a:rPr>
              <a:t>queue</a:t>
            </a:r>
            <a:r>
              <a:rPr lang="zh-CN" altLang="zh-CN" sz="2000" smtClean="0">
                <a:solidFill>
                  <a:srgbClr val="FF0000"/>
                </a:solidFill>
                <a:latin typeface="Consolas" pitchFamily="49" charset="0"/>
                <a:ea typeface="楷体" pitchFamily="49" charset="-122"/>
                <a:cs typeface="Consolas" pitchFamily="49" charset="0"/>
              </a:rPr>
              <a:t>（队列容器）</a:t>
            </a:r>
          </a:p>
        </p:txBody>
      </p:sp>
      <p:sp>
        <p:nvSpPr>
          <p:cNvPr id="3" name="TextBox 2"/>
          <p:cNvSpPr txBox="1"/>
          <p:nvPr/>
        </p:nvSpPr>
        <p:spPr>
          <a:xfrm>
            <a:off x="785786" y="2071678"/>
            <a:ext cx="6715172" cy="1648015"/>
          </a:xfrm>
          <a:prstGeom prst="rect">
            <a:avLst/>
          </a:prstGeom>
          <a:noFill/>
        </p:spPr>
        <p:txBody>
          <a:bodyPr wrap="square" rtlCol="0">
            <a:spAutoFit/>
          </a:bodyPr>
          <a:lstStyle/>
          <a:p>
            <a:pPr marL="457200" indent="-457200" algn="l">
              <a:lnSpc>
                <a:spcPts val="2800"/>
              </a:lnSpc>
              <a:spcBef>
                <a:spcPts val="1200"/>
              </a:spcBef>
              <a:buBlip>
                <a:blip r:embed="rId2"/>
              </a:buBlip>
            </a:pPr>
            <a:r>
              <a:rPr lang="zh-CN" altLang="zh-CN" sz="1800" smtClean="0">
                <a:solidFill>
                  <a:srgbClr val="0000FF"/>
                </a:solidFill>
                <a:latin typeface="Consolas" pitchFamily="49" charset="0"/>
                <a:ea typeface="仿宋" pitchFamily="49" charset="-122"/>
                <a:cs typeface="Consolas" pitchFamily="49" charset="0"/>
              </a:rPr>
              <a:t>它是一个队列类模板，和数据结构中的队列一样，具有先进先出的特点。</a:t>
            </a:r>
            <a:endParaRPr lang="en-US" altLang="zh-CN" sz="1800" smtClean="0">
              <a:solidFill>
                <a:srgbClr val="0000FF"/>
              </a:solidFill>
              <a:latin typeface="Consolas" pitchFamily="49" charset="0"/>
              <a:ea typeface="仿宋" pitchFamily="49" charset="-122"/>
              <a:cs typeface="Consolas" pitchFamily="49" charset="0"/>
            </a:endParaRPr>
          </a:p>
          <a:p>
            <a:pPr marL="457200" indent="-457200" algn="l">
              <a:lnSpc>
                <a:spcPts val="2800"/>
              </a:lnSpc>
              <a:spcBef>
                <a:spcPts val="1200"/>
              </a:spcBef>
              <a:buBlip>
                <a:blip r:embed="rId2"/>
              </a:buBlip>
            </a:pPr>
            <a:r>
              <a:rPr lang="zh-CN" altLang="zh-CN" sz="1800" smtClean="0">
                <a:solidFill>
                  <a:srgbClr val="0000FF"/>
                </a:solidFill>
                <a:latin typeface="Consolas" pitchFamily="49" charset="0"/>
                <a:ea typeface="仿宋" pitchFamily="49" charset="-122"/>
                <a:cs typeface="Consolas" pitchFamily="49" charset="0"/>
              </a:rPr>
              <a:t>不允许顺序遍历，没有</a:t>
            </a:r>
            <a:r>
              <a:rPr lang="en-US" altLang="zh-CN" sz="1800" smtClean="0">
                <a:solidFill>
                  <a:srgbClr val="0000FF"/>
                </a:solidFill>
                <a:latin typeface="Consolas" pitchFamily="49" charset="0"/>
                <a:ea typeface="仿宋" pitchFamily="49" charset="-122"/>
                <a:cs typeface="Consolas" pitchFamily="49" charset="0"/>
              </a:rPr>
              <a:t>begin()/end()</a:t>
            </a:r>
            <a:r>
              <a:rPr lang="zh-CN" altLang="zh-CN" sz="1800" smtClean="0">
                <a:solidFill>
                  <a:srgbClr val="0000FF"/>
                </a:solidFill>
                <a:latin typeface="Consolas" pitchFamily="49" charset="0"/>
                <a:ea typeface="仿宋" pitchFamily="49" charset="-122"/>
                <a:cs typeface="Consolas" pitchFamily="49" charset="0"/>
              </a:rPr>
              <a:t>和</a:t>
            </a:r>
            <a:r>
              <a:rPr lang="en-US" altLang="zh-CN" sz="1800" smtClean="0">
                <a:solidFill>
                  <a:srgbClr val="0000FF"/>
                </a:solidFill>
                <a:latin typeface="Consolas" pitchFamily="49" charset="0"/>
                <a:ea typeface="仿宋" pitchFamily="49" charset="-122"/>
                <a:cs typeface="Consolas" pitchFamily="49" charset="0"/>
              </a:rPr>
              <a:t>rbegin()/rend()</a:t>
            </a:r>
            <a:r>
              <a:rPr lang="zh-CN" altLang="zh-CN" sz="1800" smtClean="0">
                <a:solidFill>
                  <a:srgbClr val="0000FF"/>
                </a:solidFill>
                <a:latin typeface="Consolas" pitchFamily="49" charset="0"/>
                <a:ea typeface="仿宋" pitchFamily="49" charset="-122"/>
                <a:cs typeface="Consolas" pitchFamily="49" charset="0"/>
              </a:rPr>
              <a:t>这样的用于迭代器的成员函数。</a:t>
            </a:r>
            <a:endParaRPr lang="zh-CN" altLang="en-US" sz="1800" smtClean="0">
              <a:latin typeface="Consolas" pitchFamily="49" charset="0"/>
              <a:ea typeface="仿宋" pitchFamily="49" charset="-122"/>
              <a:cs typeface="Consolas" pitchFamily="49" charset="0"/>
            </a:endParaRPr>
          </a:p>
        </p:txBody>
      </p:sp>
      <p:sp>
        <p:nvSpPr>
          <p:cNvPr id="6" name="灯片编号占位符 5"/>
          <p:cNvSpPr>
            <a:spLocks noGrp="1"/>
          </p:cNvSpPr>
          <p:nvPr>
            <p:ph type="sldNum" sz="quarter" idx="12"/>
          </p:nvPr>
        </p:nvSpPr>
        <p:spPr/>
        <p:txBody>
          <a:bodyPr/>
          <a:lstStyle/>
          <a:p>
            <a:fld id="{6699457F-8CE0-4332-9E3E-2A332048C7F3}" type="slidenum">
              <a:rPr lang="en-US" altLang="zh-CN" smtClean="0"/>
              <a:pPr/>
              <a:t>109</a:t>
            </a:fld>
            <a:r>
              <a:rPr lang="en-US" altLang="zh-CN" smtClean="0"/>
              <a:t>/120</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395289" y="404813"/>
            <a:ext cx="5462596" cy="400110"/>
          </a:xfrm>
          <a:prstGeom prst="rect">
            <a:avLst/>
          </a:prstGeom>
          <a:noFill/>
          <a:ln w="28575" algn="ctr">
            <a:noFill/>
            <a:miter lim="800000"/>
            <a:headEnd/>
            <a:tailEnd/>
          </a:ln>
          <a:effectLst/>
        </p:spPr>
        <p:txBody>
          <a:bodyPr wrap="square">
            <a:spAutoFit/>
          </a:bodyPr>
          <a:lstStyle/>
          <a:p>
            <a:pPr algn="l">
              <a:spcBef>
                <a:spcPct val="50000"/>
              </a:spcBef>
            </a:pPr>
            <a:r>
              <a:rPr lang="en-US" altLang="zh-CN" sz="2000">
                <a:solidFill>
                  <a:srgbClr val="FF3300"/>
                </a:solidFill>
                <a:latin typeface="Consolas" pitchFamily="49" charset="0"/>
                <a:ea typeface="楷体" pitchFamily="49" charset="-122"/>
                <a:cs typeface="Consolas" pitchFamily="49" charset="0"/>
              </a:rPr>
              <a:t>【</a:t>
            </a:r>
            <a:r>
              <a:rPr lang="zh-CN" altLang="en-US" sz="2000">
                <a:solidFill>
                  <a:srgbClr val="FF3300"/>
                </a:solidFill>
                <a:latin typeface="Consolas" pitchFamily="49" charset="0"/>
                <a:ea typeface="楷体" pitchFamily="49" charset="-122"/>
                <a:cs typeface="Consolas" pitchFamily="49" charset="0"/>
              </a:rPr>
              <a:t>例</a:t>
            </a:r>
            <a:r>
              <a:rPr lang="en-US" altLang="zh-CN" sz="2000" smtClean="0">
                <a:solidFill>
                  <a:srgbClr val="FF3300"/>
                </a:solidFill>
                <a:latin typeface="Consolas" pitchFamily="49" charset="0"/>
                <a:ea typeface="楷体" pitchFamily="49" charset="-122"/>
                <a:cs typeface="Consolas" pitchFamily="49" charset="0"/>
              </a:rPr>
              <a:t>12.1】</a:t>
            </a:r>
            <a:r>
              <a:rPr lang="en-US" altLang="zh-CN" sz="2000" smtClean="0">
                <a:latin typeface="Consolas" pitchFamily="49" charset="0"/>
                <a:ea typeface="楷体" pitchFamily="49" charset="-122"/>
                <a:cs typeface="Consolas" pitchFamily="49" charset="0"/>
              </a:rPr>
              <a:t> </a:t>
            </a:r>
            <a:r>
              <a:rPr lang="zh-CN" altLang="en-US" sz="2000">
                <a:latin typeface="Consolas" pitchFamily="49" charset="0"/>
                <a:ea typeface="楷体" pitchFamily="49" charset="-122"/>
                <a:cs typeface="Consolas" pitchFamily="49" charset="0"/>
              </a:rPr>
              <a:t>以下定义了一个</a:t>
            </a:r>
            <a:r>
              <a:rPr lang="en-US" altLang="zh-CN" sz="2000">
                <a:latin typeface="Consolas" pitchFamily="49" charset="0"/>
                <a:ea typeface="楷体" pitchFamily="49" charset="-122"/>
                <a:cs typeface="Consolas" pitchFamily="49" charset="0"/>
              </a:rPr>
              <a:t>Sample</a:t>
            </a:r>
            <a:r>
              <a:rPr lang="zh-CN" altLang="en-US" sz="2000">
                <a:latin typeface="Consolas" pitchFamily="49" charset="0"/>
                <a:ea typeface="楷体" pitchFamily="49" charset="-122"/>
                <a:cs typeface="Consolas" pitchFamily="49" charset="0"/>
              </a:rPr>
              <a:t>类。</a:t>
            </a:r>
          </a:p>
        </p:txBody>
      </p:sp>
      <p:sp>
        <p:nvSpPr>
          <p:cNvPr id="86019" name="Text Box 3"/>
          <p:cNvSpPr txBox="1">
            <a:spLocks noChangeArrowheads="1"/>
          </p:cNvSpPr>
          <p:nvPr/>
        </p:nvSpPr>
        <p:spPr bwMode="auto">
          <a:xfrm>
            <a:off x="611188" y="1125538"/>
            <a:ext cx="7993062" cy="4168797"/>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4"/>
          </a:lnRef>
          <a:fillRef idx="2">
            <a:schemeClr val="accent4"/>
          </a:fillRef>
          <a:effectRef idx="1">
            <a:schemeClr val="accent4"/>
          </a:effectRef>
          <a:fontRef idx="minor">
            <a:schemeClr val="dk1"/>
          </a:fontRef>
        </p:style>
        <p:txBody>
          <a:bodyPr lIns="252000" tIns="144000" bIns="144000">
            <a:spAutoFit/>
          </a:bodyPr>
          <a:lstStyle/>
          <a:p>
            <a:pPr algn="l"/>
            <a:r>
              <a:rPr lang="en-US" altLang="zh-CN" sz="1800">
                <a:solidFill>
                  <a:srgbClr val="0000FF"/>
                </a:solidFill>
                <a:latin typeface="Consolas" pitchFamily="49" charset="0"/>
                <a:ea typeface="仿宋" pitchFamily="49" charset="-122"/>
                <a:cs typeface="Consolas" pitchFamily="49" charset="0"/>
              </a:rPr>
              <a:t>class </a:t>
            </a:r>
            <a:r>
              <a:rPr lang="en-US" altLang="zh-CN" sz="1800">
                <a:solidFill>
                  <a:srgbClr val="FF0000"/>
                </a:solidFill>
                <a:latin typeface="Consolas" pitchFamily="49" charset="0"/>
                <a:ea typeface="仿宋" pitchFamily="49" charset="-122"/>
                <a:cs typeface="Consolas" pitchFamily="49" charset="0"/>
              </a:rPr>
              <a:t>Sample </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声明类</a:t>
            </a:r>
            <a:r>
              <a:rPr lang="en-US" altLang="zh-CN" sz="1800">
                <a:solidFill>
                  <a:srgbClr val="00B0F0"/>
                </a:solidFill>
                <a:latin typeface="Consolas" pitchFamily="49" charset="0"/>
                <a:ea typeface="仿宋" pitchFamily="49" charset="-122"/>
                <a:cs typeface="Consolas" pitchFamily="49" charset="0"/>
              </a:rPr>
              <a:t>Sample</a:t>
            </a:r>
          </a:p>
          <a:p>
            <a:pPr algn="l"/>
            <a:r>
              <a:rPr lang="en-US" altLang="zh-CN" sz="1800">
                <a:solidFill>
                  <a:srgbClr val="0000FF"/>
                </a:solidFill>
                <a:latin typeface="Consolas" pitchFamily="49" charset="0"/>
                <a:ea typeface="仿宋" pitchFamily="49" charset="-122"/>
                <a:cs typeface="Consolas" pitchFamily="49" charset="0"/>
              </a:rPr>
              <a:t>{</a:t>
            </a:r>
          </a:p>
          <a:p>
            <a:pPr algn="l"/>
            <a:r>
              <a:rPr lang="en-US" altLang="zh-CN" sz="1800">
                <a:solidFill>
                  <a:srgbClr val="0000FF"/>
                </a:solidFill>
                <a:latin typeface="Consolas" pitchFamily="49" charset="0"/>
                <a:ea typeface="仿宋" pitchFamily="49" charset="-122"/>
                <a:cs typeface="Consolas" pitchFamily="49" charset="0"/>
              </a:rPr>
              <a:t>private:</a:t>
            </a:r>
          </a:p>
          <a:p>
            <a:pPr algn="l"/>
            <a:r>
              <a:rPr lang="en-US" altLang="zh-CN" sz="1800">
                <a:solidFill>
                  <a:srgbClr val="0000FF"/>
                </a:solidFill>
                <a:latin typeface="Consolas" pitchFamily="49" charset="0"/>
                <a:ea typeface="仿宋" pitchFamily="49" charset="-122"/>
                <a:cs typeface="Consolas" pitchFamily="49" charset="0"/>
              </a:rPr>
              <a:t>    int x,y;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数据成员</a:t>
            </a:r>
          </a:p>
          <a:p>
            <a:pPr algn="l"/>
            <a:r>
              <a:rPr lang="en-US" altLang="zh-CN" sz="1800">
                <a:solidFill>
                  <a:srgbClr val="0000FF"/>
                </a:solidFill>
                <a:latin typeface="Consolas" pitchFamily="49" charset="0"/>
                <a:ea typeface="仿宋" pitchFamily="49" charset="-122"/>
                <a:cs typeface="Consolas" pitchFamily="49" charset="0"/>
              </a:rPr>
              <a:t>public:</a:t>
            </a:r>
          </a:p>
          <a:p>
            <a:pPr algn="l"/>
            <a:r>
              <a:rPr lang="en-US" altLang="zh-CN" sz="1800">
                <a:solidFill>
                  <a:srgbClr val="0000FF"/>
                </a:solidFill>
                <a:latin typeface="Consolas" pitchFamily="49" charset="0"/>
                <a:ea typeface="仿宋" pitchFamily="49" charset="-122"/>
                <a:cs typeface="Consolas" pitchFamily="49" charset="0"/>
              </a:rPr>
              <a:t>    void setvalue(int x1,int y1); 	</a:t>
            </a:r>
            <a:r>
              <a:rPr lang="en-US" altLang="zh-CN"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成员函数</a:t>
            </a:r>
          </a:p>
          <a:p>
            <a:pPr algn="l"/>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void display();</a:t>
            </a:r>
          </a:p>
          <a:p>
            <a:pPr algn="l"/>
            <a:r>
              <a:rPr lang="en-US" altLang="zh-CN" sz="1800">
                <a:solidFill>
                  <a:srgbClr val="0000FF"/>
                </a:solidFill>
                <a:latin typeface="Consolas" pitchFamily="49" charset="0"/>
                <a:ea typeface="仿宋" pitchFamily="49" charset="-122"/>
                <a:cs typeface="Consolas" pitchFamily="49" charset="0"/>
              </a:rPr>
              <a:t>};</a:t>
            </a:r>
          </a:p>
          <a:p>
            <a:pPr algn="l">
              <a:lnSpc>
                <a:spcPct val="200000"/>
              </a:lnSpc>
            </a:pPr>
            <a:r>
              <a:rPr lang="en-US" altLang="zh-CN" sz="1800">
                <a:solidFill>
                  <a:srgbClr val="0000FF"/>
                </a:solidFill>
                <a:latin typeface="Consolas" pitchFamily="49" charset="0"/>
                <a:ea typeface="仿宋" pitchFamily="49" charset="-122"/>
                <a:cs typeface="Consolas" pitchFamily="49" charset="0"/>
              </a:rPr>
              <a:t>void Sample::setvalue(int x1,int y1) { x=x1;y=y1; }</a:t>
            </a:r>
          </a:p>
          <a:p>
            <a:pPr algn="l"/>
            <a:r>
              <a:rPr lang="en-US" altLang="zh-CN" sz="1800">
                <a:solidFill>
                  <a:srgbClr val="0000FF"/>
                </a:solidFill>
                <a:latin typeface="Consolas" pitchFamily="49" charset="0"/>
                <a:ea typeface="仿宋" pitchFamily="49" charset="-122"/>
                <a:cs typeface="Consolas" pitchFamily="49" charset="0"/>
              </a:rPr>
              <a:t>void Sample::display()</a:t>
            </a:r>
          </a:p>
          <a:p>
            <a:pPr algn="l"/>
            <a:r>
              <a:rPr lang="en-US" altLang="zh-CN" sz="1800">
                <a:solidFill>
                  <a:srgbClr val="0000FF"/>
                </a:solidFill>
                <a:latin typeface="Consolas" pitchFamily="49" charset="0"/>
                <a:ea typeface="仿宋" pitchFamily="49" charset="-122"/>
                <a:cs typeface="Consolas" pitchFamily="49" charset="0"/>
              </a:rPr>
              <a:t>{</a:t>
            </a:r>
          </a:p>
          <a:p>
            <a:pPr algn="l"/>
            <a:r>
              <a:rPr lang="en-US" altLang="zh-CN" sz="1800">
                <a:solidFill>
                  <a:srgbClr val="0000FF"/>
                </a:solidFill>
                <a:latin typeface="Consolas" pitchFamily="49" charset="0"/>
                <a:ea typeface="仿宋" pitchFamily="49" charset="-122"/>
                <a:cs typeface="Consolas" pitchFamily="49" charset="0"/>
              </a:rPr>
              <a:t>    cout &lt;&lt; "x=" &lt;&lt; x &lt;&lt; ",y=" &lt;&lt; y &lt;&lt; endl;</a:t>
            </a:r>
          </a:p>
          <a:p>
            <a:pPr algn="l"/>
            <a:r>
              <a:rPr lang="en-US" altLang="zh-CN" sz="1800">
                <a:solidFill>
                  <a:srgbClr val="0000FF"/>
                </a:solidFill>
                <a:latin typeface="Consolas" pitchFamily="49" charset="0"/>
                <a:ea typeface="仿宋" pitchFamily="49" charset="-122"/>
                <a:cs typeface="Consolas" pitchFamily="49" charset="0"/>
              </a:rPr>
              <a:t>}</a:t>
            </a:r>
          </a:p>
        </p:txBody>
      </p:sp>
      <p:sp>
        <p:nvSpPr>
          <p:cNvPr id="6" name="灯片编号占位符 5"/>
          <p:cNvSpPr>
            <a:spLocks noGrp="1"/>
          </p:cNvSpPr>
          <p:nvPr>
            <p:ph type="sldNum" sz="quarter" idx="12"/>
          </p:nvPr>
        </p:nvSpPr>
        <p:spPr/>
        <p:txBody>
          <a:bodyPr/>
          <a:lstStyle/>
          <a:p>
            <a:fld id="{6699457F-8CE0-4332-9E3E-2A332048C7F3}" type="slidenum">
              <a:rPr lang="en-US" altLang="zh-CN" smtClean="0"/>
              <a:pPr/>
              <a:t>11</a:t>
            </a:fld>
            <a:r>
              <a:rPr lang="en-US" altLang="zh-CN" smtClean="0"/>
              <a:t>/120</a:t>
            </a:r>
            <a:endParaRPr lang="en-US" altLang="zh-CN"/>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285860"/>
            <a:ext cx="6072230" cy="400110"/>
          </a:xfrm>
          <a:prstGeom prst="rect">
            <a:avLst/>
          </a:prstGeom>
          <a:noFill/>
        </p:spPr>
        <p:txBody>
          <a:bodyPr wrap="square" rtlCol="0">
            <a:spAutoFit/>
          </a:bodyPr>
          <a:lstStyle/>
          <a:p>
            <a:pPr algn="l"/>
            <a:r>
              <a:rPr lang="zh-CN" altLang="zh-CN" sz="2000" smtClean="0">
                <a:solidFill>
                  <a:srgbClr val="0000FF"/>
                </a:solidFill>
                <a:latin typeface="Consolas" pitchFamily="49" charset="0"/>
                <a:ea typeface="楷体" pitchFamily="49" charset="-122"/>
                <a:cs typeface="Consolas" pitchFamily="49" charset="0"/>
              </a:rPr>
              <a:t>主要的成员函数如下：</a:t>
            </a:r>
          </a:p>
        </p:txBody>
      </p:sp>
      <p:sp>
        <p:nvSpPr>
          <p:cNvPr id="3" name="TextBox 2"/>
          <p:cNvSpPr txBox="1"/>
          <p:nvPr/>
        </p:nvSpPr>
        <p:spPr>
          <a:xfrm>
            <a:off x="785786" y="1857364"/>
            <a:ext cx="7143800" cy="2463651"/>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wrap="square" lIns="144000" tIns="144000" bIns="144000" rtlCol="0">
            <a:spAutoFit/>
          </a:bodyPr>
          <a:lstStyle/>
          <a:p>
            <a:pPr marL="342900" indent="-342900" algn="l">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empty()</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solidFill>
                  <a:srgbClr val="0000FF"/>
                </a:solidFill>
                <a:latin typeface="Consolas" pitchFamily="49" charset="0"/>
                <a:ea typeface="仿宋" pitchFamily="49" charset="-122"/>
                <a:cs typeface="Consolas" pitchFamily="49" charset="0"/>
              </a:rPr>
              <a:t>判断队列容器是否为空。</a:t>
            </a:r>
          </a:p>
          <a:p>
            <a:pPr marL="342900" indent="-342900" algn="l">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size()</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solidFill>
                  <a:srgbClr val="0000FF"/>
                </a:solidFill>
                <a:latin typeface="Consolas" pitchFamily="49" charset="0"/>
                <a:ea typeface="仿宋" pitchFamily="49" charset="-122"/>
                <a:cs typeface="Consolas" pitchFamily="49" charset="0"/>
              </a:rPr>
              <a:t>返回队列容器中实际元素个数。</a:t>
            </a:r>
          </a:p>
          <a:p>
            <a:pPr marL="342900" indent="-342900" algn="l">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front()</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solidFill>
                  <a:srgbClr val="0000FF"/>
                </a:solidFill>
                <a:latin typeface="Consolas" pitchFamily="49" charset="0"/>
                <a:ea typeface="仿宋" pitchFamily="49" charset="-122"/>
                <a:cs typeface="Consolas" pitchFamily="49" charset="0"/>
              </a:rPr>
              <a:t>返回队头元素。</a:t>
            </a:r>
          </a:p>
          <a:p>
            <a:pPr marL="342900" indent="-342900" algn="l">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back()</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solidFill>
                  <a:srgbClr val="0000FF"/>
                </a:solidFill>
                <a:latin typeface="Consolas" pitchFamily="49" charset="0"/>
                <a:ea typeface="仿宋" pitchFamily="49" charset="-122"/>
                <a:cs typeface="Consolas" pitchFamily="49" charset="0"/>
              </a:rPr>
              <a:t>返回队尾元素。</a:t>
            </a:r>
          </a:p>
          <a:p>
            <a:pPr marL="342900" indent="-342900" algn="l">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push(elem)</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solidFill>
                  <a:srgbClr val="0000FF"/>
                </a:solidFill>
                <a:latin typeface="Consolas" pitchFamily="49" charset="0"/>
                <a:ea typeface="仿宋" pitchFamily="49" charset="-122"/>
                <a:cs typeface="Consolas" pitchFamily="49" charset="0"/>
              </a:rPr>
              <a:t>元素</a:t>
            </a:r>
            <a:r>
              <a:rPr lang="en-US" altLang="zh-CN" sz="1600" smtClean="0">
                <a:solidFill>
                  <a:srgbClr val="0000FF"/>
                </a:solidFill>
                <a:latin typeface="Consolas" pitchFamily="49" charset="0"/>
                <a:ea typeface="仿宋" pitchFamily="49" charset="-122"/>
                <a:cs typeface="Consolas" pitchFamily="49" charset="0"/>
              </a:rPr>
              <a:t>elem</a:t>
            </a:r>
            <a:r>
              <a:rPr lang="zh-CN" altLang="zh-CN" sz="1600" smtClean="0">
                <a:solidFill>
                  <a:srgbClr val="0000FF"/>
                </a:solidFill>
                <a:latin typeface="Consolas" pitchFamily="49" charset="0"/>
                <a:ea typeface="仿宋" pitchFamily="49" charset="-122"/>
                <a:cs typeface="Consolas" pitchFamily="49" charset="0"/>
              </a:rPr>
              <a:t>进队。</a:t>
            </a:r>
          </a:p>
          <a:p>
            <a:pPr marL="342900" indent="-342900" algn="l">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pop()</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solidFill>
                  <a:srgbClr val="0000FF"/>
                </a:solidFill>
                <a:latin typeface="Consolas" pitchFamily="49" charset="0"/>
                <a:ea typeface="仿宋" pitchFamily="49" charset="-122"/>
                <a:cs typeface="Consolas" pitchFamily="49" charset="0"/>
              </a:rPr>
              <a:t>元素出队。</a:t>
            </a:r>
          </a:p>
        </p:txBody>
      </p:sp>
      <p:sp>
        <p:nvSpPr>
          <p:cNvPr id="6" name="灯片编号占位符 5"/>
          <p:cNvSpPr>
            <a:spLocks noGrp="1"/>
          </p:cNvSpPr>
          <p:nvPr>
            <p:ph type="sldNum" sz="quarter" idx="12"/>
          </p:nvPr>
        </p:nvSpPr>
        <p:spPr/>
        <p:txBody>
          <a:bodyPr/>
          <a:lstStyle/>
          <a:p>
            <a:fld id="{6699457F-8CE0-4332-9E3E-2A332048C7F3}" type="slidenum">
              <a:rPr lang="en-US" altLang="zh-CN" smtClean="0"/>
              <a:pPr/>
              <a:t>110</a:t>
            </a:fld>
            <a:r>
              <a:rPr lang="en-US" altLang="zh-CN" smtClean="0"/>
              <a:t>/120</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214290"/>
            <a:ext cx="7572428" cy="4179945"/>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gn="l"/>
            <a:r>
              <a:rPr lang="en-US" altLang="zh-CN" sz="1600" smtClean="0">
                <a:solidFill>
                  <a:srgbClr val="0000FF"/>
                </a:solidFill>
                <a:latin typeface="Consolas" pitchFamily="49" charset="0"/>
                <a:ea typeface="仿宋" pitchFamily="49" charset="-122"/>
                <a:cs typeface="Consolas" pitchFamily="49" charset="0"/>
              </a:rPr>
              <a:t>#include &lt;queue&gt;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using namespace std;</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void main()</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9900FF"/>
                </a:solidFill>
                <a:latin typeface="Consolas" pitchFamily="49" charset="0"/>
                <a:ea typeface="仿宋" pitchFamily="49" charset="-122"/>
                <a:cs typeface="Consolas" pitchFamily="49" charset="0"/>
              </a:rPr>
              <a:t>queue&lt;int&gt; qu;</a:t>
            </a:r>
            <a:endParaRPr lang="zh-CN" altLang="zh-CN" sz="1600" smtClean="0">
              <a:solidFill>
                <a:srgbClr val="9900FF"/>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00FF"/>
                </a:solidFill>
                <a:latin typeface="Consolas" pitchFamily="49" charset="0"/>
                <a:ea typeface="仿宋" pitchFamily="49" charset="-122"/>
                <a:cs typeface="Consolas" pitchFamily="49" charset="0"/>
              </a:rPr>
              <a:t>   qu.push(1); qu.push(2); qu.push(3);</a:t>
            </a:r>
            <a:endParaRPr lang="zh-CN" altLang="zh-CN" sz="1600" smtClean="0">
              <a:solidFill>
                <a:srgbClr val="0000FF"/>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00FF"/>
                </a:solidFill>
                <a:latin typeface="Consolas" pitchFamily="49" charset="0"/>
                <a:ea typeface="仿宋" pitchFamily="49" charset="-122"/>
                <a:cs typeface="Consolas" pitchFamily="49" charset="0"/>
              </a:rPr>
              <a:t>   printf("</a:t>
            </a:r>
            <a:r>
              <a:rPr lang="zh-CN" altLang="zh-CN" sz="1600" smtClean="0">
                <a:solidFill>
                  <a:srgbClr val="0000FF"/>
                </a:solidFill>
                <a:latin typeface="Consolas" pitchFamily="49" charset="0"/>
                <a:ea typeface="仿宋" pitchFamily="49" charset="-122"/>
                <a:cs typeface="Consolas" pitchFamily="49" charset="0"/>
              </a:rPr>
              <a:t>队头元素</a:t>
            </a:r>
            <a:r>
              <a:rPr lang="en-US" altLang="zh-CN" sz="1600" smtClean="0">
                <a:solidFill>
                  <a:srgbClr val="0000FF"/>
                </a:solidFill>
                <a:latin typeface="Consolas" pitchFamily="49" charset="0"/>
                <a:ea typeface="仿宋" pitchFamily="49" charset="-122"/>
                <a:cs typeface="Consolas" pitchFamily="49" charset="0"/>
              </a:rPr>
              <a:t>: %d\n",qu.front());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printf("</a:t>
            </a:r>
            <a:r>
              <a:rPr lang="zh-CN" altLang="zh-CN" sz="1600" smtClean="0">
                <a:solidFill>
                  <a:srgbClr val="0000FF"/>
                </a:solidFill>
                <a:latin typeface="Consolas" pitchFamily="49" charset="0"/>
                <a:ea typeface="仿宋" pitchFamily="49" charset="-122"/>
                <a:cs typeface="Consolas" pitchFamily="49" charset="0"/>
              </a:rPr>
              <a:t>队尾元素</a:t>
            </a:r>
            <a:r>
              <a:rPr lang="en-US" altLang="zh-CN" sz="1600" smtClean="0">
                <a:solidFill>
                  <a:srgbClr val="0000FF"/>
                </a:solidFill>
                <a:latin typeface="Consolas" pitchFamily="49" charset="0"/>
                <a:ea typeface="仿宋" pitchFamily="49" charset="-122"/>
                <a:cs typeface="Consolas" pitchFamily="49" charset="0"/>
              </a:rPr>
              <a:t>: %d\n",qu.back());</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printf("</a:t>
            </a:r>
            <a:r>
              <a:rPr lang="zh-CN" altLang="zh-CN" sz="1600" smtClean="0">
                <a:solidFill>
                  <a:srgbClr val="0000FF"/>
                </a:solidFill>
                <a:latin typeface="Consolas" pitchFamily="49" charset="0"/>
                <a:ea typeface="仿宋" pitchFamily="49" charset="-122"/>
                <a:cs typeface="Consolas" pitchFamily="49" charset="0"/>
              </a:rPr>
              <a:t>出队顺序</a:t>
            </a:r>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00FF"/>
                </a:solidFill>
                <a:latin typeface="Consolas" pitchFamily="49" charset="0"/>
                <a:ea typeface="仿宋" pitchFamily="49" charset="-122"/>
                <a:cs typeface="Consolas" pitchFamily="49" charset="0"/>
              </a:rPr>
              <a:t>   while (!qu.empty())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出队所有元素</a:t>
            </a:r>
          </a:p>
          <a:p>
            <a:pPr algn="l"/>
            <a:r>
              <a:rPr lang="en-US" altLang="zh-CN" sz="1600" smtClean="0">
                <a:solidFill>
                  <a:srgbClr val="0000FF"/>
                </a:solidFill>
                <a:latin typeface="Consolas" pitchFamily="49" charset="0"/>
                <a:ea typeface="仿宋" pitchFamily="49" charset="-122"/>
                <a:cs typeface="Consolas" pitchFamily="49" charset="0"/>
              </a:rPr>
              <a:t>   {	printf("%d ",qu.front());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qu.pop();</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printf("\n");</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p:txBody>
      </p:sp>
      <p:pic>
        <p:nvPicPr>
          <p:cNvPr id="5122" name="Picture 2"/>
          <p:cNvPicPr>
            <a:picLocks noChangeAspect="1" noChangeArrowheads="1"/>
          </p:cNvPicPr>
          <p:nvPr/>
        </p:nvPicPr>
        <p:blipFill>
          <a:blip r:embed="rId2" cstate="print"/>
          <a:srcRect/>
          <a:stretch>
            <a:fillRect/>
          </a:stretch>
        </p:blipFill>
        <p:spPr bwMode="auto">
          <a:xfrm>
            <a:off x="3000364" y="5000636"/>
            <a:ext cx="2647950" cy="1590675"/>
          </a:xfrm>
          <a:prstGeom prst="rect">
            <a:avLst/>
          </a:prstGeom>
          <a:noFill/>
          <a:ln w="9525">
            <a:noFill/>
            <a:miter lim="800000"/>
            <a:headEnd/>
            <a:tailEnd/>
          </a:ln>
        </p:spPr>
      </p:pic>
      <p:sp>
        <p:nvSpPr>
          <p:cNvPr id="6" name="灯片编号占位符 5"/>
          <p:cNvSpPr>
            <a:spLocks noGrp="1"/>
          </p:cNvSpPr>
          <p:nvPr>
            <p:ph type="sldNum" sz="quarter" idx="12"/>
          </p:nvPr>
        </p:nvSpPr>
        <p:spPr/>
        <p:txBody>
          <a:bodyPr/>
          <a:lstStyle/>
          <a:p>
            <a:fld id="{6699457F-8CE0-4332-9E3E-2A332048C7F3}" type="slidenum">
              <a:rPr lang="en-US" altLang="zh-CN" smtClean="0"/>
              <a:pPr/>
              <a:t>111</a:t>
            </a:fld>
            <a:r>
              <a:rPr lang="en-US" altLang="zh-CN" smtClean="0"/>
              <a:t>/120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214422"/>
            <a:ext cx="7572428" cy="400110"/>
          </a:xfrm>
          <a:prstGeom prst="rect">
            <a:avLst/>
          </a:prstGeom>
          <a:noFill/>
        </p:spPr>
        <p:txBody>
          <a:bodyPr wrap="square" rtlCol="0">
            <a:spAutoFit/>
          </a:bodyPr>
          <a:lstStyle/>
          <a:p>
            <a:pPr algn="l">
              <a:spcBef>
                <a:spcPts val="1200"/>
              </a:spcBef>
            </a:pPr>
            <a:r>
              <a:rPr lang="en-US" altLang="zh-CN" sz="2000" smtClean="0">
                <a:solidFill>
                  <a:srgbClr val="FF0000"/>
                </a:solidFill>
                <a:latin typeface="Consolas" pitchFamily="49" charset="0"/>
                <a:ea typeface="楷体" pitchFamily="49" charset="-122"/>
                <a:cs typeface="Consolas" pitchFamily="49" charset="0"/>
              </a:rPr>
              <a:t>3</a:t>
            </a:r>
            <a:r>
              <a:rPr lang="zh-CN" altLang="zh-CN" sz="2000" smtClean="0">
                <a:solidFill>
                  <a:srgbClr val="FF0000"/>
                </a:solidFill>
                <a:latin typeface="Consolas" pitchFamily="49" charset="0"/>
                <a:ea typeface="楷体" pitchFamily="49" charset="-122"/>
                <a:cs typeface="Consolas" pitchFamily="49" charset="0"/>
              </a:rPr>
              <a:t>）</a:t>
            </a:r>
            <a:r>
              <a:rPr lang="en-US" altLang="zh-CN" sz="2000" smtClean="0">
                <a:solidFill>
                  <a:srgbClr val="FF0000"/>
                </a:solidFill>
                <a:latin typeface="Consolas" pitchFamily="49" charset="0"/>
                <a:ea typeface="楷体" pitchFamily="49" charset="-122"/>
                <a:cs typeface="Consolas" pitchFamily="49" charset="0"/>
              </a:rPr>
              <a:t>priority_queue</a:t>
            </a:r>
            <a:r>
              <a:rPr lang="zh-CN" altLang="zh-CN" sz="2000" smtClean="0">
                <a:solidFill>
                  <a:srgbClr val="FF0000"/>
                </a:solidFill>
                <a:latin typeface="Consolas" pitchFamily="49" charset="0"/>
                <a:ea typeface="楷体" pitchFamily="49" charset="-122"/>
                <a:cs typeface="Consolas" pitchFamily="49" charset="0"/>
              </a:rPr>
              <a:t>（优先队列容器）</a:t>
            </a:r>
          </a:p>
        </p:txBody>
      </p:sp>
      <p:sp>
        <p:nvSpPr>
          <p:cNvPr id="4" name="TextBox 3"/>
          <p:cNvSpPr txBox="1"/>
          <p:nvPr/>
        </p:nvSpPr>
        <p:spPr>
          <a:xfrm>
            <a:off x="785786" y="2000240"/>
            <a:ext cx="7786742" cy="1631216"/>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marL="342900" indent="-342900" algn="l">
              <a:lnSpc>
                <a:spcPct val="1500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它是一个优先队列类模板。优先队列是一种具有受限访问操作的存储结构，元素可以以任意顺序进入优先队列。</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ct val="1500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一旦元素在优先队列容器中，出队操作将出队列</a:t>
            </a:r>
            <a:r>
              <a:rPr lang="zh-CN" altLang="zh-CN" sz="2000" smtClean="0">
                <a:solidFill>
                  <a:srgbClr val="9900FF"/>
                </a:solidFill>
                <a:latin typeface="Consolas" pitchFamily="49" charset="0"/>
                <a:ea typeface="仿宋" pitchFamily="49" charset="-122"/>
                <a:cs typeface="Consolas" pitchFamily="49" charset="0"/>
              </a:rPr>
              <a:t>最高优先级</a:t>
            </a:r>
            <a:r>
              <a:rPr lang="zh-CN" altLang="zh-CN" sz="2000" smtClean="0">
                <a:solidFill>
                  <a:srgbClr val="0000FF"/>
                </a:solidFill>
                <a:latin typeface="Consolas" pitchFamily="49" charset="0"/>
                <a:ea typeface="仿宋" pitchFamily="49" charset="-122"/>
                <a:cs typeface="Consolas" pitchFamily="49" charset="0"/>
              </a:rPr>
              <a:t>元素。</a:t>
            </a:r>
            <a:endParaRPr lang="zh-CN" altLang="en-US" sz="2000" smtClean="0">
              <a:ea typeface="楷体" pitchFamily="49" charset="-122"/>
              <a:cs typeface="Times New Roman" pitchFamily="18" charset="0"/>
            </a:endParaRPr>
          </a:p>
        </p:txBody>
      </p:sp>
      <p:sp>
        <p:nvSpPr>
          <p:cNvPr id="5" name="灯片编号占位符 4"/>
          <p:cNvSpPr>
            <a:spLocks noGrp="1"/>
          </p:cNvSpPr>
          <p:nvPr>
            <p:ph type="sldNum" sz="quarter" idx="12"/>
          </p:nvPr>
        </p:nvSpPr>
        <p:spPr/>
        <p:txBody>
          <a:bodyPr/>
          <a:lstStyle/>
          <a:p>
            <a:fld id="{6699457F-8CE0-4332-9E3E-2A332048C7F3}" type="slidenum">
              <a:rPr lang="en-US" altLang="zh-CN" smtClean="0"/>
              <a:pPr/>
              <a:t>112</a:t>
            </a:fld>
            <a:r>
              <a:rPr lang="en-US" altLang="zh-CN" smtClean="0"/>
              <a:t>/120</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357298"/>
            <a:ext cx="6643734" cy="400110"/>
          </a:xfrm>
          <a:prstGeom prst="rect">
            <a:avLst/>
          </a:prstGeom>
          <a:noFill/>
        </p:spPr>
        <p:txBody>
          <a:bodyPr wrap="square" rtlCol="0">
            <a:spAutoFit/>
          </a:bodyPr>
          <a:lstStyle/>
          <a:p>
            <a:pPr algn="l"/>
            <a:r>
              <a:rPr lang="zh-CN" altLang="zh-CN" sz="2000" smtClean="0">
                <a:solidFill>
                  <a:srgbClr val="0000FF"/>
                </a:solidFill>
                <a:latin typeface="Consolas" pitchFamily="49" charset="0"/>
                <a:ea typeface="楷体" pitchFamily="49" charset="-122"/>
                <a:cs typeface="Consolas" pitchFamily="49" charset="0"/>
              </a:rPr>
              <a:t>主要的成员函数如下：</a:t>
            </a:r>
          </a:p>
        </p:txBody>
      </p:sp>
      <p:sp>
        <p:nvSpPr>
          <p:cNvPr id="3" name="TextBox 2"/>
          <p:cNvSpPr txBox="1"/>
          <p:nvPr/>
        </p:nvSpPr>
        <p:spPr>
          <a:xfrm>
            <a:off x="857224" y="1928802"/>
            <a:ext cx="6786610" cy="2368304"/>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wrap="square" lIns="180000" tIns="144000" bIns="144000" rtlCol="0">
            <a:spAutoFit/>
          </a:bodyPr>
          <a:lstStyle/>
          <a:p>
            <a:pPr marL="457200" indent="-4572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empty()</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判断优先队列容器是否为空。</a:t>
            </a:r>
          </a:p>
          <a:p>
            <a:pPr marL="457200" indent="-4572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size()</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返回优先队列容器中实际元素个数。</a:t>
            </a:r>
          </a:p>
          <a:p>
            <a:pPr marL="457200" indent="-4572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push(elem)</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元素</a:t>
            </a:r>
            <a:r>
              <a:rPr lang="en-US" altLang="zh-CN" sz="1800" smtClean="0">
                <a:solidFill>
                  <a:srgbClr val="0000FF"/>
                </a:solidFill>
                <a:latin typeface="Consolas" pitchFamily="49" charset="0"/>
                <a:ea typeface="仿宋" pitchFamily="49" charset="-122"/>
                <a:cs typeface="Consolas" pitchFamily="49" charset="0"/>
              </a:rPr>
              <a:t>elem</a:t>
            </a:r>
            <a:r>
              <a:rPr lang="zh-CN" altLang="zh-CN" sz="1800" smtClean="0">
                <a:solidFill>
                  <a:srgbClr val="0000FF"/>
                </a:solidFill>
                <a:latin typeface="Consolas" pitchFamily="49" charset="0"/>
                <a:ea typeface="仿宋" pitchFamily="49" charset="-122"/>
                <a:cs typeface="Consolas" pitchFamily="49" charset="0"/>
              </a:rPr>
              <a:t>进队。</a:t>
            </a:r>
          </a:p>
          <a:p>
            <a:pPr marL="457200" indent="-4572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top()</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获取队头元素。</a:t>
            </a:r>
          </a:p>
          <a:p>
            <a:pPr marL="457200" indent="-4572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pop()</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元素出队。</a:t>
            </a:r>
          </a:p>
        </p:txBody>
      </p:sp>
      <p:sp>
        <p:nvSpPr>
          <p:cNvPr id="6" name="灯片编号占位符 5"/>
          <p:cNvSpPr>
            <a:spLocks noGrp="1"/>
          </p:cNvSpPr>
          <p:nvPr>
            <p:ph type="sldNum" sz="quarter" idx="12"/>
          </p:nvPr>
        </p:nvSpPr>
        <p:spPr/>
        <p:txBody>
          <a:bodyPr/>
          <a:lstStyle/>
          <a:p>
            <a:fld id="{6699457F-8CE0-4332-9E3E-2A332048C7F3}" type="slidenum">
              <a:rPr lang="en-US" altLang="zh-CN" smtClean="0"/>
              <a:pPr/>
              <a:t>113</a:t>
            </a:fld>
            <a:r>
              <a:rPr lang="en-US" altLang="zh-CN" smtClean="0"/>
              <a:t>/120</a:t>
            </a: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357166"/>
            <a:ext cx="7358114" cy="4056834"/>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gn="l"/>
            <a:r>
              <a:rPr lang="en-US" altLang="zh-CN" sz="1600" smtClean="0">
                <a:solidFill>
                  <a:srgbClr val="0000FF"/>
                </a:solidFill>
                <a:latin typeface="Consolas" pitchFamily="49" charset="0"/>
                <a:ea typeface="仿宋" pitchFamily="49" charset="-122"/>
                <a:cs typeface="Consolas" pitchFamily="49" charset="0"/>
              </a:rPr>
              <a:t>#include &lt;queue&gt;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using namespace std;</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void main()</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C00000"/>
                </a:solidFill>
                <a:latin typeface="Consolas" pitchFamily="49" charset="0"/>
                <a:ea typeface="仿宋" pitchFamily="49" charset="-122"/>
                <a:cs typeface="Consolas" pitchFamily="49" charset="0"/>
              </a:rPr>
              <a:t>priority_queue&lt;int&gt; qu</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大根堆</a:t>
            </a:r>
            <a:endParaRPr lang="zh-CN" altLang="zh-CN" sz="1600" smtClean="0">
              <a:solidFill>
                <a:srgbClr val="00B0F0"/>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00FF"/>
                </a:solidFill>
                <a:latin typeface="Consolas" pitchFamily="49" charset="0"/>
                <a:ea typeface="仿宋" pitchFamily="49" charset="-122"/>
                <a:cs typeface="Consolas" pitchFamily="49" charset="0"/>
              </a:rPr>
              <a:t>    qu.push(3); qu.push(1); qu.push(2);</a:t>
            </a:r>
            <a:endParaRPr lang="zh-CN" altLang="zh-CN" sz="1600" smtClean="0">
              <a:solidFill>
                <a:srgbClr val="0000FF"/>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00FF"/>
                </a:solidFill>
                <a:latin typeface="Consolas" pitchFamily="49" charset="0"/>
                <a:ea typeface="仿宋" pitchFamily="49" charset="-122"/>
                <a:cs typeface="Consolas" pitchFamily="49" charset="0"/>
              </a:rPr>
              <a:t>    printf("</a:t>
            </a:r>
            <a:r>
              <a:rPr lang="zh-CN" altLang="zh-CN" sz="1600" smtClean="0">
                <a:solidFill>
                  <a:srgbClr val="0000FF"/>
                </a:solidFill>
                <a:latin typeface="Consolas" pitchFamily="49" charset="0"/>
                <a:ea typeface="仿宋" pitchFamily="49" charset="-122"/>
                <a:cs typeface="Consolas" pitchFamily="49" charset="0"/>
              </a:rPr>
              <a:t>队头元素</a:t>
            </a:r>
            <a:r>
              <a:rPr lang="en-US" altLang="zh-CN" sz="1600" smtClean="0">
                <a:solidFill>
                  <a:srgbClr val="0000FF"/>
                </a:solidFill>
                <a:latin typeface="Consolas" pitchFamily="49" charset="0"/>
                <a:ea typeface="仿宋" pitchFamily="49" charset="-122"/>
                <a:cs typeface="Consolas" pitchFamily="49" charset="0"/>
              </a:rPr>
              <a:t>: %d\n",qu.top());</a:t>
            </a:r>
            <a:endParaRPr lang="zh-CN" altLang="zh-CN" sz="1600" smtClean="0">
              <a:solidFill>
                <a:srgbClr val="0000FF"/>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00FF"/>
                </a:solidFill>
                <a:latin typeface="Consolas" pitchFamily="49" charset="0"/>
                <a:ea typeface="仿宋" pitchFamily="49" charset="-122"/>
                <a:cs typeface="Consolas" pitchFamily="49" charset="0"/>
              </a:rPr>
              <a:t>    printf("</a:t>
            </a:r>
            <a:r>
              <a:rPr lang="zh-CN" altLang="zh-CN" sz="1600" smtClean="0">
                <a:solidFill>
                  <a:srgbClr val="0000FF"/>
                </a:solidFill>
                <a:latin typeface="Consolas" pitchFamily="49" charset="0"/>
                <a:ea typeface="仿宋" pitchFamily="49" charset="-122"/>
                <a:cs typeface="Consolas" pitchFamily="49" charset="0"/>
              </a:rPr>
              <a:t>出队顺序</a:t>
            </a:r>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00FF"/>
                </a:solidFill>
                <a:latin typeface="Consolas" pitchFamily="49" charset="0"/>
                <a:ea typeface="仿宋" pitchFamily="49" charset="-122"/>
                <a:cs typeface="Consolas" pitchFamily="49" charset="0"/>
              </a:rPr>
              <a:t>    while (!qu.empty())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出队所有元素</a:t>
            </a:r>
          </a:p>
          <a:p>
            <a:pPr algn="l"/>
            <a:r>
              <a:rPr lang="en-US" altLang="zh-CN" sz="1600" smtClean="0">
                <a:solidFill>
                  <a:srgbClr val="0000FF"/>
                </a:solidFill>
                <a:latin typeface="Consolas" pitchFamily="49" charset="0"/>
                <a:ea typeface="仿宋" pitchFamily="49" charset="-122"/>
                <a:cs typeface="Consolas" pitchFamily="49" charset="0"/>
              </a:rPr>
              <a:t>    {	printf("%d ",qu.top());</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qu.pop();</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printf("\n");</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p:txBody>
      </p:sp>
      <p:grpSp>
        <p:nvGrpSpPr>
          <p:cNvPr id="3" name="组合 4"/>
          <p:cNvGrpSpPr/>
          <p:nvPr/>
        </p:nvGrpSpPr>
        <p:grpSpPr>
          <a:xfrm>
            <a:off x="2500298" y="5143512"/>
            <a:ext cx="3300416" cy="1304925"/>
            <a:chOff x="2500298" y="5143512"/>
            <a:chExt cx="3300416" cy="1304925"/>
          </a:xfrm>
        </p:grpSpPr>
        <p:pic>
          <p:nvPicPr>
            <p:cNvPr id="1026" name="Picture 2"/>
            <p:cNvPicPr>
              <a:picLocks noChangeAspect="1" noChangeArrowheads="1"/>
            </p:cNvPicPr>
            <p:nvPr/>
          </p:nvPicPr>
          <p:blipFill>
            <a:blip r:embed="rId2" cstate="print"/>
            <a:srcRect/>
            <a:stretch>
              <a:fillRect/>
            </a:stretch>
          </p:blipFill>
          <p:spPr bwMode="auto">
            <a:xfrm>
              <a:off x="3000364" y="5143512"/>
              <a:ext cx="2800350" cy="1304925"/>
            </a:xfrm>
            <a:prstGeom prst="rect">
              <a:avLst/>
            </a:prstGeom>
            <a:noFill/>
            <a:ln w="9525">
              <a:noFill/>
              <a:miter lim="800000"/>
              <a:headEnd/>
              <a:tailEnd/>
            </a:ln>
          </p:spPr>
        </p:pic>
        <p:sp>
          <p:nvSpPr>
            <p:cNvPr id="4" name="左弧形箭头 3"/>
            <p:cNvSpPr/>
            <p:nvPr/>
          </p:nvSpPr>
          <p:spPr>
            <a:xfrm>
              <a:off x="2500298" y="5143512"/>
              <a:ext cx="428628" cy="85725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灯片编号占位符 7"/>
          <p:cNvSpPr>
            <a:spLocks noGrp="1"/>
          </p:cNvSpPr>
          <p:nvPr>
            <p:ph type="sldNum" sz="quarter" idx="12"/>
          </p:nvPr>
        </p:nvSpPr>
        <p:spPr/>
        <p:txBody>
          <a:bodyPr/>
          <a:lstStyle/>
          <a:p>
            <a:fld id="{6699457F-8CE0-4332-9E3E-2A332048C7F3}" type="slidenum">
              <a:rPr lang="en-US" altLang="zh-CN" smtClean="0"/>
              <a:pPr/>
              <a:t>114</a:t>
            </a:fld>
            <a:r>
              <a:rPr lang="en-US" altLang="zh-CN" smtClean="0"/>
              <a:t>/120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42910" y="1428736"/>
            <a:ext cx="6643734" cy="400110"/>
          </a:xfrm>
          <a:prstGeom prst="rect">
            <a:avLst/>
          </a:prstGeom>
          <a:noFill/>
        </p:spPr>
        <p:txBody>
          <a:bodyPr wrap="square" rtlCol="0">
            <a:spAutoFit/>
          </a:bodyPr>
          <a:lstStyle/>
          <a:p>
            <a:r>
              <a:rPr lang="en-US" altLang="zh-CN" sz="2000" smtClean="0">
                <a:solidFill>
                  <a:srgbClr val="FF0000"/>
                </a:solidFill>
                <a:ea typeface="楷体" pitchFamily="49" charset="-122"/>
                <a:cs typeface="Times New Roman" pitchFamily="18" charset="0"/>
                <a:sym typeface="Wingdings"/>
              </a:rPr>
              <a:t> </a:t>
            </a:r>
            <a:r>
              <a:rPr lang="en-US" altLang="zh-CN" sz="2000" smtClean="0">
                <a:solidFill>
                  <a:srgbClr val="0000FF"/>
                </a:solidFill>
                <a:ea typeface="楷体" pitchFamily="49" charset="-122"/>
                <a:cs typeface="Times New Roman" pitchFamily="18" charset="0"/>
                <a:sym typeface="Wingdings"/>
              </a:rPr>
              <a:t> </a:t>
            </a:r>
            <a:r>
              <a:rPr lang="zh-CN" altLang="zh-CN" sz="2000" smtClean="0">
                <a:solidFill>
                  <a:srgbClr val="0000FF"/>
                </a:solidFill>
                <a:ea typeface="楷体" pitchFamily="49" charset="-122"/>
                <a:cs typeface="Times New Roman" pitchFamily="18" charset="0"/>
              </a:rPr>
              <a:t>设计一种好的</a:t>
            </a:r>
            <a:r>
              <a:rPr lang="zh-CN" altLang="zh-CN" sz="2000" smtClean="0">
                <a:solidFill>
                  <a:srgbClr val="FF00FF"/>
                </a:solidFill>
                <a:ea typeface="楷体" pitchFamily="49" charset="-122"/>
                <a:cs typeface="Times New Roman" pitchFamily="18" charset="0"/>
              </a:rPr>
              <a:t>数据结构</a:t>
            </a:r>
            <a:r>
              <a:rPr lang="zh-CN" altLang="zh-CN" sz="2000" smtClean="0"/>
              <a:t> </a:t>
            </a:r>
            <a:r>
              <a:rPr lang="zh-CN" altLang="zh-CN" sz="2000" smtClean="0">
                <a:solidFill>
                  <a:srgbClr val="0000FF"/>
                </a:solidFill>
                <a:ea typeface="楷体" pitchFamily="49" charset="-122"/>
                <a:cs typeface="Times New Roman" pitchFamily="18" charset="0"/>
              </a:rPr>
              <a:t>，尽可能高效地实现以下功能</a:t>
            </a:r>
            <a:r>
              <a:rPr lang="zh-CN" altLang="en-US" sz="2000" smtClean="0">
                <a:solidFill>
                  <a:srgbClr val="0000FF"/>
                </a:solidFill>
                <a:ea typeface="楷体" pitchFamily="49" charset="-122"/>
                <a:cs typeface="Times New Roman" pitchFamily="18" charset="0"/>
              </a:rPr>
              <a:t>：</a:t>
            </a:r>
          </a:p>
        </p:txBody>
      </p:sp>
      <p:sp>
        <p:nvSpPr>
          <p:cNvPr id="7" name="TextBox 6"/>
          <p:cNvSpPr txBox="1"/>
          <p:nvPr/>
        </p:nvSpPr>
        <p:spPr>
          <a:xfrm>
            <a:off x="357158" y="2214554"/>
            <a:ext cx="8501122" cy="2021534"/>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rIns="180000" bIns="180000" rtlCol="0">
            <a:spAutoFit/>
          </a:bodyPr>
          <a:lstStyle/>
          <a:p>
            <a:pPr marL="457200" indent="-457200" algn="l">
              <a:lnSpc>
                <a:spcPts val="30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插入若干个整数序列</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获得该序列的中位数（中位数指排序后中间位置的元素，如</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2</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3}</a:t>
            </a:r>
            <a:r>
              <a:rPr lang="zh-CN" altLang="zh-CN" sz="2000" smtClean="0">
                <a:solidFill>
                  <a:srgbClr val="0000FF"/>
                </a:solidFill>
                <a:latin typeface="Consolas" pitchFamily="49" charset="0"/>
                <a:ea typeface="仿宋" pitchFamily="49" charset="-122"/>
                <a:cs typeface="Consolas" pitchFamily="49" charset="0"/>
              </a:rPr>
              <a:t>的中位数为</a:t>
            </a:r>
            <a:r>
              <a:rPr lang="en-US" altLang="zh-CN" sz="2000" smtClean="0">
                <a:solidFill>
                  <a:srgbClr val="0000FF"/>
                </a:solidFill>
                <a:latin typeface="Consolas" pitchFamily="49" charset="0"/>
                <a:ea typeface="仿宋" pitchFamily="49" charset="-122"/>
                <a:cs typeface="Consolas" pitchFamily="49" charset="0"/>
              </a:rPr>
              <a:t>2</a:t>
            </a:r>
            <a:r>
              <a:rPr lang="zh-CN" altLang="zh-CN" sz="2000" smtClean="0">
                <a:solidFill>
                  <a:srgbClr val="0000FF"/>
                </a:solidFill>
                <a:latin typeface="Consolas" pitchFamily="49" charset="0"/>
                <a:ea typeface="仿宋" pitchFamily="49" charset="-122"/>
                <a:cs typeface="Consolas" pitchFamily="49" charset="0"/>
              </a:rPr>
              <a:t>，而</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2</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3</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4}</a:t>
            </a:r>
            <a:r>
              <a:rPr lang="zh-CN" altLang="zh-CN" sz="2000" smtClean="0">
                <a:solidFill>
                  <a:srgbClr val="0000FF"/>
                </a:solidFill>
                <a:latin typeface="Consolas" pitchFamily="49" charset="0"/>
                <a:ea typeface="仿宋" pitchFamily="49" charset="-122"/>
                <a:cs typeface="Consolas" pitchFamily="49" charset="0"/>
              </a:rPr>
              <a:t>的中位数为</a:t>
            </a:r>
            <a:r>
              <a:rPr lang="en-US" altLang="zh-CN" sz="2000" smtClean="0">
                <a:solidFill>
                  <a:srgbClr val="0000FF"/>
                </a:solidFill>
                <a:latin typeface="Consolas" pitchFamily="49" charset="0"/>
                <a:ea typeface="仿宋" pitchFamily="49" charset="-122"/>
                <a:cs typeface="Consolas" pitchFamily="49" charset="0"/>
              </a:rPr>
              <a:t>2</a:t>
            </a:r>
            <a:r>
              <a:rPr lang="zh-CN" altLang="zh-CN" sz="2000" smtClean="0">
                <a:solidFill>
                  <a:srgbClr val="0000FF"/>
                </a:solidFill>
                <a:latin typeface="Consolas" pitchFamily="49" charset="0"/>
                <a:ea typeface="仿宋" pitchFamily="49" charset="-122"/>
                <a:cs typeface="Consolas" pitchFamily="49" charset="0"/>
              </a:rPr>
              <a:t>或者</a:t>
            </a:r>
            <a:r>
              <a:rPr lang="en-US" altLang="zh-CN" sz="2000" smtClean="0">
                <a:solidFill>
                  <a:srgbClr val="0000FF"/>
                </a:solidFill>
                <a:latin typeface="Consolas" pitchFamily="49" charset="0"/>
                <a:ea typeface="仿宋" pitchFamily="49" charset="-122"/>
                <a:cs typeface="Consolas" pitchFamily="49" charset="0"/>
              </a:rPr>
              <a:t>3</a:t>
            </a:r>
            <a:r>
              <a:rPr lang="zh-CN" altLang="zh-CN" sz="2000" smtClean="0">
                <a:solidFill>
                  <a:srgbClr val="0000FF"/>
                </a:solidFill>
                <a:latin typeface="Consolas" pitchFamily="49" charset="0"/>
                <a:ea typeface="仿宋" pitchFamily="49" charset="-122"/>
                <a:cs typeface="Consolas" pitchFamily="49" charset="0"/>
              </a:rPr>
              <a:t>）。并估计时间复杂度。</a:t>
            </a:r>
            <a:endParaRPr lang="zh-CN" altLang="en-US" sz="2000" smtClean="0">
              <a:solidFill>
                <a:srgbClr val="0000FF"/>
              </a:solidFill>
              <a:latin typeface="Consolas" pitchFamily="49" charset="0"/>
              <a:ea typeface="仿宋" pitchFamily="49" charset="-122"/>
              <a:cs typeface="Consolas" pitchFamily="49" charset="0"/>
            </a:endParaRPr>
          </a:p>
        </p:txBody>
      </p:sp>
      <p:grpSp>
        <p:nvGrpSpPr>
          <p:cNvPr id="2" name="组合 7"/>
          <p:cNvGrpSpPr/>
          <p:nvPr/>
        </p:nvGrpSpPr>
        <p:grpSpPr>
          <a:xfrm>
            <a:off x="376506" y="428604"/>
            <a:ext cx="1000100" cy="785817"/>
            <a:chOff x="5703182" y="3835411"/>
            <a:chExt cx="1238250" cy="1236663"/>
          </a:xfrm>
        </p:grpSpPr>
        <p:grpSp>
          <p:nvGrpSpPr>
            <p:cNvPr id="3" name="Group 19"/>
            <p:cNvGrpSpPr>
              <a:grpSpLocks/>
            </p:cNvGrpSpPr>
            <p:nvPr/>
          </p:nvGrpSpPr>
          <p:grpSpPr bwMode="auto">
            <a:xfrm>
              <a:off x="5703182" y="3835411"/>
              <a:ext cx="1238250" cy="1236663"/>
              <a:chOff x="810" y="845"/>
              <a:chExt cx="827" cy="826"/>
            </a:xfrm>
          </p:grpSpPr>
          <p:sp>
            <p:nvSpPr>
              <p:cNvPr id="11"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p>
                <a:endParaRPr lang="zh-CN" altLang="zh-CN">
                  <a:latin typeface="Calibri" pitchFamily="34" charset="0"/>
                  <a:cs typeface="Arial" pitchFamily="34" charset="0"/>
                </a:endParaRPr>
              </a:p>
            </p:txBody>
          </p:sp>
          <p:sp>
            <p:nvSpPr>
              <p:cNvPr id="12"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endParaRPr lang="zh-CN" altLang="zh-CN">
                  <a:latin typeface="Calibri" pitchFamily="34" charset="0"/>
                  <a:cs typeface="Arial" pitchFamily="34" charset="0"/>
                </a:endParaRPr>
              </a:p>
            </p:txBody>
          </p:sp>
          <p:sp>
            <p:nvSpPr>
              <p:cNvPr id="13"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p>
                <a:endParaRPr lang="zh-CN" altLang="zh-CN">
                  <a:latin typeface="Calibri" pitchFamily="34" charset="0"/>
                  <a:cs typeface="Arial" pitchFamily="34" charset="0"/>
                </a:endParaRPr>
              </a:p>
            </p:txBody>
          </p:sp>
        </p:grpSp>
        <p:sp>
          <p:nvSpPr>
            <p:cNvPr id="10" name="Text Box 23"/>
            <p:cNvSpPr txBox="1">
              <a:spLocks noChangeArrowheads="1"/>
            </p:cNvSpPr>
            <p:nvPr/>
          </p:nvSpPr>
          <p:spPr bwMode="gray">
            <a:xfrm>
              <a:off x="5767676" y="4154859"/>
              <a:ext cx="1082674" cy="557010"/>
            </a:xfrm>
            <a:prstGeom prst="rect">
              <a:avLst/>
            </a:prstGeom>
            <a:noFill/>
            <a:ln w="9525" algn="ctr">
              <a:noFill/>
              <a:miter lim="800000"/>
              <a:headEnd/>
              <a:tailEnd/>
            </a:ln>
          </p:spPr>
          <p:txBody>
            <a:bodyPr>
              <a:spAutoFit/>
            </a:bodyPr>
            <a:lstStyle/>
            <a:p>
              <a:pPr algn="ctr">
                <a:spcBef>
                  <a:spcPct val="50000"/>
                </a:spcBef>
              </a:pPr>
              <a:r>
                <a:rPr lang="zh-CN" altLang="en-US" sz="2000" b="1" smtClean="0">
                  <a:solidFill>
                    <a:srgbClr val="FF0000"/>
                  </a:solidFill>
                  <a:latin typeface="方正启体简体" pitchFamily="65" charset="-122"/>
                  <a:ea typeface="方正启体简体" pitchFamily="65" charset="-122"/>
                  <a:cs typeface="Consolas" pitchFamily="49" charset="0"/>
                </a:rPr>
                <a:t>示例</a:t>
              </a:r>
              <a:endParaRPr lang="zh-CN" altLang="en-US" sz="2000" b="1">
                <a:solidFill>
                  <a:srgbClr val="FF0000"/>
                </a:solidFill>
                <a:latin typeface="方正启体简体" pitchFamily="65" charset="-122"/>
                <a:ea typeface="方正启体简体" pitchFamily="65" charset="-122"/>
                <a:cs typeface="Consolas" pitchFamily="49" charset="0"/>
              </a:endParaRPr>
            </a:p>
          </p:txBody>
        </p:sp>
      </p:grpSp>
      <p:sp>
        <p:nvSpPr>
          <p:cNvPr id="14" name="灯片编号占位符 13"/>
          <p:cNvSpPr>
            <a:spLocks noGrp="1"/>
          </p:cNvSpPr>
          <p:nvPr>
            <p:ph type="sldNum" sz="quarter" idx="12"/>
          </p:nvPr>
        </p:nvSpPr>
        <p:spPr/>
        <p:txBody>
          <a:bodyPr/>
          <a:lstStyle/>
          <a:p>
            <a:fld id="{6699457F-8CE0-4332-9E3E-2A332048C7F3}" type="slidenum">
              <a:rPr lang="en-US" altLang="zh-CN" smtClean="0"/>
              <a:pPr/>
              <a:t>115</a:t>
            </a:fld>
            <a:r>
              <a:rPr lang="en-US" altLang="zh-CN" smtClean="0"/>
              <a:t>/120</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428736"/>
            <a:ext cx="8143932" cy="2460637"/>
          </a:xfrm>
          <a:prstGeom prst="rect">
            <a:avLst/>
          </a:prstGeom>
          <a:solidFill>
            <a:schemeClr val="bg1">
              <a:lumMod val="95000"/>
            </a:schemeClr>
          </a:solidFill>
        </p:spPr>
        <p:style>
          <a:lnRef idx="3">
            <a:schemeClr val="lt1"/>
          </a:lnRef>
          <a:fillRef idx="1">
            <a:schemeClr val="accent5"/>
          </a:fillRef>
          <a:effectRef idx="1">
            <a:schemeClr val="accent5"/>
          </a:effectRef>
          <a:fontRef idx="minor">
            <a:schemeClr val="lt1"/>
          </a:fontRef>
        </p:style>
        <p:txBody>
          <a:bodyPr wrap="square" lIns="144000" tIns="144000" rIns="144000" bIns="144000" rtlCol="0">
            <a:spAutoFit/>
          </a:bodyPr>
          <a:lstStyle/>
          <a:p>
            <a:pPr marL="457200" indent="-457200" algn="l">
              <a:lnSpc>
                <a:spcPct val="150000"/>
              </a:lnSpc>
              <a:buBlip>
                <a:blip r:embed="rId2"/>
              </a:buBlip>
            </a:pPr>
            <a:r>
              <a:rPr lang="zh-CN" altLang="zh-CN" sz="2000" smtClean="0">
                <a:solidFill>
                  <a:srgbClr val="C00000"/>
                </a:solidFill>
                <a:latin typeface="Consolas" pitchFamily="49" charset="0"/>
                <a:ea typeface="微软雅黑" pitchFamily="34" charset="-122"/>
                <a:cs typeface="Consolas" pitchFamily="49" charset="0"/>
              </a:rPr>
              <a:t>采用无序数组存储</a:t>
            </a:r>
            <a:r>
              <a:rPr lang="zh-CN" altLang="zh-CN" sz="2000" smtClean="0">
                <a:solidFill>
                  <a:srgbClr val="0000FF"/>
                </a:solidFill>
                <a:latin typeface="Consolas" pitchFamily="49" charset="0"/>
                <a:ea typeface="楷体"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插入一个整数时，在</a:t>
            </a:r>
            <a:r>
              <a:rPr lang="en-US" altLang="zh-CN" sz="1800" smtClean="0">
                <a:solidFill>
                  <a:srgbClr val="0000FF"/>
                </a:solidFill>
                <a:latin typeface="Consolas" pitchFamily="49" charset="0"/>
                <a:ea typeface="仿宋" pitchFamily="49" charset="-122"/>
                <a:cs typeface="Consolas" pitchFamily="49" charset="0"/>
              </a:rPr>
              <a:t>O(1)</a:t>
            </a:r>
            <a:r>
              <a:rPr lang="zh-CN" altLang="zh-CN" sz="1800" smtClean="0">
                <a:solidFill>
                  <a:srgbClr val="0000FF"/>
                </a:solidFill>
                <a:latin typeface="Consolas" pitchFamily="49" charset="0"/>
                <a:ea typeface="仿宋" pitchFamily="49" charset="-122"/>
                <a:cs typeface="Consolas" pitchFamily="49" charset="0"/>
              </a:rPr>
              <a:t>时间内将该整数插入到数组最后。但获取中位数时，至少需要</a:t>
            </a:r>
            <a:r>
              <a:rPr lang="en-US" altLang="zh-CN" sz="1800" smtClean="0">
                <a:solidFill>
                  <a:srgbClr val="0000FF"/>
                </a:solidFill>
                <a:latin typeface="Consolas" pitchFamily="49" charset="0"/>
                <a:ea typeface="仿宋" pitchFamily="49" charset="-122"/>
                <a:cs typeface="Consolas" pitchFamily="49" charset="0"/>
              </a:rPr>
              <a:t>O(</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时间找到中位数。</a:t>
            </a:r>
          </a:p>
          <a:p>
            <a:pPr marL="457200" indent="-457200" algn="l">
              <a:lnSpc>
                <a:spcPct val="150000"/>
              </a:lnSpc>
              <a:buBlip>
                <a:blip r:embed="rId2"/>
              </a:buBlip>
            </a:pPr>
            <a:r>
              <a:rPr lang="zh-CN" altLang="zh-CN" sz="2000" smtClean="0">
                <a:solidFill>
                  <a:srgbClr val="C00000"/>
                </a:solidFill>
                <a:latin typeface="Consolas" pitchFamily="49" charset="0"/>
                <a:ea typeface="微软雅黑" pitchFamily="34" charset="-122"/>
                <a:cs typeface="Consolas" pitchFamily="49" charset="0"/>
              </a:rPr>
              <a:t>采用有序数组存储</a:t>
            </a:r>
            <a:r>
              <a:rPr lang="zh-CN" altLang="zh-CN" sz="2000" smtClean="0">
                <a:solidFill>
                  <a:srgbClr val="0000FF"/>
                </a:solidFill>
                <a:latin typeface="Consolas" pitchFamily="49" charset="0"/>
                <a:ea typeface="楷体"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插入一个整数时，可以使用二分查找在</a:t>
            </a:r>
            <a:r>
              <a:rPr lang="en-US" altLang="zh-CN" sz="1800" smtClean="0">
                <a:solidFill>
                  <a:srgbClr val="0000FF"/>
                </a:solidFill>
                <a:latin typeface="Consolas" pitchFamily="49" charset="0"/>
                <a:ea typeface="仿宋" pitchFamily="49" charset="-122"/>
                <a:cs typeface="Consolas" pitchFamily="49" charset="0"/>
              </a:rPr>
              <a:t>O(log</a:t>
            </a:r>
            <a:r>
              <a:rPr lang="en-US" altLang="zh-CN" sz="1800" baseline="-25000" smtClean="0">
                <a:solidFill>
                  <a:srgbClr val="0000FF"/>
                </a:solidFill>
                <a:latin typeface="Consolas" pitchFamily="49" charset="0"/>
                <a:ea typeface="仿宋" pitchFamily="49" charset="-122"/>
                <a:cs typeface="Consolas" pitchFamily="49" charset="0"/>
              </a:rPr>
              <a:t>2</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时间内找到要插入的位置，在</a:t>
            </a:r>
            <a:r>
              <a:rPr lang="en-US" altLang="zh-CN" sz="1800" smtClean="0">
                <a:solidFill>
                  <a:srgbClr val="0000FF"/>
                </a:solidFill>
                <a:latin typeface="Consolas" pitchFamily="49" charset="0"/>
                <a:ea typeface="仿宋" pitchFamily="49" charset="-122"/>
                <a:cs typeface="Consolas" pitchFamily="49" charset="0"/>
              </a:rPr>
              <a:t>O(</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时间里移动元素并将新整数插入到合适的位置。获取中位数时，在</a:t>
            </a:r>
            <a:r>
              <a:rPr lang="en-US" altLang="zh-CN" sz="1800" smtClean="0">
                <a:solidFill>
                  <a:srgbClr val="0000FF"/>
                </a:solidFill>
                <a:latin typeface="Consolas" pitchFamily="49" charset="0"/>
                <a:ea typeface="仿宋" pitchFamily="49" charset="-122"/>
                <a:cs typeface="Consolas" pitchFamily="49" charset="0"/>
              </a:rPr>
              <a:t>O(1)</a:t>
            </a:r>
            <a:r>
              <a:rPr lang="zh-CN" altLang="zh-CN" sz="1800" smtClean="0">
                <a:solidFill>
                  <a:srgbClr val="0000FF"/>
                </a:solidFill>
                <a:latin typeface="Consolas" pitchFamily="49" charset="0"/>
                <a:ea typeface="仿宋" pitchFamily="49" charset="-122"/>
                <a:cs typeface="Consolas" pitchFamily="49" charset="0"/>
              </a:rPr>
              <a:t>时间找到中位数。</a:t>
            </a:r>
            <a:endParaRPr lang="zh-CN" altLang="en-US" sz="1800" smtClean="0">
              <a:solidFill>
                <a:srgbClr val="0000FF"/>
              </a:solidFill>
              <a:latin typeface="Consolas" pitchFamily="49" charset="0"/>
              <a:ea typeface="仿宋" pitchFamily="49" charset="-122"/>
              <a:cs typeface="Consolas" pitchFamily="49" charset="0"/>
            </a:endParaRPr>
          </a:p>
        </p:txBody>
      </p:sp>
      <p:sp>
        <p:nvSpPr>
          <p:cNvPr id="3" name="TextBox 2"/>
          <p:cNvSpPr txBox="1"/>
          <p:nvPr/>
        </p:nvSpPr>
        <p:spPr>
          <a:xfrm>
            <a:off x="571472" y="785794"/>
            <a:ext cx="3357586" cy="400110"/>
          </a:xfrm>
          <a:prstGeom prst="rect">
            <a:avLst/>
          </a:prstGeom>
          <a:noFill/>
        </p:spPr>
        <p:txBody>
          <a:bodyPr wrap="square" rtlCol="0">
            <a:spAutoFit/>
          </a:bodyPr>
          <a:lstStyle/>
          <a:p>
            <a:r>
              <a:rPr lang="zh-CN" altLang="en-US" sz="2000" smtClean="0">
                <a:solidFill>
                  <a:srgbClr val="FF0000"/>
                </a:solidFill>
                <a:latin typeface="华文中宋" pitchFamily="2" charset="-122"/>
                <a:ea typeface="华文中宋" pitchFamily="2" charset="-122"/>
                <a:cs typeface="Times New Roman" pitchFamily="18" charset="0"/>
              </a:rPr>
              <a:t>以下设计不是最佳方案：</a:t>
            </a:r>
          </a:p>
        </p:txBody>
      </p:sp>
      <p:sp>
        <p:nvSpPr>
          <p:cNvPr id="6" name="灯片编号占位符 5"/>
          <p:cNvSpPr>
            <a:spLocks noGrp="1"/>
          </p:cNvSpPr>
          <p:nvPr>
            <p:ph type="sldNum" sz="quarter" idx="12"/>
          </p:nvPr>
        </p:nvSpPr>
        <p:spPr/>
        <p:txBody>
          <a:bodyPr/>
          <a:lstStyle/>
          <a:p>
            <a:fld id="{6699457F-8CE0-4332-9E3E-2A332048C7F3}" type="slidenum">
              <a:rPr lang="en-US" altLang="zh-CN" smtClean="0"/>
              <a:pPr/>
              <a:t>116</a:t>
            </a:fld>
            <a:r>
              <a:rPr lang="en-US" altLang="zh-CN" smtClean="0"/>
              <a:t>/120</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000108"/>
            <a:ext cx="7858180" cy="1015663"/>
          </a:xfrm>
          <a:prstGeom prst="rect">
            <a:avLst/>
          </a:prstGeom>
          <a:noFill/>
        </p:spPr>
        <p:txBody>
          <a:bodyPr wrap="square" rtlCol="0">
            <a:spAutoFit/>
          </a:bodyPr>
          <a:lstStyle/>
          <a:p>
            <a:pPr marL="342900" indent="-342900" algn="l">
              <a:lnSpc>
                <a:spcPct val="150000"/>
              </a:lnSpc>
              <a:buBlip>
                <a:blip r:embed="rId2"/>
              </a:buBlip>
            </a:pPr>
            <a:r>
              <a:rPr lang="zh-CN" altLang="en-US" sz="2000" smtClean="0">
                <a:solidFill>
                  <a:srgbClr val="0000FF"/>
                </a:solidFill>
                <a:latin typeface="Consolas" pitchFamily="49" charset="0"/>
                <a:ea typeface="仿宋" pitchFamily="49" charset="-122"/>
                <a:cs typeface="Consolas" pitchFamily="49" charset="0"/>
              </a:rPr>
              <a:t>采用</a:t>
            </a:r>
            <a:r>
              <a:rPr lang="zh-CN" altLang="zh-CN" sz="2000" smtClean="0">
                <a:solidFill>
                  <a:srgbClr val="FF00FF"/>
                </a:solidFill>
                <a:latin typeface="Consolas" pitchFamily="49" charset="0"/>
                <a:ea typeface="仿宋" pitchFamily="49" charset="-122"/>
                <a:cs typeface="Consolas" pitchFamily="49" charset="0"/>
              </a:rPr>
              <a:t>小根堆</a:t>
            </a:r>
            <a:r>
              <a:rPr lang="zh-CN" altLang="zh-CN" sz="2000" smtClean="0">
                <a:solidFill>
                  <a:srgbClr val="0000FF"/>
                </a:solidFill>
                <a:latin typeface="Consolas" pitchFamily="49" charset="0"/>
                <a:ea typeface="仿宋" pitchFamily="49" charset="-122"/>
                <a:cs typeface="Consolas" pitchFamily="49" charset="0"/>
              </a:rPr>
              <a:t>和</a:t>
            </a:r>
            <a:r>
              <a:rPr lang="zh-CN" altLang="zh-CN" sz="2000" smtClean="0">
                <a:solidFill>
                  <a:srgbClr val="FF00FF"/>
                </a:solidFill>
                <a:latin typeface="Consolas" pitchFamily="49" charset="0"/>
                <a:ea typeface="仿宋" pitchFamily="49" charset="-122"/>
                <a:cs typeface="Consolas" pitchFamily="49" charset="0"/>
              </a:rPr>
              <a:t>大根堆</a:t>
            </a:r>
            <a:r>
              <a:rPr lang="zh-CN" altLang="zh-CN" sz="2000" smtClean="0">
                <a:solidFill>
                  <a:srgbClr val="0000FF"/>
                </a:solidFill>
                <a:latin typeface="Consolas" pitchFamily="49" charset="0"/>
                <a:ea typeface="仿宋" pitchFamily="49" charset="-122"/>
                <a:cs typeface="Consolas" pitchFamily="49" charset="0"/>
              </a:rPr>
              <a:t>存储</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ct val="150000"/>
              </a:lnSpc>
              <a:buBlip>
                <a:blip r:embed="rId2"/>
              </a:buBlip>
            </a:pPr>
            <a:r>
              <a:rPr lang="zh-CN" altLang="zh-CN" sz="2000" smtClean="0">
                <a:solidFill>
                  <a:srgbClr val="0000FF"/>
                </a:solidFill>
                <a:latin typeface="Consolas" pitchFamily="49" charset="0"/>
                <a:ea typeface="仿宋" pitchFamily="49" charset="-122"/>
                <a:cs typeface="Consolas" pitchFamily="49" charset="0"/>
              </a:rPr>
              <a:t>小根堆存储较大的一半整数</a:t>
            </a:r>
            <a:r>
              <a:rPr lang="zh-CN" altLang="en-US"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大根堆存储较小的一半整数</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p:txBody>
      </p:sp>
      <p:sp>
        <p:nvSpPr>
          <p:cNvPr id="3" name="TextBox 2"/>
          <p:cNvSpPr txBox="1"/>
          <p:nvPr/>
        </p:nvSpPr>
        <p:spPr>
          <a:xfrm>
            <a:off x="785786" y="3071810"/>
            <a:ext cx="8001056" cy="2137472"/>
          </a:xfrm>
          <a:prstGeom prst="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wrap="square" lIns="144000" tIns="144000" bIns="144000" rtlCol="0">
            <a:spAutoFit/>
          </a:bodyPr>
          <a:lstStyle/>
          <a:p>
            <a:pPr marL="457200" indent="-457200" algn="l">
              <a:lnSpc>
                <a:spcPct val="150000"/>
              </a:lnSpc>
              <a:buBlip>
                <a:blip r:embed="rId3"/>
              </a:buBlip>
            </a:pPr>
            <a:r>
              <a:rPr lang="zh-CN" altLang="zh-CN" sz="2000" smtClean="0">
                <a:solidFill>
                  <a:srgbClr val="0000FF"/>
                </a:solidFill>
                <a:latin typeface="Consolas" pitchFamily="49" charset="0"/>
                <a:ea typeface="仿宋" pitchFamily="49" charset="-122"/>
                <a:cs typeface="Consolas" pitchFamily="49" charset="0"/>
              </a:rPr>
              <a:t>插入一个整数时，在</a:t>
            </a:r>
            <a:r>
              <a:rPr lang="en-US" altLang="zh-CN" sz="2000" smtClean="0">
                <a:solidFill>
                  <a:srgbClr val="0000FF"/>
                </a:solidFill>
                <a:latin typeface="Consolas" pitchFamily="49" charset="0"/>
                <a:ea typeface="仿宋" pitchFamily="49" charset="-122"/>
                <a:cs typeface="Consolas" pitchFamily="49" charset="0"/>
              </a:rPr>
              <a:t>O(log</a:t>
            </a:r>
            <a:r>
              <a:rPr lang="en-US" altLang="zh-CN" sz="2000" baseline="-25000" smtClean="0">
                <a:solidFill>
                  <a:srgbClr val="0000FF"/>
                </a:solidFill>
                <a:latin typeface="Consolas" pitchFamily="49" charset="0"/>
                <a:ea typeface="仿宋" pitchFamily="49" charset="-122"/>
                <a:cs typeface="Consolas" pitchFamily="49" charset="0"/>
              </a:rPr>
              <a:t>2</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时间内将该整数插入到对应的堆当中，并适当移动根结点以保持两个堆元素个数相等或者或相差</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 </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ct val="150000"/>
              </a:lnSpc>
              <a:buBlip>
                <a:blip r:embed="rId3"/>
              </a:buBlip>
            </a:pPr>
            <a:r>
              <a:rPr lang="zh-CN" altLang="zh-CN" sz="2000" smtClean="0">
                <a:solidFill>
                  <a:srgbClr val="0000FF"/>
                </a:solidFill>
                <a:latin typeface="Consolas" pitchFamily="49" charset="0"/>
                <a:ea typeface="仿宋" pitchFamily="49" charset="-122"/>
                <a:cs typeface="Consolas" pitchFamily="49" charset="0"/>
              </a:rPr>
              <a:t>获取中位数时，可以在</a:t>
            </a:r>
            <a:r>
              <a:rPr lang="en-US" altLang="zh-CN" sz="2000" smtClean="0">
                <a:solidFill>
                  <a:srgbClr val="0000FF"/>
                </a:solidFill>
                <a:latin typeface="Consolas" pitchFamily="49" charset="0"/>
                <a:ea typeface="仿宋" pitchFamily="49" charset="-122"/>
                <a:cs typeface="Consolas" pitchFamily="49" charset="0"/>
              </a:rPr>
              <a:t>O(1)</a:t>
            </a:r>
            <a:r>
              <a:rPr lang="zh-CN" altLang="zh-CN" sz="2000" smtClean="0">
                <a:solidFill>
                  <a:srgbClr val="0000FF"/>
                </a:solidFill>
                <a:latin typeface="Consolas" pitchFamily="49" charset="0"/>
                <a:ea typeface="仿宋" pitchFamily="49" charset="-122"/>
                <a:cs typeface="Consolas" pitchFamily="49" charset="0"/>
              </a:rPr>
              <a:t>时间完成。这样两种操作的时间复杂度分别为</a:t>
            </a:r>
            <a:r>
              <a:rPr lang="en-US" altLang="zh-CN" sz="2000" smtClean="0">
                <a:solidFill>
                  <a:srgbClr val="0000FF"/>
                </a:solidFill>
                <a:latin typeface="Consolas" pitchFamily="49" charset="0"/>
                <a:ea typeface="仿宋" pitchFamily="49" charset="-122"/>
                <a:cs typeface="Consolas" pitchFamily="49" charset="0"/>
              </a:rPr>
              <a:t>O(log</a:t>
            </a:r>
            <a:r>
              <a:rPr lang="en-US" altLang="zh-CN" sz="2000" baseline="-25000" smtClean="0">
                <a:solidFill>
                  <a:srgbClr val="0000FF"/>
                </a:solidFill>
                <a:latin typeface="Consolas" pitchFamily="49" charset="0"/>
                <a:ea typeface="仿宋" pitchFamily="49" charset="-122"/>
                <a:cs typeface="Consolas" pitchFamily="49" charset="0"/>
              </a:rPr>
              <a:t>2</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和</a:t>
            </a:r>
            <a:r>
              <a:rPr lang="en-US" altLang="zh-CN" sz="2000" smtClean="0">
                <a:solidFill>
                  <a:srgbClr val="0000FF"/>
                </a:solidFill>
                <a:latin typeface="Consolas" pitchFamily="49" charset="0"/>
                <a:ea typeface="仿宋" pitchFamily="49" charset="-122"/>
                <a:cs typeface="Consolas" pitchFamily="49" charset="0"/>
              </a:rPr>
              <a:t>O(1)</a:t>
            </a:r>
            <a:r>
              <a:rPr lang="zh-CN" altLang="zh-CN" sz="2000" smtClean="0">
                <a:solidFill>
                  <a:srgbClr val="0000FF"/>
                </a:solidFill>
                <a:latin typeface="Consolas" pitchFamily="49" charset="0"/>
                <a:ea typeface="仿宋" pitchFamily="49" charset="-122"/>
                <a:cs typeface="Consolas" pitchFamily="49" charset="0"/>
              </a:rPr>
              <a:t>。</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500034" y="357166"/>
            <a:ext cx="1928826" cy="400110"/>
          </a:xfrm>
          <a:prstGeom prst="rect">
            <a:avLst/>
          </a:prstGeom>
          <a:noFill/>
        </p:spPr>
        <p:txBody>
          <a:bodyPr wrap="square" rtlCol="0">
            <a:spAutoFit/>
          </a:bodyPr>
          <a:lstStyle/>
          <a:p>
            <a:pPr algn="l"/>
            <a:r>
              <a:rPr lang="zh-CN" altLang="zh-CN" sz="2000" smtClean="0">
                <a:solidFill>
                  <a:srgbClr val="FF0000"/>
                </a:solidFill>
                <a:latin typeface="华文中宋" pitchFamily="2" charset="-122"/>
                <a:ea typeface="华文中宋" pitchFamily="2" charset="-122"/>
                <a:cs typeface="Times New Roman" pitchFamily="18" charset="0"/>
              </a:rPr>
              <a:t>有效方法</a:t>
            </a:r>
            <a:r>
              <a:rPr lang="zh-CN" altLang="en-US" sz="2000" smtClean="0">
                <a:solidFill>
                  <a:srgbClr val="FF0000"/>
                </a:solidFill>
                <a:latin typeface="华文中宋" pitchFamily="2" charset="-122"/>
                <a:ea typeface="华文中宋" pitchFamily="2" charset="-122"/>
                <a:cs typeface="Times New Roman" pitchFamily="18" charset="0"/>
              </a:rPr>
              <a:t>：</a:t>
            </a:r>
            <a:endParaRPr lang="en-US" altLang="zh-CN" sz="2000" smtClean="0">
              <a:solidFill>
                <a:srgbClr val="FF0000"/>
              </a:solidFill>
              <a:latin typeface="华文中宋" pitchFamily="2" charset="-122"/>
              <a:ea typeface="华文中宋" pitchFamily="2" charset="-122"/>
              <a:cs typeface="Times New Roman" pitchFamily="18" charset="0"/>
            </a:endParaRPr>
          </a:p>
        </p:txBody>
      </p:sp>
      <p:sp>
        <p:nvSpPr>
          <p:cNvPr id="5" name="TextBox 4"/>
          <p:cNvSpPr txBox="1"/>
          <p:nvPr/>
        </p:nvSpPr>
        <p:spPr>
          <a:xfrm>
            <a:off x="500034" y="2498047"/>
            <a:ext cx="1928826" cy="400110"/>
          </a:xfrm>
          <a:prstGeom prst="rect">
            <a:avLst/>
          </a:prstGeom>
          <a:noFill/>
        </p:spPr>
        <p:txBody>
          <a:bodyPr wrap="square" rtlCol="0">
            <a:spAutoFit/>
          </a:bodyPr>
          <a:lstStyle/>
          <a:p>
            <a:pPr algn="l"/>
            <a:r>
              <a:rPr lang="zh-CN" altLang="en-US" sz="2000" smtClean="0">
                <a:solidFill>
                  <a:srgbClr val="FF0000"/>
                </a:solidFill>
                <a:latin typeface="华文中宋" pitchFamily="2" charset="-122"/>
                <a:ea typeface="华文中宋" pitchFamily="2" charset="-122"/>
                <a:cs typeface="Times New Roman" pitchFamily="18" charset="0"/>
              </a:rPr>
              <a:t>算法设计：</a:t>
            </a:r>
            <a:endParaRPr lang="en-US" altLang="zh-CN" sz="2000" smtClean="0">
              <a:solidFill>
                <a:srgbClr val="FF0000"/>
              </a:solidFill>
              <a:latin typeface="华文中宋" pitchFamily="2" charset="-122"/>
              <a:ea typeface="华文中宋" pitchFamily="2" charset="-122"/>
              <a:cs typeface="Times New Roman" pitchFamily="18" charset="0"/>
            </a:endParaRPr>
          </a:p>
        </p:txBody>
      </p:sp>
      <p:sp>
        <p:nvSpPr>
          <p:cNvPr id="8" name="灯片编号占位符 7"/>
          <p:cNvSpPr>
            <a:spLocks noGrp="1"/>
          </p:cNvSpPr>
          <p:nvPr>
            <p:ph type="sldNum" sz="quarter" idx="12"/>
          </p:nvPr>
        </p:nvSpPr>
        <p:spPr/>
        <p:txBody>
          <a:bodyPr/>
          <a:lstStyle/>
          <a:p>
            <a:fld id="{6699457F-8CE0-4332-9E3E-2A332048C7F3}" type="slidenum">
              <a:rPr lang="en-US" altLang="zh-CN" smtClean="0"/>
              <a:pPr/>
              <a:t>117</a:t>
            </a:fld>
            <a:r>
              <a:rPr lang="en-US" altLang="zh-CN" smtClean="0"/>
              <a:t>/120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71414"/>
            <a:ext cx="8715436" cy="5931606"/>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108000" bIns="36000" rtlCol="0">
            <a:spAutoFit/>
          </a:bodyPr>
          <a:lstStyle/>
          <a:p>
            <a:pPr algn="l"/>
            <a:r>
              <a:rPr lang="en-US" altLang="zh-CN" sz="1600" smtClean="0">
                <a:solidFill>
                  <a:srgbClr val="0000FF"/>
                </a:solidFill>
                <a:latin typeface="Consolas" pitchFamily="49" charset="0"/>
                <a:ea typeface="仿宋" pitchFamily="49" charset="-122"/>
                <a:cs typeface="Consolas" pitchFamily="49" charset="0"/>
              </a:rPr>
              <a:t>priority_queue&lt;int,vector&lt;int&gt;,greater&lt;int&gt; &gt; A;	</a:t>
            </a:r>
            <a:r>
              <a:rPr lang="en-US" altLang="zh-CN" sz="1600" smtClean="0">
                <a:solidFill>
                  <a:srgbClr val="FF00FF"/>
                </a:solidFill>
                <a:latin typeface="Consolas" pitchFamily="49" charset="0"/>
                <a:ea typeface="仿宋" pitchFamily="49" charset="-122"/>
                <a:cs typeface="Consolas" pitchFamily="49" charset="0"/>
              </a:rPr>
              <a:t>//</a:t>
            </a:r>
            <a:r>
              <a:rPr lang="zh-CN" altLang="zh-CN" sz="1600" smtClean="0">
                <a:solidFill>
                  <a:srgbClr val="FF00FF"/>
                </a:solidFill>
                <a:latin typeface="Consolas" pitchFamily="49" charset="0"/>
                <a:ea typeface="仿宋" pitchFamily="49" charset="-122"/>
                <a:cs typeface="Consolas" pitchFamily="49" charset="0"/>
              </a:rPr>
              <a:t>小根堆</a:t>
            </a:r>
          </a:p>
          <a:p>
            <a:pPr algn="l"/>
            <a:r>
              <a:rPr lang="en-US" altLang="zh-CN" sz="1600" smtClean="0">
                <a:solidFill>
                  <a:srgbClr val="0000FF"/>
                </a:solidFill>
                <a:latin typeface="Consolas" pitchFamily="49" charset="0"/>
                <a:ea typeface="仿宋" pitchFamily="49" charset="-122"/>
                <a:cs typeface="Consolas" pitchFamily="49" charset="0"/>
              </a:rPr>
              <a:t>priority_queue&lt;int&gt; B;				</a:t>
            </a:r>
            <a:r>
              <a:rPr lang="en-US" altLang="zh-CN" sz="1600" smtClean="0">
                <a:solidFill>
                  <a:srgbClr val="FF00FF"/>
                </a:solidFill>
                <a:latin typeface="Consolas" pitchFamily="49" charset="0"/>
                <a:ea typeface="仿宋" pitchFamily="49" charset="-122"/>
                <a:cs typeface="Consolas" pitchFamily="49" charset="0"/>
              </a:rPr>
              <a:t>//</a:t>
            </a:r>
            <a:r>
              <a:rPr lang="zh-CN" altLang="zh-CN" sz="1600" smtClean="0">
                <a:solidFill>
                  <a:srgbClr val="FF00FF"/>
                </a:solidFill>
                <a:latin typeface="Consolas" pitchFamily="49" charset="0"/>
                <a:ea typeface="仿宋" pitchFamily="49" charset="-122"/>
                <a:cs typeface="Consolas" pitchFamily="49" charset="0"/>
              </a:rPr>
              <a:t>大根堆</a:t>
            </a:r>
          </a:p>
          <a:p>
            <a:pPr algn="l">
              <a:lnSpc>
                <a:spcPct val="150000"/>
              </a:lnSpc>
            </a:pPr>
            <a:r>
              <a:rPr lang="en-US" altLang="zh-CN" sz="1600" smtClean="0">
                <a:solidFill>
                  <a:srgbClr val="FF0000"/>
                </a:solidFill>
                <a:latin typeface="Consolas" pitchFamily="49" charset="0"/>
                <a:ea typeface="仿宋" pitchFamily="49" charset="-122"/>
                <a:cs typeface="Consolas" pitchFamily="49" charset="0"/>
              </a:rPr>
              <a:t>void Insert(int x)		//</a:t>
            </a:r>
            <a:r>
              <a:rPr lang="zh-CN" altLang="zh-CN" sz="1600" smtClean="0">
                <a:solidFill>
                  <a:srgbClr val="FF0000"/>
                </a:solidFill>
                <a:latin typeface="Consolas" pitchFamily="49" charset="0"/>
                <a:ea typeface="仿宋" pitchFamily="49" charset="-122"/>
                <a:cs typeface="Consolas" pitchFamily="49" charset="0"/>
              </a:rPr>
              <a:t>插入整数</a:t>
            </a:r>
            <a:r>
              <a:rPr lang="en-US" altLang="zh-CN" sz="1600" smtClean="0">
                <a:solidFill>
                  <a:srgbClr val="FF0000"/>
                </a:solidFill>
                <a:latin typeface="Consolas" pitchFamily="49" charset="0"/>
                <a:ea typeface="仿宋" pitchFamily="49" charset="-122"/>
                <a:cs typeface="Consolas" pitchFamily="49" charset="0"/>
              </a:rPr>
              <a:t>x</a:t>
            </a:r>
            <a:endParaRPr lang="zh-CN" altLang="zh-CN" sz="1600" smtClean="0">
              <a:solidFill>
                <a:srgbClr val="FF0000"/>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if (A.size()==0)		</a:t>
            </a:r>
            <a:r>
              <a:rPr lang="en-US" altLang="zh-CN" sz="1600" smtClean="0">
                <a:solidFill>
                  <a:srgbClr val="00B0F0"/>
                </a:solidFill>
                <a:latin typeface="Consolas" pitchFamily="49" charset="0"/>
                <a:ea typeface="仿宋" pitchFamily="49" charset="-122"/>
                <a:cs typeface="Consolas" pitchFamily="49" charset="0"/>
              </a:rPr>
              <a:t>//A</a:t>
            </a:r>
            <a:r>
              <a:rPr lang="zh-CN" altLang="zh-CN" sz="1600" smtClean="0">
                <a:solidFill>
                  <a:srgbClr val="00B0F0"/>
                </a:solidFill>
                <a:latin typeface="Consolas" pitchFamily="49" charset="0"/>
                <a:ea typeface="仿宋" pitchFamily="49" charset="-122"/>
                <a:cs typeface="Consolas" pitchFamily="49" charset="0"/>
              </a:rPr>
              <a:t>为空，直接插入</a:t>
            </a:r>
            <a:r>
              <a:rPr lang="en-US" altLang="zh-CN" sz="1600" smtClean="0">
                <a:solidFill>
                  <a:srgbClr val="00B0F0"/>
                </a:solidFill>
                <a:latin typeface="Consolas" pitchFamily="49" charset="0"/>
                <a:ea typeface="仿宋" pitchFamily="49" charset="-122"/>
                <a:cs typeface="Consolas" pitchFamily="49" charset="0"/>
              </a:rPr>
              <a:t>x</a:t>
            </a:r>
            <a:endParaRPr lang="zh-CN"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A.push(x);</a:t>
            </a:r>
            <a:endParaRPr lang="zh-CN" altLang="zh-CN" sz="1600" smtClean="0">
              <a:solidFill>
                <a:srgbClr val="0000FF"/>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9900FF"/>
                </a:solidFill>
                <a:latin typeface="Consolas" pitchFamily="49" charset="0"/>
                <a:ea typeface="仿宋" pitchFamily="49" charset="-122"/>
                <a:cs typeface="Consolas" pitchFamily="49" charset="0"/>
              </a:rPr>
              <a:t>   else if (x&gt;A.top())	</a:t>
            </a:r>
            <a:r>
              <a:rPr lang="en-US" altLang="zh-CN" sz="1600" smtClean="0">
                <a:solidFill>
                  <a:srgbClr val="00B0F0"/>
                </a:solidFill>
                <a:latin typeface="Consolas" pitchFamily="49" charset="0"/>
                <a:ea typeface="仿宋" pitchFamily="49" charset="-122"/>
                <a:cs typeface="Consolas" pitchFamily="49" charset="0"/>
              </a:rPr>
              <a:t>//x</a:t>
            </a:r>
            <a:r>
              <a:rPr lang="zh-CN" altLang="zh-CN" sz="1600" smtClean="0">
                <a:solidFill>
                  <a:srgbClr val="00B0F0"/>
                </a:solidFill>
                <a:latin typeface="Consolas" pitchFamily="49" charset="0"/>
                <a:ea typeface="仿宋" pitchFamily="49" charset="-122"/>
                <a:cs typeface="Consolas" pitchFamily="49" charset="0"/>
              </a:rPr>
              <a:t>大于</a:t>
            </a:r>
            <a:r>
              <a:rPr lang="en-US" altLang="zh-CN" sz="1600" smtClean="0">
                <a:solidFill>
                  <a:srgbClr val="00B0F0"/>
                </a:solidFill>
                <a:latin typeface="Consolas" pitchFamily="49" charset="0"/>
                <a:ea typeface="仿宋" pitchFamily="49" charset="-122"/>
                <a:cs typeface="Consolas" pitchFamily="49" charset="0"/>
              </a:rPr>
              <a:t>A</a:t>
            </a:r>
            <a:r>
              <a:rPr lang="zh-CN" altLang="zh-CN" sz="1600" smtClean="0">
                <a:solidFill>
                  <a:srgbClr val="00B0F0"/>
                </a:solidFill>
                <a:latin typeface="Consolas" pitchFamily="49" charset="0"/>
                <a:ea typeface="仿宋" pitchFamily="49" charset="-122"/>
                <a:cs typeface="Consolas" pitchFamily="49" charset="0"/>
              </a:rPr>
              <a:t>堆顶元素</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插入到</a:t>
            </a:r>
            <a:r>
              <a:rPr lang="en-US" altLang="zh-CN" sz="1600" smtClean="0">
                <a:solidFill>
                  <a:srgbClr val="00B0F0"/>
                </a:solidFill>
                <a:latin typeface="Consolas" pitchFamily="49" charset="0"/>
                <a:ea typeface="仿宋" pitchFamily="49" charset="-122"/>
                <a:cs typeface="Consolas" pitchFamily="49" charset="0"/>
              </a:rPr>
              <a:t>A</a:t>
            </a:r>
            <a:r>
              <a:rPr lang="zh-CN" altLang="zh-CN" sz="1600" smtClean="0">
                <a:solidFill>
                  <a:srgbClr val="00B0F0"/>
                </a:solidFill>
                <a:latin typeface="Consolas" pitchFamily="49" charset="0"/>
                <a:ea typeface="仿宋" pitchFamily="49" charset="-122"/>
                <a:cs typeface="Consolas" pitchFamily="49" charset="0"/>
              </a:rPr>
              <a:t>中</a:t>
            </a:r>
          </a:p>
          <a:p>
            <a:pPr algn="l"/>
            <a:r>
              <a:rPr lang="en-US" altLang="zh-CN" sz="1600" smtClean="0">
                <a:solidFill>
                  <a:srgbClr val="9900FF"/>
                </a:solidFill>
                <a:latin typeface="Consolas" pitchFamily="49" charset="0"/>
                <a:ea typeface="仿宋" pitchFamily="49" charset="-122"/>
                <a:cs typeface="Consolas" pitchFamily="49" charset="0"/>
              </a:rPr>
              <a:t>   {  A.push(x);</a:t>
            </a:r>
            <a:endParaRPr lang="zh-CN" altLang="zh-CN" sz="1600" smtClean="0">
              <a:solidFill>
                <a:srgbClr val="9900FF"/>
              </a:solidFill>
              <a:latin typeface="Consolas" pitchFamily="49" charset="0"/>
              <a:ea typeface="仿宋" pitchFamily="49" charset="-122"/>
              <a:cs typeface="Consolas" pitchFamily="49" charset="0"/>
            </a:endParaRPr>
          </a:p>
          <a:p>
            <a:pPr algn="l"/>
            <a:r>
              <a:rPr lang="en-US" altLang="zh-CN" sz="1600" smtClean="0">
                <a:solidFill>
                  <a:srgbClr val="9900FF"/>
                </a:solidFill>
                <a:latin typeface="Consolas" pitchFamily="49" charset="0"/>
                <a:ea typeface="仿宋" pitchFamily="49" charset="-122"/>
                <a:cs typeface="Consolas" pitchFamily="49" charset="0"/>
              </a:rPr>
              <a:t>      if (A.size()&gt;B.size())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若</a:t>
            </a:r>
            <a:r>
              <a:rPr lang="en-US" altLang="zh-CN" sz="1600" smtClean="0">
                <a:solidFill>
                  <a:srgbClr val="00B0F0"/>
                </a:solidFill>
                <a:latin typeface="Consolas" pitchFamily="49" charset="0"/>
                <a:ea typeface="仿宋" pitchFamily="49" charset="-122"/>
                <a:cs typeface="Consolas" pitchFamily="49" charset="0"/>
              </a:rPr>
              <a:t>A</a:t>
            </a:r>
            <a:r>
              <a:rPr lang="zh-CN" altLang="zh-CN" sz="1600" smtClean="0">
                <a:solidFill>
                  <a:srgbClr val="00B0F0"/>
                </a:solidFill>
                <a:latin typeface="Consolas" pitchFamily="49" charset="0"/>
                <a:ea typeface="仿宋" pitchFamily="49" charset="-122"/>
                <a:cs typeface="Consolas" pitchFamily="49" charset="0"/>
              </a:rPr>
              <a:t>中元素多于</a:t>
            </a:r>
            <a:r>
              <a:rPr lang="en-US" altLang="zh-CN" sz="1600" smtClean="0">
                <a:solidFill>
                  <a:srgbClr val="00B0F0"/>
                </a:solidFill>
                <a:latin typeface="Consolas" pitchFamily="49" charset="0"/>
                <a:ea typeface="仿宋" pitchFamily="49" charset="-122"/>
                <a:cs typeface="Consolas" pitchFamily="49" charset="0"/>
              </a:rPr>
              <a:t>B</a:t>
            </a:r>
            <a:r>
              <a:rPr lang="zh-CN" altLang="zh-CN" sz="1600" smtClean="0">
                <a:solidFill>
                  <a:srgbClr val="00B0F0"/>
                </a:solidFill>
                <a:latin typeface="Consolas" pitchFamily="49" charset="0"/>
                <a:ea typeface="仿宋" pitchFamily="49" charset="-122"/>
                <a:cs typeface="Consolas" pitchFamily="49" charset="0"/>
              </a:rPr>
              <a:t>，将堆顶元素移动到</a:t>
            </a:r>
            <a:r>
              <a:rPr lang="en-US" altLang="zh-CN" sz="1600" smtClean="0">
                <a:solidFill>
                  <a:srgbClr val="00B0F0"/>
                </a:solidFill>
                <a:latin typeface="Consolas" pitchFamily="49" charset="0"/>
                <a:ea typeface="仿宋" pitchFamily="49" charset="-122"/>
                <a:cs typeface="Consolas" pitchFamily="49" charset="0"/>
              </a:rPr>
              <a:t>B</a:t>
            </a:r>
            <a:r>
              <a:rPr lang="zh-CN" altLang="zh-CN" sz="1600" smtClean="0">
                <a:solidFill>
                  <a:srgbClr val="00B0F0"/>
                </a:solidFill>
                <a:latin typeface="Consolas" pitchFamily="49" charset="0"/>
                <a:ea typeface="仿宋" pitchFamily="49" charset="-122"/>
                <a:cs typeface="Consolas" pitchFamily="49" charset="0"/>
              </a:rPr>
              <a:t>中</a:t>
            </a:r>
          </a:p>
          <a:p>
            <a:pPr algn="l"/>
            <a:r>
              <a:rPr lang="en-US" altLang="zh-CN" sz="1600" smtClean="0">
                <a:solidFill>
                  <a:srgbClr val="9900FF"/>
                </a:solidFill>
                <a:latin typeface="Consolas" pitchFamily="49" charset="0"/>
                <a:ea typeface="仿宋" pitchFamily="49" charset="-122"/>
                <a:cs typeface="Consolas" pitchFamily="49" charset="0"/>
              </a:rPr>
              <a:t>      {  int e=A.top();</a:t>
            </a:r>
            <a:endParaRPr lang="zh-CN" altLang="zh-CN" sz="1600" smtClean="0">
              <a:solidFill>
                <a:srgbClr val="9900FF"/>
              </a:solidFill>
              <a:latin typeface="Consolas" pitchFamily="49" charset="0"/>
              <a:ea typeface="仿宋" pitchFamily="49" charset="-122"/>
              <a:cs typeface="Consolas" pitchFamily="49" charset="0"/>
            </a:endParaRPr>
          </a:p>
          <a:p>
            <a:pPr algn="l"/>
            <a:r>
              <a:rPr lang="en-US" altLang="zh-CN" sz="1600" smtClean="0">
                <a:solidFill>
                  <a:srgbClr val="9900FF"/>
                </a:solidFill>
                <a:latin typeface="Consolas" pitchFamily="49" charset="0"/>
                <a:ea typeface="仿宋" pitchFamily="49" charset="-122"/>
                <a:cs typeface="Consolas" pitchFamily="49" charset="0"/>
              </a:rPr>
              <a:t>         A.pop();</a:t>
            </a:r>
            <a:endParaRPr lang="zh-CN" altLang="zh-CN" sz="1600" smtClean="0">
              <a:solidFill>
                <a:srgbClr val="9900FF"/>
              </a:solidFill>
              <a:latin typeface="Consolas" pitchFamily="49" charset="0"/>
              <a:ea typeface="仿宋" pitchFamily="49" charset="-122"/>
              <a:cs typeface="Consolas" pitchFamily="49" charset="0"/>
            </a:endParaRPr>
          </a:p>
          <a:p>
            <a:pPr algn="l"/>
            <a:r>
              <a:rPr lang="en-US" altLang="zh-CN" sz="1600" smtClean="0">
                <a:solidFill>
                  <a:srgbClr val="9900FF"/>
                </a:solidFill>
                <a:latin typeface="Consolas" pitchFamily="49" charset="0"/>
                <a:ea typeface="仿宋" pitchFamily="49" charset="-122"/>
                <a:cs typeface="Consolas" pitchFamily="49" charset="0"/>
              </a:rPr>
              <a:t>         B.push(e);</a:t>
            </a:r>
            <a:endParaRPr lang="zh-CN" altLang="zh-CN" sz="1600" smtClean="0">
              <a:solidFill>
                <a:srgbClr val="9900FF"/>
              </a:solidFill>
              <a:latin typeface="Consolas" pitchFamily="49" charset="0"/>
              <a:ea typeface="仿宋" pitchFamily="49" charset="-122"/>
              <a:cs typeface="Consolas" pitchFamily="49" charset="0"/>
            </a:endParaRPr>
          </a:p>
          <a:p>
            <a:pPr algn="l"/>
            <a:r>
              <a:rPr lang="en-US" altLang="zh-CN" sz="1600" smtClean="0">
                <a:solidFill>
                  <a:srgbClr val="9900FF"/>
                </a:solidFill>
                <a:latin typeface="Consolas" pitchFamily="49" charset="0"/>
                <a:ea typeface="仿宋" pitchFamily="49" charset="-122"/>
                <a:cs typeface="Consolas" pitchFamily="49" charset="0"/>
              </a:rPr>
              <a:t>      }</a:t>
            </a:r>
            <a:endParaRPr lang="zh-CN" altLang="zh-CN" sz="1600" smtClean="0">
              <a:solidFill>
                <a:srgbClr val="9900FF"/>
              </a:solidFill>
              <a:latin typeface="Consolas" pitchFamily="49" charset="0"/>
              <a:ea typeface="仿宋" pitchFamily="49" charset="-122"/>
              <a:cs typeface="Consolas" pitchFamily="49" charset="0"/>
            </a:endParaRPr>
          </a:p>
          <a:p>
            <a:pPr algn="l"/>
            <a:r>
              <a:rPr lang="en-US" altLang="zh-CN" sz="1600" smtClean="0">
                <a:solidFill>
                  <a:srgbClr val="9900FF"/>
                </a:solidFill>
                <a:latin typeface="Consolas" pitchFamily="49" charset="0"/>
                <a:ea typeface="仿宋" pitchFamily="49" charset="-122"/>
                <a:cs typeface="Consolas" pitchFamily="49" charset="0"/>
              </a:rPr>
              <a:t>   }</a:t>
            </a:r>
            <a:endParaRPr lang="zh-CN" altLang="zh-CN" sz="1600" smtClean="0">
              <a:solidFill>
                <a:srgbClr val="9900FF"/>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6600"/>
                </a:solidFill>
                <a:latin typeface="Consolas" pitchFamily="49" charset="0"/>
                <a:ea typeface="仿宋" pitchFamily="49" charset="-122"/>
                <a:cs typeface="Consolas" pitchFamily="49" charset="0"/>
              </a:rPr>
              <a:t>   else				</a:t>
            </a:r>
            <a:r>
              <a:rPr lang="en-US" altLang="zh-CN" sz="1600" smtClean="0">
                <a:solidFill>
                  <a:srgbClr val="00B0F0"/>
                </a:solidFill>
                <a:latin typeface="Consolas" pitchFamily="49" charset="0"/>
                <a:ea typeface="仿宋" pitchFamily="49" charset="-122"/>
                <a:cs typeface="Consolas" pitchFamily="49" charset="0"/>
              </a:rPr>
              <a:t>//x</a:t>
            </a:r>
            <a:r>
              <a:rPr lang="zh-CN" altLang="zh-CN" sz="1600" smtClean="0">
                <a:solidFill>
                  <a:srgbClr val="00B0F0"/>
                </a:solidFill>
                <a:latin typeface="Consolas" pitchFamily="49" charset="0"/>
                <a:ea typeface="仿宋" pitchFamily="49" charset="-122"/>
                <a:cs typeface="Consolas" pitchFamily="49" charset="0"/>
              </a:rPr>
              <a:t>不大于</a:t>
            </a:r>
            <a:r>
              <a:rPr lang="en-US" altLang="zh-CN" sz="1600" smtClean="0">
                <a:solidFill>
                  <a:srgbClr val="00B0F0"/>
                </a:solidFill>
                <a:latin typeface="Consolas" pitchFamily="49" charset="0"/>
                <a:ea typeface="仿宋" pitchFamily="49" charset="-122"/>
                <a:cs typeface="Consolas" pitchFamily="49" charset="0"/>
              </a:rPr>
              <a:t>A</a:t>
            </a:r>
            <a:r>
              <a:rPr lang="zh-CN" altLang="zh-CN" sz="1600" smtClean="0">
                <a:solidFill>
                  <a:srgbClr val="00B0F0"/>
                </a:solidFill>
                <a:latin typeface="Consolas" pitchFamily="49" charset="0"/>
                <a:ea typeface="仿宋" pitchFamily="49" charset="-122"/>
                <a:cs typeface="Consolas" pitchFamily="49" charset="0"/>
              </a:rPr>
              <a:t>堆顶元素</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插入到</a:t>
            </a:r>
            <a:r>
              <a:rPr lang="en-US" altLang="zh-CN" sz="1600" smtClean="0">
                <a:solidFill>
                  <a:srgbClr val="00B0F0"/>
                </a:solidFill>
                <a:latin typeface="Consolas" pitchFamily="49" charset="0"/>
                <a:ea typeface="仿宋" pitchFamily="49" charset="-122"/>
                <a:cs typeface="Consolas" pitchFamily="49" charset="0"/>
              </a:rPr>
              <a:t>B</a:t>
            </a:r>
            <a:r>
              <a:rPr lang="zh-CN" altLang="zh-CN" sz="1600" smtClean="0">
                <a:solidFill>
                  <a:srgbClr val="00B0F0"/>
                </a:solidFill>
                <a:latin typeface="Consolas" pitchFamily="49" charset="0"/>
                <a:ea typeface="仿宋" pitchFamily="49" charset="-122"/>
                <a:cs typeface="Consolas" pitchFamily="49" charset="0"/>
              </a:rPr>
              <a:t>中</a:t>
            </a:r>
          </a:p>
          <a:p>
            <a:pPr algn="l"/>
            <a:r>
              <a:rPr lang="en-US" altLang="zh-CN" sz="1600" smtClean="0">
                <a:solidFill>
                  <a:srgbClr val="006600"/>
                </a:solidFill>
                <a:latin typeface="Consolas" pitchFamily="49" charset="0"/>
                <a:ea typeface="仿宋" pitchFamily="49" charset="-122"/>
                <a:cs typeface="Consolas" pitchFamily="49" charset="0"/>
              </a:rPr>
              <a:t>   {  B.push(x);</a:t>
            </a:r>
            <a:endParaRPr lang="zh-CN" altLang="zh-CN" sz="1600" smtClean="0">
              <a:solidFill>
                <a:srgbClr val="006600"/>
              </a:solidFill>
              <a:latin typeface="Consolas" pitchFamily="49" charset="0"/>
              <a:ea typeface="仿宋" pitchFamily="49" charset="-122"/>
              <a:cs typeface="Consolas" pitchFamily="49" charset="0"/>
            </a:endParaRPr>
          </a:p>
          <a:p>
            <a:pPr algn="l"/>
            <a:r>
              <a:rPr lang="en-US" altLang="zh-CN" sz="1600" smtClean="0">
                <a:solidFill>
                  <a:srgbClr val="006600"/>
                </a:solidFill>
                <a:latin typeface="Consolas" pitchFamily="49" charset="0"/>
                <a:ea typeface="仿宋" pitchFamily="49" charset="-122"/>
                <a:cs typeface="Consolas" pitchFamily="49" charset="0"/>
              </a:rPr>
              <a:t>      if (B.size()&gt;A.size())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若</a:t>
            </a:r>
            <a:r>
              <a:rPr lang="en-US" altLang="zh-CN" sz="1600" smtClean="0">
                <a:solidFill>
                  <a:srgbClr val="00B0F0"/>
                </a:solidFill>
                <a:latin typeface="Consolas" pitchFamily="49" charset="0"/>
                <a:ea typeface="仿宋" pitchFamily="49" charset="-122"/>
                <a:cs typeface="Consolas" pitchFamily="49" charset="0"/>
              </a:rPr>
              <a:t>B</a:t>
            </a:r>
            <a:r>
              <a:rPr lang="zh-CN" altLang="zh-CN" sz="1600" smtClean="0">
                <a:solidFill>
                  <a:srgbClr val="00B0F0"/>
                </a:solidFill>
                <a:latin typeface="Consolas" pitchFamily="49" charset="0"/>
                <a:ea typeface="仿宋" pitchFamily="49" charset="-122"/>
                <a:cs typeface="Consolas" pitchFamily="49" charset="0"/>
              </a:rPr>
              <a:t>中元素多于</a:t>
            </a:r>
            <a:r>
              <a:rPr lang="en-US" altLang="zh-CN" sz="1600" smtClean="0">
                <a:solidFill>
                  <a:srgbClr val="00B0F0"/>
                </a:solidFill>
                <a:latin typeface="Consolas" pitchFamily="49" charset="0"/>
                <a:ea typeface="仿宋" pitchFamily="49" charset="-122"/>
                <a:cs typeface="Consolas" pitchFamily="49" charset="0"/>
              </a:rPr>
              <a:t>A</a:t>
            </a:r>
            <a:r>
              <a:rPr lang="zh-CN" altLang="zh-CN" sz="1600" smtClean="0">
                <a:solidFill>
                  <a:srgbClr val="00B0F0"/>
                </a:solidFill>
                <a:latin typeface="Consolas" pitchFamily="49" charset="0"/>
                <a:ea typeface="仿宋" pitchFamily="49" charset="-122"/>
                <a:cs typeface="Consolas" pitchFamily="49" charset="0"/>
              </a:rPr>
              <a:t>，将堆顶元素移动到</a:t>
            </a:r>
            <a:r>
              <a:rPr lang="en-US" altLang="zh-CN" sz="1600" smtClean="0">
                <a:solidFill>
                  <a:srgbClr val="00B0F0"/>
                </a:solidFill>
                <a:latin typeface="Consolas" pitchFamily="49" charset="0"/>
                <a:ea typeface="仿宋" pitchFamily="49" charset="-122"/>
                <a:cs typeface="Consolas" pitchFamily="49" charset="0"/>
              </a:rPr>
              <a:t>A</a:t>
            </a:r>
            <a:r>
              <a:rPr lang="zh-CN" altLang="zh-CN" sz="1600" smtClean="0">
                <a:solidFill>
                  <a:srgbClr val="00B0F0"/>
                </a:solidFill>
                <a:latin typeface="Consolas" pitchFamily="49" charset="0"/>
                <a:ea typeface="仿宋" pitchFamily="49" charset="-122"/>
                <a:cs typeface="Consolas" pitchFamily="49" charset="0"/>
              </a:rPr>
              <a:t>中</a:t>
            </a:r>
          </a:p>
          <a:p>
            <a:pPr algn="l"/>
            <a:r>
              <a:rPr lang="en-US" altLang="zh-CN" sz="1600" smtClean="0">
                <a:solidFill>
                  <a:srgbClr val="006600"/>
                </a:solidFill>
                <a:latin typeface="Consolas" pitchFamily="49" charset="0"/>
                <a:ea typeface="仿宋" pitchFamily="49" charset="-122"/>
                <a:cs typeface="Consolas" pitchFamily="49" charset="0"/>
              </a:rPr>
              <a:t>      {  int e=B.top();</a:t>
            </a:r>
            <a:endParaRPr lang="zh-CN" altLang="zh-CN" sz="1600" smtClean="0">
              <a:solidFill>
                <a:srgbClr val="006600"/>
              </a:solidFill>
              <a:latin typeface="Consolas" pitchFamily="49" charset="0"/>
              <a:ea typeface="仿宋" pitchFamily="49" charset="-122"/>
              <a:cs typeface="Consolas" pitchFamily="49" charset="0"/>
            </a:endParaRPr>
          </a:p>
          <a:p>
            <a:pPr algn="l"/>
            <a:r>
              <a:rPr lang="en-US" altLang="zh-CN" sz="1600" smtClean="0">
                <a:solidFill>
                  <a:srgbClr val="006600"/>
                </a:solidFill>
                <a:latin typeface="Consolas" pitchFamily="49" charset="0"/>
                <a:ea typeface="仿宋" pitchFamily="49" charset="-122"/>
                <a:cs typeface="Consolas" pitchFamily="49" charset="0"/>
              </a:rPr>
              <a:t>         B.pop();</a:t>
            </a:r>
            <a:endParaRPr lang="zh-CN" altLang="zh-CN" sz="1600" smtClean="0">
              <a:solidFill>
                <a:srgbClr val="006600"/>
              </a:solidFill>
              <a:latin typeface="Consolas" pitchFamily="49" charset="0"/>
              <a:ea typeface="仿宋" pitchFamily="49" charset="-122"/>
              <a:cs typeface="Consolas" pitchFamily="49" charset="0"/>
            </a:endParaRPr>
          </a:p>
          <a:p>
            <a:pPr algn="l"/>
            <a:r>
              <a:rPr lang="en-US" altLang="zh-CN" sz="1600" smtClean="0">
                <a:solidFill>
                  <a:srgbClr val="006600"/>
                </a:solidFill>
                <a:latin typeface="Consolas" pitchFamily="49" charset="0"/>
                <a:ea typeface="仿宋" pitchFamily="49" charset="-122"/>
                <a:cs typeface="Consolas" pitchFamily="49" charset="0"/>
              </a:rPr>
              <a:t>         A.push(e);</a:t>
            </a:r>
            <a:endParaRPr lang="zh-CN" altLang="zh-CN" sz="1600" smtClean="0">
              <a:solidFill>
                <a:srgbClr val="006600"/>
              </a:solidFill>
              <a:latin typeface="Consolas" pitchFamily="49" charset="0"/>
              <a:ea typeface="仿宋" pitchFamily="49" charset="-122"/>
              <a:cs typeface="Consolas" pitchFamily="49" charset="0"/>
            </a:endParaRPr>
          </a:p>
          <a:p>
            <a:pPr algn="l"/>
            <a:r>
              <a:rPr lang="en-US" altLang="zh-CN" sz="1600" smtClean="0">
                <a:solidFill>
                  <a:srgbClr val="006600"/>
                </a:solidFill>
                <a:latin typeface="Consolas" pitchFamily="49" charset="0"/>
                <a:ea typeface="仿宋" pitchFamily="49" charset="-122"/>
                <a:cs typeface="Consolas" pitchFamily="49" charset="0"/>
              </a:rPr>
              <a:t>      }</a:t>
            </a:r>
            <a:endParaRPr lang="zh-CN" altLang="zh-CN" sz="1600" smtClean="0">
              <a:solidFill>
                <a:srgbClr val="006600"/>
              </a:solidFill>
              <a:latin typeface="Consolas" pitchFamily="49" charset="0"/>
              <a:ea typeface="仿宋" pitchFamily="49" charset="-122"/>
              <a:cs typeface="Consolas" pitchFamily="49" charset="0"/>
            </a:endParaRPr>
          </a:p>
          <a:p>
            <a:pPr algn="l"/>
            <a:r>
              <a:rPr lang="en-US" altLang="zh-CN" sz="1600" smtClean="0">
                <a:solidFill>
                  <a:srgbClr val="006600"/>
                </a:solidFill>
                <a:latin typeface="Consolas" pitchFamily="49" charset="0"/>
                <a:ea typeface="仿宋" pitchFamily="49" charset="-122"/>
                <a:cs typeface="Consolas" pitchFamily="49" charset="0"/>
              </a:rPr>
              <a:t>   }</a:t>
            </a:r>
            <a:endParaRPr lang="zh-CN" altLang="zh-CN" sz="1600" smtClean="0">
              <a:solidFill>
                <a:srgbClr val="006600"/>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p:txBody>
      </p:sp>
      <p:sp>
        <p:nvSpPr>
          <p:cNvPr id="3" name="TextBox 2"/>
          <p:cNvSpPr txBox="1"/>
          <p:nvPr/>
        </p:nvSpPr>
        <p:spPr>
          <a:xfrm>
            <a:off x="4071934" y="6284261"/>
            <a:ext cx="3786214" cy="369332"/>
          </a:xfrm>
          <a:prstGeom prst="rect">
            <a:avLst/>
          </a:prstGeom>
          <a:noFill/>
        </p:spPr>
        <p:txBody>
          <a:bodyPr wrap="square" rtlCol="0">
            <a:spAutoFit/>
          </a:bodyPr>
          <a:lstStyle/>
          <a:p>
            <a:r>
              <a:rPr lang="zh-CN" altLang="en-US" sz="1800" smtClean="0">
                <a:solidFill>
                  <a:srgbClr val="0000FF"/>
                </a:solidFill>
                <a:latin typeface="Consolas" pitchFamily="49" charset="0"/>
                <a:ea typeface="楷体" pitchFamily="49" charset="-122"/>
                <a:cs typeface="Consolas" pitchFamily="49" charset="0"/>
              </a:rPr>
              <a:t>时间复杂度为</a:t>
            </a:r>
            <a:r>
              <a:rPr lang="en-US" altLang="zh-CN" sz="1800" smtClean="0">
                <a:solidFill>
                  <a:srgbClr val="0000FF"/>
                </a:solidFill>
                <a:latin typeface="Consolas" pitchFamily="49" charset="0"/>
                <a:ea typeface="楷体" pitchFamily="49" charset="-122"/>
                <a:cs typeface="Consolas" pitchFamily="49" charset="0"/>
              </a:rPr>
              <a:t>O(log</a:t>
            </a:r>
            <a:r>
              <a:rPr lang="en-US" altLang="zh-CN" sz="1800" baseline="-25000" smtClean="0">
                <a:solidFill>
                  <a:srgbClr val="0000FF"/>
                </a:solidFill>
                <a:latin typeface="Consolas" pitchFamily="49" charset="0"/>
                <a:ea typeface="楷体" pitchFamily="49" charset="-122"/>
                <a:cs typeface="Consolas" pitchFamily="49" charset="0"/>
              </a:rPr>
              <a:t>2</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smtClean="0">
                <a:solidFill>
                  <a:srgbClr val="0000FF"/>
                </a:solidFill>
                <a:latin typeface="Consolas" pitchFamily="49" charset="0"/>
                <a:ea typeface="楷体" pitchFamily="49" charset="-122"/>
                <a:cs typeface="Consolas" pitchFamily="49" charset="0"/>
              </a:rPr>
              <a:t>)</a:t>
            </a:r>
            <a:endParaRPr lang="zh-CN" altLang="en-US" sz="1800" smtClean="0">
              <a:solidFill>
                <a:srgbClr val="0000FF"/>
              </a:solidFill>
              <a:latin typeface="Consolas" pitchFamily="49" charset="0"/>
              <a:ea typeface="楷体" pitchFamily="49" charset="-122"/>
              <a:cs typeface="Consolas" pitchFamily="49" charset="0"/>
            </a:endParaRPr>
          </a:p>
        </p:txBody>
      </p:sp>
      <p:sp>
        <p:nvSpPr>
          <p:cNvPr id="6" name="灯片编号占位符 5"/>
          <p:cNvSpPr>
            <a:spLocks noGrp="1"/>
          </p:cNvSpPr>
          <p:nvPr>
            <p:ph type="sldNum" sz="quarter" idx="12"/>
          </p:nvPr>
        </p:nvSpPr>
        <p:spPr/>
        <p:txBody>
          <a:bodyPr/>
          <a:lstStyle/>
          <a:p>
            <a:fld id="{6699457F-8CE0-4332-9E3E-2A332048C7F3}" type="slidenum">
              <a:rPr lang="en-US" altLang="zh-CN" smtClean="0"/>
              <a:pPr/>
              <a:t>118</a:t>
            </a:fld>
            <a:r>
              <a:rPr lang="en-US" altLang="zh-CN" smtClean="0"/>
              <a:t>/120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6" end="1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7" end="1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8" end="1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9" end="1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20" end="2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714356"/>
            <a:ext cx="8215370" cy="2333286"/>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180000" bIns="180000" rtlCol="0">
            <a:spAutoFit/>
          </a:bodyPr>
          <a:lstStyle/>
          <a:p>
            <a:pPr algn="l"/>
            <a:r>
              <a:rPr lang="en-US" altLang="zh-CN" sz="1600" smtClean="0">
                <a:solidFill>
                  <a:srgbClr val="FF0000"/>
                </a:solidFill>
                <a:latin typeface="Consolas" pitchFamily="49" charset="0"/>
                <a:ea typeface="仿宋" pitchFamily="49" charset="-122"/>
                <a:cs typeface="Consolas" pitchFamily="49" charset="0"/>
              </a:rPr>
              <a:t>int Middle()			//</a:t>
            </a:r>
            <a:r>
              <a:rPr lang="zh-CN" altLang="zh-CN" sz="1600" smtClean="0">
                <a:solidFill>
                  <a:srgbClr val="FF0000"/>
                </a:solidFill>
                <a:latin typeface="Consolas" pitchFamily="49" charset="0"/>
                <a:ea typeface="仿宋" pitchFamily="49" charset="-122"/>
                <a:cs typeface="Consolas" pitchFamily="49" charset="0"/>
              </a:rPr>
              <a:t>求中位数</a:t>
            </a:r>
          </a:p>
          <a:p>
            <a:pPr algn="l"/>
            <a:r>
              <a:rPr lang="en-US" altLang="zh-CN" sz="1600" smtClean="0">
                <a:solidFill>
                  <a:srgbClr val="0000FF"/>
                </a:solidFill>
                <a:latin typeface="Consolas" pitchFamily="49" charset="0"/>
                <a:ea typeface="仿宋" pitchFamily="49" charset="-122"/>
                <a:cs typeface="Consolas" pitchFamily="49" charset="0"/>
              </a:rPr>
              <a:t>{</a:t>
            </a:r>
          </a:p>
          <a:p>
            <a:pPr algn="l"/>
            <a:r>
              <a:rPr lang="en-US" altLang="zh-CN" sz="1600" smtClean="0">
                <a:solidFill>
                  <a:srgbClr val="0000FF"/>
                </a:solidFill>
                <a:latin typeface="Consolas" pitchFamily="49" charset="0"/>
                <a:ea typeface="仿宋" pitchFamily="49" charset="-122"/>
                <a:cs typeface="Consolas" pitchFamily="49" charset="0"/>
              </a:rPr>
              <a:t>   if (A.size()&gt;B.size())</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return A.top();</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else</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return B.top();</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a:p>
            <a:pPr algn="l"/>
            <a:endParaRPr lang="zh-CN" altLang="en-US" sz="1600" smtClean="0">
              <a:solidFill>
                <a:srgbClr val="0000FF"/>
              </a:solidFill>
              <a:latin typeface="Consolas" pitchFamily="49" charset="0"/>
              <a:ea typeface="仿宋" pitchFamily="49" charset="-122"/>
              <a:cs typeface="Consolas" pitchFamily="49" charset="0"/>
            </a:endParaRPr>
          </a:p>
        </p:txBody>
      </p:sp>
      <p:sp>
        <p:nvSpPr>
          <p:cNvPr id="3" name="TextBox 2"/>
          <p:cNvSpPr txBox="1"/>
          <p:nvPr/>
        </p:nvSpPr>
        <p:spPr>
          <a:xfrm>
            <a:off x="642910" y="3786190"/>
            <a:ext cx="3786214" cy="369332"/>
          </a:xfrm>
          <a:prstGeom prst="rect">
            <a:avLst/>
          </a:prstGeom>
          <a:noFill/>
        </p:spPr>
        <p:txBody>
          <a:bodyPr wrap="square" rtlCol="0">
            <a:spAutoFit/>
          </a:bodyPr>
          <a:lstStyle/>
          <a:p>
            <a:r>
              <a:rPr lang="zh-CN" altLang="en-US" sz="1800" smtClean="0">
                <a:solidFill>
                  <a:srgbClr val="0000FF"/>
                </a:solidFill>
                <a:latin typeface="Consolas" pitchFamily="49" charset="0"/>
                <a:ea typeface="楷体" pitchFamily="49" charset="-122"/>
                <a:cs typeface="Consolas" pitchFamily="49" charset="0"/>
              </a:rPr>
              <a:t>时间复杂度为</a:t>
            </a:r>
            <a:r>
              <a:rPr lang="en-US" altLang="zh-CN" sz="1800" smtClean="0">
                <a:solidFill>
                  <a:srgbClr val="0000FF"/>
                </a:solidFill>
                <a:latin typeface="Consolas" pitchFamily="49" charset="0"/>
                <a:ea typeface="楷体" pitchFamily="49" charset="-122"/>
                <a:cs typeface="Consolas" pitchFamily="49" charset="0"/>
              </a:rPr>
              <a:t>O(1)</a:t>
            </a:r>
            <a:endParaRPr lang="zh-CN" altLang="en-US" sz="1800" smtClean="0">
              <a:solidFill>
                <a:srgbClr val="0000FF"/>
              </a:solidFill>
              <a:latin typeface="Consolas" pitchFamily="49" charset="0"/>
              <a:ea typeface="楷体" pitchFamily="49" charset="-122"/>
              <a:cs typeface="Consolas" pitchFamily="49" charset="0"/>
            </a:endParaRPr>
          </a:p>
        </p:txBody>
      </p:sp>
      <p:sp>
        <p:nvSpPr>
          <p:cNvPr id="6" name="灯片编号占位符 5"/>
          <p:cNvSpPr>
            <a:spLocks noGrp="1"/>
          </p:cNvSpPr>
          <p:nvPr>
            <p:ph type="sldNum" sz="quarter" idx="12"/>
          </p:nvPr>
        </p:nvSpPr>
        <p:spPr/>
        <p:txBody>
          <a:bodyPr/>
          <a:lstStyle/>
          <a:p>
            <a:fld id="{6699457F-8CE0-4332-9E3E-2A332048C7F3}" type="slidenum">
              <a:rPr lang="en-US" altLang="zh-CN" smtClean="0"/>
              <a:pPr/>
              <a:t>119</a:t>
            </a:fld>
            <a:r>
              <a:rPr lang="en-US" altLang="zh-CN" smtClean="0"/>
              <a:t>/120</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9" name="Rectangle 7"/>
          <p:cNvSpPr>
            <a:spLocks noChangeArrowheads="1"/>
          </p:cNvSpPr>
          <p:nvPr/>
        </p:nvSpPr>
        <p:spPr bwMode="auto">
          <a:xfrm>
            <a:off x="2986088" y="1916113"/>
            <a:ext cx="3240087" cy="2808287"/>
          </a:xfrm>
          <a:prstGeom prst="rect">
            <a:avLst/>
          </a:prstGeom>
          <a:solidFill>
            <a:schemeClr val="accent4">
              <a:lumMod val="20000"/>
              <a:lumOff val="80000"/>
            </a:schemeClr>
          </a:solidFill>
          <a:ln>
            <a:solidFill>
              <a:srgbClr val="00B050"/>
            </a:solidFill>
            <a:headEnd/>
            <a:tailEnd/>
          </a:ln>
        </p:spPr>
        <p:style>
          <a:lnRef idx="1">
            <a:schemeClr val="dk1"/>
          </a:lnRef>
          <a:fillRef idx="2">
            <a:schemeClr val="dk1"/>
          </a:fillRef>
          <a:effectRef idx="1">
            <a:schemeClr val="dk1"/>
          </a:effectRef>
          <a:fontRef idx="minor">
            <a:schemeClr val="dk1"/>
          </a:fontRef>
        </p:style>
        <p:txBody>
          <a:bodyPr wrap="none" anchor="ctr"/>
          <a:lstStyle/>
          <a:p>
            <a:endParaRPr lang="zh-CN" altLang="en-US" sz="1800">
              <a:latin typeface="Consolas" pitchFamily="49" charset="0"/>
              <a:cs typeface="Consolas" pitchFamily="49" charset="0"/>
            </a:endParaRPr>
          </a:p>
        </p:txBody>
      </p:sp>
      <p:sp>
        <p:nvSpPr>
          <p:cNvPr id="84994" name="Text Box 2"/>
          <p:cNvSpPr txBox="1">
            <a:spLocks noChangeArrowheads="1"/>
          </p:cNvSpPr>
          <p:nvPr/>
        </p:nvSpPr>
        <p:spPr bwMode="auto">
          <a:xfrm>
            <a:off x="250825" y="260350"/>
            <a:ext cx="8642350" cy="775982"/>
          </a:xfrm>
          <a:prstGeom prst="rect">
            <a:avLst/>
          </a:prstGeom>
          <a:noFill/>
          <a:ln w="28575" algn="ctr">
            <a:noFill/>
            <a:miter lim="800000"/>
            <a:headEnd/>
            <a:tailEnd/>
          </a:ln>
          <a:effectLst/>
        </p:spPr>
        <p:txBody>
          <a:bodyPr>
            <a:spAutoFit/>
          </a:bodyPr>
          <a:lstStyle/>
          <a:p>
            <a:pPr algn="l">
              <a:lnSpc>
                <a:spcPts val="2800"/>
              </a:lnSpc>
              <a:spcBef>
                <a:spcPts val="0"/>
              </a:spcBef>
            </a:pPr>
            <a:r>
              <a:rPr lang="zh-CN" altLang="en-US" sz="1800">
                <a:latin typeface="Consolas" pitchFamily="49" charset="0"/>
                <a:ea typeface="仿宋" pitchFamily="49" charset="-122"/>
                <a:cs typeface="Consolas" pitchFamily="49" charset="0"/>
              </a:rPr>
              <a:t>　　从</a:t>
            </a:r>
            <a:r>
              <a:rPr lang="en-US" altLang="zh-CN" sz="1800">
                <a:latin typeface="Consolas" pitchFamily="49" charset="0"/>
                <a:ea typeface="仿宋" pitchFamily="49" charset="-122"/>
                <a:cs typeface="Consolas" pitchFamily="49" charset="0"/>
              </a:rPr>
              <a:t>Sample</a:t>
            </a:r>
            <a:r>
              <a:rPr lang="zh-CN" altLang="en-US" sz="1800">
                <a:latin typeface="Consolas" pitchFamily="49" charset="0"/>
                <a:ea typeface="仿宋" pitchFamily="49" charset="-122"/>
                <a:cs typeface="Consolas" pitchFamily="49" charset="0"/>
              </a:rPr>
              <a:t>类定义看出，该类包含两个私有数据成员</a:t>
            </a:r>
            <a:r>
              <a:rPr lang="en-US" altLang="zh-CN" sz="1800">
                <a:latin typeface="Consolas" pitchFamily="49" charset="0"/>
                <a:ea typeface="仿宋" pitchFamily="49" charset="-122"/>
                <a:cs typeface="Consolas" pitchFamily="49" charset="0"/>
              </a:rPr>
              <a:t>x</a:t>
            </a:r>
            <a:r>
              <a:rPr lang="zh-CN" altLang="en-US" sz="1800">
                <a:latin typeface="Consolas" pitchFamily="49" charset="0"/>
                <a:ea typeface="仿宋" pitchFamily="49" charset="-122"/>
                <a:cs typeface="Consolas" pitchFamily="49" charset="0"/>
              </a:rPr>
              <a:t>和</a:t>
            </a:r>
            <a:r>
              <a:rPr lang="en-US" altLang="zh-CN" sz="1800">
                <a:latin typeface="Consolas" pitchFamily="49" charset="0"/>
                <a:ea typeface="仿宋" pitchFamily="49" charset="-122"/>
                <a:cs typeface="Consolas" pitchFamily="49" charset="0"/>
              </a:rPr>
              <a:t>y</a:t>
            </a:r>
            <a:r>
              <a:rPr lang="zh-CN" altLang="en-US" sz="1800">
                <a:latin typeface="Consolas" pitchFamily="49" charset="0"/>
                <a:ea typeface="仿宋" pitchFamily="49" charset="-122"/>
                <a:cs typeface="Consolas" pitchFamily="49" charset="0"/>
              </a:rPr>
              <a:t>，它们都是</a:t>
            </a:r>
            <a:r>
              <a:rPr lang="en-US" altLang="zh-CN" sz="1800">
                <a:latin typeface="Consolas" pitchFamily="49" charset="0"/>
                <a:ea typeface="仿宋" pitchFamily="49" charset="-122"/>
                <a:cs typeface="Consolas" pitchFamily="49" charset="0"/>
              </a:rPr>
              <a:t>int</a:t>
            </a:r>
            <a:r>
              <a:rPr lang="zh-CN" altLang="en-US" sz="1800">
                <a:latin typeface="Consolas" pitchFamily="49" charset="0"/>
                <a:ea typeface="仿宋" pitchFamily="49" charset="-122"/>
                <a:cs typeface="Consolas" pitchFamily="49" charset="0"/>
              </a:rPr>
              <a:t>型的，以及两个公有成员函数</a:t>
            </a:r>
            <a:r>
              <a:rPr lang="en-US" altLang="zh-CN" sz="1800">
                <a:latin typeface="Consolas" pitchFamily="49" charset="0"/>
                <a:ea typeface="仿宋" pitchFamily="49" charset="-122"/>
                <a:cs typeface="Consolas" pitchFamily="49" charset="0"/>
              </a:rPr>
              <a:t>setvalue()</a:t>
            </a:r>
            <a:r>
              <a:rPr lang="zh-CN" altLang="en-US" sz="1800">
                <a:latin typeface="Consolas" pitchFamily="49" charset="0"/>
                <a:ea typeface="仿宋" pitchFamily="49" charset="-122"/>
                <a:cs typeface="Consolas" pitchFamily="49" charset="0"/>
              </a:rPr>
              <a:t>和</a:t>
            </a:r>
            <a:r>
              <a:rPr lang="en-US" altLang="zh-CN" sz="1800">
                <a:latin typeface="Consolas" pitchFamily="49" charset="0"/>
                <a:ea typeface="仿宋" pitchFamily="49" charset="-122"/>
                <a:cs typeface="Consolas" pitchFamily="49" charset="0"/>
              </a:rPr>
              <a:t>display()</a:t>
            </a:r>
            <a:r>
              <a:rPr lang="zh-CN" altLang="en-US" sz="1800">
                <a:latin typeface="Consolas" pitchFamily="49" charset="0"/>
                <a:ea typeface="仿宋" pitchFamily="49" charset="-122"/>
                <a:cs typeface="Consolas" pitchFamily="49" charset="0"/>
              </a:rPr>
              <a:t>。该类的描述如</a:t>
            </a:r>
            <a:r>
              <a:rPr lang="zh-CN" altLang="en-US" sz="1800" smtClean="0">
                <a:latin typeface="Consolas" pitchFamily="49" charset="0"/>
                <a:ea typeface="仿宋" pitchFamily="49" charset="-122"/>
                <a:cs typeface="Consolas" pitchFamily="49" charset="0"/>
              </a:rPr>
              <a:t>下。</a:t>
            </a:r>
            <a:endParaRPr lang="zh-CN" altLang="en-US" sz="1800">
              <a:latin typeface="Consolas" pitchFamily="49" charset="0"/>
              <a:ea typeface="仿宋" pitchFamily="49" charset="-122"/>
              <a:cs typeface="Consolas" pitchFamily="49" charset="0"/>
            </a:endParaRPr>
          </a:p>
        </p:txBody>
      </p:sp>
      <p:sp>
        <p:nvSpPr>
          <p:cNvPr id="84995" name="Rectangle 3"/>
          <p:cNvSpPr>
            <a:spLocks noChangeArrowheads="1"/>
          </p:cNvSpPr>
          <p:nvPr/>
        </p:nvSpPr>
        <p:spPr bwMode="auto">
          <a:xfrm>
            <a:off x="2338388" y="2636838"/>
            <a:ext cx="1368425" cy="5032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r>
              <a:rPr lang="en-US" altLang="zh-CN" sz="1800">
                <a:solidFill>
                  <a:srgbClr val="0000FF"/>
                </a:solidFill>
                <a:latin typeface="Consolas" pitchFamily="49" charset="0"/>
                <a:cs typeface="Consolas" pitchFamily="49" charset="0"/>
              </a:rPr>
              <a:t>setvalue</a:t>
            </a:r>
          </a:p>
        </p:txBody>
      </p:sp>
      <p:sp>
        <p:nvSpPr>
          <p:cNvPr id="84996" name="Rectangle 4"/>
          <p:cNvSpPr>
            <a:spLocks noChangeArrowheads="1"/>
          </p:cNvSpPr>
          <p:nvPr/>
        </p:nvSpPr>
        <p:spPr bwMode="auto">
          <a:xfrm>
            <a:off x="2338388" y="3644900"/>
            <a:ext cx="1368425" cy="50323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r>
              <a:rPr lang="en-US" altLang="zh-CN" sz="1800">
                <a:solidFill>
                  <a:srgbClr val="0000FF"/>
                </a:solidFill>
                <a:latin typeface="Consolas" pitchFamily="49" charset="0"/>
                <a:cs typeface="Consolas" pitchFamily="49" charset="0"/>
              </a:rPr>
              <a:t>display</a:t>
            </a:r>
          </a:p>
        </p:txBody>
      </p:sp>
      <p:sp>
        <p:nvSpPr>
          <p:cNvPr id="84997" name="Text Box 5"/>
          <p:cNvSpPr txBox="1">
            <a:spLocks noChangeArrowheads="1"/>
          </p:cNvSpPr>
          <p:nvPr/>
        </p:nvSpPr>
        <p:spPr bwMode="auto">
          <a:xfrm>
            <a:off x="3851275" y="2060575"/>
            <a:ext cx="1512888" cy="369332"/>
          </a:xfrm>
          <a:prstGeom prst="rect">
            <a:avLst/>
          </a:prstGeom>
          <a:noFill/>
          <a:ln w="28575" algn="ctr">
            <a:noFill/>
            <a:miter lim="800000"/>
            <a:headEnd/>
            <a:tailEnd/>
          </a:ln>
          <a:effectLst/>
        </p:spPr>
        <p:txBody>
          <a:bodyPr>
            <a:spAutoFit/>
          </a:bodyPr>
          <a:lstStyle/>
          <a:p>
            <a:pPr>
              <a:spcBef>
                <a:spcPct val="50000"/>
              </a:spcBef>
            </a:pPr>
            <a:r>
              <a:rPr lang="zh-CN" altLang="en-US" sz="1800">
                <a:solidFill>
                  <a:srgbClr val="FF00FF"/>
                </a:solidFill>
                <a:latin typeface="Consolas" pitchFamily="49" charset="0"/>
                <a:ea typeface="仿宋" pitchFamily="49" charset="-122"/>
                <a:cs typeface="Consolas" pitchFamily="49" charset="0"/>
              </a:rPr>
              <a:t>类</a:t>
            </a:r>
            <a:r>
              <a:rPr lang="en-US" altLang="zh-CN" sz="1800">
                <a:solidFill>
                  <a:srgbClr val="FF00FF"/>
                </a:solidFill>
                <a:latin typeface="Consolas" pitchFamily="49" charset="0"/>
                <a:ea typeface="仿宋" pitchFamily="49" charset="-122"/>
                <a:cs typeface="Consolas" pitchFamily="49" charset="0"/>
              </a:rPr>
              <a:t>Sample</a:t>
            </a:r>
          </a:p>
        </p:txBody>
      </p:sp>
      <p:sp>
        <p:nvSpPr>
          <p:cNvPr id="84998" name="Text Box 6"/>
          <p:cNvSpPr txBox="1">
            <a:spLocks noChangeArrowheads="1"/>
          </p:cNvSpPr>
          <p:nvPr/>
        </p:nvSpPr>
        <p:spPr bwMode="auto">
          <a:xfrm>
            <a:off x="4859338" y="2995613"/>
            <a:ext cx="792162" cy="1077218"/>
          </a:xfrm>
          <a:prstGeom prst="rect">
            <a:avLst/>
          </a:prstGeom>
          <a:ln>
            <a:headEnd/>
            <a:tailEnd/>
          </a:ln>
        </p:spPr>
        <p:style>
          <a:lnRef idx="1">
            <a:schemeClr val="dk1"/>
          </a:lnRef>
          <a:fillRef idx="2">
            <a:schemeClr val="dk1"/>
          </a:fillRef>
          <a:effectRef idx="1">
            <a:schemeClr val="dk1"/>
          </a:effectRef>
          <a:fontRef idx="minor">
            <a:schemeClr val="dk1"/>
          </a:fontRef>
        </p:style>
        <p:txBody>
          <a:bodyPr>
            <a:spAutoFit/>
          </a:bodyPr>
          <a:lstStyle/>
          <a:p>
            <a:pPr>
              <a:spcBef>
                <a:spcPts val="600"/>
              </a:spcBef>
            </a:pPr>
            <a:r>
              <a:rPr lang="en-US" altLang="zh-CN" sz="1800">
                <a:solidFill>
                  <a:srgbClr val="0000FF"/>
                </a:solidFill>
                <a:latin typeface="Consolas" pitchFamily="49" charset="0"/>
                <a:cs typeface="Consolas" pitchFamily="49" charset="0"/>
              </a:rPr>
              <a:t>x</a:t>
            </a:r>
          </a:p>
          <a:p>
            <a:pPr>
              <a:spcBef>
                <a:spcPts val="600"/>
              </a:spcBef>
            </a:pPr>
            <a:r>
              <a:rPr lang="en-US" altLang="zh-CN" sz="1800">
                <a:solidFill>
                  <a:srgbClr val="0000FF"/>
                </a:solidFill>
                <a:latin typeface="Consolas" pitchFamily="49" charset="0"/>
                <a:cs typeface="Consolas" pitchFamily="49" charset="0"/>
              </a:rPr>
              <a:t>y</a:t>
            </a:r>
          </a:p>
          <a:p>
            <a:pPr>
              <a:spcBef>
                <a:spcPts val="600"/>
              </a:spcBef>
            </a:pPr>
            <a:r>
              <a:rPr lang="en-US" altLang="zh-CN" sz="1800">
                <a:solidFill>
                  <a:srgbClr val="0000FF"/>
                </a:solidFill>
                <a:latin typeface="Consolas" pitchFamily="49" charset="0"/>
                <a:ea typeface="宋体" pitchFamily="2" charset="-122"/>
                <a:cs typeface="Consolas" pitchFamily="49" charset="0"/>
              </a:rPr>
              <a:t>┇</a:t>
            </a:r>
          </a:p>
        </p:txBody>
      </p:sp>
      <p:sp>
        <p:nvSpPr>
          <p:cNvPr id="85000" name="Line 8"/>
          <p:cNvSpPr>
            <a:spLocks noChangeShapeType="1"/>
          </p:cNvSpPr>
          <p:nvPr/>
        </p:nvSpPr>
        <p:spPr bwMode="auto">
          <a:xfrm flipH="1">
            <a:off x="5651500" y="3429000"/>
            <a:ext cx="1079500" cy="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wrap="none" anchor="ctr"/>
          <a:lstStyle/>
          <a:p>
            <a:endParaRPr lang="zh-CN" altLang="en-US"/>
          </a:p>
        </p:txBody>
      </p:sp>
      <p:sp>
        <p:nvSpPr>
          <p:cNvPr id="85001" name="Text Box 9"/>
          <p:cNvSpPr txBox="1">
            <a:spLocks noChangeArrowheads="1"/>
          </p:cNvSpPr>
          <p:nvPr/>
        </p:nvSpPr>
        <p:spPr bwMode="auto">
          <a:xfrm>
            <a:off x="6572264" y="3213100"/>
            <a:ext cx="1800225" cy="369332"/>
          </a:xfrm>
          <a:prstGeom prst="rect">
            <a:avLst/>
          </a:prstGeom>
          <a:noFill/>
          <a:ln w="28575" algn="ctr">
            <a:noFill/>
            <a:miter lim="800000"/>
            <a:headEnd/>
            <a:tailEnd/>
          </a:ln>
          <a:effectLst/>
        </p:spPr>
        <p:txBody>
          <a:bodyPr>
            <a:spAutoFit/>
          </a:bodyPr>
          <a:lstStyle/>
          <a:p>
            <a:pPr>
              <a:spcBef>
                <a:spcPct val="50000"/>
              </a:spcBef>
            </a:pPr>
            <a:r>
              <a:rPr lang="zh-CN" altLang="en-US" sz="1800">
                <a:latin typeface="仿宋" pitchFamily="49" charset="-122"/>
                <a:ea typeface="仿宋" pitchFamily="49" charset="-122"/>
              </a:rPr>
              <a:t>内部数据成员</a:t>
            </a:r>
          </a:p>
        </p:txBody>
      </p:sp>
      <p:sp>
        <p:nvSpPr>
          <p:cNvPr id="85002" name="AutoShape 10"/>
          <p:cNvSpPr>
            <a:spLocks/>
          </p:cNvSpPr>
          <p:nvPr/>
        </p:nvSpPr>
        <p:spPr bwMode="auto">
          <a:xfrm>
            <a:off x="2051050" y="2852738"/>
            <a:ext cx="142875" cy="1079500"/>
          </a:xfrm>
          <a:prstGeom prst="leftBrace">
            <a:avLst>
              <a:gd name="adj1" fmla="val 62963"/>
              <a:gd name="adj2" fmla="val 50000"/>
            </a:avLst>
          </a:prstGeom>
          <a:ln>
            <a:headEnd/>
            <a:tailEnd/>
          </a:ln>
        </p:spPr>
        <p:style>
          <a:lnRef idx="2">
            <a:schemeClr val="accent4"/>
          </a:lnRef>
          <a:fillRef idx="0">
            <a:schemeClr val="accent4"/>
          </a:fillRef>
          <a:effectRef idx="1">
            <a:schemeClr val="accent4"/>
          </a:effectRef>
          <a:fontRef idx="minor">
            <a:schemeClr val="tx1"/>
          </a:fontRef>
        </p:style>
        <p:txBody>
          <a:bodyPr wrap="none" anchor="ctr"/>
          <a:lstStyle/>
          <a:p>
            <a:endParaRPr lang="zh-CN" altLang="en-US"/>
          </a:p>
        </p:txBody>
      </p:sp>
      <p:sp>
        <p:nvSpPr>
          <p:cNvPr id="85003" name="Text Box 11"/>
          <p:cNvSpPr txBox="1">
            <a:spLocks noChangeArrowheads="1"/>
          </p:cNvSpPr>
          <p:nvPr/>
        </p:nvSpPr>
        <p:spPr bwMode="auto">
          <a:xfrm>
            <a:off x="1444923" y="2563813"/>
            <a:ext cx="461665" cy="1800225"/>
          </a:xfrm>
          <a:prstGeom prst="rect">
            <a:avLst/>
          </a:prstGeom>
          <a:noFill/>
          <a:ln w="28575" algn="ctr">
            <a:noFill/>
            <a:miter lim="800000"/>
            <a:headEnd/>
            <a:tailEnd/>
          </a:ln>
          <a:effectLst/>
        </p:spPr>
        <p:txBody>
          <a:bodyPr vert="eaVert">
            <a:spAutoFit/>
          </a:bodyPr>
          <a:lstStyle/>
          <a:p>
            <a:pPr>
              <a:spcBef>
                <a:spcPct val="50000"/>
              </a:spcBef>
            </a:pPr>
            <a:r>
              <a:rPr lang="zh-CN" altLang="en-US" sz="1800">
                <a:latin typeface="仿宋" pitchFamily="49" charset="-122"/>
                <a:ea typeface="仿宋" pitchFamily="49" charset="-122"/>
              </a:rPr>
              <a:t>外部成员函数</a:t>
            </a:r>
          </a:p>
        </p:txBody>
      </p:sp>
      <p:sp>
        <p:nvSpPr>
          <p:cNvPr id="14" name="灯片编号占位符 13"/>
          <p:cNvSpPr>
            <a:spLocks noGrp="1"/>
          </p:cNvSpPr>
          <p:nvPr>
            <p:ph type="sldNum" sz="quarter" idx="12"/>
          </p:nvPr>
        </p:nvSpPr>
        <p:spPr/>
        <p:txBody>
          <a:bodyPr/>
          <a:lstStyle/>
          <a:p>
            <a:fld id="{6699457F-8CE0-4332-9E3E-2A332048C7F3}" type="slidenum">
              <a:rPr lang="en-US" altLang="zh-CN" smtClean="0"/>
              <a:pPr/>
              <a:t>12</a:t>
            </a:fld>
            <a:r>
              <a:rPr lang="en-US" altLang="zh-CN" smtClean="0"/>
              <a:t>/120</a:t>
            </a:r>
            <a:endParaRPr lang="en-US" altLang="zh-CN"/>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1214414" y="1285860"/>
          <a:ext cx="6072231" cy="2214580"/>
        </p:xfrm>
        <a:graphic>
          <a:graphicData uri="http://schemas.openxmlformats.org/drawingml/2006/table">
            <a:tbl>
              <a:tblPr firstRow="1" bandRow="1">
                <a:tableStyleId>{5C22544A-7EE6-4342-B048-85BDC9FD1C3A}</a:tableStyleId>
              </a:tblPr>
              <a:tblGrid>
                <a:gridCol w="2286017"/>
                <a:gridCol w="1762137"/>
                <a:gridCol w="2024077"/>
              </a:tblGrid>
              <a:tr h="553645">
                <a:tc>
                  <a:txBody>
                    <a:bodyPr/>
                    <a:lstStyle/>
                    <a:p>
                      <a:pPr algn="ctr"/>
                      <a:r>
                        <a:rPr lang="zh-CN" altLang="en-US" b="1" smtClean="0">
                          <a:solidFill>
                            <a:srgbClr val="FF0000"/>
                          </a:solidFill>
                          <a:latin typeface="Consolas" pitchFamily="49" charset="0"/>
                          <a:ea typeface="仿宋" pitchFamily="49" charset="-122"/>
                          <a:cs typeface="Consolas" pitchFamily="49" charset="0"/>
                        </a:rPr>
                        <a:t>设计方案</a:t>
                      </a:r>
                      <a:endParaRPr lang="zh-CN" altLang="en-US" b="1">
                        <a:solidFill>
                          <a:srgbClr val="FF0000"/>
                        </a:solidFill>
                        <a:latin typeface="Consolas" pitchFamily="49" charset="0"/>
                        <a:ea typeface="仿宋" pitchFamily="49" charset="-122"/>
                        <a:cs typeface="Consolas" pitchFamily="49" charset="0"/>
                      </a:endParaRPr>
                    </a:p>
                  </a:txBody>
                  <a:tcPr anchor="ctr">
                    <a:solidFill>
                      <a:schemeClr val="bg1">
                        <a:lumMod val="95000"/>
                      </a:schemeClr>
                    </a:solidFill>
                  </a:tcPr>
                </a:tc>
                <a:tc>
                  <a:txBody>
                    <a:bodyPr/>
                    <a:lstStyle/>
                    <a:p>
                      <a:pPr algn="ctr"/>
                      <a:r>
                        <a:rPr lang="zh-CN" altLang="zh-CN" sz="1800" b="1" smtClean="0">
                          <a:solidFill>
                            <a:srgbClr val="FF0000"/>
                          </a:solidFill>
                          <a:latin typeface="Consolas" pitchFamily="49" charset="0"/>
                          <a:ea typeface="仿宋" pitchFamily="49" charset="-122"/>
                          <a:cs typeface="Consolas" pitchFamily="49" charset="0"/>
                        </a:rPr>
                        <a:t>插入</a:t>
                      </a:r>
                      <a:r>
                        <a:rPr lang="zh-CN" altLang="en-US" sz="1800" b="1" smtClean="0">
                          <a:solidFill>
                            <a:srgbClr val="FF0000"/>
                          </a:solidFill>
                          <a:latin typeface="Consolas" pitchFamily="49" charset="0"/>
                          <a:ea typeface="仿宋" pitchFamily="49" charset="-122"/>
                          <a:cs typeface="Consolas" pitchFamily="49" charset="0"/>
                        </a:rPr>
                        <a:t>一个</a:t>
                      </a:r>
                      <a:r>
                        <a:rPr lang="zh-CN" altLang="zh-CN" sz="1800" b="1" smtClean="0">
                          <a:solidFill>
                            <a:srgbClr val="FF0000"/>
                          </a:solidFill>
                          <a:latin typeface="Consolas" pitchFamily="49" charset="0"/>
                          <a:ea typeface="仿宋" pitchFamily="49" charset="-122"/>
                          <a:cs typeface="Consolas" pitchFamily="49" charset="0"/>
                        </a:rPr>
                        <a:t>整数</a:t>
                      </a:r>
                      <a:endParaRPr lang="zh-CN" altLang="en-US" b="1">
                        <a:solidFill>
                          <a:srgbClr val="FF0000"/>
                        </a:solidFill>
                        <a:latin typeface="Consolas" pitchFamily="49" charset="0"/>
                        <a:ea typeface="仿宋" pitchFamily="49" charset="-122"/>
                        <a:cs typeface="Consolas" pitchFamily="49" charset="0"/>
                      </a:endParaRPr>
                    </a:p>
                  </a:txBody>
                  <a:tcPr anchor="ctr">
                    <a:solidFill>
                      <a:schemeClr val="bg1">
                        <a:lumMod val="95000"/>
                      </a:schemeClr>
                    </a:solidFill>
                  </a:tcPr>
                </a:tc>
                <a:tc>
                  <a:txBody>
                    <a:bodyPr/>
                    <a:lstStyle/>
                    <a:p>
                      <a:pPr algn="ctr"/>
                      <a:r>
                        <a:rPr lang="zh-CN" altLang="zh-CN" sz="1800" b="1" smtClean="0">
                          <a:solidFill>
                            <a:srgbClr val="FF0000"/>
                          </a:solidFill>
                          <a:latin typeface="Consolas" pitchFamily="49" charset="0"/>
                          <a:ea typeface="仿宋" pitchFamily="49" charset="-122"/>
                          <a:cs typeface="Consolas" pitchFamily="49" charset="0"/>
                        </a:rPr>
                        <a:t>中位数</a:t>
                      </a:r>
                      <a:endParaRPr lang="zh-CN" altLang="en-US" b="1">
                        <a:solidFill>
                          <a:srgbClr val="FF0000"/>
                        </a:solidFill>
                        <a:latin typeface="Consolas" pitchFamily="49" charset="0"/>
                        <a:ea typeface="仿宋" pitchFamily="49" charset="-122"/>
                        <a:cs typeface="Consolas" pitchFamily="49" charset="0"/>
                      </a:endParaRPr>
                    </a:p>
                  </a:txBody>
                  <a:tcPr anchor="ctr">
                    <a:solidFill>
                      <a:schemeClr val="bg1">
                        <a:lumMod val="95000"/>
                      </a:schemeClr>
                    </a:solidFill>
                  </a:tcPr>
                </a:tc>
              </a:tr>
              <a:tr h="553645">
                <a:tc>
                  <a:txBody>
                    <a:bodyPr/>
                    <a:lstStyle/>
                    <a:p>
                      <a:pPr algn="ctr"/>
                      <a:r>
                        <a:rPr lang="zh-CN" altLang="zh-CN" sz="1800" b="1" smtClean="0">
                          <a:solidFill>
                            <a:srgbClr val="0000FF"/>
                          </a:solidFill>
                          <a:latin typeface="Consolas" pitchFamily="49" charset="0"/>
                          <a:ea typeface="仿宋" pitchFamily="49" charset="-122"/>
                          <a:cs typeface="Consolas" pitchFamily="49" charset="0"/>
                        </a:rPr>
                        <a:t>采用无序数组存储</a:t>
                      </a:r>
                      <a:endParaRPr lang="zh-CN" altLang="en-US" b="1">
                        <a:solidFill>
                          <a:srgbClr val="0000FF"/>
                        </a:solidFill>
                        <a:latin typeface="Consolas" pitchFamily="49" charset="0"/>
                        <a:ea typeface="仿宋" pitchFamily="49" charset="-122"/>
                        <a:cs typeface="Consolas" pitchFamily="49" charset="0"/>
                      </a:endParaRPr>
                    </a:p>
                  </a:txBody>
                  <a:tcPr anchor="ctr">
                    <a:solidFill>
                      <a:schemeClr val="bg1">
                        <a:lumMod val="95000"/>
                      </a:schemeClr>
                    </a:solidFill>
                  </a:tcPr>
                </a:tc>
                <a:tc>
                  <a:txBody>
                    <a:bodyPr/>
                    <a:lstStyle/>
                    <a:p>
                      <a:pPr algn="ctr"/>
                      <a:r>
                        <a:rPr lang="en-US" altLang="zh-CN" b="1" smtClean="0">
                          <a:solidFill>
                            <a:srgbClr val="0000FF"/>
                          </a:solidFill>
                          <a:latin typeface="Consolas" pitchFamily="49" charset="0"/>
                          <a:ea typeface="仿宋" pitchFamily="49" charset="-122"/>
                          <a:cs typeface="Consolas" pitchFamily="49" charset="0"/>
                        </a:rPr>
                        <a:t>O(1)</a:t>
                      </a:r>
                      <a:endParaRPr lang="zh-CN" altLang="en-US" b="1">
                        <a:solidFill>
                          <a:srgbClr val="0000FF"/>
                        </a:solidFill>
                        <a:latin typeface="Consolas" pitchFamily="49" charset="0"/>
                        <a:ea typeface="仿宋" pitchFamily="49" charset="-122"/>
                        <a:cs typeface="Consolas" pitchFamily="49" charset="0"/>
                      </a:endParaRPr>
                    </a:p>
                  </a:txBody>
                  <a:tcPr anchor="ctr">
                    <a:solidFill>
                      <a:schemeClr val="bg1">
                        <a:lumMod val="95000"/>
                      </a:schemeClr>
                    </a:solidFill>
                  </a:tcPr>
                </a:tc>
                <a:tc>
                  <a:txBody>
                    <a:bodyPr/>
                    <a:lstStyle/>
                    <a:p>
                      <a:pPr algn="ctr"/>
                      <a:r>
                        <a:rPr lang="en-US" altLang="zh-CN" b="1" smtClean="0">
                          <a:solidFill>
                            <a:srgbClr val="0000FF"/>
                          </a:solidFill>
                          <a:latin typeface="Consolas" pitchFamily="49" charset="0"/>
                          <a:ea typeface="仿宋" pitchFamily="49" charset="-122"/>
                          <a:cs typeface="Consolas" pitchFamily="49" charset="0"/>
                        </a:rPr>
                        <a:t>O(</a:t>
                      </a:r>
                      <a:r>
                        <a:rPr lang="en-US" altLang="zh-CN" b="1" i="1" smtClean="0">
                          <a:solidFill>
                            <a:srgbClr val="0000FF"/>
                          </a:solidFill>
                          <a:latin typeface="Consolas" pitchFamily="49" charset="0"/>
                          <a:ea typeface="仿宋" pitchFamily="49" charset="-122"/>
                          <a:cs typeface="Consolas" pitchFamily="49" charset="0"/>
                        </a:rPr>
                        <a:t>n</a:t>
                      </a:r>
                      <a:r>
                        <a:rPr lang="en-US" altLang="zh-CN" b="1" smtClean="0">
                          <a:solidFill>
                            <a:srgbClr val="0000FF"/>
                          </a:solidFill>
                          <a:latin typeface="Consolas" pitchFamily="49" charset="0"/>
                          <a:ea typeface="仿宋" pitchFamily="49" charset="-122"/>
                          <a:cs typeface="Consolas" pitchFamily="49" charset="0"/>
                        </a:rPr>
                        <a:t>)</a:t>
                      </a:r>
                      <a:endParaRPr lang="zh-CN" altLang="en-US" b="1">
                        <a:solidFill>
                          <a:srgbClr val="0000FF"/>
                        </a:solidFill>
                        <a:latin typeface="Consolas" pitchFamily="49" charset="0"/>
                        <a:ea typeface="仿宋" pitchFamily="49" charset="-122"/>
                        <a:cs typeface="Consolas" pitchFamily="49" charset="0"/>
                      </a:endParaRPr>
                    </a:p>
                  </a:txBody>
                  <a:tcPr anchor="ctr">
                    <a:solidFill>
                      <a:schemeClr val="bg1">
                        <a:lumMod val="95000"/>
                      </a:schemeClr>
                    </a:solidFill>
                  </a:tcPr>
                </a:tc>
              </a:tr>
              <a:tr h="553645">
                <a:tc>
                  <a:txBody>
                    <a:bodyPr/>
                    <a:lstStyle/>
                    <a:p>
                      <a:pPr algn="ctr"/>
                      <a:r>
                        <a:rPr lang="zh-CN" altLang="zh-CN" sz="1800" b="1" smtClean="0">
                          <a:solidFill>
                            <a:srgbClr val="0000FF"/>
                          </a:solidFill>
                          <a:latin typeface="Consolas" pitchFamily="49" charset="0"/>
                          <a:ea typeface="仿宋" pitchFamily="49" charset="-122"/>
                          <a:cs typeface="Consolas" pitchFamily="49" charset="0"/>
                        </a:rPr>
                        <a:t>采用有序数组存储</a:t>
                      </a:r>
                      <a:endParaRPr lang="zh-CN" altLang="en-US" b="1">
                        <a:solidFill>
                          <a:srgbClr val="0000FF"/>
                        </a:solidFill>
                        <a:latin typeface="Consolas" pitchFamily="49" charset="0"/>
                        <a:ea typeface="仿宋" pitchFamily="49" charset="-122"/>
                        <a:cs typeface="Consolas" pitchFamily="49" charset="0"/>
                      </a:endParaRPr>
                    </a:p>
                  </a:txBody>
                  <a:tcPr anchor="ctr">
                    <a:solidFill>
                      <a:schemeClr val="bg1">
                        <a:lumMod val="95000"/>
                      </a:schemeClr>
                    </a:solidFill>
                  </a:tcPr>
                </a:tc>
                <a:tc>
                  <a:txBody>
                    <a:bodyPr/>
                    <a:lstStyle/>
                    <a:p>
                      <a:pPr algn="ctr"/>
                      <a:r>
                        <a:rPr lang="en-US" altLang="zh-CN" b="1" smtClean="0">
                          <a:solidFill>
                            <a:srgbClr val="0000FF"/>
                          </a:solidFill>
                          <a:latin typeface="Consolas" pitchFamily="49" charset="0"/>
                          <a:ea typeface="仿宋" pitchFamily="49" charset="-122"/>
                          <a:cs typeface="Consolas" pitchFamily="49" charset="0"/>
                        </a:rPr>
                        <a:t>O(</a:t>
                      </a:r>
                      <a:r>
                        <a:rPr lang="en-US" altLang="zh-CN" b="1" i="1" smtClean="0">
                          <a:solidFill>
                            <a:srgbClr val="0000FF"/>
                          </a:solidFill>
                          <a:latin typeface="Consolas" pitchFamily="49" charset="0"/>
                          <a:ea typeface="仿宋" pitchFamily="49" charset="-122"/>
                          <a:cs typeface="Consolas" pitchFamily="49" charset="0"/>
                        </a:rPr>
                        <a:t>n</a:t>
                      </a:r>
                      <a:r>
                        <a:rPr lang="en-US" altLang="zh-CN" b="1" smtClean="0">
                          <a:solidFill>
                            <a:srgbClr val="0000FF"/>
                          </a:solidFill>
                          <a:latin typeface="Consolas" pitchFamily="49" charset="0"/>
                          <a:ea typeface="仿宋" pitchFamily="49" charset="-122"/>
                          <a:cs typeface="Consolas" pitchFamily="49" charset="0"/>
                        </a:rPr>
                        <a:t>)</a:t>
                      </a:r>
                      <a:endParaRPr lang="zh-CN" altLang="en-US" b="1">
                        <a:solidFill>
                          <a:srgbClr val="0000FF"/>
                        </a:solidFill>
                        <a:latin typeface="Consolas" pitchFamily="49" charset="0"/>
                        <a:ea typeface="仿宋" pitchFamily="49" charset="-122"/>
                        <a:cs typeface="Consolas" pitchFamily="49" charset="0"/>
                      </a:endParaRPr>
                    </a:p>
                  </a:txBody>
                  <a:tcPr anchor="ctr">
                    <a:solidFill>
                      <a:schemeClr val="bg1">
                        <a:lumMod val="95000"/>
                      </a:schemeClr>
                    </a:solidFill>
                  </a:tcPr>
                </a:tc>
                <a:tc>
                  <a:txBody>
                    <a:bodyPr/>
                    <a:lstStyle/>
                    <a:p>
                      <a:pPr algn="ctr"/>
                      <a:r>
                        <a:rPr lang="en-US" altLang="zh-CN" b="1" smtClean="0">
                          <a:solidFill>
                            <a:srgbClr val="0000FF"/>
                          </a:solidFill>
                          <a:latin typeface="Consolas" pitchFamily="49" charset="0"/>
                          <a:ea typeface="仿宋" pitchFamily="49" charset="-122"/>
                          <a:cs typeface="Consolas" pitchFamily="49" charset="0"/>
                        </a:rPr>
                        <a:t>O(1)</a:t>
                      </a:r>
                      <a:endParaRPr lang="zh-CN" altLang="en-US" b="1">
                        <a:solidFill>
                          <a:srgbClr val="0000FF"/>
                        </a:solidFill>
                        <a:latin typeface="Consolas" pitchFamily="49" charset="0"/>
                        <a:ea typeface="仿宋" pitchFamily="49" charset="-122"/>
                        <a:cs typeface="Consolas" pitchFamily="49" charset="0"/>
                      </a:endParaRPr>
                    </a:p>
                  </a:txBody>
                  <a:tcPr anchor="ctr">
                    <a:solidFill>
                      <a:schemeClr val="bg1">
                        <a:lumMod val="95000"/>
                      </a:schemeClr>
                    </a:solidFill>
                  </a:tcPr>
                </a:tc>
              </a:tr>
              <a:tr h="553645">
                <a:tc>
                  <a:txBody>
                    <a:bodyPr/>
                    <a:lstStyle/>
                    <a:p>
                      <a:pPr algn="ctr"/>
                      <a:r>
                        <a:rPr lang="zh-CN" altLang="zh-CN" sz="1800" b="1" smtClean="0">
                          <a:solidFill>
                            <a:srgbClr val="0000FF"/>
                          </a:solidFill>
                          <a:latin typeface="Consolas" pitchFamily="49" charset="0"/>
                          <a:ea typeface="仿宋" pitchFamily="49" charset="-122"/>
                          <a:cs typeface="Consolas" pitchFamily="49" charset="0"/>
                        </a:rPr>
                        <a:t>小根堆和大根堆</a:t>
                      </a:r>
                      <a:endParaRPr lang="zh-CN" altLang="en-US" b="1">
                        <a:solidFill>
                          <a:srgbClr val="0000FF"/>
                        </a:solidFill>
                        <a:latin typeface="Consolas" pitchFamily="49" charset="0"/>
                        <a:ea typeface="仿宋" pitchFamily="49" charset="-122"/>
                        <a:cs typeface="Consolas" pitchFamily="49" charset="0"/>
                      </a:endParaRPr>
                    </a:p>
                  </a:txBody>
                  <a:tcPr anchor="ctr">
                    <a:solidFill>
                      <a:schemeClr val="bg1">
                        <a:lumMod val="95000"/>
                      </a:schemeClr>
                    </a:solidFill>
                  </a:tcPr>
                </a:tc>
                <a:tc>
                  <a:txBody>
                    <a:bodyPr/>
                    <a:lstStyle/>
                    <a:p>
                      <a:pPr algn="ctr"/>
                      <a:r>
                        <a:rPr lang="en-US" altLang="zh-CN" b="1" smtClean="0">
                          <a:solidFill>
                            <a:srgbClr val="0000FF"/>
                          </a:solidFill>
                          <a:latin typeface="Consolas" pitchFamily="49" charset="0"/>
                          <a:ea typeface="仿宋" pitchFamily="49" charset="-122"/>
                          <a:cs typeface="Consolas" pitchFamily="49" charset="0"/>
                        </a:rPr>
                        <a:t>O(log</a:t>
                      </a:r>
                      <a:r>
                        <a:rPr lang="en-US" altLang="zh-CN" b="1" baseline="-25000" smtClean="0">
                          <a:solidFill>
                            <a:srgbClr val="0000FF"/>
                          </a:solidFill>
                          <a:latin typeface="Consolas" pitchFamily="49" charset="0"/>
                          <a:ea typeface="仿宋" pitchFamily="49" charset="-122"/>
                          <a:cs typeface="Consolas" pitchFamily="49" charset="0"/>
                        </a:rPr>
                        <a:t>2</a:t>
                      </a:r>
                      <a:r>
                        <a:rPr lang="en-US" altLang="zh-CN" b="1" i="1" smtClean="0">
                          <a:solidFill>
                            <a:srgbClr val="0000FF"/>
                          </a:solidFill>
                          <a:latin typeface="Consolas" pitchFamily="49" charset="0"/>
                          <a:ea typeface="仿宋" pitchFamily="49" charset="-122"/>
                          <a:cs typeface="Consolas" pitchFamily="49" charset="0"/>
                        </a:rPr>
                        <a:t>n</a:t>
                      </a:r>
                      <a:r>
                        <a:rPr lang="en-US" altLang="zh-CN" b="1" smtClean="0">
                          <a:solidFill>
                            <a:srgbClr val="0000FF"/>
                          </a:solidFill>
                          <a:latin typeface="Consolas" pitchFamily="49" charset="0"/>
                          <a:ea typeface="仿宋" pitchFamily="49" charset="-122"/>
                          <a:cs typeface="Consolas" pitchFamily="49" charset="0"/>
                        </a:rPr>
                        <a:t>)</a:t>
                      </a:r>
                      <a:endParaRPr lang="zh-CN" altLang="en-US" b="1">
                        <a:solidFill>
                          <a:srgbClr val="0000FF"/>
                        </a:solidFill>
                        <a:latin typeface="Consolas" pitchFamily="49" charset="0"/>
                        <a:ea typeface="仿宋" pitchFamily="49" charset="-122"/>
                        <a:cs typeface="Consolas" pitchFamily="49" charset="0"/>
                      </a:endParaRPr>
                    </a:p>
                  </a:txBody>
                  <a:tcPr anchor="ctr">
                    <a:solidFill>
                      <a:schemeClr val="bg1">
                        <a:lumMod val="95000"/>
                      </a:schemeClr>
                    </a:solidFill>
                  </a:tcPr>
                </a:tc>
                <a:tc>
                  <a:txBody>
                    <a:bodyPr/>
                    <a:lstStyle/>
                    <a:p>
                      <a:pPr algn="ctr"/>
                      <a:r>
                        <a:rPr lang="en-US" altLang="zh-CN" b="1" smtClean="0">
                          <a:solidFill>
                            <a:srgbClr val="0000FF"/>
                          </a:solidFill>
                          <a:latin typeface="Consolas" pitchFamily="49" charset="0"/>
                          <a:ea typeface="仿宋" pitchFamily="49" charset="-122"/>
                          <a:cs typeface="Consolas" pitchFamily="49" charset="0"/>
                        </a:rPr>
                        <a:t>O(1)</a:t>
                      </a:r>
                      <a:endParaRPr lang="zh-CN" altLang="en-US" b="1">
                        <a:solidFill>
                          <a:srgbClr val="0000FF"/>
                        </a:solidFill>
                        <a:latin typeface="Consolas" pitchFamily="49" charset="0"/>
                        <a:ea typeface="仿宋" pitchFamily="49" charset="-122"/>
                        <a:cs typeface="Consolas" pitchFamily="49" charset="0"/>
                      </a:endParaRPr>
                    </a:p>
                  </a:txBody>
                  <a:tcPr anchor="ctr">
                    <a:solidFill>
                      <a:schemeClr val="bg1">
                        <a:lumMod val="95000"/>
                      </a:schemeClr>
                    </a:solidFill>
                  </a:tcPr>
                </a:tc>
              </a:tr>
            </a:tbl>
          </a:graphicData>
        </a:graphic>
      </p:graphicFrame>
      <p:sp>
        <p:nvSpPr>
          <p:cNvPr id="4" name="TextBox 3"/>
          <p:cNvSpPr txBox="1"/>
          <p:nvPr/>
        </p:nvSpPr>
        <p:spPr>
          <a:xfrm>
            <a:off x="1285852" y="642918"/>
            <a:ext cx="1000132" cy="400110"/>
          </a:xfrm>
          <a:prstGeom prst="rect">
            <a:avLst/>
          </a:prstGeom>
          <a:noFill/>
        </p:spPr>
        <p:txBody>
          <a:bodyPr wrap="square" rtlCol="0">
            <a:spAutoFit/>
          </a:bodyPr>
          <a:lstStyle/>
          <a:p>
            <a:r>
              <a:rPr lang="zh-CN" altLang="en-US" sz="2000" smtClean="0">
                <a:solidFill>
                  <a:srgbClr val="FF0000"/>
                </a:solidFill>
                <a:latin typeface="华文中宋" pitchFamily="2" charset="-122"/>
                <a:ea typeface="华文中宋" pitchFamily="2" charset="-122"/>
                <a:cs typeface="Times New Roman" pitchFamily="18" charset="0"/>
              </a:rPr>
              <a:t>比较</a:t>
            </a:r>
          </a:p>
        </p:txBody>
      </p:sp>
      <p:sp>
        <p:nvSpPr>
          <p:cNvPr id="6" name="灯片编号占位符 5"/>
          <p:cNvSpPr>
            <a:spLocks noGrp="1"/>
          </p:cNvSpPr>
          <p:nvPr>
            <p:ph type="sldNum" sz="quarter" idx="12"/>
          </p:nvPr>
        </p:nvSpPr>
        <p:spPr/>
        <p:txBody>
          <a:bodyPr/>
          <a:lstStyle/>
          <a:p>
            <a:fld id="{6699457F-8CE0-4332-9E3E-2A332048C7F3}" type="slidenum">
              <a:rPr lang="en-US" altLang="zh-CN" smtClean="0"/>
              <a:pPr/>
              <a:t>120</a:t>
            </a:fld>
            <a:r>
              <a:rPr lang="en-US" altLang="zh-CN" smtClean="0"/>
              <a:t>/120</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395288" y="404813"/>
            <a:ext cx="3600450" cy="430887"/>
          </a:xfrm>
          <a:prstGeom prst="rect">
            <a:avLst/>
          </a:prstGeom>
          <a:noFill/>
          <a:ln w="28575" algn="ctr">
            <a:noFill/>
            <a:miter lim="800000"/>
            <a:headEnd/>
            <a:tailEnd/>
          </a:ln>
          <a:effectLst/>
        </p:spPr>
        <p:txBody>
          <a:bodyPr>
            <a:spAutoFit/>
          </a:bodyPr>
          <a:lstStyle/>
          <a:p>
            <a:pPr algn="l">
              <a:spcBef>
                <a:spcPct val="50000"/>
              </a:spcBef>
            </a:pPr>
            <a:r>
              <a:rPr lang="en-US" altLang="zh-CN" sz="2200">
                <a:solidFill>
                  <a:srgbClr val="FF3300"/>
                </a:solidFill>
                <a:latin typeface="Consolas" pitchFamily="49" charset="0"/>
                <a:ea typeface="华文中宋" pitchFamily="2" charset="-122"/>
                <a:cs typeface="Consolas" pitchFamily="49" charset="0"/>
              </a:rPr>
              <a:t>2</a:t>
            </a:r>
            <a:r>
              <a:rPr lang="zh-CN" altLang="en-US" sz="2200">
                <a:solidFill>
                  <a:srgbClr val="FF3300"/>
                </a:solidFill>
                <a:latin typeface="Consolas" pitchFamily="49" charset="0"/>
                <a:ea typeface="华文中宋" pitchFamily="2" charset="-122"/>
                <a:cs typeface="Consolas" pitchFamily="49" charset="0"/>
              </a:rPr>
              <a:t>．类的成员函数</a:t>
            </a:r>
          </a:p>
        </p:txBody>
      </p:sp>
      <p:sp>
        <p:nvSpPr>
          <p:cNvPr id="83971" name="Text Box 3"/>
          <p:cNvSpPr txBox="1">
            <a:spLocks noChangeArrowheads="1"/>
          </p:cNvSpPr>
          <p:nvPr/>
        </p:nvSpPr>
        <p:spPr bwMode="auto">
          <a:xfrm>
            <a:off x="500035" y="1052513"/>
            <a:ext cx="8215370" cy="1667123"/>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wrap="square">
            <a:spAutoFit/>
          </a:bodyPr>
          <a:lstStyle/>
          <a:p>
            <a:pPr marL="342900" indent="-342900" algn="l">
              <a:lnSpc>
                <a:spcPts val="2800"/>
              </a:lnSpc>
              <a:spcBef>
                <a:spcPct val="50000"/>
              </a:spcBef>
              <a:buBlip>
                <a:blip r:embed="rId2"/>
              </a:buBlip>
            </a:pPr>
            <a:r>
              <a:rPr lang="zh-CN" altLang="en-US" sz="2000" smtClean="0">
                <a:solidFill>
                  <a:srgbClr val="3333FF"/>
                </a:solidFill>
                <a:latin typeface="Consolas" pitchFamily="49" charset="0"/>
                <a:ea typeface="仿宋" pitchFamily="49" charset="-122"/>
                <a:cs typeface="Consolas" pitchFamily="49" charset="0"/>
              </a:rPr>
              <a:t>类</a:t>
            </a:r>
            <a:r>
              <a:rPr lang="zh-CN" altLang="en-US" sz="2000">
                <a:solidFill>
                  <a:srgbClr val="3333FF"/>
                </a:solidFill>
                <a:latin typeface="Consolas" pitchFamily="49" charset="0"/>
                <a:ea typeface="仿宋" pitchFamily="49" charset="-122"/>
                <a:cs typeface="Consolas" pitchFamily="49" charset="0"/>
              </a:rPr>
              <a:t>的成员函数对类的数据成员进行操作，成员函数的定义体可以在类</a:t>
            </a:r>
            <a:r>
              <a:rPr lang="zh-CN" altLang="en-US" sz="2000" smtClean="0">
                <a:solidFill>
                  <a:srgbClr val="3333FF"/>
                </a:solidFill>
                <a:latin typeface="Consolas" pitchFamily="49" charset="0"/>
                <a:ea typeface="仿宋" pitchFamily="49" charset="-122"/>
                <a:cs typeface="Consolas" pitchFamily="49" charset="0"/>
              </a:rPr>
              <a:t>的声明体</a:t>
            </a:r>
            <a:r>
              <a:rPr lang="zh-CN" altLang="en-US" sz="2000">
                <a:solidFill>
                  <a:srgbClr val="3333FF"/>
                </a:solidFill>
                <a:latin typeface="Consolas" pitchFamily="49" charset="0"/>
                <a:ea typeface="仿宋" pitchFamily="49" charset="-122"/>
                <a:cs typeface="Consolas" pitchFamily="49" charset="0"/>
              </a:rPr>
              <a:t>中，也可以在类</a:t>
            </a:r>
            <a:r>
              <a:rPr lang="zh-CN" altLang="en-US" sz="2000" smtClean="0">
                <a:solidFill>
                  <a:srgbClr val="3333FF"/>
                </a:solidFill>
                <a:latin typeface="Consolas" pitchFamily="49" charset="0"/>
                <a:ea typeface="仿宋" pitchFamily="49" charset="-122"/>
                <a:cs typeface="Consolas" pitchFamily="49" charset="0"/>
              </a:rPr>
              <a:t>的声明体外。</a:t>
            </a:r>
            <a:endParaRPr lang="en-US" altLang="zh-CN" sz="2000" smtClean="0">
              <a:solidFill>
                <a:srgbClr val="3333FF"/>
              </a:solidFill>
              <a:latin typeface="Consolas" pitchFamily="49" charset="0"/>
              <a:ea typeface="仿宋" pitchFamily="49" charset="-122"/>
              <a:cs typeface="Consolas" pitchFamily="49" charset="0"/>
            </a:endParaRPr>
          </a:p>
          <a:p>
            <a:pPr marL="342900" indent="-342900" algn="l">
              <a:lnSpc>
                <a:spcPts val="2800"/>
              </a:lnSpc>
              <a:spcBef>
                <a:spcPct val="50000"/>
              </a:spcBef>
              <a:buBlip>
                <a:blip r:embed="rId2"/>
              </a:buBlip>
            </a:pPr>
            <a:r>
              <a:rPr lang="zh-CN" altLang="en-US" sz="2000" smtClean="0">
                <a:solidFill>
                  <a:srgbClr val="3333FF"/>
                </a:solidFill>
                <a:latin typeface="Consolas" pitchFamily="49" charset="0"/>
                <a:ea typeface="仿宋" pitchFamily="49" charset="-122"/>
                <a:cs typeface="Consolas" pitchFamily="49" charset="0"/>
              </a:rPr>
              <a:t>在类声明体</a:t>
            </a:r>
            <a:r>
              <a:rPr lang="zh-CN" altLang="en-US" sz="2000">
                <a:solidFill>
                  <a:srgbClr val="3333FF"/>
                </a:solidFill>
                <a:latin typeface="Consolas" pitchFamily="49" charset="0"/>
                <a:ea typeface="仿宋" pitchFamily="49" charset="-122"/>
                <a:cs typeface="Consolas" pitchFamily="49" charset="0"/>
              </a:rPr>
              <a:t>中定义的函数都是</a:t>
            </a:r>
            <a:r>
              <a:rPr lang="zh-CN" altLang="en-US" sz="2000">
                <a:solidFill>
                  <a:srgbClr val="FF00FF"/>
                </a:solidFill>
                <a:latin typeface="Consolas" pitchFamily="49" charset="0"/>
                <a:ea typeface="仿宋" pitchFamily="49" charset="-122"/>
                <a:cs typeface="Consolas" pitchFamily="49" charset="0"/>
              </a:rPr>
              <a:t>内联函数</a:t>
            </a:r>
            <a:r>
              <a:rPr lang="zh-CN" altLang="en-US" sz="2000" smtClean="0">
                <a:solidFill>
                  <a:srgbClr val="3333FF"/>
                </a:solidFill>
                <a:latin typeface="Consolas" pitchFamily="49" charset="0"/>
                <a:ea typeface="仿宋" pitchFamily="49" charset="-122"/>
                <a:cs typeface="Consolas" pitchFamily="49" charset="0"/>
              </a:rPr>
              <a:t>。在类声明体</a:t>
            </a:r>
            <a:r>
              <a:rPr lang="zh-CN" altLang="en-US" sz="2000">
                <a:solidFill>
                  <a:srgbClr val="3333FF"/>
                </a:solidFill>
                <a:latin typeface="Consolas" pitchFamily="49" charset="0"/>
                <a:ea typeface="仿宋" pitchFamily="49" charset="-122"/>
                <a:cs typeface="Consolas" pitchFamily="49" charset="0"/>
              </a:rPr>
              <a:t>外实现的函数可以通过在函</a:t>
            </a:r>
            <a:r>
              <a:rPr lang="zh-CN" altLang="en-US" sz="2000" smtClean="0">
                <a:solidFill>
                  <a:srgbClr val="3333FF"/>
                </a:solidFill>
                <a:latin typeface="Consolas" pitchFamily="49" charset="0"/>
                <a:ea typeface="仿宋" pitchFamily="49" charset="-122"/>
                <a:cs typeface="Consolas" pitchFamily="49" charset="0"/>
              </a:rPr>
              <a:t>数首部加</a:t>
            </a:r>
            <a:r>
              <a:rPr lang="zh-CN" altLang="en-US" sz="2000">
                <a:solidFill>
                  <a:srgbClr val="3333FF"/>
                </a:solidFill>
                <a:latin typeface="Consolas" pitchFamily="49" charset="0"/>
                <a:ea typeface="仿宋" pitchFamily="49" charset="-122"/>
                <a:cs typeface="Consolas" pitchFamily="49" charset="0"/>
              </a:rPr>
              <a:t>上</a:t>
            </a:r>
            <a:r>
              <a:rPr lang="en-US" altLang="zh-CN" sz="2000">
                <a:solidFill>
                  <a:srgbClr val="3333FF"/>
                </a:solidFill>
                <a:latin typeface="Consolas" pitchFamily="49" charset="0"/>
                <a:ea typeface="仿宋" pitchFamily="49" charset="-122"/>
                <a:cs typeface="Consolas" pitchFamily="49" charset="0"/>
              </a:rPr>
              <a:t>inline</a:t>
            </a:r>
            <a:r>
              <a:rPr lang="zh-CN" altLang="en-US" sz="2000">
                <a:solidFill>
                  <a:srgbClr val="3333FF"/>
                </a:solidFill>
                <a:latin typeface="Consolas" pitchFamily="49" charset="0"/>
                <a:ea typeface="仿宋" pitchFamily="49" charset="-122"/>
                <a:cs typeface="Consolas" pitchFamily="49" charset="0"/>
              </a:rPr>
              <a:t>来表示该函数是内联</a:t>
            </a:r>
            <a:r>
              <a:rPr lang="zh-CN" altLang="en-US" sz="2000" smtClean="0">
                <a:solidFill>
                  <a:srgbClr val="3333FF"/>
                </a:solidFill>
                <a:latin typeface="Consolas" pitchFamily="49" charset="0"/>
                <a:ea typeface="仿宋" pitchFamily="49" charset="-122"/>
                <a:cs typeface="Consolas" pitchFamily="49" charset="0"/>
              </a:rPr>
              <a:t>的。</a:t>
            </a:r>
            <a:endParaRPr lang="en-US" altLang="zh-CN" sz="2000" smtClean="0">
              <a:solidFill>
                <a:srgbClr val="3333FF"/>
              </a:solidFill>
              <a:latin typeface="Consolas" pitchFamily="49" charset="0"/>
              <a:ea typeface="仿宋" pitchFamily="49" charset="-122"/>
              <a:cs typeface="Consolas" pitchFamily="49" charset="0"/>
            </a:endParaRPr>
          </a:p>
        </p:txBody>
      </p:sp>
      <p:grpSp>
        <p:nvGrpSpPr>
          <p:cNvPr id="2" name="组合 9"/>
          <p:cNvGrpSpPr/>
          <p:nvPr/>
        </p:nvGrpSpPr>
        <p:grpSpPr>
          <a:xfrm>
            <a:off x="142844" y="2285992"/>
            <a:ext cx="4143404" cy="4000528"/>
            <a:chOff x="142844" y="2285992"/>
            <a:chExt cx="4143404" cy="4000528"/>
          </a:xfrm>
        </p:grpSpPr>
        <p:sp>
          <p:nvSpPr>
            <p:cNvPr id="5" name="TextBox 4"/>
            <p:cNvSpPr txBox="1"/>
            <p:nvPr/>
          </p:nvSpPr>
          <p:spPr>
            <a:xfrm>
              <a:off x="142844" y="3091460"/>
              <a:ext cx="4143404" cy="3195060"/>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44000" tIns="180000" bIns="180000" rtlCol="0">
              <a:spAutoFit/>
            </a:bodyPr>
            <a:lstStyle/>
            <a:p>
              <a:pPr algn="l"/>
              <a:r>
                <a:rPr lang="en-US" altLang="zh-CN" sz="1600" smtClean="0">
                  <a:solidFill>
                    <a:srgbClr val="0000FF"/>
                  </a:solidFill>
                  <a:latin typeface="Consolas" pitchFamily="49" charset="0"/>
                  <a:ea typeface="仿宋" pitchFamily="49" charset="-122"/>
                  <a:cs typeface="Consolas" pitchFamily="49" charset="0"/>
                </a:rPr>
                <a:t>class Myclass</a:t>
              </a:r>
              <a:endParaRPr lang="en-US"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a:t>
              </a:r>
            </a:p>
            <a:p>
              <a:pPr algn="l"/>
              <a:r>
                <a:rPr lang="en-US" altLang="zh-CN" sz="1600" smtClean="0">
                  <a:solidFill>
                    <a:srgbClr val="0000FF"/>
                  </a:solidFill>
                  <a:latin typeface="Consolas" pitchFamily="49" charset="0"/>
                  <a:ea typeface="仿宋" pitchFamily="49" charset="-122"/>
                  <a:cs typeface="Consolas" pitchFamily="49" charset="0"/>
                </a:rPr>
                <a:t>  int x;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数据成员</a:t>
              </a:r>
            </a:p>
            <a:p>
              <a:pPr algn="l"/>
              <a:r>
                <a:rPr lang="en-US" altLang="zh-CN" sz="1600" smtClean="0">
                  <a:solidFill>
                    <a:srgbClr val="0000FF"/>
                  </a:solidFill>
                  <a:latin typeface="Consolas" pitchFamily="49" charset="0"/>
                  <a:ea typeface="仿宋" pitchFamily="49" charset="-122"/>
                  <a:cs typeface="Consolas" pitchFamily="49" charset="0"/>
                </a:rPr>
                <a:t>public:</a:t>
              </a:r>
            </a:p>
            <a:p>
              <a:pPr algn="l">
                <a:lnSpc>
                  <a:spcPct val="150000"/>
                </a:lnSpc>
              </a:pPr>
              <a:r>
                <a:rPr lang="en-US" altLang="zh-CN" sz="1600" smtClean="0">
                  <a:solidFill>
                    <a:srgbClr val="0000FF"/>
                  </a:solidFill>
                  <a:latin typeface="Consolas" pitchFamily="49" charset="0"/>
                  <a:ea typeface="仿宋" pitchFamily="49" charset="-122"/>
                  <a:cs typeface="Consolas" pitchFamily="49" charset="0"/>
                </a:rPr>
                <a:t>  void setvalue(int x1)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成员函数</a:t>
              </a:r>
            </a:p>
            <a:p>
              <a:pPr algn="l"/>
              <a:r>
                <a:rPr lang="en-US" altLang="zh-CN" sz="1600" smtClean="0">
                  <a:solidFill>
                    <a:srgbClr val="0000FF"/>
                  </a:solidFill>
                  <a:latin typeface="Consolas" pitchFamily="49" charset="0"/>
                  <a:ea typeface="仿宋" pitchFamily="49" charset="-122"/>
                  <a:cs typeface="Consolas" pitchFamily="49" charset="0"/>
                </a:rPr>
                <a:t>  {  x=x1; }</a:t>
              </a:r>
            </a:p>
            <a:p>
              <a:pPr algn="l"/>
              <a:r>
                <a:rPr lang="en-US" altLang="zh-CN" sz="1600" smtClean="0">
                  <a:solidFill>
                    <a:srgbClr val="0000FF"/>
                  </a:solidFill>
                  <a:latin typeface="Consolas" pitchFamily="49" charset="0"/>
                  <a:ea typeface="仿宋" pitchFamily="49" charset="-122"/>
                  <a:cs typeface="Consolas" pitchFamily="49" charset="0"/>
                </a:rPr>
                <a:t>  void display()</a:t>
              </a:r>
            </a:p>
            <a:p>
              <a:pPr algn="l"/>
              <a:r>
                <a:rPr lang="en-US" altLang="zh-CN" sz="1600" smtClean="0">
                  <a:solidFill>
                    <a:srgbClr val="0000FF"/>
                  </a:solidFill>
                  <a:latin typeface="Consolas" pitchFamily="49" charset="0"/>
                  <a:ea typeface="仿宋" pitchFamily="49" charset="-122"/>
                  <a:cs typeface="Consolas" pitchFamily="49" charset="0"/>
                </a:rPr>
                <a:t>  {</a:t>
              </a:r>
            </a:p>
            <a:p>
              <a:pPr algn="l"/>
              <a:r>
                <a:rPr lang="en-US" altLang="zh-CN" sz="1600" smtClean="0">
                  <a:solidFill>
                    <a:srgbClr val="0000FF"/>
                  </a:solidFill>
                  <a:latin typeface="Consolas" pitchFamily="49" charset="0"/>
                  <a:ea typeface="仿宋" pitchFamily="49" charset="-122"/>
                  <a:cs typeface="Consolas" pitchFamily="49" charset="0"/>
                </a:rPr>
                <a:t>     cout &lt;&lt; "x=" &lt;&lt; x &lt;&lt; endl;</a:t>
              </a:r>
            </a:p>
            <a:p>
              <a:pPr algn="l"/>
              <a:r>
                <a:rPr lang="en-US" altLang="zh-CN" sz="1600" smtClean="0">
                  <a:solidFill>
                    <a:srgbClr val="0000FF"/>
                  </a:solidFill>
                  <a:latin typeface="Consolas" pitchFamily="49" charset="0"/>
                  <a:ea typeface="仿宋" pitchFamily="49" charset="-122"/>
                  <a:cs typeface="Consolas" pitchFamily="49" charset="0"/>
                </a:rPr>
                <a:t>  }</a:t>
              </a:r>
            </a:p>
            <a:p>
              <a:pPr algn="l"/>
              <a:r>
                <a:rPr lang="en-US" altLang="zh-CN" sz="1600" smtClean="0">
                  <a:solidFill>
                    <a:srgbClr val="0000FF"/>
                  </a:solidFill>
                  <a:latin typeface="Consolas" pitchFamily="49" charset="0"/>
                  <a:ea typeface="仿宋" pitchFamily="49" charset="-122"/>
                  <a:cs typeface="Consolas" pitchFamily="49" charset="0"/>
                </a:rPr>
                <a:t>};</a:t>
              </a:r>
              <a:endParaRPr lang="zh-CN" altLang="en-US" sz="1600">
                <a:solidFill>
                  <a:srgbClr val="0000FF"/>
                </a:solidFill>
                <a:latin typeface="Consolas" pitchFamily="49" charset="0"/>
                <a:ea typeface="仿宋" pitchFamily="49" charset="-122"/>
                <a:cs typeface="Consolas" pitchFamily="49" charset="0"/>
              </a:endParaRPr>
            </a:p>
          </p:txBody>
        </p:sp>
        <p:cxnSp>
          <p:nvCxnSpPr>
            <p:cNvPr id="7" name="直接箭头连接符 6"/>
            <p:cNvCxnSpPr/>
            <p:nvPr/>
          </p:nvCxnSpPr>
          <p:spPr bwMode="auto">
            <a:xfrm rot="5400000">
              <a:off x="2643174" y="2500306"/>
              <a:ext cx="785818" cy="357190"/>
            </a:xfrm>
            <a:prstGeom prst="straightConnector1">
              <a:avLst/>
            </a:prstGeom>
            <a:solidFill>
              <a:schemeClr val="accent1"/>
            </a:solidFill>
            <a:ln w="28575" cap="flat" cmpd="sng" algn="ctr">
              <a:solidFill>
                <a:srgbClr val="00B050"/>
              </a:solidFill>
              <a:prstDash val="solid"/>
              <a:round/>
              <a:headEnd type="none" w="med" len="med"/>
              <a:tailEnd type="arrow"/>
            </a:ln>
            <a:effectLst/>
          </p:spPr>
        </p:cxnSp>
      </p:grpSp>
      <p:grpSp>
        <p:nvGrpSpPr>
          <p:cNvPr id="3" name="组合 10"/>
          <p:cNvGrpSpPr/>
          <p:nvPr/>
        </p:nvGrpSpPr>
        <p:grpSpPr>
          <a:xfrm>
            <a:off x="4429124" y="2571744"/>
            <a:ext cx="4572032" cy="4000528"/>
            <a:chOff x="4429124" y="2571744"/>
            <a:chExt cx="4572032" cy="4000528"/>
          </a:xfrm>
        </p:grpSpPr>
        <p:sp>
          <p:nvSpPr>
            <p:cNvPr id="4" name="TextBox 3"/>
            <p:cNvSpPr txBox="1"/>
            <p:nvPr/>
          </p:nvSpPr>
          <p:spPr>
            <a:xfrm>
              <a:off x="4429124" y="2907065"/>
              <a:ext cx="4572032" cy="3665207"/>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algn="l">
                <a:lnSpc>
                  <a:spcPts val="2200"/>
                </a:lnSpc>
              </a:pPr>
              <a:r>
                <a:rPr lang="en-US" altLang="zh-CN" sz="1600" smtClean="0">
                  <a:solidFill>
                    <a:srgbClr val="0000FF"/>
                  </a:solidFill>
                  <a:latin typeface="Consolas" pitchFamily="49" charset="0"/>
                  <a:ea typeface="仿宋" pitchFamily="49" charset="-122"/>
                  <a:cs typeface="Consolas" pitchFamily="49" charset="0"/>
                </a:rPr>
                <a:t>class Myclass</a:t>
              </a:r>
              <a:endParaRPr lang="en-US" altLang="zh-CN" sz="1600" smtClean="0">
                <a:solidFill>
                  <a:srgbClr val="00B0F0"/>
                </a:solidFill>
                <a:latin typeface="Consolas" pitchFamily="49" charset="0"/>
                <a:ea typeface="仿宋" pitchFamily="49" charset="-122"/>
                <a:cs typeface="Consolas" pitchFamily="49" charset="0"/>
              </a:endParaRP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  int x;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数据成员</a:t>
              </a: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public:</a:t>
              </a: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  void setvalue(int x1);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成员函数</a:t>
              </a: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  void display();</a:t>
              </a: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a:t>
              </a:r>
            </a:p>
            <a:p>
              <a:pPr algn="l">
                <a:lnSpc>
                  <a:spcPct val="150000"/>
                </a:lnSpc>
              </a:pPr>
              <a:r>
                <a:rPr lang="en-US" altLang="zh-CN" sz="1600" smtClean="0">
                  <a:solidFill>
                    <a:srgbClr val="FF00FF"/>
                  </a:solidFill>
                  <a:latin typeface="Consolas" pitchFamily="49" charset="0"/>
                  <a:ea typeface="仿宋" pitchFamily="49" charset="-122"/>
                  <a:cs typeface="Consolas" pitchFamily="49" charset="0"/>
                </a:rPr>
                <a:t>inline</a:t>
              </a:r>
              <a:r>
                <a:rPr lang="en-US" altLang="zh-CN" sz="1600" smtClean="0">
                  <a:solidFill>
                    <a:srgbClr val="0000FF"/>
                  </a:solidFill>
                  <a:latin typeface="Consolas" pitchFamily="49" charset="0"/>
                  <a:ea typeface="仿宋" pitchFamily="49" charset="-122"/>
                  <a:cs typeface="Consolas" pitchFamily="49" charset="0"/>
                </a:rPr>
                <a:t> void Myclass::setvalue(int x1) </a:t>
              </a: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 x=x1; }</a:t>
              </a:r>
            </a:p>
            <a:p>
              <a:pPr algn="l">
                <a:lnSpc>
                  <a:spcPts val="2200"/>
                </a:lnSpc>
              </a:pPr>
              <a:r>
                <a:rPr lang="en-US" altLang="zh-CN" sz="1600" smtClean="0">
                  <a:solidFill>
                    <a:srgbClr val="FF00FF"/>
                  </a:solidFill>
                  <a:latin typeface="Consolas" pitchFamily="49" charset="0"/>
                  <a:ea typeface="仿宋" pitchFamily="49" charset="-122"/>
                  <a:cs typeface="Consolas" pitchFamily="49" charset="0"/>
                </a:rPr>
                <a:t>inline</a:t>
              </a:r>
              <a:r>
                <a:rPr lang="en-US" altLang="zh-CN" sz="1600" smtClean="0">
                  <a:solidFill>
                    <a:srgbClr val="0000FF"/>
                  </a:solidFill>
                  <a:latin typeface="Consolas" pitchFamily="49" charset="0"/>
                  <a:ea typeface="仿宋" pitchFamily="49" charset="-122"/>
                  <a:cs typeface="Consolas" pitchFamily="49" charset="0"/>
                </a:rPr>
                <a:t> void Myclass::display()</a:t>
              </a: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a:t>
              </a: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  cout &lt;&lt; "x=" &lt;&lt; x &lt;&lt; endl;</a:t>
              </a: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a:t>
              </a:r>
              <a:endParaRPr lang="zh-CN" altLang="en-US" sz="1600">
                <a:solidFill>
                  <a:srgbClr val="0000FF"/>
                </a:solidFill>
                <a:latin typeface="Consolas" pitchFamily="49" charset="0"/>
                <a:ea typeface="仿宋" pitchFamily="49" charset="-122"/>
                <a:cs typeface="Consolas" pitchFamily="49" charset="0"/>
              </a:endParaRPr>
            </a:p>
          </p:txBody>
        </p:sp>
        <p:cxnSp>
          <p:nvCxnSpPr>
            <p:cNvPr id="9" name="直接箭头连接符 8"/>
            <p:cNvCxnSpPr/>
            <p:nvPr/>
          </p:nvCxnSpPr>
          <p:spPr bwMode="auto">
            <a:xfrm rot="16200000" flipH="1">
              <a:off x="5286380" y="2643182"/>
              <a:ext cx="357190" cy="214314"/>
            </a:xfrm>
            <a:prstGeom prst="straightConnector1">
              <a:avLst/>
            </a:prstGeom>
            <a:solidFill>
              <a:schemeClr val="accent1"/>
            </a:solidFill>
            <a:ln w="28575" cap="flat" cmpd="sng" algn="ctr">
              <a:solidFill>
                <a:srgbClr val="00B050"/>
              </a:solidFill>
              <a:prstDash val="solid"/>
              <a:round/>
              <a:headEnd type="none" w="med" len="med"/>
              <a:tailEnd type="arrow"/>
            </a:ln>
            <a:effectLst/>
          </p:spPr>
        </p:cxnSp>
      </p:grpSp>
      <p:sp>
        <p:nvSpPr>
          <p:cNvPr id="11" name="灯片编号占位符 10"/>
          <p:cNvSpPr>
            <a:spLocks noGrp="1"/>
          </p:cNvSpPr>
          <p:nvPr>
            <p:ph type="sldNum" sz="quarter" idx="12"/>
          </p:nvPr>
        </p:nvSpPr>
        <p:spPr/>
        <p:txBody>
          <a:bodyPr/>
          <a:lstStyle/>
          <a:p>
            <a:fld id="{6699457F-8CE0-4332-9E3E-2A332048C7F3}" type="slidenum">
              <a:rPr lang="en-US" altLang="zh-CN" smtClean="0"/>
              <a:pPr/>
              <a:t>13</a:t>
            </a:fld>
            <a:r>
              <a:rPr lang="en-US" altLang="zh-CN" smtClean="0"/>
              <a:t>/120</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Text Box 3"/>
          <p:cNvSpPr txBox="1">
            <a:spLocks noChangeArrowheads="1"/>
          </p:cNvSpPr>
          <p:nvPr/>
        </p:nvSpPr>
        <p:spPr bwMode="auto">
          <a:xfrm>
            <a:off x="428596" y="642918"/>
            <a:ext cx="8072494" cy="548841"/>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wrap="square" lIns="180000" tIns="108000" bIns="108000">
            <a:spAutoFit/>
          </a:bodyPr>
          <a:lstStyle/>
          <a:p>
            <a:pPr marL="342900" indent="-342900" algn="l">
              <a:lnSpc>
                <a:spcPts val="2800"/>
              </a:lnSpc>
              <a:spcBef>
                <a:spcPct val="50000"/>
              </a:spcBef>
              <a:buBlip>
                <a:blip r:embed="rId2"/>
              </a:buBlip>
            </a:pPr>
            <a:r>
              <a:rPr lang="zh-CN" altLang="en-US" sz="2000" smtClean="0">
                <a:solidFill>
                  <a:srgbClr val="3333FF"/>
                </a:solidFill>
                <a:latin typeface="Consolas" pitchFamily="49" charset="0"/>
                <a:ea typeface="仿宋" pitchFamily="49" charset="-122"/>
                <a:cs typeface="Consolas" pitchFamily="49" charset="0"/>
              </a:rPr>
              <a:t>其他方式则</a:t>
            </a:r>
            <a:r>
              <a:rPr lang="zh-CN" altLang="en-US" sz="2000">
                <a:solidFill>
                  <a:srgbClr val="3333FF"/>
                </a:solidFill>
                <a:latin typeface="Consolas" pitchFamily="49" charset="0"/>
                <a:ea typeface="仿宋" pitchFamily="49" charset="-122"/>
                <a:cs typeface="Consolas" pitchFamily="49" charset="0"/>
              </a:rPr>
              <a:t>不是内联函数</a:t>
            </a:r>
            <a:r>
              <a:rPr lang="zh-CN" altLang="en-US" sz="2000" smtClean="0">
                <a:solidFill>
                  <a:srgbClr val="3333FF"/>
                </a:solidFill>
                <a:latin typeface="Consolas" pitchFamily="49" charset="0"/>
                <a:ea typeface="仿宋" pitchFamily="49" charset="-122"/>
                <a:cs typeface="Consolas" pitchFamily="49" charset="0"/>
              </a:rPr>
              <a:t>。</a:t>
            </a:r>
            <a:endParaRPr lang="en-US" altLang="zh-CN" sz="2000" smtClean="0">
              <a:solidFill>
                <a:srgbClr val="3333FF"/>
              </a:solidFill>
              <a:latin typeface="Consolas" pitchFamily="49" charset="0"/>
              <a:ea typeface="仿宋" pitchFamily="49" charset="-122"/>
              <a:cs typeface="Consolas" pitchFamily="49" charset="0"/>
            </a:endParaRPr>
          </a:p>
        </p:txBody>
      </p:sp>
      <p:sp>
        <p:nvSpPr>
          <p:cNvPr id="4" name="TextBox 3"/>
          <p:cNvSpPr txBox="1"/>
          <p:nvPr/>
        </p:nvSpPr>
        <p:spPr>
          <a:xfrm>
            <a:off x="714348" y="1643050"/>
            <a:ext cx="4929222" cy="3172764"/>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algn="l"/>
            <a:r>
              <a:rPr lang="en-US" altLang="zh-CN" sz="1600" smtClean="0">
                <a:solidFill>
                  <a:srgbClr val="0000FF"/>
                </a:solidFill>
                <a:latin typeface="Consolas" pitchFamily="49" charset="0"/>
                <a:ea typeface="仿宋" pitchFamily="49" charset="-122"/>
                <a:cs typeface="Consolas" pitchFamily="49" charset="0"/>
              </a:rPr>
              <a:t>class Myclass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声明类</a:t>
            </a:r>
            <a:r>
              <a:rPr lang="en-US" altLang="zh-CN" sz="1600" smtClean="0">
                <a:solidFill>
                  <a:srgbClr val="00B0F0"/>
                </a:solidFill>
                <a:latin typeface="Consolas" pitchFamily="49" charset="0"/>
                <a:ea typeface="仿宋" pitchFamily="49" charset="-122"/>
                <a:cs typeface="Consolas" pitchFamily="49" charset="0"/>
              </a:rPr>
              <a:t>Myclass</a:t>
            </a:r>
          </a:p>
          <a:p>
            <a:pPr algn="l"/>
            <a:r>
              <a:rPr lang="en-US" altLang="zh-CN" sz="1600" smtClean="0">
                <a:solidFill>
                  <a:srgbClr val="0000FF"/>
                </a:solidFill>
                <a:latin typeface="Consolas" pitchFamily="49" charset="0"/>
                <a:ea typeface="仿宋" pitchFamily="49" charset="-122"/>
                <a:cs typeface="Consolas" pitchFamily="49" charset="0"/>
              </a:rPr>
              <a:t>{  int x;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数据成员</a:t>
            </a:r>
          </a:p>
          <a:p>
            <a:pPr algn="l"/>
            <a:r>
              <a:rPr lang="en-US" altLang="zh-CN" sz="1600" smtClean="0">
                <a:solidFill>
                  <a:srgbClr val="0000FF"/>
                </a:solidFill>
                <a:latin typeface="Consolas" pitchFamily="49" charset="0"/>
                <a:ea typeface="仿宋" pitchFamily="49" charset="-122"/>
                <a:cs typeface="Consolas" pitchFamily="49" charset="0"/>
              </a:rPr>
              <a:t>public:</a:t>
            </a:r>
          </a:p>
          <a:p>
            <a:pPr algn="l"/>
            <a:r>
              <a:rPr lang="en-US" altLang="zh-CN" sz="1600" smtClean="0">
                <a:solidFill>
                  <a:srgbClr val="0000FF"/>
                </a:solidFill>
                <a:latin typeface="Consolas" pitchFamily="49" charset="0"/>
                <a:ea typeface="仿宋" pitchFamily="49" charset="-122"/>
                <a:cs typeface="Consolas" pitchFamily="49" charset="0"/>
              </a:rPr>
              <a:t>  void setvalue(int x1);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成员函数</a:t>
            </a:r>
          </a:p>
          <a:p>
            <a:pPr algn="l"/>
            <a:r>
              <a:rPr lang="en-US" altLang="zh-CN" sz="1600" smtClean="0">
                <a:solidFill>
                  <a:srgbClr val="0000FF"/>
                </a:solidFill>
                <a:latin typeface="Consolas" pitchFamily="49" charset="0"/>
                <a:ea typeface="仿宋" pitchFamily="49" charset="-122"/>
                <a:cs typeface="Consolas" pitchFamily="49" charset="0"/>
              </a:rPr>
              <a:t>  void display();</a:t>
            </a:r>
          </a:p>
          <a:p>
            <a:pPr algn="l"/>
            <a:r>
              <a:rPr lang="en-US" altLang="zh-CN" sz="1600" smtClean="0">
                <a:solidFill>
                  <a:srgbClr val="0000FF"/>
                </a:solidFill>
                <a:latin typeface="Consolas" pitchFamily="49" charset="0"/>
                <a:ea typeface="仿宋" pitchFamily="49" charset="-122"/>
                <a:cs typeface="Consolas" pitchFamily="49" charset="0"/>
              </a:rPr>
              <a:t>};</a:t>
            </a:r>
          </a:p>
          <a:p>
            <a:pPr algn="l">
              <a:lnSpc>
                <a:spcPct val="200000"/>
              </a:lnSpc>
            </a:pPr>
            <a:r>
              <a:rPr lang="en-US" altLang="zh-CN" sz="1600" smtClean="0">
                <a:solidFill>
                  <a:srgbClr val="0000FF"/>
                </a:solidFill>
                <a:latin typeface="Consolas" pitchFamily="49" charset="0"/>
                <a:ea typeface="仿宋" pitchFamily="49" charset="-122"/>
                <a:cs typeface="Consolas" pitchFamily="49" charset="0"/>
              </a:rPr>
              <a:t>void Myclass::setvalue(int x1) { x=x1; }</a:t>
            </a:r>
          </a:p>
          <a:p>
            <a:pPr algn="l"/>
            <a:r>
              <a:rPr lang="en-US" altLang="zh-CN" sz="1600" smtClean="0">
                <a:solidFill>
                  <a:srgbClr val="0000FF"/>
                </a:solidFill>
                <a:latin typeface="Consolas" pitchFamily="49" charset="0"/>
                <a:ea typeface="仿宋" pitchFamily="49" charset="-122"/>
                <a:cs typeface="Consolas" pitchFamily="49" charset="0"/>
              </a:rPr>
              <a:t>void Myclass::display()</a:t>
            </a:r>
          </a:p>
          <a:p>
            <a:pPr algn="l"/>
            <a:r>
              <a:rPr lang="en-US" altLang="zh-CN" sz="1600" smtClean="0">
                <a:solidFill>
                  <a:srgbClr val="0000FF"/>
                </a:solidFill>
                <a:latin typeface="Consolas" pitchFamily="49" charset="0"/>
                <a:ea typeface="仿宋" pitchFamily="49" charset="-122"/>
                <a:cs typeface="Consolas" pitchFamily="49" charset="0"/>
              </a:rPr>
              <a:t>{</a:t>
            </a:r>
          </a:p>
          <a:p>
            <a:pPr algn="l"/>
            <a:r>
              <a:rPr lang="en-US" altLang="zh-CN" sz="1600" smtClean="0">
                <a:solidFill>
                  <a:srgbClr val="0000FF"/>
                </a:solidFill>
                <a:latin typeface="Consolas" pitchFamily="49" charset="0"/>
                <a:ea typeface="仿宋" pitchFamily="49" charset="-122"/>
                <a:cs typeface="Consolas" pitchFamily="49" charset="0"/>
              </a:rPr>
              <a:t>  cout &lt;&lt; "x=" &lt;&lt; x &lt;&lt; endl;</a:t>
            </a:r>
          </a:p>
          <a:p>
            <a:pPr algn="l"/>
            <a:r>
              <a:rPr lang="en-US" altLang="zh-CN" sz="1600" smtClean="0">
                <a:solidFill>
                  <a:srgbClr val="0000FF"/>
                </a:solidFill>
                <a:latin typeface="Consolas" pitchFamily="49" charset="0"/>
                <a:ea typeface="仿宋" pitchFamily="49" charset="-122"/>
                <a:cs typeface="Consolas" pitchFamily="49" charset="0"/>
              </a:rPr>
              <a:t>}</a:t>
            </a:r>
            <a:endParaRPr lang="zh-CN" altLang="en-US" sz="160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6072198" y="3643314"/>
            <a:ext cx="2357454" cy="369332"/>
          </a:xfrm>
          <a:prstGeom prst="rect">
            <a:avLst/>
          </a:prstGeom>
          <a:noFill/>
        </p:spPr>
        <p:txBody>
          <a:bodyPr wrap="square" rtlCol="0">
            <a:spAutoFit/>
          </a:bodyPr>
          <a:lstStyle/>
          <a:p>
            <a:pPr algn="l"/>
            <a:r>
              <a:rPr lang="zh-CN" altLang="en-US" sz="1800" smtClean="0">
                <a:latin typeface="方正启体简体" pitchFamily="65" charset="-122"/>
                <a:ea typeface="方正启体简体" pitchFamily="65" charset="-122"/>
                <a:cs typeface="Consolas" pitchFamily="49" charset="0"/>
              </a:rPr>
              <a:t>不是内联函数</a:t>
            </a:r>
            <a:endParaRPr lang="zh-CN" altLang="en-US" sz="1800">
              <a:latin typeface="方正启体简体" pitchFamily="65" charset="-122"/>
              <a:ea typeface="方正启体简体" pitchFamily="65" charset="-122"/>
            </a:endParaRPr>
          </a:p>
        </p:txBody>
      </p:sp>
      <p:cxnSp>
        <p:nvCxnSpPr>
          <p:cNvPr id="7" name="直接箭头连接符 6"/>
          <p:cNvCxnSpPr>
            <a:stCxn id="5" idx="1"/>
          </p:cNvCxnSpPr>
          <p:nvPr/>
        </p:nvCxnSpPr>
        <p:spPr bwMode="auto">
          <a:xfrm rot="10800000">
            <a:off x="5357818" y="3571876"/>
            <a:ext cx="714380" cy="256104"/>
          </a:xfrm>
          <a:prstGeom prst="straightConnector1">
            <a:avLst/>
          </a:prstGeom>
          <a:solidFill>
            <a:schemeClr val="accent1"/>
          </a:solidFill>
          <a:ln w="28575" cap="flat" cmpd="sng" algn="ctr">
            <a:solidFill>
              <a:srgbClr val="00B050"/>
            </a:solidFill>
            <a:prstDash val="solid"/>
            <a:round/>
            <a:headEnd type="none" w="med" len="med"/>
            <a:tailEnd type="arrow"/>
          </a:ln>
          <a:effectLst/>
        </p:spPr>
      </p:cxnSp>
      <p:cxnSp>
        <p:nvCxnSpPr>
          <p:cNvPr id="9" name="直接箭头连接符 8"/>
          <p:cNvCxnSpPr>
            <a:stCxn id="5" idx="1"/>
          </p:cNvCxnSpPr>
          <p:nvPr/>
        </p:nvCxnSpPr>
        <p:spPr bwMode="auto">
          <a:xfrm rot="10800000" flipV="1">
            <a:off x="3500430" y="3827980"/>
            <a:ext cx="2571768" cy="29648"/>
          </a:xfrm>
          <a:prstGeom prst="straightConnector1">
            <a:avLst/>
          </a:prstGeom>
          <a:solidFill>
            <a:schemeClr val="accent1"/>
          </a:solidFill>
          <a:ln w="28575" cap="flat" cmpd="sng" algn="ctr">
            <a:solidFill>
              <a:srgbClr val="00B050"/>
            </a:solidFill>
            <a:prstDash val="solid"/>
            <a:round/>
            <a:headEnd type="none" w="med" len="med"/>
            <a:tailEnd type="arrow"/>
          </a:ln>
          <a:effectLst/>
        </p:spPr>
      </p:cxnSp>
      <p:sp>
        <p:nvSpPr>
          <p:cNvPr id="8" name="灯片编号占位符 7"/>
          <p:cNvSpPr>
            <a:spLocks noGrp="1"/>
          </p:cNvSpPr>
          <p:nvPr>
            <p:ph type="sldNum" sz="quarter" idx="12"/>
          </p:nvPr>
        </p:nvSpPr>
        <p:spPr/>
        <p:txBody>
          <a:bodyPr/>
          <a:lstStyle/>
          <a:p>
            <a:fld id="{6699457F-8CE0-4332-9E3E-2A332048C7F3}" type="slidenum">
              <a:rPr lang="en-US" altLang="zh-CN" smtClean="0"/>
              <a:pPr/>
              <a:t>14</a:t>
            </a:fld>
            <a:r>
              <a:rPr lang="en-US" altLang="zh-CN" smtClean="0"/>
              <a:t>/120</a:t>
            </a:r>
            <a:endParaRPr lang="en-US" altLang="zh-C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Text Box 3"/>
          <p:cNvSpPr txBox="1">
            <a:spLocks noChangeArrowheads="1"/>
          </p:cNvSpPr>
          <p:nvPr/>
        </p:nvSpPr>
        <p:spPr bwMode="auto">
          <a:xfrm>
            <a:off x="571473" y="642918"/>
            <a:ext cx="8001056" cy="1844640"/>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wrap="square" lIns="180000" tIns="108000" bIns="108000">
            <a:spAutoFit/>
          </a:bodyPr>
          <a:lstStyle/>
          <a:p>
            <a:pPr marL="342900" indent="-342900" algn="l">
              <a:lnSpc>
                <a:spcPts val="2800"/>
              </a:lnSpc>
              <a:spcBef>
                <a:spcPct val="50000"/>
              </a:spcBef>
              <a:buBlip>
                <a:blip r:embed="rId2"/>
              </a:buBlip>
            </a:pPr>
            <a:r>
              <a:rPr lang="zh-CN" altLang="en-US" sz="2000" smtClean="0">
                <a:solidFill>
                  <a:srgbClr val="3333FF"/>
                </a:solidFill>
                <a:latin typeface="Consolas" pitchFamily="49" charset="0"/>
                <a:ea typeface="仿宋" pitchFamily="49" charset="-122"/>
                <a:cs typeface="Consolas" pitchFamily="49" charset="0"/>
              </a:rPr>
              <a:t>在</a:t>
            </a:r>
            <a:r>
              <a:rPr lang="zh-CN" altLang="en-US" sz="2000">
                <a:solidFill>
                  <a:srgbClr val="3333FF"/>
                </a:solidFill>
                <a:latin typeface="Consolas" pitchFamily="49" charset="0"/>
                <a:ea typeface="仿宋" pitchFamily="49" charset="-122"/>
                <a:cs typeface="Consolas" pitchFamily="49" charset="0"/>
              </a:rPr>
              <a:t>类</a:t>
            </a:r>
            <a:r>
              <a:rPr lang="zh-CN" altLang="en-US" sz="2000" smtClean="0">
                <a:solidFill>
                  <a:srgbClr val="3333FF"/>
                </a:solidFill>
                <a:latin typeface="Consolas" pitchFamily="49" charset="0"/>
                <a:ea typeface="仿宋" pitchFamily="49" charset="-122"/>
                <a:cs typeface="Consolas" pitchFamily="49" charset="0"/>
              </a:rPr>
              <a:t>的声明体</a:t>
            </a:r>
            <a:r>
              <a:rPr lang="zh-CN" altLang="en-US" sz="2000">
                <a:solidFill>
                  <a:srgbClr val="3333FF"/>
                </a:solidFill>
                <a:latin typeface="Consolas" pitchFamily="49" charset="0"/>
                <a:ea typeface="仿宋" pitchFamily="49" charset="-122"/>
                <a:cs typeface="Consolas" pitchFamily="49" charset="0"/>
              </a:rPr>
              <a:t>内定义成员函数的优点是使整个类集中于程序代码的同一位置上，不利的方面是增加了</a:t>
            </a:r>
            <a:r>
              <a:rPr lang="zh-CN" altLang="en-US" sz="2000" smtClean="0">
                <a:solidFill>
                  <a:srgbClr val="3333FF"/>
                </a:solidFill>
                <a:latin typeface="Consolas" pitchFamily="49" charset="0"/>
                <a:ea typeface="仿宋" pitchFamily="49" charset="-122"/>
                <a:cs typeface="Consolas" pitchFamily="49" charset="0"/>
              </a:rPr>
              <a:t>类声明的</a:t>
            </a:r>
            <a:r>
              <a:rPr lang="zh-CN" altLang="en-US" sz="2000">
                <a:solidFill>
                  <a:srgbClr val="3333FF"/>
                </a:solidFill>
                <a:latin typeface="Consolas" pitchFamily="49" charset="0"/>
                <a:ea typeface="仿宋" pitchFamily="49" charset="-122"/>
                <a:cs typeface="Consolas" pitchFamily="49" charset="0"/>
              </a:rPr>
              <a:t>规模和复杂</a:t>
            </a:r>
            <a:r>
              <a:rPr lang="zh-CN" altLang="en-US" sz="2000" smtClean="0">
                <a:solidFill>
                  <a:srgbClr val="3333FF"/>
                </a:solidFill>
                <a:latin typeface="Consolas" pitchFamily="49" charset="0"/>
                <a:ea typeface="仿宋" pitchFamily="49" charset="-122"/>
                <a:cs typeface="Consolas" pitchFamily="49" charset="0"/>
              </a:rPr>
              <a:t>性。</a:t>
            </a:r>
            <a:endParaRPr lang="en-US" altLang="zh-CN" sz="2000" smtClean="0">
              <a:solidFill>
                <a:srgbClr val="3333FF"/>
              </a:solidFill>
              <a:latin typeface="Consolas" pitchFamily="49" charset="0"/>
              <a:ea typeface="仿宋" pitchFamily="49" charset="-122"/>
              <a:cs typeface="Consolas" pitchFamily="49" charset="0"/>
            </a:endParaRPr>
          </a:p>
          <a:p>
            <a:pPr marL="342900" indent="-342900" algn="l">
              <a:lnSpc>
                <a:spcPts val="2800"/>
              </a:lnSpc>
              <a:spcBef>
                <a:spcPct val="50000"/>
              </a:spcBef>
              <a:buBlip>
                <a:blip r:embed="rId2"/>
              </a:buBlip>
            </a:pPr>
            <a:r>
              <a:rPr lang="zh-CN" altLang="en-US" sz="2000" smtClean="0">
                <a:solidFill>
                  <a:srgbClr val="3333FF"/>
                </a:solidFill>
                <a:latin typeface="Consolas" pitchFamily="49" charset="0"/>
                <a:ea typeface="仿宋" pitchFamily="49" charset="-122"/>
                <a:cs typeface="Consolas" pitchFamily="49" charset="0"/>
              </a:rPr>
              <a:t>内</a:t>
            </a:r>
            <a:r>
              <a:rPr lang="zh-CN" altLang="en-US" sz="2000">
                <a:solidFill>
                  <a:srgbClr val="3333FF"/>
                </a:solidFill>
                <a:latin typeface="Consolas" pitchFamily="49" charset="0"/>
                <a:ea typeface="仿宋" pitchFamily="49" charset="-122"/>
                <a:cs typeface="Consolas" pitchFamily="49" charset="0"/>
              </a:rPr>
              <a:t>联的函数代码并不被相同类的对象所共享，因而增大了程序的内存开销。</a:t>
            </a:r>
          </a:p>
        </p:txBody>
      </p:sp>
      <p:sp>
        <p:nvSpPr>
          <p:cNvPr id="5" name="TextBox 4"/>
          <p:cNvSpPr txBox="1"/>
          <p:nvPr/>
        </p:nvSpPr>
        <p:spPr>
          <a:xfrm>
            <a:off x="2000232" y="2877146"/>
            <a:ext cx="4143404" cy="3195060"/>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44000" tIns="180000" bIns="180000" rtlCol="0">
            <a:spAutoFit/>
          </a:bodyPr>
          <a:lstStyle/>
          <a:p>
            <a:pPr algn="l"/>
            <a:r>
              <a:rPr lang="en-US" altLang="zh-CN" sz="1600" smtClean="0">
                <a:solidFill>
                  <a:srgbClr val="0000FF"/>
                </a:solidFill>
                <a:latin typeface="Consolas" pitchFamily="49" charset="0"/>
                <a:ea typeface="仿宋" pitchFamily="49" charset="-122"/>
                <a:cs typeface="Consolas" pitchFamily="49" charset="0"/>
              </a:rPr>
              <a:t>class Myclass</a:t>
            </a:r>
            <a:endParaRPr lang="en-US"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a:t>
            </a:r>
          </a:p>
          <a:p>
            <a:pPr algn="l"/>
            <a:r>
              <a:rPr lang="en-US" altLang="zh-CN" sz="1600" smtClean="0">
                <a:solidFill>
                  <a:srgbClr val="0000FF"/>
                </a:solidFill>
                <a:latin typeface="Consolas" pitchFamily="49" charset="0"/>
                <a:ea typeface="仿宋" pitchFamily="49" charset="-122"/>
                <a:cs typeface="Consolas" pitchFamily="49" charset="0"/>
              </a:rPr>
              <a:t>  int x;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数据成员</a:t>
            </a:r>
          </a:p>
          <a:p>
            <a:pPr algn="l"/>
            <a:r>
              <a:rPr lang="en-US" altLang="zh-CN" sz="1600" smtClean="0">
                <a:solidFill>
                  <a:srgbClr val="0000FF"/>
                </a:solidFill>
                <a:latin typeface="Consolas" pitchFamily="49" charset="0"/>
                <a:ea typeface="仿宋" pitchFamily="49" charset="-122"/>
                <a:cs typeface="Consolas" pitchFamily="49" charset="0"/>
              </a:rPr>
              <a:t>public:</a:t>
            </a:r>
          </a:p>
          <a:p>
            <a:pPr algn="l">
              <a:lnSpc>
                <a:spcPct val="150000"/>
              </a:lnSpc>
            </a:pPr>
            <a:r>
              <a:rPr lang="en-US" altLang="zh-CN" sz="1600" smtClean="0">
                <a:solidFill>
                  <a:srgbClr val="0000FF"/>
                </a:solidFill>
                <a:latin typeface="Consolas" pitchFamily="49" charset="0"/>
                <a:ea typeface="仿宋" pitchFamily="49" charset="-122"/>
                <a:cs typeface="Consolas" pitchFamily="49" charset="0"/>
              </a:rPr>
              <a:t>  void setvalue(int x1)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成员函数</a:t>
            </a:r>
          </a:p>
          <a:p>
            <a:pPr algn="l"/>
            <a:r>
              <a:rPr lang="en-US" altLang="zh-CN" sz="1600" smtClean="0">
                <a:solidFill>
                  <a:srgbClr val="0000FF"/>
                </a:solidFill>
                <a:latin typeface="Consolas" pitchFamily="49" charset="0"/>
                <a:ea typeface="仿宋" pitchFamily="49" charset="-122"/>
                <a:cs typeface="Consolas" pitchFamily="49" charset="0"/>
              </a:rPr>
              <a:t>  {  x=x1; }</a:t>
            </a:r>
          </a:p>
          <a:p>
            <a:pPr algn="l"/>
            <a:r>
              <a:rPr lang="en-US" altLang="zh-CN" sz="1600" smtClean="0">
                <a:solidFill>
                  <a:srgbClr val="0000FF"/>
                </a:solidFill>
                <a:latin typeface="Consolas" pitchFamily="49" charset="0"/>
                <a:ea typeface="仿宋" pitchFamily="49" charset="-122"/>
                <a:cs typeface="Consolas" pitchFamily="49" charset="0"/>
              </a:rPr>
              <a:t>  void display()</a:t>
            </a:r>
          </a:p>
          <a:p>
            <a:pPr algn="l"/>
            <a:r>
              <a:rPr lang="en-US" altLang="zh-CN" sz="1600" smtClean="0">
                <a:solidFill>
                  <a:srgbClr val="0000FF"/>
                </a:solidFill>
                <a:latin typeface="Consolas" pitchFamily="49" charset="0"/>
                <a:ea typeface="仿宋" pitchFamily="49" charset="-122"/>
                <a:cs typeface="Consolas" pitchFamily="49" charset="0"/>
              </a:rPr>
              <a:t>  {</a:t>
            </a:r>
          </a:p>
          <a:p>
            <a:pPr algn="l"/>
            <a:r>
              <a:rPr lang="en-US" altLang="zh-CN" sz="1600" smtClean="0">
                <a:solidFill>
                  <a:srgbClr val="0000FF"/>
                </a:solidFill>
                <a:latin typeface="Consolas" pitchFamily="49" charset="0"/>
                <a:ea typeface="仿宋" pitchFamily="49" charset="-122"/>
                <a:cs typeface="Consolas" pitchFamily="49" charset="0"/>
              </a:rPr>
              <a:t>     cout &lt;&lt; "x=" &lt;&lt; x &lt;&lt; endl;</a:t>
            </a:r>
          </a:p>
          <a:p>
            <a:pPr algn="l"/>
            <a:r>
              <a:rPr lang="en-US" altLang="zh-CN" sz="1600" smtClean="0">
                <a:solidFill>
                  <a:srgbClr val="0000FF"/>
                </a:solidFill>
                <a:latin typeface="Consolas" pitchFamily="49" charset="0"/>
                <a:ea typeface="仿宋" pitchFamily="49" charset="-122"/>
                <a:cs typeface="Consolas" pitchFamily="49" charset="0"/>
              </a:rPr>
              <a:t>  }</a:t>
            </a:r>
          </a:p>
          <a:p>
            <a:pPr algn="l"/>
            <a:r>
              <a:rPr lang="en-US" altLang="zh-CN" sz="1600" smtClean="0">
                <a:solidFill>
                  <a:srgbClr val="0000FF"/>
                </a:solidFill>
                <a:latin typeface="Consolas" pitchFamily="49" charset="0"/>
                <a:ea typeface="仿宋" pitchFamily="49" charset="-122"/>
                <a:cs typeface="Consolas" pitchFamily="49" charset="0"/>
              </a:rPr>
              <a:t>};</a:t>
            </a:r>
            <a:endParaRPr lang="zh-CN" altLang="en-US" sz="1600">
              <a:solidFill>
                <a:srgbClr val="0000FF"/>
              </a:solidFill>
              <a:latin typeface="Consolas" pitchFamily="49" charset="0"/>
              <a:ea typeface="仿宋" pitchFamily="49" charset="-122"/>
              <a:cs typeface="Consolas" pitchFamily="49" charset="0"/>
            </a:endParaRPr>
          </a:p>
        </p:txBody>
      </p:sp>
      <p:sp>
        <p:nvSpPr>
          <p:cNvPr id="7" name="灯片编号占位符 6"/>
          <p:cNvSpPr>
            <a:spLocks noGrp="1"/>
          </p:cNvSpPr>
          <p:nvPr>
            <p:ph type="sldNum" sz="quarter" idx="12"/>
          </p:nvPr>
        </p:nvSpPr>
        <p:spPr/>
        <p:txBody>
          <a:bodyPr/>
          <a:lstStyle/>
          <a:p>
            <a:fld id="{6699457F-8CE0-4332-9E3E-2A332048C7F3}" type="slidenum">
              <a:rPr lang="en-US" altLang="zh-CN" smtClean="0"/>
              <a:pPr/>
              <a:t>15</a:t>
            </a:fld>
            <a:r>
              <a:rPr lang="en-US" altLang="zh-CN" smtClean="0"/>
              <a:t>/120</a:t>
            </a:r>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p:cNvSpPr txBox="1">
            <a:spLocks noChangeArrowheads="1"/>
          </p:cNvSpPr>
          <p:nvPr/>
        </p:nvSpPr>
        <p:spPr bwMode="auto">
          <a:xfrm>
            <a:off x="323850" y="333375"/>
            <a:ext cx="3384550" cy="430887"/>
          </a:xfrm>
          <a:prstGeom prst="rect">
            <a:avLst/>
          </a:prstGeom>
          <a:noFill/>
          <a:ln w="28575" algn="ctr">
            <a:noFill/>
            <a:miter lim="800000"/>
            <a:headEnd/>
            <a:tailEnd/>
          </a:ln>
          <a:effectLst/>
        </p:spPr>
        <p:txBody>
          <a:bodyPr>
            <a:spAutoFit/>
          </a:bodyPr>
          <a:lstStyle/>
          <a:p>
            <a:pPr algn="l">
              <a:spcBef>
                <a:spcPct val="50000"/>
              </a:spcBef>
            </a:pPr>
            <a:r>
              <a:rPr lang="en-US" altLang="zh-CN" sz="2200">
                <a:solidFill>
                  <a:srgbClr val="FF3300"/>
                </a:solidFill>
                <a:latin typeface="Consolas" pitchFamily="49" charset="0"/>
                <a:ea typeface="华文中宋" pitchFamily="2" charset="-122"/>
                <a:cs typeface="Consolas" pitchFamily="49" charset="0"/>
              </a:rPr>
              <a:t>3</a:t>
            </a:r>
            <a:r>
              <a:rPr lang="zh-CN" altLang="en-US" sz="2200">
                <a:solidFill>
                  <a:srgbClr val="FF3300"/>
                </a:solidFill>
                <a:latin typeface="Consolas" pitchFamily="49" charset="0"/>
                <a:ea typeface="华文中宋" pitchFamily="2" charset="-122"/>
                <a:cs typeface="Consolas" pitchFamily="49" charset="0"/>
              </a:rPr>
              <a:t>．访问权限</a:t>
            </a:r>
          </a:p>
        </p:txBody>
      </p:sp>
      <p:sp>
        <p:nvSpPr>
          <p:cNvPr id="82947" name="Text Box 3"/>
          <p:cNvSpPr txBox="1">
            <a:spLocks noChangeArrowheads="1"/>
          </p:cNvSpPr>
          <p:nvPr/>
        </p:nvSpPr>
        <p:spPr bwMode="auto">
          <a:xfrm>
            <a:off x="857224" y="1214422"/>
            <a:ext cx="3459160" cy="400110"/>
          </a:xfrm>
          <a:prstGeom prst="rect">
            <a:avLst/>
          </a:prstGeom>
          <a:noFill/>
          <a:ln w="28575" algn="ctr">
            <a:noFill/>
            <a:miter lim="800000"/>
            <a:headEnd/>
            <a:tailEnd/>
          </a:ln>
          <a:effectLst/>
        </p:spPr>
        <p:txBody>
          <a:bodyPr wrap="square">
            <a:spAutoFit/>
          </a:bodyPr>
          <a:lstStyle/>
          <a:p>
            <a:pPr algn="l">
              <a:spcBef>
                <a:spcPct val="50000"/>
              </a:spcBef>
            </a:pPr>
            <a:r>
              <a:rPr lang="zh-CN" altLang="en-US" sz="2000">
                <a:latin typeface="Consolas" pitchFamily="49" charset="0"/>
                <a:ea typeface="楷体" pitchFamily="49" charset="-122"/>
                <a:cs typeface="Consolas" pitchFamily="49" charset="0"/>
              </a:rPr>
              <a:t>类成员有三类访问权限： </a:t>
            </a:r>
          </a:p>
        </p:txBody>
      </p:sp>
      <p:sp>
        <p:nvSpPr>
          <p:cNvPr id="82948" name="Text Box 4"/>
          <p:cNvSpPr txBox="1">
            <a:spLocks noChangeArrowheads="1"/>
          </p:cNvSpPr>
          <p:nvPr/>
        </p:nvSpPr>
        <p:spPr bwMode="auto">
          <a:xfrm>
            <a:off x="900113" y="1844675"/>
            <a:ext cx="7488237" cy="3039395"/>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lIns="180000" tIns="108000" bIns="108000">
            <a:spAutoFit/>
          </a:bodyPr>
          <a:lstStyle/>
          <a:p>
            <a:pPr marL="457200" indent="-457200" algn="l">
              <a:lnSpc>
                <a:spcPts val="2800"/>
              </a:lnSpc>
              <a:spcBef>
                <a:spcPct val="50000"/>
              </a:spcBef>
              <a:buFontTx/>
              <a:buBlip>
                <a:blip r:embed="rId2"/>
              </a:buBlip>
            </a:pPr>
            <a:r>
              <a:rPr lang="zh-CN" altLang="en-US" sz="2000">
                <a:solidFill>
                  <a:srgbClr val="FF00FF"/>
                </a:solidFill>
                <a:latin typeface="Consolas" pitchFamily="49" charset="0"/>
                <a:ea typeface="仿宋" pitchFamily="49" charset="-122"/>
                <a:cs typeface="Consolas" pitchFamily="49" charset="0"/>
              </a:rPr>
              <a:t>公有的（</a:t>
            </a:r>
            <a:r>
              <a:rPr lang="en-US" altLang="zh-CN" sz="2000">
                <a:solidFill>
                  <a:srgbClr val="FF00FF"/>
                </a:solidFill>
                <a:latin typeface="Consolas" pitchFamily="49" charset="0"/>
                <a:ea typeface="仿宋" pitchFamily="49" charset="-122"/>
                <a:cs typeface="Consolas" pitchFamily="49" charset="0"/>
              </a:rPr>
              <a:t>public</a:t>
            </a:r>
            <a:r>
              <a:rPr lang="zh-CN" altLang="en-US" sz="2000">
                <a:solidFill>
                  <a:srgbClr val="FF00FF"/>
                </a:solidFill>
                <a:latin typeface="Consolas" pitchFamily="49" charset="0"/>
                <a:ea typeface="仿宋" pitchFamily="49" charset="-122"/>
                <a:cs typeface="Consolas" pitchFamily="49" charset="0"/>
              </a:rPr>
              <a:t>）成员</a:t>
            </a:r>
            <a:r>
              <a:rPr lang="zh-CN" altLang="en-US" sz="2000">
                <a:solidFill>
                  <a:srgbClr val="3333FF"/>
                </a:solidFill>
                <a:latin typeface="Consolas" pitchFamily="49" charset="0"/>
                <a:ea typeface="仿宋" pitchFamily="49" charset="-122"/>
                <a:cs typeface="Consolas" pitchFamily="49" charset="0"/>
              </a:rPr>
              <a:t>：可以被程序中的任何代码访问</a:t>
            </a:r>
            <a:r>
              <a:rPr lang="zh-CN" altLang="en-US" sz="2000">
                <a:latin typeface="Consolas" pitchFamily="49" charset="0"/>
                <a:ea typeface="仿宋" pitchFamily="49" charset="-122"/>
                <a:cs typeface="Consolas" pitchFamily="49" charset="0"/>
              </a:rPr>
              <a:t>。</a:t>
            </a:r>
          </a:p>
          <a:p>
            <a:pPr marL="457200" indent="-457200" algn="l">
              <a:lnSpc>
                <a:spcPts val="2800"/>
              </a:lnSpc>
              <a:spcBef>
                <a:spcPct val="50000"/>
              </a:spcBef>
              <a:buFontTx/>
              <a:buBlip>
                <a:blip r:embed="rId2"/>
              </a:buBlip>
            </a:pPr>
            <a:r>
              <a:rPr lang="zh-CN" altLang="en-US" sz="2000">
                <a:solidFill>
                  <a:srgbClr val="FF00FF"/>
                </a:solidFill>
                <a:latin typeface="Consolas" pitchFamily="49" charset="0"/>
                <a:ea typeface="仿宋" pitchFamily="49" charset="-122"/>
                <a:cs typeface="Consolas" pitchFamily="49" charset="0"/>
              </a:rPr>
              <a:t>私有的成员（</a:t>
            </a:r>
            <a:r>
              <a:rPr lang="en-US" altLang="zh-CN" sz="2000">
                <a:solidFill>
                  <a:srgbClr val="FF00FF"/>
                </a:solidFill>
                <a:latin typeface="Consolas" pitchFamily="49" charset="0"/>
                <a:ea typeface="仿宋" pitchFamily="49" charset="-122"/>
                <a:cs typeface="Consolas" pitchFamily="49" charset="0"/>
              </a:rPr>
              <a:t>private</a:t>
            </a:r>
            <a:r>
              <a:rPr lang="zh-CN" altLang="en-US" sz="2000">
                <a:solidFill>
                  <a:srgbClr val="3333FF"/>
                </a:solidFill>
                <a:latin typeface="Consolas" pitchFamily="49" charset="0"/>
                <a:ea typeface="仿宋" pitchFamily="49" charset="-122"/>
                <a:cs typeface="Consolas" pitchFamily="49" charset="0"/>
              </a:rPr>
              <a:t>）：只能被类本身的成员函数及友元类的成员函数访问，其他类的成员函数，包括其派生类的成员函数都不能访问它们。</a:t>
            </a:r>
          </a:p>
          <a:p>
            <a:pPr marL="457200" indent="-457200" algn="l">
              <a:lnSpc>
                <a:spcPts val="2800"/>
              </a:lnSpc>
              <a:spcBef>
                <a:spcPct val="50000"/>
              </a:spcBef>
              <a:buFontTx/>
              <a:buBlip>
                <a:blip r:embed="rId2"/>
              </a:buBlip>
            </a:pPr>
            <a:r>
              <a:rPr lang="zh-CN" altLang="en-US" sz="2000">
                <a:solidFill>
                  <a:srgbClr val="FF00FF"/>
                </a:solidFill>
                <a:latin typeface="Consolas" pitchFamily="49" charset="0"/>
                <a:ea typeface="仿宋" pitchFamily="49" charset="-122"/>
                <a:cs typeface="Consolas" pitchFamily="49" charset="0"/>
              </a:rPr>
              <a:t>保护的成员（</a:t>
            </a:r>
            <a:r>
              <a:rPr lang="en-US" altLang="zh-CN" sz="2000">
                <a:solidFill>
                  <a:srgbClr val="FF00FF"/>
                </a:solidFill>
                <a:latin typeface="Consolas" pitchFamily="49" charset="0"/>
                <a:ea typeface="仿宋" pitchFamily="49" charset="-122"/>
                <a:cs typeface="Consolas" pitchFamily="49" charset="0"/>
              </a:rPr>
              <a:t>protected</a:t>
            </a:r>
            <a:r>
              <a:rPr lang="zh-CN" altLang="en-US" sz="2000">
                <a:solidFill>
                  <a:srgbClr val="3333FF"/>
                </a:solidFill>
                <a:latin typeface="Consolas" pitchFamily="49" charset="0"/>
                <a:ea typeface="仿宋" pitchFamily="49" charset="-122"/>
                <a:cs typeface="Consolas" pitchFamily="49" charset="0"/>
              </a:rPr>
              <a:t>）：与私有成员类似，只是除了类本身的成员函数和说明为友元类的成员函数可以访问保护成员外，该类的派生类的成员也可以访问。</a:t>
            </a:r>
          </a:p>
        </p:txBody>
      </p:sp>
      <p:sp>
        <p:nvSpPr>
          <p:cNvPr id="7" name="灯片编号占位符 6"/>
          <p:cNvSpPr>
            <a:spLocks noGrp="1"/>
          </p:cNvSpPr>
          <p:nvPr>
            <p:ph type="sldNum" sz="quarter" idx="12"/>
          </p:nvPr>
        </p:nvSpPr>
        <p:spPr/>
        <p:txBody>
          <a:bodyPr/>
          <a:lstStyle/>
          <a:p>
            <a:fld id="{6699457F-8CE0-4332-9E3E-2A332048C7F3}" type="slidenum">
              <a:rPr lang="en-US" altLang="zh-CN" smtClean="0"/>
              <a:pPr/>
              <a:t>16</a:t>
            </a:fld>
            <a:r>
              <a:rPr lang="en-US" altLang="zh-CN" smtClean="0"/>
              <a:t>/120</a:t>
            </a:r>
            <a:endParaRPr lang="en-US" altLang="zh-C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179388" y="307975"/>
            <a:ext cx="4537075" cy="400110"/>
          </a:xfrm>
          <a:prstGeom prst="rect">
            <a:avLst/>
          </a:prstGeom>
          <a:noFill/>
          <a:ln w="28575" algn="ctr">
            <a:noFill/>
            <a:miter lim="800000"/>
            <a:headEnd/>
            <a:tailEnd/>
          </a:ln>
          <a:effectLst/>
        </p:spPr>
        <p:txBody>
          <a:bodyPr>
            <a:spAutoFit/>
          </a:bodyPr>
          <a:lstStyle/>
          <a:p>
            <a:pPr algn="l">
              <a:spcBef>
                <a:spcPct val="50000"/>
              </a:spcBef>
            </a:pPr>
            <a:r>
              <a:rPr lang="zh-CN" altLang="en-US" sz="2000">
                <a:latin typeface="Consolas" pitchFamily="49" charset="0"/>
                <a:ea typeface="楷体" pitchFamily="49" charset="-122"/>
                <a:cs typeface="Consolas" pitchFamily="49" charset="0"/>
              </a:rPr>
              <a:t>例</a:t>
            </a:r>
            <a:r>
              <a:rPr lang="zh-CN" altLang="en-US" sz="2000" smtClean="0">
                <a:latin typeface="Consolas" pitchFamily="49" charset="0"/>
                <a:ea typeface="楷体" pitchFamily="49" charset="-122"/>
                <a:cs typeface="Consolas" pitchFamily="49" charset="0"/>
              </a:rPr>
              <a:t>如定义一</a:t>
            </a:r>
            <a:r>
              <a:rPr lang="zh-CN" altLang="en-US" sz="2000">
                <a:latin typeface="Consolas" pitchFamily="49" charset="0"/>
                <a:ea typeface="楷体" pitchFamily="49" charset="-122"/>
                <a:cs typeface="Consolas" pitchFamily="49" charset="0"/>
              </a:rPr>
              <a:t>个类</a:t>
            </a:r>
            <a:r>
              <a:rPr lang="en-US" altLang="zh-CN" sz="2000">
                <a:latin typeface="Consolas" pitchFamily="49" charset="0"/>
                <a:ea typeface="楷体" pitchFamily="49" charset="-122"/>
                <a:cs typeface="Consolas" pitchFamily="49" charset="0"/>
              </a:rPr>
              <a:t>Sample1</a:t>
            </a:r>
            <a:r>
              <a:rPr lang="zh-CN" altLang="en-US" sz="2000">
                <a:latin typeface="Consolas" pitchFamily="49" charset="0"/>
                <a:ea typeface="楷体" pitchFamily="49" charset="-122"/>
                <a:cs typeface="Consolas" pitchFamily="49" charset="0"/>
              </a:rPr>
              <a:t>： </a:t>
            </a:r>
          </a:p>
        </p:txBody>
      </p:sp>
      <p:sp>
        <p:nvSpPr>
          <p:cNvPr id="81923" name="Text Box 3"/>
          <p:cNvSpPr txBox="1">
            <a:spLocks noChangeArrowheads="1"/>
          </p:cNvSpPr>
          <p:nvPr/>
        </p:nvSpPr>
        <p:spPr bwMode="auto">
          <a:xfrm>
            <a:off x="215900" y="908050"/>
            <a:ext cx="8285190" cy="3614799"/>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80000" tIns="144000" bIns="144000">
            <a:spAutoFit/>
          </a:bodyPr>
          <a:lstStyle/>
          <a:p>
            <a:pPr algn="l"/>
            <a:r>
              <a:rPr lang="en-US" altLang="zh-CN" sz="1800">
                <a:solidFill>
                  <a:srgbClr val="0000FF"/>
                </a:solidFill>
                <a:latin typeface="Consolas" pitchFamily="49" charset="0"/>
                <a:ea typeface="仿宋" pitchFamily="49" charset="-122"/>
                <a:cs typeface="Consolas" pitchFamily="49" charset="0"/>
              </a:rPr>
              <a:t>class </a:t>
            </a:r>
            <a:r>
              <a:rPr lang="en-US" altLang="zh-CN" sz="1800">
                <a:solidFill>
                  <a:srgbClr val="FF0000"/>
                </a:solidFill>
                <a:latin typeface="Consolas" pitchFamily="49" charset="0"/>
                <a:ea typeface="仿宋" pitchFamily="49" charset="-122"/>
                <a:cs typeface="Consolas" pitchFamily="49" charset="0"/>
              </a:rPr>
              <a:t>Sample1</a:t>
            </a:r>
          </a:p>
          <a:p>
            <a:pPr algn="l"/>
            <a:r>
              <a:rPr lang="en-US" altLang="zh-CN" sz="1800">
                <a:solidFill>
                  <a:srgbClr val="0000FF"/>
                </a:solidFill>
                <a:latin typeface="Consolas" pitchFamily="49" charset="0"/>
                <a:ea typeface="仿宋" pitchFamily="49" charset="-122"/>
                <a:cs typeface="Consolas" pitchFamily="49" charset="0"/>
              </a:rPr>
              <a:t>{</a:t>
            </a:r>
          </a:p>
          <a:p>
            <a:pPr algn="l"/>
            <a:r>
              <a:rPr lang="en-US" altLang="zh-CN" sz="1800">
                <a:solidFill>
                  <a:srgbClr val="0000FF"/>
                </a:solidFill>
                <a:latin typeface="Consolas" pitchFamily="49" charset="0"/>
                <a:ea typeface="仿宋" pitchFamily="49" charset="-122"/>
                <a:cs typeface="Consolas" pitchFamily="49" charset="0"/>
              </a:rPr>
              <a:t>private:</a:t>
            </a:r>
          </a:p>
          <a:p>
            <a:pPr algn="l"/>
            <a:r>
              <a:rPr lang="en-US" altLang="zh-CN" sz="1800">
                <a:solidFill>
                  <a:srgbClr val="0000FF"/>
                </a:solidFill>
                <a:latin typeface="Consolas" pitchFamily="49" charset="0"/>
                <a:ea typeface="仿宋" pitchFamily="49" charset="-122"/>
                <a:cs typeface="Consolas" pitchFamily="49" charset="0"/>
              </a:rPr>
              <a:t>   int i;</a:t>
            </a:r>
          </a:p>
          <a:p>
            <a:pPr algn="l"/>
            <a:r>
              <a:rPr lang="en-US" altLang="zh-CN" sz="1800">
                <a:solidFill>
                  <a:srgbClr val="0000FF"/>
                </a:solidFill>
                <a:latin typeface="Consolas" pitchFamily="49" charset="0"/>
                <a:ea typeface="仿宋" pitchFamily="49" charset="-122"/>
                <a:cs typeface="Consolas" pitchFamily="49" charset="0"/>
              </a:rPr>
              <a:t>protected:</a:t>
            </a:r>
          </a:p>
          <a:p>
            <a:pPr algn="l"/>
            <a:r>
              <a:rPr lang="en-US" altLang="zh-CN" sz="1800">
                <a:solidFill>
                  <a:srgbClr val="0000FF"/>
                </a:solidFill>
                <a:latin typeface="Consolas" pitchFamily="49" charset="0"/>
                <a:ea typeface="仿宋" pitchFamily="49" charset="-122"/>
                <a:cs typeface="Consolas" pitchFamily="49" charset="0"/>
              </a:rPr>
              <a:t>   int j;</a:t>
            </a:r>
          </a:p>
          <a:p>
            <a:pPr algn="l"/>
            <a:r>
              <a:rPr lang="en-US" altLang="zh-CN" sz="1800">
                <a:solidFill>
                  <a:srgbClr val="0000FF"/>
                </a:solidFill>
                <a:latin typeface="Consolas" pitchFamily="49" charset="0"/>
                <a:ea typeface="仿宋" pitchFamily="49" charset="-122"/>
                <a:cs typeface="Consolas" pitchFamily="49" charset="0"/>
              </a:rPr>
              <a:t>public:</a:t>
            </a:r>
          </a:p>
          <a:p>
            <a:pPr algn="l"/>
            <a:r>
              <a:rPr lang="en-US" altLang="zh-CN" sz="1800">
                <a:solidFill>
                  <a:srgbClr val="0000FF"/>
                </a:solidFill>
                <a:latin typeface="Consolas" pitchFamily="49" charset="0"/>
                <a:ea typeface="仿宋" pitchFamily="49" charset="-122"/>
                <a:cs typeface="Consolas" pitchFamily="49" charset="0"/>
              </a:rPr>
              <a:t>   int k;</a:t>
            </a:r>
          </a:p>
          <a:p>
            <a:pPr algn="l"/>
            <a:r>
              <a:rPr lang="en-US" altLang="zh-CN" sz="1800">
                <a:solidFill>
                  <a:srgbClr val="0000FF"/>
                </a:solidFill>
                <a:latin typeface="Consolas" pitchFamily="49" charset="0"/>
                <a:ea typeface="仿宋" pitchFamily="49" charset="-122"/>
                <a:cs typeface="Consolas" pitchFamily="49" charset="0"/>
              </a:rPr>
              <a:t>   int geti() { return i;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类的成员函数可以访问类的私有成员</a:t>
            </a:r>
          </a:p>
          <a:p>
            <a:pPr algn="l"/>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int getj() { return j;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类的成员函数可以访问类的保护成员</a:t>
            </a:r>
          </a:p>
          <a:p>
            <a:pPr algn="l"/>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int getk() { return k;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类的成员函数可以访问类的公有成员</a:t>
            </a:r>
          </a:p>
          <a:p>
            <a:pPr algn="l"/>
            <a:r>
              <a:rPr lang="en-US" altLang="zh-CN" sz="1800">
                <a:solidFill>
                  <a:srgbClr val="0000FF"/>
                </a:solidFill>
                <a:latin typeface="Consolas" pitchFamily="49" charset="0"/>
                <a:ea typeface="仿宋" pitchFamily="49" charset="-122"/>
                <a:cs typeface="Consolas" pitchFamily="49" charset="0"/>
              </a:rPr>
              <a:t>};</a:t>
            </a:r>
          </a:p>
        </p:txBody>
      </p:sp>
      <p:sp>
        <p:nvSpPr>
          <p:cNvPr id="6" name="灯片编号占位符 5"/>
          <p:cNvSpPr>
            <a:spLocks noGrp="1"/>
          </p:cNvSpPr>
          <p:nvPr>
            <p:ph type="sldNum" sz="quarter" idx="12"/>
          </p:nvPr>
        </p:nvSpPr>
        <p:spPr/>
        <p:txBody>
          <a:bodyPr/>
          <a:lstStyle/>
          <a:p>
            <a:fld id="{6699457F-8CE0-4332-9E3E-2A332048C7F3}" type="slidenum">
              <a:rPr lang="en-US" altLang="zh-CN" smtClean="0"/>
              <a:pPr/>
              <a:t>17</a:t>
            </a:fld>
            <a:r>
              <a:rPr lang="en-US" altLang="zh-CN" smtClean="0"/>
              <a:t>/120</a:t>
            </a:r>
            <a:endParaRPr lang="en-US" altLang="zh-C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642910" y="4214818"/>
            <a:ext cx="8280400" cy="2228174"/>
          </a:xfrm>
          <a:prstGeom prst="rect">
            <a:avLst/>
          </a:prstGeom>
          <a:noFill/>
          <a:ln w="28575" algn="ctr">
            <a:noFill/>
            <a:miter lim="800000"/>
            <a:headEnd/>
            <a:tailEnd/>
          </a:ln>
          <a:effectLst/>
        </p:spPr>
        <p:txBody>
          <a:bodyPr>
            <a:spAutoFit/>
          </a:bodyPr>
          <a:lstStyle/>
          <a:p>
            <a:pPr algn="l">
              <a:lnSpc>
                <a:spcPct val="130000"/>
              </a:lnSpc>
            </a:pPr>
            <a:r>
              <a:rPr lang="zh-CN" altLang="en-US" sz="1800">
                <a:latin typeface="Consolas" pitchFamily="49" charset="0"/>
                <a:ea typeface="仿宋" pitchFamily="49" charset="-122"/>
                <a:cs typeface="Consolas" pitchFamily="49" charset="0"/>
              </a:rPr>
              <a:t>定义该类的一个对象</a:t>
            </a:r>
            <a:r>
              <a:rPr lang="en-US" altLang="zh-CN" sz="1800">
                <a:latin typeface="Consolas" pitchFamily="49" charset="0"/>
                <a:ea typeface="仿宋" pitchFamily="49" charset="-122"/>
                <a:cs typeface="Consolas" pitchFamily="49" charset="0"/>
              </a:rPr>
              <a:t>a</a:t>
            </a:r>
            <a:r>
              <a:rPr lang="zh-CN" altLang="en-US" sz="1800">
                <a:latin typeface="Consolas" pitchFamily="49" charset="0"/>
                <a:ea typeface="仿宋" pitchFamily="49" charset="-122"/>
                <a:cs typeface="Consolas" pitchFamily="49" charset="0"/>
              </a:rPr>
              <a:t>：</a:t>
            </a:r>
          </a:p>
          <a:p>
            <a:pPr algn="l">
              <a:lnSpc>
                <a:spcPct val="130000"/>
              </a:lnSpc>
            </a:pPr>
            <a:r>
              <a:rPr lang="en-US" altLang="zh-CN" sz="1800">
                <a:solidFill>
                  <a:srgbClr val="FF00FF"/>
                </a:solidFill>
                <a:latin typeface="Consolas" pitchFamily="49" charset="0"/>
                <a:ea typeface="仿宋" pitchFamily="49" charset="-122"/>
                <a:cs typeface="Consolas" pitchFamily="49" charset="0"/>
              </a:rPr>
              <a:t>Sample1 a; </a:t>
            </a:r>
          </a:p>
          <a:p>
            <a:pPr algn="l">
              <a:lnSpc>
                <a:spcPct val="130000"/>
              </a:lnSpc>
            </a:pPr>
            <a:r>
              <a:rPr lang="zh-CN" altLang="en-US" sz="1800">
                <a:latin typeface="Consolas" pitchFamily="49" charset="0"/>
                <a:ea typeface="仿宋" pitchFamily="49" charset="-122"/>
                <a:cs typeface="Consolas" pitchFamily="49" charset="0"/>
              </a:rPr>
              <a:t>其成员访问的合法性如下：</a:t>
            </a:r>
          </a:p>
          <a:p>
            <a:pPr algn="l">
              <a:lnSpc>
                <a:spcPct val="130000"/>
              </a:lnSpc>
            </a:pPr>
            <a:r>
              <a:rPr lang="en-US" altLang="zh-CN" sz="1800">
                <a:solidFill>
                  <a:srgbClr val="FF00FF"/>
                </a:solidFill>
                <a:latin typeface="Consolas" pitchFamily="49" charset="0"/>
                <a:ea typeface="仿宋" pitchFamily="49" charset="-122"/>
                <a:cs typeface="Consolas" pitchFamily="49" charset="0"/>
              </a:rPr>
              <a:t>a.i;</a:t>
            </a:r>
            <a:r>
              <a:rPr lang="en-US" altLang="zh-CN" sz="1800">
                <a:solidFill>
                  <a:schemeClr val="tx2"/>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非法，</a:t>
            </a:r>
            <a:r>
              <a:rPr lang="en-US" altLang="zh-CN" sz="1800">
                <a:solidFill>
                  <a:srgbClr val="00B0F0"/>
                </a:solidFill>
                <a:latin typeface="Consolas" pitchFamily="49" charset="0"/>
                <a:ea typeface="仿宋" pitchFamily="49" charset="-122"/>
                <a:cs typeface="Consolas" pitchFamily="49" charset="0"/>
              </a:rPr>
              <a:t>i</a:t>
            </a:r>
            <a:r>
              <a:rPr lang="zh-CN" altLang="en-US" sz="1800">
                <a:solidFill>
                  <a:srgbClr val="00B0F0"/>
                </a:solidFill>
                <a:latin typeface="Consolas" pitchFamily="49" charset="0"/>
                <a:ea typeface="仿宋" pitchFamily="49" charset="-122"/>
                <a:cs typeface="Consolas" pitchFamily="49" charset="0"/>
              </a:rPr>
              <a:t>为</a:t>
            </a:r>
            <a:r>
              <a:rPr lang="en-US" altLang="zh-CN" sz="1800">
                <a:solidFill>
                  <a:srgbClr val="00B0F0"/>
                </a:solidFill>
                <a:latin typeface="Consolas" pitchFamily="49" charset="0"/>
                <a:ea typeface="仿宋" pitchFamily="49" charset="-122"/>
                <a:cs typeface="Consolas" pitchFamily="49" charset="0"/>
              </a:rPr>
              <a:t>Sample1</a:t>
            </a:r>
            <a:r>
              <a:rPr lang="zh-CN" altLang="en-US" sz="1800">
                <a:solidFill>
                  <a:srgbClr val="00B0F0"/>
                </a:solidFill>
                <a:latin typeface="Consolas" pitchFamily="49" charset="0"/>
                <a:ea typeface="仿宋" pitchFamily="49" charset="-122"/>
                <a:cs typeface="Consolas" pitchFamily="49" charset="0"/>
              </a:rPr>
              <a:t>的私有成员</a:t>
            </a:r>
          </a:p>
          <a:p>
            <a:pPr algn="l">
              <a:lnSpc>
                <a:spcPct val="130000"/>
              </a:lnSpc>
            </a:pPr>
            <a:r>
              <a:rPr lang="en-US" altLang="zh-CN" sz="1800">
                <a:solidFill>
                  <a:srgbClr val="FF00FF"/>
                </a:solidFill>
                <a:latin typeface="Consolas" pitchFamily="49" charset="0"/>
                <a:ea typeface="仿宋" pitchFamily="49" charset="-122"/>
                <a:cs typeface="Consolas" pitchFamily="49" charset="0"/>
              </a:rPr>
              <a:t>a.j;</a:t>
            </a:r>
            <a:r>
              <a:rPr lang="en-US" altLang="zh-CN" sz="1800">
                <a:solidFill>
                  <a:schemeClr val="tx2"/>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非法，</a:t>
            </a:r>
            <a:r>
              <a:rPr lang="en-US" altLang="zh-CN" sz="1800">
                <a:solidFill>
                  <a:srgbClr val="00B0F0"/>
                </a:solidFill>
                <a:latin typeface="Consolas" pitchFamily="49" charset="0"/>
                <a:ea typeface="仿宋" pitchFamily="49" charset="-122"/>
                <a:cs typeface="Consolas" pitchFamily="49" charset="0"/>
              </a:rPr>
              <a:t>j</a:t>
            </a:r>
            <a:r>
              <a:rPr lang="zh-CN" altLang="en-US" sz="1800">
                <a:solidFill>
                  <a:srgbClr val="00B0F0"/>
                </a:solidFill>
                <a:latin typeface="Consolas" pitchFamily="49" charset="0"/>
                <a:ea typeface="仿宋" pitchFamily="49" charset="-122"/>
                <a:cs typeface="Consolas" pitchFamily="49" charset="0"/>
              </a:rPr>
              <a:t>为</a:t>
            </a:r>
            <a:r>
              <a:rPr lang="en-US" altLang="zh-CN" sz="1800">
                <a:solidFill>
                  <a:srgbClr val="00B0F0"/>
                </a:solidFill>
                <a:latin typeface="Consolas" pitchFamily="49" charset="0"/>
                <a:ea typeface="仿宋" pitchFamily="49" charset="-122"/>
                <a:cs typeface="Consolas" pitchFamily="49" charset="0"/>
              </a:rPr>
              <a:t>Sample1</a:t>
            </a:r>
            <a:r>
              <a:rPr lang="zh-CN" altLang="en-US" sz="1800">
                <a:solidFill>
                  <a:srgbClr val="00B0F0"/>
                </a:solidFill>
                <a:latin typeface="Consolas" pitchFamily="49" charset="0"/>
                <a:ea typeface="仿宋" pitchFamily="49" charset="-122"/>
                <a:cs typeface="Consolas" pitchFamily="49" charset="0"/>
              </a:rPr>
              <a:t>的保护成员</a:t>
            </a:r>
          </a:p>
          <a:p>
            <a:pPr algn="l">
              <a:lnSpc>
                <a:spcPct val="130000"/>
              </a:lnSpc>
            </a:pPr>
            <a:r>
              <a:rPr lang="en-US" altLang="zh-CN" sz="1800">
                <a:solidFill>
                  <a:srgbClr val="FF00FF"/>
                </a:solidFill>
                <a:latin typeface="Consolas" pitchFamily="49" charset="0"/>
                <a:ea typeface="仿宋" pitchFamily="49" charset="-122"/>
                <a:cs typeface="Consolas" pitchFamily="49" charset="0"/>
              </a:rPr>
              <a:t>a.k;</a:t>
            </a:r>
            <a:r>
              <a:rPr lang="en-US" altLang="zh-CN" sz="1800">
                <a:solidFill>
                  <a:schemeClr val="tx2"/>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合法，</a:t>
            </a:r>
            <a:r>
              <a:rPr lang="en-US" altLang="zh-CN" sz="1800">
                <a:solidFill>
                  <a:srgbClr val="00B0F0"/>
                </a:solidFill>
                <a:latin typeface="Consolas" pitchFamily="49" charset="0"/>
                <a:ea typeface="仿宋" pitchFamily="49" charset="-122"/>
                <a:cs typeface="Consolas" pitchFamily="49" charset="0"/>
              </a:rPr>
              <a:t>k</a:t>
            </a:r>
            <a:r>
              <a:rPr lang="zh-CN" altLang="en-US" sz="1800">
                <a:solidFill>
                  <a:srgbClr val="00B0F0"/>
                </a:solidFill>
                <a:latin typeface="Consolas" pitchFamily="49" charset="0"/>
                <a:ea typeface="仿宋" pitchFamily="49" charset="-122"/>
                <a:cs typeface="Consolas" pitchFamily="49" charset="0"/>
              </a:rPr>
              <a:t>为</a:t>
            </a:r>
            <a:r>
              <a:rPr lang="en-US" altLang="zh-CN" sz="1800">
                <a:solidFill>
                  <a:srgbClr val="00B0F0"/>
                </a:solidFill>
                <a:latin typeface="Consolas" pitchFamily="49" charset="0"/>
                <a:ea typeface="仿宋" pitchFamily="49" charset="-122"/>
                <a:cs typeface="Consolas" pitchFamily="49" charset="0"/>
              </a:rPr>
              <a:t>Sample1</a:t>
            </a:r>
            <a:r>
              <a:rPr lang="zh-CN" altLang="en-US" sz="1800">
                <a:solidFill>
                  <a:srgbClr val="00B0F0"/>
                </a:solidFill>
                <a:latin typeface="Consolas" pitchFamily="49" charset="0"/>
                <a:ea typeface="仿宋" pitchFamily="49" charset="-122"/>
                <a:cs typeface="Consolas" pitchFamily="49" charset="0"/>
              </a:rPr>
              <a:t>的公有成员</a:t>
            </a:r>
          </a:p>
        </p:txBody>
      </p:sp>
      <p:sp>
        <p:nvSpPr>
          <p:cNvPr id="3" name="Text Box 3"/>
          <p:cNvSpPr txBox="1">
            <a:spLocks noChangeArrowheads="1"/>
          </p:cNvSpPr>
          <p:nvPr/>
        </p:nvSpPr>
        <p:spPr bwMode="auto">
          <a:xfrm>
            <a:off x="428596" y="214290"/>
            <a:ext cx="8285190" cy="3614799"/>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80000" tIns="144000" bIns="144000">
            <a:spAutoFit/>
          </a:bodyPr>
          <a:lstStyle/>
          <a:p>
            <a:pPr algn="l"/>
            <a:r>
              <a:rPr lang="en-US" altLang="zh-CN" sz="1800">
                <a:solidFill>
                  <a:srgbClr val="0000FF"/>
                </a:solidFill>
                <a:latin typeface="Consolas" pitchFamily="49" charset="0"/>
                <a:ea typeface="仿宋" pitchFamily="49" charset="-122"/>
                <a:cs typeface="Consolas" pitchFamily="49" charset="0"/>
              </a:rPr>
              <a:t>class </a:t>
            </a:r>
            <a:r>
              <a:rPr lang="en-US" altLang="zh-CN" sz="1800">
                <a:solidFill>
                  <a:srgbClr val="FF0000"/>
                </a:solidFill>
                <a:latin typeface="Consolas" pitchFamily="49" charset="0"/>
                <a:ea typeface="仿宋" pitchFamily="49" charset="-122"/>
                <a:cs typeface="Consolas" pitchFamily="49" charset="0"/>
              </a:rPr>
              <a:t>Sample1</a:t>
            </a:r>
          </a:p>
          <a:p>
            <a:pPr algn="l"/>
            <a:r>
              <a:rPr lang="en-US" altLang="zh-CN" sz="1800">
                <a:solidFill>
                  <a:srgbClr val="0000FF"/>
                </a:solidFill>
                <a:latin typeface="Consolas" pitchFamily="49" charset="0"/>
                <a:ea typeface="仿宋" pitchFamily="49" charset="-122"/>
                <a:cs typeface="Consolas" pitchFamily="49" charset="0"/>
              </a:rPr>
              <a:t>{</a:t>
            </a:r>
          </a:p>
          <a:p>
            <a:pPr algn="l"/>
            <a:r>
              <a:rPr lang="en-US" altLang="zh-CN" sz="1800">
                <a:solidFill>
                  <a:srgbClr val="0000FF"/>
                </a:solidFill>
                <a:latin typeface="Consolas" pitchFamily="49" charset="0"/>
                <a:ea typeface="仿宋" pitchFamily="49" charset="-122"/>
                <a:cs typeface="Consolas" pitchFamily="49" charset="0"/>
              </a:rPr>
              <a:t>private:</a:t>
            </a:r>
          </a:p>
          <a:p>
            <a:pPr algn="l"/>
            <a:r>
              <a:rPr lang="en-US" altLang="zh-CN" sz="1800">
                <a:solidFill>
                  <a:srgbClr val="0000FF"/>
                </a:solidFill>
                <a:latin typeface="Consolas" pitchFamily="49" charset="0"/>
                <a:ea typeface="仿宋" pitchFamily="49" charset="-122"/>
                <a:cs typeface="Consolas" pitchFamily="49" charset="0"/>
              </a:rPr>
              <a:t>   int i;</a:t>
            </a:r>
          </a:p>
          <a:p>
            <a:pPr algn="l"/>
            <a:r>
              <a:rPr lang="en-US" altLang="zh-CN" sz="1800">
                <a:solidFill>
                  <a:srgbClr val="0000FF"/>
                </a:solidFill>
                <a:latin typeface="Consolas" pitchFamily="49" charset="0"/>
                <a:ea typeface="仿宋" pitchFamily="49" charset="-122"/>
                <a:cs typeface="Consolas" pitchFamily="49" charset="0"/>
              </a:rPr>
              <a:t>protected:</a:t>
            </a:r>
          </a:p>
          <a:p>
            <a:pPr algn="l"/>
            <a:r>
              <a:rPr lang="en-US" altLang="zh-CN" sz="1800">
                <a:solidFill>
                  <a:srgbClr val="0000FF"/>
                </a:solidFill>
                <a:latin typeface="Consolas" pitchFamily="49" charset="0"/>
                <a:ea typeface="仿宋" pitchFamily="49" charset="-122"/>
                <a:cs typeface="Consolas" pitchFamily="49" charset="0"/>
              </a:rPr>
              <a:t>   int j;</a:t>
            </a:r>
          </a:p>
          <a:p>
            <a:pPr algn="l"/>
            <a:r>
              <a:rPr lang="en-US" altLang="zh-CN" sz="1800">
                <a:solidFill>
                  <a:srgbClr val="0000FF"/>
                </a:solidFill>
                <a:latin typeface="Consolas" pitchFamily="49" charset="0"/>
                <a:ea typeface="仿宋" pitchFamily="49" charset="-122"/>
                <a:cs typeface="Consolas" pitchFamily="49" charset="0"/>
              </a:rPr>
              <a:t>public:</a:t>
            </a:r>
          </a:p>
          <a:p>
            <a:pPr algn="l"/>
            <a:r>
              <a:rPr lang="en-US" altLang="zh-CN" sz="1800">
                <a:solidFill>
                  <a:srgbClr val="0000FF"/>
                </a:solidFill>
                <a:latin typeface="Consolas" pitchFamily="49" charset="0"/>
                <a:ea typeface="仿宋" pitchFamily="49" charset="-122"/>
                <a:cs typeface="Consolas" pitchFamily="49" charset="0"/>
              </a:rPr>
              <a:t>   int k;</a:t>
            </a:r>
          </a:p>
          <a:p>
            <a:pPr algn="l"/>
            <a:r>
              <a:rPr lang="en-US" altLang="zh-CN" sz="1800">
                <a:solidFill>
                  <a:srgbClr val="0000FF"/>
                </a:solidFill>
                <a:latin typeface="Consolas" pitchFamily="49" charset="0"/>
                <a:ea typeface="仿宋" pitchFamily="49" charset="-122"/>
                <a:cs typeface="Consolas" pitchFamily="49" charset="0"/>
              </a:rPr>
              <a:t>   int geti() { return i;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类的成员函数可以访问类的私有成员</a:t>
            </a:r>
          </a:p>
          <a:p>
            <a:pPr algn="l"/>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int getj() { return j;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类的成员函数可以访问类的保护成员</a:t>
            </a:r>
          </a:p>
          <a:p>
            <a:pPr algn="l"/>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int getk() { return k;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类的成员函数可以访问类的公有成员</a:t>
            </a:r>
          </a:p>
          <a:p>
            <a:pPr algn="l"/>
            <a:r>
              <a:rPr lang="en-US" altLang="zh-CN" sz="1800">
                <a:solidFill>
                  <a:srgbClr val="0000FF"/>
                </a:solidFill>
                <a:latin typeface="Consolas" pitchFamily="49" charset="0"/>
                <a:ea typeface="仿宋" pitchFamily="49" charset="-122"/>
                <a:cs typeface="Consolas" pitchFamily="49" charset="0"/>
              </a:rPr>
              <a:t>};</a:t>
            </a:r>
          </a:p>
        </p:txBody>
      </p:sp>
      <p:sp>
        <p:nvSpPr>
          <p:cNvPr id="6" name="灯片编号占位符 5"/>
          <p:cNvSpPr>
            <a:spLocks noGrp="1"/>
          </p:cNvSpPr>
          <p:nvPr>
            <p:ph type="sldNum" sz="quarter" idx="12"/>
          </p:nvPr>
        </p:nvSpPr>
        <p:spPr/>
        <p:txBody>
          <a:bodyPr/>
          <a:lstStyle/>
          <a:p>
            <a:fld id="{6699457F-8CE0-4332-9E3E-2A332048C7F3}" type="slidenum">
              <a:rPr lang="en-US" altLang="zh-CN" smtClean="0"/>
              <a:pPr/>
              <a:t>18</a:t>
            </a:fld>
            <a:r>
              <a:rPr lang="en-US" altLang="zh-CN" smtClean="0"/>
              <a:t>/120</a:t>
            </a:r>
            <a:endParaRPr lang="en-US" altLang="zh-C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357158" y="1214422"/>
            <a:ext cx="8280400" cy="1449216"/>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lIns="180000" tIns="108000" bIns="108000">
            <a:spAutoFit/>
          </a:bodyPr>
          <a:lstStyle/>
          <a:p>
            <a:pPr marL="457200" indent="-457200" algn="l">
              <a:lnSpc>
                <a:spcPts val="2800"/>
              </a:lnSpc>
              <a:spcBef>
                <a:spcPct val="50000"/>
              </a:spcBef>
              <a:buBlip>
                <a:blip r:embed="rId2"/>
              </a:buBlip>
            </a:pPr>
            <a:r>
              <a:rPr lang="zh-CN" altLang="en-US" sz="2000" smtClean="0">
                <a:solidFill>
                  <a:srgbClr val="3333FF"/>
                </a:solidFill>
                <a:latin typeface="Consolas" pitchFamily="49" charset="0"/>
                <a:ea typeface="楷体" pitchFamily="49" charset="-122"/>
                <a:cs typeface="Consolas" pitchFamily="49" charset="0"/>
              </a:rPr>
              <a:t>一</a:t>
            </a:r>
            <a:r>
              <a:rPr lang="zh-CN" altLang="en-US" sz="2000">
                <a:solidFill>
                  <a:srgbClr val="3333FF"/>
                </a:solidFill>
                <a:latin typeface="Consolas" pitchFamily="49" charset="0"/>
                <a:ea typeface="楷体" pitchFamily="49" charset="-122"/>
                <a:cs typeface="Consolas" pitchFamily="49" charset="0"/>
              </a:rPr>
              <a:t>般来说，公有成员是类的对外接口，而私有成员和保护成员是类的内部实现，不希望外界了解。</a:t>
            </a:r>
          </a:p>
          <a:p>
            <a:pPr marL="457200" indent="-457200" algn="l">
              <a:lnSpc>
                <a:spcPts val="2800"/>
              </a:lnSpc>
              <a:spcBef>
                <a:spcPct val="50000"/>
              </a:spcBef>
              <a:buBlip>
                <a:blip r:embed="rId2"/>
              </a:buBlip>
            </a:pPr>
            <a:r>
              <a:rPr lang="zh-CN" altLang="en-US" sz="2000" smtClean="0">
                <a:solidFill>
                  <a:srgbClr val="3333FF"/>
                </a:solidFill>
                <a:latin typeface="Consolas" pitchFamily="49" charset="0"/>
                <a:ea typeface="楷体" pitchFamily="49" charset="-122"/>
                <a:cs typeface="Consolas" pitchFamily="49" charset="0"/>
              </a:rPr>
              <a:t>将</a:t>
            </a:r>
            <a:r>
              <a:rPr lang="zh-CN" altLang="en-US" sz="2000">
                <a:solidFill>
                  <a:srgbClr val="3333FF"/>
                </a:solidFill>
                <a:latin typeface="Consolas" pitchFamily="49" charset="0"/>
                <a:ea typeface="楷体" pitchFamily="49" charset="-122"/>
                <a:cs typeface="Consolas" pitchFamily="49" charset="0"/>
              </a:rPr>
              <a:t>类的成员划分为不同访问级别有两个好处</a:t>
            </a:r>
            <a:r>
              <a:rPr lang="zh-CN" altLang="en-US" sz="2000" smtClean="0">
                <a:solidFill>
                  <a:srgbClr val="3333FF"/>
                </a:solidFill>
                <a:latin typeface="Consolas" pitchFamily="49" charset="0"/>
                <a:ea typeface="楷体" pitchFamily="49" charset="-122"/>
                <a:cs typeface="Consolas" pitchFamily="49" charset="0"/>
              </a:rPr>
              <a:t>：</a:t>
            </a:r>
            <a:endParaRPr lang="zh-CN" altLang="en-US" sz="2000">
              <a:solidFill>
                <a:srgbClr val="3333FF"/>
              </a:solidFill>
              <a:latin typeface="Consolas" pitchFamily="49" charset="0"/>
              <a:ea typeface="楷体" pitchFamily="49" charset="-122"/>
              <a:cs typeface="Consolas" pitchFamily="49" charset="0"/>
            </a:endParaRPr>
          </a:p>
        </p:txBody>
      </p:sp>
      <p:sp>
        <p:nvSpPr>
          <p:cNvPr id="3" name="TextBox 2"/>
          <p:cNvSpPr txBox="1"/>
          <p:nvPr/>
        </p:nvSpPr>
        <p:spPr>
          <a:xfrm>
            <a:off x="785786" y="3000372"/>
            <a:ext cx="7429552" cy="168251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342900" indent="-342900" algn="l">
              <a:lnSpc>
                <a:spcPts val="2800"/>
              </a:lnSpc>
              <a:spcBef>
                <a:spcPct val="50000"/>
              </a:spcBef>
              <a:buBlip>
                <a:blip r:embed="rId3"/>
              </a:buBlip>
            </a:pPr>
            <a:r>
              <a:rPr lang="zh-CN" altLang="en-US" sz="2000" smtClean="0">
                <a:solidFill>
                  <a:srgbClr val="FF00FF"/>
                </a:solidFill>
                <a:latin typeface="Consolas" pitchFamily="49" charset="0"/>
                <a:ea typeface="仿宋" pitchFamily="49" charset="-122"/>
                <a:cs typeface="Consolas" pitchFamily="49" charset="0"/>
              </a:rPr>
              <a:t>信息隐蔽</a:t>
            </a:r>
            <a:r>
              <a:rPr lang="zh-CN" altLang="en-US" sz="2000" smtClean="0">
                <a:solidFill>
                  <a:srgbClr val="3333FF"/>
                </a:solidFill>
                <a:latin typeface="Consolas" pitchFamily="49" charset="0"/>
                <a:ea typeface="仿宋" pitchFamily="49" charset="-122"/>
                <a:cs typeface="Consolas" pitchFamily="49" charset="0"/>
              </a:rPr>
              <a:t>，即实现的封装，将类的内部实现和外部接口分开，这样使用该类的程序不需要了解类的详细实现；</a:t>
            </a:r>
          </a:p>
          <a:p>
            <a:pPr marL="342900" indent="-342900" algn="l">
              <a:lnSpc>
                <a:spcPts val="2800"/>
              </a:lnSpc>
              <a:spcBef>
                <a:spcPct val="50000"/>
              </a:spcBef>
              <a:buBlip>
                <a:blip r:embed="rId3"/>
              </a:buBlip>
            </a:pPr>
            <a:r>
              <a:rPr lang="zh-CN" altLang="en-US" sz="2000" smtClean="0">
                <a:solidFill>
                  <a:srgbClr val="FF00FF"/>
                </a:solidFill>
                <a:latin typeface="Consolas" pitchFamily="49" charset="0"/>
                <a:ea typeface="仿宋" pitchFamily="49" charset="-122"/>
                <a:cs typeface="Consolas" pitchFamily="49" charset="0"/>
              </a:rPr>
              <a:t>数据保护</a:t>
            </a:r>
            <a:r>
              <a:rPr lang="zh-CN" altLang="en-US" sz="2000" smtClean="0">
                <a:solidFill>
                  <a:srgbClr val="3333FF"/>
                </a:solidFill>
                <a:latin typeface="Consolas" pitchFamily="49" charset="0"/>
                <a:ea typeface="仿宋" pitchFamily="49" charset="-122"/>
                <a:cs typeface="Consolas" pitchFamily="49" charset="0"/>
              </a:rPr>
              <a:t>，即将类的重要信息保护起来，以免其他程序不恰当地修改。</a:t>
            </a:r>
          </a:p>
        </p:txBody>
      </p:sp>
      <p:sp>
        <p:nvSpPr>
          <p:cNvPr id="6" name="灯片编号占位符 5"/>
          <p:cNvSpPr>
            <a:spLocks noGrp="1"/>
          </p:cNvSpPr>
          <p:nvPr>
            <p:ph type="sldNum" sz="quarter" idx="12"/>
          </p:nvPr>
        </p:nvSpPr>
        <p:spPr/>
        <p:txBody>
          <a:bodyPr/>
          <a:lstStyle/>
          <a:p>
            <a:fld id="{6699457F-8CE0-4332-9E3E-2A332048C7F3}" type="slidenum">
              <a:rPr lang="en-US" altLang="zh-CN" smtClean="0"/>
              <a:pPr/>
              <a:t>19</a:t>
            </a:fld>
            <a:r>
              <a:rPr lang="en-US" altLang="zh-CN" smtClean="0"/>
              <a:t>/120</a:t>
            </a:r>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3" name="Oval 9"/>
          <p:cNvSpPr>
            <a:spLocks noChangeArrowheads="1"/>
          </p:cNvSpPr>
          <p:nvPr/>
        </p:nvSpPr>
        <p:spPr bwMode="auto">
          <a:xfrm>
            <a:off x="1357290" y="2844807"/>
            <a:ext cx="2232025" cy="1584325"/>
          </a:xfrm>
          <a:prstGeom prst="ellipse">
            <a:avLst/>
          </a:prstGeom>
          <a:ln>
            <a:headEnd/>
            <a:tailEnd/>
          </a:ln>
        </p:spPr>
        <p:style>
          <a:lnRef idx="3">
            <a:schemeClr val="lt1"/>
          </a:lnRef>
          <a:fillRef idx="1">
            <a:schemeClr val="accent6"/>
          </a:fillRef>
          <a:effectRef idx="1">
            <a:schemeClr val="accent6"/>
          </a:effectRef>
          <a:fontRef idx="minor">
            <a:schemeClr val="lt1"/>
          </a:fontRef>
        </p:style>
        <p:txBody>
          <a:bodyPr wrap="none" anchor="ctr"/>
          <a:lstStyle/>
          <a:p>
            <a:endParaRPr lang="zh-CN" altLang="en-US" sz="1800">
              <a:latin typeface="Consolas" pitchFamily="49" charset="0"/>
              <a:ea typeface="仿宋" pitchFamily="49" charset="-122"/>
              <a:cs typeface="Consolas" pitchFamily="49" charset="0"/>
            </a:endParaRPr>
          </a:p>
        </p:txBody>
      </p:sp>
      <p:sp>
        <p:nvSpPr>
          <p:cNvPr id="1026" name="Text Box 2"/>
          <p:cNvSpPr txBox="1">
            <a:spLocks noChangeArrowheads="1"/>
          </p:cNvSpPr>
          <p:nvPr/>
        </p:nvSpPr>
        <p:spPr bwMode="auto">
          <a:xfrm>
            <a:off x="500034" y="1357298"/>
            <a:ext cx="8034364" cy="892552"/>
          </a:xfrm>
          <a:prstGeom prst="rect">
            <a:avLst/>
          </a:prstGeom>
          <a:noFill/>
          <a:ln w="9525">
            <a:noFill/>
            <a:miter lim="800000"/>
            <a:headEnd/>
            <a:tailEnd/>
          </a:ln>
          <a:effectLst/>
        </p:spPr>
        <p:txBody>
          <a:bodyPr wrap="square">
            <a:spAutoFit/>
          </a:bodyPr>
          <a:lstStyle/>
          <a:p>
            <a:pPr algn="l">
              <a:lnSpc>
                <a:spcPct val="130000"/>
              </a:lnSpc>
              <a:spcBef>
                <a:spcPct val="50000"/>
              </a:spcBef>
            </a:pPr>
            <a:r>
              <a:rPr kumimoji="1" lang="zh-CN" altLang="en-US" sz="2000" smtClean="0">
                <a:latin typeface="仿宋" pitchFamily="49" charset="-122"/>
                <a:ea typeface="仿宋" pitchFamily="49" charset="-122"/>
              </a:rPr>
              <a:t>面</a:t>
            </a:r>
            <a:r>
              <a:rPr kumimoji="1" lang="zh-CN" altLang="en-US" sz="2000">
                <a:latin typeface="仿宋" pitchFamily="49" charset="-122"/>
                <a:ea typeface="仿宋" pitchFamily="49" charset="-122"/>
              </a:rPr>
              <a:t>向对象程序设计的本质是把数据和处理数据的过程当成一个整体即对象。</a:t>
            </a:r>
          </a:p>
        </p:txBody>
      </p:sp>
      <p:sp>
        <p:nvSpPr>
          <p:cNvPr id="1029" name="Text Box 5" descr="粉色面巾纸"/>
          <p:cNvSpPr txBox="1">
            <a:spLocks noChangeArrowheads="1"/>
          </p:cNvSpPr>
          <p:nvPr/>
        </p:nvSpPr>
        <p:spPr bwMode="auto">
          <a:xfrm>
            <a:off x="395288" y="404813"/>
            <a:ext cx="3676646" cy="514738"/>
          </a:xfrm>
          <a:prstGeom prst="rect">
            <a:avLst/>
          </a:prstGeom>
          <a:blipFill dpi="0" rotWithShape="1">
            <a:blip r:embed="rId3" cstate="print"/>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tIns="72000" bIns="72000">
            <a:spAutoFit/>
          </a:bodyPr>
          <a:lstStyle/>
          <a:p>
            <a:pPr>
              <a:spcBef>
                <a:spcPct val="50000"/>
              </a:spcBef>
            </a:pPr>
            <a:r>
              <a:rPr kumimoji="1" lang="en-US" altLang="zh-CN" smtClean="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12.1 </a:t>
            </a:r>
            <a:r>
              <a:rPr kumimoji="1" lang="zh-CN" altLang="en-US" smtClean="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面</a:t>
            </a:r>
            <a:r>
              <a:rPr kumimoji="1" lang="zh-CN" altLang="en-US">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向对象的概念</a:t>
            </a:r>
          </a:p>
        </p:txBody>
      </p:sp>
      <p:sp>
        <p:nvSpPr>
          <p:cNvPr id="1030" name="Text Box 6"/>
          <p:cNvSpPr txBox="1">
            <a:spLocks noChangeArrowheads="1"/>
          </p:cNvSpPr>
          <p:nvPr/>
        </p:nvSpPr>
        <p:spPr bwMode="auto">
          <a:xfrm>
            <a:off x="1947827" y="2332598"/>
            <a:ext cx="1000132" cy="400110"/>
          </a:xfrm>
          <a:prstGeom prst="rect">
            <a:avLst/>
          </a:prstGeom>
          <a:noFill/>
          <a:ln w="28575" algn="ctr">
            <a:noFill/>
            <a:miter lim="800000"/>
            <a:headEnd/>
            <a:tailEnd/>
          </a:ln>
          <a:effectLst/>
        </p:spPr>
        <p:txBody>
          <a:bodyPr wrap="square">
            <a:spAutoFit/>
          </a:bodyPr>
          <a:lstStyle/>
          <a:p>
            <a:pPr>
              <a:spcBef>
                <a:spcPct val="50000"/>
              </a:spcBef>
            </a:pPr>
            <a:r>
              <a:rPr lang="zh-CN" altLang="en-US" sz="2000">
                <a:solidFill>
                  <a:srgbClr val="FF0000"/>
                </a:solidFill>
              </a:rPr>
              <a:t>对象</a:t>
            </a:r>
          </a:p>
        </p:txBody>
      </p:sp>
      <p:sp>
        <p:nvSpPr>
          <p:cNvPr id="1031" name="Text Box 7"/>
          <p:cNvSpPr txBox="1">
            <a:spLocks noChangeArrowheads="1"/>
          </p:cNvSpPr>
          <p:nvPr/>
        </p:nvSpPr>
        <p:spPr bwMode="auto">
          <a:xfrm>
            <a:off x="1789090" y="3152782"/>
            <a:ext cx="1368425" cy="369332"/>
          </a:xfrm>
          <a:prstGeom prst="rect">
            <a:avLst/>
          </a:prstGeom>
          <a:noFill/>
          <a:ln w="28575" algn="ctr">
            <a:noFill/>
            <a:miter lim="800000"/>
            <a:headEnd/>
            <a:tailEnd/>
          </a:ln>
          <a:effectLst/>
        </p:spPr>
        <p:txBody>
          <a:bodyPr>
            <a:spAutoFit/>
          </a:bodyPr>
          <a:lstStyle/>
          <a:p>
            <a:pPr>
              <a:spcBef>
                <a:spcPct val="50000"/>
              </a:spcBef>
            </a:pPr>
            <a:r>
              <a:rPr lang="zh-CN" altLang="en-US" sz="1800">
                <a:latin typeface="Consolas" pitchFamily="49" charset="0"/>
                <a:ea typeface="仿宋" pitchFamily="49" charset="-122"/>
                <a:cs typeface="Consolas" pitchFamily="49" charset="0"/>
              </a:rPr>
              <a:t>数据成员</a:t>
            </a:r>
          </a:p>
        </p:txBody>
      </p:sp>
      <p:sp>
        <p:nvSpPr>
          <p:cNvPr id="1032" name="Text Box 8"/>
          <p:cNvSpPr txBox="1">
            <a:spLocks noChangeArrowheads="1"/>
          </p:cNvSpPr>
          <p:nvPr/>
        </p:nvSpPr>
        <p:spPr bwMode="auto">
          <a:xfrm>
            <a:off x="1789090" y="3656019"/>
            <a:ext cx="1368425" cy="369332"/>
          </a:xfrm>
          <a:prstGeom prst="rect">
            <a:avLst/>
          </a:prstGeom>
          <a:noFill/>
          <a:ln w="28575" algn="ctr">
            <a:noFill/>
            <a:miter lim="800000"/>
            <a:headEnd/>
            <a:tailEnd/>
          </a:ln>
          <a:effectLst/>
        </p:spPr>
        <p:txBody>
          <a:bodyPr>
            <a:spAutoFit/>
          </a:bodyPr>
          <a:lstStyle/>
          <a:p>
            <a:pPr>
              <a:spcBef>
                <a:spcPct val="50000"/>
              </a:spcBef>
            </a:pPr>
            <a:r>
              <a:rPr lang="zh-CN" altLang="en-US" sz="1800">
                <a:latin typeface="Consolas" pitchFamily="49" charset="0"/>
                <a:ea typeface="仿宋" pitchFamily="49" charset="-122"/>
                <a:cs typeface="Consolas" pitchFamily="49" charset="0"/>
              </a:rPr>
              <a:t>成员函数</a:t>
            </a:r>
          </a:p>
        </p:txBody>
      </p:sp>
      <p:grpSp>
        <p:nvGrpSpPr>
          <p:cNvPr id="1038" name="Group 14"/>
          <p:cNvGrpSpPr>
            <a:grpSpLocks/>
          </p:cNvGrpSpPr>
          <p:nvPr/>
        </p:nvGrpSpPr>
        <p:grpSpPr bwMode="auto">
          <a:xfrm>
            <a:off x="3084490" y="3121037"/>
            <a:ext cx="3435350" cy="369888"/>
            <a:chOff x="2426" y="2331"/>
            <a:chExt cx="2164" cy="233"/>
          </a:xfrm>
        </p:grpSpPr>
        <p:sp>
          <p:nvSpPr>
            <p:cNvPr id="1034" name="Text Box 10"/>
            <p:cNvSpPr txBox="1">
              <a:spLocks noChangeArrowheads="1"/>
            </p:cNvSpPr>
            <p:nvPr/>
          </p:nvSpPr>
          <p:spPr bwMode="auto">
            <a:xfrm>
              <a:off x="3117" y="2331"/>
              <a:ext cx="1473" cy="233"/>
            </a:xfrm>
            <a:prstGeom prst="rect">
              <a:avLst/>
            </a:prstGeom>
            <a:noFill/>
            <a:ln w="28575" algn="ctr">
              <a:noFill/>
              <a:miter lim="800000"/>
              <a:headEnd/>
              <a:tailEnd/>
            </a:ln>
            <a:effectLst/>
          </p:spPr>
          <p:txBody>
            <a:bodyPr wrap="square">
              <a:spAutoFit/>
            </a:bodyPr>
            <a:lstStyle/>
            <a:p>
              <a:pPr algn="l">
                <a:spcBef>
                  <a:spcPct val="50000"/>
                </a:spcBef>
              </a:pPr>
              <a:r>
                <a:rPr lang="zh-CN" altLang="en-US" sz="1800">
                  <a:latin typeface="Consolas" pitchFamily="49" charset="0"/>
                  <a:ea typeface="仿宋" pitchFamily="49" charset="-122"/>
                  <a:cs typeface="Consolas" pitchFamily="49" charset="0"/>
                </a:rPr>
                <a:t>存放需要处理的数据</a:t>
              </a:r>
            </a:p>
          </p:txBody>
        </p:sp>
        <p:sp>
          <p:nvSpPr>
            <p:cNvPr id="1036" name="Line 12"/>
            <p:cNvSpPr>
              <a:spLocks noChangeShapeType="1"/>
            </p:cNvSpPr>
            <p:nvPr/>
          </p:nvSpPr>
          <p:spPr bwMode="auto">
            <a:xfrm flipH="1">
              <a:off x="2426" y="2451"/>
              <a:ext cx="681" cy="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wrap="none" anchor="ctr"/>
            <a:lstStyle/>
            <a:p>
              <a:endParaRPr lang="zh-CN" altLang="en-US" sz="1800">
                <a:latin typeface="Consolas" pitchFamily="49" charset="0"/>
                <a:ea typeface="仿宋" pitchFamily="49" charset="-122"/>
                <a:cs typeface="Consolas" pitchFamily="49" charset="0"/>
              </a:endParaRPr>
            </a:p>
          </p:txBody>
        </p:sp>
      </p:grpSp>
      <p:grpSp>
        <p:nvGrpSpPr>
          <p:cNvPr id="1039" name="Group 15"/>
          <p:cNvGrpSpPr>
            <a:grpSpLocks/>
          </p:cNvGrpSpPr>
          <p:nvPr/>
        </p:nvGrpSpPr>
        <p:grpSpPr bwMode="auto">
          <a:xfrm>
            <a:off x="3097191" y="3636975"/>
            <a:ext cx="3351213" cy="369888"/>
            <a:chOff x="2434" y="2650"/>
            <a:chExt cx="2111" cy="233"/>
          </a:xfrm>
        </p:grpSpPr>
        <p:sp>
          <p:nvSpPr>
            <p:cNvPr id="1035" name="Text Box 11"/>
            <p:cNvSpPr txBox="1">
              <a:spLocks noChangeArrowheads="1"/>
            </p:cNvSpPr>
            <p:nvPr/>
          </p:nvSpPr>
          <p:spPr bwMode="auto">
            <a:xfrm>
              <a:off x="3125" y="2650"/>
              <a:ext cx="1420" cy="233"/>
            </a:xfrm>
            <a:prstGeom prst="rect">
              <a:avLst/>
            </a:prstGeom>
            <a:noFill/>
            <a:ln w="28575" algn="ctr">
              <a:noFill/>
              <a:miter lim="800000"/>
              <a:headEnd/>
              <a:tailEnd/>
            </a:ln>
            <a:effectLst/>
          </p:spPr>
          <p:txBody>
            <a:bodyPr wrap="square">
              <a:spAutoFit/>
            </a:bodyPr>
            <a:lstStyle/>
            <a:p>
              <a:pPr algn="l">
                <a:spcBef>
                  <a:spcPct val="50000"/>
                </a:spcBef>
              </a:pPr>
              <a:r>
                <a:rPr lang="zh-CN" altLang="en-US" sz="1800">
                  <a:latin typeface="Consolas" pitchFamily="49" charset="0"/>
                  <a:ea typeface="仿宋" pitchFamily="49" charset="-122"/>
                  <a:cs typeface="Consolas" pitchFamily="49" charset="0"/>
                </a:rPr>
                <a:t>处理的数据的函数</a:t>
              </a:r>
            </a:p>
          </p:txBody>
        </p:sp>
        <p:sp>
          <p:nvSpPr>
            <p:cNvPr id="1037" name="Line 13"/>
            <p:cNvSpPr>
              <a:spLocks noChangeShapeType="1"/>
            </p:cNvSpPr>
            <p:nvPr/>
          </p:nvSpPr>
          <p:spPr bwMode="auto">
            <a:xfrm flipH="1">
              <a:off x="2434" y="2758"/>
              <a:ext cx="681" cy="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wrap="none" anchor="ctr"/>
            <a:lstStyle/>
            <a:p>
              <a:endParaRPr lang="zh-CN" altLang="en-US" sz="1800">
                <a:latin typeface="Consolas" pitchFamily="49" charset="0"/>
                <a:ea typeface="仿宋" pitchFamily="49" charset="-122"/>
                <a:cs typeface="Consolas" pitchFamily="49" charset="0"/>
              </a:endParaRPr>
            </a:p>
          </p:txBody>
        </p:sp>
      </p:grpSp>
      <p:sp>
        <p:nvSpPr>
          <p:cNvPr id="15" name="灯片编号占位符 14"/>
          <p:cNvSpPr>
            <a:spLocks noGrp="1"/>
          </p:cNvSpPr>
          <p:nvPr>
            <p:ph type="sldNum" sz="quarter" idx="12"/>
          </p:nvPr>
        </p:nvSpPr>
        <p:spPr/>
        <p:txBody>
          <a:bodyPr/>
          <a:lstStyle/>
          <a:p>
            <a:fld id="{6699457F-8CE0-4332-9E3E-2A332048C7F3}" type="slidenum">
              <a:rPr lang="en-US" altLang="zh-CN" smtClean="0"/>
              <a:pPr/>
              <a:t>2</a:t>
            </a:fld>
            <a:r>
              <a:rPr lang="en-US" altLang="zh-CN" smtClean="0"/>
              <a:t>/120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038"/>
                                        </p:tgtEl>
                                        <p:attrNameLst>
                                          <p:attrName>style.visibility</p:attrName>
                                        </p:attrNameLst>
                                      </p:cBhvr>
                                      <p:to>
                                        <p:strVal val="visible"/>
                                      </p:to>
                                    </p:set>
                                    <p:animEffect transition="in" filter="wipe(right)">
                                      <p:cBhvr>
                                        <p:cTn id="7" dur="500"/>
                                        <p:tgtEl>
                                          <p:spTgt spid="10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039"/>
                                        </p:tgtEl>
                                        <p:attrNameLst>
                                          <p:attrName>style.visibility</p:attrName>
                                        </p:attrNameLst>
                                      </p:cBhvr>
                                      <p:to>
                                        <p:strVal val="visible"/>
                                      </p:to>
                                    </p:set>
                                    <p:animEffect transition="in" filter="wipe(right)">
                                      <p:cBhvr>
                                        <p:cTn id="12" dur="500"/>
                                        <p:tgtEl>
                                          <p:spTgt spid="10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descr="羊皮纸"/>
          <p:cNvSpPr txBox="1">
            <a:spLocks noChangeArrowheads="1"/>
          </p:cNvSpPr>
          <p:nvPr/>
        </p:nvSpPr>
        <p:spPr bwMode="auto">
          <a:xfrm>
            <a:off x="395288" y="333375"/>
            <a:ext cx="2605076" cy="514738"/>
          </a:xfrm>
          <a:prstGeom prst="rect">
            <a:avLst/>
          </a:prstGeom>
          <a:blipFill dpi="0" rotWithShape="1">
            <a:blip r:embed="rId2" cstate="print"/>
            <a:srcRect/>
            <a:tile tx="0" ty="0" sx="100000" sy="100000" flip="none" algn="tl"/>
          </a:blipFill>
          <a:ln w="28575" algn="ctr">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tIns="72000" bIns="72000">
            <a:spAutoFit/>
          </a:bodyPr>
          <a:lstStyle/>
          <a:p>
            <a:pPr>
              <a:spcBef>
                <a:spcPct val="50000"/>
              </a:spcBef>
            </a:pPr>
            <a:r>
              <a:rPr lang="en-US" altLang="zh-CN" smtClean="0">
                <a:solidFill>
                  <a:srgbClr val="FF3300"/>
                </a:solidFill>
                <a:latin typeface="Consolas" pitchFamily="49" charset="0"/>
                <a:ea typeface="微软雅黑" pitchFamily="34" charset="-122"/>
                <a:cs typeface="Consolas" pitchFamily="49" charset="0"/>
              </a:rPr>
              <a:t>12.2.2 </a:t>
            </a:r>
            <a:r>
              <a:rPr lang="zh-CN" altLang="en-US" smtClean="0">
                <a:solidFill>
                  <a:srgbClr val="FF3300"/>
                </a:solidFill>
                <a:latin typeface="Consolas" pitchFamily="49" charset="0"/>
                <a:ea typeface="微软雅黑" pitchFamily="34" charset="-122"/>
                <a:cs typeface="Consolas" pitchFamily="49" charset="0"/>
              </a:rPr>
              <a:t>类</a:t>
            </a:r>
            <a:r>
              <a:rPr lang="zh-CN" altLang="en-US">
                <a:solidFill>
                  <a:srgbClr val="FF3300"/>
                </a:solidFill>
                <a:latin typeface="Consolas" pitchFamily="49" charset="0"/>
                <a:ea typeface="微软雅黑" pitchFamily="34" charset="-122"/>
                <a:cs typeface="Consolas" pitchFamily="49" charset="0"/>
              </a:rPr>
              <a:t>对象</a:t>
            </a:r>
          </a:p>
        </p:txBody>
      </p:sp>
      <p:sp>
        <p:nvSpPr>
          <p:cNvPr id="78851" name="Text Box 3"/>
          <p:cNvSpPr txBox="1">
            <a:spLocks noChangeArrowheads="1"/>
          </p:cNvSpPr>
          <p:nvPr/>
        </p:nvSpPr>
        <p:spPr bwMode="auto">
          <a:xfrm>
            <a:off x="468313" y="1196975"/>
            <a:ext cx="2960679" cy="430887"/>
          </a:xfrm>
          <a:prstGeom prst="rect">
            <a:avLst/>
          </a:prstGeom>
          <a:noFill/>
          <a:ln w="28575" algn="ctr">
            <a:noFill/>
            <a:miter lim="800000"/>
            <a:headEnd/>
            <a:tailEnd/>
          </a:ln>
          <a:effectLst/>
        </p:spPr>
        <p:txBody>
          <a:bodyPr wrap="square">
            <a:spAutoFit/>
          </a:bodyPr>
          <a:lstStyle/>
          <a:p>
            <a:pPr algn="l">
              <a:spcBef>
                <a:spcPct val="50000"/>
              </a:spcBef>
            </a:pPr>
            <a:r>
              <a:rPr lang="en-US" altLang="zh-CN" sz="2200">
                <a:solidFill>
                  <a:srgbClr val="FF3300"/>
                </a:solidFill>
                <a:latin typeface="Consolas" pitchFamily="49" charset="0"/>
                <a:ea typeface="华文中宋" pitchFamily="2" charset="-122"/>
                <a:cs typeface="Consolas" pitchFamily="49" charset="0"/>
              </a:rPr>
              <a:t>1</a:t>
            </a:r>
            <a:r>
              <a:rPr lang="zh-CN" altLang="en-US" sz="2200">
                <a:solidFill>
                  <a:srgbClr val="FF3300"/>
                </a:solidFill>
                <a:latin typeface="Consolas" pitchFamily="49" charset="0"/>
                <a:ea typeface="华文中宋" pitchFamily="2" charset="-122"/>
                <a:cs typeface="Consolas" pitchFamily="49" charset="0"/>
              </a:rPr>
              <a:t>．对象的定义格式</a:t>
            </a:r>
          </a:p>
        </p:txBody>
      </p:sp>
      <p:sp>
        <p:nvSpPr>
          <p:cNvPr id="78852" name="Text Box 4"/>
          <p:cNvSpPr txBox="1">
            <a:spLocks noChangeArrowheads="1"/>
          </p:cNvSpPr>
          <p:nvPr/>
        </p:nvSpPr>
        <p:spPr bwMode="auto">
          <a:xfrm>
            <a:off x="1000100" y="1928802"/>
            <a:ext cx="4032250" cy="400110"/>
          </a:xfrm>
          <a:prstGeom prst="rect">
            <a:avLst/>
          </a:prstGeom>
          <a:noFill/>
          <a:ln w="28575" algn="ctr">
            <a:noFill/>
            <a:miter lim="800000"/>
            <a:headEnd/>
            <a:tailEnd/>
          </a:ln>
          <a:effectLst/>
        </p:spPr>
        <p:txBody>
          <a:bodyPr>
            <a:spAutoFit/>
          </a:bodyPr>
          <a:lstStyle/>
          <a:p>
            <a:pPr algn="l">
              <a:spcBef>
                <a:spcPct val="50000"/>
              </a:spcBef>
            </a:pPr>
            <a:r>
              <a:rPr lang="zh-CN" altLang="en-US" sz="2000">
                <a:latin typeface="Consolas" pitchFamily="49" charset="0"/>
                <a:ea typeface="楷体" pitchFamily="49" charset="-122"/>
                <a:cs typeface="Consolas" pitchFamily="49" charset="0"/>
              </a:rPr>
              <a:t>定义类对象的格式如下：</a:t>
            </a:r>
          </a:p>
        </p:txBody>
      </p:sp>
      <p:sp>
        <p:nvSpPr>
          <p:cNvPr id="78853" name="Text Box 5"/>
          <p:cNvSpPr txBox="1">
            <a:spLocks noChangeArrowheads="1"/>
          </p:cNvSpPr>
          <p:nvPr/>
        </p:nvSpPr>
        <p:spPr bwMode="auto">
          <a:xfrm>
            <a:off x="1187450" y="2611438"/>
            <a:ext cx="2384418" cy="36933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lang="zh-CN" altLang="en-US" sz="1800">
                <a:solidFill>
                  <a:srgbClr val="C00000"/>
                </a:solidFill>
                <a:latin typeface="Consolas" pitchFamily="49" charset="0"/>
                <a:ea typeface="仿宋" pitchFamily="49" charset="-122"/>
                <a:cs typeface="Consolas" pitchFamily="49" charset="0"/>
              </a:rPr>
              <a:t>类名 对象名表</a:t>
            </a:r>
            <a:r>
              <a:rPr lang="en-US" altLang="zh-CN" sz="1800">
                <a:solidFill>
                  <a:srgbClr val="C00000"/>
                </a:solidFill>
                <a:latin typeface="Consolas" pitchFamily="49" charset="0"/>
                <a:ea typeface="仿宋" pitchFamily="49" charset="-122"/>
                <a:cs typeface="Consolas" pitchFamily="49" charset="0"/>
              </a:rPr>
              <a:t>;</a:t>
            </a:r>
          </a:p>
        </p:txBody>
      </p:sp>
      <p:sp>
        <p:nvSpPr>
          <p:cNvPr id="78854" name="Text Box 6"/>
          <p:cNvSpPr txBox="1">
            <a:spLocks noChangeArrowheads="1"/>
          </p:cNvSpPr>
          <p:nvPr/>
        </p:nvSpPr>
        <p:spPr bwMode="auto">
          <a:xfrm>
            <a:off x="1041402" y="3345420"/>
            <a:ext cx="6673870" cy="400110"/>
          </a:xfrm>
          <a:prstGeom prst="rect">
            <a:avLst/>
          </a:prstGeom>
          <a:noFill/>
          <a:ln w="28575" algn="ctr">
            <a:noFill/>
            <a:miter lim="800000"/>
            <a:headEnd/>
            <a:tailEnd/>
          </a:ln>
          <a:effectLst/>
        </p:spPr>
        <p:txBody>
          <a:bodyPr wrap="square">
            <a:spAutoFit/>
          </a:bodyPr>
          <a:lstStyle/>
          <a:p>
            <a:pPr algn="l">
              <a:spcBef>
                <a:spcPct val="50000"/>
              </a:spcBef>
            </a:pPr>
            <a:r>
              <a:rPr lang="zh-CN" altLang="en-US" sz="2000">
                <a:latin typeface="Consolas" pitchFamily="49" charset="0"/>
                <a:ea typeface="楷体" pitchFamily="49" charset="-122"/>
                <a:cs typeface="Consolas" pitchFamily="49" charset="0"/>
              </a:rPr>
              <a:t>例如，在类</a:t>
            </a:r>
            <a:r>
              <a:rPr lang="en-US" altLang="zh-CN" sz="2000">
                <a:latin typeface="Consolas" pitchFamily="49" charset="0"/>
                <a:ea typeface="楷体" pitchFamily="49" charset="-122"/>
                <a:cs typeface="Consolas" pitchFamily="49" charset="0"/>
              </a:rPr>
              <a:t>Sample</a:t>
            </a:r>
            <a:r>
              <a:rPr lang="zh-CN" altLang="en-US" sz="2000">
                <a:latin typeface="Consolas" pitchFamily="49" charset="0"/>
                <a:ea typeface="楷体" pitchFamily="49" charset="-122"/>
                <a:cs typeface="Consolas" pitchFamily="49" charset="0"/>
              </a:rPr>
              <a:t>定义好后，以下语句用于定义它的对象：</a:t>
            </a:r>
          </a:p>
        </p:txBody>
      </p:sp>
      <p:sp>
        <p:nvSpPr>
          <p:cNvPr id="78855" name="Text Box 7"/>
          <p:cNvSpPr txBox="1">
            <a:spLocks noChangeArrowheads="1"/>
          </p:cNvSpPr>
          <p:nvPr/>
        </p:nvSpPr>
        <p:spPr bwMode="auto">
          <a:xfrm>
            <a:off x="1357290" y="4000504"/>
            <a:ext cx="4786345" cy="369332"/>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square">
            <a:spAutoFit/>
          </a:bodyPr>
          <a:lstStyle/>
          <a:p>
            <a:pPr>
              <a:spcBef>
                <a:spcPct val="50000"/>
              </a:spcBef>
            </a:pPr>
            <a:r>
              <a:rPr lang="en-US" altLang="zh-CN" sz="1800">
                <a:solidFill>
                  <a:srgbClr val="0000FF"/>
                </a:solidFill>
                <a:latin typeface="Consolas" pitchFamily="49" charset="0"/>
                <a:ea typeface="仿宋" pitchFamily="49" charset="-122"/>
                <a:cs typeface="Consolas" pitchFamily="49" charset="0"/>
              </a:rPr>
              <a:t>Sample obj1</a:t>
            </a:r>
            <a:r>
              <a:rPr lang="en-US" altLang="zh-CN" sz="1800" smtClean="0">
                <a:solidFill>
                  <a:srgbClr val="0000FF"/>
                </a:solidFill>
                <a:latin typeface="Consolas" pitchFamily="49" charset="0"/>
                <a:ea typeface="仿宋" pitchFamily="49" charset="-122"/>
                <a:cs typeface="Consolas" pitchFamily="49" charset="0"/>
              </a:rPr>
              <a:t>, obj2, *</a:t>
            </a:r>
            <a:r>
              <a:rPr lang="en-US" altLang="zh-CN" sz="1800">
                <a:solidFill>
                  <a:srgbClr val="0000FF"/>
                </a:solidFill>
                <a:latin typeface="Consolas" pitchFamily="49" charset="0"/>
                <a:ea typeface="仿宋" pitchFamily="49" charset="-122"/>
                <a:cs typeface="Consolas" pitchFamily="49" charset="0"/>
              </a:rPr>
              <a:t>pobj</a:t>
            </a:r>
            <a:r>
              <a:rPr lang="en-US" altLang="zh-CN" sz="1800" smtClean="0">
                <a:solidFill>
                  <a:srgbClr val="0000FF"/>
                </a:solidFill>
                <a:latin typeface="Consolas" pitchFamily="49" charset="0"/>
                <a:ea typeface="仿宋" pitchFamily="49" charset="-122"/>
                <a:cs typeface="Consolas" pitchFamily="49" charset="0"/>
              </a:rPr>
              <a:t>, obj[10</a:t>
            </a:r>
            <a:r>
              <a:rPr lang="en-US" altLang="zh-CN" sz="1800">
                <a:solidFill>
                  <a:srgbClr val="0000FF"/>
                </a:solidFill>
                <a:latin typeface="Consolas" pitchFamily="49" charset="0"/>
                <a:ea typeface="仿宋" pitchFamily="49" charset="-122"/>
                <a:cs typeface="Consolas" pitchFamily="49" charset="0"/>
              </a:rPr>
              <a:t>];</a:t>
            </a:r>
          </a:p>
        </p:txBody>
      </p:sp>
      <p:sp>
        <p:nvSpPr>
          <p:cNvPr id="9" name="灯片编号占位符 8"/>
          <p:cNvSpPr>
            <a:spLocks noGrp="1"/>
          </p:cNvSpPr>
          <p:nvPr>
            <p:ph type="sldNum" sz="quarter" idx="12"/>
          </p:nvPr>
        </p:nvSpPr>
        <p:spPr/>
        <p:txBody>
          <a:bodyPr/>
          <a:lstStyle/>
          <a:p>
            <a:fld id="{6699457F-8CE0-4332-9E3E-2A332048C7F3}" type="slidenum">
              <a:rPr lang="en-US" altLang="zh-CN" smtClean="0"/>
              <a:pPr/>
              <a:t>20</a:t>
            </a:fld>
            <a:r>
              <a:rPr lang="en-US" altLang="zh-CN" smtClean="0"/>
              <a:t>/120</a:t>
            </a:r>
            <a:endParaRPr lang="en-US" altLang="zh-C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536578" y="426345"/>
            <a:ext cx="3821108" cy="430887"/>
          </a:xfrm>
          <a:prstGeom prst="rect">
            <a:avLst/>
          </a:prstGeom>
          <a:noFill/>
          <a:ln w="28575" algn="ctr">
            <a:noFill/>
            <a:miter lim="800000"/>
            <a:headEnd/>
            <a:tailEnd/>
          </a:ln>
          <a:effectLst/>
        </p:spPr>
        <p:txBody>
          <a:bodyPr wrap="square">
            <a:spAutoFit/>
          </a:bodyPr>
          <a:lstStyle/>
          <a:p>
            <a:pPr algn="just">
              <a:spcBef>
                <a:spcPct val="50000"/>
              </a:spcBef>
            </a:pPr>
            <a:r>
              <a:rPr lang="en-US" altLang="zh-CN" sz="2200">
                <a:solidFill>
                  <a:srgbClr val="FF3300"/>
                </a:solidFill>
                <a:latin typeface="Consolas" pitchFamily="49" charset="0"/>
                <a:ea typeface="华文中宋" pitchFamily="2" charset="-122"/>
                <a:cs typeface="Consolas" pitchFamily="49" charset="0"/>
              </a:rPr>
              <a:t>2</a:t>
            </a:r>
            <a:r>
              <a:rPr lang="zh-CN" altLang="en-US" sz="2200">
                <a:solidFill>
                  <a:srgbClr val="FF3300"/>
                </a:solidFill>
                <a:latin typeface="Consolas" pitchFamily="49" charset="0"/>
                <a:ea typeface="华文中宋" pitchFamily="2" charset="-122"/>
                <a:cs typeface="Consolas" pitchFamily="49" charset="0"/>
              </a:rPr>
              <a:t>．对象成员的表示方法</a:t>
            </a:r>
          </a:p>
        </p:txBody>
      </p:sp>
      <p:sp>
        <p:nvSpPr>
          <p:cNvPr id="77827" name="Text Box 3"/>
          <p:cNvSpPr txBox="1">
            <a:spLocks noChangeArrowheads="1"/>
          </p:cNvSpPr>
          <p:nvPr/>
        </p:nvSpPr>
        <p:spPr bwMode="auto">
          <a:xfrm>
            <a:off x="611188" y="1125538"/>
            <a:ext cx="7921625" cy="820866"/>
          </a:xfrm>
          <a:prstGeom prst="rect">
            <a:avLst/>
          </a:prstGeom>
          <a:noFill/>
          <a:ln w="28575" algn="ctr">
            <a:noFill/>
            <a:miter lim="800000"/>
            <a:headEnd/>
            <a:tailEnd/>
          </a:ln>
          <a:effectLst/>
        </p:spPr>
        <p:txBody>
          <a:bodyPr>
            <a:spAutoFit/>
          </a:bodyPr>
          <a:lstStyle/>
          <a:p>
            <a:pPr algn="l">
              <a:lnSpc>
                <a:spcPts val="3000"/>
              </a:lnSpc>
              <a:spcBef>
                <a:spcPts val="0"/>
              </a:spcBef>
            </a:pPr>
            <a:r>
              <a:rPr lang="zh-CN" altLang="en-US" sz="2000">
                <a:latin typeface="Consolas" pitchFamily="49" charset="0"/>
                <a:ea typeface="楷体" pitchFamily="49" charset="-122"/>
                <a:cs typeface="Consolas" pitchFamily="49" charset="0"/>
              </a:rPr>
              <a:t>　　一个对象的成员就是该对象的类所定义的成员。对象成员有数据成员和成员函数。一般对象的成员表示如下：</a:t>
            </a:r>
          </a:p>
        </p:txBody>
      </p:sp>
      <p:sp>
        <p:nvSpPr>
          <p:cNvPr id="77828" name="Text Box 4"/>
          <p:cNvSpPr txBox="1">
            <a:spLocks noChangeArrowheads="1"/>
          </p:cNvSpPr>
          <p:nvPr/>
        </p:nvSpPr>
        <p:spPr bwMode="auto">
          <a:xfrm>
            <a:off x="1187450" y="2285992"/>
            <a:ext cx="2027228" cy="36933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lang="zh-CN" altLang="en-US" sz="1800">
                <a:solidFill>
                  <a:srgbClr val="C00000"/>
                </a:solidFill>
                <a:latin typeface="Consolas" pitchFamily="49" charset="0"/>
                <a:ea typeface="仿宋" pitchFamily="49" charset="-122"/>
                <a:cs typeface="Consolas" pitchFamily="49" charset="0"/>
              </a:rPr>
              <a:t>对象名</a:t>
            </a:r>
            <a:r>
              <a:rPr lang="en-US" altLang="zh-CN" sz="1800">
                <a:solidFill>
                  <a:srgbClr val="C00000"/>
                </a:solidFill>
                <a:latin typeface="Consolas" pitchFamily="49" charset="0"/>
                <a:ea typeface="仿宋" pitchFamily="49" charset="-122"/>
                <a:cs typeface="Consolas" pitchFamily="49" charset="0"/>
              </a:rPr>
              <a:t>.</a:t>
            </a:r>
            <a:r>
              <a:rPr lang="zh-CN" altLang="en-US" sz="1800">
                <a:solidFill>
                  <a:srgbClr val="C00000"/>
                </a:solidFill>
                <a:latin typeface="Consolas" pitchFamily="49" charset="0"/>
                <a:ea typeface="仿宋" pitchFamily="49" charset="-122"/>
                <a:cs typeface="Consolas" pitchFamily="49" charset="0"/>
              </a:rPr>
              <a:t>成员名</a:t>
            </a:r>
          </a:p>
        </p:txBody>
      </p:sp>
      <p:sp>
        <p:nvSpPr>
          <p:cNvPr id="77829" name="Text Box 5"/>
          <p:cNvSpPr txBox="1">
            <a:spLocks noChangeArrowheads="1"/>
          </p:cNvSpPr>
          <p:nvPr/>
        </p:nvSpPr>
        <p:spPr bwMode="auto">
          <a:xfrm>
            <a:off x="714348" y="2928934"/>
            <a:ext cx="815953" cy="400110"/>
          </a:xfrm>
          <a:prstGeom prst="rect">
            <a:avLst/>
          </a:prstGeom>
          <a:noFill/>
          <a:ln w="28575" algn="ctr">
            <a:noFill/>
            <a:miter lim="800000"/>
            <a:headEnd/>
            <a:tailEnd/>
          </a:ln>
          <a:effectLst/>
        </p:spPr>
        <p:txBody>
          <a:bodyPr wrap="square">
            <a:spAutoFit/>
          </a:bodyPr>
          <a:lstStyle/>
          <a:p>
            <a:pPr algn="l">
              <a:spcBef>
                <a:spcPct val="50000"/>
              </a:spcBef>
            </a:pPr>
            <a:r>
              <a:rPr lang="zh-CN" altLang="en-US" sz="2000">
                <a:latin typeface="Consolas" pitchFamily="49" charset="0"/>
                <a:ea typeface="楷体" pitchFamily="49" charset="-122"/>
                <a:cs typeface="Consolas" pitchFamily="49" charset="0"/>
              </a:rPr>
              <a:t>或者</a:t>
            </a:r>
          </a:p>
        </p:txBody>
      </p:sp>
      <p:sp>
        <p:nvSpPr>
          <p:cNvPr id="77830" name="Text Box 6"/>
          <p:cNvSpPr txBox="1">
            <a:spLocks noChangeArrowheads="1"/>
          </p:cNvSpPr>
          <p:nvPr/>
        </p:nvSpPr>
        <p:spPr bwMode="auto">
          <a:xfrm>
            <a:off x="1116013" y="3716338"/>
            <a:ext cx="2955921" cy="36933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lang="zh-CN" altLang="en-US" sz="1800">
                <a:solidFill>
                  <a:srgbClr val="C00000"/>
                </a:solidFill>
                <a:latin typeface="Consolas" pitchFamily="49" charset="0"/>
                <a:ea typeface="仿宋" pitchFamily="49" charset="-122"/>
                <a:cs typeface="Consolas" pitchFamily="49" charset="0"/>
              </a:rPr>
              <a:t>对象名</a:t>
            </a:r>
            <a:r>
              <a:rPr lang="en-US" altLang="zh-CN" sz="1800">
                <a:solidFill>
                  <a:srgbClr val="C00000"/>
                </a:solidFill>
                <a:latin typeface="Consolas" pitchFamily="49" charset="0"/>
                <a:ea typeface="仿宋" pitchFamily="49" charset="-122"/>
                <a:cs typeface="Consolas" pitchFamily="49" charset="0"/>
              </a:rPr>
              <a:t>.</a:t>
            </a:r>
            <a:r>
              <a:rPr lang="zh-CN" altLang="en-US" sz="1800">
                <a:solidFill>
                  <a:srgbClr val="C00000"/>
                </a:solidFill>
                <a:latin typeface="Consolas" pitchFamily="49" charset="0"/>
                <a:ea typeface="仿宋" pitchFamily="49" charset="-122"/>
                <a:cs typeface="Consolas" pitchFamily="49" charset="0"/>
              </a:rPr>
              <a:t>成员名</a:t>
            </a:r>
            <a:r>
              <a:rPr lang="en-US" altLang="zh-CN" sz="1800">
                <a:solidFill>
                  <a:srgbClr val="C00000"/>
                </a:solidFill>
                <a:latin typeface="Consolas" pitchFamily="49" charset="0"/>
                <a:ea typeface="仿宋" pitchFamily="49" charset="-122"/>
                <a:cs typeface="Consolas" pitchFamily="49" charset="0"/>
              </a:rPr>
              <a:t>(</a:t>
            </a:r>
            <a:r>
              <a:rPr lang="zh-CN" altLang="en-US" sz="1800">
                <a:solidFill>
                  <a:srgbClr val="C00000"/>
                </a:solidFill>
                <a:latin typeface="Consolas" pitchFamily="49" charset="0"/>
                <a:ea typeface="仿宋" pitchFamily="49" charset="-122"/>
                <a:cs typeface="Consolas" pitchFamily="49" charset="0"/>
              </a:rPr>
              <a:t>参数表</a:t>
            </a:r>
            <a:r>
              <a:rPr lang="en-US" altLang="zh-CN" sz="1800">
                <a:solidFill>
                  <a:srgbClr val="C00000"/>
                </a:solidFill>
                <a:latin typeface="Consolas" pitchFamily="49" charset="0"/>
                <a:ea typeface="仿宋" pitchFamily="49" charset="-122"/>
                <a:cs typeface="Consolas" pitchFamily="49" charset="0"/>
              </a:rPr>
              <a:t>)</a:t>
            </a:r>
          </a:p>
        </p:txBody>
      </p:sp>
      <p:sp>
        <p:nvSpPr>
          <p:cNvPr id="8" name="灯片编号占位符 7"/>
          <p:cNvSpPr>
            <a:spLocks noGrp="1"/>
          </p:cNvSpPr>
          <p:nvPr>
            <p:ph type="sldNum" sz="quarter" idx="12"/>
          </p:nvPr>
        </p:nvSpPr>
        <p:spPr/>
        <p:txBody>
          <a:bodyPr/>
          <a:lstStyle/>
          <a:p>
            <a:fld id="{6699457F-8CE0-4332-9E3E-2A332048C7F3}" type="slidenum">
              <a:rPr lang="en-US" altLang="zh-CN" smtClean="0"/>
              <a:pPr/>
              <a:t>21</a:t>
            </a:fld>
            <a:r>
              <a:rPr lang="en-US" altLang="zh-CN" smtClean="0"/>
              <a:t>/120</a:t>
            </a:r>
            <a:endParaRPr lang="en-US" altLang="zh-C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611188" y="549275"/>
            <a:ext cx="5246696" cy="400110"/>
          </a:xfrm>
          <a:prstGeom prst="rect">
            <a:avLst/>
          </a:prstGeom>
          <a:noFill/>
          <a:ln w="28575" algn="ctr">
            <a:noFill/>
            <a:miter lim="800000"/>
            <a:headEnd/>
            <a:tailEnd/>
          </a:ln>
          <a:effectLst/>
        </p:spPr>
        <p:txBody>
          <a:bodyPr wrap="square">
            <a:spAutoFit/>
          </a:bodyPr>
          <a:lstStyle/>
          <a:p>
            <a:pPr algn="l"/>
            <a:r>
              <a:rPr lang="zh-CN" altLang="en-US" sz="2000">
                <a:latin typeface="Consolas" pitchFamily="49" charset="0"/>
                <a:ea typeface="楷体" pitchFamily="49" charset="-122"/>
                <a:cs typeface="Consolas" pitchFamily="49" charset="0"/>
              </a:rPr>
              <a:t>例如，前面定义的</a:t>
            </a:r>
            <a:r>
              <a:rPr lang="en-US" altLang="zh-CN" sz="2000">
                <a:latin typeface="Consolas" pitchFamily="49" charset="0"/>
                <a:ea typeface="楷体" pitchFamily="49" charset="-122"/>
                <a:cs typeface="Consolas" pitchFamily="49" charset="0"/>
              </a:rPr>
              <a:t>obj1</a:t>
            </a:r>
            <a:r>
              <a:rPr lang="zh-CN" altLang="en-US" sz="2000">
                <a:latin typeface="Consolas" pitchFamily="49" charset="0"/>
                <a:ea typeface="楷体" pitchFamily="49" charset="-122"/>
                <a:cs typeface="Consolas" pitchFamily="49" charset="0"/>
              </a:rPr>
              <a:t>的数据成员表示为：</a:t>
            </a:r>
          </a:p>
        </p:txBody>
      </p:sp>
      <p:sp>
        <p:nvSpPr>
          <p:cNvPr id="76803" name="Text Box 3"/>
          <p:cNvSpPr txBox="1">
            <a:spLocks noChangeArrowheads="1"/>
          </p:cNvSpPr>
          <p:nvPr/>
        </p:nvSpPr>
        <p:spPr bwMode="auto">
          <a:xfrm>
            <a:off x="755650" y="1341438"/>
            <a:ext cx="3459160" cy="36933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sz="1800">
                <a:solidFill>
                  <a:srgbClr val="0000FF"/>
                </a:solidFill>
                <a:latin typeface="Consolas" pitchFamily="49" charset="0"/>
                <a:cs typeface="Consolas" pitchFamily="49" charset="0"/>
              </a:rPr>
              <a:t>obj1.i</a:t>
            </a:r>
            <a:r>
              <a:rPr lang="en-US" altLang="zh-CN" sz="1800" smtClean="0">
                <a:solidFill>
                  <a:srgbClr val="0000FF"/>
                </a:solidFill>
                <a:latin typeface="Consolas" pitchFamily="49" charset="0"/>
                <a:cs typeface="Consolas" pitchFamily="49" charset="0"/>
              </a:rPr>
              <a:t>, obj1.j, obj1.k</a:t>
            </a:r>
            <a:endParaRPr lang="en-US" altLang="zh-CN" sz="1800">
              <a:solidFill>
                <a:srgbClr val="0000FF"/>
              </a:solidFill>
              <a:latin typeface="Consolas" pitchFamily="49" charset="0"/>
              <a:cs typeface="Consolas" pitchFamily="49" charset="0"/>
            </a:endParaRPr>
          </a:p>
        </p:txBody>
      </p:sp>
      <p:sp>
        <p:nvSpPr>
          <p:cNvPr id="76804" name="Text Box 4"/>
          <p:cNvSpPr txBox="1">
            <a:spLocks noChangeArrowheads="1"/>
          </p:cNvSpPr>
          <p:nvPr/>
        </p:nvSpPr>
        <p:spPr bwMode="auto">
          <a:xfrm>
            <a:off x="684213" y="2205038"/>
            <a:ext cx="3030531" cy="400110"/>
          </a:xfrm>
          <a:prstGeom prst="rect">
            <a:avLst/>
          </a:prstGeom>
          <a:noFill/>
          <a:ln w="28575" algn="ctr">
            <a:noFill/>
            <a:miter lim="800000"/>
            <a:headEnd/>
            <a:tailEnd/>
          </a:ln>
          <a:effectLst/>
        </p:spPr>
        <p:txBody>
          <a:bodyPr wrap="square">
            <a:spAutoFit/>
          </a:bodyPr>
          <a:lstStyle/>
          <a:p>
            <a:pPr algn="l"/>
            <a:r>
              <a:rPr lang="en-US" altLang="zh-CN" sz="2000">
                <a:latin typeface="Consolas" pitchFamily="49" charset="0"/>
                <a:ea typeface="楷体" pitchFamily="49" charset="-122"/>
                <a:cs typeface="Consolas" pitchFamily="49" charset="0"/>
              </a:rPr>
              <a:t>obj1</a:t>
            </a:r>
            <a:r>
              <a:rPr lang="zh-CN" altLang="en-US" sz="2000">
                <a:latin typeface="Consolas" pitchFamily="49" charset="0"/>
                <a:ea typeface="楷体" pitchFamily="49" charset="-122"/>
                <a:cs typeface="Consolas" pitchFamily="49" charset="0"/>
              </a:rPr>
              <a:t>的成员函数表示为：</a:t>
            </a:r>
          </a:p>
        </p:txBody>
      </p:sp>
      <p:sp>
        <p:nvSpPr>
          <p:cNvPr id="76805" name="Text Box 5"/>
          <p:cNvSpPr txBox="1">
            <a:spLocks noChangeArrowheads="1"/>
          </p:cNvSpPr>
          <p:nvPr/>
        </p:nvSpPr>
        <p:spPr bwMode="auto">
          <a:xfrm>
            <a:off x="755651" y="3068638"/>
            <a:ext cx="4459292" cy="36933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sz="1800">
                <a:solidFill>
                  <a:srgbClr val="0000FF"/>
                </a:solidFill>
                <a:latin typeface="Consolas" pitchFamily="49" charset="0"/>
                <a:cs typeface="Consolas" pitchFamily="49" charset="0"/>
              </a:rPr>
              <a:t>obj1.setvalue</a:t>
            </a:r>
            <a:r>
              <a:rPr lang="en-US" altLang="zh-CN" sz="1800" smtClean="0">
                <a:solidFill>
                  <a:srgbClr val="0000FF"/>
                </a:solidFill>
                <a:latin typeface="Consolas" pitchFamily="49" charset="0"/>
                <a:cs typeface="Consolas" pitchFamily="49" charset="0"/>
              </a:rPr>
              <a:t>(), obj1.display</a:t>
            </a:r>
            <a:r>
              <a:rPr lang="en-US" altLang="zh-CN" sz="1800">
                <a:solidFill>
                  <a:srgbClr val="0000FF"/>
                </a:solidFill>
                <a:latin typeface="Consolas" pitchFamily="49" charset="0"/>
                <a:cs typeface="Consolas" pitchFamily="49" charset="0"/>
              </a:rPr>
              <a:t>()</a:t>
            </a:r>
          </a:p>
        </p:txBody>
      </p:sp>
      <p:sp>
        <p:nvSpPr>
          <p:cNvPr id="7" name="灯片编号占位符 6"/>
          <p:cNvSpPr>
            <a:spLocks noGrp="1"/>
          </p:cNvSpPr>
          <p:nvPr>
            <p:ph type="sldNum" sz="quarter" idx="12"/>
          </p:nvPr>
        </p:nvSpPr>
        <p:spPr/>
        <p:txBody>
          <a:bodyPr/>
          <a:lstStyle/>
          <a:p>
            <a:fld id="{6699457F-8CE0-4332-9E3E-2A332048C7F3}" type="slidenum">
              <a:rPr lang="en-US" altLang="zh-CN" smtClean="0"/>
              <a:pPr/>
              <a:t>22</a:t>
            </a:fld>
            <a:r>
              <a:rPr lang="en-US" altLang="zh-CN" smtClean="0"/>
              <a:t>/120</a:t>
            </a:r>
            <a:endParaRPr lang="en-US" altLang="zh-C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468313" y="528560"/>
            <a:ext cx="3460745" cy="400110"/>
          </a:xfrm>
          <a:prstGeom prst="rect">
            <a:avLst/>
          </a:prstGeom>
          <a:noFill/>
          <a:ln w="28575" algn="ctr">
            <a:noFill/>
            <a:miter lim="800000"/>
            <a:headEnd/>
            <a:tailEnd/>
          </a:ln>
          <a:effectLst/>
        </p:spPr>
        <p:txBody>
          <a:bodyPr wrap="square">
            <a:spAutoFit/>
          </a:bodyPr>
          <a:lstStyle/>
          <a:p>
            <a:pPr algn="l">
              <a:spcBef>
                <a:spcPct val="50000"/>
              </a:spcBef>
            </a:pPr>
            <a:r>
              <a:rPr lang="zh-CN" altLang="en-US" sz="2000">
                <a:latin typeface="Consolas" pitchFamily="49" charset="0"/>
                <a:ea typeface="楷体" pitchFamily="49" charset="-122"/>
                <a:cs typeface="Consolas" pitchFamily="49" charset="0"/>
              </a:rPr>
              <a:t>对象指针的成员表示如下：</a:t>
            </a:r>
          </a:p>
        </p:txBody>
      </p:sp>
      <p:sp>
        <p:nvSpPr>
          <p:cNvPr id="75779" name="Text Box 3"/>
          <p:cNvSpPr txBox="1">
            <a:spLocks noChangeArrowheads="1"/>
          </p:cNvSpPr>
          <p:nvPr/>
        </p:nvSpPr>
        <p:spPr bwMode="auto">
          <a:xfrm>
            <a:off x="1214414" y="1214422"/>
            <a:ext cx="2816218" cy="36933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lang="zh-CN" altLang="en-US" sz="1800">
                <a:solidFill>
                  <a:srgbClr val="C00000"/>
                </a:solidFill>
                <a:latin typeface="Consolas" pitchFamily="49" charset="0"/>
                <a:ea typeface="仿宋" pitchFamily="49" charset="-122"/>
                <a:cs typeface="Consolas" pitchFamily="49" charset="0"/>
              </a:rPr>
              <a:t>对象指针名</a:t>
            </a:r>
            <a:r>
              <a:rPr lang="en-US" altLang="zh-CN" sz="1800">
                <a:solidFill>
                  <a:srgbClr val="C00000"/>
                </a:solidFill>
                <a:latin typeface="Consolas" pitchFamily="49" charset="0"/>
                <a:ea typeface="仿宋" pitchFamily="49" charset="-122"/>
                <a:cs typeface="Consolas" pitchFamily="49" charset="0"/>
              </a:rPr>
              <a:t>-&gt;</a:t>
            </a:r>
            <a:r>
              <a:rPr lang="zh-CN" altLang="en-US" sz="1800">
                <a:solidFill>
                  <a:srgbClr val="C00000"/>
                </a:solidFill>
                <a:latin typeface="Consolas" pitchFamily="49" charset="0"/>
                <a:ea typeface="仿宋" pitchFamily="49" charset="-122"/>
                <a:cs typeface="Consolas" pitchFamily="49" charset="0"/>
              </a:rPr>
              <a:t>成员名</a:t>
            </a:r>
          </a:p>
        </p:txBody>
      </p:sp>
      <p:sp>
        <p:nvSpPr>
          <p:cNvPr id="75780" name="Text Box 4"/>
          <p:cNvSpPr txBox="1">
            <a:spLocks noChangeArrowheads="1"/>
          </p:cNvSpPr>
          <p:nvPr/>
        </p:nvSpPr>
        <p:spPr bwMode="auto">
          <a:xfrm>
            <a:off x="539750" y="2060575"/>
            <a:ext cx="1368425" cy="400110"/>
          </a:xfrm>
          <a:prstGeom prst="rect">
            <a:avLst/>
          </a:prstGeom>
          <a:noFill/>
          <a:ln w="28575" algn="ctr">
            <a:noFill/>
            <a:miter lim="800000"/>
            <a:headEnd/>
            <a:tailEnd/>
          </a:ln>
          <a:effectLst/>
        </p:spPr>
        <p:txBody>
          <a:bodyPr>
            <a:spAutoFit/>
          </a:bodyPr>
          <a:lstStyle/>
          <a:p>
            <a:pPr algn="l">
              <a:spcBef>
                <a:spcPct val="50000"/>
              </a:spcBef>
            </a:pPr>
            <a:r>
              <a:rPr lang="zh-CN" altLang="en-US" sz="2000">
                <a:latin typeface="Consolas" pitchFamily="49" charset="0"/>
                <a:ea typeface="楷体" pitchFamily="49" charset="-122"/>
                <a:cs typeface="Consolas" pitchFamily="49" charset="0"/>
              </a:rPr>
              <a:t>或者：</a:t>
            </a:r>
          </a:p>
        </p:txBody>
      </p:sp>
      <p:sp>
        <p:nvSpPr>
          <p:cNvPr id="75781" name="Text Box 5"/>
          <p:cNvSpPr txBox="1">
            <a:spLocks noChangeArrowheads="1"/>
          </p:cNvSpPr>
          <p:nvPr/>
        </p:nvSpPr>
        <p:spPr bwMode="auto">
          <a:xfrm>
            <a:off x="1214414" y="2924175"/>
            <a:ext cx="3459160" cy="36933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lang="zh-CN" altLang="en-US" sz="1800">
                <a:solidFill>
                  <a:srgbClr val="C00000"/>
                </a:solidFill>
                <a:latin typeface="Consolas" pitchFamily="49" charset="0"/>
                <a:ea typeface="仿宋" pitchFamily="49" charset="-122"/>
                <a:cs typeface="Consolas" pitchFamily="49" charset="0"/>
              </a:rPr>
              <a:t>对象指针名</a:t>
            </a:r>
            <a:r>
              <a:rPr lang="en-US" altLang="zh-CN" sz="1800">
                <a:solidFill>
                  <a:srgbClr val="C00000"/>
                </a:solidFill>
                <a:latin typeface="Consolas" pitchFamily="49" charset="0"/>
                <a:ea typeface="仿宋" pitchFamily="49" charset="-122"/>
                <a:cs typeface="Consolas" pitchFamily="49" charset="0"/>
              </a:rPr>
              <a:t>-&gt;</a:t>
            </a:r>
            <a:r>
              <a:rPr lang="zh-CN" altLang="en-US" sz="1800">
                <a:solidFill>
                  <a:srgbClr val="C00000"/>
                </a:solidFill>
                <a:latin typeface="Consolas" pitchFamily="49" charset="0"/>
                <a:ea typeface="仿宋" pitchFamily="49" charset="-122"/>
                <a:cs typeface="Consolas" pitchFamily="49" charset="0"/>
              </a:rPr>
              <a:t>成员名</a:t>
            </a:r>
            <a:r>
              <a:rPr lang="en-US" altLang="zh-CN" sz="1800">
                <a:solidFill>
                  <a:srgbClr val="C00000"/>
                </a:solidFill>
                <a:latin typeface="Consolas" pitchFamily="49" charset="0"/>
                <a:ea typeface="仿宋" pitchFamily="49" charset="-122"/>
                <a:cs typeface="Consolas" pitchFamily="49" charset="0"/>
              </a:rPr>
              <a:t>(</a:t>
            </a:r>
            <a:r>
              <a:rPr lang="zh-CN" altLang="en-US" sz="1800">
                <a:solidFill>
                  <a:srgbClr val="C00000"/>
                </a:solidFill>
                <a:latin typeface="Consolas" pitchFamily="49" charset="0"/>
                <a:ea typeface="仿宋" pitchFamily="49" charset="-122"/>
                <a:cs typeface="Consolas" pitchFamily="49" charset="0"/>
              </a:rPr>
              <a:t>参数表</a:t>
            </a:r>
            <a:r>
              <a:rPr lang="en-US" altLang="zh-CN" sz="1800">
                <a:solidFill>
                  <a:srgbClr val="C00000"/>
                </a:solidFill>
                <a:latin typeface="Consolas" pitchFamily="49" charset="0"/>
                <a:ea typeface="仿宋" pitchFamily="49" charset="-122"/>
                <a:cs typeface="Consolas" pitchFamily="49" charset="0"/>
              </a:rPr>
              <a:t>)</a:t>
            </a:r>
          </a:p>
        </p:txBody>
      </p:sp>
      <p:sp>
        <p:nvSpPr>
          <p:cNvPr id="7" name="灯片编号占位符 6"/>
          <p:cNvSpPr>
            <a:spLocks noGrp="1"/>
          </p:cNvSpPr>
          <p:nvPr>
            <p:ph type="sldNum" sz="quarter" idx="12"/>
          </p:nvPr>
        </p:nvSpPr>
        <p:spPr/>
        <p:txBody>
          <a:bodyPr/>
          <a:lstStyle/>
          <a:p>
            <a:fld id="{6699457F-8CE0-4332-9E3E-2A332048C7F3}" type="slidenum">
              <a:rPr lang="en-US" altLang="zh-CN" smtClean="0"/>
              <a:pPr/>
              <a:t>23</a:t>
            </a:fld>
            <a:r>
              <a:rPr lang="en-US" altLang="zh-CN" smtClean="0"/>
              <a:t>/120</a:t>
            </a:r>
            <a:endParaRPr lang="en-US" altLang="zh-C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descr="信纸"/>
          <p:cNvSpPr txBox="1">
            <a:spLocks noChangeArrowheads="1"/>
          </p:cNvSpPr>
          <p:nvPr/>
        </p:nvSpPr>
        <p:spPr bwMode="auto">
          <a:xfrm>
            <a:off x="468313" y="476250"/>
            <a:ext cx="4318001" cy="514738"/>
          </a:xfrm>
          <a:prstGeom prst="rect">
            <a:avLst/>
          </a:prstGeom>
          <a:blipFill dpi="0" rotWithShape="1">
            <a:blip r:embed="rId3" cstate="print"/>
            <a:srcRect/>
            <a:tile tx="0" ty="0" sx="100000" sy="100000" flip="none" algn="tl"/>
          </a:blipFill>
          <a:ln w="28575" algn="ctr">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tIns="72000" bIns="72000">
            <a:spAutoFit/>
          </a:bodyPr>
          <a:lstStyle/>
          <a:p>
            <a:pPr>
              <a:spcBef>
                <a:spcPct val="50000"/>
              </a:spcBef>
            </a:pPr>
            <a:r>
              <a:rPr lang="en-US" altLang="zh-CN" smtClean="0">
                <a:solidFill>
                  <a:srgbClr val="FF3300"/>
                </a:solidFill>
                <a:latin typeface="Consolas" pitchFamily="49" charset="0"/>
                <a:ea typeface="微软雅黑" pitchFamily="34" charset="-122"/>
                <a:cs typeface="Consolas" pitchFamily="49" charset="0"/>
              </a:rPr>
              <a:t>12.2.3 </a:t>
            </a:r>
            <a:r>
              <a:rPr lang="zh-CN" altLang="en-US" smtClean="0">
                <a:solidFill>
                  <a:srgbClr val="FF3300"/>
                </a:solidFill>
                <a:latin typeface="Consolas" pitchFamily="49" charset="0"/>
                <a:ea typeface="微软雅黑" pitchFamily="34" charset="-122"/>
                <a:cs typeface="Consolas" pitchFamily="49" charset="0"/>
              </a:rPr>
              <a:t>构</a:t>
            </a:r>
            <a:r>
              <a:rPr lang="zh-CN" altLang="en-US">
                <a:solidFill>
                  <a:srgbClr val="FF3300"/>
                </a:solidFill>
                <a:latin typeface="Consolas" pitchFamily="49" charset="0"/>
                <a:ea typeface="微软雅黑" pitchFamily="34" charset="-122"/>
                <a:cs typeface="Consolas" pitchFamily="49" charset="0"/>
              </a:rPr>
              <a:t>造函数和析构函数</a:t>
            </a:r>
          </a:p>
        </p:txBody>
      </p:sp>
      <p:sp>
        <p:nvSpPr>
          <p:cNvPr id="74755" name="Text Box 3"/>
          <p:cNvSpPr txBox="1">
            <a:spLocks noChangeArrowheads="1"/>
          </p:cNvSpPr>
          <p:nvPr/>
        </p:nvSpPr>
        <p:spPr bwMode="auto">
          <a:xfrm>
            <a:off x="642910" y="1857364"/>
            <a:ext cx="4643470" cy="400110"/>
          </a:xfrm>
          <a:prstGeom prst="rect">
            <a:avLst/>
          </a:prstGeom>
          <a:noFill/>
          <a:ln w="28575" algn="ctr">
            <a:noFill/>
            <a:miter lim="800000"/>
            <a:headEnd/>
            <a:tailEnd/>
          </a:ln>
          <a:effectLst/>
        </p:spPr>
        <p:txBody>
          <a:bodyPr wrap="square">
            <a:spAutoFit/>
          </a:bodyPr>
          <a:lstStyle/>
          <a:p>
            <a:pPr algn="l">
              <a:spcBef>
                <a:spcPct val="50000"/>
              </a:spcBef>
            </a:pPr>
            <a:r>
              <a:rPr lang="zh-CN" altLang="en-US" sz="2000" smtClean="0">
                <a:latin typeface="楷体" pitchFamily="49" charset="-122"/>
                <a:ea typeface="楷体" pitchFamily="49" charset="-122"/>
              </a:rPr>
              <a:t>构</a:t>
            </a:r>
            <a:r>
              <a:rPr lang="zh-CN" altLang="en-US" sz="2000">
                <a:latin typeface="楷体" pitchFamily="49" charset="-122"/>
                <a:ea typeface="楷体" pitchFamily="49" charset="-122"/>
              </a:rPr>
              <a:t>造函数是类的一个特殊成员函</a:t>
            </a:r>
            <a:r>
              <a:rPr lang="zh-CN" altLang="en-US" sz="2000" smtClean="0">
                <a:latin typeface="楷体" pitchFamily="49" charset="-122"/>
                <a:ea typeface="楷体" pitchFamily="49" charset="-122"/>
              </a:rPr>
              <a:t>数：</a:t>
            </a:r>
            <a:endParaRPr lang="en-US" altLang="zh-CN" sz="2000" smtClean="0">
              <a:latin typeface="楷体" pitchFamily="49" charset="-122"/>
              <a:ea typeface="楷体" pitchFamily="49" charset="-122"/>
            </a:endParaRPr>
          </a:p>
        </p:txBody>
      </p:sp>
      <p:grpSp>
        <p:nvGrpSpPr>
          <p:cNvPr id="2" name="组合 7"/>
          <p:cNvGrpSpPr/>
          <p:nvPr/>
        </p:nvGrpSpPr>
        <p:grpSpPr>
          <a:xfrm>
            <a:off x="714348" y="4194362"/>
            <a:ext cx="4824412" cy="2092158"/>
            <a:chOff x="714348" y="3929066"/>
            <a:chExt cx="4824412" cy="2092158"/>
          </a:xfrm>
        </p:grpSpPr>
        <p:sp>
          <p:nvSpPr>
            <p:cNvPr id="74756" name="Text Box 4"/>
            <p:cNvSpPr txBox="1">
              <a:spLocks noChangeArrowheads="1"/>
            </p:cNvSpPr>
            <p:nvPr/>
          </p:nvSpPr>
          <p:spPr bwMode="auto">
            <a:xfrm>
              <a:off x="714348" y="3929066"/>
              <a:ext cx="4824412" cy="369332"/>
            </a:xfrm>
            <a:prstGeom prst="rect">
              <a:avLst/>
            </a:prstGeom>
            <a:noFill/>
            <a:ln w="28575" algn="ctr">
              <a:noFill/>
              <a:miter lim="800000"/>
              <a:headEnd/>
              <a:tailEnd/>
            </a:ln>
            <a:effectLst/>
          </p:spPr>
          <p:txBody>
            <a:bodyPr>
              <a:spAutoFit/>
            </a:bodyPr>
            <a:lstStyle/>
            <a:p>
              <a:pPr algn="l">
                <a:spcBef>
                  <a:spcPct val="50000"/>
                </a:spcBef>
              </a:pPr>
              <a:r>
                <a:rPr lang="zh-CN" altLang="en-US" sz="1800">
                  <a:latin typeface="楷体" pitchFamily="49" charset="-122"/>
                  <a:ea typeface="楷体" pitchFamily="49" charset="-122"/>
                </a:rPr>
                <a:t>例如，以下是一个构造函数</a:t>
              </a:r>
              <a:r>
                <a:rPr lang="zh-CN" altLang="en-US" sz="1800" smtClean="0">
                  <a:latin typeface="楷体" pitchFamily="49" charset="-122"/>
                  <a:ea typeface="楷体" pitchFamily="49" charset="-122"/>
                </a:rPr>
                <a:t>的声明： </a:t>
              </a:r>
              <a:endParaRPr lang="zh-CN" altLang="en-US" sz="1800">
                <a:latin typeface="楷体" pitchFamily="49" charset="-122"/>
                <a:ea typeface="楷体" pitchFamily="49" charset="-122"/>
              </a:endParaRPr>
            </a:p>
          </p:txBody>
        </p:sp>
        <p:sp>
          <p:nvSpPr>
            <p:cNvPr id="74757" name="Text Box 5"/>
            <p:cNvSpPr txBox="1">
              <a:spLocks noChangeArrowheads="1"/>
            </p:cNvSpPr>
            <p:nvPr/>
          </p:nvSpPr>
          <p:spPr bwMode="auto">
            <a:xfrm>
              <a:off x="1071538" y="4572008"/>
              <a:ext cx="4243391" cy="144921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lIns="216000" tIns="108000" bIns="108000">
              <a:spAutoFit/>
            </a:bodyPr>
            <a:lstStyle/>
            <a:p>
              <a:pPr algn="l"/>
              <a:r>
                <a:rPr lang="en-US" altLang="zh-CN" sz="1600">
                  <a:solidFill>
                    <a:srgbClr val="0000FF"/>
                  </a:solidFill>
                  <a:latin typeface="Consolas" pitchFamily="49" charset="0"/>
                  <a:ea typeface="仿宋" pitchFamily="49" charset="-122"/>
                  <a:cs typeface="Consolas" pitchFamily="49" charset="0"/>
                </a:rPr>
                <a:t>class </a:t>
              </a:r>
              <a:r>
                <a:rPr lang="en-US" altLang="zh-CN" sz="1600">
                  <a:solidFill>
                    <a:srgbClr val="FF0000"/>
                  </a:solidFill>
                  <a:latin typeface="Consolas" pitchFamily="49" charset="0"/>
                  <a:ea typeface="仿宋" pitchFamily="49" charset="-122"/>
                  <a:cs typeface="Consolas" pitchFamily="49" charset="0"/>
                </a:rPr>
                <a:t>Sample</a:t>
              </a:r>
            </a:p>
            <a:p>
              <a:pPr algn="l"/>
              <a:r>
                <a:rPr lang="en-US" altLang="zh-CN" sz="1600">
                  <a:solidFill>
                    <a:srgbClr val="0000FF"/>
                  </a:solidFill>
                  <a:latin typeface="Consolas" pitchFamily="49" charset="0"/>
                  <a:ea typeface="仿宋" pitchFamily="49" charset="-122"/>
                  <a:cs typeface="Consolas" pitchFamily="49" charset="0"/>
                </a:rPr>
                <a:t>{</a:t>
              </a:r>
            </a:p>
            <a:p>
              <a:pPr algn="l"/>
              <a:r>
                <a:rPr lang="en-US" altLang="zh-CN" sz="1600">
                  <a:solidFill>
                    <a:srgbClr val="0000FF"/>
                  </a:solidFill>
                  <a:latin typeface="Consolas" pitchFamily="49" charset="0"/>
                  <a:ea typeface="仿宋" pitchFamily="49" charset="-122"/>
                  <a:cs typeface="Consolas" pitchFamily="49" charset="0"/>
                </a:rPr>
                <a:t>public:</a:t>
              </a:r>
            </a:p>
            <a:p>
              <a:pPr algn="l"/>
              <a:r>
                <a:rPr lang="en-US" altLang="zh-CN" sz="1600">
                  <a:solidFill>
                    <a:srgbClr val="0000FF"/>
                  </a:solidFill>
                  <a:latin typeface="Consolas" pitchFamily="49" charset="0"/>
                  <a:ea typeface="仿宋" pitchFamily="49" charset="-122"/>
                  <a:cs typeface="Consolas" pitchFamily="49" charset="0"/>
                </a:rPr>
                <a:t>    </a:t>
              </a:r>
              <a:r>
                <a:rPr lang="en-US" altLang="zh-CN" sz="1600">
                  <a:solidFill>
                    <a:srgbClr val="FF0000"/>
                  </a:solidFill>
                  <a:latin typeface="Consolas" pitchFamily="49" charset="0"/>
                  <a:ea typeface="仿宋" pitchFamily="49" charset="-122"/>
                  <a:cs typeface="Consolas" pitchFamily="49" charset="0"/>
                </a:rPr>
                <a:t>Sample</a:t>
              </a:r>
              <a:r>
                <a:rPr lang="en-US" altLang="zh-CN" sz="1600">
                  <a:solidFill>
                    <a:srgbClr val="0000FF"/>
                  </a:solidFill>
                  <a:latin typeface="Consolas" pitchFamily="49" charset="0"/>
                  <a:ea typeface="仿宋" pitchFamily="49" charset="-122"/>
                  <a:cs typeface="Consolas" pitchFamily="49" charset="0"/>
                </a:rPr>
                <a:t>(</a:t>
              </a:r>
              <a:r>
                <a:rPr lang="zh-CN" altLang="en-US" sz="1600">
                  <a:solidFill>
                    <a:srgbClr val="0000FF"/>
                  </a:solidFill>
                  <a:latin typeface="Consolas" pitchFamily="49" charset="0"/>
                  <a:ea typeface="仿宋" pitchFamily="49" charset="-122"/>
                  <a:cs typeface="Consolas" pitchFamily="49" charset="0"/>
                </a:rPr>
                <a:t>参数表</a:t>
              </a:r>
              <a:r>
                <a:rPr lang="en-US" altLang="zh-CN" sz="1600">
                  <a:solidFill>
                    <a:srgbClr val="0000FF"/>
                  </a:solidFill>
                  <a:latin typeface="Consolas" pitchFamily="49" charset="0"/>
                  <a:ea typeface="仿宋" pitchFamily="49" charset="-122"/>
                  <a:cs typeface="Consolas" pitchFamily="49" charset="0"/>
                </a:rPr>
                <a:t>);</a:t>
              </a:r>
            </a:p>
            <a:p>
              <a:pPr algn="l"/>
              <a:r>
                <a:rPr lang="en-US" altLang="zh-CN" sz="1600">
                  <a:solidFill>
                    <a:srgbClr val="0000FF"/>
                  </a:solidFill>
                  <a:latin typeface="Consolas" pitchFamily="49" charset="0"/>
                  <a:ea typeface="仿宋" pitchFamily="49" charset="-122"/>
                  <a:cs typeface="Consolas" pitchFamily="49" charset="0"/>
                </a:rPr>
                <a:t>}</a:t>
              </a:r>
            </a:p>
          </p:txBody>
        </p:sp>
      </p:grpSp>
      <p:sp>
        <p:nvSpPr>
          <p:cNvPr id="6" name="TextBox 5"/>
          <p:cNvSpPr txBox="1"/>
          <p:nvPr/>
        </p:nvSpPr>
        <p:spPr>
          <a:xfrm>
            <a:off x="642910" y="2428868"/>
            <a:ext cx="7858180" cy="1449216"/>
          </a:xfrm>
          <a:prstGeom prst="rect">
            <a:avLst/>
          </a:prstGeom>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2800"/>
              </a:lnSpc>
              <a:spcBef>
                <a:spcPts val="1200"/>
              </a:spcBef>
              <a:buBlip>
                <a:blip r:embed="rId4"/>
              </a:buBlip>
            </a:pPr>
            <a:r>
              <a:rPr lang="zh-CN" altLang="en-US" sz="1800" smtClean="0">
                <a:solidFill>
                  <a:srgbClr val="3333FF"/>
                </a:solidFill>
                <a:latin typeface="Consolas" pitchFamily="49" charset="0"/>
                <a:ea typeface="仿宋" pitchFamily="49" charset="-122"/>
                <a:cs typeface="Consolas" pitchFamily="49" charset="0"/>
              </a:rPr>
              <a:t>它与类同名，并且没有返回值。</a:t>
            </a:r>
            <a:endParaRPr lang="en-US" altLang="zh-CN" sz="1800" smtClean="0">
              <a:solidFill>
                <a:srgbClr val="3333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4"/>
              </a:buBlip>
            </a:pPr>
            <a:r>
              <a:rPr lang="en-US" altLang="zh-CN" sz="1800" smtClean="0">
                <a:solidFill>
                  <a:srgbClr val="3333FF"/>
                </a:solidFill>
                <a:latin typeface="Consolas" pitchFamily="49" charset="0"/>
                <a:ea typeface="仿宋" pitchFamily="49" charset="-122"/>
                <a:cs typeface="Consolas" pitchFamily="49" charset="0"/>
              </a:rPr>
              <a:t>C++</a:t>
            </a:r>
            <a:r>
              <a:rPr lang="zh-CN" altLang="en-US" sz="1800" smtClean="0">
                <a:solidFill>
                  <a:srgbClr val="3333FF"/>
                </a:solidFill>
                <a:latin typeface="Consolas" pitchFamily="49" charset="0"/>
                <a:ea typeface="仿宋" pitchFamily="49" charset="-122"/>
                <a:cs typeface="Consolas" pitchFamily="49" charset="0"/>
              </a:rPr>
              <a:t>在创建一个对象时，会自动调用该类的“构造函数”，在构造函数中可以执行初始化成员变量的操作。 </a:t>
            </a:r>
            <a:endParaRPr lang="zh-CN" altLang="en-US" sz="1800">
              <a:solidFill>
                <a:srgbClr val="3333FF"/>
              </a:solidFill>
              <a:latin typeface="Consolas" pitchFamily="49" charset="0"/>
              <a:ea typeface="仿宋" pitchFamily="49" charset="-122"/>
              <a:cs typeface="Consolas" pitchFamily="49" charset="0"/>
            </a:endParaRPr>
          </a:p>
        </p:txBody>
      </p:sp>
      <p:sp>
        <p:nvSpPr>
          <p:cNvPr id="7" name="Text Box 2"/>
          <p:cNvSpPr txBox="1">
            <a:spLocks noChangeArrowheads="1"/>
          </p:cNvSpPr>
          <p:nvPr/>
        </p:nvSpPr>
        <p:spPr bwMode="auto">
          <a:xfrm>
            <a:off x="539751" y="1283601"/>
            <a:ext cx="2746365" cy="430887"/>
          </a:xfrm>
          <a:prstGeom prst="rect">
            <a:avLst/>
          </a:prstGeom>
          <a:noFill/>
          <a:ln w="28575" algn="ctr">
            <a:noFill/>
            <a:miter lim="800000"/>
            <a:headEnd/>
            <a:tailEnd/>
          </a:ln>
          <a:effectLst/>
        </p:spPr>
        <p:txBody>
          <a:bodyPr wrap="square">
            <a:spAutoFit/>
          </a:bodyPr>
          <a:lstStyle/>
          <a:p>
            <a:pPr algn="just">
              <a:spcBef>
                <a:spcPct val="50000"/>
              </a:spcBef>
            </a:pPr>
            <a:r>
              <a:rPr lang="en-US" altLang="zh-CN" sz="2200" smtClean="0">
                <a:solidFill>
                  <a:srgbClr val="FF3300"/>
                </a:solidFill>
                <a:latin typeface="Consolas" pitchFamily="49" charset="0"/>
                <a:ea typeface="华文中宋" pitchFamily="2" charset="-122"/>
                <a:cs typeface="Consolas" pitchFamily="49" charset="0"/>
              </a:rPr>
              <a:t>1</a:t>
            </a:r>
            <a:r>
              <a:rPr lang="zh-CN" altLang="en-US" sz="2200" smtClean="0">
                <a:solidFill>
                  <a:srgbClr val="FF3300"/>
                </a:solidFill>
                <a:latin typeface="Consolas" pitchFamily="49" charset="0"/>
                <a:ea typeface="华文中宋" pitchFamily="2" charset="-122"/>
                <a:cs typeface="Consolas" pitchFamily="49" charset="0"/>
              </a:rPr>
              <a:t>．构</a:t>
            </a:r>
            <a:r>
              <a:rPr lang="zh-CN" altLang="en-US" sz="2200">
                <a:solidFill>
                  <a:srgbClr val="FF3300"/>
                </a:solidFill>
                <a:latin typeface="Consolas" pitchFamily="49" charset="0"/>
                <a:ea typeface="华文中宋" pitchFamily="2" charset="-122"/>
                <a:cs typeface="Consolas" pitchFamily="49" charset="0"/>
              </a:rPr>
              <a:t>造函数</a:t>
            </a:r>
          </a:p>
        </p:txBody>
      </p:sp>
      <p:sp>
        <p:nvSpPr>
          <p:cNvPr id="10" name="灯片编号占位符 9"/>
          <p:cNvSpPr>
            <a:spLocks noGrp="1"/>
          </p:cNvSpPr>
          <p:nvPr>
            <p:ph type="sldNum" sz="quarter" idx="12"/>
          </p:nvPr>
        </p:nvSpPr>
        <p:spPr/>
        <p:txBody>
          <a:bodyPr/>
          <a:lstStyle/>
          <a:p>
            <a:fld id="{6699457F-8CE0-4332-9E3E-2A332048C7F3}" type="slidenum">
              <a:rPr lang="en-US" altLang="zh-CN" smtClean="0"/>
              <a:pPr/>
              <a:t>24</a:t>
            </a:fld>
            <a:r>
              <a:rPr lang="en-US" altLang="zh-CN" smtClean="0"/>
              <a:t>/120</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571472" y="571480"/>
            <a:ext cx="2746365" cy="430887"/>
          </a:xfrm>
          <a:prstGeom prst="rect">
            <a:avLst/>
          </a:prstGeom>
          <a:noFill/>
          <a:ln w="28575" algn="ctr">
            <a:noFill/>
            <a:miter lim="800000"/>
            <a:headEnd/>
            <a:tailEnd/>
          </a:ln>
          <a:effectLst/>
        </p:spPr>
        <p:txBody>
          <a:bodyPr wrap="square">
            <a:spAutoFit/>
          </a:bodyPr>
          <a:lstStyle/>
          <a:p>
            <a:pPr algn="just">
              <a:spcBef>
                <a:spcPct val="50000"/>
              </a:spcBef>
            </a:pPr>
            <a:r>
              <a:rPr lang="en-US" altLang="zh-CN" sz="2200">
                <a:solidFill>
                  <a:srgbClr val="FF3300"/>
                </a:solidFill>
                <a:latin typeface="Consolas" pitchFamily="49" charset="0"/>
                <a:ea typeface="华文中宋" pitchFamily="2" charset="-122"/>
                <a:cs typeface="Consolas" pitchFamily="49" charset="0"/>
              </a:rPr>
              <a:t>2</a:t>
            </a:r>
            <a:r>
              <a:rPr lang="zh-CN" altLang="en-US" sz="2200">
                <a:solidFill>
                  <a:srgbClr val="FF3300"/>
                </a:solidFill>
                <a:latin typeface="Consolas" pitchFamily="49" charset="0"/>
                <a:ea typeface="华文中宋" pitchFamily="2" charset="-122"/>
                <a:cs typeface="Consolas" pitchFamily="49" charset="0"/>
              </a:rPr>
              <a:t>．重载构造函数</a:t>
            </a:r>
          </a:p>
        </p:txBody>
      </p:sp>
      <p:sp>
        <p:nvSpPr>
          <p:cNvPr id="73731" name="Text Box 3"/>
          <p:cNvSpPr txBox="1">
            <a:spLocks noChangeArrowheads="1"/>
          </p:cNvSpPr>
          <p:nvPr/>
        </p:nvSpPr>
        <p:spPr bwMode="auto">
          <a:xfrm>
            <a:off x="857225" y="1357298"/>
            <a:ext cx="6572296" cy="1295327"/>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wrap="square" lIns="180000" tIns="108000" bIns="108000">
            <a:spAutoFit/>
          </a:bodyPr>
          <a:lstStyle/>
          <a:p>
            <a:pPr marL="342900" indent="-342900" algn="l">
              <a:spcBef>
                <a:spcPct val="50000"/>
              </a:spcBef>
              <a:buBlip>
                <a:blip r:embed="rId3"/>
              </a:buBlip>
            </a:pPr>
            <a:r>
              <a:rPr lang="zh-CN" altLang="en-US" sz="2000" smtClean="0">
                <a:solidFill>
                  <a:srgbClr val="3333FF"/>
                </a:solidFill>
                <a:latin typeface="Consolas" pitchFamily="49" charset="0"/>
                <a:ea typeface="仿宋" pitchFamily="49" charset="-122"/>
                <a:cs typeface="Consolas" pitchFamily="49" charset="0"/>
              </a:rPr>
              <a:t>构</a:t>
            </a:r>
            <a:r>
              <a:rPr lang="zh-CN" altLang="en-US" sz="2000">
                <a:solidFill>
                  <a:srgbClr val="3333FF"/>
                </a:solidFill>
                <a:latin typeface="Consolas" pitchFamily="49" charset="0"/>
                <a:ea typeface="仿宋" pitchFamily="49" charset="-122"/>
                <a:cs typeface="Consolas" pitchFamily="49" charset="0"/>
              </a:rPr>
              <a:t>造函数可以像普通函数一样被重</a:t>
            </a:r>
            <a:r>
              <a:rPr lang="zh-CN" altLang="en-US" sz="2000" smtClean="0">
                <a:solidFill>
                  <a:srgbClr val="3333FF"/>
                </a:solidFill>
                <a:latin typeface="Consolas" pitchFamily="49" charset="0"/>
                <a:ea typeface="仿宋" pitchFamily="49" charset="-122"/>
                <a:cs typeface="Consolas" pitchFamily="49" charset="0"/>
              </a:rPr>
              <a:t>载。</a:t>
            </a:r>
            <a:endParaRPr lang="en-US" altLang="zh-CN" sz="2000" smtClean="0">
              <a:solidFill>
                <a:srgbClr val="3333FF"/>
              </a:solidFill>
              <a:latin typeface="Consolas" pitchFamily="49" charset="0"/>
              <a:ea typeface="仿宋" pitchFamily="49" charset="-122"/>
              <a:cs typeface="Consolas" pitchFamily="49" charset="0"/>
            </a:endParaRPr>
          </a:p>
          <a:p>
            <a:pPr marL="342900" indent="-342900" algn="l">
              <a:spcBef>
                <a:spcPct val="50000"/>
              </a:spcBef>
              <a:buBlip>
                <a:blip r:embed="rId3"/>
              </a:buBlip>
            </a:pPr>
            <a:r>
              <a:rPr lang="en-US" altLang="zh-CN" sz="2000" smtClean="0">
                <a:solidFill>
                  <a:srgbClr val="3333FF"/>
                </a:solidFill>
                <a:latin typeface="Consolas" pitchFamily="49" charset="0"/>
                <a:ea typeface="仿宋" pitchFamily="49" charset="-122"/>
                <a:cs typeface="Consolas" pitchFamily="49" charset="0"/>
              </a:rPr>
              <a:t>C</a:t>
            </a:r>
            <a:r>
              <a:rPr lang="en-US" altLang="zh-CN" sz="2000">
                <a:solidFill>
                  <a:srgbClr val="3333FF"/>
                </a:solidFill>
                <a:latin typeface="Consolas" pitchFamily="49" charset="0"/>
                <a:ea typeface="仿宋" pitchFamily="49" charset="-122"/>
                <a:cs typeface="Consolas" pitchFamily="49" charset="0"/>
              </a:rPr>
              <a:t>++</a:t>
            </a:r>
            <a:r>
              <a:rPr lang="zh-CN" altLang="en-US" sz="2000">
                <a:solidFill>
                  <a:srgbClr val="3333FF"/>
                </a:solidFill>
                <a:latin typeface="Consolas" pitchFamily="49" charset="0"/>
                <a:ea typeface="仿宋" pitchFamily="49" charset="-122"/>
                <a:cs typeface="Consolas" pitchFamily="49" charset="0"/>
              </a:rPr>
              <a:t>根据说明中的参数个数和类型选择合适的构造函数。</a:t>
            </a:r>
          </a:p>
        </p:txBody>
      </p:sp>
      <p:sp>
        <p:nvSpPr>
          <p:cNvPr id="5" name="灯片编号占位符 4"/>
          <p:cNvSpPr>
            <a:spLocks noGrp="1"/>
          </p:cNvSpPr>
          <p:nvPr>
            <p:ph type="sldNum" sz="quarter" idx="12"/>
          </p:nvPr>
        </p:nvSpPr>
        <p:spPr/>
        <p:txBody>
          <a:bodyPr/>
          <a:lstStyle/>
          <a:p>
            <a:fld id="{6699457F-8CE0-4332-9E3E-2A332048C7F3}" type="slidenum">
              <a:rPr lang="en-US" altLang="zh-CN" smtClean="0"/>
              <a:pPr/>
              <a:t>25</a:t>
            </a:fld>
            <a:r>
              <a:rPr lang="en-US" altLang="zh-CN" smtClean="0"/>
              <a:t>/120</a:t>
            </a:r>
            <a:endParaRPr lang="en-US" altLang="zh-C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571472" y="500042"/>
            <a:ext cx="6408738" cy="400110"/>
          </a:xfrm>
          <a:prstGeom prst="rect">
            <a:avLst/>
          </a:prstGeom>
          <a:noFill/>
          <a:ln w="28575" algn="ctr">
            <a:noFill/>
            <a:miter lim="800000"/>
            <a:headEnd/>
            <a:tailEnd/>
          </a:ln>
          <a:effectLst/>
        </p:spPr>
        <p:txBody>
          <a:bodyPr>
            <a:spAutoFit/>
          </a:bodyPr>
          <a:lstStyle/>
          <a:p>
            <a:pPr algn="l">
              <a:spcBef>
                <a:spcPct val="50000"/>
              </a:spcBef>
            </a:pPr>
            <a:r>
              <a:rPr lang="en-US" altLang="zh-CN" sz="2000">
                <a:solidFill>
                  <a:srgbClr val="FF3300"/>
                </a:solidFill>
                <a:latin typeface="Consolas" pitchFamily="49" charset="0"/>
                <a:ea typeface="楷体" pitchFamily="49" charset="-122"/>
                <a:cs typeface="Consolas" pitchFamily="49" charset="0"/>
              </a:rPr>
              <a:t>【</a:t>
            </a:r>
            <a:r>
              <a:rPr lang="zh-CN" altLang="en-US" sz="2000">
                <a:solidFill>
                  <a:srgbClr val="FF3300"/>
                </a:solidFill>
                <a:latin typeface="Consolas" pitchFamily="49" charset="0"/>
                <a:ea typeface="楷体" pitchFamily="49" charset="-122"/>
                <a:cs typeface="Consolas" pitchFamily="49" charset="0"/>
              </a:rPr>
              <a:t>例</a:t>
            </a:r>
            <a:r>
              <a:rPr lang="en-US" altLang="zh-CN" sz="2000" smtClean="0">
                <a:solidFill>
                  <a:srgbClr val="FF3300"/>
                </a:solidFill>
                <a:latin typeface="Consolas" pitchFamily="49" charset="0"/>
                <a:ea typeface="楷体" pitchFamily="49" charset="-122"/>
                <a:cs typeface="Consolas" pitchFamily="49" charset="0"/>
              </a:rPr>
              <a:t>12.2】</a:t>
            </a:r>
            <a:r>
              <a:rPr lang="zh-CN" altLang="en-US" sz="2000" smtClean="0">
                <a:latin typeface="Consolas" pitchFamily="49" charset="0"/>
                <a:ea typeface="楷体" pitchFamily="49" charset="-122"/>
                <a:cs typeface="Consolas" pitchFamily="49" charset="0"/>
              </a:rPr>
              <a:t>分</a:t>
            </a:r>
            <a:r>
              <a:rPr lang="zh-CN" altLang="en-US" sz="2000">
                <a:latin typeface="Consolas" pitchFamily="49" charset="0"/>
                <a:ea typeface="楷体" pitchFamily="49" charset="-122"/>
                <a:cs typeface="Consolas" pitchFamily="49" charset="0"/>
              </a:rPr>
              <a:t>析以下程序的执行结果。</a:t>
            </a:r>
          </a:p>
        </p:txBody>
      </p:sp>
      <p:sp>
        <p:nvSpPr>
          <p:cNvPr id="72707" name="Text Box 3"/>
          <p:cNvSpPr txBox="1">
            <a:spLocks noChangeArrowheads="1"/>
          </p:cNvSpPr>
          <p:nvPr/>
        </p:nvSpPr>
        <p:spPr bwMode="auto">
          <a:xfrm>
            <a:off x="755650" y="1196975"/>
            <a:ext cx="7777163" cy="3601078"/>
          </a:xfrm>
          <a:prstGeom prst="rect">
            <a:avLst/>
          </a:prstGeom>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lIns="180000" tIns="144000" bIns="144000">
            <a:spAutoFit/>
          </a:bodyPr>
          <a:lstStyle/>
          <a:p>
            <a:pPr algn="l">
              <a:lnSpc>
                <a:spcPts val="2600"/>
              </a:lnSpc>
            </a:pPr>
            <a:r>
              <a:rPr lang="en-US" altLang="zh-CN" sz="1800">
                <a:solidFill>
                  <a:srgbClr val="0000FF"/>
                </a:solidFill>
                <a:latin typeface="Consolas" pitchFamily="49" charset="0"/>
                <a:ea typeface="仿宋" pitchFamily="49" charset="-122"/>
                <a:cs typeface="Consolas" pitchFamily="49" charset="0"/>
              </a:rPr>
              <a:t>#include &lt;stdio.h&gt;</a:t>
            </a:r>
          </a:p>
          <a:p>
            <a:pPr algn="l">
              <a:lnSpc>
                <a:spcPts val="2600"/>
              </a:lnSpc>
            </a:pPr>
            <a:r>
              <a:rPr lang="en-US" altLang="zh-CN" sz="1800">
                <a:solidFill>
                  <a:srgbClr val="0000FF"/>
                </a:solidFill>
                <a:latin typeface="Consolas" pitchFamily="49" charset="0"/>
                <a:ea typeface="仿宋" pitchFamily="49" charset="-122"/>
                <a:cs typeface="Consolas" pitchFamily="49" charset="0"/>
              </a:rPr>
              <a:t>class </a:t>
            </a:r>
            <a:r>
              <a:rPr lang="en-US" altLang="zh-CN" sz="1800">
                <a:solidFill>
                  <a:srgbClr val="FF0000"/>
                </a:solidFill>
                <a:latin typeface="Consolas" pitchFamily="49" charset="0"/>
                <a:ea typeface="仿宋" pitchFamily="49" charset="-122"/>
                <a:cs typeface="Consolas" pitchFamily="49" charset="0"/>
              </a:rPr>
              <a:t>Sample2</a:t>
            </a:r>
          </a:p>
          <a:p>
            <a:pPr algn="l">
              <a:lnSpc>
                <a:spcPts val="2600"/>
              </a:lnSpc>
            </a:pPr>
            <a:r>
              <a:rPr lang="en-US" altLang="zh-CN" sz="1800">
                <a:solidFill>
                  <a:srgbClr val="0000FF"/>
                </a:solidFill>
                <a:latin typeface="Consolas" pitchFamily="49" charset="0"/>
                <a:ea typeface="仿宋" pitchFamily="49" charset="-122"/>
                <a:cs typeface="Consolas" pitchFamily="49" charset="0"/>
              </a:rPr>
              <a:t>{</a:t>
            </a:r>
          </a:p>
          <a:p>
            <a:pPr algn="l">
              <a:lnSpc>
                <a:spcPts val="2600"/>
              </a:lnSpc>
            </a:pPr>
            <a:r>
              <a:rPr lang="en-US" altLang="zh-CN" sz="1800" smtClean="0">
                <a:solidFill>
                  <a:srgbClr val="0000FF"/>
                </a:solidFill>
                <a:latin typeface="Consolas" pitchFamily="49" charset="0"/>
                <a:ea typeface="仿宋" pitchFamily="49" charset="-122"/>
                <a:cs typeface="Consolas" pitchFamily="49" charset="0"/>
              </a:rPr>
              <a:t>   int </a:t>
            </a:r>
            <a:r>
              <a:rPr lang="en-US" altLang="zh-CN" sz="1800">
                <a:solidFill>
                  <a:srgbClr val="0000FF"/>
                </a:solidFill>
                <a:latin typeface="Consolas" pitchFamily="49" charset="0"/>
                <a:ea typeface="仿宋" pitchFamily="49" charset="-122"/>
                <a:cs typeface="Consolas" pitchFamily="49" charset="0"/>
              </a:rPr>
              <a:t>value;</a:t>
            </a:r>
          </a:p>
          <a:p>
            <a:pPr algn="l">
              <a:lnSpc>
                <a:spcPts val="2600"/>
              </a:lnSpc>
            </a:pPr>
            <a:r>
              <a:rPr lang="en-US" altLang="zh-CN" sz="1800">
                <a:solidFill>
                  <a:srgbClr val="0000FF"/>
                </a:solidFill>
                <a:latin typeface="Consolas" pitchFamily="49" charset="0"/>
                <a:ea typeface="仿宋" pitchFamily="49" charset="-122"/>
                <a:cs typeface="Consolas" pitchFamily="49" charset="0"/>
              </a:rPr>
              <a:t>public:</a:t>
            </a:r>
          </a:p>
          <a:p>
            <a:pPr algn="l">
              <a:lnSpc>
                <a:spcPts val="2600"/>
              </a:lnSpc>
            </a:pPr>
            <a:r>
              <a:rPr lang="en-US" altLang="zh-CN" sz="1800" smtClean="0">
                <a:solidFill>
                  <a:srgbClr val="0000FF"/>
                </a:solidFill>
                <a:latin typeface="Consolas" pitchFamily="49" charset="0"/>
                <a:ea typeface="仿宋" pitchFamily="49" charset="-122"/>
                <a:cs typeface="Consolas" pitchFamily="49" charset="0"/>
              </a:rPr>
              <a:t>   Sample2</a:t>
            </a:r>
            <a:r>
              <a:rPr lang="en-US" altLang="zh-CN" sz="1800">
                <a:solidFill>
                  <a:srgbClr val="0000FF"/>
                </a:solidFill>
                <a:latin typeface="Consolas" pitchFamily="49" charset="0"/>
                <a:ea typeface="仿宋" pitchFamily="49" charset="-122"/>
                <a:cs typeface="Consolas" pitchFamily="49" charset="0"/>
              </a:rPr>
              <a:t>() { value=0; }		</a:t>
            </a:r>
            <a:r>
              <a:rPr lang="en-US" altLang="zh-CN"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构造函数</a:t>
            </a:r>
          </a:p>
          <a:p>
            <a:pPr algn="l">
              <a:lnSpc>
                <a:spcPts val="2600"/>
              </a:lnSpc>
            </a:pPr>
            <a:r>
              <a:rPr lang="en-US" altLang="zh-CN" sz="1800" smtClean="0">
                <a:solidFill>
                  <a:srgbClr val="0000FF"/>
                </a:solidFill>
                <a:latin typeface="Consolas" pitchFamily="49" charset="0"/>
                <a:ea typeface="仿宋" pitchFamily="49" charset="-122"/>
                <a:cs typeface="Consolas" pitchFamily="49" charset="0"/>
              </a:rPr>
              <a:t>   Sample2(int </a:t>
            </a:r>
            <a:r>
              <a:rPr lang="en-US" altLang="zh-CN" sz="1800">
                <a:solidFill>
                  <a:srgbClr val="0000FF"/>
                </a:solidFill>
                <a:latin typeface="Consolas" pitchFamily="49" charset="0"/>
                <a:ea typeface="仿宋" pitchFamily="49" charset="-122"/>
                <a:cs typeface="Consolas" pitchFamily="49" charset="0"/>
              </a:rPr>
              <a:t>v) { value=v; }	</a:t>
            </a:r>
            <a:r>
              <a:rPr lang="en-US" altLang="zh-CN" sz="1800" smtClean="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重载构造函数</a:t>
            </a:r>
          </a:p>
          <a:p>
            <a:pPr algn="l">
              <a:lnSpc>
                <a:spcPts val="2600"/>
              </a:lnSpc>
            </a:pPr>
            <a:r>
              <a:rPr lang="en-US" altLang="zh-CN" sz="1800" smtClean="0">
                <a:solidFill>
                  <a:srgbClr val="0000FF"/>
                </a:solidFill>
                <a:latin typeface="Consolas" pitchFamily="49" charset="0"/>
                <a:ea typeface="仿宋" pitchFamily="49" charset="-122"/>
                <a:cs typeface="Consolas" pitchFamily="49" charset="0"/>
              </a:rPr>
              <a:t>   int </a:t>
            </a:r>
            <a:r>
              <a:rPr lang="en-US" altLang="zh-CN" sz="1800">
                <a:solidFill>
                  <a:srgbClr val="0000FF"/>
                </a:solidFill>
                <a:latin typeface="Consolas" pitchFamily="49" charset="0"/>
                <a:ea typeface="仿宋" pitchFamily="49" charset="-122"/>
                <a:cs typeface="Consolas" pitchFamily="49" charset="0"/>
              </a:rPr>
              <a:t>getvalue() { return value; }</a:t>
            </a:r>
          </a:p>
          <a:p>
            <a:pPr algn="l">
              <a:lnSpc>
                <a:spcPts val="2600"/>
              </a:lnSpc>
            </a:pPr>
            <a:r>
              <a:rPr lang="en-US" altLang="zh-CN" sz="1800" smtClean="0">
                <a:solidFill>
                  <a:srgbClr val="0000FF"/>
                </a:solidFill>
                <a:latin typeface="Consolas" pitchFamily="49" charset="0"/>
                <a:ea typeface="仿宋" pitchFamily="49" charset="-122"/>
                <a:cs typeface="Consolas" pitchFamily="49" charset="0"/>
              </a:rPr>
              <a:t>   void </a:t>
            </a:r>
            <a:r>
              <a:rPr lang="en-US" altLang="zh-CN" sz="1800">
                <a:solidFill>
                  <a:srgbClr val="0000FF"/>
                </a:solidFill>
                <a:latin typeface="Consolas" pitchFamily="49" charset="0"/>
                <a:ea typeface="仿宋" pitchFamily="49" charset="-122"/>
                <a:cs typeface="Consolas" pitchFamily="49" charset="0"/>
              </a:rPr>
              <a:t>setvalue(int v) { value=v; }</a:t>
            </a:r>
          </a:p>
          <a:p>
            <a:pPr algn="l">
              <a:lnSpc>
                <a:spcPts val="2600"/>
              </a:lnSpc>
            </a:pPr>
            <a:r>
              <a:rPr lang="en-US" altLang="zh-CN" sz="1800">
                <a:solidFill>
                  <a:srgbClr val="0000FF"/>
                </a:solidFill>
                <a:latin typeface="Consolas" pitchFamily="49" charset="0"/>
                <a:ea typeface="仿宋" pitchFamily="49" charset="-122"/>
                <a:cs typeface="Consolas" pitchFamily="49" charset="0"/>
              </a:rPr>
              <a:t>};</a:t>
            </a:r>
          </a:p>
        </p:txBody>
      </p:sp>
      <p:sp>
        <p:nvSpPr>
          <p:cNvPr id="5" name="灯片编号占位符 4"/>
          <p:cNvSpPr>
            <a:spLocks noGrp="1"/>
          </p:cNvSpPr>
          <p:nvPr>
            <p:ph type="sldNum" sz="quarter" idx="12"/>
          </p:nvPr>
        </p:nvSpPr>
        <p:spPr/>
        <p:txBody>
          <a:bodyPr/>
          <a:lstStyle/>
          <a:p>
            <a:fld id="{6699457F-8CE0-4332-9E3E-2A332048C7F3}" type="slidenum">
              <a:rPr lang="en-US" altLang="zh-CN" smtClean="0"/>
              <a:pPr/>
              <a:t>26</a:t>
            </a:fld>
            <a:r>
              <a:rPr lang="en-US" altLang="zh-CN" smtClean="0"/>
              <a:t>/120</a:t>
            </a:r>
            <a:endParaRPr lang="en-US" altLang="zh-C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323850" y="260350"/>
            <a:ext cx="7891488" cy="4722795"/>
          </a:xfrm>
          <a:prstGeom prst="rect">
            <a:avLst/>
          </a:prstGeom>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80000" tIns="144000" bIns="144000">
            <a:spAutoFit/>
          </a:bodyPr>
          <a:lstStyle/>
          <a:p>
            <a:pPr algn="l"/>
            <a:r>
              <a:rPr lang="en-US" altLang="zh-CN" sz="1800">
                <a:solidFill>
                  <a:srgbClr val="0000FF"/>
                </a:solidFill>
                <a:latin typeface="Consolas" pitchFamily="49" charset="0"/>
                <a:ea typeface="仿宋" pitchFamily="49" charset="-122"/>
                <a:cs typeface="Consolas" pitchFamily="49" charset="0"/>
              </a:rPr>
              <a:t>void main()</a:t>
            </a:r>
          </a:p>
          <a:p>
            <a:pPr algn="l"/>
            <a:r>
              <a:rPr lang="en-US" altLang="zh-CN" sz="1800" smtClean="0">
                <a:solidFill>
                  <a:srgbClr val="0000FF"/>
                </a:solidFill>
                <a:latin typeface="Consolas" pitchFamily="49" charset="0"/>
                <a:ea typeface="仿宋" pitchFamily="49" charset="-122"/>
                <a:cs typeface="Consolas" pitchFamily="49" charset="0"/>
              </a:rPr>
              <a:t>{  Sample2 </a:t>
            </a:r>
            <a:r>
              <a:rPr lang="en-US" altLang="zh-CN" sz="1800">
                <a:solidFill>
                  <a:srgbClr val="0000FF"/>
                </a:solidFill>
                <a:latin typeface="Consolas" pitchFamily="49" charset="0"/>
                <a:ea typeface="仿宋" pitchFamily="49" charset="-122"/>
                <a:cs typeface="Consolas" pitchFamily="49" charset="0"/>
              </a:rPr>
              <a:t>a[10]={0,1,2,3,4,5,6,7,8,9},b[10];</a:t>
            </a:r>
          </a:p>
          <a:p>
            <a:pPr algn="l"/>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printf</a:t>
            </a:r>
            <a:r>
              <a:rPr lang="en-US" altLang="zh-CN" sz="1800">
                <a:solidFill>
                  <a:srgbClr val="0000FF"/>
                </a:solidFill>
                <a:latin typeface="Consolas" pitchFamily="49" charset="0"/>
                <a:ea typeface="仿宋" pitchFamily="49" charset="-122"/>
                <a:cs typeface="Consolas" pitchFamily="49" charset="0"/>
              </a:rPr>
              <a:t>("</a:t>
            </a:r>
            <a:r>
              <a:rPr lang="zh-CN" altLang="en-US" sz="1800">
                <a:solidFill>
                  <a:srgbClr val="0000FF"/>
                </a:solidFill>
                <a:latin typeface="Consolas" pitchFamily="49" charset="0"/>
                <a:ea typeface="仿宋" pitchFamily="49" charset="-122"/>
                <a:cs typeface="Consolas" pitchFamily="49" charset="0"/>
              </a:rPr>
              <a:t>输出</a:t>
            </a:r>
            <a:r>
              <a:rPr lang="en-US" altLang="zh-CN" sz="1800">
                <a:solidFill>
                  <a:srgbClr val="0000FF"/>
                </a:solidFill>
                <a:latin typeface="Consolas" pitchFamily="49" charset="0"/>
                <a:ea typeface="仿宋" pitchFamily="49" charset="-122"/>
                <a:cs typeface="Consolas" pitchFamily="49" charset="0"/>
              </a:rPr>
              <a:t>a:\n  ");</a:t>
            </a:r>
          </a:p>
          <a:p>
            <a:pPr algn="l"/>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for </a:t>
            </a:r>
            <a:r>
              <a:rPr lang="en-US" altLang="zh-CN" sz="1800">
                <a:solidFill>
                  <a:srgbClr val="0000FF"/>
                </a:solidFill>
                <a:latin typeface="Consolas" pitchFamily="49" charset="0"/>
                <a:ea typeface="仿宋" pitchFamily="49" charset="-122"/>
                <a:cs typeface="Consolas" pitchFamily="49" charset="0"/>
              </a:rPr>
              <a:t>(int i=0;i&lt;10;i++)</a:t>
            </a:r>
          </a:p>
          <a:p>
            <a:pPr algn="l"/>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printf</a:t>
            </a:r>
            <a:r>
              <a:rPr lang="en-US" altLang="zh-CN" sz="1800">
                <a:solidFill>
                  <a:srgbClr val="0000FF"/>
                </a:solidFill>
                <a:latin typeface="Consolas" pitchFamily="49" charset="0"/>
                <a:ea typeface="仿宋" pitchFamily="49" charset="-122"/>
                <a:cs typeface="Consolas" pitchFamily="49" charset="0"/>
              </a:rPr>
              <a:t>("a[%d]=%d ",i,a[i].getvalue());</a:t>
            </a:r>
          </a:p>
          <a:p>
            <a:pPr algn="l"/>
            <a:r>
              <a:rPr lang="en-US" altLang="zh-CN" sz="1800" smtClean="0">
                <a:solidFill>
                  <a:srgbClr val="0000FF"/>
                </a:solidFill>
                <a:latin typeface="Consolas" pitchFamily="49" charset="0"/>
                <a:ea typeface="仿宋" pitchFamily="49" charset="-122"/>
                <a:cs typeface="Consolas" pitchFamily="49" charset="0"/>
              </a:rPr>
              <a:t>      if </a:t>
            </a:r>
            <a:r>
              <a:rPr lang="en-US" altLang="zh-CN" sz="1800">
                <a:solidFill>
                  <a:srgbClr val="0000FF"/>
                </a:solidFill>
                <a:latin typeface="Consolas" pitchFamily="49" charset="0"/>
                <a:ea typeface="仿宋" pitchFamily="49" charset="-122"/>
                <a:cs typeface="Consolas" pitchFamily="49" charset="0"/>
              </a:rPr>
              <a:t>((i+1)%5==0)</a:t>
            </a:r>
          </a:p>
          <a:p>
            <a:pPr algn="l"/>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printf</a:t>
            </a:r>
            <a:r>
              <a:rPr lang="en-US" altLang="zh-CN" sz="1800">
                <a:solidFill>
                  <a:srgbClr val="0000FF"/>
                </a:solidFill>
                <a:latin typeface="Consolas" pitchFamily="49" charset="0"/>
                <a:ea typeface="仿宋" pitchFamily="49" charset="-122"/>
                <a:cs typeface="Consolas" pitchFamily="49" charset="0"/>
              </a:rPr>
              <a:t>("\n  ");</a:t>
            </a:r>
          </a:p>
          <a:p>
            <a:pPr algn="l"/>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a:solidFill>
                <a:srgbClr val="0000FF"/>
              </a:solidFill>
              <a:latin typeface="Consolas" pitchFamily="49" charset="0"/>
              <a:ea typeface="仿宋" pitchFamily="49" charset="-122"/>
              <a:cs typeface="Consolas" pitchFamily="49" charset="0"/>
            </a:endParaRPr>
          </a:p>
          <a:p>
            <a:pPr algn="l"/>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printf</a:t>
            </a:r>
            <a:r>
              <a:rPr lang="en-US" altLang="zh-CN" sz="1800">
                <a:solidFill>
                  <a:srgbClr val="0000FF"/>
                </a:solidFill>
                <a:latin typeface="Consolas" pitchFamily="49" charset="0"/>
                <a:ea typeface="仿宋" pitchFamily="49" charset="-122"/>
                <a:cs typeface="Consolas" pitchFamily="49" charset="0"/>
              </a:rPr>
              <a:t>("\n</a:t>
            </a:r>
            <a:r>
              <a:rPr lang="zh-CN" altLang="en-US" sz="1800">
                <a:solidFill>
                  <a:srgbClr val="0000FF"/>
                </a:solidFill>
                <a:latin typeface="Consolas" pitchFamily="49" charset="0"/>
                <a:ea typeface="仿宋" pitchFamily="49" charset="-122"/>
                <a:cs typeface="Consolas" pitchFamily="49" charset="0"/>
              </a:rPr>
              <a:t>输出</a:t>
            </a:r>
            <a:r>
              <a:rPr lang="en-US" altLang="zh-CN" sz="1800">
                <a:solidFill>
                  <a:srgbClr val="0000FF"/>
                </a:solidFill>
                <a:latin typeface="Consolas" pitchFamily="49" charset="0"/>
                <a:ea typeface="仿宋" pitchFamily="49" charset="-122"/>
                <a:cs typeface="Consolas" pitchFamily="49" charset="0"/>
              </a:rPr>
              <a:t>b:\n  ");</a:t>
            </a:r>
          </a:p>
          <a:p>
            <a:pPr algn="l"/>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for </a:t>
            </a:r>
            <a:r>
              <a:rPr lang="en-US" altLang="zh-CN" sz="1800">
                <a:solidFill>
                  <a:srgbClr val="0000FF"/>
                </a:solidFill>
                <a:latin typeface="Consolas" pitchFamily="49" charset="0"/>
                <a:ea typeface="仿宋" pitchFamily="49" charset="-122"/>
                <a:cs typeface="Consolas" pitchFamily="49" charset="0"/>
              </a:rPr>
              <a:t>(i=0;i&lt;10;i++)</a:t>
            </a:r>
          </a:p>
          <a:p>
            <a:pPr algn="l"/>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printf</a:t>
            </a:r>
            <a:r>
              <a:rPr lang="en-US" altLang="zh-CN" sz="1800">
                <a:solidFill>
                  <a:srgbClr val="0000FF"/>
                </a:solidFill>
                <a:latin typeface="Consolas" pitchFamily="49" charset="0"/>
                <a:ea typeface="仿宋" pitchFamily="49" charset="-122"/>
                <a:cs typeface="Consolas" pitchFamily="49" charset="0"/>
              </a:rPr>
              <a:t>("b[%d]=%d ",i,b[i].getvalue());</a:t>
            </a:r>
          </a:p>
          <a:p>
            <a:pPr algn="l"/>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if </a:t>
            </a:r>
            <a:r>
              <a:rPr lang="en-US" altLang="zh-CN" sz="1800">
                <a:solidFill>
                  <a:srgbClr val="0000FF"/>
                </a:solidFill>
                <a:latin typeface="Consolas" pitchFamily="49" charset="0"/>
                <a:ea typeface="仿宋" pitchFamily="49" charset="-122"/>
                <a:cs typeface="Consolas" pitchFamily="49" charset="0"/>
              </a:rPr>
              <a:t>((i+1)%5==0)</a:t>
            </a:r>
          </a:p>
          <a:p>
            <a:pPr algn="l"/>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printf</a:t>
            </a:r>
            <a:r>
              <a:rPr lang="en-US" altLang="zh-CN" sz="1800">
                <a:solidFill>
                  <a:srgbClr val="0000FF"/>
                </a:solidFill>
                <a:latin typeface="Consolas" pitchFamily="49" charset="0"/>
                <a:ea typeface="仿宋" pitchFamily="49" charset="-122"/>
                <a:cs typeface="Consolas" pitchFamily="49" charset="0"/>
              </a:rPr>
              <a:t>("\n  ");</a:t>
            </a:r>
          </a:p>
          <a:p>
            <a:pPr algn="l"/>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a:solidFill>
                <a:srgbClr val="0000FF"/>
              </a:solidFill>
              <a:latin typeface="Consolas" pitchFamily="49" charset="0"/>
              <a:ea typeface="仿宋" pitchFamily="49" charset="-122"/>
              <a:cs typeface="Consolas" pitchFamily="49" charset="0"/>
            </a:endParaRPr>
          </a:p>
          <a:p>
            <a:pPr algn="l"/>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printf</a:t>
            </a:r>
            <a:r>
              <a:rPr lang="en-US" altLang="zh-CN" sz="1800">
                <a:solidFill>
                  <a:srgbClr val="0000FF"/>
                </a:solidFill>
                <a:latin typeface="Consolas" pitchFamily="49" charset="0"/>
                <a:ea typeface="仿宋" pitchFamily="49" charset="-122"/>
                <a:cs typeface="Consolas" pitchFamily="49" charset="0"/>
              </a:rPr>
              <a:t>("\n");</a:t>
            </a:r>
          </a:p>
          <a:p>
            <a:pPr algn="l"/>
            <a:r>
              <a:rPr lang="en-US" altLang="zh-CN" sz="1800">
                <a:solidFill>
                  <a:srgbClr val="0000FF"/>
                </a:solidFill>
                <a:latin typeface="Consolas" pitchFamily="49" charset="0"/>
                <a:ea typeface="仿宋" pitchFamily="49" charset="-122"/>
                <a:cs typeface="Consolas" pitchFamily="49" charset="0"/>
              </a:rPr>
              <a:t>}</a:t>
            </a:r>
          </a:p>
        </p:txBody>
      </p:sp>
      <p:sp>
        <p:nvSpPr>
          <p:cNvPr id="4" name="灯片编号占位符 3"/>
          <p:cNvSpPr>
            <a:spLocks noGrp="1"/>
          </p:cNvSpPr>
          <p:nvPr>
            <p:ph type="sldNum" sz="quarter" idx="12"/>
          </p:nvPr>
        </p:nvSpPr>
        <p:spPr/>
        <p:txBody>
          <a:bodyPr/>
          <a:lstStyle/>
          <a:p>
            <a:fld id="{6699457F-8CE0-4332-9E3E-2A332048C7F3}" type="slidenum">
              <a:rPr lang="en-US" altLang="zh-CN" smtClean="0"/>
              <a:pPr/>
              <a:t>27</a:t>
            </a:fld>
            <a:r>
              <a:rPr lang="en-US" altLang="zh-CN" smtClean="0"/>
              <a:t>/120</a:t>
            </a:r>
            <a:endParaRPr lang="en-US" altLang="zh-C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428596" y="1142984"/>
            <a:ext cx="8572560" cy="2603378"/>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wrap="square" lIns="180000" tIns="108000" bIns="108000">
            <a:spAutoFit/>
          </a:bodyPr>
          <a:lstStyle/>
          <a:p>
            <a:pPr marL="342900" indent="-342900" algn="l">
              <a:lnSpc>
                <a:spcPts val="2800"/>
              </a:lnSpc>
              <a:spcBef>
                <a:spcPts val="600"/>
              </a:spcBef>
              <a:buBlip>
                <a:blip r:embed="rId3"/>
              </a:buBlip>
            </a:pPr>
            <a:r>
              <a:rPr lang="zh-CN" altLang="en-US" sz="2000" smtClean="0">
                <a:solidFill>
                  <a:srgbClr val="3333FF"/>
                </a:solidFill>
                <a:latin typeface="Consolas" pitchFamily="49" charset="0"/>
                <a:ea typeface="仿宋" pitchFamily="49" charset="-122"/>
                <a:cs typeface="Consolas" pitchFamily="49" charset="0"/>
              </a:rPr>
              <a:t>程</a:t>
            </a:r>
            <a:r>
              <a:rPr lang="zh-CN" altLang="en-US" sz="2000">
                <a:solidFill>
                  <a:srgbClr val="3333FF"/>
                </a:solidFill>
                <a:latin typeface="Consolas" pitchFamily="49" charset="0"/>
                <a:ea typeface="仿宋" pitchFamily="49" charset="-122"/>
                <a:cs typeface="Consolas" pitchFamily="49" charset="0"/>
              </a:rPr>
              <a:t>序中在定义对象数组时，编译器调用适当的类构造函数建立数组的每个分量</a:t>
            </a:r>
            <a:r>
              <a:rPr lang="zh-CN" altLang="en-US" sz="2000" smtClean="0">
                <a:solidFill>
                  <a:srgbClr val="3333FF"/>
                </a:solidFill>
                <a:latin typeface="Consolas" pitchFamily="49" charset="0"/>
                <a:ea typeface="仿宋" pitchFamily="49" charset="-122"/>
                <a:cs typeface="Consolas" pitchFamily="49" charset="0"/>
              </a:rPr>
              <a:t>。</a:t>
            </a:r>
            <a:endParaRPr lang="en-US" altLang="zh-CN" sz="2000" smtClean="0">
              <a:solidFill>
                <a:srgbClr val="3333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3"/>
              </a:buBlip>
            </a:pPr>
            <a:r>
              <a:rPr lang="zh-CN" altLang="en-US" sz="2000" smtClean="0">
                <a:solidFill>
                  <a:srgbClr val="3333FF"/>
                </a:solidFill>
                <a:latin typeface="Consolas" pitchFamily="49" charset="0"/>
                <a:ea typeface="仿宋" pitchFamily="49" charset="-122"/>
                <a:cs typeface="Consolas" pitchFamily="49" charset="0"/>
              </a:rPr>
              <a:t>这</a:t>
            </a:r>
            <a:r>
              <a:rPr lang="zh-CN" altLang="en-US" sz="2000">
                <a:solidFill>
                  <a:srgbClr val="3333FF"/>
                </a:solidFill>
                <a:latin typeface="Consolas" pitchFamily="49" charset="0"/>
                <a:ea typeface="仿宋" pitchFamily="49" charset="-122"/>
                <a:cs typeface="Consolas" pitchFamily="49" charset="0"/>
              </a:rPr>
              <a:t>里的</a:t>
            </a:r>
            <a:r>
              <a:rPr lang="en-US" altLang="zh-CN" sz="2000">
                <a:solidFill>
                  <a:srgbClr val="3333FF"/>
                </a:solidFill>
                <a:latin typeface="Consolas" pitchFamily="49" charset="0"/>
                <a:ea typeface="仿宋" pitchFamily="49" charset="-122"/>
                <a:cs typeface="Consolas" pitchFamily="49" charset="0"/>
              </a:rPr>
              <a:t>a</a:t>
            </a:r>
            <a:r>
              <a:rPr lang="zh-CN" altLang="en-US" sz="2000">
                <a:solidFill>
                  <a:srgbClr val="3333FF"/>
                </a:solidFill>
                <a:latin typeface="Consolas" pitchFamily="49" charset="0"/>
                <a:ea typeface="仿宋" pitchFamily="49" charset="-122"/>
                <a:cs typeface="Consolas" pitchFamily="49" charset="0"/>
              </a:rPr>
              <a:t>数组有</a:t>
            </a:r>
            <a:r>
              <a:rPr lang="en-US" altLang="zh-CN" sz="2000">
                <a:solidFill>
                  <a:srgbClr val="3333FF"/>
                </a:solidFill>
                <a:latin typeface="Consolas" pitchFamily="49" charset="0"/>
                <a:ea typeface="仿宋" pitchFamily="49" charset="-122"/>
                <a:cs typeface="Consolas" pitchFamily="49" charset="0"/>
              </a:rPr>
              <a:t>10</a:t>
            </a:r>
            <a:r>
              <a:rPr lang="zh-CN" altLang="en-US" sz="2000">
                <a:solidFill>
                  <a:srgbClr val="3333FF"/>
                </a:solidFill>
                <a:latin typeface="Consolas" pitchFamily="49" charset="0"/>
                <a:ea typeface="仿宋" pitchFamily="49" charset="-122"/>
                <a:cs typeface="Consolas" pitchFamily="49" charset="0"/>
              </a:rPr>
              <a:t>个元素，赋有初值，编译器调用重载构造函数</a:t>
            </a:r>
            <a:r>
              <a:rPr lang="en-US" altLang="zh-CN" sz="2000">
                <a:solidFill>
                  <a:srgbClr val="3333FF"/>
                </a:solidFill>
                <a:latin typeface="Consolas" pitchFamily="49" charset="0"/>
                <a:ea typeface="仿宋" pitchFamily="49" charset="-122"/>
                <a:cs typeface="Consolas" pitchFamily="49" charset="0"/>
              </a:rPr>
              <a:t>Sample2(int v)</a:t>
            </a:r>
            <a:r>
              <a:rPr lang="zh-CN" altLang="en-US" sz="2000">
                <a:solidFill>
                  <a:srgbClr val="3333FF"/>
                </a:solidFill>
                <a:latin typeface="Consolas" pitchFamily="49" charset="0"/>
                <a:ea typeface="仿宋" pitchFamily="49" charset="-122"/>
                <a:cs typeface="Consolas" pitchFamily="49" charset="0"/>
              </a:rPr>
              <a:t>构造对象，所以</a:t>
            </a:r>
            <a:r>
              <a:rPr lang="en-US" altLang="zh-CN" sz="2000">
                <a:solidFill>
                  <a:srgbClr val="3333FF"/>
                </a:solidFill>
                <a:latin typeface="Consolas" pitchFamily="49" charset="0"/>
                <a:ea typeface="仿宋" pitchFamily="49" charset="-122"/>
                <a:cs typeface="Consolas" pitchFamily="49" charset="0"/>
              </a:rPr>
              <a:t>a</a:t>
            </a:r>
            <a:r>
              <a:rPr lang="zh-CN" altLang="en-US" sz="2000">
                <a:solidFill>
                  <a:srgbClr val="3333FF"/>
                </a:solidFill>
                <a:latin typeface="Consolas" pitchFamily="49" charset="0"/>
                <a:ea typeface="仿宋" pitchFamily="49" charset="-122"/>
                <a:cs typeface="Consolas" pitchFamily="49" charset="0"/>
              </a:rPr>
              <a:t>的定</a:t>
            </a:r>
            <a:r>
              <a:rPr lang="zh-CN" altLang="en-US" sz="2000" smtClean="0">
                <a:solidFill>
                  <a:srgbClr val="3333FF"/>
                </a:solidFill>
                <a:latin typeface="Consolas" pitchFamily="49" charset="0"/>
                <a:ea typeface="仿宋" pitchFamily="49" charset="-122"/>
                <a:cs typeface="Consolas" pitchFamily="49" charset="0"/>
              </a:rPr>
              <a:t>义</a:t>
            </a:r>
            <a:r>
              <a:rPr lang="en-US" altLang="zh-CN" sz="2000" smtClean="0">
                <a:solidFill>
                  <a:srgbClr val="3333FF"/>
                </a:solidFill>
                <a:latin typeface="Consolas" pitchFamily="49" charset="0"/>
                <a:ea typeface="仿宋" pitchFamily="49" charset="-122"/>
                <a:cs typeface="Consolas" pitchFamily="49" charset="0"/>
              </a:rPr>
              <a:t>:</a:t>
            </a:r>
          </a:p>
          <a:p>
            <a:pPr algn="l">
              <a:lnSpc>
                <a:spcPts val="2800"/>
              </a:lnSpc>
              <a:spcBef>
                <a:spcPts val="600"/>
              </a:spcBef>
            </a:pPr>
            <a:r>
              <a:rPr lang="en-US" altLang="zh-CN" sz="2000" smtClean="0">
                <a:solidFill>
                  <a:srgbClr val="3333FF"/>
                </a:solidFill>
                <a:latin typeface="Consolas" pitchFamily="49" charset="0"/>
                <a:ea typeface="仿宋" pitchFamily="49" charset="-122"/>
                <a:cs typeface="Consolas" pitchFamily="49" charset="0"/>
              </a:rPr>
              <a:t>        Sample2 a[10]={0,1,2,3,4,5,6,7,8,9}</a:t>
            </a:r>
          </a:p>
          <a:p>
            <a:pPr algn="l">
              <a:lnSpc>
                <a:spcPts val="2800"/>
              </a:lnSpc>
              <a:spcBef>
                <a:spcPts val="600"/>
              </a:spcBef>
            </a:pPr>
            <a:r>
              <a:rPr lang="zh-CN" altLang="en-US" sz="2000" smtClean="0">
                <a:solidFill>
                  <a:srgbClr val="3333FF"/>
                </a:solidFill>
                <a:latin typeface="Consolas" pitchFamily="49" charset="0"/>
                <a:ea typeface="仿宋" pitchFamily="49" charset="-122"/>
                <a:cs typeface="Consolas" pitchFamily="49" charset="0"/>
              </a:rPr>
              <a:t>    等</a:t>
            </a:r>
            <a:r>
              <a:rPr lang="zh-CN" altLang="en-US" sz="2000">
                <a:solidFill>
                  <a:srgbClr val="3333FF"/>
                </a:solidFill>
                <a:latin typeface="Consolas" pitchFamily="49" charset="0"/>
                <a:ea typeface="仿宋" pitchFamily="49" charset="-122"/>
                <a:cs typeface="Consolas" pitchFamily="49" charset="0"/>
              </a:rPr>
              <a:t>价于：</a:t>
            </a:r>
          </a:p>
        </p:txBody>
      </p:sp>
      <p:sp>
        <p:nvSpPr>
          <p:cNvPr id="70659" name="Text Box 3"/>
          <p:cNvSpPr txBox="1">
            <a:spLocks noChangeArrowheads="1"/>
          </p:cNvSpPr>
          <p:nvPr/>
        </p:nvSpPr>
        <p:spPr bwMode="auto">
          <a:xfrm>
            <a:off x="1000100" y="3899444"/>
            <a:ext cx="7500990" cy="1887010"/>
          </a:xfrm>
          <a:prstGeom prst="rect">
            <a:avLst/>
          </a:prstGeom>
          <a:solidFill>
            <a:schemeClr val="accent1"/>
          </a:solidFill>
          <a:ln>
            <a:headEnd/>
            <a:tailEnd/>
          </a:ln>
        </p:spPr>
        <p:style>
          <a:lnRef idx="2">
            <a:schemeClr val="accent6"/>
          </a:lnRef>
          <a:fillRef idx="1">
            <a:schemeClr val="lt1"/>
          </a:fillRef>
          <a:effectRef idx="0">
            <a:schemeClr val="accent6"/>
          </a:effectRef>
          <a:fontRef idx="minor">
            <a:schemeClr val="dk1"/>
          </a:fontRef>
        </p:style>
        <p:txBody>
          <a:bodyPr wrap="square" lIns="216000" tIns="180000" bIns="180000">
            <a:spAutoFit/>
          </a:bodyPr>
          <a:lstStyle/>
          <a:p>
            <a:pPr algn="l">
              <a:spcBef>
                <a:spcPct val="50000"/>
              </a:spcBef>
            </a:pPr>
            <a:r>
              <a:rPr lang="en-US" altLang="zh-CN" sz="1800">
                <a:solidFill>
                  <a:srgbClr val="0000FF"/>
                </a:solidFill>
                <a:latin typeface="Consolas" pitchFamily="49" charset="0"/>
                <a:cs typeface="Consolas" pitchFamily="49" charset="0"/>
              </a:rPr>
              <a:t>Sample2 a[10</a:t>
            </a:r>
            <a:r>
              <a:rPr lang="en-US" altLang="zh-CN" sz="1800" smtClean="0">
                <a:solidFill>
                  <a:srgbClr val="0000FF"/>
                </a:solidFill>
                <a:latin typeface="Consolas" pitchFamily="49" charset="0"/>
                <a:cs typeface="Consolas" pitchFamily="49" charset="0"/>
              </a:rPr>
              <a:t>]={</a:t>
            </a:r>
          </a:p>
          <a:p>
            <a:pPr algn="l">
              <a:spcBef>
                <a:spcPct val="50000"/>
              </a:spcBef>
            </a:pPr>
            <a:r>
              <a:rPr lang="en-US" altLang="zh-CN" sz="1800" smtClean="0">
                <a:solidFill>
                  <a:srgbClr val="0000FF"/>
                </a:solidFill>
                <a:latin typeface="Consolas" pitchFamily="49" charset="0"/>
                <a:cs typeface="Consolas" pitchFamily="49" charset="0"/>
              </a:rPr>
              <a:t>   Sample2(0</a:t>
            </a:r>
            <a:r>
              <a:rPr lang="en-US" altLang="zh-CN" sz="1800">
                <a:solidFill>
                  <a:srgbClr val="0000FF"/>
                </a:solidFill>
                <a:latin typeface="Consolas" pitchFamily="49" charset="0"/>
                <a:cs typeface="Consolas" pitchFamily="49" charset="0"/>
              </a:rPr>
              <a:t>), Sample2(1), Sample2(2), </a:t>
            </a:r>
            <a:r>
              <a:rPr lang="zh-CN" altLang="en-US" sz="1800">
                <a:solidFill>
                  <a:srgbClr val="0000FF"/>
                </a:solidFill>
                <a:latin typeface="Consolas" pitchFamily="49" charset="0"/>
                <a:cs typeface="Consolas" pitchFamily="49" charset="0"/>
              </a:rPr>
              <a:t>　</a:t>
            </a:r>
          </a:p>
          <a:p>
            <a:pPr algn="l">
              <a:spcBef>
                <a:spcPct val="50000"/>
              </a:spcBef>
            </a:pPr>
            <a:r>
              <a:rPr lang="en-US" altLang="zh-CN" sz="1800" smtClean="0">
                <a:solidFill>
                  <a:srgbClr val="0000FF"/>
                </a:solidFill>
                <a:latin typeface="Consolas" pitchFamily="49" charset="0"/>
                <a:cs typeface="Consolas" pitchFamily="49" charset="0"/>
              </a:rPr>
              <a:t>   Sample2(3</a:t>
            </a:r>
            <a:r>
              <a:rPr lang="en-US" altLang="zh-CN" sz="1800">
                <a:solidFill>
                  <a:srgbClr val="0000FF"/>
                </a:solidFill>
                <a:latin typeface="Consolas" pitchFamily="49" charset="0"/>
                <a:cs typeface="Consolas" pitchFamily="49" charset="0"/>
              </a:rPr>
              <a:t>), Sample2(4), Sample2(5), </a:t>
            </a:r>
            <a:r>
              <a:rPr lang="zh-CN" altLang="en-US" sz="1800">
                <a:solidFill>
                  <a:srgbClr val="0000FF"/>
                </a:solidFill>
                <a:latin typeface="Consolas" pitchFamily="49" charset="0"/>
                <a:cs typeface="Consolas" pitchFamily="49" charset="0"/>
              </a:rPr>
              <a:t>　　</a:t>
            </a:r>
          </a:p>
          <a:p>
            <a:pPr algn="l">
              <a:spcBef>
                <a:spcPct val="50000"/>
              </a:spcBef>
            </a:pPr>
            <a:r>
              <a:rPr lang="zh-CN" altLang="en-US" sz="1800" smtClean="0">
                <a:solidFill>
                  <a:srgbClr val="0000FF"/>
                </a:solidFill>
                <a:latin typeface="Consolas" pitchFamily="49" charset="0"/>
                <a:cs typeface="Consolas" pitchFamily="49" charset="0"/>
              </a:rPr>
              <a:t>   </a:t>
            </a:r>
            <a:r>
              <a:rPr lang="en-US" altLang="zh-CN" sz="1800" smtClean="0">
                <a:solidFill>
                  <a:srgbClr val="0000FF"/>
                </a:solidFill>
                <a:latin typeface="Consolas" pitchFamily="49" charset="0"/>
                <a:cs typeface="Consolas" pitchFamily="49" charset="0"/>
              </a:rPr>
              <a:t>Sample2(6</a:t>
            </a:r>
            <a:r>
              <a:rPr lang="en-US" altLang="zh-CN" sz="1800">
                <a:solidFill>
                  <a:srgbClr val="0000FF"/>
                </a:solidFill>
                <a:latin typeface="Consolas" pitchFamily="49" charset="0"/>
                <a:cs typeface="Consolas" pitchFamily="49" charset="0"/>
              </a:rPr>
              <a:t>), Sample2(7), Sample2(8), Sample2(9</a:t>
            </a:r>
            <a:r>
              <a:rPr lang="en-US" altLang="zh-CN" sz="1800" smtClean="0">
                <a:solidFill>
                  <a:srgbClr val="0000FF"/>
                </a:solidFill>
                <a:latin typeface="Consolas" pitchFamily="49" charset="0"/>
                <a:cs typeface="Consolas" pitchFamily="49" charset="0"/>
              </a:rPr>
              <a:t>) };</a:t>
            </a:r>
            <a:endParaRPr lang="en-US" altLang="zh-CN" sz="1800">
              <a:solidFill>
                <a:srgbClr val="0000FF"/>
              </a:solidFill>
              <a:latin typeface="Consolas" pitchFamily="49" charset="0"/>
              <a:cs typeface="Consolas" pitchFamily="49" charset="0"/>
            </a:endParaRPr>
          </a:p>
        </p:txBody>
      </p:sp>
      <p:grpSp>
        <p:nvGrpSpPr>
          <p:cNvPr id="6" name="组合 5"/>
          <p:cNvGrpSpPr/>
          <p:nvPr/>
        </p:nvGrpSpPr>
        <p:grpSpPr>
          <a:xfrm>
            <a:off x="714348" y="428604"/>
            <a:ext cx="722313" cy="582613"/>
            <a:chOff x="1774825" y="5489593"/>
            <a:chExt cx="722313" cy="582613"/>
          </a:xfrm>
        </p:grpSpPr>
        <p:sp>
          <p:nvSpPr>
            <p:cNvPr id="7" name="Text Box 13"/>
            <p:cNvSpPr>
              <a:spLocks noChangeArrowheads="1"/>
            </p:cNvSpPr>
            <p:nvPr/>
          </p:nvSpPr>
          <p:spPr bwMode="auto">
            <a:xfrm>
              <a:off x="2124075" y="5489593"/>
              <a:ext cx="373063" cy="461963"/>
            </a:xfrm>
            <a:prstGeom prst="rect">
              <a:avLst/>
            </a:prstGeom>
            <a:noFill/>
            <a:ln w="9525" cap="flat" algn="ctr">
              <a:noFill/>
              <a:prstDash val="solid"/>
              <a:round/>
              <a:headEnd type="none" w="med" len="med"/>
              <a:tailEnd type="none" w="med" len="med"/>
            </a:ln>
            <a:effectLst/>
          </p:spPr>
          <p:txBody>
            <a:bodyPr wrap="none"/>
            <a:lstStyle/>
            <a:p>
              <a:pPr algn="ctr" eaLnBrk="0" hangingPunct="0"/>
              <a:r>
                <a:rPr lang="ru-RU" altLang="zh-CN" sz="2400" b="1">
                  <a:solidFill>
                    <a:srgbClr val="FFFFFF"/>
                  </a:solidFill>
                  <a:latin typeface="微软雅黑" pitchFamily="34" charset="-122"/>
                  <a:ea typeface="微软雅黑" pitchFamily="34" charset="-122"/>
                </a:rPr>
                <a:t>1</a:t>
              </a:r>
            </a:p>
          </p:txBody>
        </p:sp>
        <p:grpSp>
          <p:nvGrpSpPr>
            <p:cNvPr id="8" name="Group 8"/>
            <p:cNvGrpSpPr>
              <a:grpSpLocks/>
            </p:cNvGrpSpPr>
            <p:nvPr/>
          </p:nvGrpSpPr>
          <p:grpSpPr bwMode="auto">
            <a:xfrm>
              <a:off x="1774825" y="5518173"/>
              <a:ext cx="544513" cy="554040"/>
              <a:chOff x="1019" y="1020"/>
              <a:chExt cx="399" cy="406"/>
            </a:xfrm>
          </p:grpSpPr>
          <p:pic>
            <p:nvPicPr>
              <p:cNvPr id="9" name="Picture 49" descr="阴影5"/>
              <p:cNvPicPr preferRelativeResize="0">
                <a:picLocks noChangeArrowheads="1"/>
              </p:cNvPicPr>
              <p:nvPr/>
            </p:nvPicPr>
            <p:blipFill>
              <a:blip r:embed="rId4" cstate="print"/>
              <a:srcRect/>
              <a:stretch>
                <a:fillRect/>
              </a:stretch>
            </p:blipFill>
            <p:spPr bwMode="auto">
              <a:xfrm>
                <a:off x="1039" y="1380"/>
                <a:ext cx="363" cy="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AutoShape 8"/>
              <p:cNvSpPr>
                <a:spLocks noChangeArrowheads="1"/>
              </p:cNvSpPr>
              <p:nvPr/>
            </p:nvSpPr>
            <p:spPr bwMode="auto">
              <a:xfrm>
                <a:off x="1019" y="1020"/>
                <a:ext cx="399" cy="370"/>
              </a:xfrm>
              <a:prstGeom prst="roundRect">
                <a:avLst>
                  <a:gd name="adj" fmla="val 8380"/>
                </a:avLst>
              </a:prstGeom>
              <a:gradFill rotWithShape="1">
                <a:gsLst>
                  <a:gs pos="0">
                    <a:srgbClr val="8F0000"/>
                  </a:gs>
                  <a:gs pos="50000">
                    <a:srgbClr val="CF0001"/>
                  </a:gs>
                  <a:gs pos="100000">
                    <a:srgbClr val="F60004"/>
                  </a:gs>
                </a:gsLst>
                <a:lin ang="2700000"/>
              </a:gradFill>
              <a:ln w="9525" cap="flat" algn="ctr">
                <a:noFill/>
                <a:prstDash val="solid"/>
                <a:round/>
                <a:headEnd type="none" w="med" len="med"/>
                <a:tailEnd type="none" w="med" len="med"/>
              </a:ln>
              <a:effectLst>
                <a:outerShdw blurRad="76200" dir="13500000" sy="23000" kx="1200000" algn="br" rotWithShape="0">
                  <a:prstClr val="black">
                    <a:alpha val="20000"/>
                  </a:prstClr>
                </a:outerShdw>
              </a:effectLst>
            </p:spPr>
            <p:txBody>
              <a:bodyPr wrap="none" anchor="ctr"/>
              <a:lstStyle/>
              <a:p>
                <a:pPr marL="342900" indent="-342900" algn="ctr">
                  <a:buFont typeface="Wingdings" pitchFamily="2" charset="2"/>
                  <a:buNone/>
                </a:pPr>
                <a:r>
                  <a:rPr lang="zh-CN" altLang="en-US" sz="2200" b="1" smtClean="0">
                    <a:solidFill>
                      <a:schemeClr val="bg1"/>
                    </a:solidFill>
                    <a:latin typeface="微软雅黑" pitchFamily="34" charset="-122"/>
                    <a:ea typeface="微软雅黑" pitchFamily="34" charset="-122"/>
                  </a:rPr>
                  <a:t>解</a:t>
                </a:r>
                <a:endParaRPr lang="ru-RU" altLang="zh-CN" sz="2200" b="1">
                  <a:solidFill>
                    <a:schemeClr val="bg1"/>
                  </a:solidFill>
                  <a:latin typeface="微软雅黑" pitchFamily="34" charset="-122"/>
                  <a:ea typeface="微软雅黑" pitchFamily="34" charset="-122"/>
                </a:endParaRPr>
              </a:p>
            </p:txBody>
          </p:sp>
        </p:grpSp>
      </p:grpSp>
      <p:sp>
        <p:nvSpPr>
          <p:cNvPr id="11" name="灯片编号占位符 10"/>
          <p:cNvSpPr>
            <a:spLocks noGrp="1"/>
          </p:cNvSpPr>
          <p:nvPr>
            <p:ph type="sldNum" sz="quarter" idx="12"/>
          </p:nvPr>
        </p:nvSpPr>
        <p:spPr/>
        <p:txBody>
          <a:bodyPr/>
          <a:lstStyle/>
          <a:p>
            <a:fld id="{6699457F-8CE0-4332-9E3E-2A332048C7F3}" type="slidenum">
              <a:rPr lang="en-US" altLang="zh-CN" smtClean="0"/>
              <a:pPr/>
              <a:t>28</a:t>
            </a:fld>
            <a:r>
              <a:rPr lang="en-US" altLang="zh-CN" smtClean="0"/>
              <a:t>/120</a:t>
            </a:r>
            <a:endParaRPr lang="en-US" altLang="zh-C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928662" y="453215"/>
            <a:ext cx="7319984" cy="2244305"/>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wrap="square" lIns="180000" tIns="108000" bIns="108000">
            <a:spAutoFit/>
          </a:bodyPr>
          <a:lstStyle/>
          <a:p>
            <a:pPr marL="342900" indent="-342900" algn="l">
              <a:lnSpc>
                <a:spcPts val="2800"/>
              </a:lnSpc>
              <a:spcBef>
                <a:spcPts val="600"/>
              </a:spcBef>
              <a:buBlip>
                <a:blip r:embed="rId3"/>
              </a:buBlip>
            </a:pPr>
            <a:r>
              <a:rPr lang="en-US" altLang="zh-CN" sz="1800" smtClean="0">
                <a:solidFill>
                  <a:srgbClr val="3333FF"/>
                </a:solidFill>
                <a:latin typeface="Consolas" pitchFamily="49" charset="0"/>
                <a:ea typeface="仿宋" pitchFamily="49" charset="-122"/>
                <a:cs typeface="Consolas" pitchFamily="49" charset="0"/>
              </a:rPr>
              <a:t>b</a:t>
            </a:r>
            <a:r>
              <a:rPr lang="zh-CN" altLang="en-US" sz="1800">
                <a:solidFill>
                  <a:srgbClr val="3333FF"/>
                </a:solidFill>
                <a:latin typeface="Consolas" pitchFamily="49" charset="0"/>
                <a:ea typeface="仿宋" pitchFamily="49" charset="-122"/>
                <a:cs typeface="Consolas" pitchFamily="49" charset="0"/>
              </a:rPr>
              <a:t>数组也</a:t>
            </a:r>
            <a:r>
              <a:rPr lang="en-US" altLang="zh-CN" sz="1800">
                <a:solidFill>
                  <a:srgbClr val="3333FF"/>
                </a:solidFill>
                <a:latin typeface="Consolas" pitchFamily="49" charset="0"/>
                <a:ea typeface="仿宋" pitchFamily="49" charset="-122"/>
                <a:cs typeface="Consolas" pitchFamily="49" charset="0"/>
              </a:rPr>
              <a:t>10</a:t>
            </a:r>
            <a:r>
              <a:rPr lang="zh-CN" altLang="en-US" sz="1800">
                <a:solidFill>
                  <a:srgbClr val="3333FF"/>
                </a:solidFill>
                <a:latin typeface="Consolas" pitchFamily="49" charset="0"/>
                <a:ea typeface="仿宋" pitchFamily="49" charset="-122"/>
                <a:cs typeface="Consolas" pitchFamily="49" charset="0"/>
              </a:rPr>
              <a:t>个元素，没有赋初值，编译器调用第一</a:t>
            </a:r>
            <a:r>
              <a:rPr lang="zh-CN" altLang="en-US" sz="1800" smtClean="0">
                <a:solidFill>
                  <a:srgbClr val="3333FF"/>
                </a:solidFill>
                <a:latin typeface="Consolas" pitchFamily="49" charset="0"/>
                <a:ea typeface="仿宋" pitchFamily="49" charset="-122"/>
                <a:cs typeface="Consolas" pitchFamily="49" charset="0"/>
              </a:rPr>
              <a:t>个默认构</a:t>
            </a:r>
            <a:r>
              <a:rPr lang="zh-CN" altLang="en-US" sz="1800">
                <a:solidFill>
                  <a:srgbClr val="3333FF"/>
                </a:solidFill>
                <a:latin typeface="Consolas" pitchFamily="49" charset="0"/>
                <a:ea typeface="仿宋" pitchFamily="49" charset="-122"/>
                <a:cs typeface="Consolas" pitchFamily="49" charset="0"/>
              </a:rPr>
              <a:t>造函数</a:t>
            </a:r>
            <a:r>
              <a:rPr lang="en-US" altLang="zh-CN" sz="1800">
                <a:solidFill>
                  <a:srgbClr val="3333FF"/>
                </a:solidFill>
                <a:latin typeface="Consolas" pitchFamily="49" charset="0"/>
                <a:ea typeface="仿宋" pitchFamily="49" charset="-122"/>
                <a:cs typeface="Consolas" pitchFamily="49" charset="0"/>
              </a:rPr>
              <a:t>Sample2()</a:t>
            </a:r>
            <a:r>
              <a:rPr lang="zh-CN" altLang="en-US" sz="1800">
                <a:solidFill>
                  <a:srgbClr val="3333FF"/>
                </a:solidFill>
                <a:latin typeface="Consolas" pitchFamily="49" charset="0"/>
                <a:ea typeface="仿宋" pitchFamily="49" charset="-122"/>
                <a:cs typeface="Consolas" pitchFamily="49" charset="0"/>
              </a:rPr>
              <a:t>构造对</a:t>
            </a:r>
            <a:r>
              <a:rPr lang="zh-CN" altLang="en-US" sz="1800" smtClean="0">
                <a:solidFill>
                  <a:srgbClr val="3333FF"/>
                </a:solidFill>
                <a:latin typeface="Consolas" pitchFamily="49" charset="0"/>
                <a:ea typeface="仿宋" pitchFamily="49" charset="-122"/>
                <a:cs typeface="Consolas" pitchFamily="49" charset="0"/>
              </a:rPr>
              <a:t>象。</a:t>
            </a:r>
            <a:endParaRPr lang="en-US" altLang="zh-CN" sz="1800" smtClean="0">
              <a:solidFill>
                <a:srgbClr val="3333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3"/>
              </a:buBlip>
            </a:pPr>
            <a:r>
              <a:rPr lang="zh-CN" altLang="en-US" sz="1800" smtClean="0">
                <a:solidFill>
                  <a:srgbClr val="3333FF"/>
                </a:solidFill>
                <a:latin typeface="Consolas" pitchFamily="49" charset="0"/>
                <a:ea typeface="仿宋" pitchFamily="49" charset="-122"/>
                <a:cs typeface="Consolas" pitchFamily="49" charset="0"/>
              </a:rPr>
              <a:t>所以</a:t>
            </a:r>
            <a:r>
              <a:rPr lang="en-US" altLang="zh-CN" sz="1800" smtClean="0">
                <a:solidFill>
                  <a:srgbClr val="3333FF"/>
                </a:solidFill>
                <a:latin typeface="Consolas" pitchFamily="49" charset="0"/>
                <a:ea typeface="仿宋" pitchFamily="49" charset="-122"/>
                <a:cs typeface="Consolas" pitchFamily="49" charset="0"/>
              </a:rPr>
              <a:t>b</a:t>
            </a:r>
            <a:r>
              <a:rPr lang="zh-CN" altLang="en-US" sz="1800" smtClean="0">
                <a:solidFill>
                  <a:srgbClr val="3333FF"/>
                </a:solidFill>
                <a:latin typeface="Consolas" pitchFamily="49" charset="0"/>
                <a:ea typeface="仿宋" pitchFamily="49" charset="-122"/>
                <a:cs typeface="Consolas" pitchFamily="49" charset="0"/>
              </a:rPr>
              <a:t>的定义</a:t>
            </a:r>
            <a:r>
              <a:rPr lang="en-US" altLang="zh-CN" sz="1800" smtClean="0">
                <a:solidFill>
                  <a:srgbClr val="3333FF"/>
                </a:solidFill>
                <a:latin typeface="Consolas" pitchFamily="49" charset="0"/>
                <a:ea typeface="仿宋" pitchFamily="49" charset="-122"/>
                <a:cs typeface="Consolas" pitchFamily="49" charset="0"/>
              </a:rPr>
              <a:t>:</a:t>
            </a:r>
          </a:p>
          <a:p>
            <a:pPr algn="l">
              <a:lnSpc>
                <a:spcPts val="2800"/>
              </a:lnSpc>
              <a:spcBef>
                <a:spcPts val="600"/>
              </a:spcBef>
            </a:pPr>
            <a:r>
              <a:rPr lang="en-US" altLang="zh-CN" sz="1800" smtClean="0">
                <a:solidFill>
                  <a:srgbClr val="3333FF"/>
                </a:solidFill>
                <a:latin typeface="Consolas" pitchFamily="49" charset="0"/>
                <a:ea typeface="仿宋" pitchFamily="49" charset="-122"/>
                <a:cs typeface="Consolas" pitchFamily="49" charset="0"/>
              </a:rPr>
              <a:t>       Sample2 b[10];</a:t>
            </a:r>
          </a:p>
          <a:p>
            <a:pPr algn="l">
              <a:lnSpc>
                <a:spcPts val="2800"/>
              </a:lnSpc>
              <a:spcBef>
                <a:spcPts val="600"/>
              </a:spcBef>
            </a:pPr>
            <a:r>
              <a:rPr lang="zh-CN" altLang="en-US" sz="1800" smtClean="0">
                <a:solidFill>
                  <a:srgbClr val="3333FF"/>
                </a:solidFill>
                <a:latin typeface="Consolas" pitchFamily="49" charset="0"/>
                <a:ea typeface="仿宋" pitchFamily="49" charset="-122"/>
                <a:cs typeface="Consolas" pitchFamily="49" charset="0"/>
              </a:rPr>
              <a:t>    等</a:t>
            </a:r>
            <a:r>
              <a:rPr lang="zh-CN" altLang="en-US" sz="1800">
                <a:solidFill>
                  <a:srgbClr val="3333FF"/>
                </a:solidFill>
                <a:latin typeface="Consolas" pitchFamily="49" charset="0"/>
                <a:ea typeface="仿宋" pitchFamily="49" charset="-122"/>
                <a:cs typeface="Consolas" pitchFamily="49" charset="0"/>
              </a:rPr>
              <a:t>价于：</a:t>
            </a:r>
          </a:p>
        </p:txBody>
      </p:sp>
      <p:sp>
        <p:nvSpPr>
          <p:cNvPr id="69635" name="Text Box 3"/>
          <p:cNvSpPr txBox="1">
            <a:spLocks noChangeArrowheads="1"/>
          </p:cNvSpPr>
          <p:nvPr/>
        </p:nvSpPr>
        <p:spPr bwMode="auto">
          <a:xfrm>
            <a:off x="1214414" y="2786058"/>
            <a:ext cx="7072362" cy="1814306"/>
          </a:xfrm>
          <a:prstGeom prst="rect">
            <a:avLst/>
          </a:prstGeom>
          <a:solidFill>
            <a:schemeClr val="accent1"/>
          </a:solidFill>
          <a:ln w="2857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180000" tIns="144000" bIns="144000">
            <a:spAutoFit/>
          </a:bodyPr>
          <a:lstStyle/>
          <a:p>
            <a:pPr algn="l">
              <a:spcBef>
                <a:spcPct val="50000"/>
              </a:spcBef>
            </a:pPr>
            <a:r>
              <a:rPr lang="en-US" altLang="zh-CN" sz="1800">
                <a:latin typeface="Consolas" pitchFamily="49" charset="0"/>
                <a:cs typeface="Consolas" pitchFamily="49" charset="0"/>
              </a:rPr>
              <a:t>Sample2 b[10</a:t>
            </a:r>
            <a:r>
              <a:rPr lang="en-US" altLang="zh-CN" sz="1800" smtClean="0">
                <a:latin typeface="Consolas" pitchFamily="49" charset="0"/>
                <a:cs typeface="Consolas" pitchFamily="49" charset="0"/>
              </a:rPr>
              <a:t>]={</a:t>
            </a:r>
          </a:p>
          <a:p>
            <a:pPr algn="l">
              <a:spcBef>
                <a:spcPct val="50000"/>
              </a:spcBef>
            </a:pPr>
            <a:r>
              <a:rPr lang="en-US" altLang="zh-CN" sz="1800" smtClean="0">
                <a:latin typeface="Consolas" pitchFamily="49" charset="0"/>
                <a:cs typeface="Consolas" pitchFamily="49" charset="0"/>
              </a:rPr>
              <a:t>  Sample2(), </a:t>
            </a:r>
            <a:r>
              <a:rPr lang="en-US" altLang="zh-CN" sz="1800">
                <a:latin typeface="Consolas" pitchFamily="49" charset="0"/>
                <a:cs typeface="Consolas" pitchFamily="49" charset="0"/>
              </a:rPr>
              <a:t>Sample2</a:t>
            </a:r>
            <a:r>
              <a:rPr lang="en-US" altLang="zh-CN" sz="1800" smtClean="0">
                <a:latin typeface="Consolas" pitchFamily="49" charset="0"/>
                <a:cs typeface="Consolas" pitchFamily="49" charset="0"/>
              </a:rPr>
              <a:t>(), </a:t>
            </a:r>
            <a:r>
              <a:rPr lang="en-US" altLang="zh-CN" sz="1800">
                <a:latin typeface="Consolas" pitchFamily="49" charset="0"/>
                <a:cs typeface="Consolas" pitchFamily="49" charset="0"/>
              </a:rPr>
              <a:t>Sample2</a:t>
            </a:r>
            <a:r>
              <a:rPr lang="en-US" altLang="zh-CN" sz="1800" smtClean="0">
                <a:latin typeface="Consolas" pitchFamily="49" charset="0"/>
                <a:cs typeface="Consolas" pitchFamily="49" charset="0"/>
              </a:rPr>
              <a:t>(), </a:t>
            </a:r>
            <a:endParaRPr lang="en-US" altLang="zh-CN" sz="1800">
              <a:latin typeface="Consolas" pitchFamily="49" charset="0"/>
              <a:cs typeface="Consolas" pitchFamily="49" charset="0"/>
            </a:endParaRPr>
          </a:p>
          <a:p>
            <a:pPr algn="l">
              <a:spcBef>
                <a:spcPct val="50000"/>
              </a:spcBef>
            </a:pPr>
            <a:r>
              <a:rPr lang="zh-CN" altLang="en-US" sz="1800" smtClean="0">
                <a:latin typeface="Consolas" pitchFamily="49" charset="0"/>
                <a:cs typeface="Consolas" pitchFamily="49" charset="0"/>
              </a:rPr>
              <a:t>  </a:t>
            </a:r>
            <a:r>
              <a:rPr lang="en-US" altLang="zh-CN" sz="1800" smtClean="0">
                <a:latin typeface="Consolas" pitchFamily="49" charset="0"/>
                <a:cs typeface="Consolas" pitchFamily="49" charset="0"/>
              </a:rPr>
              <a:t>Sample2(), </a:t>
            </a:r>
            <a:r>
              <a:rPr lang="en-US" altLang="zh-CN" sz="1800">
                <a:latin typeface="Consolas" pitchFamily="49" charset="0"/>
                <a:cs typeface="Consolas" pitchFamily="49" charset="0"/>
              </a:rPr>
              <a:t>Sample2</a:t>
            </a:r>
            <a:r>
              <a:rPr lang="en-US" altLang="zh-CN" sz="1800" smtClean="0">
                <a:latin typeface="Consolas" pitchFamily="49" charset="0"/>
                <a:cs typeface="Consolas" pitchFamily="49" charset="0"/>
              </a:rPr>
              <a:t>(), </a:t>
            </a:r>
            <a:r>
              <a:rPr lang="en-US" altLang="zh-CN" sz="1800">
                <a:latin typeface="Consolas" pitchFamily="49" charset="0"/>
                <a:cs typeface="Consolas" pitchFamily="49" charset="0"/>
              </a:rPr>
              <a:t>Sample2</a:t>
            </a:r>
            <a:r>
              <a:rPr lang="en-US" altLang="zh-CN" sz="1800" smtClean="0">
                <a:latin typeface="Consolas" pitchFamily="49" charset="0"/>
                <a:cs typeface="Consolas" pitchFamily="49" charset="0"/>
              </a:rPr>
              <a:t>(), </a:t>
            </a:r>
          </a:p>
          <a:p>
            <a:pPr algn="l">
              <a:spcBef>
                <a:spcPct val="50000"/>
              </a:spcBef>
            </a:pPr>
            <a:r>
              <a:rPr lang="en-US" altLang="zh-CN" sz="1800" smtClean="0">
                <a:latin typeface="Consolas" pitchFamily="49" charset="0"/>
                <a:cs typeface="Consolas" pitchFamily="49" charset="0"/>
              </a:rPr>
              <a:t>  Sample2(), Sample2(), </a:t>
            </a:r>
            <a:r>
              <a:rPr lang="en-US" altLang="zh-CN" sz="1800">
                <a:latin typeface="Consolas" pitchFamily="49" charset="0"/>
                <a:cs typeface="Consolas" pitchFamily="49" charset="0"/>
              </a:rPr>
              <a:t>Sample2</a:t>
            </a:r>
            <a:r>
              <a:rPr lang="en-US" altLang="zh-CN" sz="1800" smtClean="0">
                <a:latin typeface="Consolas" pitchFamily="49" charset="0"/>
                <a:cs typeface="Consolas" pitchFamily="49" charset="0"/>
              </a:rPr>
              <a:t>(), </a:t>
            </a:r>
            <a:r>
              <a:rPr lang="en-US" altLang="zh-CN" sz="1800">
                <a:latin typeface="Consolas" pitchFamily="49" charset="0"/>
                <a:cs typeface="Consolas" pitchFamily="49" charset="0"/>
              </a:rPr>
              <a:t>Sample2</a:t>
            </a:r>
            <a:r>
              <a:rPr lang="en-US" altLang="zh-CN" sz="1800" smtClean="0">
                <a:latin typeface="Consolas" pitchFamily="49" charset="0"/>
                <a:cs typeface="Consolas" pitchFamily="49" charset="0"/>
              </a:rPr>
              <a:t>() };</a:t>
            </a:r>
            <a:endParaRPr lang="en-US" altLang="zh-CN" sz="1800">
              <a:latin typeface="Consolas" pitchFamily="49" charset="0"/>
              <a:cs typeface="Consolas" pitchFamily="49" charset="0"/>
            </a:endParaRPr>
          </a:p>
        </p:txBody>
      </p:sp>
      <p:sp>
        <p:nvSpPr>
          <p:cNvPr id="5" name="灯片编号占位符 4"/>
          <p:cNvSpPr>
            <a:spLocks noGrp="1"/>
          </p:cNvSpPr>
          <p:nvPr>
            <p:ph type="sldNum" sz="quarter" idx="12"/>
          </p:nvPr>
        </p:nvSpPr>
        <p:spPr/>
        <p:txBody>
          <a:bodyPr/>
          <a:lstStyle/>
          <a:p>
            <a:fld id="{6699457F-8CE0-4332-9E3E-2A332048C7F3}" type="slidenum">
              <a:rPr lang="en-US" altLang="zh-CN" smtClean="0"/>
              <a:pPr/>
              <a:t>29</a:t>
            </a:fld>
            <a:r>
              <a:rPr lang="en-US" altLang="zh-CN" smtClean="0"/>
              <a:t>/120</a:t>
            </a:r>
            <a:endParaRPr lang="en-US" altLang="zh-C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140" name="Text Box 4"/>
          <p:cNvSpPr txBox="1">
            <a:spLocks noChangeArrowheads="1"/>
          </p:cNvSpPr>
          <p:nvPr/>
        </p:nvSpPr>
        <p:spPr bwMode="auto">
          <a:xfrm>
            <a:off x="468313" y="242888"/>
            <a:ext cx="2246299" cy="380480"/>
          </a:xfrm>
          <a:prstGeom prst="rect">
            <a:avLst/>
          </a:prstGeom>
          <a:solidFill>
            <a:srgbClr val="6600CC"/>
          </a:solidFill>
          <a:ln w="28575" algn="ctr">
            <a:noFill/>
            <a:miter lim="800000"/>
            <a:headEnd/>
            <a:tailEnd/>
          </a:ln>
          <a:effectLst/>
        </p:spPr>
        <p:txBody>
          <a:bodyPr wrap="square" lIns="162000" tIns="36000" rIns="162000" bIns="36000">
            <a:spAutoFit/>
          </a:bodyPr>
          <a:lstStyle/>
          <a:p>
            <a:pPr marL="457200" indent="-457200">
              <a:spcBef>
                <a:spcPts val="0"/>
              </a:spcBef>
            </a:pPr>
            <a:r>
              <a:rPr kumimoji="1" lang="zh-CN" altLang="en-US" sz="2000">
                <a:solidFill>
                  <a:schemeClr val="bg1"/>
                </a:solidFill>
                <a:latin typeface="华文中宋" pitchFamily="2" charset="-122"/>
                <a:ea typeface="华文中宋" pitchFamily="2" charset="-122"/>
              </a:rPr>
              <a:t>学生对</a:t>
            </a:r>
            <a:r>
              <a:rPr kumimoji="1" lang="zh-CN" altLang="en-US" sz="2000" smtClean="0">
                <a:solidFill>
                  <a:schemeClr val="bg1"/>
                </a:solidFill>
                <a:latin typeface="华文中宋" pitchFamily="2" charset="-122"/>
                <a:ea typeface="华文中宋" pitchFamily="2" charset="-122"/>
              </a:rPr>
              <a:t>象演</a:t>
            </a:r>
            <a:r>
              <a:rPr kumimoji="1" lang="zh-CN" altLang="en-US" sz="2000">
                <a:solidFill>
                  <a:schemeClr val="bg1"/>
                </a:solidFill>
                <a:latin typeface="华文中宋" pitchFamily="2" charset="-122"/>
                <a:ea typeface="华文中宋" pitchFamily="2" charset="-122"/>
              </a:rPr>
              <a:t>示</a:t>
            </a:r>
          </a:p>
        </p:txBody>
      </p:sp>
      <p:grpSp>
        <p:nvGrpSpPr>
          <p:cNvPr id="91157" name="Group 21"/>
          <p:cNvGrpSpPr>
            <a:grpSpLocks/>
          </p:cNvGrpSpPr>
          <p:nvPr/>
        </p:nvGrpSpPr>
        <p:grpSpPr bwMode="auto">
          <a:xfrm>
            <a:off x="395288" y="1090613"/>
            <a:ext cx="2376487" cy="2392362"/>
            <a:chOff x="249" y="687"/>
            <a:chExt cx="1497" cy="1507"/>
          </a:xfrm>
        </p:grpSpPr>
        <p:sp>
          <p:nvSpPr>
            <p:cNvPr id="91141" name="Oval 5"/>
            <p:cNvSpPr>
              <a:spLocks noChangeArrowheads="1"/>
            </p:cNvSpPr>
            <p:nvPr/>
          </p:nvSpPr>
          <p:spPr bwMode="auto">
            <a:xfrm>
              <a:off x="340" y="970"/>
              <a:ext cx="1406" cy="1224"/>
            </a:xfrm>
            <a:prstGeom prst="ellipse">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endParaRPr lang="zh-CN" altLang="en-US" sz="1800">
                <a:latin typeface="Consolas" pitchFamily="49" charset="0"/>
                <a:ea typeface="仿宋" pitchFamily="49" charset="-122"/>
                <a:cs typeface="Consolas" pitchFamily="49" charset="0"/>
              </a:endParaRPr>
            </a:p>
          </p:txBody>
        </p:sp>
        <p:sp>
          <p:nvSpPr>
            <p:cNvPr id="91142" name="Text Box 6"/>
            <p:cNvSpPr txBox="1">
              <a:spLocks noChangeArrowheads="1"/>
            </p:cNvSpPr>
            <p:nvPr/>
          </p:nvSpPr>
          <p:spPr bwMode="auto">
            <a:xfrm>
              <a:off x="567" y="1170"/>
              <a:ext cx="862" cy="174"/>
            </a:xfrm>
            <a:prstGeom prst="rect">
              <a:avLst/>
            </a:prstGeom>
            <a:noFill/>
            <a:ln w="28575" algn="ctr">
              <a:noFill/>
              <a:miter lim="800000"/>
              <a:headEnd/>
              <a:tailEnd/>
            </a:ln>
            <a:effectLst/>
          </p:spPr>
          <p:txBody>
            <a:bodyPr lIns="0" tIns="0" rIns="0" bIns="0">
              <a:spAutoFit/>
            </a:bodyPr>
            <a:lstStyle/>
            <a:p>
              <a:pPr algn="l">
                <a:spcBef>
                  <a:spcPct val="50000"/>
                </a:spcBef>
              </a:pPr>
              <a:r>
                <a:rPr lang="zh-CN" altLang="en-US" sz="1800">
                  <a:latin typeface="Consolas" pitchFamily="49" charset="0"/>
                  <a:ea typeface="仿宋" pitchFamily="49" charset="-122"/>
                  <a:cs typeface="Consolas" pitchFamily="49" charset="0"/>
                </a:rPr>
                <a:t>姓名：张三</a:t>
              </a:r>
            </a:p>
          </p:txBody>
        </p:sp>
        <p:sp>
          <p:nvSpPr>
            <p:cNvPr id="91143" name="Text Box 7"/>
            <p:cNvSpPr txBox="1">
              <a:spLocks noChangeArrowheads="1"/>
            </p:cNvSpPr>
            <p:nvPr/>
          </p:nvSpPr>
          <p:spPr bwMode="auto">
            <a:xfrm>
              <a:off x="567" y="1439"/>
              <a:ext cx="1098" cy="541"/>
            </a:xfrm>
            <a:prstGeom prst="rect">
              <a:avLst/>
            </a:prstGeom>
            <a:noFill/>
            <a:ln w="28575" algn="ctr">
              <a:noFill/>
              <a:miter lim="800000"/>
              <a:headEnd/>
              <a:tailEnd/>
            </a:ln>
            <a:effectLst/>
          </p:spPr>
          <p:txBody>
            <a:bodyPr wrap="square" lIns="0" tIns="0" rIns="0" bIns="0">
              <a:spAutoFit/>
            </a:bodyPr>
            <a:lstStyle/>
            <a:p>
              <a:pPr algn="l">
                <a:lnSpc>
                  <a:spcPct val="70000"/>
                </a:lnSpc>
                <a:spcBef>
                  <a:spcPct val="50000"/>
                </a:spcBef>
              </a:pPr>
              <a:r>
                <a:rPr lang="zh-CN" altLang="en-US" sz="1800">
                  <a:latin typeface="Consolas" pitchFamily="49" charset="0"/>
                  <a:ea typeface="仿宋" pitchFamily="49" charset="-122"/>
                  <a:cs typeface="Consolas" pitchFamily="49" charset="0"/>
                </a:rPr>
                <a:t>操作：</a:t>
              </a:r>
            </a:p>
            <a:p>
              <a:pPr algn="l">
                <a:lnSpc>
                  <a:spcPct val="70000"/>
                </a:lnSpc>
                <a:spcBef>
                  <a:spcPct val="50000"/>
                </a:spcBef>
              </a:pPr>
              <a:r>
                <a:rPr lang="zh-CN" altLang="en-US" sz="1800">
                  <a:latin typeface="Consolas" pitchFamily="49" charset="0"/>
                  <a:ea typeface="仿宋" pitchFamily="49" charset="-122"/>
                  <a:cs typeface="Consolas" pitchFamily="49" charset="0"/>
                </a:rPr>
                <a:t>①输入“张三”</a:t>
              </a:r>
            </a:p>
            <a:p>
              <a:pPr algn="l">
                <a:lnSpc>
                  <a:spcPct val="70000"/>
                </a:lnSpc>
                <a:spcBef>
                  <a:spcPct val="50000"/>
                </a:spcBef>
              </a:pPr>
              <a:r>
                <a:rPr lang="zh-CN" altLang="en-US" sz="1800">
                  <a:latin typeface="Consolas" pitchFamily="49" charset="0"/>
                  <a:ea typeface="仿宋" pitchFamily="49" charset="-122"/>
                  <a:cs typeface="Consolas" pitchFamily="49" charset="0"/>
                </a:rPr>
                <a:t>②输出“张三”</a:t>
              </a:r>
            </a:p>
          </p:txBody>
        </p:sp>
        <p:sp>
          <p:nvSpPr>
            <p:cNvPr id="91144" name="Text Box 8"/>
            <p:cNvSpPr txBox="1">
              <a:spLocks noChangeArrowheads="1"/>
            </p:cNvSpPr>
            <p:nvPr/>
          </p:nvSpPr>
          <p:spPr bwMode="auto">
            <a:xfrm>
              <a:off x="249" y="687"/>
              <a:ext cx="862" cy="174"/>
            </a:xfrm>
            <a:prstGeom prst="rect">
              <a:avLst/>
            </a:prstGeom>
            <a:noFill/>
            <a:ln w="28575" algn="ctr">
              <a:noFill/>
              <a:miter lim="800000"/>
              <a:headEnd/>
              <a:tailEnd/>
            </a:ln>
            <a:effectLst/>
          </p:spPr>
          <p:txBody>
            <a:bodyPr lIns="0" tIns="0" rIns="0" bIns="0">
              <a:spAutoFit/>
            </a:bodyPr>
            <a:lstStyle/>
            <a:p>
              <a:pPr algn="l">
                <a:spcBef>
                  <a:spcPct val="50000"/>
                </a:spcBef>
              </a:pPr>
              <a:r>
                <a:rPr lang="en-US" altLang="zh-CN" sz="1800">
                  <a:latin typeface="Consolas" pitchFamily="49" charset="0"/>
                  <a:ea typeface="仿宋" pitchFamily="49" charset="-122"/>
                  <a:cs typeface="Consolas" pitchFamily="49" charset="0"/>
                </a:rPr>
                <a:t>“</a:t>
              </a:r>
              <a:r>
                <a:rPr lang="zh-CN" altLang="en-US" sz="1800">
                  <a:solidFill>
                    <a:srgbClr val="C00000"/>
                  </a:solidFill>
                  <a:latin typeface="Consolas" pitchFamily="49" charset="0"/>
                  <a:ea typeface="仿宋" pitchFamily="49" charset="-122"/>
                  <a:cs typeface="Consolas" pitchFamily="49" charset="0"/>
                </a:rPr>
                <a:t>张三</a:t>
              </a:r>
              <a:r>
                <a:rPr lang="zh-CN" altLang="en-US" sz="1800">
                  <a:latin typeface="Consolas" pitchFamily="49" charset="0"/>
                  <a:ea typeface="仿宋" pitchFamily="49" charset="-122"/>
                  <a:cs typeface="Consolas" pitchFamily="49" charset="0"/>
                </a:rPr>
                <a:t>”对象</a:t>
              </a:r>
            </a:p>
          </p:txBody>
        </p:sp>
      </p:grpSp>
      <p:grpSp>
        <p:nvGrpSpPr>
          <p:cNvPr id="91158" name="Group 22"/>
          <p:cNvGrpSpPr>
            <a:grpSpLocks/>
          </p:cNvGrpSpPr>
          <p:nvPr/>
        </p:nvGrpSpPr>
        <p:grpSpPr bwMode="auto">
          <a:xfrm>
            <a:off x="395288" y="3700464"/>
            <a:ext cx="2376487" cy="2835275"/>
            <a:chOff x="339" y="2331"/>
            <a:chExt cx="1497" cy="1786"/>
          </a:xfrm>
        </p:grpSpPr>
        <p:sp>
          <p:nvSpPr>
            <p:cNvPr id="91145" name="Oval 9"/>
            <p:cNvSpPr>
              <a:spLocks noChangeArrowheads="1"/>
            </p:cNvSpPr>
            <p:nvPr/>
          </p:nvSpPr>
          <p:spPr bwMode="auto">
            <a:xfrm>
              <a:off x="430" y="2614"/>
              <a:ext cx="1406" cy="1224"/>
            </a:xfrm>
            <a:prstGeom prst="ellipse">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endParaRPr lang="zh-CN" altLang="en-US" sz="1800">
                <a:latin typeface="Consolas" pitchFamily="49" charset="0"/>
                <a:ea typeface="仿宋" pitchFamily="49" charset="-122"/>
                <a:cs typeface="Consolas" pitchFamily="49" charset="0"/>
              </a:endParaRPr>
            </a:p>
          </p:txBody>
        </p:sp>
        <p:sp>
          <p:nvSpPr>
            <p:cNvPr id="91146" name="Text Box 10"/>
            <p:cNvSpPr txBox="1">
              <a:spLocks noChangeArrowheads="1"/>
            </p:cNvSpPr>
            <p:nvPr/>
          </p:nvSpPr>
          <p:spPr bwMode="auto">
            <a:xfrm>
              <a:off x="657" y="2832"/>
              <a:ext cx="862" cy="174"/>
            </a:xfrm>
            <a:prstGeom prst="rect">
              <a:avLst/>
            </a:prstGeom>
            <a:noFill/>
            <a:ln w="28575" algn="ctr">
              <a:noFill/>
              <a:miter lim="800000"/>
              <a:headEnd/>
              <a:tailEnd/>
            </a:ln>
            <a:effectLst/>
          </p:spPr>
          <p:txBody>
            <a:bodyPr lIns="0" tIns="0" rIns="0" bIns="0">
              <a:spAutoFit/>
            </a:bodyPr>
            <a:lstStyle/>
            <a:p>
              <a:pPr algn="l">
                <a:spcBef>
                  <a:spcPct val="50000"/>
                </a:spcBef>
              </a:pPr>
              <a:r>
                <a:rPr lang="zh-CN" altLang="en-US" sz="1800">
                  <a:latin typeface="Consolas" pitchFamily="49" charset="0"/>
                  <a:ea typeface="仿宋" pitchFamily="49" charset="-122"/>
                  <a:cs typeface="Consolas" pitchFamily="49" charset="0"/>
                </a:rPr>
                <a:t>姓名：李四</a:t>
              </a:r>
            </a:p>
          </p:txBody>
        </p:sp>
        <p:sp>
          <p:nvSpPr>
            <p:cNvPr id="91147" name="Text Box 11"/>
            <p:cNvSpPr txBox="1">
              <a:spLocks noChangeArrowheads="1"/>
            </p:cNvSpPr>
            <p:nvPr/>
          </p:nvSpPr>
          <p:spPr bwMode="auto">
            <a:xfrm>
              <a:off x="657" y="3104"/>
              <a:ext cx="1098" cy="541"/>
            </a:xfrm>
            <a:prstGeom prst="rect">
              <a:avLst/>
            </a:prstGeom>
            <a:noFill/>
            <a:ln w="28575" algn="ctr">
              <a:noFill/>
              <a:miter lim="800000"/>
              <a:headEnd/>
              <a:tailEnd/>
            </a:ln>
            <a:effectLst/>
          </p:spPr>
          <p:txBody>
            <a:bodyPr wrap="square" lIns="0" tIns="0" rIns="0" bIns="0">
              <a:spAutoFit/>
            </a:bodyPr>
            <a:lstStyle/>
            <a:p>
              <a:pPr algn="l">
                <a:lnSpc>
                  <a:spcPct val="70000"/>
                </a:lnSpc>
                <a:spcBef>
                  <a:spcPct val="50000"/>
                </a:spcBef>
              </a:pPr>
              <a:r>
                <a:rPr lang="zh-CN" altLang="en-US" sz="1800">
                  <a:latin typeface="Consolas" pitchFamily="49" charset="0"/>
                  <a:ea typeface="仿宋" pitchFamily="49" charset="-122"/>
                  <a:cs typeface="Consolas" pitchFamily="49" charset="0"/>
                </a:rPr>
                <a:t>操作：</a:t>
              </a:r>
            </a:p>
            <a:p>
              <a:pPr algn="l">
                <a:lnSpc>
                  <a:spcPct val="70000"/>
                </a:lnSpc>
                <a:spcBef>
                  <a:spcPct val="50000"/>
                </a:spcBef>
              </a:pPr>
              <a:r>
                <a:rPr lang="zh-CN" altLang="en-US" sz="1800">
                  <a:latin typeface="Consolas" pitchFamily="49" charset="0"/>
                  <a:ea typeface="仿宋" pitchFamily="49" charset="-122"/>
                  <a:cs typeface="Consolas" pitchFamily="49" charset="0"/>
                </a:rPr>
                <a:t>①输入“李四”</a:t>
              </a:r>
            </a:p>
            <a:p>
              <a:pPr algn="l">
                <a:lnSpc>
                  <a:spcPct val="70000"/>
                </a:lnSpc>
                <a:spcBef>
                  <a:spcPct val="50000"/>
                </a:spcBef>
              </a:pPr>
              <a:r>
                <a:rPr lang="zh-CN" altLang="en-US" sz="1800">
                  <a:latin typeface="Consolas" pitchFamily="49" charset="0"/>
                  <a:ea typeface="仿宋" pitchFamily="49" charset="-122"/>
                  <a:cs typeface="Consolas" pitchFamily="49" charset="0"/>
                </a:rPr>
                <a:t>②输出“李四”</a:t>
              </a:r>
            </a:p>
          </p:txBody>
        </p:sp>
        <p:sp>
          <p:nvSpPr>
            <p:cNvPr id="91148" name="Text Box 12"/>
            <p:cNvSpPr txBox="1">
              <a:spLocks noChangeArrowheads="1"/>
            </p:cNvSpPr>
            <p:nvPr/>
          </p:nvSpPr>
          <p:spPr bwMode="auto">
            <a:xfrm>
              <a:off x="339" y="2331"/>
              <a:ext cx="862" cy="174"/>
            </a:xfrm>
            <a:prstGeom prst="rect">
              <a:avLst/>
            </a:prstGeom>
            <a:noFill/>
            <a:ln w="28575" algn="ctr">
              <a:noFill/>
              <a:miter lim="800000"/>
              <a:headEnd/>
              <a:tailEnd/>
            </a:ln>
            <a:effectLst/>
          </p:spPr>
          <p:txBody>
            <a:bodyPr lIns="0" tIns="0" rIns="0" bIns="0">
              <a:spAutoFit/>
            </a:bodyPr>
            <a:lstStyle/>
            <a:p>
              <a:pPr algn="l">
                <a:spcBef>
                  <a:spcPct val="50000"/>
                </a:spcBef>
              </a:pPr>
              <a:r>
                <a:rPr lang="en-US" altLang="zh-CN" sz="1800">
                  <a:latin typeface="Consolas" pitchFamily="49" charset="0"/>
                  <a:ea typeface="仿宋" pitchFamily="49" charset="-122"/>
                  <a:cs typeface="Consolas" pitchFamily="49" charset="0"/>
                </a:rPr>
                <a:t>“</a:t>
              </a:r>
              <a:r>
                <a:rPr lang="zh-CN" altLang="en-US" sz="1800">
                  <a:solidFill>
                    <a:srgbClr val="C00000"/>
                  </a:solidFill>
                  <a:latin typeface="Consolas" pitchFamily="49" charset="0"/>
                  <a:ea typeface="仿宋" pitchFamily="49" charset="-122"/>
                  <a:cs typeface="Consolas" pitchFamily="49" charset="0"/>
                </a:rPr>
                <a:t>李四</a:t>
              </a:r>
              <a:r>
                <a:rPr lang="zh-CN" altLang="en-US" sz="1800">
                  <a:latin typeface="Consolas" pitchFamily="49" charset="0"/>
                  <a:ea typeface="仿宋" pitchFamily="49" charset="-122"/>
                  <a:cs typeface="Consolas" pitchFamily="49" charset="0"/>
                </a:rPr>
                <a:t>”对象</a:t>
              </a:r>
            </a:p>
          </p:txBody>
        </p:sp>
        <p:sp>
          <p:nvSpPr>
            <p:cNvPr id="91149" name="Text Box 13"/>
            <p:cNvSpPr txBox="1">
              <a:spLocks noChangeArrowheads="1"/>
            </p:cNvSpPr>
            <p:nvPr/>
          </p:nvSpPr>
          <p:spPr bwMode="auto">
            <a:xfrm>
              <a:off x="613" y="3884"/>
              <a:ext cx="952" cy="233"/>
            </a:xfrm>
            <a:prstGeom prst="rect">
              <a:avLst/>
            </a:prstGeom>
            <a:noFill/>
            <a:ln w="28575" algn="ctr">
              <a:noFill/>
              <a:miter lim="800000"/>
              <a:headEnd/>
              <a:tailEnd/>
            </a:ln>
            <a:effectLst/>
          </p:spPr>
          <p:txBody>
            <a:bodyPr>
              <a:spAutoFit/>
            </a:bodyPr>
            <a:lstStyle/>
            <a:p>
              <a:pPr algn="l">
                <a:spcBef>
                  <a:spcPct val="50000"/>
                </a:spcBef>
              </a:pPr>
              <a:r>
                <a:rPr lang="en-US" altLang="zh-CN" sz="1800">
                  <a:latin typeface="Consolas" pitchFamily="49" charset="0"/>
                  <a:ea typeface="仿宋" pitchFamily="49" charset="-122"/>
                  <a:cs typeface="Consolas" pitchFamily="49" charset="0"/>
                </a:rPr>
                <a:t>……</a:t>
              </a:r>
            </a:p>
          </p:txBody>
        </p:sp>
      </p:grpSp>
      <p:grpSp>
        <p:nvGrpSpPr>
          <p:cNvPr id="91160" name="Group 24"/>
          <p:cNvGrpSpPr>
            <a:grpSpLocks/>
          </p:cNvGrpSpPr>
          <p:nvPr/>
        </p:nvGrpSpPr>
        <p:grpSpPr bwMode="auto">
          <a:xfrm>
            <a:off x="5286380" y="2476500"/>
            <a:ext cx="2376487" cy="2392363"/>
            <a:chOff x="3651" y="1560"/>
            <a:chExt cx="1497" cy="1507"/>
          </a:xfrm>
        </p:grpSpPr>
        <p:sp>
          <p:nvSpPr>
            <p:cNvPr id="91152" name="Oval 16"/>
            <p:cNvSpPr>
              <a:spLocks noChangeArrowheads="1"/>
            </p:cNvSpPr>
            <p:nvPr/>
          </p:nvSpPr>
          <p:spPr bwMode="auto">
            <a:xfrm>
              <a:off x="3742" y="1843"/>
              <a:ext cx="1406" cy="1224"/>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wrap="none" anchor="ctr"/>
            <a:lstStyle/>
            <a:p>
              <a:endParaRPr lang="zh-CN" altLang="en-US" sz="1800">
                <a:latin typeface="Consolas" pitchFamily="49" charset="0"/>
                <a:ea typeface="仿宋" pitchFamily="49" charset="-122"/>
                <a:cs typeface="Consolas" pitchFamily="49" charset="0"/>
              </a:endParaRPr>
            </a:p>
          </p:txBody>
        </p:sp>
        <p:sp>
          <p:nvSpPr>
            <p:cNvPr id="91153" name="Text Box 17"/>
            <p:cNvSpPr txBox="1">
              <a:spLocks noChangeArrowheads="1"/>
            </p:cNvSpPr>
            <p:nvPr/>
          </p:nvSpPr>
          <p:spPr bwMode="auto">
            <a:xfrm>
              <a:off x="3969" y="2067"/>
              <a:ext cx="862" cy="174"/>
            </a:xfrm>
            <a:prstGeom prst="rect">
              <a:avLst/>
            </a:prstGeom>
            <a:noFill/>
            <a:ln w="28575" algn="ctr">
              <a:noFill/>
              <a:miter lim="800000"/>
              <a:headEnd/>
              <a:tailEnd/>
            </a:ln>
            <a:effectLst/>
          </p:spPr>
          <p:txBody>
            <a:bodyPr lIns="0" tIns="0" rIns="0" bIns="0">
              <a:spAutoFit/>
            </a:bodyPr>
            <a:lstStyle/>
            <a:p>
              <a:pPr algn="l">
                <a:spcBef>
                  <a:spcPct val="50000"/>
                </a:spcBef>
              </a:pPr>
              <a:r>
                <a:rPr lang="zh-CN" altLang="en-US" sz="1800">
                  <a:latin typeface="Consolas" pitchFamily="49" charset="0"/>
                  <a:ea typeface="仿宋" pitchFamily="49" charset="-122"/>
                  <a:cs typeface="Consolas" pitchFamily="49" charset="0"/>
                </a:rPr>
                <a:t>姓名：</a:t>
              </a:r>
              <a:r>
                <a:rPr lang="en-US" altLang="zh-CN" sz="1800">
                  <a:latin typeface="Consolas" pitchFamily="49" charset="0"/>
                  <a:ea typeface="仿宋" pitchFamily="49" charset="-122"/>
                  <a:cs typeface="Consolas" pitchFamily="49" charset="0"/>
                </a:rPr>
                <a:t>XXX</a:t>
              </a:r>
            </a:p>
          </p:txBody>
        </p:sp>
        <p:sp>
          <p:nvSpPr>
            <p:cNvPr id="91154" name="Text Box 18"/>
            <p:cNvSpPr txBox="1">
              <a:spLocks noChangeArrowheads="1"/>
            </p:cNvSpPr>
            <p:nvPr/>
          </p:nvSpPr>
          <p:spPr bwMode="auto">
            <a:xfrm>
              <a:off x="3969" y="2339"/>
              <a:ext cx="942" cy="541"/>
            </a:xfrm>
            <a:prstGeom prst="rect">
              <a:avLst/>
            </a:prstGeom>
            <a:noFill/>
            <a:ln w="28575" algn="ctr">
              <a:noFill/>
              <a:miter lim="800000"/>
              <a:headEnd/>
              <a:tailEnd/>
            </a:ln>
            <a:effectLst/>
          </p:spPr>
          <p:txBody>
            <a:bodyPr wrap="square" lIns="0" tIns="0" rIns="0" bIns="0">
              <a:spAutoFit/>
            </a:bodyPr>
            <a:lstStyle/>
            <a:p>
              <a:pPr algn="l">
                <a:lnSpc>
                  <a:spcPct val="70000"/>
                </a:lnSpc>
                <a:spcBef>
                  <a:spcPct val="50000"/>
                </a:spcBef>
              </a:pPr>
              <a:r>
                <a:rPr lang="zh-CN" altLang="en-US" sz="1800">
                  <a:latin typeface="Consolas" pitchFamily="49" charset="0"/>
                  <a:ea typeface="仿宋" pitchFamily="49" charset="-122"/>
                  <a:cs typeface="Consolas" pitchFamily="49" charset="0"/>
                </a:rPr>
                <a:t>操作：</a:t>
              </a:r>
            </a:p>
            <a:p>
              <a:pPr algn="l">
                <a:lnSpc>
                  <a:spcPct val="70000"/>
                </a:lnSpc>
                <a:spcBef>
                  <a:spcPct val="50000"/>
                </a:spcBef>
              </a:pPr>
              <a:r>
                <a:rPr lang="zh-CN" altLang="en-US" sz="1800">
                  <a:latin typeface="Consolas" pitchFamily="49" charset="0"/>
                  <a:ea typeface="仿宋" pitchFamily="49" charset="-122"/>
                  <a:cs typeface="Consolas" pitchFamily="49" charset="0"/>
                </a:rPr>
                <a:t>①输入姓名</a:t>
              </a:r>
            </a:p>
            <a:p>
              <a:pPr algn="l">
                <a:lnSpc>
                  <a:spcPct val="70000"/>
                </a:lnSpc>
                <a:spcBef>
                  <a:spcPct val="50000"/>
                </a:spcBef>
              </a:pPr>
              <a:r>
                <a:rPr lang="zh-CN" altLang="en-US" sz="1800">
                  <a:latin typeface="Consolas" pitchFamily="49" charset="0"/>
                  <a:ea typeface="仿宋" pitchFamily="49" charset="-122"/>
                  <a:cs typeface="Consolas" pitchFamily="49" charset="0"/>
                </a:rPr>
                <a:t>②输出姓名</a:t>
              </a:r>
            </a:p>
          </p:txBody>
        </p:sp>
        <p:sp>
          <p:nvSpPr>
            <p:cNvPr id="91155" name="Text Box 19"/>
            <p:cNvSpPr txBox="1">
              <a:spLocks noChangeArrowheads="1"/>
            </p:cNvSpPr>
            <p:nvPr/>
          </p:nvSpPr>
          <p:spPr bwMode="auto">
            <a:xfrm>
              <a:off x="3651" y="1560"/>
              <a:ext cx="862" cy="174"/>
            </a:xfrm>
            <a:prstGeom prst="rect">
              <a:avLst/>
            </a:prstGeom>
            <a:noFill/>
            <a:ln w="28575" algn="ctr">
              <a:noFill/>
              <a:miter lim="800000"/>
              <a:headEnd/>
              <a:tailEnd/>
            </a:ln>
            <a:effectLst/>
          </p:spPr>
          <p:txBody>
            <a:bodyPr lIns="0" tIns="0" rIns="0" bIns="0">
              <a:spAutoFit/>
            </a:bodyPr>
            <a:lstStyle/>
            <a:p>
              <a:pPr algn="l">
                <a:spcBef>
                  <a:spcPct val="50000"/>
                </a:spcBef>
              </a:pPr>
              <a:r>
                <a:rPr lang="en-US" altLang="zh-CN" sz="1800">
                  <a:latin typeface="Consolas" pitchFamily="49" charset="0"/>
                  <a:ea typeface="仿宋" pitchFamily="49" charset="-122"/>
                  <a:cs typeface="Consolas" pitchFamily="49" charset="0"/>
                </a:rPr>
                <a:t>“</a:t>
              </a:r>
              <a:r>
                <a:rPr lang="zh-CN" altLang="en-US" sz="1800">
                  <a:solidFill>
                    <a:srgbClr val="C00000"/>
                  </a:solidFill>
                  <a:latin typeface="Consolas" pitchFamily="49" charset="0"/>
                  <a:ea typeface="仿宋" pitchFamily="49" charset="-122"/>
                  <a:cs typeface="Consolas" pitchFamily="49" charset="0"/>
                </a:rPr>
                <a:t>学生</a:t>
              </a:r>
              <a:r>
                <a:rPr lang="zh-CN" altLang="en-US" sz="1800">
                  <a:latin typeface="Consolas" pitchFamily="49" charset="0"/>
                  <a:ea typeface="仿宋" pitchFamily="49" charset="-122"/>
                  <a:cs typeface="Consolas" pitchFamily="49" charset="0"/>
                </a:rPr>
                <a:t>”类</a:t>
              </a:r>
            </a:p>
          </p:txBody>
        </p:sp>
      </p:grpSp>
      <p:grpSp>
        <p:nvGrpSpPr>
          <p:cNvPr id="91159" name="Group 23"/>
          <p:cNvGrpSpPr>
            <a:grpSpLocks/>
          </p:cNvGrpSpPr>
          <p:nvPr/>
        </p:nvGrpSpPr>
        <p:grpSpPr bwMode="auto">
          <a:xfrm>
            <a:off x="3214679" y="1196975"/>
            <a:ext cx="2017713" cy="5040313"/>
            <a:chOff x="2290" y="754"/>
            <a:chExt cx="1271" cy="3175"/>
          </a:xfrm>
        </p:grpSpPr>
        <p:sp>
          <p:nvSpPr>
            <p:cNvPr id="91150" name="AutoShape 14"/>
            <p:cNvSpPr>
              <a:spLocks/>
            </p:cNvSpPr>
            <p:nvPr/>
          </p:nvSpPr>
          <p:spPr bwMode="auto">
            <a:xfrm>
              <a:off x="2290" y="754"/>
              <a:ext cx="136" cy="3175"/>
            </a:xfrm>
            <a:prstGeom prst="rightBrace">
              <a:avLst>
                <a:gd name="adj1" fmla="val 98652"/>
                <a:gd name="adj2" fmla="val 50000"/>
              </a:avLst>
            </a:prstGeom>
            <a:ln>
              <a:headEnd/>
              <a:tailEnd/>
            </a:ln>
          </p:spPr>
          <p:style>
            <a:lnRef idx="2">
              <a:schemeClr val="dk1"/>
            </a:lnRef>
            <a:fillRef idx="0">
              <a:schemeClr val="dk1"/>
            </a:fillRef>
            <a:effectRef idx="1">
              <a:schemeClr val="dk1"/>
            </a:effectRef>
            <a:fontRef idx="minor">
              <a:schemeClr val="tx1"/>
            </a:fontRef>
          </p:style>
          <p:txBody>
            <a:bodyPr wrap="none" anchor="ctr"/>
            <a:lstStyle/>
            <a:p>
              <a:endParaRPr lang="zh-CN" altLang="en-US" sz="1800">
                <a:latin typeface="Consolas" pitchFamily="49" charset="0"/>
                <a:ea typeface="仿宋" pitchFamily="49" charset="-122"/>
                <a:cs typeface="Consolas" pitchFamily="49" charset="0"/>
              </a:endParaRPr>
            </a:p>
          </p:txBody>
        </p:sp>
        <p:sp>
          <p:nvSpPr>
            <p:cNvPr id="91151" name="AutoShape 15"/>
            <p:cNvSpPr>
              <a:spLocks noChangeArrowheads="1"/>
            </p:cNvSpPr>
            <p:nvPr/>
          </p:nvSpPr>
          <p:spPr bwMode="auto">
            <a:xfrm>
              <a:off x="2605" y="2240"/>
              <a:ext cx="907" cy="227"/>
            </a:xfrm>
            <a:prstGeom prst="rightArrow">
              <a:avLst>
                <a:gd name="adj1" fmla="val 50000"/>
                <a:gd name="adj2" fmla="val 99890"/>
              </a:avLst>
            </a:prstGeom>
            <a:ln>
              <a:headEnd/>
              <a:tailEnd/>
            </a:ln>
          </p:spPr>
          <p:style>
            <a:lnRef idx="1">
              <a:schemeClr val="dk1"/>
            </a:lnRef>
            <a:fillRef idx="3">
              <a:schemeClr val="dk1"/>
            </a:fillRef>
            <a:effectRef idx="2">
              <a:schemeClr val="dk1"/>
            </a:effectRef>
            <a:fontRef idx="minor">
              <a:schemeClr val="lt1"/>
            </a:fontRef>
          </p:style>
          <p:txBody>
            <a:bodyPr wrap="none" anchor="ctr"/>
            <a:lstStyle/>
            <a:p>
              <a:endParaRPr lang="zh-CN" altLang="en-US" sz="1800">
                <a:latin typeface="Consolas" pitchFamily="49" charset="0"/>
                <a:ea typeface="仿宋" pitchFamily="49" charset="-122"/>
                <a:cs typeface="Consolas" pitchFamily="49" charset="0"/>
              </a:endParaRPr>
            </a:p>
          </p:txBody>
        </p:sp>
        <p:sp>
          <p:nvSpPr>
            <p:cNvPr id="91156" name="Text Box 20"/>
            <p:cNvSpPr txBox="1">
              <a:spLocks noChangeArrowheads="1"/>
            </p:cNvSpPr>
            <p:nvPr/>
          </p:nvSpPr>
          <p:spPr bwMode="auto">
            <a:xfrm>
              <a:off x="2699" y="2024"/>
              <a:ext cx="862" cy="174"/>
            </a:xfrm>
            <a:prstGeom prst="rect">
              <a:avLst/>
            </a:prstGeom>
            <a:noFill/>
            <a:ln w="28575" algn="ctr">
              <a:noFill/>
              <a:miter lim="800000"/>
              <a:headEnd/>
              <a:tailEnd/>
            </a:ln>
            <a:effectLst/>
          </p:spPr>
          <p:txBody>
            <a:bodyPr lIns="0" tIns="0" rIns="0" bIns="0">
              <a:spAutoFit/>
            </a:bodyPr>
            <a:lstStyle/>
            <a:p>
              <a:pPr algn="l">
                <a:spcBef>
                  <a:spcPct val="50000"/>
                </a:spcBef>
              </a:pPr>
              <a:r>
                <a:rPr lang="zh-CN" altLang="en-US" sz="1800">
                  <a:latin typeface="Consolas" pitchFamily="49" charset="0"/>
                  <a:ea typeface="仿宋" pitchFamily="49" charset="-122"/>
                  <a:cs typeface="Consolas" pitchFamily="49" charset="0"/>
                </a:rPr>
                <a:t>抽象成类</a:t>
              </a:r>
            </a:p>
          </p:txBody>
        </p:sp>
      </p:grpSp>
      <p:sp>
        <p:nvSpPr>
          <p:cNvPr id="24" name="灯片编号占位符 23"/>
          <p:cNvSpPr>
            <a:spLocks noGrp="1"/>
          </p:cNvSpPr>
          <p:nvPr>
            <p:ph type="sldNum" sz="quarter" idx="12"/>
          </p:nvPr>
        </p:nvSpPr>
        <p:spPr/>
        <p:txBody>
          <a:bodyPr/>
          <a:lstStyle/>
          <a:p>
            <a:fld id="{6699457F-8CE0-4332-9E3E-2A332048C7F3}" type="slidenum">
              <a:rPr lang="en-US" altLang="zh-CN" smtClean="0"/>
              <a:pPr/>
              <a:t>3</a:t>
            </a:fld>
            <a:r>
              <a:rPr lang="en-US" altLang="zh-CN" smtClean="0"/>
              <a:t>/120</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1157"/>
                                        </p:tgtEl>
                                        <p:attrNameLst>
                                          <p:attrName>style.visibility</p:attrName>
                                        </p:attrNameLst>
                                      </p:cBhvr>
                                      <p:to>
                                        <p:strVal val="visible"/>
                                      </p:to>
                                    </p:set>
                                    <p:animEffect transition="in" filter="wipe(left)">
                                      <p:cBhvr>
                                        <p:cTn id="7" dur="500"/>
                                        <p:tgtEl>
                                          <p:spTgt spid="911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1158"/>
                                        </p:tgtEl>
                                        <p:attrNameLst>
                                          <p:attrName>style.visibility</p:attrName>
                                        </p:attrNameLst>
                                      </p:cBhvr>
                                      <p:to>
                                        <p:strVal val="visible"/>
                                      </p:to>
                                    </p:set>
                                    <p:animEffect transition="in" filter="wipe(left)">
                                      <p:cBhvr>
                                        <p:cTn id="12" dur="500"/>
                                        <p:tgtEl>
                                          <p:spTgt spid="9115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1159"/>
                                        </p:tgtEl>
                                        <p:attrNameLst>
                                          <p:attrName>style.visibility</p:attrName>
                                        </p:attrNameLst>
                                      </p:cBhvr>
                                      <p:to>
                                        <p:strVal val="visible"/>
                                      </p:to>
                                    </p:set>
                                    <p:animEffect transition="in" filter="wipe(left)">
                                      <p:cBhvr>
                                        <p:cTn id="17" dur="500"/>
                                        <p:tgtEl>
                                          <p:spTgt spid="9115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1160"/>
                                        </p:tgtEl>
                                        <p:attrNameLst>
                                          <p:attrName>style.visibility</p:attrName>
                                        </p:attrNameLst>
                                      </p:cBhvr>
                                      <p:to>
                                        <p:strVal val="visible"/>
                                      </p:to>
                                    </p:set>
                                    <p:animEffect transition="in" filter="wipe(up)">
                                      <p:cBhvr>
                                        <p:cTn id="22" dur="500"/>
                                        <p:tgtEl>
                                          <p:spTgt spid="91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500034" y="500042"/>
            <a:ext cx="2962266" cy="400110"/>
          </a:xfrm>
          <a:prstGeom prst="rect">
            <a:avLst/>
          </a:prstGeom>
          <a:noFill/>
          <a:ln w="28575" algn="ctr">
            <a:noFill/>
            <a:miter lim="800000"/>
            <a:headEnd/>
            <a:tailEnd/>
          </a:ln>
          <a:effectLst/>
        </p:spPr>
        <p:txBody>
          <a:bodyPr wrap="square">
            <a:spAutoFit/>
          </a:bodyPr>
          <a:lstStyle/>
          <a:p>
            <a:pPr algn="l">
              <a:spcBef>
                <a:spcPct val="50000"/>
              </a:spcBef>
            </a:pPr>
            <a:r>
              <a:rPr lang="zh-CN" altLang="en-US" sz="2000">
                <a:latin typeface="Consolas" pitchFamily="49" charset="0"/>
                <a:ea typeface="楷体" pitchFamily="49" charset="-122"/>
                <a:cs typeface="Consolas" pitchFamily="49" charset="0"/>
              </a:rPr>
              <a:t>程序的执行结果如下：</a:t>
            </a:r>
          </a:p>
        </p:txBody>
      </p:sp>
      <p:pic>
        <p:nvPicPr>
          <p:cNvPr id="1026" name="Picture 2"/>
          <p:cNvPicPr>
            <a:picLocks noChangeAspect="1" noChangeArrowheads="1"/>
          </p:cNvPicPr>
          <p:nvPr/>
        </p:nvPicPr>
        <p:blipFill>
          <a:blip r:embed="rId2" cstate="print"/>
          <a:srcRect/>
          <a:stretch>
            <a:fillRect/>
          </a:stretch>
        </p:blipFill>
        <p:spPr bwMode="auto">
          <a:xfrm>
            <a:off x="1000100" y="1071546"/>
            <a:ext cx="4643470" cy="3045717"/>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6699457F-8CE0-4332-9E3E-2A332048C7F3}" type="slidenum">
              <a:rPr lang="en-US" altLang="zh-CN" smtClean="0"/>
              <a:pPr/>
              <a:t>30</a:t>
            </a:fld>
            <a:r>
              <a:rPr lang="en-US" altLang="zh-CN" smtClean="0"/>
              <a:t>/120</a:t>
            </a:r>
            <a:endParaRPr lang="en-US" altLang="zh-C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642910" y="214290"/>
            <a:ext cx="2035158" cy="430887"/>
          </a:xfrm>
          <a:prstGeom prst="rect">
            <a:avLst/>
          </a:prstGeom>
          <a:noFill/>
          <a:ln w="28575" algn="ctr">
            <a:noFill/>
            <a:miter lim="800000"/>
            <a:headEnd/>
            <a:tailEnd/>
          </a:ln>
          <a:effectLst/>
        </p:spPr>
        <p:txBody>
          <a:bodyPr wrap="square">
            <a:spAutoFit/>
          </a:bodyPr>
          <a:lstStyle/>
          <a:p>
            <a:pPr algn="l">
              <a:spcBef>
                <a:spcPct val="50000"/>
              </a:spcBef>
            </a:pPr>
            <a:r>
              <a:rPr lang="en-US" altLang="zh-CN" sz="2200">
                <a:solidFill>
                  <a:srgbClr val="FF3300"/>
                </a:solidFill>
                <a:latin typeface="Consolas" pitchFamily="49" charset="0"/>
                <a:ea typeface="华文中宋" pitchFamily="2" charset="-122"/>
                <a:cs typeface="Consolas" pitchFamily="49" charset="0"/>
              </a:rPr>
              <a:t>3</a:t>
            </a:r>
            <a:r>
              <a:rPr lang="zh-CN" altLang="en-US" sz="2200">
                <a:solidFill>
                  <a:srgbClr val="FF3300"/>
                </a:solidFill>
                <a:latin typeface="Consolas" pitchFamily="49" charset="0"/>
                <a:ea typeface="华文中宋" pitchFamily="2" charset="-122"/>
                <a:cs typeface="Consolas" pitchFamily="49" charset="0"/>
              </a:rPr>
              <a:t>．析构函数</a:t>
            </a:r>
          </a:p>
        </p:txBody>
      </p:sp>
      <p:sp>
        <p:nvSpPr>
          <p:cNvPr id="67587" name="Text Box 3"/>
          <p:cNvSpPr txBox="1">
            <a:spLocks noChangeArrowheads="1"/>
          </p:cNvSpPr>
          <p:nvPr/>
        </p:nvSpPr>
        <p:spPr bwMode="auto">
          <a:xfrm>
            <a:off x="571472" y="1446054"/>
            <a:ext cx="7848600" cy="1639455"/>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lIns="180000" tIns="108000" bIns="108000">
            <a:spAutoFit/>
          </a:bodyPr>
          <a:lstStyle/>
          <a:p>
            <a:pPr marL="342900" indent="-342900" algn="l">
              <a:lnSpc>
                <a:spcPts val="2800"/>
              </a:lnSpc>
              <a:spcBef>
                <a:spcPct val="50000"/>
              </a:spcBef>
              <a:buBlip>
                <a:blip r:embed="rId2"/>
              </a:buBlip>
            </a:pPr>
            <a:r>
              <a:rPr lang="zh-CN" altLang="en-US" sz="2000" smtClean="0">
                <a:solidFill>
                  <a:srgbClr val="3333FF"/>
                </a:solidFill>
                <a:latin typeface="Consolas" pitchFamily="49" charset="0"/>
                <a:ea typeface="仿宋" pitchFamily="49" charset="-122"/>
                <a:cs typeface="Consolas" pitchFamily="49" charset="0"/>
              </a:rPr>
              <a:t>析构函数名称为符号“</a:t>
            </a:r>
            <a:r>
              <a:rPr lang="en-US" altLang="zh-CN" sz="2000" smtClean="0">
                <a:solidFill>
                  <a:srgbClr val="3333FF"/>
                </a:solidFill>
                <a:latin typeface="Consolas" pitchFamily="49" charset="0"/>
                <a:ea typeface="仿宋" pitchFamily="49" charset="-122"/>
                <a:cs typeface="Consolas" pitchFamily="49" charset="0"/>
              </a:rPr>
              <a:t>~”</a:t>
            </a:r>
            <a:r>
              <a:rPr lang="zh-CN" altLang="en-US" sz="2000" smtClean="0">
                <a:solidFill>
                  <a:srgbClr val="3333FF"/>
                </a:solidFill>
                <a:latin typeface="Consolas" pitchFamily="49" charset="0"/>
                <a:ea typeface="仿宋" pitchFamily="49" charset="-122"/>
                <a:cs typeface="Consolas" pitchFamily="49" charset="0"/>
              </a:rPr>
              <a:t>加类名。</a:t>
            </a:r>
            <a:endParaRPr lang="en-US" altLang="zh-CN" sz="2000" smtClean="0">
              <a:solidFill>
                <a:srgbClr val="3333FF"/>
              </a:solidFill>
              <a:latin typeface="Consolas" pitchFamily="49" charset="0"/>
              <a:ea typeface="仿宋" pitchFamily="49" charset="-122"/>
              <a:cs typeface="Consolas" pitchFamily="49" charset="0"/>
            </a:endParaRPr>
          </a:p>
          <a:p>
            <a:pPr marL="342900" indent="-342900" algn="l">
              <a:lnSpc>
                <a:spcPts val="2800"/>
              </a:lnSpc>
              <a:spcBef>
                <a:spcPct val="50000"/>
              </a:spcBef>
              <a:buBlip>
                <a:blip r:embed="rId2"/>
              </a:buBlip>
            </a:pPr>
            <a:r>
              <a:rPr lang="zh-CN" altLang="en-US" sz="2000" smtClean="0">
                <a:solidFill>
                  <a:srgbClr val="3333FF"/>
                </a:solidFill>
                <a:latin typeface="Consolas" pitchFamily="49" charset="0"/>
                <a:ea typeface="仿宋" pitchFamily="49" charset="-122"/>
                <a:cs typeface="Consolas" pitchFamily="49" charset="0"/>
              </a:rPr>
              <a:t>析构函数没有参数和返回值。</a:t>
            </a:r>
            <a:endParaRPr lang="en-US" altLang="zh-CN" sz="2000" smtClean="0">
              <a:solidFill>
                <a:srgbClr val="3333FF"/>
              </a:solidFill>
              <a:latin typeface="Consolas" pitchFamily="49" charset="0"/>
              <a:ea typeface="仿宋" pitchFamily="49" charset="-122"/>
              <a:cs typeface="Consolas" pitchFamily="49" charset="0"/>
            </a:endParaRPr>
          </a:p>
          <a:p>
            <a:pPr marL="342900" indent="-342900" algn="l">
              <a:lnSpc>
                <a:spcPts val="2800"/>
              </a:lnSpc>
              <a:spcBef>
                <a:spcPct val="50000"/>
              </a:spcBef>
              <a:buBlip>
                <a:blip r:embed="rId2"/>
              </a:buBlip>
            </a:pPr>
            <a:r>
              <a:rPr lang="zh-CN" altLang="en-US" sz="2000" smtClean="0">
                <a:solidFill>
                  <a:srgbClr val="3333FF"/>
                </a:solidFill>
                <a:latin typeface="Consolas" pitchFamily="49" charset="0"/>
                <a:ea typeface="仿宋" pitchFamily="49" charset="-122"/>
                <a:cs typeface="Consolas" pitchFamily="49" charset="0"/>
              </a:rPr>
              <a:t>一个类中只可能定义一个析构函数，所以析构函数不能重载。 </a:t>
            </a:r>
          </a:p>
        </p:txBody>
      </p:sp>
      <p:sp>
        <p:nvSpPr>
          <p:cNvPr id="67588" name="Text Box 4"/>
          <p:cNvSpPr txBox="1">
            <a:spLocks noChangeArrowheads="1"/>
          </p:cNvSpPr>
          <p:nvPr/>
        </p:nvSpPr>
        <p:spPr bwMode="auto">
          <a:xfrm>
            <a:off x="785786" y="3286124"/>
            <a:ext cx="3786214" cy="400110"/>
          </a:xfrm>
          <a:prstGeom prst="rect">
            <a:avLst/>
          </a:prstGeom>
          <a:noFill/>
          <a:ln w="28575" algn="ctr">
            <a:noFill/>
            <a:miter lim="800000"/>
            <a:headEnd/>
            <a:tailEnd/>
          </a:ln>
          <a:effectLst/>
        </p:spPr>
        <p:txBody>
          <a:bodyPr wrap="square">
            <a:spAutoFit/>
          </a:bodyPr>
          <a:lstStyle/>
          <a:p>
            <a:pPr algn="l">
              <a:spcBef>
                <a:spcPct val="50000"/>
              </a:spcBef>
            </a:pPr>
            <a:r>
              <a:rPr lang="zh-CN" altLang="en-US" sz="2000">
                <a:latin typeface="楷体" pitchFamily="49" charset="-122"/>
                <a:ea typeface="楷体" pitchFamily="49" charset="-122"/>
              </a:rPr>
              <a:t>以下是一个析构函数</a:t>
            </a:r>
            <a:r>
              <a:rPr lang="zh-CN" altLang="en-US" sz="2000" smtClean="0">
                <a:latin typeface="楷体" pitchFamily="49" charset="-122"/>
                <a:ea typeface="楷体" pitchFamily="49" charset="-122"/>
              </a:rPr>
              <a:t>的声明：</a:t>
            </a:r>
            <a:endParaRPr lang="zh-CN" altLang="en-US" sz="2000">
              <a:latin typeface="楷体" pitchFamily="49" charset="-122"/>
              <a:ea typeface="楷体" pitchFamily="49" charset="-122"/>
            </a:endParaRPr>
          </a:p>
        </p:txBody>
      </p:sp>
      <p:sp>
        <p:nvSpPr>
          <p:cNvPr id="67589" name="Text Box 5"/>
          <p:cNvSpPr txBox="1">
            <a:spLocks noChangeArrowheads="1"/>
          </p:cNvSpPr>
          <p:nvPr/>
        </p:nvSpPr>
        <p:spPr bwMode="auto">
          <a:xfrm>
            <a:off x="857224" y="3897598"/>
            <a:ext cx="3455988" cy="144921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216000" tIns="108000" bIns="108000">
            <a:spAutoFit/>
          </a:bodyPr>
          <a:lstStyle/>
          <a:p>
            <a:pPr algn="l"/>
            <a:r>
              <a:rPr lang="en-US" altLang="zh-CN" sz="1600">
                <a:solidFill>
                  <a:srgbClr val="0000FF"/>
                </a:solidFill>
                <a:latin typeface="Consolas" pitchFamily="49" charset="0"/>
                <a:cs typeface="Consolas" pitchFamily="49" charset="0"/>
              </a:rPr>
              <a:t>class </a:t>
            </a:r>
            <a:r>
              <a:rPr lang="en-US" altLang="zh-CN" sz="1600">
                <a:solidFill>
                  <a:srgbClr val="FF0000"/>
                </a:solidFill>
                <a:latin typeface="Consolas" pitchFamily="49" charset="0"/>
                <a:cs typeface="Consolas" pitchFamily="49" charset="0"/>
              </a:rPr>
              <a:t>Sample</a:t>
            </a:r>
          </a:p>
          <a:p>
            <a:pPr algn="l"/>
            <a:r>
              <a:rPr lang="en-US" altLang="zh-CN" sz="1600">
                <a:solidFill>
                  <a:srgbClr val="0000FF"/>
                </a:solidFill>
                <a:latin typeface="Consolas" pitchFamily="49" charset="0"/>
                <a:cs typeface="Consolas" pitchFamily="49" charset="0"/>
              </a:rPr>
              <a:t>{</a:t>
            </a:r>
          </a:p>
          <a:p>
            <a:pPr algn="l"/>
            <a:r>
              <a:rPr lang="en-US" altLang="zh-CN" sz="1600">
                <a:solidFill>
                  <a:srgbClr val="0000FF"/>
                </a:solidFill>
                <a:latin typeface="Consolas" pitchFamily="49" charset="0"/>
                <a:cs typeface="Consolas" pitchFamily="49" charset="0"/>
              </a:rPr>
              <a:t>public:</a:t>
            </a:r>
          </a:p>
          <a:p>
            <a:pPr algn="l"/>
            <a:r>
              <a:rPr lang="en-US" altLang="zh-CN" sz="1600">
                <a:solidFill>
                  <a:srgbClr val="0000FF"/>
                </a:solidFill>
                <a:latin typeface="Consolas" pitchFamily="49" charset="0"/>
                <a:cs typeface="Consolas" pitchFamily="49" charset="0"/>
              </a:rPr>
              <a:t>    </a:t>
            </a:r>
            <a:r>
              <a:rPr lang="en-US" altLang="zh-CN" sz="1600">
                <a:solidFill>
                  <a:srgbClr val="FF0000"/>
                </a:solidFill>
                <a:latin typeface="Consolas" pitchFamily="49" charset="0"/>
                <a:cs typeface="Consolas" pitchFamily="49" charset="0"/>
              </a:rPr>
              <a:t>~Sample</a:t>
            </a:r>
            <a:r>
              <a:rPr lang="en-US" altLang="zh-CN" sz="1600">
                <a:solidFill>
                  <a:srgbClr val="0000FF"/>
                </a:solidFill>
                <a:latin typeface="Consolas" pitchFamily="49" charset="0"/>
                <a:cs typeface="Consolas" pitchFamily="49" charset="0"/>
              </a:rPr>
              <a:t>();</a:t>
            </a:r>
          </a:p>
          <a:p>
            <a:pPr algn="l"/>
            <a:r>
              <a:rPr lang="en-US" altLang="zh-CN" sz="1600">
                <a:solidFill>
                  <a:srgbClr val="0000FF"/>
                </a:solidFill>
                <a:latin typeface="Consolas" pitchFamily="49" charset="0"/>
                <a:cs typeface="Consolas" pitchFamily="49" charset="0"/>
              </a:rPr>
              <a:t>}</a:t>
            </a:r>
          </a:p>
        </p:txBody>
      </p:sp>
      <p:sp>
        <p:nvSpPr>
          <p:cNvPr id="6" name="Text Box 3"/>
          <p:cNvSpPr txBox="1">
            <a:spLocks noChangeArrowheads="1"/>
          </p:cNvSpPr>
          <p:nvPr/>
        </p:nvSpPr>
        <p:spPr bwMode="auto">
          <a:xfrm>
            <a:off x="571472" y="857232"/>
            <a:ext cx="6034100" cy="400110"/>
          </a:xfrm>
          <a:prstGeom prst="rect">
            <a:avLst/>
          </a:prstGeom>
          <a:noFill/>
          <a:ln w="28575" algn="ctr">
            <a:noFill/>
            <a:miter lim="800000"/>
            <a:headEnd/>
            <a:tailEnd/>
          </a:ln>
          <a:effectLst/>
        </p:spPr>
        <p:txBody>
          <a:bodyPr wrap="square">
            <a:spAutoFit/>
          </a:bodyPr>
          <a:lstStyle/>
          <a:p>
            <a:pPr algn="l">
              <a:spcBef>
                <a:spcPct val="50000"/>
              </a:spcBef>
            </a:pPr>
            <a:r>
              <a:rPr lang="zh-CN" altLang="en-US" sz="2000" smtClean="0">
                <a:latin typeface="楷体" pitchFamily="49" charset="-122"/>
                <a:ea typeface="楷体" pitchFamily="49" charset="-122"/>
              </a:rPr>
              <a:t>析构函数也是类</a:t>
            </a:r>
            <a:r>
              <a:rPr lang="zh-CN" altLang="en-US" sz="2000">
                <a:latin typeface="楷体" pitchFamily="49" charset="-122"/>
                <a:ea typeface="楷体" pitchFamily="49" charset="-122"/>
              </a:rPr>
              <a:t>的一个特殊成员函</a:t>
            </a:r>
            <a:r>
              <a:rPr lang="zh-CN" altLang="en-US" sz="2000" smtClean="0">
                <a:latin typeface="楷体" pitchFamily="49" charset="-122"/>
                <a:ea typeface="楷体" pitchFamily="49" charset="-122"/>
              </a:rPr>
              <a:t>数：</a:t>
            </a:r>
            <a:endParaRPr lang="en-US" altLang="zh-CN" sz="2000" smtClean="0">
              <a:latin typeface="楷体" pitchFamily="49" charset="-122"/>
              <a:ea typeface="楷体" pitchFamily="49" charset="-122"/>
            </a:endParaRPr>
          </a:p>
        </p:txBody>
      </p:sp>
      <p:sp>
        <p:nvSpPr>
          <p:cNvPr id="8" name="灯片编号占位符 7"/>
          <p:cNvSpPr>
            <a:spLocks noGrp="1"/>
          </p:cNvSpPr>
          <p:nvPr>
            <p:ph type="sldNum" sz="quarter" idx="12"/>
          </p:nvPr>
        </p:nvSpPr>
        <p:spPr/>
        <p:txBody>
          <a:bodyPr/>
          <a:lstStyle/>
          <a:p>
            <a:fld id="{6699457F-8CE0-4332-9E3E-2A332048C7F3}" type="slidenum">
              <a:rPr lang="en-US" altLang="zh-CN" smtClean="0"/>
              <a:pPr/>
              <a:t>31</a:t>
            </a:fld>
            <a:r>
              <a:rPr lang="en-US" altLang="zh-CN" smtClean="0"/>
              <a:t>/120</a:t>
            </a:r>
            <a:endParaRPr lang="en-US" altLang="zh-C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395288" y="791321"/>
            <a:ext cx="8280400" cy="1808288"/>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lIns="180000" tIns="108000" bIns="108000">
            <a:spAutoFit/>
          </a:bodyPr>
          <a:lstStyle/>
          <a:p>
            <a:pPr marL="457200" indent="-457200" algn="l">
              <a:lnSpc>
                <a:spcPts val="2800"/>
              </a:lnSpc>
              <a:spcBef>
                <a:spcPts val="1200"/>
              </a:spcBef>
              <a:buBlip>
                <a:blip r:embed="rId2"/>
              </a:buBlip>
            </a:pPr>
            <a:r>
              <a:rPr lang="zh-CN" altLang="en-US" sz="2000" smtClean="0">
                <a:solidFill>
                  <a:srgbClr val="3333FF"/>
                </a:solidFill>
                <a:latin typeface="Consolas" pitchFamily="49" charset="0"/>
                <a:ea typeface="楷体" pitchFamily="49" charset="-122"/>
                <a:cs typeface="Consolas" pitchFamily="49" charset="0"/>
              </a:rPr>
              <a:t>在</a:t>
            </a:r>
            <a:r>
              <a:rPr lang="zh-CN" altLang="en-US" sz="2000">
                <a:solidFill>
                  <a:srgbClr val="3333FF"/>
                </a:solidFill>
                <a:latin typeface="Consolas" pitchFamily="49" charset="0"/>
                <a:ea typeface="楷体" pitchFamily="49" charset="-122"/>
                <a:cs typeface="Consolas" pitchFamily="49" charset="0"/>
              </a:rPr>
              <a:t>析构函数中一般做一些清除工作，在</a:t>
            </a:r>
            <a:r>
              <a:rPr lang="en-US" altLang="zh-CN" sz="2000">
                <a:solidFill>
                  <a:srgbClr val="3333FF"/>
                </a:solidFill>
                <a:latin typeface="Consolas" pitchFamily="49" charset="0"/>
                <a:ea typeface="楷体" pitchFamily="49" charset="-122"/>
                <a:cs typeface="Consolas" pitchFamily="49" charset="0"/>
              </a:rPr>
              <a:t>C++</a:t>
            </a:r>
            <a:r>
              <a:rPr lang="zh-CN" altLang="en-US" sz="2000">
                <a:solidFill>
                  <a:srgbClr val="3333FF"/>
                </a:solidFill>
                <a:latin typeface="Consolas" pitchFamily="49" charset="0"/>
                <a:ea typeface="楷体" pitchFamily="49" charset="-122"/>
                <a:cs typeface="Consolas" pitchFamily="49" charset="0"/>
              </a:rPr>
              <a:t>中，清除就像初始化一样重要。通过析构函数来保证执行清除。</a:t>
            </a:r>
          </a:p>
          <a:p>
            <a:pPr marL="457200" indent="-457200" algn="l">
              <a:lnSpc>
                <a:spcPts val="2800"/>
              </a:lnSpc>
              <a:spcBef>
                <a:spcPts val="1200"/>
              </a:spcBef>
              <a:buBlip>
                <a:blip r:embed="rId2"/>
              </a:buBlip>
            </a:pPr>
            <a:r>
              <a:rPr lang="zh-CN" altLang="en-US" sz="2000" smtClean="0">
                <a:solidFill>
                  <a:srgbClr val="3333FF"/>
                </a:solidFill>
                <a:latin typeface="Consolas" pitchFamily="49" charset="0"/>
                <a:ea typeface="楷体" pitchFamily="49" charset="-122"/>
                <a:cs typeface="Consolas" pitchFamily="49" charset="0"/>
              </a:rPr>
              <a:t>当</a:t>
            </a:r>
            <a:r>
              <a:rPr lang="zh-CN" altLang="en-US" sz="2000">
                <a:solidFill>
                  <a:srgbClr val="3333FF"/>
                </a:solidFill>
                <a:latin typeface="Consolas" pitchFamily="49" charset="0"/>
                <a:ea typeface="楷体" pitchFamily="49" charset="-122"/>
                <a:cs typeface="Consolas" pitchFamily="49" charset="0"/>
              </a:rPr>
              <a:t>对象超出其定义范围时（即释放该对象时），编译器自动调用析构函数。在以下情况下，析构函数也会被自动调用：</a:t>
            </a:r>
          </a:p>
        </p:txBody>
      </p:sp>
      <p:sp>
        <p:nvSpPr>
          <p:cNvPr id="66563" name="Text Box 3"/>
          <p:cNvSpPr txBox="1">
            <a:spLocks noChangeArrowheads="1"/>
          </p:cNvSpPr>
          <p:nvPr/>
        </p:nvSpPr>
        <p:spPr bwMode="auto">
          <a:xfrm>
            <a:off x="785786" y="2857496"/>
            <a:ext cx="7848600" cy="1705696"/>
          </a:xfrm>
          <a:prstGeom prst="rect">
            <a:avLst/>
          </a:prstGeom>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lIns="144000" tIns="108000" bIns="108000">
            <a:spAutoFit/>
          </a:bodyPr>
          <a:lstStyle/>
          <a:p>
            <a:pPr marL="457200" indent="-457200" algn="l">
              <a:lnSpc>
                <a:spcPts val="2600"/>
              </a:lnSpc>
              <a:spcBef>
                <a:spcPts val="1200"/>
              </a:spcBef>
              <a:buBlip>
                <a:blip r:embed="rId3"/>
              </a:buBlip>
            </a:pPr>
            <a:r>
              <a:rPr lang="zh-CN" altLang="en-US" sz="2000">
                <a:solidFill>
                  <a:srgbClr val="3333FF"/>
                </a:solidFill>
                <a:latin typeface="Consolas" pitchFamily="49" charset="0"/>
                <a:ea typeface="仿宋" pitchFamily="49" charset="-122"/>
                <a:cs typeface="Consolas" pitchFamily="49" charset="0"/>
              </a:rPr>
              <a:t>如果一个对象被定义在一个函数体内，则当这个函数结束时，该对象的析构函数被自动调用。</a:t>
            </a:r>
          </a:p>
          <a:p>
            <a:pPr marL="457200" indent="-457200" algn="l">
              <a:lnSpc>
                <a:spcPts val="2600"/>
              </a:lnSpc>
              <a:spcBef>
                <a:spcPts val="1200"/>
              </a:spcBef>
              <a:buBlip>
                <a:blip r:embed="rId3"/>
              </a:buBlip>
            </a:pPr>
            <a:r>
              <a:rPr lang="zh-CN" altLang="en-US" sz="2000">
                <a:solidFill>
                  <a:srgbClr val="3333FF"/>
                </a:solidFill>
                <a:latin typeface="Consolas" pitchFamily="49" charset="0"/>
                <a:ea typeface="仿宋" pitchFamily="49" charset="-122"/>
                <a:cs typeface="Consolas" pitchFamily="49" charset="0"/>
              </a:rPr>
              <a:t>若一个对象是使用</a:t>
            </a:r>
            <a:r>
              <a:rPr lang="en-US" altLang="zh-CN" sz="2000">
                <a:solidFill>
                  <a:srgbClr val="3333FF"/>
                </a:solidFill>
                <a:latin typeface="Consolas" pitchFamily="49" charset="0"/>
                <a:ea typeface="仿宋" pitchFamily="49" charset="-122"/>
                <a:cs typeface="Consolas" pitchFamily="49" charset="0"/>
              </a:rPr>
              <a:t>new</a:t>
            </a:r>
            <a:r>
              <a:rPr lang="zh-CN" altLang="en-US" sz="2000">
                <a:solidFill>
                  <a:srgbClr val="3333FF"/>
                </a:solidFill>
                <a:latin typeface="Consolas" pitchFamily="49" charset="0"/>
                <a:ea typeface="仿宋" pitchFamily="49" charset="-122"/>
                <a:cs typeface="Consolas" pitchFamily="49" charset="0"/>
              </a:rPr>
              <a:t>运算符动态创建的，在使用</a:t>
            </a:r>
            <a:r>
              <a:rPr lang="en-US" altLang="zh-CN" sz="2000">
                <a:solidFill>
                  <a:srgbClr val="3333FF"/>
                </a:solidFill>
                <a:latin typeface="Consolas" pitchFamily="49" charset="0"/>
                <a:ea typeface="仿宋" pitchFamily="49" charset="-122"/>
                <a:cs typeface="Consolas" pitchFamily="49" charset="0"/>
              </a:rPr>
              <a:t>delete</a:t>
            </a:r>
            <a:r>
              <a:rPr lang="zh-CN" altLang="en-US" sz="2000">
                <a:solidFill>
                  <a:srgbClr val="3333FF"/>
                </a:solidFill>
                <a:latin typeface="Consolas" pitchFamily="49" charset="0"/>
                <a:ea typeface="仿宋" pitchFamily="49" charset="-122"/>
                <a:cs typeface="Consolas" pitchFamily="49" charset="0"/>
              </a:rPr>
              <a:t>运算符释放它时，</a:t>
            </a:r>
            <a:r>
              <a:rPr lang="en-US" altLang="zh-CN" sz="2000">
                <a:solidFill>
                  <a:srgbClr val="3333FF"/>
                </a:solidFill>
                <a:latin typeface="Consolas" pitchFamily="49" charset="0"/>
                <a:ea typeface="仿宋" pitchFamily="49" charset="-122"/>
                <a:cs typeface="Consolas" pitchFamily="49" charset="0"/>
              </a:rPr>
              <a:t>delete</a:t>
            </a:r>
            <a:r>
              <a:rPr lang="zh-CN" altLang="en-US" sz="2000">
                <a:solidFill>
                  <a:srgbClr val="3333FF"/>
                </a:solidFill>
                <a:latin typeface="Consolas" pitchFamily="49" charset="0"/>
                <a:ea typeface="仿宋" pitchFamily="49" charset="-122"/>
                <a:cs typeface="Consolas" pitchFamily="49" charset="0"/>
              </a:rPr>
              <a:t>将会自动调用析构函数。</a:t>
            </a:r>
          </a:p>
        </p:txBody>
      </p:sp>
      <p:sp>
        <p:nvSpPr>
          <p:cNvPr id="5" name="灯片编号占位符 4"/>
          <p:cNvSpPr>
            <a:spLocks noGrp="1"/>
          </p:cNvSpPr>
          <p:nvPr>
            <p:ph type="sldNum" sz="quarter" idx="12"/>
          </p:nvPr>
        </p:nvSpPr>
        <p:spPr/>
        <p:txBody>
          <a:bodyPr/>
          <a:lstStyle/>
          <a:p>
            <a:fld id="{6699457F-8CE0-4332-9E3E-2A332048C7F3}" type="slidenum">
              <a:rPr lang="en-US" altLang="zh-CN" smtClean="0"/>
              <a:pPr/>
              <a:t>32</a:t>
            </a:fld>
            <a:r>
              <a:rPr lang="en-US" altLang="zh-CN" smtClean="0"/>
              <a:t>/120</a:t>
            </a:r>
            <a:endParaRPr lang="en-US" altLang="zh-C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395288" y="333375"/>
            <a:ext cx="8064500" cy="400110"/>
          </a:xfrm>
          <a:prstGeom prst="rect">
            <a:avLst/>
          </a:prstGeom>
          <a:noFill/>
          <a:ln w="28575" algn="ctr">
            <a:noFill/>
            <a:miter lim="800000"/>
            <a:headEnd/>
            <a:tailEnd/>
          </a:ln>
          <a:effectLst/>
        </p:spPr>
        <p:txBody>
          <a:bodyPr>
            <a:spAutoFit/>
          </a:bodyPr>
          <a:lstStyle/>
          <a:p>
            <a:pPr algn="l">
              <a:spcBef>
                <a:spcPct val="50000"/>
              </a:spcBef>
            </a:pPr>
            <a:r>
              <a:rPr lang="en-US" altLang="zh-CN" sz="2000">
                <a:solidFill>
                  <a:srgbClr val="FF3300"/>
                </a:solidFill>
                <a:latin typeface="Consolas" pitchFamily="49" charset="0"/>
                <a:ea typeface="楷体" pitchFamily="49" charset="-122"/>
                <a:cs typeface="Consolas" pitchFamily="49" charset="0"/>
              </a:rPr>
              <a:t>【</a:t>
            </a:r>
            <a:r>
              <a:rPr lang="zh-CN" altLang="en-US" sz="2000">
                <a:solidFill>
                  <a:srgbClr val="FF3300"/>
                </a:solidFill>
                <a:latin typeface="Consolas" pitchFamily="49" charset="0"/>
                <a:ea typeface="楷体" pitchFamily="49" charset="-122"/>
                <a:cs typeface="Consolas" pitchFamily="49" charset="0"/>
              </a:rPr>
              <a:t>例</a:t>
            </a:r>
            <a:r>
              <a:rPr lang="en-US" altLang="zh-CN" sz="2000" smtClean="0">
                <a:solidFill>
                  <a:srgbClr val="FF3300"/>
                </a:solidFill>
                <a:latin typeface="Consolas" pitchFamily="49" charset="0"/>
                <a:ea typeface="楷体" pitchFamily="49" charset="-122"/>
                <a:cs typeface="Consolas" pitchFamily="49" charset="0"/>
              </a:rPr>
              <a:t>12.3】</a:t>
            </a:r>
            <a:r>
              <a:rPr lang="zh-CN" altLang="en-US" sz="2000" smtClean="0">
                <a:latin typeface="Consolas" pitchFamily="49" charset="0"/>
                <a:ea typeface="楷体" pitchFamily="49" charset="-122"/>
                <a:cs typeface="Consolas" pitchFamily="49" charset="0"/>
              </a:rPr>
              <a:t>分</a:t>
            </a:r>
            <a:r>
              <a:rPr lang="zh-CN" altLang="en-US" sz="2000">
                <a:latin typeface="Consolas" pitchFamily="49" charset="0"/>
                <a:ea typeface="楷体" pitchFamily="49" charset="-122"/>
                <a:cs typeface="Consolas" pitchFamily="49" charset="0"/>
              </a:rPr>
              <a:t>析以下程序的执行结果。</a:t>
            </a:r>
          </a:p>
        </p:txBody>
      </p:sp>
      <p:sp>
        <p:nvSpPr>
          <p:cNvPr id="65539" name="Text Box 3"/>
          <p:cNvSpPr txBox="1">
            <a:spLocks noChangeArrowheads="1"/>
          </p:cNvSpPr>
          <p:nvPr/>
        </p:nvSpPr>
        <p:spPr bwMode="auto">
          <a:xfrm>
            <a:off x="611188" y="1052513"/>
            <a:ext cx="8281987" cy="3966562"/>
          </a:xfrm>
          <a:prstGeom prst="rect">
            <a:avLst/>
          </a:prstGeom>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2"/>
          </a:lnRef>
          <a:fillRef idx="2">
            <a:schemeClr val="accent2"/>
          </a:fillRef>
          <a:effectRef idx="1">
            <a:schemeClr val="accent2"/>
          </a:effectRef>
          <a:fontRef idx="minor">
            <a:schemeClr val="dk1"/>
          </a:fontRef>
        </p:style>
        <p:txBody>
          <a:bodyPr lIns="216000" tIns="144000" bIns="144000">
            <a:spAutoFit/>
          </a:bodyPr>
          <a:lstStyle/>
          <a:p>
            <a:pPr algn="l">
              <a:lnSpc>
                <a:spcPts val="2400"/>
              </a:lnSpc>
            </a:pPr>
            <a:r>
              <a:rPr lang="en-US" altLang="zh-CN" sz="1800">
                <a:solidFill>
                  <a:srgbClr val="0000FF"/>
                </a:solidFill>
                <a:latin typeface="Consolas" pitchFamily="49" charset="0"/>
                <a:ea typeface="仿宋" pitchFamily="49" charset="-122"/>
                <a:cs typeface="Consolas" pitchFamily="49" charset="0"/>
              </a:rPr>
              <a:t>#include &lt;iostream.h&gt;</a:t>
            </a:r>
          </a:p>
          <a:p>
            <a:pPr algn="l">
              <a:lnSpc>
                <a:spcPts val="2400"/>
              </a:lnSpc>
            </a:pPr>
            <a:r>
              <a:rPr lang="en-US" altLang="zh-CN" sz="1800">
                <a:solidFill>
                  <a:srgbClr val="0000FF"/>
                </a:solidFill>
                <a:latin typeface="Consolas" pitchFamily="49" charset="0"/>
                <a:ea typeface="仿宋" pitchFamily="49" charset="-122"/>
                <a:cs typeface="Consolas" pitchFamily="49" charset="0"/>
              </a:rPr>
              <a:t>class Sample3</a:t>
            </a:r>
          </a:p>
          <a:p>
            <a:pPr algn="l">
              <a:lnSpc>
                <a:spcPts val="2400"/>
              </a:lnSpc>
            </a:pPr>
            <a:r>
              <a:rPr lang="en-US" altLang="zh-CN" sz="1800">
                <a:solidFill>
                  <a:srgbClr val="0000FF"/>
                </a:solidFill>
                <a:latin typeface="Consolas" pitchFamily="49" charset="0"/>
                <a:ea typeface="仿宋" pitchFamily="49" charset="-122"/>
                <a:cs typeface="Consolas" pitchFamily="49" charset="0"/>
              </a:rPr>
              <a:t>{</a:t>
            </a:r>
          </a:p>
          <a:p>
            <a:pPr algn="l">
              <a:lnSpc>
                <a:spcPts val="2400"/>
              </a:lnSpc>
            </a:pPr>
            <a:r>
              <a:rPr lang="en-US" altLang="zh-CN" sz="1800">
                <a:solidFill>
                  <a:srgbClr val="0000FF"/>
                </a:solidFill>
                <a:latin typeface="Consolas" pitchFamily="49" charset="0"/>
                <a:ea typeface="仿宋" pitchFamily="49" charset="-122"/>
                <a:cs typeface="Consolas" pitchFamily="49" charset="0"/>
              </a:rPr>
              <a:t>    int x,y;</a:t>
            </a:r>
          </a:p>
          <a:p>
            <a:pPr algn="l">
              <a:lnSpc>
                <a:spcPts val="2400"/>
              </a:lnSpc>
            </a:pPr>
            <a:r>
              <a:rPr lang="en-US" altLang="zh-CN" sz="1800">
                <a:solidFill>
                  <a:srgbClr val="0000FF"/>
                </a:solidFill>
                <a:latin typeface="Consolas" pitchFamily="49" charset="0"/>
                <a:ea typeface="仿宋" pitchFamily="49" charset="-122"/>
                <a:cs typeface="Consolas" pitchFamily="49" charset="0"/>
              </a:rPr>
              <a:t>public:</a:t>
            </a:r>
          </a:p>
          <a:p>
            <a:pPr algn="l">
              <a:lnSpc>
                <a:spcPts val="2400"/>
              </a:lnSpc>
            </a:pPr>
            <a:r>
              <a:rPr lang="en-US" altLang="zh-CN" sz="1800">
                <a:solidFill>
                  <a:srgbClr val="0000FF"/>
                </a:solidFill>
                <a:latin typeface="Consolas" pitchFamily="49" charset="0"/>
                <a:ea typeface="仿宋" pitchFamily="49" charset="-122"/>
                <a:cs typeface="Consolas" pitchFamily="49" charset="0"/>
              </a:rPr>
              <a:t>    Sample3(int x1,int y1)	</a:t>
            </a:r>
            <a:r>
              <a:rPr lang="en-US" altLang="zh-CN"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构造函数</a:t>
            </a:r>
          </a:p>
          <a:p>
            <a:pPr algn="l">
              <a:lnSpc>
                <a:spcPts val="2400"/>
              </a:lnSpc>
            </a:pP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	x=x1;y=y1;  }</a:t>
            </a:r>
          </a:p>
          <a:p>
            <a:pPr algn="l">
              <a:lnSpc>
                <a:spcPts val="2400"/>
              </a:lnSpc>
            </a:pPr>
            <a:r>
              <a:rPr lang="en-US" altLang="zh-CN" sz="1800">
                <a:solidFill>
                  <a:srgbClr val="0000FF"/>
                </a:solidFill>
                <a:latin typeface="Consolas" pitchFamily="49" charset="0"/>
                <a:ea typeface="仿宋" pitchFamily="49" charset="-122"/>
                <a:cs typeface="Consolas" pitchFamily="49" charset="0"/>
              </a:rPr>
              <a:t>    ~Sample3()			</a:t>
            </a:r>
            <a:r>
              <a:rPr lang="en-US" altLang="zh-CN"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析构函数</a:t>
            </a:r>
          </a:p>
          <a:p>
            <a:pPr algn="l">
              <a:lnSpc>
                <a:spcPts val="2400"/>
              </a:lnSpc>
            </a:pP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	cout &lt;&lt; "</a:t>
            </a:r>
            <a:r>
              <a:rPr lang="zh-CN" altLang="en-US" sz="1800">
                <a:solidFill>
                  <a:srgbClr val="0000FF"/>
                </a:solidFill>
                <a:latin typeface="Consolas" pitchFamily="49" charset="0"/>
                <a:ea typeface="仿宋" pitchFamily="49" charset="-122"/>
                <a:cs typeface="Consolas" pitchFamily="49" charset="0"/>
              </a:rPr>
              <a:t>调用析构函数</a:t>
            </a:r>
            <a:r>
              <a:rPr lang="en-US" altLang="zh-CN" sz="1800">
                <a:solidFill>
                  <a:srgbClr val="0000FF"/>
                </a:solidFill>
                <a:latin typeface="Consolas" pitchFamily="49" charset="0"/>
                <a:ea typeface="仿宋" pitchFamily="49" charset="-122"/>
                <a:cs typeface="Consolas" pitchFamily="49" charset="0"/>
              </a:rPr>
              <a:t>." &lt;&lt; endl; }</a:t>
            </a:r>
          </a:p>
          <a:p>
            <a:pPr algn="l">
              <a:lnSpc>
                <a:spcPts val="2400"/>
              </a:lnSpc>
            </a:pPr>
            <a:r>
              <a:rPr lang="en-US" altLang="zh-CN" sz="1800">
                <a:solidFill>
                  <a:srgbClr val="0000FF"/>
                </a:solidFill>
                <a:latin typeface="Consolas" pitchFamily="49" charset="0"/>
                <a:ea typeface="仿宋" pitchFamily="49" charset="-122"/>
                <a:cs typeface="Consolas" pitchFamily="49" charset="0"/>
              </a:rPr>
              <a:t>    void dispoint()</a:t>
            </a:r>
          </a:p>
          <a:p>
            <a:pPr algn="l">
              <a:lnSpc>
                <a:spcPts val="2400"/>
              </a:lnSpc>
            </a:pPr>
            <a:r>
              <a:rPr lang="en-US" altLang="zh-CN" sz="1800">
                <a:solidFill>
                  <a:srgbClr val="0000FF"/>
                </a:solidFill>
                <a:latin typeface="Consolas" pitchFamily="49" charset="0"/>
                <a:ea typeface="仿宋" pitchFamily="49" charset="-122"/>
                <a:cs typeface="Consolas" pitchFamily="49" charset="0"/>
              </a:rPr>
              <a:t>    {	cout &lt;&lt; "(" &lt;&lt; x &lt;&lt; "," &lt;&lt; y &lt;&lt; ")" &lt;&lt; endl; }</a:t>
            </a:r>
          </a:p>
          <a:p>
            <a:pPr algn="l">
              <a:lnSpc>
                <a:spcPts val="2400"/>
              </a:lnSpc>
            </a:pPr>
            <a:r>
              <a:rPr lang="en-US" altLang="zh-CN" sz="1800">
                <a:solidFill>
                  <a:srgbClr val="0000FF"/>
                </a:solidFill>
                <a:latin typeface="Consolas" pitchFamily="49" charset="0"/>
                <a:ea typeface="仿宋" pitchFamily="49" charset="-122"/>
                <a:cs typeface="Consolas" pitchFamily="49" charset="0"/>
              </a:rPr>
              <a:t>};</a:t>
            </a:r>
          </a:p>
        </p:txBody>
      </p:sp>
      <p:sp>
        <p:nvSpPr>
          <p:cNvPr id="5" name="灯片编号占位符 4"/>
          <p:cNvSpPr>
            <a:spLocks noGrp="1"/>
          </p:cNvSpPr>
          <p:nvPr>
            <p:ph type="sldNum" sz="quarter" idx="12"/>
          </p:nvPr>
        </p:nvSpPr>
        <p:spPr/>
        <p:txBody>
          <a:bodyPr/>
          <a:lstStyle/>
          <a:p>
            <a:fld id="{6699457F-8CE0-4332-9E3E-2A332048C7F3}" type="slidenum">
              <a:rPr lang="en-US" altLang="zh-CN" smtClean="0"/>
              <a:pPr/>
              <a:t>33</a:t>
            </a:fld>
            <a:r>
              <a:rPr lang="en-US" altLang="zh-CN" smtClean="0"/>
              <a:t>/120</a:t>
            </a:r>
            <a:endParaRPr lang="en-US" altLang="zh-C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214282" y="476250"/>
            <a:ext cx="5676910" cy="3625059"/>
          </a:xfrm>
          <a:prstGeom prst="rect">
            <a:avLst/>
          </a:prstGeom>
          <a:solidFill>
            <a:schemeClr val="accent2"/>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2"/>
          </a:lnRef>
          <a:fillRef idx="2">
            <a:schemeClr val="accent2"/>
          </a:fillRef>
          <a:effectRef idx="1">
            <a:schemeClr val="accent2"/>
          </a:effectRef>
          <a:fontRef idx="minor">
            <a:schemeClr val="dk1"/>
          </a:fontRef>
        </p:style>
        <p:txBody>
          <a:bodyPr wrap="square" lIns="216000" tIns="144000" bIns="144000">
            <a:spAutoFit/>
          </a:bodyPr>
          <a:lstStyle/>
          <a:p>
            <a:pPr algn="l">
              <a:lnSpc>
                <a:spcPts val="2600"/>
              </a:lnSpc>
            </a:pPr>
            <a:r>
              <a:rPr lang="en-US" altLang="zh-CN" sz="1800" smtClean="0">
                <a:solidFill>
                  <a:srgbClr val="0000FF"/>
                </a:solidFill>
                <a:latin typeface="Consolas" pitchFamily="49" charset="0"/>
                <a:ea typeface="仿宋" pitchFamily="49" charset="-122"/>
                <a:cs typeface="Consolas" pitchFamily="49" charset="0"/>
              </a:rPr>
              <a:t>int </a:t>
            </a:r>
            <a:r>
              <a:rPr lang="en-US" altLang="zh-CN" sz="1800">
                <a:solidFill>
                  <a:srgbClr val="0000FF"/>
                </a:solidFill>
                <a:latin typeface="Consolas" pitchFamily="49" charset="0"/>
                <a:ea typeface="仿宋" pitchFamily="49" charset="-122"/>
                <a:cs typeface="Consolas" pitchFamily="49" charset="0"/>
              </a:rPr>
              <a:t>main()</a:t>
            </a:r>
          </a:p>
          <a:p>
            <a:pPr algn="l">
              <a:lnSpc>
                <a:spcPts val="2600"/>
              </a:lnSpc>
            </a:pPr>
            <a:r>
              <a:rPr lang="en-US" altLang="zh-CN" sz="1800" smtClean="0">
                <a:solidFill>
                  <a:srgbClr val="0000FF"/>
                </a:solidFill>
                <a:latin typeface="Consolas" pitchFamily="49" charset="0"/>
                <a:ea typeface="仿宋" pitchFamily="49" charset="-122"/>
                <a:cs typeface="Consolas" pitchFamily="49" charset="0"/>
              </a:rPr>
              <a:t>{  Sample3 </a:t>
            </a:r>
            <a:r>
              <a:rPr lang="en-US" altLang="zh-CN" sz="1800">
                <a:solidFill>
                  <a:srgbClr val="0000FF"/>
                </a:solidFill>
                <a:latin typeface="Consolas" pitchFamily="49" charset="0"/>
                <a:ea typeface="仿宋" pitchFamily="49" charset="-122"/>
                <a:cs typeface="Consolas" pitchFamily="49" charset="0"/>
              </a:rPr>
              <a:t>a(12,6),*p=new Sample3(5,12</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a:solidFill>
                <a:srgbClr val="0000FF"/>
              </a:solidFill>
              <a:latin typeface="Consolas" pitchFamily="49" charset="0"/>
              <a:ea typeface="仿宋" pitchFamily="49" charset="-122"/>
              <a:cs typeface="Consolas" pitchFamily="49" charset="0"/>
            </a:endParaRPr>
          </a:p>
          <a:p>
            <a:pPr algn="l">
              <a:lnSpc>
                <a:spcPts val="2600"/>
              </a:lnSpc>
            </a:pPr>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对象指针指向创建的无名对象</a:t>
            </a:r>
          </a:p>
          <a:p>
            <a:pPr algn="l">
              <a:lnSpc>
                <a:spcPts val="26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cout </a:t>
            </a:r>
            <a:r>
              <a:rPr lang="en-US" altLang="zh-CN" sz="1800">
                <a:solidFill>
                  <a:srgbClr val="0000FF"/>
                </a:solidFill>
                <a:latin typeface="Consolas" pitchFamily="49" charset="0"/>
                <a:ea typeface="仿宋" pitchFamily="49" charset="-122"/>
                <a:cs typeface="Consolas" pitchFamily="49" charset="0"/>
              </a:rPr>
              <a:t>&lt;&lt; "First point=&gt;";</a:t>
            </a:r>
          </a:p>
          <a:p>
            <a:pPr algn="l">
              <a:lnSpc>
                <a:spcPts val="26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a.dispoint</a:t>
            </a:r>
            <a:r>
              <a:rPr lang="en-US" altLang="zh-CN" sz="1800">
                <a:solidFill>
                  <a:srgbClr val="0000FF"/>
                </a:solidFill>
                <a:latin typeface="Consolas" pitchFamily="49" charset="0"/>
                <a:ea typeface="仿宋" pitchFamily="49" charset="-122"/>
                <a:cs typeface="Consolas" pitchFamily="49" charset="0"/>
              </a:rPr>
              <a:t>();</a:t>
            </a:r>
          </a:p>
          <a:p>
            <a:pPr algn="l">
              <a:lnSpc>
                <a:spcPts val="26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cout </a:t>
            </a:r>
            <a:r>
              <a:rPr lang="en-US" altLang="zh-CN" sz="1800">
                <a:solidFill>
                  <a:srgbClr val="0000FF"/>
                </a:solidFill>
                <a:latin typeface="Consolas" pitchFamily="49" charset="0"/>
                <a:ea typeface="仿宋" pitchFamily="49" charset="-122"/>
                <a:cs typeface="Consolas" pitchFamily="49" charset="0"/>
              </a:rPr>
              <a:t>&lt;&lt; "Second point=&gt;";</a:t>
            </a:r>
          </a:p>
          <a:p>
            <a:pPr algn="l">
              <a:lnSpc>
                <a:spcPts val="26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p-</a:t>
            </a:r>
            <a:r>
              <a:rPr lang="en-US" altLang="zh-CN" sz="1800">
                <a:solidFill>
                  <a:srgbClr val="0000FF"/>
                </a:solidFill>
                <a:latin typeface="Consolas" pitchFamily="49" charset="0"/>
                <a:ea typeface="仿宋" pitchFamily="49" charset="-122"/>
                <a:cs typeface="Consolas" pitchFamily="49" charset="0"/>
              </a:rPr>
              <a:t>&gt;dispoint</a:t>
            </a:r>
            <a:r>
              <a:rPr lang="en-US" altLang="zh-CN" sz="1800" smtClean="0">
                <a:solidFill>
                  <a:srgbClr val="0000FF"/>
                </a:solidFill>
                <a:latin typeface="Consolas" pitchFamily="49" charset="0"/>
                <a:ea typeface="仿宋" pitchFamily="49" charset="-122"/>
                <a:cs typeface="Consolas" pitchFamily="49" charset="0"/>
              </a:rPr>
              <a:t>();</a:t>
            </a:r>
          </a:p>
          <a:p>
            <a:pPr algn="l">
              <a:lnSpc>
                <a:spcPts val="2600"/>
              </a:lnSpc>
            </a:pPr>
            <a:r>
              <a:rPr lang="en-US" altLang="zh-CN" sz="1800" smtClean="0">
                <a:solidFill>
                  <a:srgbClr val="0000FF"/>
                </a:solidFill>
                <a:latin typeface="Consolas" pitchFamily="49" charset="0"/>
                <a:ea typeface="仿宋" pitchFamily="49" charset="-122"/>
                <a:cs typeface="Consolas" pitchFamily="49" charset="0"/>
              </a:rPr>
              <a:t>   delete p;</a:t>
            </a:r>
          </a:p>
          <a:p>
            <a:pPr algn="l">
              <a:lnSpc>
                <a:spcPts val="2600"/>
              </a:lnSpc>
            </a:pPr>
            <a:r>
              <a:rPr lang="en-US" altLang="zh-CN" sz="1800" smtClean="0">
                <a:solidFill>
                  <a:srgbClr val="0000FF"/>
                </a:solidFill>
                <a:latin typeface="Consolas" pitchFamily="49" charset="0"/>
                <a:ea typeface="仿宋" pitchFamily="49" charset="-122"/>
                <a:cs typeface="Consolas" pitchFamily="49" charset="0"/>
              </a:rPr>
              <a:t>   return 1;</a:t>
            </a:r>
            <a:endParaRPr lang="en-US" altLang="zh-CN" sz="1800">
              <a:solidFill>
                <a:srgbClr val="0000FF"/>
              </a:solidFill>
              <a:latin typeface="Consolas" pitchFamily="49" charset="0"/>
              <a:ea typeface="仿宋" pitchFamily="49" charset="-122"/>
              <a:cs typeface="Consolas" pitchFamily="49" charset="0"/>
            </a:endParaRPr>
          </a:p>
          <a:p>
            <a:pPr algn="l">
              <a:lnSpc>
                <a:spcPts val="2600"/>
              </a:lnSpc>
            </a:pPr>
            <a:r>
              <a:rPr lang="en-US" altLang="zh-CN" sz="1800">
                <a:solidFill>
                  <a:srgbClr val="0000FF"/>
                </a:solidFill>
                <a:latin typeface="Consolas" pitchFamily="49" charset="0"/>
                <a:ea typeface="仿宋" pitchFamily="49" charset="-122"/>
                <a:cs typeface="Consolas" pitchFamily="49" charset="0"/>
              </a:rPr>
              <a:t>}</a:t>
            </a:r>
          </a:p>
        </p:txBody>
      </p:sp>
      <p:grpSp>
        <p:nvGrpSpPr>
          <p:cNvPr id="2" name="组合 6"/>
          <p:cNvGrpSpPr/>
          <p:nvPr/>
        </p:nvGrpSpPr>
        <p:grpSpPr>
          <a:xfrm>
            <a:off x="1214414" y="4714884"/>
            <a:ext cx="3143272" cy="1071570"/>
            <a:chOff x="1214414" y="4714884"/>
            <a:chExt cx="3143272" cy="1071570"/>
          </a:xfrm>
        </p:grpSpPr>
        <p:sp>
          <p:nvSpPr>
            <p:cNvPr id="3" name="矩形 2"/>
            <p:cNvSpPr/>
            <p:nvPr/>
          </p:nvSpPr>
          <p:spPr bwMode="auto">
            <a:xfrm>
              <a:off x="2428860" y="4714884"/>
              <a:ext cx="1928826" cy="1071570"/>
            </a:xfrm>
            <a:prstGeom prst="rect">
              <a:avLst/>
            </a:prstGeom>
            <a:solidFill>
              <a:schemeClr val="accent1"/>
            </a:solidFill>
            <a:ln w="2857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3333FF"/>
                  </a:solidFill>
                  <a:effectLst/>
                  <a:latin typeface="Consolas" pitchFamily="49" charset="0"/>
                  <a:cs typeface="Consolas" pitchFamily="49" charset="0"/>
                </a:rPr>
                <a:t>x=5,y=12</a:t>
              </a:r>
              <a:endParaRPr kumimoji="0" lang="zh-CN" altLang="en-US" sz="1800" b="1" i="0" u="none" strike="noStrike" cap="none" normalizeH="0" baseline="0" smtClean="0">
                <a:ln>
                  <a:noFill/>
                </a:ln>
                <a:solidFill>
                  <a:srgbClr val="3333FF"/>
                </a:solidFill>
                <a:effectLst/>
                <a:latin typeface="Consolas" pitchFamily="49" charset="0"/>
                <a:cs typeface="Consolas" pitchFamily="49" charset="0"/>
              </a:endParaRPr>
            </a:p>
          </p:txBody>
        </p:sp>
        <p:sp>
          <p:nvSpPr>
            <p:cNvPr id="4" name="TextBox 3"/>
            <p:cNvSpPr txBox="1"/>
            <p:nvPr/>
          </p:nvSpPr>
          <p:spPr>
            <a:xfrm>
              <a:off x="1214414" y="4786322"/>
              <a:ext cx="571504" cy="369332"/>
            </a:xfrm>
            <a:prstGeom prst="rect">
              <a:avLst/>
            </a:prstGeom>
            <a:noFill/>
          </p:spPr>
          <p:txBody>
            <a:bodyPr wrap="square" rtlCol="0">
              <a:spAutoFit/>
            </a:bodyPr>
            <a:lstStyle/>
            <a:p>
              <a:r>
                <a:rPr lang="en-US" altLang="zh-CN" sz="1800" i="1" smtClean="0">
                  <a:latin typeface="Consolas" pitchFamily="49" charset="0"/>
                  <a:cs typeface="Consolas" pitchFamily="49" charset="0"/>
                </a:rPr>
                <a:t>p</a:t>
              </a:r>
              <a:endParaRPr lang="zh-CN" altLang="en-US" sz="1800" i="1">
                <a:latin typeface="Consolas" pitchFamily="49" charset="0"/>
                <a:cs typeface="Consolas" pitchFamily="49" charset="0"/>
              </a:endParaRPr>
            </a:p>
          </p:txBody>
        </p:sp>
        <p:cxnSp>
          <p:nvCxnSpPr>
            <p:cNvPr id="6" name="直接箭头连接符 5"/>
            <p:cNvCxnSpPr/>
            <p:nvPr/>
          </p:nvCxnSpPr>
          <p:spPr bwMode="auto">
            <a:xfrm>
              <a:off x="1714480" y="4929198"/>
              <a:ext cx="714380" cy="1588"/>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grpSp>
      <p:grpSp>
        <p:nvGrpSpPr>
          <p:cNvPr id="5" name="组合 12"/>
          <p:cNvGrpSpPr/>
          <p:nvPr/>
        </p:nvGrpSpPr>
        <p:grpSpPr>
          <a:xfrm>
            <a:off x="6072198" y="857232"/>
            <a:ext cx="2714625" cy="2857520"/>
            <a:chOff x="6072198" y="857232"/>
            <a:chExt cx="2714625" cy="2857520"/>
          </a:xfrm>
        </p:grpSpPr>
        <p:pic>
          <p:nvPicPr>
            <p:cNvPr id="2050" name="Picture 2"/>
            <p:cNvPicPr>
              <a:picLocks noChangeAspect="1" noChangeArrowheads="1"/>
            </p:cNvPicPr>
            <p:nvPr/>
          </p:nvPicPr>
          <p:blipFill>
            <a:blip r:embed="rId2" cstate="print"/>
            <a:srcRect/>
            <a:stretch>
              <a:fillRect/>
            </a:stretch>
          </p:blipFill>
          <p:spPr bwMode="auto">
            <a:xfrm>
              <a:off x="6072198" y="1428736"/>
              <a:ext cx="2714625" cy="2286016"/>
            </a:xfrm>
            <a:prstGeom prst="rect">
              <a:avLst/>
            </a:prstGeom>
            <a:noFill/>
            <a:ln w="9525">
              <a:noFill/>
              <a:miter lim="800000"/>
              <a:headEnd/>
              <a:tailEnd/>
            </a:ln>
          </p:spPr>
        </p:pic>
        <p:sp>
          <p:nvSpPr>
            <p:cNvPr id="12" name="右弧形箭头 11"/>
            <p:cNvSpPr/>
            <p:nvPr/>
          </p:nvSpPr>
          <p:spPr bwMode="auto">
            <a:xfrm>
              <a:off x="6643702" y="857232"/>
              <a:ext cx="357190" cy="642942"/>
            </a:xfrm>
            <a:prstGeom prst="curvedLeftArrow">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3333FF"/>
                </a:solidFill>
                <a:effectLst/>
                <a:latin typeface="Times New Roman" pitchFamily="18" charset="0"/>
                <a:ea typeface="楷体_GB2312" pitchFamily="49" charset="-122"/>
              </a:endParaRPr>
            </a:p>
          </p:txBody>
        </p:sp>
      </p:grpSp>
      <p:cxnSp>
        <p:nvCxnSpPr>
          <p:cNvPr id="10" name="直接箭头连接符 9"/>
          <p:cNvCxnSpPr/>
          <p:nvPr/>
        </p:nvCxnSpPr>
        <p:spPr bwMode="auto">
          <a:xfrm flipV="1">
            <a:off x="2071670" y="2428868"/>
            <a:ext cx="4143404" cy="714380"/>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sp>
        <p:nvSpPr>
          <p:cNvPr id="13" name="灯片编号占位符 12"/>
          <p:cNvSpPr>
            <a:spLocks noGrp="1"/>
          </p:cNvSpPr>
          <p:nvPr>
            <p:ph type="sldNum" sz="quarter" idx="12"/>
          </p:nvPr>
        </p:nvSpPr>
        <p:spPr/>
        <p:txBody>
          <a:bodyPr/>
          <a:lstStyle/>
          <a:p>
            <a:fld id="{6699457F-8CE0-4332-9E3E-2A332048C7F3}" type="slidenum">
              <a:rPr lang="en-US" altLang="zh-CN" smtClean="0"/>
              <a:pPr/>
              <a:t>34</a:t>
            </a:fld>
            <a:r>
              <a:rPr lang="en-US" altLang="zh-CN" smtClean="0"/>
              <a:t>/120</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51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451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4514">
                                            <p:txEl>
                                              <p:pRg st="3" end="3"/>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64514">
                                            <p:txEl>
                                              <p:pRg st="4" end="4"/>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64514">
                                            <p:txEl>
                                              <p:pRg st="5" end="5"/>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64514">
                                            <p:txEl>
                                              <p:pRg st="6" end="6"/>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64514">
                                            <p:txEl>
                                              <p:pRg st="7" end="7"/>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64514">
                                            <p:txEl>
                                              <p:pRg st="8" end="8"/>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8" presetClass="entr" presetSubtype="3"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strips(upRight)">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2" descr="信纸"/>
          <p:cNvSpPr txBox="1">
            <a:spLocks noChangeArrowheads="1"/>
          </p:cNvSpPr>
          <p:nvPr/>
        </p:nvSpPr>
        <p:spPr bwMode="auto">
          <a:xfrm>
            <a:off x="571472" y="500042"/>
            <a:ext cx="2952750" cy="514738"/>
          </a:xfrm>
          <a:prstGeom prst="rect">
            <a:avLst/>
          </a:prstGeom>
          <a:blipFill dpi="0" rotWithShape="1">
            <a:blip r:embed="rId3" cstate="print"/>
            <a:srcRect/>
            <a:tile tx="0" ty="0" sx="100000" sy="100000" flip="none" algn="tl"/>
          </a:blipFill>
          <a:ln w="28575" algn="ctr">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tIns="72000" bIns="72000">
            <a:spAutoFit/>
          </a:bodyPr>
          <a:lstStyle/>
          <a:p>
            <a:pPr>
              <a:spcBef>
                <a:spcPct val="50000"/>
              </a:spcBef>
            </a:pPr>
            <a:r>
              <a:rPr lang="en-US" altLang="zh-CN" smtClean="0">
                <a:solidFill>
                  <a:srgbClr val="FF0000"/>
                </a:solidFill>
                <a:latin typeface="Consolas" pitchFamily="49" charset="0"/>
                <a:ea typeface="微软雅黑" pitchFamily="34" charset="-122"/>
                <a:cs typeface="Consolas" pitchFamily="49" charset="0"/>
              </a:rPr>
              <a:t>12.2.4 </a:t>
            </a:r>
            <a:r>
              <a:rPr lang="zh-CN" altLang="zh-CN" smtClean="0">
                <a:solidFill>
                  <a:srgbClr val="FF0000"/>
                </a:solidFill>
                <a:latin typeface="Consolas" pitchFamily="49" charset="0"/>
                <a:ea typeface="微软雅黑" pitchFamily="34" charset="-122"/>
                <a:cs typeface="Consolas" pitchFamily="49" charset="0"/>
              </a:rPr>
              <a:t>模板类</a:t>
            </a:r>
            <a:endParaRPr lang="zh-CN" altLang="en-US">
              <a:solidFill>
                <a:srgbClr val="FF0000"/>
              </a:solidFill>
              <a:latin typeface="Consolas" pitchFamily="49" charset="0"/>
              <a:ea typeface="微软雅黑" pitchFamily="34" charset="-122"/>
              <a:cs typeface="Consolas" pitchFamily="49" charset="0"/>
            </a:endParaRPr>
          </a:p>
        </p:txBody>
      </p:sp>
      <p:sp>
        <p:nvSpPr>
          <p:cNvPr id="109571" name="Text Box 3"/>
          <p:cNvSpPr txBox="1">
            <a:spLocks noChangeArrowheads="1"/>
          </p:cNvSpPr>
          <p:nvPr/>
        </p:nvSpPr>
        <p:spPr bwMode="auto">
          <a:xfrm>
            <a:off x="571472" y="1357298"/>
            <a:ext cx="7993062" cy="2167361"/>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lIns="180000" tIns="108000" bIns="108000">
            <a:spAutoFit/>
          </a:bodyPr>
          <a:lstStyle/>
          <a:p>
            <a:pPr marL="342900" indent="-342900" algn="l">
              <a:lnSpc>
                <a:spcPts val="2800"/>
              </a:lnSpc>
              <a:spcBef>
                <a:spcPts val="1200"/>
              </a:spcBef>
              <a:buBlip>
                <a:blip r:embed="rId4"/>
              </a:buBlip>
            </a:pPr>
            <a:r>
              <a:rPr lang="zh-CN" altLang="zh-CN" sz="2000" smtClean="0">
                <a:solidFill>
                  <a:srgbClr val="FF0000"/>
                </a:solidFill>
                <a:latin typeface="微软雅黑" pitchFamily="34" charset="-122"/>
                <a:ea typeface="微软雅黑" pitchFamily="34" charset="-122"/>
                <a:cs typeface="Consolas" pitchFamily="49" charset="0"/>
              </a:rPr>
              <a:t>模板</a:t>
            </a:r>
            <a:r>
              <a:rPr lang="zh-CN" altLang="zh-CN" sz="2000" smtClean="0">
                <a:solidFill>
                  <a:srgbClr val="3333FF"/>
                </a:solidFill>
                <a:latin typeface="Consolas" pitchFamily="49" charset="0"/>
                <a:ea typeface="仿宋" pitchFamily="49" charset="-122"/>
                <a:cs typeface="Consolas" pitchFamily="49" charset="0"/>
              </a:rPr>
              <a:t>（</a:t>
            </a:r>
            <a:r>
              <a:rPr lang="en-US" altLang="zh-CN" sz="2000" smtClean="0">
                <a:solidFill>
                  <a:srgbClr val="3333FF"/>
                </a:solidFill>
                <a:latin typeface="Consolas" pitchFamily="49" charset="0"/>
                <a:ea typeface="仿宋" pitchFamily="49" charset="-122"/>
                <a:cs typeface="Consolas" pitchFamily="49" charset="0"/>
              </a:rPr>
              <a:t>template</a:t>
            </a:r>
            <a:r>
              <a:rPr lang="zh-CN" altLang="zh-CN" sz="2000" smtClean="0">
                <a:solidFill>
                  <a:srgbClr val="3333FF"/>
                </a:solidFill>
                <a:latin typeface="Consolas" pitchFamily="49" charset="0"/>
                <a:ea typeface="仿宋" pitchFamily="49" charset="-122"/>
                <a:cs typeface="Consolas" pitchFamily="49" charset="0"/>
              </a:rPr>
              <a:t>）用于把函数或类要处理的数据类型参数化，表现为参数的多态性。</a:t>
            </a:r>
            <a:endParaRPr lang="en-US" altLang="zh-CN" sz="2000" smtClean="0">
              <a:solidFill>
                <a:srgbClr val="3333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4"/>
              </a:buBlip>
            </a:pPr>
            <a:r>
              <a:rPr lang="zh-CN" altLang="zh-CN" sz="2000" smtClean="0">
                <a:solidFill>
                  <a:srgbClr val="3333FF"/>
                </a:solidFill>
                <a:latin typeface="Consolas" pitchFamily="49" charset="0"/>
                <a:ea typeface="仿宋" pitchFamily="49" charset="-122"/>
                <a:cs typeface="Consolas" pitchFamily="49" charset="0"/>
              </a:rPr>
              <a:t>模板用于表达逻辑结构相同，且具体数据元素类型不同的数据对象的通用行为，从而使得程序可以从逻辑功能上抽象，把被处理的对象（数据）类型作为参数传递。</a:t>
            </a:r>
            <a:endParaRPr lang="zh-CN" altLang="zh-CN" sz="2000">
              <a:solidFill>
                <a:srgbClr val="3333FF"/>
              </a:solidFill>
              <a:latin typeface="Consolas" pitchFamily="49" charset="0"/>
              <a:ea typeface="仿宋" pitchFamily="49" charset="-122"/>
              <a:cs typeface="Consolas" pitchFamily="49" charset="0"/>
            </a:endParaRPr>
          </a:p>
        </p:txBody>
      </p:sp>
      <p:pic>
        <p:nvPicPr>
          <p:cNvPr id="3074" name="Picture 2"/>
          <p:cNvPicPr>
            <a:picLocks noChangeAspect="1" noChangeArrowheads="1"/>
          </p:cNvPicPr>
          <p:nvPr/>
        </p:nvPicPr>
        <p:blipFill>
          <a:blip r:embed="rId5" cstate="print"/>
          <a:srcRect/>
          <a:stretch>
            <a:fillRect/>
          </a:stretch>
        </p:blipFill>
        <p:spPr bwMode="auto">
          <a:xfrm>
            <a:off x="1928794" y="3786190"/>
            <a:ext cx="4597797" cy="1857388"/>
          </a:xfrm>
          <a:prstGeom prst="rect">
            <a:avLst/>
          </a:prstGeom>
          <a:noFill/>
          <a:ln w="9525">
            <a:noFill/>
            <a:miter lim="800000"/>
            <a:headEnd/>
            <a:tailEnd/>
          </a:ln>
        </p:spPr>
      </p:pic>
      <p:sp>
        <p:nvSpPr>
          <p:cNvPr id="5" name="TextBox 4"/>
          <p:cNvSpPr txBox="1"/>
          <p:nvPr/>
        </p:nvSpPr>
        <p:spPr>
          <a:xfrm>
            <a:off x="3500430" y="5786454"/>
            <a:ext cx="1643074" cy="338554"/>
          </a:xfrm>
          <a:prstGeom prst="rect">
            <a:avLst/>
          </a:prstGeom>
          <a:noFill/>
        </p:spPr>
        <p:txBody>
          <a:bodyPr wrap="square" rtlCol="0">
            <a:spAutoFit/>
          </a:bodyPr>
          <a:lstStyle/>
          <a:p>
            <a:pPr algn="l"/>
            <a:r>
              <a:rPr lang="zh-CN" altLang="en-US" sz="1600" smtClean="0">
                <a:latin typeface="楷体" pitchFamily="49" charset="-122"/>
                <a:ea typeface="楷体" pitchFamily="49" charset="-122"/>
              </a:rPr>
              <a:t>黑板报模板</a:t>
            </a:r>
            <a:endParaRPr lang="zh-CN" altLang="en-US" sz="1600">
              <a:latin typeface="楷体" pitchFamily="49" charset="-122"/>
              <a:ea typeface="楷体" pitchFamily="49" charset="-122"/>
            </a:endParaRPr>
          </a:p>
        </p:txBody>
      </p:sp>
      <p:sp>
        <p:nvSpPr>
          <p:cNvPr id="7" name="灯片编号占位符 6"/>
          <p:cNvSpPr>
            <a:spLocks noGrp="1"/>
          </p:cNvSpPr>
          <p:nvPr>
            <p:ph type="sldNum" sz="quarter" idx="12"/>
          </p:nvPr>
        </p:nvSpPr>
        <p:spPr/>
        <p:txBody>
          <a:bodyPr/>
          <a:lstStyle/>
          <a:p>
            <a:fld id="{6699457F-8CE0-4332-9E3E-2A332048C7F3}" type="slidenum">
              <a:rPr lang="en-US" altLang="zh-CN" smtClean="0"/>
              <a:pPr/>
              <a:t>35</a:t>
            </a:fld>
            <a:r>
              <a:rPr lang="en-US" altLang="zh-CN" smtClean="0"/>
              <a:t>/120</a:t>
            </a:r>
            <a:endParaRPr lang="en-US" altLang="zh-C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85728"/>
            <a:ext cx="1428760" cy="400110"/>
          </a:xfrm>
          <a:prstGeom prst="rect">
            <a:avLst/>
          </a:prstGeom>
          <a:noFill/>
        </p:spPr>
        <p:txBody>
          <a:bodyPr wrap="square" rtlCol="0">
            <a:spAutoFit/>
          </a:bodyPr>
          <a:lstStyle/>
          <a:p>
            <a:pPr algn="l"/>
            <a:r>
              <a:rPr lang="zh-CN" altLang="en-US" sz="2000" smtClean="0">
                <a:solidFill>
                  <a:srgbClr val="0000FF"/>
                </a:solidFill>
                <a:latin typeface="华文中宋" pitchFamily="2" charset="-122"/>
                <a:ea typeface="华文中宋" pitchFamily="2" charset="-122"/>
              </a:rPr>
              <a:t>函数</a:t>
            </a:r>
            <a:r>
              <a:rPr lang="zh-CN" altLang="zh-CN" sz="2000" smtClean="0">
                <a:solidFill>
                  <a:srgbClr val="0000FF"/>
                </a:solidFill>
                <a:latin typeface="华文中宋" pitchFamily="2" charset="-122"/>
                <a:ea typeface="华文中宋" pitchFamily="2" charset="-122"/>
                <a:cs typeface="Consolas" pitchFamily="49" charset="0"/>
              </a:rPr>
              <a:t>模板</a:t>
            </a:r>
            <a:endParaRPr lang="zh-CN" altLang="en-US" sz="2000">
              <a:solidFill>
                <a:srgbClr val="0000FF"/>
              </a:solidFill>
              <a:latin typeface="华文中宋" pitchFamily="2" charset="-122"/>
              <a:ea typeface="华文中宋" pitchFamily="2" charset="-122"/>
            </a:endParaRPr>
          </a:p>
        </p:txBody>
      </p:sp>
      <p:sp>
        <p:nvSpPr>
          <p:cNvPr id="3" name="TextBox 2"/>
          <p:cNvSpPr txBox="1"/>
          <p:nvPr/>
        </p:nvSpPr>
        <p:spPr>
          <a:xfrm>
            <a:off x="285720" y="885622"/>
            <a:ext cx="4714908" cy="5758088"/>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r>
              <a:rPr lang="en-US" altLang="zh-CN" sz="1800" smtClean="0">
                <a:solidFill>
                  <a:srgbClr val="0000FF"/>
                </a:solidFill>
                <a:latin typeface="Consolas" pitchFamily="49" charset="0"/>
                <a:ea typeface="仿宋" pitchFamily="49" charset="-122"/>
                <a:cs typeface="Consolas" pitchFamily="49" charset="0"/>
              </a:rPr>
              <a:t>#include &lt;iostream&gt;</a:t>
            </a:r>
          </a:p>
          <a:p>
            <a:pPr algn="l"/>
            <a:r>
              <a:rPr lang="en-US" altLang="zh-CN" sz="1800" smtClean="0">
                <a:solidFill>
                  <a:srgbClr val="0000FF"/>
                </a:solidFill>
                <a:latin typeface="Consolas" pitchFamily="49" charset="0"/>
                <a:ea typeface="仿宋" pitchFamily="49" charset="-122"/>
                <a:cs typeface="Consolas" pitchFamily="49" charset="0"/>
              </a:rPr>
              <a:t>using namespace std;</a:t>
            </a:r>
          </a:p>
          <a:p>
            <a:pPr algn="l"/>
            <a:r>
              <a:rPr lang="en-US" altLang="zh-CN" sz="1800" smtClean="0">
                <a:solidFill>
                  <a:srgbClr val="0000FF"/>
                </a:solidFill>
                <a:latin typeface="Consolas" pitchFamily="49" charset="0"/>
                <a:ea typeface="仿宋" pitchFamily="49" charset="-122"/>
                <a:cs typeface="Consolas" pitchFamily="49" charset="0"/>
              </a:rPr>
              <a:t>int </a:t>
            </a:r>
            <a:r>
              <a:rPr lang="en-US" altLang="zh-CN" sz="1800" smtClean="0">
                <a:solidFill>
                  <a:srgbClr val="FF0000"/>
                </a:solidFill>
                <a:latin typeface="Consolas" pitchFamily="49" charset="0"/>
                <a:ea typeface="仿宋" pitchFamily="49" charset="-122"/>
                <a:cs typeface="Consolas" pitchFamily="49" charset="0"/>
              </a:rPr>
              <a:t>max</a:t>
            </a:r>
            <a:r>
              <a:rPr lang="en-US" altLang="zh-CN" sz="1800" smtClean="0">
                <a:solidFill>
                  <a:srgbClr val="0000FF"/>
                </a:solidFill>
                <a:latin typeface="Consolas" pitchFamily="49" charset="0"/>
                <a:ea typeface="仿宋" pitchFamily="49" charset="-122"/>
                <a:cs typeface="Consolas" pitchFamily="49" charset="0"/>
              </a:rPr>
              <a:t>(int x,int y)</a:t>
            </a:r>
          </a:p>
          <a:p>
            <a:pPr algn="l"/>
            <a:r>
              <a:rPr lang="en-US" altLang="zh-CN" sz="1800" smtClean="0">
                <a:solidFill>
                  <a:srgbClr val="0000FF"/>
                </a:solidFill>
                <a:latin typeface="Consolas" pitchFamily="49" charset="0"/>
                <a:ea typeface="仿宋" pitchFamily="49" charset="-122"/>
                <a:cs typeface="Consolas" pitchFamily="49" charset="0"/>
              </a:rPr>
              <a:t>{</a:t>
            </a:r>
          </a:p>
          <a:p>
            <a:pPr algn="l"/>
            <a:r>
              <a:rPr lang="en-US" altLang="zh-CN" sz="1800" smtClean="0">
                <a:solidFill>
                  <a:srgbClr val="0000FF"/>
                </a:solidFill>
                <a:latin typeface="Consolas" pitchFamily="49" charset="0"/>
                <a:ea typeface="仿宋" pitchFamily="49" charset="-122"/>
                <a:cs typeface="Consolas" pitchFamily="49" charset="0"/>
              </a:rPr>
              <a:t>   return x&gt;y?x:y;</a:t>
            </a:r>
          </a:p>
          <a:p>
            <a:pPr algn="l"/>
            <a:r>
              <a:rPr lang="en-US" altLang="zh-CN" sz="1800" smtClean="0">
                <a:solidFill>
                  <a:srgbClr val="0000FF"/>
                </a:solidFill>
                <a:latin typeface="Consolas" pitchFamily="49" charset="0"/>
                <a:ea typeface="仿宋" pitchFamily="49" charset="-122"/>
                <a:cs typeface="Consolas" pitchFamily="49" charset="0"/>
              </a:rPr>
              <a:t>}</a:t>
            </a:r>
          </a:p>
          <a:p>
            <a:pPr algn="l"/>
            <a:r>
              <a:rPr lang="en-US" altLang="zh-CN" sz="1800" smtClean="0">
                <a:solidFill>
                  <a:srgbClr val="0000FF"/>
                </a:solidFill>
                <a:latin typeface="Consolas" pitchFamily="49" charset="0"/>
                <a:ea typeface="仿宋" pitchFamily="49" charset="-122"/>
                <a:cs typeface="Consolas" pitchFamily="49" charset="0"/>
              </a:rPr>
              <a:t>double </a:t>
            </a:r>
            <a:r>
              <a:rPr lang="en-US" altLang="zh-CN" sz="1800" smtClean="0">
                <a:solidFill>
                  <a:srgbClr val="FF0000"/>
                </a:solidFill>
                <a:latin typeface="Consolas" pitchFamily="49" charset="0"/>
                <a:ea typeface="仿宋" pitchFamily="49" charset="-122"/>
                <a:cs typeface="Consolas" pitchFamily="49" charset="0"/>
              </a:rPr>
              <a:t>max</a:t>
            </a:r>
            <a:r>
              <a:rPr lang="en-US" altLang="zh-CN" sz="1800" smtClean="0">
                <a:solidFill>
                  <a:srgbClr val="0000FF"/>
                </a:solidFill>
                <a:latin typeface="Consolas" pitchFamily="49" charset="0"/>
                <a:ea typeface="仿宋" pitchFamily="49" charset="-122"/>
                <a:cs typeface="Consolas" pitchFamily="49" charset="0"/>
              </a:rPr>
              <a:t>(double x,double y)</a:t>
            </a:r>
          </a:p>
          <a:p>
            <a:pPr algn="l"/>
            <a:r>
              <a:rPr lang="en-US" altLang="zh-CN" sz="1800" smtClean="0">
                <a:solidFill>
                  <a:srgbClr val="0000FF"/>
                </a:solidFill>
                <a:latin typeface="Consolas" pitchFamily="49" charset="0"/>
                <a:ea typeface="仿宋" pitchFamily="49" charset="-122"/>
                <a:cs typeface="Consolas" pitchFamily="49" charset="0"/>
              </a:rPr>
              <a:t>{</a:t>
            </a:r>
          </a:p>
          <a:p>
            <a:pPr algn="l"/>
            <a:r>
              <a:rPr lang="en-US" altLang="zh-CN" sz="1800" smtClean="0">
                <a:solidFill>
                  <a:srgbClr val="0000FF"/>
                </a:solidFill>
                <a:latin typeface="Consolas" pitchFamily="49" charset="0"/>
                <a:ea typeface="仿宋" pitchFamily="49" charset="-122"/>
                <a:cs typeface="Consolas" pitchFamily="49" charset="0"/>
              </a:rPr>
              <a:t>   return x&gt;y?x:y;</a:t>
            </a:r>
          </a:p>
          <a:p>
            <a:pPr algn="l"/>
            <a:r>
              <a:rPr lang="en-US" altLang="zh-CN" sz="1800" smtClean="0">
                <a:solidFill>
                  <a:srgbClr val="0000FF"/>
                </a:solidFill>
                <a:latin typeface="Consolas" pitchFamily="49" charset="0"/>
                <a:ea typeface="仿宋" pitchFamily="49" charset="-122"/>
                <a:cs typeface="Consolas" pitchFamily="49" charset="0"/>
              </a:rPr>
              <a:t>}</a:t>
            </a:r>
          </a:p>
          <a:p>
            <a:pPr algn="l"/>
            <a:r>
              <a:rPr lang="en-US" altLang="zh-CN" sz="1800" smtClean="0">
                <a:solidFill>
                  <a:srgbClr val="0000FF"/>
                </a:solidFill>
                <a:latin typeface="Consolas" pitchFamily="49" charset="0"/>
                <a:ea typeface="仿宋" pitchFamily="49" charset="-122"/>
                <a:cs typeface="Consolas" pitchFamily="49" charset="0"/>
              </a:rPr>
              <a:t>char </a:t>
            </a:r>
            <a:r>
              <a:rPr lang="en-US" altLang="zh-CN" sz="1800" smtClean="0">
                <a:solidFill>
                  <a:srgbClr val="FF0000"/>
                </a:solidFill>
                <a:latin typeface="Consolas" pitchFamily="49" charset="0"/>
                <a:ea typeface="仿宋" pitchFamily="49" charset="-122"/>
                <a:cs typeface="Consolas" pitchFamily="49" charset="0"/>
              </a:rPr>
              <a:t>max</a:t>
            </a:r>
            <a:r>
              <a:rPr lang="en-US" altLang="zh-CN" sz="1800" smtClean="0">
                <a:solidFill>
                  <a:srgbClr val="0000FF"/>
                </a:solidFill>
                <a:latin typeface="Consolas" pitchFamily="49" charset="0"/>
                <a:ea typeface="仿宋" pitchFamily="49" charset="-122"/>
                <a:cs typeface="Consolas" pitchFamily="49" charset="0"/>
              </a:rPr>
              <a:t>(char x,char y)</a:t>
            </a:r>
          </a:p>
          <a:p>
            <a:pPr algn="l"/>
            <a:r>
              <a:rPr lang="en-US" altLang="zh-CN" sz="1800" smtClean="0">
                <a:solidFill>
                  <a:srgbClr val="0000FF"/>
                </a:solidFill>
                <a:latin typeface="Consolas" pitchFamily="49" charset="0"/>
                <a:ea typeface="仿宋" pitchFamily="49" charset="-122"/>
                <a:cs typeface="Consolas" pitchFamily="49" charset="0"/>
              </a:rPr>
              <a:t>{</a:t>
            </a:r>
          </a:p>
          <a:p>
            <a:pPr algn="l"/>
            <a:r>
              <a:rPr lang="en-US" altLang="zh-CN" sz="1800" smtClean="0">
                <a:solidFill>
                  <a:srgbClr val="0000FF"/>
                </a:solidFill>
                <a:latin typeface="Consolas" pitchFamily="49" charset="0"/>
                <a:ea typeface="仿宋" pitchFamily="49" charset="-122"/>
                <a:cs typeface="Consolas" pitchFamily="49" charset="0"/>
              </a:rPr>
              <a:t>   return x&gt;y?x:y;</a:t>
            </a:r>
          </a:p>
          <a:p>
            <a:pPr algn="l"/>
            <a:r>
              <a:rPr lang="en-US" altLang="zh-CN" sz="1800" smtClean="0">
                <a:solidFill>
                  <a:srgbClr val="0000FF"/>
                </a:solidFill>
                <a:latin typeface="Consolas" pitchFamily="49" charset="0"/>
                <a:ea typeface="仿宋" pitchFamily="49" charset="-122"/>
                <a:cs typeface="Consolas" pitchFamily="49" charset="0"/>
              </a:rPr>
              <a:t>}</a:t>
            </a:r>
          </a:p>
          <a:p>
            <a:pPr algn="l"/>
            <a:r>
              <a:rPr lang="en-US" altLang="zh-CN" sz="1800" smtClean="0">
                <a:solidFill>
                  <a:srgbClr val="0000FF"/>
                </a:solidFill>
                <a:latin typeface="Consolas" pitchFamily="49" charset="0"/>
                <a:ea typeface="仿宋" pitchFamily="49" charset="-122"/>
                <a:cs typeface="Consolas" pitchFamily="49" charset="0"/>
              </a:rPr>
              <a:t>void main()</a:t>
            </a:r>
          </a:p>
          <a:p>
            <a:pPr algn="l"/>
            <a:r>
              <a:rPr lang="en-US" altLang="zh-CN" sz="1800" smtClean="0">
                <a:solidFill>
                  <a:srgbClr val="0000FF"/>
                </a:solidFill>
                <a:latin typeface="Consolas" pitchFamily="49" charset="0"/>
                <a:ea typeface="仿宋" pitchFamily="49" charset="-122"/>
                <a:cs typeface="Consolas" pitchFamily="49" charset="0"/>
              </a:rPr>
              <a:t>{</a:t>
            </a:r>
          </a:p>
          <a:p>
            <a:pPr algn="l"/>
            <a:r>
              <a:rPr lang="en-US" altLang="zh-CN" sz="1800" smtClean="0">
                <a:solidFill>
                  <a:srgbClr val="0000FF"/>
                </a:solidFill>
                <a:latin typeface="Consolas" pitchFamily="49" charset="0"/>
                <a:ea typeface="仿宋" pitchFamily="49" charset="-122"/>
                <a:cs typeface="Consolas" pitchFamily="49" charset="0"/>
              </a:rPr>
              <a:t>   cout &lt;&lt; max(1,3) &lt;&lt; endl;</a:t>
            </a:r>
          </a:p>
          <a:p>
            <a:pPr algn="l"/>
            <a:r>
              <a:rPr lang="en-US" altLang="zh-CN" sz="1800" smtClean="0">
                <a:solidFill>
                  <a:srgbClr val="0000FF"/>
                </a:solidFill>
                <a:latin typeface="Consolas" pitchFamily="49" charset="0"/>
                <a:ea typeface="仿宋" pitchFamily="49" charset="-122"/>
                <a:cs typeface="Consolas" pitchFamily="49" charset="0"/>
              </a:rPr>
              <a:t>   cout &lt;&lt; max(1.8,1.3) &lt;&lt; endl;</a:t>
            </a:r>
          </a:p>
          <a:p>
            <a:pPr algn="l"/>
            <a:r>
              <a:rPr lang="en-US" altLang="zh-CN" sz="1800" smtClean="0">
                <a:solidFill>
                  <a:srgbClr val="0000FF"/>
                </a:solidFill>
                <a:latin typeface="Consolas" pitchFamily="49" charset="0"/>
                <a:ea typeface="仿宋" pitchFamily="49" charset="-122"/>
                <a:cs typeface="Consolas" pitchFamily="49" charset="0"/>
              </a:rPr>
              <a:t>   cout &lt;&lt; max('c','e') &lt;&lt; endl;</a:t>
            </a:r>
          </a:p>
          <a:p>
            <a:pPr algn="l"/>
            <a:r>
              <a:rPr lang="en-US" altLang="zh-CN" sz="1800" smtClean="0">
                <a:solidFill>
                  <a:srgbClr val="0000FF"/>
                </a:solidFill>
                <a:latin typeface="Consolas" pitchFamily="49" charset="0"/>
                <a:ea typeface="仿宋" pitchFamily="49" charset="-122"/>
                <a:cs typeface="Consolas" pitchFamily="49" charset="0"/>
              </a:rPr>
              <a:t>}</a:t>
            </a:r>
          </a:p>
        </p:txBody>
      </p:sp>
      <p:pic>
        <p:nvPicPr>
          <p:cNvPr id="1026" name="Picture 2"/>
          <p:cNvPicPr>
            <a:picLocks noChangeAspect="1" noChangeArrowheads="1"/>
          </p:cNvPicPr>
          <p:nvPr/>
        </p:nvPicPr>
        <p:blipFill>
          <a:blip r:embed="rId3" cstate="print"/>
          <a:srcRect/>
          <a:stretch>
            <a:fillRect/>
          </a:stretch>
        </p:blipFill>
        <p:spPr bwMode="auto">
          <a:xfrm>
            <a:off x="5786446" y="3000372"/>
            <a:ext cx="2790825" cy="1733550"/>
          </a:xfrm>
          <a:prstGeom prst="rect">
            <a:avLst/>
          </a:prstGeom>
          <a:noFill/>
          <a:ln w="9525">
            <a:noFill/>
            <a:miter lim="800000"/>
            <a:headEnd/>
            <a:tailEnd/>
          </a:ln>
        </p:spPr>
      </p:pic>
      <p:sp>
        <p:nvSpPr>
          <p:cNvPr id="5" name="右箭头 4"/>
          <p:cNvSpPr/>
          <p:nvPr/>
        </p:nvSpPr>
        <p:spPr bwMode="auto">
          <a:xfrm>
            <a:off x="5143504" y="3786190"/>
            <a:ext cx="500066" cy="285752"/>
          </a:xfrm>
          <a:prstGeom prst="rightArrow">
            <a:avLst/>
          </a:prstGeom>
          <a:solidFill>
            <a:srgbClr val="C00000"/>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3333FF"/>
              </a:solidFill>
              <a:effectLst/>
              <a:latin typeface="Times New Roman" pitchFamily="18" charset="0"/>
              <a:ea typeface="楷体_GB2312" pitchFamily="49" charset="-122"/>
            </a:endParaRPr>
          </a:p>
        </p:txBody>
      </p:sp>
      <p:sp>
        <p:nvSpPr>
          <p:cNvPr id="7" name="灯片编号占位符 6"/>
          <p:cNvSpPr>
            <a:spLocks noGrp="1"/>
          </p:cNvSpPr>
          <p:nvPr>
            <p:ph type="sldNum" sz="quarter" idx="12"/>
          </p:nvPr>
        </p:nvSpPr>
        <p:spPr/>
        <p:txBody>
          <a:bodyPr/>
          <a:lstStyle/>
          <a:p>
            <a:fld id="{6699457F-8CE0-4332-9E3E-2A332048C7F3}" type="slidenum">
              <a:rPr lang="en-US" altLang="zh-CN" smtClean="0"/>
              <a:pPr/>
              <a:t>36</a:t>
            </a:fld>
            <a:r>
              <a:rPr lang="en-US" altLang="zh-CN" smtClean="0"/>
              <a:t>/120</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785794"/>
            <a:ext cx="4500594" cy="4445796"/>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r>
              <a:rPr lang="en-US" altLang="zh-CN" sz="1800" smtClean="0">
                <a:solidFill>
                  <a:srgbClr val="0000FF"/>
                </a:solidFill>
                <a:latin typeface="Consolas" pitchFamily="49" charset="0"/>
                <a:cs typeface="Consolas" pitchFamily="49" charset="0"/>
              </a:rPr>
              <a:t>#include &lt;iostream&gt;</a:t>
            </a:r>
          </a:p>
          <a:p>
            <a:pPr algn="l"/>
            <a:r>
              <a:rPr lang="en-US" altLang="zh-CN" sz="1800" smtClean="0">
                <a:solidFill>
                  <a:srgbClr val="0000FF"/>
                </a:solidFill>
                <a:latin typeface="Consolas" pitchFamily="49" charset="0"/>
                <a:cs typeface="Consolas" pitchFamily="49" charset="0"/>
              </a:rPr>
              <a:t>using namespace std;</a:t>
            </a:r>
          </a:p>
          <a:p>
            <a:pPr algn="l"/>
            <a:endParaRPr lang="en-US" altLang="zh-CN" sz="1800" smtClean="0">
              <a:solidFill>
                <a:srgbClr val="0000FF"/>
              </a:solidFill>
              <a:latin typeface="Consolas" pitchFamily="49" charset="0"/>
              <a:cs typeface="Consolas" pitchFamily="49" charset="0"/>
            </a:endParaRPr>
          </a:p>
          <a:p>
            <a:pPr algn="l"/>
            <a:r>
              <a:rPr lang="en-US" altLang="zh-CN" sz="1800" smtClean="0">
                <a:solidFill>
                  <a:srgbClr val="FF00FF"/>
                </a:solidFill>
                <a:latin typeface="Consolas" pitchFamily="49" charset="0"/>
                <a:cs typeface="Consolas" pitchFamily="49" charset="0"/>
              </a:rPr>
              <a:t>template &lt;typename T&gt;</a:t>
            </a:r>
          </a:p>
          <a:p>
            <a:pPr algn="l"/>
            <a:r>
              <a:rPr lang="en-US" altLang="zh-CN" sz="1800" smtClean="0">
                <a:solidFill>
                  <a:srgbClr val="FF00FF"/>
                </a:solidFill>
                <a:latin typeface="Consolas" pitchFamily="49" charset="0"/>
                <a:cs typeface="Consolas" pitchFamily="49" charset="0"/>
              </a:rPr>
              <a:t>T max(T x,T y)</a:t>
            </a:r>
          </a:p>
          <a:p>
            <a:pPr algn="l"/>
            <a:r>
              <a:rPr lang="en-US" altLang="zh-CN" sz="1800" smtClean="0">
                <a:solidFill>
                  <a:srgbClr val="FF00FF"/>
                </a:solidFill>
                <a:latin typeface="Consolas" pitchFamily="49" charset="0"/>
                <a:cs typeface="Consolas" pitchFamily="49" charset="0"/>
              </a:rPr>
              <a:t>{</a:t>
            </a:r>
          </a:p>
          <a:p>
            <a:pPr algn="l"/>
            <a:r>
              <a:rPr lang="en-US" altLang="zh-CN" sz="1800" smtClean="0">
                <a:solidFill>
                  <a:srgbClr val="FF00FF"/>
                </a:solidFill>
                <a:latin typeface="Consolas" pitchFamily="49" charset="0"/>
                <a:cs typeface="Consolas" pitchFamily="49" charset="0"/>
              </a:rPr>
              <a:t>   return x&gt;y?x:y;</a:t>
            </a:r>
          </a:p>
          <a:p>
            <a:pPr algn="l"/>
            <a:r>
              <a:rPr lang="en-US" altLang="zh-CN" sz="1800" smtClean="0">
                <a:solidFill>
                  <a:srgbClr val="FF00FF"/>
                </a:solidFill>
                <a:latin typeface="Consolas" pitchFamily="49" charset="0"/>
                <a:cs typeface="Consolas" pitchFamily="49" charset="0"/>
              </a:rPr>
              <a:t>}</a:t>
            </a:r>
          </a:p>
          <a:p>
            <a:pPr algn="l"/>
            <a:endParaRPr lang="en-US" altLang="zh-CN" sz="1800" smtClean="0">
              <a:solidFill>
                <a:srgbClr val="0000FF"/>
              </a:solidFill>
              <a:latin typeface="Consolas" pitchFamily="49" charset="0"/>
              <a:cs typeface="Consolas" pitchFamily="49" charset="0"/>
            </a:endParaRPr>
          </a:p>
          <a:p>
            <a:pPr algn="l"/>
            <a:r>
              <a:rPr lang="en-US" altLang="zh-CN" sz="1800" smtClean="0">
                <a:solidFill>
                  <a:srgbClr val="0000FF"/>
                </a:solidFill>
                <a:latin typeface="Consolas" pitchFamily="49" charset="0"/>
                <a:cs typeface="Consolas" pitchFamily="49" charset="0"/>
              </a:rPr>
              <a:t>void main()</a:t>
            </a:r>
          </a:p>
          <a:p>
            <a:pPr algn="l"/>
            <a:r>
              <a:rPr lang="en-US" altLang="zh-CN" sz="1800" smtClean="0">
                <a:solidFill>
                  <a:srgbClr val="0000FF"/>
                </a:solidFill>
                <a:latin typeface="Consolas" pitchFamily="49" charset="0"/>
                <a:cs typeface="Consolas" pitchFamily="49" charset="0"/>
              </a:rPr>
              <a:t>{</a:t>
            </a:r>
          </a:p>
          <a:p>
            <a:pPr algn="l"/>
            <a:r>
              <a:rPr lang="en-US" altLang="zh-CN" sz="1800" smtClean="0">
                <a:solidFill>
                  <a:srgbClr val="0000FF"/>
                </a:solidFill>
                <a:latin typeface="Consolas" pitchFamily="49" charset="0"/>
                <a:cs typeface="Consolas" pitchFamily="49" charset="0"/>
              </a:rPr>
              <a:t>   cout &lt;&lt; max(1,3) &lt;&lt; endl;</a:t>
            </a:r>
          </a:p>
          <a:p>
            <a:pPr algn="l"/>
            <a:r>
              <a:rPr lang="en-US" altLang="zh-CN" sz="1800" smtClean="0">
                <a:solidFill>
                  <a:srgbClr val="0000FF"/>
                </a:solidFill>
                <a:latin typeface="Consolas" pitchFamily="49" charset="0"/>
                <a:cs typeface="Consolas" pitchFamily="49" charset="0"/>
              </a:rPr>
              <a:t>   cout &lt;&lt; max(1.8,1.3) &lt;&lt; endl;</a:t>
            </a:r>
          </a:p>
          <a:p>
            <a:pPr algn="l"/>
            <a:r>
              <a:rPr lang="en-US" altLang="zh-CN" sz="1800" smtClean="0">
                <a:solidFill>
                  <a:srgbClr val="0000FF"/>
                </a:solidFill>
                <a:latin typeface="Consolas" pitchFamily="49" charset="0"/>
                <a:cs typeface="Consolas" pitchFamily="49" charset="0"/>
              </a:rPr>
              <a:t>   cout &lt;&lt; max('c','e') &lt;&lt; endl;</a:t>
            </a:r>
          </a:p>
          <a:p>
            <a:pPr algn="l"/>
            <a:r>
              <a:rPr lang="en-US" altLang="zh-CN" sz="1800" smtClean="0">
                <a:solidFill>
                  <a:srgbClr val="0000FF"/>
                </a:solidFill>
                <a:latin typeface="Consolas" pitchFamily="49" charset="0"/>
                <a:cs typeface="Consolas" pitchFamily="49" charset="0"/>
              </a:rPr>
              <a:t>}</a:t>
            </a:r>
          </a:p>
        </p:txBody>
      </p:sp>
      <p:pic>
        <p:nvPicPr>
          <p:cNvPr id="3" name="Picture 2"/>
          <p:cNvPicPr>
            <a:picLocks noChangeAspect="1" noChangeArrowheads="1"/>
          </p:cNvPicPr>
          <p:nvPr/>
        </p:nvPicPr>
        <p:blipFill>
          <a:blip r:embed="rId3" cstate="print"/>
          <a:srcRect/>
          <a:stretch>
            <a:fillRect/>
          </a:stretch>
        </p:blipFill>
        <p:spPr bwMode="auto">
          <a:xfrm>
            <a:off x="5996017" y="2071678"/>
            <a:ext cx="2790825" cy="1733550"/>
          </a:xfrm>
          <a:prstGeom prst="rect">
            <a:avLst/>
          </a:prstGeom>
          <a:noFill/>
          <a:ln w="9525">
            <a:noFill/>
            <a:miter lim="800000"/>
            <a:headEnd/>
            <a:tailEnd/>
          </a:ln>
        </p:spPr>
      </p:pic>
      <p:sp>
        <p:nvSpPr>
          <p:cNvPr id="4" name="右箭头 3"/>
          <p:cNvSpPr/>
          <p:nvPr/>
        </p:nvSpPr>
        <p:spPr bwMode="auto">
          <a:xfrm>
            <a:off x="5353075" y="2857496"/>
            <a:ext cx="500066" cy="285752"/>
          </a:xfrm>
          <a:prstGeom prst="rightArrow">
            <a:avLst/>
          </a:prstGeom>
          <a:solidFill>
            <a:srgbClr val="C00000"/>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3333FF"/>
              </a:solidFill>
              <a:effectLst/>
              <a:latin typeface="Times New Roman" pitchFamily="18" charset="0"/>
              <a:ea typeface="楷体_GB2312" pitchFamily="49" charset="-122"/>
            </a:endParaRPr>
          </a:p>
        </p:txBody>
      </p:sp>
      <p:sp>
        <p:nvSpPr>
          <p:cNvPr id="6" name="灯片编号占位符 5"/>
          <p:cNvSpPr>
            <a:spLocks noGrp="1"/>
          </p:cNvSpPr>
          <p:nvPr>
            <p:ph type="sldNum" sz="quarter" idx="12"/>
          </p:nvPr>
        </p:nvSpPr>
        <p:spPr/>
        <p:txBody>
          <a:bodyPr/>
          <a:lstStyle/>
          <a:p>
            <a:fld id="{6699457F-8CE0-4332-9E3E-2A332048C7F3}" type="slidenum">
              <a:rPr lang="en-US" altLang="zh-CN" smtClean="0"/>
              <a:pPr/>
              <a:t>37</a:t>
            </a:fld>
            <a:r>
              <a:rPr lang="en-US" altLang="zh-CN" smtClean="0"/>
              <a:t>/120</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00034" y="571480"/>
            <a:ext cx="7786742" cy="2167361"/>
          </a:xfrm>
          <a:prstGeom prst="rect">
            <a:avLst/>
          </a:prstGeom>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2800"/>
              </a:lnSpc>
              <a:spcBef>
                <a:spcPts val="1200"/>
              </a:spcBef>
              <a:buBlip>
                <a:blip r:embed="rId3"/>
              </a:buBlip>
            </a:pPr>
            <a:r>
              <a:rPr lang="zh-CN" altLang="zh-CN" sz="2000" smtClean="0">
                <a:solidFill>
                  <a:srgbClr val="FF0000"/>
                </a:solidFill>
                <a:latin typeface="微软雅黑" pitchFamily="34" charset="-122"/>
                <a:ea typeface="微软雅黑" pitchFamily="34" charset="-122"/>
                <a:cs typeface="Consolas" pitchFamily="49" charset="0"/>
              </a:rPr>
              <a:t>类模板</a:t>
            </a:r>
            <a:r>
              <a:rPr lang="zh-CN" altLang="zh-CN" sz="2000" smtClean="0">
                <a:solidFill>
                  <a:srgbClr val="3333FF"/>
                </a:solidFill>
                <a:latin typeface="Consolas" pitchFamily="49" charset="0"/>
                <a:ea typeface="仿宋" pitchFamily="49" charset="-122"/>
                <a:cs typeface="Consolas" pitchFamily="49" charset="0"/>
              </a:rPr>
              <a:t>使用户可以为类声明一种模式，使得类中的某些数据成员、成员函数的参数和返回值能取任意数据类型。</a:t>
            </a:r>
            <a:endParaRPr lang="en-US" altLang="zh-CN" sz="2000" smtClean="0">
              <a:solidFill>
                <a:srgbClr val="3333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3"/>
              </a:buBlip>
            </a:pPr>
            <a:r>
              <a:rPr lang="zh-CN" altLang="zh-CN" sz="2000" smtClean="0">
                <a:solidFill>
                  <a:srgbClr val="FF0000"/>
                </a:solidFill>
                <a:latin typeface="微软雅黑" pitchFamily="34" charset="-122"/>
                <a:ea typeface="微软雅黑" pitchFamily="34" charset="-122"/>
                <a:cs typeface="Consolas" pitchFamily="49" charset="0"/>
              </a:rPr>
              <a:t>类模板</a:t>
            </a:r>
            <a:r>
              <a:rPr lang="zh-CN" altLang="zh-CN" sz="2000" smtClean="0">
                <a:solidFill>
                  <a:srgbClr val="3333FF"/>
                </a:solidFill>
                <a:latin typeface="Consolas" pitchFamily="49" charset="0"/>
                <a:ea typeface="仿宋" pitchFamily="49" charset="-122"/>
                <a:cs typeface="Consolas" pitchFamily="49" charset="0"/>
              </a:rPr>
              <a:t>用于实现类所需数据的类型参数化。类模板在表示数据结构如数组、二叉树和图等显得特别重要，这些数据结构的表示和算法不受所包含的元素类型的影响。</a:t>
            </a:r>
            <a:endParaRPr lang="zh-CN" altLang="en-US" sz="2000">
              <a:solidFill>
                <a:srgbClr val="3333FF"/>
              </a:solidFill>
              <a:latin typeface="Consolas" pitchFamily="49" charset="0"/>
              <a:ea typeface="仿宋" pitchFamily="49" charset="-122"/>
              <a:cs typeface="Consolas" pitchFamily="49" charset="0"/>
            </a:endParaRPr>
          </a:p>
        </p:txBody>
      </p:sp>
      <p:grpSp>
        <p:nvGrpSpPr>
          <p:cNvPr id="2" name="组合 23"/>
          <p:cNvGrpSpPr/>
          <p:nvPr/>
        </p:nvGrpSpPr>
        <p:grpSpPr>
          <a:xfrm>
            <a:off x="1571604" y="3643314"/>
            <a:ext cx="2571768" cy="2195942"/>
            <a:chOff x="1571604" y="3643314"/>
            <a:chExt cx="2571768" cy="2195942"/>
          </a:xfrm>
        </p:grpSpPr>
        <p:sp>
          <p:nvSpPr>
            <p:cNvPr id="7" name="矩形 6"/>
            <p:cNvSpPr/>
            <p:nvPr/>
          </p:nvSpPr>
          <p:spPr bwMode="auto">
            <a:xfrm>
              <a:off x="1571604" y="4929198"/>
              <a:ext cx="857256" cy="428628"/>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3333FF"/>
                  </a:solidFill>
                  <a:effectLst/>
                  <a:latin typeface="Consolas" pitchFamily="49" charset="0"/>
                  <a:ea typeface="楷体_GB2312" pitchFamily="49" charset="-122"/>
                  <a:cs typeface="Consolas" pitchFamily="49" charset="0"/>
                </a:rPr>
                <a:t>3</a:t>
              </a:r>
              <a:endParaRPr kumimoji="0" lang="zh-CN" altLang="en-US" sz="1800" b="1" i="0" u="none" strike="noStrike" cap="none" normalizeH="0" baseline="0" smtClean="0">
                <a:ln>
                  <a:noFill/>
                </a:ln>
                <a:solidFill>
                  <a:srgbClr val="3333FF"/>
                </a:solidFill>
                <a:effectLst/>
                <a:latin typeface="Consolas" pitchFamily="49" charset="0"/>
                <a:ea typeface="楷体_GB2312" pitchFamily="49" charset="-122"/>
                <a:cs typeface="Consolas" pitchFamily="49" charset="0"/>
              </a:endParaRPr>
            </a:p>
          </p:txBody>
        </p:sp>
        <p:sp>
          <p:nvSpPr>
            <p:cNvPr id="8" name="矩形 7"/>
            <p:cNvSpPr/>
            <p:nvPr/>
          </p:nvSpPr>
          <p:spPr bwMode="auto">
            <a:xfrm>
              <a:off x="1571604" y="4500570"/>
              <a:ext cx="857256" cy="428628"/>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800" smtClean="0">
                  <a:solidFill>
                    <a:srgbClr val="3333FF"/>
                  </a:solidFill>
                  <a:latin typeface="Consolas" pitchFamily="49" charset="0"/>
                  <a:ea typeface="楷体_GB2312" pitchFamily="49" charset="-122"/>
                  <a:cs typeface="Consolas" pitchFamily="49" charset="0"/>
                </a:rPr>
                <a:t>5</a:t>
              </a:r>
              <a:endParaRPr kumimoji="0" lang="zh-CN" altLang="en-US" sz="1800" b="1" i="0" u="none" strike="noStrike" cap="none" normalizeH="0" baseline="0" smtClean="0">
                <a:ln>
                  <a:noFill/>
                </a:ln>
                <a:solidFill>
                  <a:srgbClr val="3333FF"/>
                </a:solidFill>
                <a:effectLst/>
                <a:latin typeface="Consolas" pitchFamily="49" charset="0"/>
                <a:ea typeface="楷体_GB2312" pitchFamily="49" charset="-122"/>
                <a:cs typeface="Consolas" pitchFamily="49" charset="0"/>
              </a:endParaRPr>
            </a:p>
          </p:txBody>
        </p:sp>
        <p:sp>
          <p:nvSpPr>
            <p:cNvPr id="9" name="矩形 8"/>
            <p:cNvSpPr/>
            <p:nvPr/>
          </p:nvSpPr>
          <p:spPr bwMode="auto">
            <a:xfrm>
              <a:off x="1571604" y="4071942"/>
              <a:ext cx="857256" cy="428628"/>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800" smtClean="0">
                  <a:solidFill>
                    <a:srgbClr val="3333FF"/>
                  </a:solidFill>
                  <a:latin typeface="Consolas" pitchFamily="49" charset="0"/>
                  <a:ea typeface="楷体_GB2312" pitchFamily="49" charset="-122"/>
                  <a:cs typeface="Consolas" pitchFamily="49" charset="0"/>
                </a:rPr>
                <a:t>1</a:t>
              </a:r>
              <a:endParaRPr kumimoji="0" lang="zh-CN" altLang="en-US" sz="1800" b="1" i="0" u="none" strike="noStrike" cap="none" normalizeH="0" baseline="0" smtClean="0">
                <a:ln>
                  <a:noFill/>
                </a:ln>
                <a:solidFill>
                  <a:srgbClr val="3333FF"/>
                </a:solidFill>
                <a:effectLst/>
                <a:latin typeface="Consolas" pitchFamily="49" charset="0"/>
                <a:ea typeface="楷体_GB2312" pitchFamily="49" charset="-122"/>
                <a:cs typeface="Consolas" pitchFamily="49" charset="0"/>
              </a:endParaRPr>
            </a:p>
          </p:txBody>
        </p:sp>
        <p:sp>
          <p:nvSpPr>
            <p:cNvPr id="10" name="矩形 9"/>
            <p:cNvSpPr/>
            <p:nvPr/>
          </p:nvSpPr>
          <p:spPr bwMode="auto">
            <a:xfrm>
              <a:off x="1571604" y="3643314"/>
              <a:ext cx="857256" cy="428628"/>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3333FF"/>
                </a:solidFill>
                <a:effectLst/>
                <a:latin typeface="Consolas" pitchFamily="49" charset="0"/>
                <a:ea typeface="楷体_GB2312" pitchFamily="49" charset="-122"/>
                <a:cs typeface="Consolas" pitchFamily="49" charset="0"/>
              </a:endParaRPr>
            </a:p>
          </p:txBody>
        </p:sp>
        <p:sp>
          <p:nvSpPr>
            <p:cNvPr id="12" name="TextBox 11"/>
            <p:cNvSpPr txBox="1"/>
            <p:nvPr/>
          </p:nvSpPr>
          <p:spPr>
            <a:xfrm>
              <a:off x="1571604" y="5500702"/>
              <a:ext cx="857256" cy="338554"/>
            </a:xfrm>
            <a:prstGeom prst="rect">
              <a:avLst/>
            </a:prstGeom>
            <a:noFill/>
          </p:spPr>
          <p:txBody>
            <a:bodyPr wrap="square" rtlCol="0">
              <a:spAutoFit/>
            </a:bodyPr>
            <a:lstStyle/>
            <a:p>
              <a:pPr algn="l"/>
              <a:r>
                <a:rPr lang="zh-CN" altLang="en-US" sz="1600" smtClean="0">
                  <a:latin typeface="微软雅黑" pitchFamily="34" charset="-122"/>
                  <a:ea typeface="微软雅黑" pitchFamily="34" charset="-122"/>
                </a:rPr>
                <a:t>整数栈</a:t>
              </a:r>
              <a:endParaRPr lang="zh-CN" altLang="en-US" sz="1600">
                <a:latin typeface="微软雅黑" pitchFamily="34" charset="-122"/>
                <a:ea typeface="微软雅黑" pitchFamily="34" charset="-122"/>
              </a:endParaRPr>
            </a:p>
          </p:txBody>
        </p:sp>
        <p:sp>
          <p:nvSpPr>
            <p:cNvPr id="13" name="矩形 12"/>
            <p:cNvSpPr/>
            <p:nvPr/>
          </p:nvSpPr>
          <p:spPr bwMode="auto">
            <a:xfrm>
              <a:off x="3286116" y="4929198"/>
              <a:ext cx="857256" cy="428628"/>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800" i="1" smtClean="0">
                  <a:solidFill>
                    <a:srgbClr val="3333FF"/>
                  </a:solidFill>
                  <a:latin typeface="Consolas" pitchFamily="49" charset="0"/>
                  <a:ea typeface="楷体_GB2312" pitchFamily="49" charset="-122"/>
                  <a:cs typeface="Consolas" pitchFamily="49" charset="0"/>
                </a:rPr>
                <a:t>c</a:t>
              </a:r>
              <a:endParaRPr kumimoji="0" lang="zh-CN" altLang="en-US" sz="1800" b="1" i="1" u="none" strike="noStrike" cap="none" normalizeH="0" baseline="0" smtClean="0">
                <a:ln>
                  <a:noFill/>
                </a:ln>
                <a:solidFill>
                  <a:srgbClr val="3333FF"/>
                </a:solidFill>
                <a:effectLst/>
                <a:latin typeface="Consolas" pitchFamily="49" charset="0"/>
                <a:ea typeface="楷体_GB2312" pitchFamily="49" charset="-122"/>
                <a:cs typeface="Consolas" pitchFamily="49" charset="0"/>
              </a:endParaRPr>
            </a:p>
          </p:txBody>
        </p:sp>
        <p:sp>
          <p:nvSpPr>
            <p:cNvPr id="14" name="矩形 13"/>
            <p:cNvSpPr/>
            <p:nvPr/>
          </p:nvSpPr>
          <p:spPr bwMode="auto">
            <a:xfrm>
              <a:off x="3286116" y="4500570"/>
              <a:ext cx="857256" cy="428628"/>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800" i="1" smtClean="0">
                  <a:solidFill>
                    <a:srgbClr val="3333FF"/>
                  </a:solidFill>
                  <a:latin typeface="Consolas" pitchFamily="49" charset="0"/>
                  <a:ea typeface="楷体_GB2312" pitchFamily="49" charset="-122"/>
                  <a:cs typeface="Consolas" pitchFamily="49" charset="0"/>
                </a:rPr>
                <a:t>a</a:t>
              </a:r>
              <a:endParaRPr kumimoji="0" lang="zh-CN" altLang="en-US" sz="1800" b="1" i="1" u="none" strike="noStrike" cap="none" normalizeH="0" baseline="0" smtClean="0">
                <a:ln>
                  <a:noFill/>
                </a:ln>
                <a:solidFill>
                  <a:srgbClr val="3333FF"/>
                </a:solidFill>
                <a:effectLst/>
                <a:latin typeface="Consolas" pitchFamily="49" charset="0"/>
                <a:ea typeface="楷体_GB2312" pitchFamily="49" charset="-122"/>
                <a:cs typeface="Consolas" pitchFamily="49" charset="0"/>
              </a:endParaRPr>
            </a:p>
          </p:txBody>
        </p:sp>
        <p:sp>
          <p:nvSpPr>
            <p:cNvPr id="15" name="矩形 14"/>
            <p:cNvSpPr/>
            <p:nvPr/>
          </p:nvSpPr>
          <p:spPr bwMode="auto">
            <a:xfrm>
              <a:off x="3286116" y="4071942"/>
              <a:ext cx="857256" cy="428628"/>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800" i="1" smtClean="0">
                  <a:solidFill>
                    <a:srgbClr val="3333FF"/>
                  </a:solidFill>
                  <a:latin typeface="Consolas" pitchFamily="49" charset="0"/>
                  <a:ea typeface="楷体_GB2312" pitchFamily="49" charset="-122"/>
                  <a:cs typeface="Consolas" pitchFamily="49" charset="0"/>
                </a:rPr>
                <a:t>b</a:t>
              </a:r>
              <a:endParaRPr kumimoji="0" lang="zh-CN" altLang="en-US" sz="1800" b="1" i="1" u="none" strike="noStrike" cap="none" normalizeH="0" baseline="0" smtClean="0">
                <a:ln>
                  <a:noFill/>
                </a:ln>
                <a:solidFill>
                  <a:srgbClr val="3333FF"/>
                </a:solidFill>
                <a:effectLst/>
                <a:latin typeface="Consolas" pitchFamily="49" charset="0"/>
                <a:ea typeface="楷体_GB2312" pitchFamily="49" charset="-122"/>
                <a:cs typeface="Consolas" pitchFamily="49" charset="0"/>
              </a:endParaRPr>
            </a:p>
          </p:txBody>
        </p:sp>
        <p:sp>
          <p:nvSpPr>
            <p:cNvPr id="16" name="矩形 15"/>
            <p:cNvSpPr/>
            <p:nvPr/>
          </p:nvSpPr>
          <p:spPr bwMode="auto">
            <a:xfrm>
              <a:off x="3286116" y="3643314"/>
              <a:ext cx="857256" cy="428628"/>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3333FF"/>
                </a:solidFill>
                <a:effectLst/>
                <a:latin typeface="Consolas" pitchFamily="49" charset="0"/>
                <a:ea typeface="楷体_GB2312" pitchFamily="49" charset="-122"/>
                <a:cs typeface="Consolas" pitchFamily="49" charset="0"/>
              </a:endParaRPr>
            </a:p>
          </p:txBody>
        </p:sp>
        <p:sp>
          <p:nvSpPr>
            <p:cNvPr id="17" name="TextBox 16"/>
            <p:cNvSpPr txBox="1"/>
            <p:nvPr/>
          </p:nvSpPr>
          <p:spPr>
            <a:xfrm>
              <a:off x="3286116" y="5500702"/>
              <a:ext cx="857256" cy="338554"/>
            </a:xfrm>
            <a:prstGeom prst="rect">
              <a:avLst/>
            </a:prstGeom>
            <a:noFill/>
          </p:spPr>
          <p:txBody>
            <a:bodyPr wrap="square" rtlCol="0">
              <a:spAutoFit/>
            </a:bodyPr>
            <a:lstStyle/>
            <a:p>
              <a:pPr algn="l"/>
              <a:r>
                <a:rPr lang="zh-CN" altLang="en-US" sz="1600" smtClean="0">
                  <a:latin typeface="微软雅黑" pitchFamily="34" charset="-122"/>
                  <a:ea typeface="微软雅黑" pitchFamily="34" charset="-122"/>
                </a:rPr>
                <a:t>字符栈</a:t>
              </a:r>
              <a:endParaRPr lang="zh-CN" altLang="en-US" sz="1600">
                <a:latin typeface="微软雅黑" pitchFamily="34" charset="-122"/>
                <a:ea typeface="微软雅黑" pitchFamily="34" charset="-122"/>
              </a:endParaRPr>
            </a:p>
          </p:txBody>
        </p:sp>
      </p:grpSp>
      <p:grpSp>
        <p:nvGrpSpPr>
          <p:cNvPr id="3" name="组合 24"/>
          <p:cNvGrpSpPr/>
          <p:nvPr/>
        </p:nvGrpSpPr>
        <p:grpSpPr>
          <a:xfrm>
            <a:off x="2928926" y="3071810"/>
            <a:ext cx="3714776" cy="2767446"/>
            <a:chOff x="2928926" y="3071810"/>
            <a:chExt cx="3714776" cy="2767446"/>
          </a:xfrm>
        </p:grpSpPr>
        <p:sp>
          <p:nvSpPr>
            <p:cNvPr id="18" name="矩形 17"/>
            <p:cNvSpPr/>
            <p:nvPr/>
          </p:nvSpPr>
          <p:spPr bwMode="auto">
            <a:xfrm>
              <a:off x="5786446" y="4929198"/>
              <a:ext cx="857256" cy="428628"/>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rgbClr val="3333FF"/>
                  </a:solidFill>
                  <a:effectLst/>
                  <a:latin typeface="Consolas" pitchFamily="49" charset="0"/>
                  <a:ea typeface="楷体_GB2312" pitchFamily="49" charset="-122"/>
                  <a:cs typeface="Consolas" pitchFamily="49" charset="0"/>
                </a:rPr>
                <a:t>*</a:t>
              </a:r>
              <a:endParaRPr kumimoji="0" lang="zh-CN" altLang="en-US" sz="1800" b="1" i="1" u="none" strike="noStrike" cap="none" normalizeH="0" baseline="0" smtClean="0">
                <a:ln>
                  <a:noFill/>
                </a:ln>
                <a:solidFill>
                  <a:srgbClr val="3333FF"/>
                </a:solidFill>
                <a:effectLst/>
                <a:latin typeface="Consolas" pitchFamily="49" charset="0"/>
                <a:ea typeface="楷体_GB2312" pitchFamily="49" charset="-122"/>
                <a:cs typeface="Consolas" pitchFamily="49" charset="0"/>
              </a:endParaRPr>
            </a:p>
          </p:txBody>
        </p:sp>
        <p:sp>
          <p:nvSpPr>
            <p:cNvPr id="19" name="矩形 18"/>
            <p:cNvSpPr/>
            <p:nvPr/>
          </p:nvSpPr>
          <p:spPr bwMode="auto">
            <a:xfrm>
              <a:off x="5786446" y="4500570"/>
              <a:ext cx="857256" cy="428628"/>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rgbClr val="3333FF"/>
                  </a:solidFill>
                  <a:effectLst/>
                  <a:latin typeface="Consolas" pitchFamily="49" charset="0"/>
                  <a:ea typeface="楷体_GB2312" pitchFamily="49" charset="-122"/>
                  <a:cs typeface="Consolas" pitchFamily="49" charset="0"/>
                </a:rPr>
                <a:t>*</a:t>
              </a:r>
              <a:endParaRPr kumimoji="0" lang="zh-CN" altLang="en-US" sz="1800" b="1" i="1" u="none" strike="noStrike" cap="none" normalizeH="0" baseline="0" smtClean="0">
                <a:ln>
                  <a:noFill/>
                </a:ln>
                <a:solidFill>
                  <a:srgbClr val="3333FF"/>
                </a:solidFill>
                <a:effectLst/>
                <a:latin typeface="Consolas" pitchFamily="49" charset="0"/>
                <a:ea typeface="楷体_GB2312" pitchFamily="49" charset="-122"/>
                <a:cs typeface="Consolas" pitchFamily="49" charset="0"/>
              </a:endParaRPr>
            </a:p>
          </p:txBody>
        </p:sp>
        <p:sp>
          <p:nvSpPr>
            <p:cNvPr id="20" name="矩形 19"/>
            <p:cNvSpPr/>
            <p:nvPr/>
          </p:nvSpPr>
          <p:spPr bwMode="auto">
            <a:xfrm>
              <a:off x="5786446" y="4071942"/>
              <a:ext cx="857256" cy="428628"/>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rgbClr val="3333FF"/>
                  </a:solidFill>
                  <a:effectLst/>
                  <a:latin typeface="Consolas" pitchFamily="49" charset="0"/>
                  <a:ea typeface="楷体_GB2312" pitchFamily="49" charset="-122"/>
                  <a:cs typeface="Consolas" pitchFamily="49" charset="0"/>
                </a:rPr>
                <a:t>*</a:t>
              </a:r>
              <a:endParaRPr kumimoji="0" lang="zh-CN" altLang="en-US" sz="1800" b="1" i="1" u="none" strike="noStrike" cap="none" normalizeH="0" baseline="0" smtClean="0">
                <a:ln>
                  <a:noFill/>
                </a:ln>
                <a:solidFill>
                  <a:srgbClr val="3333FF"/>
                </a:solidFill>
                <a:effectLst/>
                <a:latin typeface="Consolas" pitchFamily="49" charset="0"/>
                <a:ea typeface="楷体_GB2312" pitchFamily="49" charset="-122"/>
                <a:cs typeface="Consolas" pitchFamily="49" charset="0"/>
              </a:endParaRPr>
            </a:p>
          </p:txBody>
        </p:sp>
        <p:sp>
          <p:nvSpPr>
            <p:cNvPr id="21" name="矩形 20"/>
            <p:cNvSpPr/>
            <p:nvPr/>
          </p:nvSpPr>
          <p:spPr bwMode="auto">
            <a:xfrm>
              <a:off x="5786446" y="3643314"/>
              <a:ext cx="857256" cy="428628"/>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3333FF"/>
                </a:solidFill>
                <a:effectLst/>
                <a:latin typeface="Consolas" pitchFamily="49" charset="0"/>
                <a:ea typeface="楷体_GB2312" pitchFamily="49" charset="-122"/>
                <a:cs typeface="Consolas" pitchFamily="49" charset="0"/>
              </a:endParaRPr>
            </a:p>
          </p:txBody>
        </p:sp>
        <p:sp>
          <p:nvSpPr>
            <p:cNvPr id="22" name="TextBox 21"/>
            <p:cNvSpPr txBox="1"/>
            <p:nvPr/>
          </p:nvSpPr>
          <p:spPr>
            <a:xfrm>
              <a:off x="5786446" y="5500702"/>
              <a:ext cx="857256" cy="338554"/>
            </a:xfrm>
            <a:prstGeom prst="rect">
              <a:avLst/>
            </a:prstGeom>
            <a:noFill/>
          </p:spPr>
          <p:txBody>
            <a:bodyPr wrap="square" rtlCol="0">
              <a:spAutoFit/>
            </a:bodyPr>
            <a:lstStyle/>
            <a:p>
              <a:pPr algn="l"/>
              <a:r>
                <a:rPr lang="zh-CN" altLang="en-US" sz="1600" smtClean="0">
                  <a:latin typeface="微软雅黑" pitchFamily="34" charset="-122"/>
                  <a:ea typeface="微软雅黑" pitchFamily="34" charset="-122"/>
                </a:rPr>
                <a:t>栈模板</a:t>
              </a:r>
              <a:endParaRPr lang="zh-CN" altLang="en-US" sz="1600">
                <a:latin typeface="微软雅黑" pitchFamily="34" charset="-122"/>
                <a:ea typeface="微软雅黑" pitchFamily="34" charset="-122"/>
              </a:endParaRPr>
            </a:p>
          </p:txBody>
        </p:sp>
        <p:sp>
          <p:nvSpPr>
            <p:cNvPr id="23" name="上弧形箭头 22"/>
            <p:cNvSpPr/>
            <p:nvPr/>
          </p:nvSpPr>
          <p:spPr bwMode="auto">
            <a:xfrm>
              <a:off x="2928926" y="3071810"/>
              <a:ext cx="3143272" cy="500066"/>
            </a:xfrm>
            <a:prstGeom prst="curvedDownArrow">
              <a:avLst/>
            </a:prstGeom>
            <a:solidFill>
              <a:srgbClr val="FF00FF"/>
            </a:solidFill>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3333FF"/>
                </a:solidFill>
                <a:effectLst/>
                <a:latin typeface="Times New Roman" pitchFamily="18" charset="0"/>
                <a:ea typeface="楷体_GB2312" pitchFamily="49" charset="-122"/>
              </a:endParaRPr>
            </a:p>
          </p:txBody>
        </p:sp>
      </p:grpSp>
      <p:sp>
        <p:nvSpPr>
          <p:cNvPr id="24" name="灯片编号占位符 23"/>
          <p:cNvSpPr>
            <a:spLocks noGrp="1"/>
          </p:cNvSpPr>
          <p:nvPr>
            <p:ph type="sldNum" sz="quarter" idx="12"/>
          </p:nvPr>
        </p:nvSpPr>
        <p:spPr/>
        <p:txBody>
          <a:bodyPr/>
          <a:lstStyle/>
          <a:p>
            <a:fld id="{6699457F-8CE0-4332-9E3E-2A332048C7F3}" type="slidenum">
              <a:rPr lang="en-US" altLang="zh-CN" smtClean="0"/>
              <a:pPr/>
              <a:t>38</a:t>
            </a:fld>
            <a:r>
              <a:rPr lang="en-US" altLang="zh-CN" smtClean="0"/>
              <a:t>/120</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4348" y="500042"/>
            <a:ext cx="5000660" cy="400110"/>
          </a:xfrm>
          <a:prstGeom prst="rect">
            <a:avLst/>
          </a:prstGeom>
          <a:noFill/>
        </p:spPr>
        <p:txBody>
          <a:bodyPr wrap="square" rtlCol="0">
            <a:spAutoFit/>
          </a:bodyPr>
          <a:lstStyle/>
          <a:p>
            <a:pPr algn="l"/>
            <a:r>
              <a:rPr lang="zh-CN" altLang="zh-CN" sz="2000" smtClean="0">
                <a:latin typeface="Consolas" pitchFamily="49" charset="0"/>
                <a:ea typeface="楷体" pitchFamily="49" charset="-122"/>
                <a:cs typeface="Consolas" pitchFamily="49" charset="0"/>
              </a:rPr>
              <a:t>声明定义类模板的一般格式如下：</a:t>
            </a:r>
          </a:p>
        </p:txBody>
      </p:sp>
      <p:sp>
        <p:nvSpPr>
          <p:cNvPr id="5" name="TextBox 4"/>
          <p:cNvSpPr txBox="1"/>
          <p:nvPr/>
        </p:nvSpPr>
        <p:spPr>
          <a:xfrm>
            <a:off x="857224" y="1071546"/>
            <a:ext cx="6429420" cy="4650092"/>
          </a:xfrm>
          <a:prstGeom prst="rect">
            <a:avLst/>
          </a:prstGeom>
          <a:solidFill>
            <a:schemeClr val="accent5"/>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4"/>
          </a:lnRef>
          <a:fillRef idx="1">
            <a:schemeClr val="lt1"/>
          </a:fillRef>
          <a:effectRef idx="0">
            <a:schemeClr val="accent4"/>
          </a:effectRef>
          <a:fontRef idx="minor">
            <a:schemeClr val="dk1"/>
          </a:fontRef>
        </p:style>
        <p:txBody>
          <a:bodyPr wrap="square" lIns="216000" tIns="108000" bIns="108000" rtlCol="0">
            <a:spAutoFit/>
          </a:bodyPr>
          <a:lstStyle/>
          <a:p>
            <a:pPr algn="l"/>
            <a:r>
              <a:rPr lang="en-US" altLang="zh-CN" sz="1600" smtClean="0">
                <a:solidFill>
                  <a:srgbClr val="0000FF"/>
                </a:solidFill>
                <a:latin typeface="Consolas" pitchFamily="49" charset="0"/>
                <a:ea typeface="仿宋" pitchFamily="49" charset="-122"/>
                <a:cs typeface="Consolas" pitchFamily="49" charset="0"/>
              </a:rPr>
              <a:t>template </a:t>
            </a:r>
            <a:r>
              <a:rPr lang="zh-CN" altLang="zh-CN" sz="1600" smtClean="0">
                <a:solidFill>
                  <a:srgbClr val="0000FF"/>
                </a:solidFill>
                <a:latin typeface="Consolas" pitchFamily="49" charset="0"/>
                <a:ea typeface="仿宋" pitchFamily="49" charset="-122"/>
                <a:cs typeface="Consolas" pitchFamily="49" charset="0"/>
              </a:rPr>
              <a:t>类型形参表</a:t>
            </a:r>
          </a:p>
          <a:p>
            <a:pPr algn="l"/>
            <a:r>
              <a:rPr lang="en-US" altLang="zh-CN" sz="1600" smtClean="0">
                <a:solidFill>
                  <a:srgbClr val="FF00FF"/>
                </a:solidFill>
                <a:latin typeface="Consolas" pitchFamily="49" charset="0"/>
                <a:ea typeface="仿宋" pitchFamily="49" charset="-122"/>
                <a:cs typeface="Consolas" pitchFamily="49" charset="0"/>
              </a:rPr>
              <a:t>class </a:t>
            </a:r>
            <a:r>
              <a:rPr lang="zh-CN" altLang="zh-CN" sz="1600" smtClean="0">
                <a:solidFill>
                  <a:srgbClr val="FF00FF"/>
                </a:solidFill>
                <a:latin typeface="Consolas" pitchFamily="49" charset="0"/>
                <a:ea typeface="仿宋" pitchFamily="49" charset="-122"/>
                <a:cs typeface="Consolas" pitchFamily="49" charset="0"/>
              </a:rPr>
              <a:t>类模板名</a:t>
            </a:r>
          </a:p>
          <a:p>
            <a:pPr algn="l"/>
            <a:r>
              <a:rPr lang="en-US" altLang="zh-CN" sz="1600" smtClean="0">
                <a:solidFill>
                  <a:srgbClr val="FF00FF"/>
                </a:solidFill>
                <a:latin typeface="Consolas" pitchFamily="49" charset="0"/>
                <a:ea typeface="仿宋" pitchFamily="49" charset="-122"/>
                <a:cs typeface="Consolas" pitchFamily="49" charset="0"/>
              </a:rPr>
              <a:t>{</a:t>
            </a:r>
            <a:endParaRPr lang="zh-CN" altLang="zh-CN" sz="1600" smtClean="0">
              <a:solidFill>
                <a:srgbClr val="FF00FF"/>
              </a:solidFill>
              <a:latin typeface="Consolas" pitchFamily="49" charset="0"/>
              <a:ea typeface="仿宋" pitchFamily="49" charset="-122"/>
              <a:cs typeface="Consolas" pitchFamily="49" charset="0"/>
            </a:endParaRPr>
          </a:p>
          <a:p>
            <a:pPr algn="l"/>
            <a:r>
              <a:rPr lang="en-US" altLang="zh-CN" sz="1600" smtClean="0">
                <a:solidFill>
                  <a:srgbClr val="FF00FF"/>
                </a:solidFill>
                <a:latin typeface="Consolas" pitchFamily="49" charset="0"/>
                <a:ea typeface="仿宋" pitchFamily="49" charset="-122"/>
                <a:cs typeface="Consolas" pitchFamily="49" charset="0"/>
              </a:rPr>
              <a:t>   </a:t>
            </a:r>
            <a:r>
              <a:rPr lang="zh-CN" altLang="zh-CN" sz="1600" smtClean="0">
                <a:solidFill>
                  <a:srgbClr val="FF00FF"/>
                </a:solidFill>
                <a:latin typeface="Consolas" pitchFamily="49" charset="0"/>
                <a:ea typeface="仿宋" pitchFamily="49" charset="-122"/>
                <a:cs typeface="Consolas" pitchFamily="49" charset="0"/>
              </a:rPr>
              <a:t>类声明体</a:t>
            </a:r>
            <a:r>
              <a:rPr lang="en-US" altLang="zh-CN" sz="1600" smtClean="0">
                <a:solidFill>
                  <a:srgbClr val="FF00FF"/>
                </a:solidFill>
                <a:latin typeface="Consolas" pitchFamily="49" charset="0"/>
                <a:ea typeface="仿宋" pitchFamily="49" charset="-122"/>
                <a:cs typeface="Consolas" pitchFamily="49" charset="0"/>
              </a:rPr>
              <a:t>;</a:t>
            </a:r>
            <a:endParaRPr lang="zh-CN" altLang="zh-CN" sz="1600" smtClean="0">
              <a:solidFill>
                <a:srgbClr val="FF00FF"/>
              </a:solidFill>
              <a:latin typeface="Consolas" pitchFamily="49" charset="0"/>
              <a:ea typeface="仿宋" pitchFamily="49" charset="-122"/>
              <a:cs typeface="Consolas" pitchFamily="49" charset="0"/>
            </a:endParaRPr>
          </a:p>
          <a:p>
            <a:pPr algn="l"/>
            <a:r>
              <a:rPr lang="en-US" altLang="zh-CN" sz="1600" smtClean="0">
                <a:solidFill>
                  <a:srgbClr val="FF00FF"/>
                </a:solidFill>
                <a:latin typeface="Consolas" pitchFamily="49" charset="0"/>
                <a:ea typeface="仿宋" pitchFamily="49" charset="-122"/>
                <a:cs typeface="Consolas" pitchFamily="49" charset="0"/>
              </a:rPr>
              <a:t>};</a:t>
            </a:r>
            <a:endParaRPr lang="zh-CN" altLang="zh-CN" sz="1600" smtClean="0">
              <a:solidFill>
                <a:srgbClr val="FF00FF"/>
              </a:solidFill>
              <a:latin typeface="Consolas" pitchFamily="49" charset="0"/>
              <a:ea typeface="仿宋" pitchFamily="49" charset="-122"/>
              <a:cs typeface="Consolas" pitchFamily="49" charset="0"/>
            </a:endParaRPr>
          </a:p>
          <a:p>
            <a:pPr algn="l"/>
            <a:endParaRPr lang="en-US"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template </a:t>
            </a:r>
            <a:r>
              <a:rPr lang="zh-CN" altLang="zh-CN" sz="1600" smtClean="0">
                <a:solidFill>
                  <a:srgbClr val="0000FF"/>
                </a:solidFill>
                <a:latin typeface="Consolas" pitchFamily="49" charset="0"/>
                <a:ea typeface="仿宋" pitchFamily="49" charset="-122"/>
                <a:cs typeface="Consolas" pitchFamily="49" charset="0"/>
              </a:rPr>
              <a:t>类型形参表</a:t>
            </a:r>
          </a:p>
          <a:p>
            <a:pPr algn="l"/>
            <a:r>
              <a:rPr lang="zh-CN" altLang="zh-CN" sz="1600" smtClean="0">
                <a:solidFill>
                  <a:srgbClr val="0000FF"/>
                </a:solidFill>
                <a:latin typeface="Consolas" pitchFamily="49" charset="0"/>
                <a:ea typeface="仿宋" pitchFamily="49" charset="-122"/>
                <a:cs typeface="Consolas" pitchFamily="49" charset="0"/>
              </a:rPr>
              <a:t>返回类型 类名</a:t>
            </a:r>
            <a:r>
              <a:rPr lang="en-US" altLang="zh-CN" sz="1600" smtClean="0">
                <a:solidFill>
                  <a:srgbClr val="0000FF"/>
                </a:solidFill>
                <a:latin typeface="Consolas" pitchFamily="49" charset="0"/>
                <a:ea typeface="仿宋" pitchFamily="49" charset="-122"/>
                <a:cs typeface="Consolas" pitchFamily="49" charset="0"/>
              </a:rPr>
              <a:t>&lt;</a:t>
            </a:r>
            <a:r>
              <a:rPr lang="zh-CN" altLang="zh-CN" sz="1600" smtClean="0">
                <a:solidFill>
                  <a:srgbClr val="0000FF"/>
                </a:solidFill>
                <a:latin typeface="Consolas" pitchFamily="49" charset="0"/>
                <a:ea typeface="仿宋" pitchFamily="49" charset="-122"/>
                <a:cs typeface="Consolas" pitchFamily="49" charset="0"/>
              </a:rPr>
              <a:t>类型名表</a:t>
            </a:r>
            <a:r>
              <a:rPr lang="en-US" altLang="zh-CN" sz="1600" smtClean="0">
                <a:solidFill>
                  <a:srgbClr val="0000FF"/>
                </a:solidFill>
                <a:latin typeface="Consolas" pitchFamily="49" charset="0"/>
                <a:ea typeface="仿宋" pitchFamily="49" charset="-122"/>
                <a:cs typeface="Consolas" pitchFamily="49" charset="0"/>
              </a:rPr>
              <a:t>&gt;::</a:t>
            </a:r>
            <a:r>
              <a:rPr lang="zh-CN" altLang="zh-CN" sz="1600" smtClean="0">
                <a:solidFill>
                  <a:srgbClr val="0000FF"/>
                </a:solidFill>
                <a:latin typeface="Consolas" pitchFamily="49" charset="0"/>
                <a:ea typeface="仿宋" pitchFamily="49" charset="-122"/>
                <a:cs typeface="Consolas" pitchFamily="49" charset="0"/>
              </a:rPr>
              <a:t>成员函数</a:t>
            </a:r>
            <a:r>
              <a:rPr lang="en-US" altLang="zh-CN" sz="1600" smtClean="0">
                <a:solidFill>
                  <a:srgbClr val="0000FF"/>
                </a:solidFill>
                <a:latin typeface="Consolas" pitchFamily="49" charset="0"/>
                <a:ea typeface="仿宋" pitchFamily="49" charset="-122"/>
                <a:cs typeface="Consolas" pitchFamily="49" charset="0"/>
              </a:rPr>
              <a:t>1(</a:t>
            </a:r>
            <a:r>
              <a:rPr lang="zh-CN" altLang="zh-CN" sz="1600" smtClean="0">
                <a:solidFill>
                  <a:srgbClr val="0000FF"/>
                </a:solidFill>
                <a:latin typeface="Consolas" pitchFamily="49" charset="0"/>
                <a:ea typeface="仿宋" pitchFamily="49" charset="-122"/>
                <a:cs typeface="Consolas" pitchFamily="49" charset="0"/>
              </a:rPr>
              <a:t>形参表</a:t>
            </a:r>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a:t>
            </a:r>
            <a:r>
              <a:rPr lang="zh-CN" altLang="zh-CN" sz="1600" smtClean="0">
                <a:solidFill>
                  <a:srgbClr val="0000FF"/>
                </a:solidFill>
                <a:latin typeface="Consolas" pitchFamily="49" charset="0"/>
                <a:ea typeface="仿宋" pitchFamily="49" charset="-122"/>
                <a:cs typeface="Consolas" pitchFamily="49" charset="0"/>
              </a:rPr>
              <a:t>成员函数定义体</a:t>
            </a:r>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a:p>
            <a:pPr algn="l">
              <a:lnSpc>
                <a:spcPct val="150000"/>
              </a:lnSpc>
            </a:pPr>
            <a:r>
              <a:rPr lang="zh-CN" altLang="zh-CN" sz="1600" smtClean="0">
                <a:solidFill>
                  <a:srgbClr val="0000FF"/>
                </a:solidFill>
                <a:latin typeface="Consolas" pitchFamily="49" charset="0"/>
                <a:ea typeface="仿宋" pitchFamily="49" charset="-122"/>
                <a:cs typeface="Consolas" pitchFamily="49" charset="0"/>
              </a:rPr>
              <a:t>┇</a:t>
            </a:r>
          </a:p>
          <a:p>
            <a:pPr algn="l">
              <a:lnSpc>
                <a:spcPct val="150000"/>
              </a:lnSpc>
            </a:pPr>
            <a:r>
              <a:rPr lang="en-US" altLang="zh-CN" sz="1600" smtClean="0">
                <a:solidFill>
                  <a:srgbClr val="0000FF"/>
                </a:solidFill>
                <a:latin typeface="Consolas" pitchFamily="49" charset="0"/>
                <a:ea typeface="仿宋" pitchFamily="49" charset="-122"/>
                <a:cs typeface="Consolas" pitchFamily="49" charset="0"/>
              </a:rPr>
              <a:t>template </a:t>
            </a:r>
            <a:r>
              <a:rPr lang="zh-CN" altLang="zh-CN" sz="1600" smtClean="0">
                <a:solidFill>
                  <a:srgbClr val="0000FF"/>
                </a:solidFill>
                <a:latin typeface="Consolas" pitchFamily="49" charset="0"/>
                <a:ea typeface="仿宋" pitchFamily="49" charset="-122"/>
                <a:cs typeface="Consolas" pitchFamily="49" charset="0"/>
              </a:rPr>
              <a:t>类型形参表</a:t>
            </a:r>
          </a:p>
          <a:p>
            <a:pPr algn="l"/>
            <a:r>
              <a:rPr lang="zh-CN" altLang="zh-CN" sz="1600" smtClean="0">
                <a:solidFill>
                  <a:srgbClr val="0000FF"/>
                </a:solidFill>
                <a:latin typeface="Consolas" pitchFamily="49" charset="0"/>
                <a:ea typeface="仿宋" pitchFamily="49" charset="-122"/>
                <a:cs typeface="Consolas" pitchFamily="49" charset="0"/>
              </a:rPr>
              <a:t>返回类型 类名</a:t>
            </a:r>
            <a:r>
              <a:rPr lang="en-US" altLang="zh-CN" sz="1600" smtClean="0">
                <a:solidFill>
                  <a:srgbClr val="0000FF"/>
                </a:solidFill>
                <a:latin typeface="Consolas" pitchFamily="49" charset="0"/>
                <a:ea typeface="仿宋" pitchFamily="49" charset="-122"/>
                <a:cs typeface="Consolas" pitchFamily="49" charset="0"/>
              </a:rPr>
              <a:t>&lt;</a:t>
            </a:r>
            <a:r>
              <a:rPr lang="zh-CN" altLang="zh-CN" sz="1600" smtClean="0">
                <a:solidFill>
                  <a:srgbClr val="0000FF"/>
                </a:solidFill>
                <a:latin typeface="Consolas" pitchFamily="49" charset="0"/>
                <a:ea typeface="仿宋" pitchFamily="49" charset="-122"/>
                <a:cs typeface="Consolas" pitchFamily="49" charset="0"/>
              </a:rPr>
              <a:t>类型名表</a:t>
            </a:r>
            <a:r>
              <a:rPr lang="en-US" altLang="zh-CN" sz="1600" smtClean="0">
                <a:solidFill>
                  <a:srgbClr val="0000FF"/>
                </a:solidFill>
                <a:latin typeface="Consolas" pitchFamily="49" charset="0"/>
                <a:ea typeface="仿宋" pitchFamily="49" charset="-122"/>
                <a:cs typeface="Consolas" pitchFamily="49" charset="0"/>
              </a:rPr>
              <a:t>&gt;::</a:t>
            </a:r>
            <a:r>
              <a:rPr lang="zh-CN" altLang="zh-CN" sz="1600" smtClean="0">
                <a:solidFill>
                  <a:srgbClr val="0000FF"/>
                </a:solidFill>
                <a:latin typeface="Consolas" pitchFamily="49" charset="0"/>
                <a:ea typeface="仿宋" pitchFamily="49" charset="-122"/>
                <a:cs typeface="Consolas" pitchFamily="49" charset="0"/>
              </a:rPr>
              <a:t>成员函数</a:t>
            </a:r>
            <a:r>
              <a:rPr lang="en-US" altLang="zh-CN" sz="1600" smtClean="0">
                <a:solidFill>
                  <a:srgbClr val="0000FF"/>
                </a:solidFill>
                <a:latin typeface="Consolas" pitchFamily="49" charset="0"/>
                <a:ea typeface="仿宋" pitchFamily="49" charset="-122"/>
                <a:cs typeface="Consolas" pitchFamily="49" charset="0"/>
              </a:rPr>
              <a:t>n(</a:t>
            </a:r>
            <a:r>
              <a:rPr lang="zh-CN" altLang="zh-CN" sz="1600" smtClean="0">
                <a:solidFill>
                  <a:srgbClr val="0000FF"/>
                </a:solidFill>
                <a:latin typeface="Consolas" pitchFamily="49" charset="0"/>
                <a:ea typeface="仿宋" pitchFamily="49" charset="-122"/>
                <a:cs typeface="Consolas" pitchFamily="49" charset="0"/>
              </a:rPr>
              <a:t>形参表</a:t>
            </a:r>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a:t>
            </a:r>
            <a:r>
              <a:rPr lang="zh-CN" altLang="zh-CN" sz="1600" smtClean="0">
                <a:solidFill>
                  <a:srgbClr val="0000FF"/>
                </a:solidFill>
                <a:latin typeface="Consolas" pitchFamily="49" charset="0"/>
                <a:ea typeface="仿宋" pitchFamily="49" charset="-122"/>
                <a:cs typeface="Consolas" pitchFamily="49" charset="0"/>
              </a:rPr>
              <a:t>成员函数定义体</a:t>
            </a:r>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a:t>
            </a:r>
            <a:endParaRPr lang="zh-CN" altLang="en-US" sz="1600">
              <a:solidFill>
                <a:srgbClr val="0000FF"/>
              </a:solidFill>
              <a:latin typeface="Consolas" pitchFamily="49" charset="0"/>
              <a:ea typeface="仿宋" pitchFamily="49" charset="-122"/>
              <a:cs typeface="Consolas" pitchFamily="49" charset="0"/>
            </a:endParaRPr>
          </a:p>
        </p:txBody>
      </p:sp>
      <p:sp>
        <p:nvSpPr>
          <p:cNvPr id="7" name="灯片编号占位符 6"/>
          <p:cNvSpPr>
            <a:spLocks noGrp="1"/>
          </p:cNvSpPr>
          <p:nvPr>
            <p:ph type="sldNum" sz="quarter" idx="12"/>
          </p:nvPr>
        </p:nvSpPr>
        <p:spPr/>
        <p:txBody>
          <a:bodyPr/>
          <a:lstStyle/>
          <a:p>
            <a:fld id="{6699457F-8CE0-4332-9E3E-2A332048C7F3}" type="slidenum">
              <a:rPr lang="en-US" altLang="zh-CN" smtClean="0"/>
              <a:pPr/>
              <a:t>39</a:t>
            </a:fld>
            <a:r>
              <a:rPr lang="en-US" altLang="zh-CN" smtClean="0"/>
              <a:t>/120</a:t>
            </a:r>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2" name="Text Box 4"/>
          <p:cNvSpPr txBox="1">
            <a:spLocks noChangeArrowheads="1"/>
          </p:cNvSpPr>
          <p:nvPr/>
        </p:nvSpPr>
        <p:spPr bwMode="auto">
          <a:xfrm>
            <a:off x="642910" y="571480"/>
            <a:ext cx="3857653" cy="492443"/>
          </a:xfrm>
          <a:prstGeom prst="rect">
            <a:avLst/>
          </a:prstGeom>
          <a:noFill/>
          <a:ln w="9525">
            <a:noFill/>
            <a:miter lim="800000"/>
            <a:headEnd/>
            <a:tailEnd/>
          </a:ln>
          <a:effectLst/>
        </p:spPr>
        <p:txBody>
          <a:bodyPr wrap="square">
            <a:spAutoFit/>
          </a:bodyPr>
          <a:lstStyle/>
          <a:p>
            <a:pPr algn="l">
              <a:lnSpc>
                <a:spcPct val="130000"/>
              </a:lnSpc>
              <a:spcBef>
                <a:spcPct val="50000"/>
              </a:spcBef>
            </a:pPr>
            <a:r>
              <a:rPr kumimoji="1" lang="zh-CN" altLang="en-US" sz="2000">
                <a:latin typeface="楷体" pitchFamily="49" charset="-122"/>
                <a:ea typeface="楷体" pitchFamily="49" charset="-122"/>
              </a:rPr>
              <a:t>面向对象程序语</a:t>
            </a:r>
            <a:r>
              <a:rPr kumimoji="1" lang="zh-CN" altLang="en-US" sz="2000" smtClean="0">
                <a:latin typeface="楷体" pitchFamily="49" charset="-122"/>
                <a:ea typeface="楷体" pitchFamily="49" charset="-122"/>
              </a:rPr>
              <a:t>言的相关概念</a:t>
            </a:r>
            <a:endParaRPr kumimoji="1" lang="zh-CN" altLang="en-US" sz="2000">
              <a:latin typeface="楷体" pitchFamily="49" charset="-122"/>
              <a:ea typeface="楷体" pitchFamily="49" charset="-122"/>
            </a:endParaRPr>
          </a:p>
        </p:txBody>
      </p:sp>
      <p:sp>
        <p:nvSpPr>
          <p:cNvPr id="63493" name="Text Box 5"/>
          <p:cNvSpPr txBox="1">
            <a:spLocks noChangeArrowheads="1"/>
          </p:cNvSpPr>
          <p:nvPr/>
        </p:nvSpPr>
        <p:spPr bwMode="auto">
          <a:xfrm>
            <a:off x="785786" y="1857364"/>
            <a:ext cx="7345363" cy="1141439"/>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tIns="108000" bIns="108000">
            <a:spAutoFit/>
          </a:bodyPr>
          <a:lstStyle/>
          <a:p>
            <a:pPr marL="342900" indent="-342900" algn="l">
              <a:lnSpc>
                <a:spcPct val="150000"/>
              </a:lnSpc>
              <a:buBlip>
                <a:blip r:embed="rId2"/>
              </a:buBlip>
            </a:pPr>
            <a:r>
              <a:rPr lang="zh-CN" altLang="en-US" sz="2000" smtClean="0">
                <a:solidFill>
                  <a:srgbClr val="3333FF"/>
                </a:solidFill>
                <a:latin typeface="仿宋" pitchFamily="49" charset="-122"/>
                <a:ea typeface="仿宋" pitchFamily="49" charset="-122"/>
              </a:rPr>
              <a:t>对</a:t>
            </a:r>
            <a:r>
              <a:rPr lang="zh-CN" altLang="en-US" sz="2000">
                <a:solidFill>
                  <a:srgbClr val="3333FF"/>
                </a:solidFill>
                <a:latin typeface="仿宋" pitchFamily="49" charset="-122"/>
                <a:ea typeface="仿宋" pitchFamily="49" charset="-122"/>
              </a:rPr>
              <a:t>象是人们要进行研究的任何实际存在的事</a:t>
            </a:r>
            <a:r>
              <a:rPr lang="zh-CN" altLang="en-US" sz="2000" smtClean="0">
                <a:solidFill>
                  <a:srgbClr val="3333FF"/>
                </a:solidFill>
                <a:latin typeface="仿宋" pitchFamily="49" charset="-122"/>
                <a:ea typeface="仿宋" pitchFamily="49" charset="-122"/>
              </a:rPr>
              <a:t>物。</a:t>
            </a:r>
            <a:endParaRPr lang="en-US" altLang="zh-CN" sz="2000" smtClean="0">
              <a:solidFill>
                <a:srgbClr val="3333FF"/>
              </a:solidFill>
              <a:latin typeface="仿宋" pitchFamily="49" charset="-122"/>
              <a:ea typeface="仿宋" pitchFamily="49" charset="-122"/>
            </a:endParaRPr>
          </a:p>
          <a:p>
            <a:pPr marL="342900" indent="-342900" algn="l">
              <a:lnSpc>
                <a:spcPct val="150000"/>
              </a:lnSpc>
              <a:buBlip>
                <a:blip r:embed="rId2"/>
              </a:buBlip>
            </a:pPr>
            <a:r>
              <a:rPr lang="zh-CN" altLang="en-US" sz="2000" smtClean="0">
                <a:solidFill>
                  <a:srgbClr val="3333FF"/>
                </a:solidFill>
                <a:latin typeface="仿宋" pitchFamily="49" charset="-122"/>
                <a:ea typeface="仿宋" pitchFamily="49" charset="-122"/>
              </a:rPr>
              <a:t>具</a:t>
            </a:r>
            <a:r>
              <a:rPr lang="zh-CN" altLang="en-US" sz="2000">
                <a:solidFill>
                  <a:srgbClr val="3333FF"/>
                </a:solidFill>
                <a:latin typeface="仿宋" pitchFamily="49" charset="-122"/>
                <a:ea typeface="仿宋" pitchFamily="49" charset="-122"/>
              </a:rPr>
              <a:t>有</a:t>
            </a:r>
            <a:r>
              <a:rPr lang="zh-CN" altLang="en-US" sz="2000">
                <a:solidFill>
                  <a:srgbClr val="FF00FF"/>
                </a:solidFill>
                <a:latin typeface="仿宋" pitchFamily="49" charset="-122"/>
                <a:ea typeface="仿宋" pitchFamily="49" charset="-122"/>
              </a:rPr>
              <a:t>属性</a:t>
            </a:r>
            <a:r>
              <a:rPr lang="zh-CN" altLang="en-US" sz="2000">
                <a:solidFill>
                  <a:srgbClr val="3333FF"/>
                </a:solidFill>
                <a:latin typeface="仿宋" pitchFamily="49" charset="-122"/>
                <a:ea typeface="仿宋" pitchFamily="49" charset="-122"/>
              </a:rPr>
              <a:t>（用数据来描述）和</a:t>
            </a:r>
            <a:r>
              <a:rPr lang="zh-CN" altLang="en-US" sz="2000">
                <a:solidFill>
                  <a:srgbClr val="FF00FF"/>
                </a:solidFill>
                <a:latin typeface="仿宋" pitchFamily="49" charset="-122"/>
                <a:ea typeface="仿宋" pitchFamily="49" charset="-122"/>
              </a:rPr>
              <a:t>方法</a:t>
            </a:r>
            <a:r>
              <a:rPr lang="zh-CN" altLang="en-US" sz="2000">
                <a:solidFill>
                  <a:srgbClr val="3333FF"/>
                </a:solidFill>
                <a:latin typeface="仿宋" pitchFamily="49" charset="-122"/>
                <a:ea typeface="仿宋" pitchFamily="49" charset="-122"/>
              </a:rPr>
              <a:t>（用于处理数据的算法）。</a:t>
            </a:r>
          </a:p>
        </p:txBody>
      </p:sp>
      <p:sp>
        <p:nvSpPr>
          <p:cNvPr id="63494" name="Text Box 6"/>
          <p:cNvSpPr txBox="1">
            <a:spLocks noChangeArrowheads="1"/>
          </p:cNvSpPr>
          <p:nvPr/>
        </p:nvSpPr>
        <p:spPr bwMode="auto">
          <a:xfrm>
            <a:off x="539750" y="1233488"/>
            <a:ext cx="2016125" cy="400110"/>
          </a:xfrm>
          <a:prstGeom prst="rect">
            <a:avLst/>
          </a:prstGeom>
          <a:noFill/>
          <a:ln w="28575" algn="ctr">
            <a:noFill/>
            <a:miter lim="800000"/>
            <a:headEnd/>
            <a:tailEnd/>
          </a:ln>
          <a:effectLst/>
        </p:spPr>
        <p:txBody>
          <a:bodyPr>
            <a:spAutoFit/>
          </a:bodyPr>
          <a:lstStyle/>
          <a:p>
            <a:pPr algn="l"/>
            <a:r>
              <a:rPr lang="zh-CN" altLang="en-US" sz="2000">
                <a:solidFill>
                  <a:srgbClr val="FF3300"/>
                </a:solidFill>
                <a:latin typeface="Consolas" pitchFamily="49" charset="0"/>
                <a:ea typeface="华文中宋" pitchFamily="2" charset="-122"/>
                <a:cs typeface="Consolas" pitchFamily="49" charset="0"/>
              </a:rPr>
              <a:t>（</a:t>
            </a:r>
            <a:r>
              <a:rPr lang="en-US" altLang="zh-CN" sz="2000">
                <a:solidFill>
                  <a:srgbClr val="FF3300"/>
                </a:solidFill>
                <a:latin typeface="Consolas" pitchFamily="49" charset="0"/>
                <a:ea typeface="华文中宋" pitchFamily="2" charset="-122"/>
                <a:cs typeface="Consolas" pitchFamily="49" charset="0"/>
              </a:rPr>
              <a:t>1</a:t>
            </a:r>
            <a:r>
              <a:rPr lang="zh-CN" altLang="en-US" sz="2000">
                <a:solidFill>
                  <a:srgbClr val="FF3300"/>
                </a:solidFill>
                <a:latin typeface="Consolas" pitchFamily="49" charset="0"/>
                <a:ea typeface="华文中宋" pitchFamily="2" charset="-122"/>
                <a:cs typeface="Consolas" pitchFamily="49" charset="0"/>
              </a:rPr>
              <a:t>）对象</a:t>
            </a:r>
          </a:p>
        </p:txBody>
      </p:sp>
      <p:sp>
        <p:nvSpPr>
          <p:cNvPr id="6" name="灯片编号占位符 5"/>
          <p:cNvSpPr>
            <a:spLocks noGrp="1"/>
          </p:cNvSpPr>
          <p:nvPr>
            <p:ph type="sldNum" sz="quarter" idx="12"/>
          </p:nvPr>
        </p:nvSpPr>
        <p:spPr/>
        <p:txBody>
          <a:bodyPr/>
          <a:lstStyle/>
          <a:p>
            <a:fld id="{6699457F-8CE0-4332-9E3E-2A332048C7F3}" type="slidenum">
              <a:rPr lang="en-US" altLang="zh-CN" smtClean="0"/>
              <a:pPr/>
              <a:t>4</a:t>
            </a:fld>
            <a:r>
              <a:rPr lang="en-US" altLang="zh-CN" smtClean="0"/>
              <a:t>/120</a:t>
            </a:r>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428604"/>
            <a:ext cx="8215370" cy="782137"/>
          </a:xfrm>
          <a:prstGeom prst="rect">
            <a:avLst/>
          </a:prstGeom>
          <a:noFill/>
        </p:spPr>
        <p:txBody>
          <a:bodyPr wrap="square" rtlCol="0">
            <a:spAutoFit/>
          </a:bodyPr>
          <a:lstStyle/>
          <a:p>
            <a:pPr algn="l">
              <a:lnSpc>
                <a:spcPts val="2800"/>
              </a:lnSpc>
            </a:pPr>
            <a:r>
              <a:rPr lang="en-US" altLang="zh-CN" sz="2000" smtClean="0">
                <a:latin typeface="Consolas" pitchFamily="49" charset="0"/>
                <a:ea typeface="楷体" pitchFamily="49" charset="-122"/>
                <a:cs typeface="Consolas" pitchFamily="49" charset="0"/>
              </a:rPr>
              <a:t>   </a:t>
            </a:r>
            <a:r>
              <a:rPr lang="zh-CN" altLang="zh-CN" sz="2000" smtClean="0">
                <a:latin typeface="Consolas" pitchFamily="49" charset="0"/>
                <a:ea typeface="楷体" pitchFamily="49" charset="-122"/>
                <a:cs typeface="Consolas" pitchFamily="49" charset="0"/>
              </a:rPr>
              <a:t>类模板不能直接使用，必须先实例化为相应的模板类，再定义该模板类的对象后才能使用。</a:t>
            </a:r>
            <a:endParaRPr lang="en-US" altLang="zh-CN" sz="2000" smtClean="0">
              <a:latin typeface="Consolas" pitchFamily="49" charset="0"/>
              <a:ea typeface="楷体" pitchFamily="49" charset="-122"/>
              <a:cs typeface="Consolas" pitchFamily="49" charset="0"/>
            </a:endParaRPr>
          </a:p>
        </p:txBody>
      </p:sp>
      <p:sp>
        <p:nvSpPr>
          <p:cNvPr id="3" name="TextBox 2"/>
          <p:cNvSpPr txBox="1"/>
          <p:nvPr/>
        </p:nvSpPr>
        <p:spPr>
          <a:xfrm>
            <a:off x="642910" y="3143248"/>
            <a:ext cx="8215370" cy="1885003"/>
          </a:xfrm>
          <a:prstGeom prst="rect">
            <a:avLst/>
          </a:prstGeom>
          <a:noFill/>
        </p:spPr>
        <p:txBody>
          <a:bodyPr wrap="square" rtlCol="0">
            <a:spAutoFit/>
          </a:bodyPr>
          <a:lstStyle/>
          <a:p>
            <a:pPr algn="l">
              <a:lnSpc>
                <a:spcPct val="150000"/>
              </a:lnSpc>
            </a:pPr>
            <a:r>
              <a:rPr lang="zh-CN" altLang="zh-CN" sz="2000" smtClean="0">
                <a:latin typeface="Consolas" pitchFamily="49" charset="0"/>
                <a:ea typeface="楷体" pitchFamily="49" charset="-122"/>
                <a:cs typeface="Consolas" pitchFamily="49" charset="0"/>
              </a:rPr>
              <a:t>定义类模板之后，创建模板类的一般格式如下：</a:t>
            </a:r>
          </a:p>
          <a:p>
            <a:pPr algn="l">
              <a:lnSpc>
                <a:spcPct val="150000"/>
              </a:lnSpc>
            </a:pPr>
            <a:r>
              <a:rPr lang="en-US" altLang="zh-CN" sz="2000" smtClean="0">
                <a:solidFill>
                  <a:srgbClr val="C00000"/>
                </a:solidFill>
                <a:latin typeface="Consolas" pitchFamily="49" charset="0"/>
                <a:ea typeface="仿宋" pitchFamily="49" charset="-122"/>
                <a:cs typeface="Consolas" pitchFamily="49" charset="0"/>
              </a:rPr>
              <a:t>    </a:t>
            </a:r>
            <a:r>
              <a:rPr lang="zh-CN" altLang="zh-CN" sz="2000" smtClean="0">
                <a:solidFill>
                  <a:srgbClr val="C00000"/>
                </a:solidFill>
                <a:latin typeface="Consolas" pitchFamily="49" charset="0"/>
                <a:ea typeface="仿宋" pitchFamily="49" charset="-122"/>
                <a:cs typeface="Consolas" pitchFamily="49" charset="0"/>
              </a:rPr>
              <a:t>类模板名</a:t>
            </a:r>
            <a:r>
              <a:rPr lang="en-US" altLang="zh-CN" sz="2000" smtClean="0">
                <a:solidFill>
                  <a:srgbClr val="C00000"/>
                </a:solidFill>
                <a:latin typeface="Consolas" pitchFamily="49" charset="0"/>
                <a:ea typeface="仿宋" pitchFamily="49" charset="-122"/>
                <a:cs typeface="Consolas" pitchFamily="49" charset="0"/>
              </a:rPr>
              <a:t>&lt;</a:t>
            </a:r>
            <a:r>
              <a:rPr lang="zh-CN" altLang="zh-CN" sz="2000" smtClean="0">
                <a:solidFill>
                  <a:srgbClr val="C00000"/>
                </a:solidFill>
                <a:latin typeface="Consolas" pitchFamily="49" charset="0"/>
                <a:ea typeface="仿宋" pitchFamily="49" charset="-122"/>
                <a:cs typeface="Consolas" pitchFamily="49" charset="0"/>
              </a:rPr>
              <a:t>类型实参表</a:t>
            </a:r>
            <a:r>
              <a:rPr lang="en-US" altLang="zh-CN" sz="2000" smtClean="0">
                <a:solidFill>
                  <a:srgbClr val="C00000"/>
                </a:solidFill>
                <a:latin typeface="Consolas" pitchFamily="49" charset="0"/>
                <a:ea typeface="仿宋" pitchFamily="49" charset="-122"/>
                <a:cs typeface="Consolas" pitchFamily="49" charset="0"/>
              </a:rPr>
              <a:t>&gt; </a:t>
            </a:r>
            <a:r>
              <a:rPr lang="zh-CN" altLang="zh-CN" sz="2000" smtClean="0">
                <a:solidFill>
                  <a:srgbClr val="C00000"/>
                </a:solidFill>
                <a:latin typeface="Consolas" pitchFamily="49" charset="0"/>
                <a:ea typeface="仿宋" pitchFamily="49" charset="-122"/>
                <a:cs typeface="Consolas" pitchFamily="49" charset="0"/>
              </a:rPr>
              <a:t>对象表</a:t>
            </a:r>
            <a:r>
              <a:rPr lang="en-US" altLang="zh-CN" sz="2000" smtClean="0">
                <a:solidFill>
                  <a:srgbClr val="C00000"/>
                </a:solidFill>
                <a:latin typeface="Consolas" pitchFamily="49" charset="0"/>
                <a:ea typeface="仿宋" pitchFamily="49" charset="-122"/>
                <a:cs typeface="Consolas" pitchFamily="49" charset="0"/>
              </a:rPr>
              <a:t>;</a:t>
            </a:r>
            <a:endParaRPr lang="zh-CN" altLang="zh-CN" sz="2000" smtClean="0">
              <a:solidFill>
                <a:srgbClr val="C00000"/>
              </a:solidFill>
              <a:latin typeface="Consolas" pitchFamily="49" charset="0"/>
              <a:ea typeface="仿宋" pitchFamily="49" charset="-122"/>
              <a:cs typeface="Consolas" pitchFamily="49" charset="0"/>
            </a:endParaRPr>
          </a:p>
          <a:p>
            <a:pPr algn="l">
              <a:lnSpc>
                <a:spcPct val="150000"/>
              </a:lnSpc>
            </a:pPr>
            <a:r>
              <a:rPr lang="en-US" altLang="zh-CN" sz="2000" smtClean="0">
                <a:latin typeface="Consolas" pitchFamily="49" charset="0"/>
                <a:ea typeface="仿宋" pitchFamily="49" charset="-122"/>
                <a:cs typeface="Consolas" pitchFamily="49" charset="0"/>
              </a:rPr>
              <a:t> </a:t>
            </a:r>
            <a:r>
              <a:rPr lang="zh-CN" altLang="zh-CN" sz="2000" smtClean="0">
                <a:latin typeface="Consolas" pitchFamily="49" charset="0"/>
                <a:ea typeface="仿宋" pitchFamily="49" charset="-122"/>
                <a:cs typeface="Consolas" pitchFamily="49" charset="0"/>
              </a:rPr>
              <a:t>其中，“类型实参表”应与该类模板中的“类型形参表”相匹配。“对象表”是定义该模板类的一个或多个对象。</a:t>
            </a:r>
            <a:endParaRPr lang="zh-CN" altLang="en-US" sz="2000">
              <a:latin typeface="Consolas" pitchFamily="49" charset="0"/>
              <a:ea typeface="仿宋" pitchFamily="49" charset="-122"/>
              <a:cs typeface="Consolas" pitchFamily="49" charset="0"/>
            </a:endParaRPr>
          </a:p>
        </p:txBody>
      </p:sp>
      <p:grpSp>
        <p:nvGrpSpPr>
          <p:cNvPr id="4" name="组合 13"/>
          <p:cNvGrpSpPr/>
          <p:nvPr/>
        </p:nvGrpSpPr>
        <p:grpSpPr>
          <a:xfrm>
            <a:off x="1214414" y="1643050"/>
            <a:ext cx="6858048" cy="928694"/>
            <a:chOff x="1214414" y="1643050"/>
            <a:chExt cx="6858048" cy="928694"/>
          </a:xfrm>
        </p:grpSpPr>
        <p:sp>
          <p:nvSpPr>
            <p:cNvPr id="5" name="椭圆 4"/>
            <p:cNvSpPr/>
            <p:nvPr/>
          </p:nvSpPr>
          <p:spPr bwMode="auto">
            <a:xfrm>
              <a:off x="1214414" y="1643050"/>
              <a:ext cx="1071570" cy="928694"/>
            </a:xfrm>
            <a:prstGeom prst="ellipse">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r>
                <a:rPr lang="zh-CN" altLang="zh-CN" sz="1800" smtClean="0">
                  <a:latin typeface="微软雅黑" pitchFamily="34" charset="-122"/>
                  <a:ea typeface="微软雅黑" pitchFamily="34" charset="-122"/>
                </a:rPr>
                <a:t>类模板</a:t>
              </a:r>
              <a:endParaRPr lang="zh-CN" altLang="en-US" sz="1800" smtClean="0">
                <a:latin typeface="微软雅黑" pitchFamily="34" charset="-122"/>
                <a:ea typeface="微软雅黑" pitchFamily="34" charset="-122"/>
              </a:endParaRPr>
            </a:p>
          </p:txBody>
        </p:sp>
        <p:sp>
          <p:nvSpPr>
            <p:cNvPr id="6" name="椭圆 5"/>
            <p:cNvSpPr/>
            <p:nvPr/>
          </p:nvSpPr>
          <p:spPr bwMode="auto">
            <a:xfrm>
              <a:off x="3929058" y="1643050"/>
              <a:ext cx="1071570" cy="928694"/>
            </a:xfrm>
            <a:prstGeom prst="ellipse">
              <a:avLst/>
            </a:prstGeom>
            <a:solidFill>
              <a:schemeClr val="accent6">
                <a:lumMod val="75000"/>
              </a:schemeClr>
            </a:solidFill>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r>
                <a:rPr lang="zh-CN" altLang="zh-CN" sz="1800" smtClean="0">
                  <a:solidFill>
                    <a:srgbClr val="FF00FF"/>
                  </a:solidFill>
                  <a:latin typeface="楷体" pitchFamily="49" charset="-122"/>
                  <a:ea typeface="楷体" pitchFamily="49" charset="-122"/>
                </a:rPr>
                <a:t>模板类</a:t>
              </a:r>
              <a:endParaRPr lang="zh-CN" altLang="en-US" sz="1800" smtClean="0">
                <a:solidFill>
                  <a:srgbClr val="FF00FF"/>
                </a:solidFill>
                <a:latin typeface="楷体" pitchFamily="49" charset="-122"/>
                <a:ea typeface="楷体" pitchFamily="49" charset="-122"/>
              </a:endParaRPr>
            </a:p>
          </p:txBody>
        </p:sp>
        <p:sp>
          <p:nvSpPr>
            <p:cNvPr id="7" name="椭圆 6"/>
            <p:cNvSpPr/>
            <p:nvPr/>
          </p:nvSpPr>
          <p:spPr bwMode="auto">
            <a:xfrm>
              <a:off x="7000892" y="1643050"/>
              <a:ext cx="1071570" cy="928694"/>
            </a:xfrm>
            <a:prstGeom prst="ellipse">
              <a:avLst/>
            </a:prstGeom>
            <a:solidFill>
              <a:schemeClr val="accent6"/>
            </a:solidFill>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r>
                <a:rPr lang="zh-CN" altLang="zh-CN" sz="1800" smtClean="0">
                  <a:solidFill>
                    <a:srgbClr val="FF0000"/>
                  </a:solidFill>
                  <a:latin typeface="仿宋" pitchFamily="49" charset="-122"/>
                  <a:ea typeface="仿宋" pitchFamily="49" charset="-122"/>
                </a:rPr>
                <a:t>类</a:t>
              </a:r>
              <a:r>
                <a:rPr lang="zh-CN" altLang="en-US" sz="1800" smtClean="0">
                  <a:solidFill>
                    <a:srgbClr val="FF0000"/>
                  </a:solidFill>
                  <a:latin typeface="仿宋" pitchFamily="49" charset="-122"/>
                  <a:ea typeface="仿宋" pitchFamily="49" charset="-122"/>
                </a:rPr>
                <a:t>对象</a:t>
              </a:r>
            </a:p>
          </p:txBody>
        </p:sp>
        <p:cxnSp>
          <p:nvCxnSpPr>
            <p:cNvPr id="9" name="直接箭头连接符 8"/>
            <p:cNvCxnSpPr>
              <a:stCxn id="5" idx="6"/>
              <a:endCxn id="6" idx="2"/>
            </p:cNvCxnSpPr>
            <p:nvPr/>
          </p:nvCxnSpPr>
          <p:spPr bwMode="auto">
            <a:xfrm>
              <a:off x="2285984" y="2107397"/>
              <a:ext cx="1643074" cy="1588"/>
            </a:xfrm>
            <a:prstGeom prst="straightConnector1">
              <a:avLst/>
            </a:prstGeom>
            <a:solidFill>
              <a:schemeClr val="accent1"/>
            </a:solidFill>
            <a:ln w="28575" cap="flat" cmpd="sng" algn="ctr">
              <a:solidFill>
                <a:srgbClr val="3333FF"/>
              </a:solidFill>
              <a:prstDash val="solid"/>
              <a:round/>
              <a:headEnd type="none" w="med" len="med"/>
              <a:tailEnd type="arrow"/>
            </a:ln>
            <a:effectLst/>
          </p:spPr>
        </p:cxnSp>
        <p:sp>
          <p:nvSpPr>
            <p:cNvPr id="10" name="TextBox 9"/>
            <p:cNvSpPr txBox="1"/>
            <p:nvPr/>
          </p:nvSpPr>
          <p:spPr>
            <a:xfrm>
              <a:off x="2214546" y="1714488"/>
              <a:ext cx="1643074" cy="338554"/>
            </a:xfrm>
            <a:prstGeom prst="rect">
              <a:avLst/>
            </a:prstGeom>
            <a:noFill/>
          </p:spPr>
          <p:txBody>
            <a:bodyPr wrap="square" rtlCol="0">
              <a:spAutoFit/>
            </a:bodyPr>
            <a:lstStyle/>
            <a:p>
              <a:pPr algn="l"/>
              <a:r>
                <a:rPr lang="zh-CN" altLang="zh-CN" sz="1600" smtClean="0">
                  <a:latin typeface="华文中宋" pitchFamily="2" charset="-122"/>
                  <a:ea typeface="华文中宋" pitchFamily="2" charset="-122"/>
                </a:rPr>
                <a:t>实例化为具体类</a:t>
              </a:r>
              <a:endParaRPr lang="zh-CN" altLang="en-US" sz="1600">
                <a:latin typeface="华文中宋" pitchFamily="2" charset="-122"/>
                <a:ea typeface="华文中宋" pitchFamily="2" charset="-122"/>
              </a:endParaRPr>
            </a:p>
          </p:txBody>
        </p:sp>
        <p:cxnSp>
          <p:nvCxnSpPr>
            <p:cNvPr id="12" name="直接箭头连接符 11"/>
            <p:cNvCxnSpPr>
              <a:stCxn id="6" idx="6"/>
              <a:endCxn id="7" idx="2"/>
            </p:cNvCxnSpPr>
            <p:nvPr/>
          </p:nvCxnSpPr>
          <p:spPr bwMode="auto">
            <a:xfrm>
              <a:off x="5000628" y="2107397"/>
              <a:ext cx="2000264" cy="1588"/>
            </a:xfrm>
            <a:prstGeom prst="straightConnector1">
              <a:avLst/>
            </a:prstGeom>
            <a:solidFill>
              <a:schemeClr val="accent1"/>
            </a:solidFill>
            <a:ln w="28575" cap="flat" cmpd="sng" algn="ctr">
              <a:solidFill>
                <a:srgbClr val="3333FF"/>
              </a:solidFill>
              <a:prstDash val="solid"/>
              <a:round/>
              <a:headEnd type="none" w="med" len="med"/>
              <a:tailEnd type="arrow"/>
            </a:ln>
            <a:effectLst/>
          </p:spPr>
        </p:cxnSp>
        <p:sp>
          <p:nvSpPr>
            <p:cNvPr id="13" name="TextBox 12"/>
            <p:cNvSpPr txBox="1"/>
            <p:nvPr/>
          </p:nvSpPr>
          <p:spPr>
            <a:xfrm>
              <a:off x="5072066" y="1714488"/>
              <a:ext cx="1857388" cy="338554"/>
            </a:xfrm>
            <a:prstGeom prst="rect">
              <a:avLst/>
            </a:prstGeom>
            <a:noFill/>
          </p:spPr>
          <p:txBody>
            <a:bodyPr wrap="square" rtlCol="0">
              <a:spAutoFit/>
            </a:bodyPr>
            <a:lstStyle/>
            <a:p>
              <a:r>
                <a:rPr lang="zh-CN" altLang="zh-CN" sz="1600" smtClean="0">
                  <a:latin typeface="华文中宋" pitchFamily="2" charset="-122"/>
                  <a:ea typeface="华文中宋" pitchFamily="2" charset="-122"/>
                </a:rPr>
                <a:t>创建具体类的对象</a:t>
              </a:r>
              <a:endParaRPr lang="zh-CN" altLang="en-US" sz="1600">
                <a:latin typeface="华文中宋" pitchFamily="2" charset="-122"/>
                <a:ea typeface="华文中宋" pitchFamily="2" charset="-122"/>
              </a:endParaRPr>
            </a:p>
          </p:txBody>
        </p:sp>
      </p:grpSp>
      <p:cxnSp>
        <p:nvCxnSpPr>
          <p:cNvPr id="16" name="直接箭头连接符 15"/>
          <p:cNvCxnSpPr>
            <a:stCxn id="6" idx="3"/>
          </p:cNvCxnSpPr>
          <p:nvPr/>
        </p:nvCxnSpPr>
        <p:spPr bwMode="auto">
          <a:xfrm rot="5400000">
            <a:off x="3117983" y="2746749"/>
            <a:ext cx="1279012" cy="656994"/>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7" idx="3"/>
          </p:cNvCxnSpPr>
          <p:nvPr/>
        </p:nvCxnSpPr>
        <p:spPr bwMode="auto">
          <a:xfrm rot="5400000">
            <a:off x="5118247" y="1746617"/>
            <a:ext cx="1350450" cy="2728696"/>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7" name="灯片编号占位符 16"/>
          <p:cNvSpPr>
            <a:spLocks noGrp="1"/>
          </p:cNvSpPr>
          <p:nvPr>
            <p:ph type="sldNum" sz="quarter" idx="12"/>
          </p:nvPr>
        </p:nvSpPr>
        <p:spPr/>
        <p:txBody>
          <a:bodyPr/>
          <a:lstStyle/>
          <a:p>
            <a:fld id="{6699457F-8CE0-4332-9E3E-2A332048C7F3}" type="slidenum">
              <a:rPr lang="en-US" altLang="zh-CN" smtClean="0"/>
              <a:pPr/>
              <a:t>40</a:t>
            </a:fld>
            <a:r>
              <a:rPr lang="en-US" altLang="zh-CN" smtClean="0"/>
              <a:t>/120</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428604"/>
            <a:ext cx="4429156" cy="400110"/>
          </a:xfrm>
          <a:prstGeom prst="rect">
            <a:avLst/>
          </a:prstGeom>
          <a:noFill/>
        </p:spPr>
        <p:txBody>
          <a:bodyPr wrap="square" rtlCol="0">
            <a:spAutoFit/>
          </a:bodyPr>
          <a:lstStyle/>
          <a:p>
            <a:pPr algn="l"/>
            <a:r>
              <a:rPr lang="zh-CN" altLang="zh-CN" sz="2000" smtClean="0">
                <a:solidFill>
                  <a:srgbClr val="FF0000"/>
                </a:solidFill>
                <a:latin typeface="Consolas" pitchFamily="49" charset="0"/>
                <a:ea typeface="楷体" pitchFamily="49" charset="-122"/>
                <a:cs typeface="Consolas" pitchFamily="49" charset="0"/>
              </a:rPr>
              <a:t>【例</a:t>
            </a:r>
            <a:r>
              <a:rPr lang="en-US" altLang="zh-CN" sz="2000" smtClean="0">
                <a:solidFill>
                  <a:srgbClr val="FF0000"/>
                </a:solidFill>
                <a:latin typeface="Consolas" pitchFamily="49" charset="0"/>
                <a:ea typeface="楷体" pitchFamily="49" charset="-122"/>
                <a:cs typeface="Consolas" pitchFamily="49" charset="0"/>
              </a:rPr>
              <a:t>12.4</a:t>
            </a:r>
            <a:r>
              <a:rPr lang="zh-CN" altLang="zh-CN" sz="2000" smtClean="0">
                <a:solidFill>
                  <a:srgbClr val="FF0000"/>
                </a:solidFill>
                <a:latin typeface="Consolas" pitchFamily="49" charset="0"/>
                <a:ea typeface="楷体" pitchFamily="49" charset="-122"/>
                <a:cs typeface="Consolas" pitchFamily="49" charset="0"/>
              </a:rPr>
              <a:t>】</a:t>
            </a:r>
            <a:r>
              <a:rPr lang="zh-CN" altLang="zh-CN" sz="2000" smtClean="0">
                <a:latin typeface="Consolas" pitchFamily="49" charset="0"/>
                <a:ea typeface="楷体" pitchFamily="49" charset="-122"/>
                <a:cs typeface="Consolas" pitchFamily="49" charset="0"/>
              </a:rPr>
              <a:t>分析以下程序的功能。</a:t>
            </a:r>
            <a:endParaRPr lang="zh-CN" altLang="en-US" sz="2000">
              <a:latin typeface="Consolas" pitchFamily="49" charset="0"/>
              <a:ea typeface="楷体" pitchFamily="49" charset="-122"/>
              <a:cs typeface="Consolas" pitchFamily="49" charset="0"/>
            </a:endParaRPr>
          </a:p>
        </p:txBody>
      </p:sp>
      <p:sp>
        <p:nvSpPr>
          <p:cNvPr id="3" name="TextBox 2"/>
          <p:cNvSpPr txBox="1"/>
          <p:nvPr/>
        </p:nvSpPr>
        <p:spPr>
          <a:xfrm>
            <a:off x="714348" y="1142984"/>
            <a:ext cx="7429552" cy="4650092"/>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216000" tIns="108000" bIns="108000" rtlCol="0">
            <a:spAutoFit/>
          </a:bodyPr>
          <a:lstStyle/>
          <a:p>
            <a:pPr algn="l"/>
            <a:r>
              <a:rPr lang="en-US" altLang="zh-CN" sz="1600" smtClean="0">
                <a:solidFill>
                  <a:srgbClr val="0000FF"/>
                </a:solidFill>
                <a:latin typeface="Consolas" pitchFamily="49" charset="0"/>
                <a:ea typeface="仿宋" pitchFamily="49" charset="-122"/>
                <a:cs typeface="Consolas" pitchFamily="49" charset="0"/>
              </a:rPr>
              <a:t>#include &lt;iostream&gt;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using namespace std;</a:t>
            </a:r>
            <a:endParaRPr lang="zh-CN" altLang="zh-CN" sz="1600" smtClean="0">
              <a:solidFill>
                <a:srgbClr val="0000FF"/>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00FF"/>
                </a:solidFill>
                <a:latin typeface="Consolas" pitchFamily="49" charset="0"/>
                <a:ea typeface="仿宋" pitchFamily="49" charset="-122"/>
                <a:cs typeface="Consolas" pitchFamily="49" charset="0"/>
              </a:rPr>
              <a:t>template &lt;typename T&gt;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class </a:t>
            </a:r>
            <a:r>
              <a:rPr lang="en-US" altLang="zh-CN" sz="1600" smtClean="0">
                <a:solidFill>
                  <a:srgbClr val="FF0000"/>
                </a:solidFill>
                <a:latin typeface="Consolas" pitchFamily="49" charset="0"/>
                <a:ea typeface="仿宋" pitchFamily="49" charset="-122"/>
                <a:cs typeface="Consolas" pitchFamily="49" charset="0"/>
              </a:rPr>
              <a:t>Array</a:t>
            </a:r>
            <a:endParaRPr lang="zh-CN" altLang="zh-CN" sz="1600" smtClean="0">
              <a:solidFill>
                <a:srgbClr val="FF0000"/>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int size;</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T *data;			</a:t>
            </a:r>
            <a:r>
              <a:rPr lang="en-US" altLang="zh-CN" sz="1600" smtClean="0">
                <a:solidFill>
                  <a:srgbClr val="00B0F0"/>
                </a:solidFill>
                <a:latin typeface="Consolas" pitchFamily="49" charset="0"/>
                <a:ea typeface="仿宋" pitchFamily="49" charset="-122"/>
                <a:cs typeface="Consolas" pitchFamily="49" charset="0"/>
              </a:rPr>
              <a:t>//T</a:t>
            </a:r>
            <a:r>
              <a:rPr lang="zh-CN" altLang="zh-CN" sz="1600" smtClean="0">
                <a:solidFill>
                  <a:srgbClr val="00B0F0"/>
                </a:solidFill>
                <a:latin typeface="Consolas" pitchFamily="49" charset="0"/>
                <a:ea typeface="仿宋" pitchFamily="49" charset="-122"/>
                <a:cs typeface="Consolas" pitchFamily="49" charset="0"/>
              </a:rPr>
              <a:t>为类型参数</a:t>
            </a:r>
          </a:p>
          <a:p>
            <a:pPr algn="l"/>
            <a:r>
              <a:rPr lang="en-US" altLang="zh-CN" sz="1600" smtClean="0">
                <a:solidFill>
                  <a:srgbClr val="0000FF"/>
                </a:solidFill>
                <a:latin typeface="Consolas" pitchFamily="49" charset="0"/>
                <a:ea typeface="仿宋" pitchFamily="49" charset="-122"/>
                <a:cs typeface="Consolas" pitchFamily="49" charset="0"/>
              </a:rPr>
              <a:t>public:</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Array(int);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构造函数</a:t>
            </a:r>
          </a:p>
          <a:p>
            <a:pPr algn="l"/>
            <a:r>
              <a:rPr lang="en-US" altLang="zh-CN" sz="1600" smtClean="0">
                <a:solidFill>
                  <a:srgbClr val="0000FF"/>
                </a:solidFill>
                <a:latin typeface="Consolas" pitchFamily="49" charset="0"/>
                <a:ea typeface="仿宋" pitchFamily="49" charset="-122"/>
                <a:cs typeface="Consolas" pitchFamily="49" charset="0"/>
              </a:rPr>
              <a:t>   ~Array();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析构函数</a:t>
            </a:r>
          </a:p>
          <a:p>
            <a:pPr algn="l"/>
            <a:r>
              <a:rPr lang="en-US" altLang="zh-CN" sz="1600" smtClean="0">
                <a:solidFill>
                  <a:srgbClr val="0000FF"/>
                </a:solidFill>
                <a:latin typeface="Consolas" pitchFamily="49" charset="0"/>
                <a:ea typeface="仿宋" pitchFamily="49" charset="-122"/>
                <a:cs typeface="Consolas" pitchFamily="49" charset="0"/>
              </a:rPr>
              <a:t>   void setvalue();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输入数组元素</a:t>
            </a:r>
          </a:p>
          <a:p>
            <a:pPr algn="l"/>
            <a:r>
              <a:rPr lang="en-US" altLang="zh-CN" sz="1600" smtClean="0">
                <a:solidFill>
                  <a:srgbClr val="0000FF"/>
                </a:solidFill>
                <a:latin typeface="Consolas" pitchFamily="49" charset="0"/>
                <a:ea typeface="仿宋" pitchFamily="49" charset="-122"/>
                <a:cs typeface="Consolas" pitchFamily="49" charset="0"/>
              </a:rPr>
              <a:t>   void dispvalue();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输出所有数组元素</a:t>
            </a:r>
          </a:p>
          <a:p>
            <a:pPr algn="l"/>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00FF"/>
                </a:solidFill>
                <a:latin typeface="Consolas" pitchFamily="49" charset="0"/>
                <a:ea typeface="仿宋" pitchFamily="49" charset="-122"/>
                <a:cs typeface="Consolas" pitchFamily="49" charset="0"/>
              </a:rPr>
              <a:t>template &lt;typename T&gt;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Array&lt;T&gt;::</a:t>
            </a:r>
            <a:r>
              <a:rPr lang="en-US" altLang="zh-CN" sz="1600" smtClean="0">
                <a:solidFill>
                  <a:srgbClr val="FF00FF"/>
                </a:solidFill>
                <a:latin typeface="Consolas" pitchFamily="49" charset="0"/>
                <a:ea typeface="仿宋" pitchFamily="49" charset="-122"/>
                <a:cs typeface="Consolas" pitchFamily="49" charset="0"/>
              </a:rPr>
              <a:t>Array</a:t>
            </a:r>
            <a:r>
              <a:rPr lang="en-US" altLang="zh-CN" sz="1600" smtClean="0">
                <a:solidFill>
                  <a:srgbClr val="0000FF"/>
                </a:solidFill>
                <a:latin typeface="Consolas" pitchFamily="49" charset="0"/>
                <a:ea typeface="仿宋" pitchFamily="49" charset="-122"/>
                <a:cs typeface="Consolas" pitchFamily="49" charset="0"/>
              </a:rPr>
              <a:t>(int n)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构造函数</a:t>
            </a:r>
          </a:p>
          <a:p>
            <a:pPr algn="l"/>
            <a:r>
              <a:rPr lang="en-US" altLang="zh-CN" sz="1600" smtClean="0">
                <a:solidFill>
                  <a:srgbClr val="0000FF"/>
                </a:solidFill>
                <a:latin typeface="Consolas" pitchFamily="49" charset="0"/>
                <a:ea typeface="仿宋" pitchFamily="49" charset="-122"/>
                <a:cs typeface="Consolas" pitchFamily="49" charset="0"/>
              </a:rPr>
              <a:t>{  size=n;</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data=new T[n];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为动态数组分配内存空间</a:t>
            </a:r>
          </a:p>
          <a:p>
            <a:pPr algn="l"/>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6699457F-8CE0-4332-9E3E-2A332048C7F3}" type="slidenum">
              <a:rPr lang="en-US" altLang="zh-CN" smtClean="0"/>
              <a:pPr/>
              <a:t>41</a:t>
            </a:fld>
            <a:r>
              <a:rPr lang="en-US" altLang="zh-CN" smtClean="0"/>
              <a:t>/120</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428604"/>
            <a:ext cx="8072494" cy="5215238"/>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r>
              <a:rPr lang="en-US" altLang="zh-CN" sz="1600" smtClean="0">
                <a:solidFill>
                  <a:srgbClr val="0000FF"/>
                </a:solidFill>
                <a:latin typeface="Consolas" pitchFamily="49" charset="0"/>
                <a:ea typeface="仿宋" pitchFamily="49" charset="-122"/>
                <a:cs typeface="Consolas" pitchFamily="49" charset="0"/>
              </a:rPr>
              <a:t>template &lt;typename T&gt;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Array&lt;T&gt;::</a:t>
            </a:r>
            <a:r>
              <a:rPr lang="en-US" altLang="zh-CN" sz="1600" smtClean="0">
                <a:solidFill>
                  <a:srgbClr val="FF00FF"/>
                </a:solidFill>
                <a:latin typeface="Consolas" pitchFamily="49" charset="0"/>
                <a:ea typeface="仿宋" pitchFamily="49" charset="-122"/>
                <a:cs typeface="Consolas" pitchFamily="49" charset="0"/>
              </a:rPr>
              <a:t>~Array</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析构函数</a:t>
            </a:r>
          </a:p>
          <a:p>
            <a:pPr algn="l"/>
            <a:r>
              <a:rPr lang="en-US" altLang="zh-CN" sz="1600" smtClean="0">
                <a:solidFill>
                  <a:srgbClr val="0000FF"/>
                </a:solidFill>
                <a:latin typeface="Consolas" pitchFamily="49" charset="0"/>
                <a:ea typeface="仿宋" pitchFamily="49" charset="-122"/>
                <a:cs typeface="Consolas" pitchFamily="49" charset="0"/>
              </a:rPr>
              <a:t>{</a:t>
            </a:r>
          </a:p>
          <a:p>
            <a:pPr algn="l"/>
            <a:r>
              <a:rPr lang="en-US" altLang="zh-CN" sz="1600" smtClean="0">
                <a:solidFill>
                  <a:srgbClr val="0000FF"/>
                </a:solidFill>
                <a:latin typeface="Consolas" pitchFamily="49" charset="0"/>
                <a:ea typeface="仿宋" pitchFamily="49" charset="-122"/>
                <a:cs typeface="Consolas" pitchFamily="49" charset="0"/>
              </a:rPr>
              <a:t>   delete [] data;</a:t>
            </a:r>
          </a:p>
          <a:p>
            <a:pPr algn="l"/>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00FF"/>
                </a:solidFill>
                <a:latin typeface="Consolas" pitchFamily="49" charset="0"/>
                <a:ea typeface="仿宋" pitchFamily="49" charset="-122"/>
                <a:cs typeface="Consolas" pitchFamily="49" charset="0"/>
              </a:rPr>
              <a:t>template &lt;typename T&gt;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void Array&lt;T&gt;::</a:t>
            </a:r>
            <a:r>
              <a:rPr lang="en-US" altLang="zh-CN" sz="1600" smtClean="0">
                <a:solidFill>
                  <a:srgbClr val="FF00FF"/>
                </a:solidFill>
                <a:latin typeface="Consolas" pitchFamily="49" charset="0"/>
                <a:ea typeface="仿宋" pitchFamily="49" charset="-122"/>
                <a:cs typeface="Consolas" pitchFamily="49" charset="0"/>
              </a:rPr>
              <a:t>setvalue</a:t>
            </a:r>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cout &lt;&lt; "(</a:t>
            </a:r>
            <a:r>
              <a:rPr lang="zh-CN" altLang="zh-CN" sz="1600" smtClean="0">
                <a:solidFill>
                  <a:srgbClr val="0000FF"/>
                </a:solidFill>
                <a:latin typeface="Consolas" pitchFamily="49" charset="0"/>
                <a:ea typeface="仿宋" pitchFamily="49" charset="-122"/>
                <a:cs typeface="Consolas" pitchFamily="49" charset="0"/>
              </a:rPr>
              <a:t>输入</a:t>
            </a:r>
            <a:r>
              <a:rPr lang="en-US" altLang="zh-CN" sz="1600" smtClean="0">
                <a:solidFill>
                  <a:srgbClr val="0000FF"/>
                </a:solidFill>
                <a:latin typeface="Consolas" pitchFamily="49" charset="0"/>
                <a:ea typeface="仿宋" pitchFamily="49" charset="-122"/>
                <a:cs typeface="Consolas" pitchFamily="49" charset="0"/>
              </a:rPr>
              <a:t>" &lt;&lt; size &lt;&lt; "</a:t>
            </a:r>
            <a:r>
              <a:rPr lang="zh-CN" altLang="zh-CN" sz="1600" smtClean="0">
                <a:solidFill>
                  <a:srgbClr val="0000FF"/>
                </a:solidFill>
                <a:latin typeface="Consolas" pitchFamily="49" charset="0"/>
                <a:ea typeface="仿宋" pitchFamily="49" charset="-122"/>
                <a:cs typeface="Consolas" pitchFamily="49" charset="0"/>
              </a:rPr>
              <a:t>个数据</a:t>
            </a:r>
            <a:r>
              <a:rPr lang="en-US" altLang="zh-CN" sz="1600" smtClean="0">
                <a:solidFill>
                  <a:srgbClr val="0000FF"/>
                </a:solidFill>
                <a:latin typeface="Consolas" pitchFamily="49" charset="0"/>
                <a:ea typeface="仿宋" pitchFamily="49" charset="-122"/>
                <a:cs typeface="Consolas" pitchFamily="49" charset="0"/>
              </a:rPr>
              <a:t>)" &lt;&lt; endl;</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for (int i=0;i&lt;size;i++)</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  cout &lt;&lt; "  </a:t>
            </a:r>
            <a:r>
              <a:rPr lang="zh-CN" altLang="zh-CN" sz="1600" smtClean="0">
                <a:solidFill>
                  <a:srgbClr val="0000FF"/>
                </a:solidFill>
                <a:latin typeface="Consolas" pitchFamily="49" charset="0"/>
                <a:ea typeface="仿宋" pitchFamily="49" charset="-122"/>
                <a:cs typeface="Consolas" pitchFamily="49" charset="0"/>
              </a:rPr>
              <a:t>第</a:t>
            </a:r>
            <a:r>
              <a:rPr lang="en-US" altLang="zh-CN" sz="1600" smtClean="0">
                <a:solidFill>
                  <a:srgbClr val="0000FF"/>
                </a:solidFill>
                <a:latin typeface="Consolas" pitchFamily="49" charset="0"/>
                <a:ea typeface="仿宋" pitchFamily="49" charset="-122"/>
                <a:cs typeface="Consolas" pitchFamily="49" charset="0"/>
              </a:rPr>
              <a:t>" &lt;&lt; i+1 &lt;&lt; "</a:t>
            </a:r>
            <a:r>
              <a:rPr lang="zh-CN" altLang="zh-CN" sz="1600" smtClean="0">
                <a:solidFill>
                  <a:srgbClr val="0000FF"/>
                </a:solidFill>
                <a:latin typeface="Consolas" pitchFamily="49" charset="0"/>
                <a:ea typeface="仿宋" pitchFamily="49" charset="-122"/>
                <a:cs typeface="Consolas" pitchFamily="49" charset="0"/>
              </a:rPr>
              <a:t>个数据</a:t>
            </a:r>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cin &gt;&gt; data[i];</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00FF"/>
                </a:solidFill>
                <a:latin typeface="Consolas" pitchFamily="49" charset="0"/>
                <a:ea typeface="仿宋" pitchFamily="49" charset="-122"/>
                <a:cs typeface="Consolas" pitchFamily="49" charset="0"/>
              </a:rPr>
              <a:t>template &lt;typename T&gt;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void Array&lt;T&gt;::</a:t>
            </a:r>
            <a:r>
              <a:rPr lang="en-US" altLang="zh-CN" sz="1600" smtClean="0">
                <a:solidFill>
                  <a:srgbClr val="FF00FF"/>
                </a:solidFill>
                <a:latin typeface="Consolas" pitchFamily="49" charset="0"/>
                <a:ea typeface="仿宋" pitchFamily="49" charset="-122"/>
                <a:cs typeface="Consolas" pitchFamily="49" charset="0"/>
              </a:rPr>
              <a:t>dispvalue</a:t>
            </a:r>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a:p>
            <a:pPr algn="l"/>
            <a:r>
              <a:rPr lang="nb-NO" altLang="zh-CN" sz="1600" smtClean="0">
                <a:solidFill>
                  <a:srgbClr val="0000FF"/>
                </a:solidFill>
                <a:latin typeface="Consolas" pitchFamily="49" charset="0"/>
                <a:ea typeface="仿宋" pitchFamily="49" charset="-122"/>
                <a:cs typeface="Consolas" pitchFamily="49" charset="0"/>
              </a:rPr>
              <a:t>{  for (int i=0;i&lt;size;i++)</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cout &lt;&lt; data[i] &lt;&lt; " ";</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cout &lt;&lt; endl;</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a:t>
            </a:r>
            <a:endParaRPr lang="zh-CN" altLang="en-US" sz="1600">
              <a:solidFill>
                <a:srgbClr val="0000FF"/>
              </a:solidFill>
              <a:latin typeface="Consolas" pitchFamily="49" charset="0"/>
              <a:ea typeface="仿宋" pitchFamily="49" charset="-122"/>
              <a:cs typeface="Consolas" pitchFamily="49" charset="0"/>
            </a:endParaRPr>
          </a:p>
        </p:txBody>
      </p:sp>
      <p:sp>
        <p:nvSpPr>
          <p:cNvPr id="4" name="灯片编号占位符 3"/>
          <p:cNvSpPr>
            <a:spLocks noGrp="1"/>
          </p:cNvSpPr>
          <p:nvPr>
            <p:ph type="sldNum" sz="quarter" idx="12"/>
          </p:nvPr>
        </p:nvSpPr>
        <p:spPr/>
        <p:txBody>
          <a:bodyPr/>
          <a:lstStyle/>
          <a:p>
            <a:fld id="{6699457F-8CE0-4332-9E3E-2A332048C7F3}" type="slidenum">
              <a:rPr lang="en-US" altLang="zh-CN" smtClean="0"/>
              <a:pPr/>
              <a:t>42</a:t>
            </a:fld>
            <a:r>
              <a:rPr lang="en-US" altLang="zh-CN" smtClean="0"/>
              <a:t>/120</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571480"/>
            <a:ext cx="6072230" cy="5512755"/>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600"/>
              </a:lnSpc>
            </a:pPr>
            <a:r>
              <a:rPr lang="en-US" altLang="zh-CN" sz="1600" smtClean="0">
                <a:solidFill>
                  <a:srgbClr val="0000FF"/>
                </a:solidFill>
                <a:latin typeface="Consolas" pitchFamily="49" charset="0"/>
                <a:ea typeface="仿宋" pitchFamily="49" charset="-122"/>
                <a:cs typeface="Consolas" pitchFamily="49" charset="0"/>
              </a:rPr>
              <a:t>int main()</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600"/>
              </a:lnSpc>
            </a:pPr>
            <a:r>
              <a:rPr lang="en-US" altLang="zh-CN" sz="1600" smtClean="0">
                <a:solidFill>
                  <a:srgbClr val="0000FF"/>
                </a:solidFill>
                <a:latin typeface="Consolas" pitchFamily="49" charset="0"/>
                <a:ea typeface="仿宋" pitchFamily="49" charset="-122"/>
                <a:cs typeface="Consolas" pitchFamily="49" charset="0"/>
              </a:rPr>
              <a:t>{  Array&lt;char&gt; ac(2);</a:t>
            </a:r>
          </a:p>
          <a:p>
            <a:pPr algn="l">
              <a:lnSpc>
                <a:spcPts val="2600"/>
              </a:lnSpc>
            </a:pP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//Array&lt;char&gt;</a:t>
            </a:r>
            <a:r>
              <a:rPr lang="zh-CN" altLang="zh-CN" sz="1600" smtClean="0">
                <a:solidFill>
                  <a:srgbClr val="00B0F0"/>
                </a:solidFill>
                <a:latin typeface="Consolas" pitchFamily="49" charset="0"/>
                <a:ea typeface="仿宋" pitchFamily="49" charset="-122"/>
                <a:cs typeface="Consolas" pitchFamily="49" charset="0"/>
              </a:rPr>
              <a:t>为模板类</a:t>
            </a:r>
            <a:r>
              <a:rPr lang="en-US" altLang="zh-CN" sz="1600" smtClean="0">
                <a:solidFill>
                  <a:srgbClr val="00B0F0"/>
                </a:solidFill>
                <a:latin typeface="Consolas" pitchFamily="49" charset="0"/>
                <a:ea typeface="仿宋" pitchFamily="49" charset="-122"/>
                <a:cs typeface="Consolas" pitchFamily="49" charset="0"/>
              </a:rPr>
              <a:t>,ac(2)</a:t>
            </a:r>
            <a:r>
              <a:rPr lang="zh-CN" altLang="zh-CN" sz="1600" smtClean="0">
                <a:solidFill>
                  <a:srgbClr val="00B0F0"/>
                </a:solidFill>
                <a:latin typeface="Consolas" pitchFamily="49" charset="0"/>
                <a:ea typeface="仿宋" pitchFamily="49" charset="-122"/>
                <a:cs typeface="Consolas" pitchFamily="49" charset="0"/>
              </a:rPr>
              <a:t>定义模板类的对象</a:t>
            </a:r>
          </a:p>
          <a:p>
            <a:pPr algn="l">
              <a:lnSpc>
                <a:spcPts val="2600"/>
              </a:lnSpc>
            </a:pPr>
            <a:r>
              <a:rPr lang="en-US" altLang="zh-CN" sz="1600" smtClean="0">
                <a:solidFill>
                  <a:srgbClr val="0000FF"/>
                </a:solidFill>
                <a:latin typeface="Consolas" pitchFamily="49" charset="0"/>
                <a:ea typeface="仿宋" pitchFamily="49" charset="-122"/>
                <a:cs typeface="Consolas" pitchFamily="49" charset="0"/>
              </a:rPr>
              <a:t>   cout &lt;&lt; "</a:t>
            </a:r>
            <a:r>
              <a:rPr lang="zh-CN" altLang="zh-CN" sz="1600" smtClean="0">
                <a:solidFill>
                  <a:srgbClr val="0000FF"/>
                </a:solidFill>
                <a:latin typeface="Consolas" pitchFamily="49" charset="0"/>
                <a:ea typeface="仿宋" pitchFamily="49" charset="-122"/>
                <a:cs typeface="Consolas" pitchFamily="49" charset="0"/>
              </a:rPr>
              <a:t>建立一个字符数组</a:t>
            </a:r>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600"/>
              </a:lnSpc>
            </a:pPr>
            <a:r>
              <a:rPr lang="en-US" altLang="zh-CN" sz="1600" smtClean="0">
                <a:solidFill>
                  <a:srgbClr val="0000FF"/>
                </a:solidFill>
                <a:latin typeface="Consolas" pitchFamily="49" charset="0"/>
                <a:ea typeface="仿宋" pitchFamily="49" charset="-122"/>
                <a:cs typeface="Consolas" pitchFamily="49" charset="0"/>
              </a:rPr>
              <a:t>   ac.setvalue();</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600"/>
              </a:lnSpc>
            </a:pPr>
            <a:r>
              <a:rPr lang="en-US" altLang="zh-CN" sz="1600" smtClean="0">
                <a:solidFill>
                  <a:srgbClr val="0000FF"/>
                </a:solidFill>
                <a:latin typeface="Consolas" pitchFamily="49" charset="0"/>
                <a:ea typeface="仿宋" pitchFamily="49" charset="-122"/>
                <a:cs typeface="Consolas" pitchFamily="49" charset="0"/>
              </a:rPr>
              <a:t>   cout &lt;&lt; "  </a:t>
            </a:r>
            <a:r>
              <a:rPr lang="zh-CN" altLang="zh-CN" sz="1600" smtClean="0">
                <a:solidFill>
                  <a:srgbClr val="0000FF"/>
                </a:solidFill>
                <a:latin typeface="Consolas" pitchFamily="49" charset="0"/>
                <a:ea typeface="仿宋" pitchFamily="49" charset="-122"/>
                <a:cs typeface="Consolas" pitchFamily="49" charset="0"/>
              </a:rPr>
              <a:t>数组的内容是</a:t>
            </a:r>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600"/>
              </a:lnSpc>
            </a:pPr>
            <a:r>
              <a:rPr lang="en-US" altLang="zh-CN" sz="1600" smtClean="0">
                <a:solidFill>
                  <a:srgbClr val="0000FF"/>
                </a:solidFill>
                <a:latin typeface="Consolas" pitchFamily="49" charset="0"/>
                <a:ea typeface="仿宋" pitchFamily="49" charset="-122"/>
                <a:cs typeface="Consolas" pitchFamily="49" charset="0"/>
              </a:rPr>
              <a:t>   ac.dispvalue();</a:t>
            </a:r>
            <a:endParaRPr lang="zh-CN" altLang="zh-CN" sz="1600" smtClean="0">
              <a:solidFill>
                <a:srgbClr val="0000FF"/>
              </a:solidFill>
              <a:latin typeface="Consolas" pitchFamily="49" charset="0"/>
              <a:ea typeface="仿宋" pitchFamily="49" charset="-122"/>
              <a:cs typeface="Consolas" pitchFamily="49" charset="0"/>
            </a:endParaRPr>
          </a:p>
          <a:p>
            <a:pPr algn="l">
              <a:lnSpc>
                <a:spcPct val="200000"/>
              </a:lnSpc>
            </a:pPr>
            <a:r>
              <a:rPr lang="en-US" altLang="zh-CN" sz="1600" smtClean="0">
                <a:solidFill>
                  <a:srgbClr val="0000FF"/>
                </a:solidFill>
                <a:latin typeface="Consolas" pitchFamily="49" charset="0"/>
                <a:ea typeface="仿宋" pitchFamily="49" charset="-122"/>
                <a:cs typeface="Consolas" pitchFamily="49" charset="0"/>
              </a:rPr>
              <a:t>   Array&lt;int&gt; ad(3);</a:t>
            </a:r>
          </a:p>
          <a:p>
            <a:pPr algn="l">
              <a:lnSpc>
                <a:spcPts val="2600"/>
              </a:lnSpc>
            </a:pP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//Array&lt;int&gt;</a:t>
            </a:r>
            <a:r>
              <a:rPr lang="zh-CN" altLang="zh-CN" sz="1600" smtClean="0">
                <a:solidFill>
                  <a:srgbClr val="00B0F0"/>
                </a:solidFill>
                <a:latin typeface="Consolas" pitchFamily="49" charset="0"/>
                <a:ea typeface="仿宋" pitchFamily="49" charset="-122"/>
                <a:cs typeface="Consolas" pitchFamily="49" charset="0"/>
              </a:rPr>
              <a:t>为模板类</a:t>
            </a:r>
            <a:r>
              <a:rPr lang="en-US" altLang="zh-CN" sz="1600" smtClean="0">
                <a:solidFill>
                  <a:srgbClr val="00B0F0"/>
                </a:solidFill>
                <a:latin typeface="Consolas" pitchFamily="49" charset="0"/>
                <a:ea typeface="仿宋" pitchFamily="49" charset="-122"/>
                <a:cs typeface="Consolas" pitchFamily="49" charset="0"/>
              </a:rPr>
              <a:t>,ad(3)</a:t>
            </a:r>
            <a:r>
              <a:rPr lang="zh-CN" altLang="zh-CN" sz="1600" smtClean="0">
                <a:solidFill>
                  <a:srgbClr val="00B0F0"/>
                </a:solidFill>
                <a:latin typeface="Consolas" pitchFamily="49" charset="0"/>
                <a:ea typeface="仿宋" pitchFamily="49" charset="-122"/>
                <a:cs typeface="Consolas" pitchFamily="49" charset="0"/>
              </a:rPr>
              <a:t>定义模板类的对象</a:t>
            </a:r>
          </a:p>
          <a:p>
            <a:pPr algn="l">
              <a:lnSpc>
                <a:spcPts val="2600"/>
              </a:lnSpc>
            </a:pPr>
            <a:r>
              <a:rPr lang="en-US" altLang="zh-CN" sz="1600" smtClean="0">
                <a:solidFill>
                  <a:srgbClr val="0000FF"/>
                </a:solidFill>
                <a:latin typeface="Consolas" pitchFamily="49" charset="0"/>
                <a:ea typeface="仿宋" pitchFamily="49" charset="-122"/>
                <a:cs typeface="Consolas" pitchFamily="49" charset="0"/>
              </a:rPr>
              <a:t>   cout &lt;&lt; "</a:t>
            </a:r>
            <a:r>
              <a:rPr lang="zh-CN" altLang="zh-CN" sz="1600" smtClean="0">
                <a:solidFill>
                  <a:srgbClr val="0000FF"/>
                </a:solidFill>
                <a:latin typeface="Consolas" pitchFamily="49" charset="0"/>
                <a:ea typeface="仿宋" pitchFamily="49" charset="-122"/>
                <a:cs typeface="Consolas" pitchFamily="49" charset="0"/>
              </a:rPr>
              <a:t>建立一个整数数组</a:t>
            </a:r>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600"/>
              </a:lnSpc>
            </a:pPr>
            <a:r>
              <a:rPr lang="en-US" altLang="zh-CN" sz="1600" smtClean="0">
                <a:solidFill>
                  <a:srgbClr val="0000FF"/>
                </a:solidFill>
                <a:latin typeface="Consolas" pitchFamily="49" charset="0"/>
                <a:ea typeface="仿宋" pitchFamily="49" charset="-122"/>
                <a:cs typeface="Consolas" pitchFamily="49" charset="0"/>
              </a:rPr>
              <a:t>   ad.setvalue();</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600"/>
              </a:lnSpc>
            </a:pPr>
            <a:r>
              <a:rPr lang="en-US" altLang="zh-CN" sz="1600" smtClean="0">
                <a:solidFill>
                  <a:srgbClr val="0000FF"/>
                </a:solidFill>
                <a:latin typeface="Consolas" pitchFamily="49" charset="0"/>
                <a:ea typeface="仿宋" pitchFamily="49" charset="-122"/>
                <a:cs typeface="Consolas" pitchFamily="49" charset="0"/>
              </a:rPr>
              <a:t>   cout &lt;&lt; "  </a:t>
            </a:r>
            <a:r>
              <a:rPr lang="zh-CN" altLang="zh-CN" sz="1600" smtClean="0">
                <a:solidFill>
                  <a:srgbClr val="0000FF"/>
                </a:solidFill>
                <a:latin typeface="Consolas" pitchFamily="49" charset="0"/>
                <a:ea typeface="仿宋" pitchFamily="49" charset="-122"/>
                <a:cs typeface="Consolas" pitchFamily="49" charset="0"/>
              </a:rPr>
              <a:t>数组的内容是</a:t>
            </a:r>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600"/>
              </a:lnSpc>
            </a:pPr>
            <a:r>
              <a:rPr lang="en-US" altLang="zh-CN" sz="1600" smtClean="0">
                <a:solidFill>
                  <a:srgbClr val="0000FF"/>
                </a:solidFill>
                <a:latin typeface="Consolas" pitchFamily="49" charset="0"/>
                <a:ea typeface="仿宋" pitchFamily="49" charset="-122"/>
                <a:cs typeface="Consolas" pitchFamily="49" charset="0"/>
              </a:rPr>
              <a:t>   ad.dispvalue();</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600"/>
              </a:lnSpc>
            </a:pPr>
            <a:r>
              <a:rPr lang="en-US" altLang="zh-CN" sz="1600" smtClean="0">
                <a:solidFill>
                  <a:srgbClr val="0000FF"/>
                </a:solidFill>
                <a:latin typeface="Consolas" pitchFamily="49" charset="0"/>
                <a:ea typeface="仿宋" pitchFamily="49" charset="-122"/>
                <a:cs typeface="Consolas" pitchFamily="49" charset="0"/>
              </a:rPr>
              <a:t>   return 1;</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600"/>
              </a:lnSpc>
            </a:pPr>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p:txBody>
      </p:sp>
      <p:pic>
        <p:nvPicPr>
          <p:cNvPr id="4098" name="Picture 2"/>
          <p:cNvPicPr>
            <a:picLocks noChangeAspect="1" noChangeArrowheads="1"/>
          </p:cNvPicPr>
          <p:nvPr/>
        </p:nvPicPr>
        <p:blipFill>
          <a:blip r:embed="rId3" cstate="print"/>
          <a:srcRect/>
          <a:stretch>
            <a:fillRect/>
          </a:stretch>
        </p:blipFill>
        <p:spPr bwMode="auto">
          <a:xfrm>
            <a:off x="6449726" y="1714488"/>
            <a:ext cx="2551430" cy="2928958"/>
          </a:xfrm>
          <a:prstGeom prst="rect">
            <a:avLst/>
          </a:prstGeom>
          <a:noFill/>
          <a:ln w="9525">
            <a:noFill/>
            <a:miter lim="800000"/>
            <a:headEnd/>
            <a:tailEnd/>
          </a:ln>
        </p:spPr>
      </p:pic>
      <p:grpSp>
        <p:nvGrpSpPr>
          <p:cNvPr id="3" name="组合 11"/>
          <p:cNvGrpSpPr/>
          <p:nvPr/>
        </p:nvGrpSpPr>
        <p:grpSpPr>
          <a:xfrm>
            <a:off x="4214810" y="1214422"/>
            <a:ext cx="2143140" cy="1643074"/>
            <a:chOff x="4214810" y="1214422"/>
            <a:chExt cx="2143140" cy="1643074"/>
          </a:xfrm>
        </p:grpSpPr>
        <p:sp>
          <p:nvSpPr>
            <p:cNvPr id="4" name="左大括号 3"/>
            <p:cNvSpPr/>
            <p:nvPr/>
          </p:nvSpPr>
          <p:spPr bwMode="auto">
            <a:xfrm>
              <a:off x="6215074" y="2214554"/>
              <a:ext cx="142876" cy="571504"/>
            </a:xfrm>
            <a:prstGeom prst="leftBrace">
              <a:avLst/>
            </a:prstGeom>
            <a:ln>
              <a:headEnd type="none" w="med" len="med"/>
              <a:tailEnd type="none" w="med" len="med"/>
            </a:ln>
          </p:spPr>
          <p:style>
            <a:lnRef idx="2">
              <a:schemeClr val="dk1"/>
            </a:lnRef>
            <a:fillRef idx="0">
              <a:schemeClr val="dk1"/>
            </a:fillRef>
            <a:effectRef idx="1">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3333FF"/>
                </a:solidFill>
                <a:effectLst/>
                <a:latin typeface="Times New Roman" pitchFamily="18" charset="0"/>
                <a:ea typeface="楷体_GB2312" pitchFamily="49" charset="-122"/>
              </a:endParaRPr>
            </a:p>
          </p:txBody>
        </p:sp>
        <p:sp>
          <p:nvSpPr>
            <p:cNvPr id="6" name="右大括号 5"/>
            <p:cNvSpPr/>
            <p:nvPr/>
          </p:nvSpPr>
          <p:spPr bwMode="auto">
            <a:xfrm>
              <a:off x="4214810" y="1214422"/>
              <a:ext cx="142876" cy="1643074"/>
            </a:xfrm>
            <a:prstGeom prst="rightBrace">
              <a:avLst/>
            </a:prstGeom>
            <a:ln>
              <a:headEnd type="none" w="med" len="med"/>
              <a:tailEnd type="none" w="med" len="med"/>
            </a:ln>
          </p:spPr>
          <p:style>
            <a:lnRef idx="2">
              <a:schemeClr val="dk1"/>
            </a:lnRef>
            <a:fillRef idx="0">
              <a:schemeClr val="dk1"/>
            </a:fillRef>
            <a:effectRef idx="1">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3333FF"/>
                </a:solidFill>
                <a:effectLst/>
                <a:latin typeface="Times New Roman" pitchFamily="18" charset="0"/>
                <a:ea typeface="楷体_GB2312" pitchFamily="49" charset="-122"/>
              </a:endParaRPr>
            </a:p>
          </p:txBody>
        </p:sp>
        <p:cxnSp>
          <p:nvCxnSpPr>
            <p:cNvPr id="9" name="直接连接符 8"/>
            <p:cNvCxnSpPr>
              <a:stCxn id="6" idx="1"/>
              <a:endCxn id="4" idx="1"/>
            </p:cNvCxnSpPr>
            <p:nvPr/>
          </p:nvCxnSpPr>
          <p:spPr bwMode="auto">
            <a:xfrm rot="10800000" flipH="1" flipV="1">
              <a:off x="4357686" y="2035958"/>
              <a:ext cx="1857388" cy="464347"/>
            </a:xfrm>
            <a:prstGeom prst="line">
              <a:avLst/>
            </a:prstGeom>
            <a:solidFill>
              <a:schemeClr val="accent1"/>
            </a:solidFill>
            <a:ln w="28575" cap="flat" cmpd="sng" algn="ctr">
              <a:solidFill>
                <a:srgbClr val="3333FF"/>
              </a:solidFill>
              <a:prstDash val="solid"/>
              <a:round/>
              <a:headEnd type="none" w="med" len="med"/>
              <a:tailEnd type="none" w="med" len="med"/>
            </a:ln>
            <a:effectLst/>
          </p:spPr>
        </p:cxnSp>
      </p:grpSp>
      <p:grpSp>
        <p:nvGrpSpPr>
          <p:cNvPr id="8" name="组合 12"/>
          <p:cNvGrpSpPr/>
          <p:nvPr/>
        </p:nvGrpSpPr>
        <p:grpSpPr>
          <a:xfrm>
            <a:off x="4214810" y="2928934"/>
            <a:ext cx="2143140" cy="2357454"/>
            <a:chOff x="4214810" y="2928934"/>
            <a:chExt cx="2143140" cy="2357454"/>
          </a:xfrm>
        </p:grpSpPr>
        <p:sp>
          <p:nvSpPr>
            <p:cNvPr id="5" name="左大括号 4"/>
            <p:cNvSpPr/>
            <p:nvPr/>
          </p:nvSpPr>
          <p:spPr bwMode="auto">
            <a:xfrm>
              <a:off x="6215074" y="2928934"/>
              <a:ext cx="142876" cy="792000"/>
            </a:xfrm>
            <a:prstGeom prst="leftBrace">
              <a:avLst/>
            </a:prstGeom>
            <a:ln>
              <a:headEnd type="none" w="med" len="med"/>
              <a:tailEnd type="none" w="med" len="med"/>
            </a:ln>
          </p:spPr>
          <p:style>
            <a:lnRef idx="2">
              <a:schemeClr val="dk1"/>
            </a:lnRef>
            <a:fillRef idx="0">
              <a:schemeClr val="dk1"/>
            </a:fillRef>
            <a:effectRef idx="1">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3333FF"/>
                </a:solidFill>
                <a:effectLst/>
                <a:latin typeface="Times New Roman" pitchFamily="18" charset="0"/>
                <a:ea typeface="楷体_GB2312" pitchFamily="49" charset="-122"/>
              </a:endParaRPr>
            </a:p>
          </p:txBody>
        </p:sp>
        <p:sp>
          <p:nvSpPr>
            <p:cNvPr id="7" name="右大括号 6"/>
            <p:cNvSpPr/>
            <p:nvPr/>
          </p:nvSpPr>
          <p:spPr bwMode="auto">
            <a:xfrm>
              <a:off x="4214810" y="3357562"/>
              <a:ext cx="142876" cy="1928826"/>
            </a:xfrm>
            <a:prstGeom prst="rightBrace">
              <a:avLst/>
            </a:prstGeom>
            <a:ln>
              <a:headEnd type="none" w="med" len="med"/>
              <a:tailEnd type="none" w="med" len="med"/>
            </a:ln>
          </p:spPr>
          <p:style>
            <a:lnRef idx="2">
              <a:schemeClr val="dk1"/>
            </a:lnRef>
            <a:fillRef idx="0">
              <a:schemeClr val="dk1"/>
            </a:fillRef>
            <a:effectRef idx="1">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3333FF"/>
                </a:solidFill>
                <a:effectLst/>
                <a:latin typeface="Times New Roman" pitchFamily="18" charset="0"/>
                <a:ea typeface="楷体_GB2312" pitchFamily="49" charset="-122"/>
              </a:endParaRPr>
            </a:p>
          </p:txBody>
        </p:sp>
        <p:cxnSp>
          <p:nvCxnSpPr>
            <p:cNvPr id="11" name="直接连接符 10"/>
            <p:cNvCxnSpPr>
              <a:stCxn id="7" idx="1"/>
              <a:endCxn id="2" idx="3"/>
            </p:cNvCxnSpPr>
            <p:nvPr/>
          </p:nvCxnSpPr>
          <p:spPr bwMode="auto">
            <a:xfrm rot="10800000" flipH="1">
              <a:off x="4357686" y="3327859"/>
              <a:ext cx="1857388" cy="994117"/>
            </a:xfrm>
            <a:prstGeom prst="line">
              <a:avLst/>
            </a:prstGeom>
            <a:solidFill>
              <a:schemeClr val="accent1"/>
            </a:solidFill>
            <a:ln w="28575" cap="flat" cmpd="sng" algn="ctr">
              <a:solidFill>
                <a:srgbClr val="3333FF"/>
              </a:solidFill>
              <a:prstDash val="solid"/>
              <a:round/>
              <a:headEnd type="none" w="med" len="med"/>
              <a:tailEnd type="none" w="med" len="med"/>
            </a:ln>
            <a:effectLst/>
          </p:spPr>
        </p:cxnSp>
      </p:grpSp>
      <p:sp>
        <p:nvSpPr>
          <p:cNvPr id="13" name="灯片编号占位符 12"/>
          <p:cNvSpPr>
            <a:spLocks noGrp="1"/>
          </p:cNvSpPr>
          <p:nvPr>
            <p:ph type="sldNum" sz="quarter" idx="12"/>
          </p:nvPr>
        </p:nvSpPr>
        <p:spPr/>
        <p:txBody>
          <a:bodyPr/>
          <a:lstStyle/>
          <a:p>
            <a:fld id="{6699457F-8CE0-4332-9E3E-2A332048C7F3}" type="slidenum">
              <a:rPr lang="en-US" altLang="zh-CN" smtClean="0"/>
              <a:pPr/>
              <a:t>43</a:t>
            </a:fld>
            <a:r>
              <a:rPr lang="en-US" altLang="zh-CN" smtClean="0"/>
              <a:t>/120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Text Box 16" descr="粉色面巾纸"/>
          <p:cNvSpPr txBox="1">
            <a:spLocks noChangeArrowheads="1"/>
          </p:cNvSpPr>
          <p:nvPr/>
        </p:nvSpPr>
        <p:spPr bwMode="auto">
          <a:xfrm>
            <a:off x="1619250" y="404813"/>
            <a:ext cx="5686425" cy="523220"/>
          </a:xfrm>
          <a:prstGeom prst="rect">
            <a:avLst/>
          </a:prstGeom>
          <a:solidFill>
            <a:schemeClr val="bg1">
              <a:lumMod val="85000"/>
            </a:schemeClr>
          </a:solidFill>
          <a:ln w="9525">
            <a:noFill/>
            <a:miter lim="800000"/>
            <a:headEnd/>
            <a:tailEnd/>
          </a:ln>
          <a:effectLst>
            <a:prstShdw prst="shdw17" dist="17961" dir="2700000">
              <a:srgbClr val="FFCCCC">
                <a:gamma/>
                <a:shade val="60000"/>
                <a:invGamma/>
              </a:srgbClr>
            </a:prstShdw>
          </a:effectLst>
        </p:spPr>
        <p:txBody>
          <a:bodyPr>
            <a:spAutoFit/>
          </a:bodyPr>
          <a:lstStyle/>
          <a:p>
            <a:pPr>
              <a:spcBef>
                <a:spcPct val="50000"/>
              </a:spcBef>
            </a:pPr>
            <a:r>
              <a:rPr kumimoji="1" lang="en-US" altLang="zh-CN" sz="2800" smtClean="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12.3  </a:t>
            </a:r>
            <a:r>
              <a:rPr kumimoji="1" lang="zh-CN" altLang="en-US" sz="280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用</a:t>
            </a:r>
            <a:r>
              <a:rPr kumimoji="1" lang="en-US" altLang="zh-CN" sz="280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C++</a:t>
            </a:r>
            <a:r>
              <a:rPr kumimoji="1" lang="zh-CN" altLang="en-US" sz="280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描述数据结构算法</a:t>
            </a:r>
          </a:p>
        </p:txBody>
      </p:sp>
      <p:sp>
        <p:nvSpPr>
          <p:cNvPr id="1041" name="Text Box 17"/>
          <p:cNvSpPr txBox="1">
            <a:spLocks noChangeArrowheads="1"/>
          </p:cNvSpPr>
          <p:nvPr/>
        </p:nvSpPr>
        <p:spPr bwMode="auto">
          <a:xfrm>
            <a:off x="1857356" y="1643050"/>
            <a:ext cx="4786346" cy="400110"/>
          </a:xfrm>
          <a:prstGeom prst="rect">
            <a:avLst/>
          </a:prstGeom>
          <a:noFill/>
          <a:ln w="28575" algn="ctr">
            <a:noFill/>
            <a:miter lim="800000"/>
            <a:headEnd/>
            <a:tailEnd/>
          </a:ln>
          <a:effectLst/>
        </p:spPr>
        <p:txBody>
          <a:bodyPr wrap="square">
            <a:spAutoFit/>
          </a:bodyPr>
          <a:lstStyle/>
          <a:p>
            <a:pPr algn="l">
              <a:spcBef>
                <a:spcPct val="50000"/>
              </a:spcBef>
            </a:pPr>
            <a:r>
              <a:rPr lang="zh-CN" altLang="en-US" sz="2000" smtClean="0">
                <a:latin typeface="Consolas" pitchFamily="49" charset="0"/>
                <a:ea typeface="楷体" pitchFamily="49" charset="-122"/>
                <a:cs typeface="Consolas" pitchFamily="49" charset="0"/>
              </a:rPr>
              <a:t>采</a:t>
            </a:r>
            <a:r>
              <a:rPr lang="zh-CN" altLang="en-US" sz="2000">
                <a:latin typeface="Consolas" pitchFamily="49" charset="0"/>
                <a:ea typeface="楷体" pitchFamily="49" charset="-122"/>
                <a:cs typeface="Consolas" pitchFamily="49" charset="0"/>
              </a:rPr>
              <a:t>用</a:t>
            </a:r>
            <a:r>
              <a:rPr lang="en-US" altLang="zh-CN" sz="2000">
                <a:latin typeface="Consolas" pitchFamily="49" charset="0"/>
                <a:ea typeface="楷体" pitchFamily="49" charset="-122"/>
                <a:cs typeface="Consolas" pitchFamily="49" charset="0"/>
              </a:rPr>
              <a:t>C++</a:t>
            </a:r>
            <a:r>
              <a:rPr lang="zh-CN" altLang="en-US" sz="2000">
                <a:latin typeface="Consolas" pitchFamily="49" charset="0"/>
                <a:ea typeface="楷体" pitchFamily="49" charset="-122"/>
                <a:cs typeface="Consolas" pitchFamily="49" charset="0"/>
              </a:rPr>
              <a:t>语</a:t>
            </a:r>
            <a:r>
              <a:rPr lang="zh-CN" altLang="en-US" sz="2000" smtClean="0">
                <a:latin typeface="Consolas" pitchFamily="49" charset="0"/>
                <a:ea typeface="楷体" pitchFamily="49" charset="-122"/>
                <a:cs typeface="Consolas" pitchFamily="49" charset="0"/>
              </a:rPr>
              <a:t>言设</a:t>
            </a:r>
            <a:r>
              <a:rPr lang="zh-CN" altLang="en-US" sz="2000">
                <a:latin typeface="Consolas" pitchFamily="49" charset="0"/>
                <a:ea typeface="楷体" pitchFamily="49" charset="-122"/>
                <a:cs typeface="Consolas" pitchFamily="49" charset="0"/>
              </a:rPr>
              <a:t>计顺序表</a:t>
            </a:r>
            <a:r>
              <a:rPr lang="zh-CN" altLang="en-US" sz="2000" smtClean="0">
                <a:latin typeface="Consolas" pitchFamily="49" charset="0"/>
                <a:ea typeface="楷体" pitchFamily="49" charset="-122"/>
                <a:cs typeface="Consolas" pitchFamily="49" charset="0"/>
              </a:rPr>
              <a:t>类和链</a:t>
            </a:r>
            <a:r>
              <a:rPr lang="zh-CN" altLang="en-US" sz="2000">
                <a:latin typeface="Consolas" pitchFamily="49" charset="0"/>
                <a:ea typeface="楷体" pitchFamily="49" charset="-122"/>
                <a:cs typeface="Consolas" pitchFamily="49" charset="0"/>
              </a:rPr>
              <a:t>栈</a:t>
            </a:r>
            <a:r>
              <a:rPr lang="zh-CN" altLang="en-US" sz="2000" smtClean="0">
                <a:latin typeface="Consolas" pitchFamily="49" charset="0"/>
                <a:ea typeface="楷体" pitchFamily="49" charset="-122"/>
                <a:cs typeface="Consolas" pitchFamily="49" charset="0"/>
              </a:rPr>
              <a:t>类模板</a:t>
            </a:r>
            <a:endParaRPr lang="zh-CN" altLang="en-US" sz="2000">
              <a:latin typeface="Consolas" pitchFamily="49" charset="0"/>
              <a:ea typeface="楷体" pitchFamily="49" charset="-122"/>
              <a:cs typeface="Consolas" pitchFamily="49" charset="0"/>
            </a:endParaRPr>
          </a:p>
        </p:txBody>
      </p:sp>
      <p:sp>
        <p:nvSpPr>
          <p:cNvPr id="4" name="Text Box 17"/>
          <p:cNvSpPr txBox="1">
            <a:spLocks noChangeArrowheads="1"/>
          </p:cNvSpPr>
          <p:nvPr/>
        </p:nvSpPr>
        <p:spPr bwMode="auto">
          <a:xfrm>
            <a:off x="1500166" y="2643182"/>
            <a:ext cx="6215106" cy="400110"/>
          </a:xfrm>
          <a:prstGeom prst="rect">
            <a:avLst/>
          </a:prstGeom>
          <a:noFill/>
          <a:ln w="28575" algn="ctr">
            <a:noFill/>
            <a:miter lim="800000"/>
            <a:headEnd/>
            <a:tailEnd/>
          </a:ln>
          <a:effectLst/>
        </p:spPr>
        <p:txBody>
          <a:bodyPr wrap="square">
            <a:spAutoFit/>
          </a:bodyPr>
          <a:lstStyle/>
          <a:p>
            <a:pPr algn="l">
              <a:spcBef>
                <a:spcPct val="50000"/>
              </a:spcBef>
            </a:pPr>
            <a:r>
              <a:rPr lang="zh-CN" altLang="en-US" sz="2000" smtClean="0">
                <a:latin typeface="Consolas" pitchFamily="49" charset="0"/>
                <a:ea typeface="华文中宋" pitchFamily="2" charset="-122"/>
                <a:cs typeface="Consolas" pitchFamily="49" charset="0"/>
              </a:rPr>
              <a:t>说</a:t>
            </a:r>
            <a:r>
              <a:rPr lang="zh-CN" altLang="en-US" sz="2000">
                <a:latin typeface="Consolas" pitchFamily="49" charset="0"/>
                <a:ea typeface="华文中宋" pitchFamily="2" charset="-122"/>
                <a:cs typeface="Consolas" pitchFamily="49" charset="0"/>
              </a:rPr>
              <a:t>明采用面向对象方法描述数据结构算法的基本思</a:t>
            </a:r>
            <a:r>
              <a:rPr lang="zh-CN" altLang="en-US" sz="2000" smtClean="0">
                <a:latin typeface="Consolas" pitchFamily="49" charset="0"/>
                <a:ea typeface="华文中宋" pitchFamily="2" charset="-122"/>
                <a:cs typeface="Consolas" pitchFamily="49" charset="0"/>
              </a:rPr>
              <a:t>想</a:t>
            </a:r>
            <a:endParaRPr lang="zh-CN" altLang="en-US" sz="2000">
              <a:latin typeface="Consolas" pitchFamily="49" charset="0"/>
              <a:ea typeface="华文中宋" pitchFamily="2" charset="-122"/>
              <a:cs typeface="Consolas" pitchFamily="49" charset="0"/>
            </a:endParaRPr>
          </a:p>
        </p:txBody>
      </p:sp>
      <p:sp>
        <p:nvSpPr>
          <p:cNvPr id="5" name="下箭头 4"/>
          <p:cNvSpPr/>
          <p:nvPr/>
        </p:nvSpPr>
        <p:spPr bwMode="auto">
          <a:xfrm>
            <a:off x="4143372" y="2143116"/>
            <a:ext cx="214314" cy="357190"/>
          </a:xfrm>
          <a:prstGeom prst="downArrow">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3333FF"/>
              </a:solidFill>
              <a:effectLst/>
              <a:latin typeface="Times New Roman" pitchFamily="18" charset="0"/>
              <a:ea typeface="楷体_GB2312" pitchFamily="49" charset="-122"/>
            </a:endParaRPr>
          </a:p>
        </p:txBody>
      </p:sp>
      <p:sp>
        <p:nvSpPr>
          <p:cNvPr id="7" name="灯片编号占位符 6"/>
          <p:cNvSpPr>
            <a:spLocks noGrp="1"/>
          </p:cNvSpPr>
          <p:nvPr>
            <p:ph type="sldNum" sz="quarter" idx="12"/>
          </p:nvPr>
        </p:nvSpPr>
        <p:spPr/>
        <p:txBody>
          <a:bodyPr/>
          <a:lstStyle/>
          <a:p>
            <a:fld id="{6699457F-8CE0-4332-9E3E-2A332048C7F3}" type="slidenum">
              <a:rPr lang="en-US" altLang="zh-CN" smtClean="0"/>
              <a:pPr/>
              <a:t>44</a:t>
            </a:fld>
            <a:r>
              <a:rPr lang="en-US" altLang="zh-CN" smtClean="0"/>
              <a:t>/120</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30" name="Rectangle 14"/>
          <p:cNvSpPr>
            <a:spLocks noChangeArrowheads="1"/>
          </p:cNvSpPr>
          <p:nvPr/>
        </p:nvSpPr>
        <p:spPr bwMode="auto">
          <a:xfrm>
            <a:off x="2339975" y="1557338"/>
            <a:ext cx="3600450" cy="4608512"/>
          </a:xfrm>
          <a:prstGeom prst="rect">
            <a:avLst/>
          </a:prstGeom>
          <a:solidFill>
            <a:schemeClr val="accent6"/>
          </a:solidFill>
          <a:ln w="28575" algn="ctr">
            <a:solidFill>
              <a:srgbClr val="3333FF"/>
            </a:solidFill>
            <a:miter lim="800000"/>
            <a:headEnd/>
            <a:tailEnd/>
          </a:ln>
          <a:effectLst/>
        </p:spPr>
        <p:txBody>
          <a:bodyPr wrap="none" anchor="ctr"/>
          <a:lstStyle/>
          <a:p>
            <a:endParaRPr lang="zh-CN" altLang="en-US" sz="1800">
              <a:latin typeface="Consolas" pitchFamily="49" charset="0"/>
              <a:ea typeface="仿宋" pitchFamily="49" charset="-122"/>
              <a:cs typeface="Consolas" pitchFamily="49" charset="0"/>
            </a:endParaRPr>
          </a:p>
        </p:txBody>
      </p:sp>
      <p:sp>
        <p:nvSpPr>
          <p:cNvPr id="86018" name="Text Box 2" descr="信纸"/>
          <p:cNvSpPr txBox="1">
            <a:spLocks noChangeArrowheads="1"/>
          </p:cNvSpPr>
          <p:nvPr/>
        </p:nvSpPr>
        <p:spPr bwMode="auto">
          <a:xfrm>
            <a:off x="395288" y="188913"/>
            <a:ext cx="3390894" cy="514738"/>
          </a:xfrm>
          <a:prstGeom prst="rect">
            <a:avLst/>
          </a:prstGeom>
          <a:blipFill dpi="0" rotWithShape="1">
            <a:blip r:embed="rId3" cstate="print"/>
            <a:srcRect/>
            <a:tile tx="0" ty="0" sx="100000" sy="100000" flip="none" algn="tl"/>
          </a:blipFill>
          <a:ln w="28575" algn="ctr">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tIns="72000" bIns="72000">
            <a:spAutoFit/>
          </a:bodyPr>
          <a:lstStyle/>
          <a:p>
            <a:pPr>
              <a:spcBef>
                <a:spcPct val="50000"/>
              </a:spcBef>
            </a:pPr>
            <a:r>
              <a:rPr lang="en-US" altLang="zh-CN" smtClean="0">
                <a:solidFill>
                  <a:srgbClr val="FF3300"/>
                </a:solidFill>
                <a:latin typeface="Consolas" pitchFamily="49" charset="0"/>
                <a:ea typeface="微软雅黑" pitchFamily="34" charset="-122"/>
                <a:cs typeface="Consolas" pitchFamily="49" charset="0"/>
              </a:rPr>
              <a:t>12.3.1 </a:t>
            </a:r>
            <a:r>
              <a:rPr lang="zh-CN" altLang="en-US">
                <a:solidFill>
                  <a:srgbClr val="FF3300"/>
                </a:solidFill>
                <a:latin typeface="Consolas" pitchFamily="49" charset="0"/>
                <a:ea typeface="微软雅黑" pitchFamily="34" charset="-122"/>
                <a:cs typeface="Consolas" pitchFamily="49" charset="0"/>
              </a:rPr>
              <a:t>顺序表</a:t>
            </a:r>
            <a:r>
              <a:rPr lang="zh-CN" altLang="en-US" smtClean="0">
                <a:solidFill>
                  <a:srgbClr val="FF3300"/>
                </a:solidFill>
                <a:latin typeface="Consolas" pitchFamily="49" charset="0"/>
                <a:ea typeface="微软雅黑" pitchFamily="34" charset="-122"/>
                <a:cs typeface="Consolas" pitchFamily="49" charset="0"/>
              </a:rPr>
              <a:t>类模板</a:t>
            </a:r>
            <a:endParaRPr lang="zh-CN" altLang="en-US">
              <a:solidFill>
                <a:srgbClr val="FF3300"/>
              </a:solidFill>
              <a:latin typeface="Consolas" pitchFamily="49" charset="0"/>
              <a:ea typeface="微软雅黑" pitchFamily="34" charset="-122"/>
              <a:cs typeface="Consolas" pitchFamily="49" charset="0"/>
            </a:endParaRPr>
          </a:p>
        </p:txBody>
      </p:sp>
      <p:sp>
        <p:nvSpPr>
          <p:cNvPr id="86019" name="Text Box 3"/>
          <p:cNvSpPr txBox="1">
            <a:spLocks noChangeArrowheads="1"/>
          </p:cNvSpPr>
          <p:nvPr/>
        </p:nvSpPr>
        <p:spPr bwMode="auto">
          <a:xfrm>
            <a:off x="428596" y="857232"/>
            <a:ext cx="3643338" cy="400110"/>
          </a:xfrm>
          <a:prstGeom prst="rect">
            <a:avLst/>
          </a:prstGeom>
          <a:noFill/>
          <a:ln w="28575" algn="ctr">
            <a:noFill/>
            <a:miter lim="800000"/>
            <a:headEnd/>
            <a:tailEnd/>
          </a:ln>
          <a:effectLst/>
        </p:spPr>
        <p:txBody>
          <a:bodyPr wrap="square">
            <a:spAutoFit/>
          </a:bodyPr>
          <a:lstStyle/>
          <a:p>
            <a:pPr algn="l">
              <a:spcBef>
                <a:spcPct val="50000"/>
              </a:spcBef>
            </a:pPr>
            <a:r>
              <a:rPr lang="zh-CN" altLang="en-US" sz="2000">
                <a:latin typeface="Consolas" pitchFamily="49" charset="0"/>
                <a:ea typeface="楷体" pitchFamily="49" charset="-122"/>
                <a:cs typeface="Consolas" pitchFamily="49" charset="0"/>
              </a:rPr>
              <a:t>顺序表</a:t>
            </a:r>
            <a:r>
              <a:rPr lang="zh-CN" altLang="en-US" sz="2000" smtClean="0">
                <a:latin typeface="Consolas" pitchFamily="49" charset="0"/>
                <a:ea typeface="楷体" pitchFamily="49" charset="-122"/>
                <a:cs typeface="Consolas" pitchFamily="49" charset="0"/>
              </a:rPr>
              <a:t>类模板</a:t>
            </a:r>
            <a:r>
              <a:rPr lang="en-US" altLang="zh-CN" sz="2000" smtClean="0">
                <a:latin typeface="Consolas" pitchFamily="49" charset="0"/>
                <a:ea typeface="楷体" pitchFamily="49" charset="-122"/>
                <a:cs typeface="Consolas" pitchFamily="49" charset="0"/>
              </a:rPr>
              <a:t>SqList</a:t>
            </a:r>
            <a:r>
              <a:rPr lang="zh-CN" altLang="en-US" sz="2000">
                <a:latin typeface="Consolas" pitchFamily="49" charset="0"/>
                <a:ea typeface="楷体" pitchFamily="49" charset="-122"/>
                <a:cs typeface="Consolas" pitchFamily="49" charset="0"/>
              </a:rPr>
              <a:t>的结</a:t>
            </a:r>
            <a:r>
              <a:rPr lang="zh-CN" altLang="en-US" sz="2000" smtClean="0">
                <a:latin typeface="Consolas" pitchFamily="49" charset="0"/>
                <a:ea typeface="楷体" pitchFamily="49" charset="-122"/>
                <a:cs typeface="Consolas" pitchFamily="49" charset="0"/>
              </a:rPr>
              <a:t>构 </a:t>
            </a:r>
            <a:endParaRPr lang="zh-CN" altLang="en-US" sz="2000">
              <a:latin typeface="Consolas" pitchFamily="49" charset="0"/>
              <a:ea typeface="楷体" pitchFamily="49" charset="-122"/>
              <a:cs typeface="Consolas" pitchFamily="49" charset="0"/>
            </a:endParaRPr>
          </a:p>
        </p:txBody>
      </p:sp>
      <p:grpSp>
        <p:nvGrpSpPr>
          <p:cNvPr id="2" name="Group 25"/>
          <p:cNvGrpSpPr>
            <a:grpSpLocks/>
          </p:cNvGrpSpPr>
          <p:nvPr/>
        </p:nvGrpSpPr>
        <p:grpSpPr bwMode="auto">
          <a:xfrm>
            <a:off x="1619250" y="1844675"/>
            <a:ext cx="2592388" cy="3960813"/>
            <a:chOff x="1020" y="1162"/>
            <a:chExt cx="1633" cy="2495"/>
          </a:xfrm>
        </p:grpSpPr>
        <p:sp>
          <p:nvSpPr>
            <p:cNvPr id="86021" name="Rectangle 5"/>
            <p:cNvSpPr>
              <a:spLocks noChangeArrowheads="1"/>
            </p:cNvSpPr>
            <p:nvPr/>
          </p:nvSpPr>
          <p:spPr bwMode="auto">
            <a:xfrm>
              <a:off x="1020" y="1525"/>
              <a:ext cx="1089" cy="272"/>
            </a:xfrm>
            <a:prstGeom prst="rect">
              <a:avLst/>
            </a:prstGeom>
            <a:solidFill>
              <a:schemeClr val="accent1"/>
            </a:solidFill>
            <a:ln w="28575" algn="ctr">
              <a:solidFill>
                <a:srgbClr val="3333FF"/>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DispList</a:t>
              </a:r>
            </a:p>
          </p:txBody>
        </p:sp>
        <p:sp>
          <p:nvSpPr>
            <p:cNvPr id="86022" name="Rectangle 6"/>
            <p:cNvSpPr>
              <a:spLocks noChangeArrowheads="1"/>
            </p:cNvSpPr>
            <p:nvPr/>
          </p:nvSpPr>
          <p:spPr bwMode="auto">
            <a:xfrm>
              <a:off x="1020" y="1888"/>
              <a:ext cx="1089" cy="272"/>
            </a:xfrm>
            <a:prstGeom prst="rect">
              <a:avLst/>
            </a:prstGeom>
            <a:solidFill>
              <a:schemeClr val="accent1"/>
            </a:solidFill>
            <a:ln w="28575" algn="ctr">
              <a:solidFill>
                <a:srgbClr val="3333FF"/>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ListEmpty</a:t>
              </a:r>
            </a:p>
          </p:txBody>
        </p:sp>
        <p:sp>
          <p:nvSpPr>
            <p:cNvPr id="86023" name="Rectangle 7"/>
            <p:cNvSpPr>
              <a:spLocks noChangeArrowheads="1"/>
            </p:cNvSpPr>
            <p:nvPr/>
          </p:nvSpPr>
          <p:spPr bwMode="auto">
            <a:xfrm>
              <a:off x="1020" y="2251"/>
              <a:ext cx="1089" cy="272"/>
            </a:xfrm>
            <a:prstGeom prst="rect">
              <a:avLst/>
            </a:prstGeom>
            <a:solidFill>
              <a:schemeClr val="accent1"/>
            </a:solidFill>
            <a:ln w="28575" algn="ctr">
              <a:solidFill>
                <a:srgbClr val="3333FF"/>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GetElem</a:t>
              </a:r>
            </a:p>
          </p:txBody>
        </p:sp>
        <p:sp>
          <p:nvSpPr>
            <p:cNvPr id="86024" name="Rectangle 8"/>
            <p:cNvSpPr>
              <a:spLocks noChangeArrowheads="1"/>
            </p:cNvSpPr>
            <p:nvPr/>
          </p:nvSpPr>
          <p:spPr bwMode="auto">
            <a:xfrm>
              <a:off x="1020" y="2614"/>
              <a:ext cx="1089" cy="272"/>
            </a:xfrm>
            <a:prstGeom prst="rect">
              <a:avLst/>
            </a:prstGeom>
            <a:solidFill>
              <a:schemeClr val="accent1"/>
            </a:solidFill>
            <a:ln w="28575" algn="ctr">
              <a:solidFill>
                <a:srgbClr val="3333FF"/>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LocateElem</a:t>
              </a:r>
            </a:p>
          </p:txBody>
        </p:sp>
        <p:sp>
          <p:nvSpPr>
            <p:cNvPr id="86025" name="Rectangle 9"/>
            <p:cNvSpPr>
              <a:spLocks noChangeArrowheads="1"/>
            </p:cNvSpPr>
            <p:nvPr/>
          </p:nvSpPr>
          <p:spPr bwMode="auto">
            <a:xfrm>
              <a:off x="1020" y="3022"/>
              <a:ext cx="1089" cy="272"/>
            </a:xfrm>
            <a:prstGeom prst="rect">
              <a:avLst/>
            </a:prstGeom>
            <a:solidFill>
              <a:schemeClr val="accent1"/>
            </a:solidFill>
            <a:ln w="28575" algn="ctr">
              <a:solidFill>
                <a:srgbClr val="3333FF"/>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ListInsert</a:t>
              </a:r>
            </a:p>
          </p:txBody>
        </p:sp>
        <p:sp>
          <p:nvSpPr>
            <p:cNvPr id="86026" name="Rectangle 10"/>
            <p:cNvSpPr>
              <a:spLocks noChangeArrowheads="1"/>
            </p:cNvSpPr>
            <p:nvPr/>
          </p:nvSpPr>
          <p:spPr bwMode="auto">
            <a:xfrm>
              <a:off x="1020" y="3385"/>
              <a:ext cx="1089" cy="272"/>
            </a:xfrm>
            <a:prstGeom prst="rect">
              <a:avLst/>
            </a:prstGeom>
            <a:solidFill>
              <a:schemeClr val="accent1"/>
            </a:solidFill>
            <a:ln w="28575" algn="ctr">
              <a:solidFill>
                <a:srgbClr val="3333FF"/>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ListDelete</a:t>
              </a:r>
            </a:p>
          </p:txBody>
        </p:sp>
        <p:sp>
          <p:nvSpPr>
            <p:cNvPr id="86029" name="Rectangle 13"/>
            <p:cNvSpPr>
              <a:spLocks noChangeArrowheads="1"/>
            </p:cNvSpPr>
            <p:nvPr/>
          </p:nvSpPr>
          <p:spPr bwMode="auto">
            <a:xfrm>
              <a:off x="1020" y="1162"/>
              <a:ext cx="1633" cy="272"/>
            </a:xfrm>
            <a:prstGeom prst="rect">
              <a:avLst/>
            </a:prstGeom>
            <a:solidFill>
              <a:schemeClr val="accent1"/>
            </a:solidFill>
            <a:ln w="28575" algn="ctr">
              <a:solidFill>
                <a:srgbClr val="3333FF"/>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构造函数和析构函数</a:t>
              </a:r>
            </a:p>
          </p:txBody>
        </p:sp>
      </p:grpSp>
      <p:grpSp>
        <p:nvGrpSpPr>
          <p:cNvPr id="3" name="Group 21"/>
          <p:cNvGrpSpPr>
            <a:grpSpLocks/>
          </p:cNvGrpSpPr>
          <p:nvPr/>
        </p:nvGrpSpPr>
        <p:grpSpPr bwMode="auto">
          <a:xfrm>
            <a:off x="858816" y="2071678"/>
            <a:ext cx="641350" cy="3527430"/>
            <a:chOff x="412" y="1485"/>
            <a:chExt cx="404" cy="2222"/>
          </a:xfrm>
        </p:grpSpPr>
        <p:sp>
          <p:nvSpPr>
            <p:cNvPr id="86031" name="AutoShape 15"/>
            <p:cNvSpPr>
              <a:spLocks/>
            </p:cNvSpPr>
            <p:nvPr/>
          </p:nvSpPr>
          <p:spPr bwMode="auto">
            <a:xfrm>
              <a:off x="703" y="1485"/>
              <a:ext cx="113" cy="2222"/>
            </a:xfrm>
            <a:prstGeom prst="leftBrace">
              <a:avLst>
                <a:gd name="adj1" fmla="val 69934"/>
                <a:gd name="adj2" fmla="val 50000"/>
              </a:avLst>
            </a:prstGeom>
            <a:ln>
              <a:headEnd/>
              <a:tailEnd/>
            </a:ln>
          </p:spPr>
          <p:style>
            <a:lnRef idx="2">
              <a:schemeClr val="dk1"/>
            </a:lnRef>
            <a:fillRef idx="0">
              <a:schemeClr val="dk1"/>
            </a:fillRef>
            <a:effectRef idx="1">
              <a:schemeClr val="dk1"/>
            </a:effectRef>
            <a:fontRef idx="minor">
              <a:schemeClr val="tx1"/>
            </a:fontRef>
          </p:style>
          <p:txBody>
            <a:bodyPr wrap="none" anchor="ctr"/>
            <a:lstStyle/>
            <a:p>
              <a:endParaRPr lang="zh-CN" altLang="en-US" sz="1800">
                <a:latin typeface="Consolas" pitchFamily="49" charset="0"/>
                <a:ea typeface="仿宋" pitchFamily="49" charset="-122"/>
                <a:cs typeface="Consolas" pitchFamily="49" charset="0"/>
              </a:endParaRPr>
            </a:p>
          </p:txBody>
        </p:sp>
        <p:sp>
          <p:nvSpPr>
            <p:cNvPr id="86032" name="Text Box 16"/>
            <p:cNvSpPr txBox="1">
              <a:spLocks noChangeArrowheads="1"/>
            </p:cNvSpPr>
            <p:nvPr/>
          </p:nvSpPr>
          <p:spPr bwMode="auto">
            <a:xfrm>
              <a:off x="412" y="1933"/>
              <a:ext cx="291" cy="1270"/>
            </a:xfrm>
            <a:prstGeom prst="rect">
              <a:avLst/>
            </a:prstGeom>
            <a:noFill/>
            <a:ln w="28575" algn="ctr">
              <a:noFill/>
              <a:miter lim="800000"/>
              <a:headEnd/>
              <a:tailEnd/>
            </a:ln>
            <a:effectLst/>
          </p:spPr>
          <p:txBody>
            <a:bodyPr vert="eaVert">
              <a:spAutoFit/>
            </a:bodyPr>
            <a:lstStyle/>
            <a:p>
              <a:pPr>
                <a:spcBef>
                  <a:spcPct val="50000"/>
                </a:spcBef>
              </a:pPr>
              <a:r>
                <a:rPr lang="zh-CN" altLang="en-US" sz="1800">
                  <a:latin typeface="Consolas" pitchFamily="49" charset="0"/>
                  <a:ea typeface="仿宋" pitchFamily="49" charset="-122"/>
                  <a:cs typeface="Consolas" pitchFamily="49" charset="0"/>
                </a:rPr>
                <a:t>基本运算</a:t>
              </a:r>
            </a:p>
          </p:txBody>
        </p:sp>
      </p:grpSp>
      <p:grpSp>
        <p:nvGrpSpPr>
          <p:cNvPr id="4" name="Group 24"/>
          <p:cNvGrpSpPr>
            <a:grpSpLocks/>
          </p:cNvGrpSpPr>
          <p:nvPr/>
        </p:nvGrpSpPr>
        <p:grpSpPr bwMode="auto">
          <a:xfrm>
            <a:off x="4211638" y="3052763"/>
            <a:ext cx="4554537" cy="1746250"/>
            <a:chOff x="2653" y="1923"/>
            <a:chExt cx="2869" cy="1100"/>
          </a:xfrm>
        </p:grpSpPr>
        <p:sp>
          <p:nvSpPr>
            <p:cNvPr id="86027" name="Rectangle 11"/>
            <p:cNvSpPr>
              <a:spLocks noChangeArrowheads="1"/>
            </p:cNvSpPr>
            <p:nvPr/>
          </p:nvSpPr>
          <p:spPr bwMode="auto">
            <a:xfrm>
              <a:off x="2789" y="2251"/>
              <a:ext cx="680" cy="772"/>
            </a:xfrm>
            <a:prstGeom prst="rect">
              <a:avLst/>
            </a:prstGeom>
            <a:solidFill>
              <a:schemeClr val="accent1"/>
            </a:solidFill>
            <a:ln w="28575" algn="ctr">
              <a:solidFill>
                <a:srgbClr val="3333FF"/>
              </a:solidFill>
              <a:miter lim="800000"/>
              <a:headEnd/>
              <a:tailEnd/>
            </a:ln>
            <a:effectLst/>
          </p:spPr>
          <p:txBody>
            <a:bodyPr wrap="none" anchor="ctr"/>
            <a:lstStyle/>
            <a:p>
              <a:pPr algn="l"/>
              <a:r>
                <a:rPr lang="en-US" altLang="zh-CN" sz="1800">
                  <a:latin typeface="Consolas" pitchFamily="49" charset="0"/>
                  <a:ea typeface="仿宋" pitchFamily="49" charset="-122"/>
                  <a:cs typeface="Consolas" pitchFamily="49" charset="0"/>
                </a:rPr>
                <a:t>pelem</a:t>
              </a:r>
            </a:p>
            <a:p>
              <a:pPr algn="l"/>
              <a:endParaRPr lang="en-US" altLang="zh-CN" sz="1800">
                <a:latin typeface="Consolas" pitchFamily="49" charset="0"/>
                <a:ea typeface="仿宋" pitchFamily="49" charset="-122"/>
                <a:cs typeface="Consolas" pitchFamily="49" charset="0"/>
              </a:endParaRPr>
            </a:p>
            <a:p>
              <a:pPr algn="l"/>
              <a:r>
                <a:rPr lang="en-US" altLang="zh-CN" sz="1800">
                  <a:latin typeface="Consolas" pitchFamily="49" charset="0"/>
                  <a:ea typeface="仿宋" pitchFamily="49" charset="-122"/>
                  <a:cs typeface="Consolas" pitchFamily="49" charset="0"/>
                </a:rPr>
                <a:t>length</a:t>
              </a:r>
            </a:p>
          </p:txBody>
        </p:sp>
        <p:sp>
          <p:nvSpPr>
            <p:cNvPr id="86028" name="Text Box 12"/>
            <p:cNvSpPr txBox="1">
              <a:spLocks noChangeArrowheads="1"/>
            </p:cNvSpPr>
            <p:nvPr/>
          </p:nvSpPr>
          <p:spPr bwMode="auto">
            <a:xfrm>
              <a:off x="2653" y="1923"/>
              <a:ext cx="998" cy="174"/>
            </a:xfrm>
            <a:prstGeom prst="rect">
              <a:avLst/>
            </a:prstGeom>
            <a:noFill/>
            <a:ln w="28575" algn="ctr">
              <a:noFill/>
              <a:miter lim="800000"/>
              <a:headEnd/>
              <a:tailEnd/>
            </a:ln>
            <a:effectLst/>
          </p:spPr>
          <p:txBody>
            <a:bodyPr lIns="0" tIns="0" rIns="0" bIns="0">
              <a:spAutoFit/>
            </a:bodyPr>
            <a:lstStyle/>
            <a:p>
              <a:pPr>
                <a:spcBef>
                  <a:spcPct val="50000"/>
                </a:spcBef>
              </a:pPr>
              <a:r>
                <a:rPr lang="zh-CN" altLang="en-US" sz="1800">
                  <a:latin typeface="Consolas" pitchFamily="49" charset="0"/>
                  <a:ea typeface="仿宋" pitchFamily="49" charset="-122"/>
                  <a:cs typeface="Consolas" pitchFamily="49" charset="0"/>
                </a:rPr>
                <a:t>数据成员</a:t>
              </a:r>
            </a:p>
          </p:txBody>
        </p:sp>
        <p:grpSp>
          <p:nvGrpSpPr>
            <p:cNvPr id="5" name="Group 22"/>
            <p:cNvGrpSpPr>
              <a:grpSpLocks/>
            </p:cNvGrpSpPr>
            <p:nvPr/>
          </p:nvGrpSpPr>
          <p:grpSpPr bwMode="auto">
            <a:xfrm>
              <a:off x="3304" y="2355"/>
              <a:ext cx="2188" cy="174"/>
              <a:chOff x="3304" y="2355"/>
              <a:chExt cx="2188" cy="174"/>
            </a:xfrm>
          </p:grpSpPr>
          <p:sp>
            <p:nvSpPr>
              <p:cNvPr id="86033" name="Line 17"/>
              <p:cNvSpPr>
                <a:spLocks noChangeShapeType="1"/>
              </p:cNvSpPr>
              <p:nvPr/>
            </p:nvSpPr>
            <p:spPr bwMode="auto">
              <a:xfrm flipH="1">
                <a:off x="3304" y="2477"/>
                <a:ext cx="771" cy="0"/>
              </a:xfrm>
              <a:prstGeom prst="line">
                <a:avLst/>
              </a:prstGeom>
              <a:noFill/>
              <a:ln w="28575">
                <a:solidFill>
                  <a:srgbClr val="FF00FF"/>
                </a:solidFill>
                <a:round/>
                <a:headEnd/>
                <a:tailEnd type="triangle" w="med" len="med"/>
              </a:ln>
              <a:effectLst/>
            </p:spPr>
            <p:txBody>
              <a:bodyPr wrap="none" anchor="ctr"/>
              <a:lstStyle/>
              <a:p>
                <a:endParaRPr lang="zh-CN" altLang="en-US" sz="1800">
                  <a:latin typeface="Consolas" pitchFamily="49" charset="0"/>
                  <a:ea typeface="仿宋" pitchFamily="49" charset="-122"/>
                  <a:cs typeface="Consolas" pitchFamily="49" charset="0"/>
                </a:endParaRPr>
              </a:p>
            </p:txBody>
          </p:sp>
          <p:sp>
            <p:nvSpPr>
              <p:cNvPr id="86034" name="Text Box 18"/>
              <p:cNvSpPr txBox="1">
                <a:spLocks noChangeArrowheads="1"/>
              </p:cNvSpPr>
              <p:nvPr/>
            </p:nvSpPr>
            <p:spPr bwMode="auto">
              <a:xfrm>
                <a:off x="4131" y="2355"/>
                <a:ext cx="1361" cy="174"/>
              </a:xfrm>
              <a:prstGeom prst="rect">
                <a:avLst/>
              </a:prstGeom>
              <a:noFill/>
              <a:ln w="28575" algn="ctr">
                <a:noFill/>
                <a:miter lim="800000"/>
                <a:headEnd/>
                <a:tailEnd/>
              </a:ln>
              <a:effectLst/>
            </p:spPr>
            <p:txBody>
              <a:bodyPr lIns="0" tIns="0" rIns="0" bIns="0">
                <a:spAutoFit/>
              </a:bodyPr>
              <a:lstStyle/>
              <a:p>
                <a:pPr algn="l">
                  <a:spcBef>
                    <a:spcPct val="50000"/>
                  </a:spcBef>
                </a:pPr>
                <a:r>
                  <a:rPr lang="zh-CN" altLang="en-US" sz="1800">
                    <a:latin typeface="Consolas" pitchFamily="49" charset="0"/>
                    <a:ea typeface="仿宋" pitchFamily="49" charset="-122"/>
                    <a:cs typeface="Consolas" pitchFamily="49" charset="0"/>
                  </a:rPr>
                  <a:t>顺序表元素指针</a:t>
                </a:r>
              </a:p>
            </p:txBody>
          </p:sp>
        </p:grpSp>
        <p:grpSp>
          <p:nvGrpSpPr>
            <p:cNvPr id="6" name="Group 23"/>
            <p:cNvGrpSpPr>
              <a:grpSpLocks/>
            </p:cNvGrpSpPr>
            <p:nvPr/>
          </p:nvGrpSpPr>
          <p:grpSpPr bwMode="auto">
            <a:xfrm>
              <a:off x="3334" y="2750"/>
              <a:ext cx="2188" cy="174"/>
              <a:chOff x="3334" y="2750"/>
              <a:chExt cx="2188" cy="174"/>
            </a:xfrm>
          </p:grpSpPr>
          <p:sp>
            <p:nvSpPr>
              <p:cNvPr id="86035" name="Line 19"/>
              <p:cNvSpPr>
                <a:spLocks noChangeShapeType="1"/>
              </p:cNvSpPr>
              <p:nvPr/>
            </p:nvSpPr>
            <p:spPr bwMode="auto">
              <a:xfrm flipH="1">
                <a:off x="3334" y="2824"/>
                <a:ext cx="771" cy="0"/>
              </a:xfrm>
              <a:prstGeom prst="line">
                <a:avLst/>
              </a:prstGeom>
              <a:noFill/>
              <a:ln w="28575">
                <a:solidFill>
                  <a:srgbClr val="FF00FF"/>
                </a:solidFill>
                <a:round/>
                <a:headEnd/>
                <a:tailEnd type="triangle" w="med" len="med"/>
              </a:ln>
              <a:effectLst/>
            </p:spPr>
            <p:txBody>
              <a:bodyPr wrap="none" anchor="ctr"/>
              <a:lstStyle/>
              <a:p>
                <a:endParaRPr lang="zh-CN" altLang="en-US" sz="1800">
                  <a:latin typeface="Consolas" pitchFamily="49" charset="0"/>
                  <a:ea typeface="仿宋" pitchFamily="49" charset="-122"/>
                  <a:cs typeface="Consolas" pitchFamily="49" charset="0"/>
                </a:endParaRPr>
              </a:p>
            </p:txBody>
          </p:sp>
          <p:sp>
            <p:nvSpPr>
              <p:cNvPr id="86036" name="Text Box 20"/>
              <p:cNvSpPr txBox="1">
                <a:spLocks noChangeArrowheads="1"/>
              </p:cNvSpPr>
              <p:nvPr/>
            </p:nvSpPr>
            <p:spPr bwMode="auto">
              <a:xfrm>
                <a:off x="4161" y="2750"/>
                <a:ext cx="1361" cy="174"/>
              </a:xfrm>
              <a:prstGeom prst="rect">
                <a:avLst/>
              </a:prstGeom>
              <a:noFill/>
              <a:ln w="28575" algn="ctr">
                <a:noFill/>
                <a:miter lim="800000"/>
                <a:headEnd/>
                <a:tailEnd/>
              </a:ln>
              <a:effectLst/>
            </p:spPr>
            <p:txBody>
              <a:bodyPr lIns="0" tIns="0" rIns="0" bIns="0">
                <a:spAutoFit/>
              </a:bodyPr>
              <a:lstStyle/>
              <a:p>
                <a:pPr algn="l">
                  <a:spcBef>
                    <a:spcPct val="50000"/>
                  </a:spcBef>
                </a:pPr>
                <a:r>
                  <a:rPr lang="zh-CN" altLang="en-US" sz="1800">
                    <a:latin typeface="Consolas" pitchFamily="49" charset="0"/>
                    <a:ea typeface="仿宋" pitchFamily="49" charset="-122"/>
                    <a:cs typeface="Consolas" pitchFamily="49" charset="0"/>
                  </a:rPr>
                  <a:t>顺序表长度</a:t>
                </a:r>
              </a:p>
            </p:txBody>
          </p:sp>
        </p:grpSp>
      </p:grpSp>
      <p:sp>
        <p:nvSpPr>
          <p:cNvPr id="26" name="灯片编号占位符 25"/>
          <p:cNvSpPr>
            <a:spLocks noGrp="1"/>
          </p:cNvSpPr>
          <p:nvPr>
            <p:ph type="sldNum" sz="quarter" idx="12"/>
          </p:nvPr>
        </p:nvSpPr>
        <p:spPr/>
        <p:txBody>
          <a:bodyPr/>
          <a:lstStyle/>
          <a:p>
            <a:fld id="{6699457F-8CE0-4332-9E3E-2A332048C7F3}" type="slidenum">
              <a:rPr lang="en-US" altLang="zh-CN" smtClean="0"/>
              <a:pPr/>
              <a:t>45</a:t>
            </a:fld>
            <a:r>
              <a:rPr lang="en-US" altLang="zh-CN" smtClean="0"/>
              <a:t>/120</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30"/>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up)">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right)">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3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193125"/>
            <a:ext cx="7715304" cy="5758088"/>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216000" tIns="108000" bIns="108000" rtlCol="0">
            <a:spAutoFit/>
          </a:bodyPr>
          <a:lstStyle/>
          <a:p>
            <a:pPr algn="l"/>
            <a:r>
              <a:rPr lang="en-US" altLang="zh-CN" sz="1600" smtClean="0">
                <a:solidFill>
                  <a:srgbClr val="3333FF"/>
                </a:solidFill>
                <a:latin typeface="Consolas" pitchFamily="49" charset="0"/>
                <a:ea typeface="仿宋" pitchFamily="49" charset="-122"/>
                <a:cs typeface="Consolas" pitchFamily="49" charset="0"/>
              </a:rPr>
              <a:t>template &lt;typename T&gt;</a:t>
            </a:r>
          </a:p>
          <a:p>
            <a:pPr algn="l"/>
            <a:r>
              <a:rPr lang="en-US" altLang="zh-CN" sz="1600" smtClean="0">
                <a:solidFill>
                  <a:srgbClr val="3333FF"/>
                </a:solidFill>
                <a:latin typeface="Consolas" pitchFamily="49" charset="0"/>
                <a:ea typeface="仿宋" pitchFamily="49" charset="-122"/>
                <a:cs typeface="Consolas" pitchFamily="49" charset="0"/>
              </a:rPr>
              <a:t>class SqList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顺序表类模板</a:t>
            </a:r>
          </a:p>
          <a:p>
            <a:pPr algn="l"/>
            <a:r>
              <a:rPr lang="en-US" altLang="zh-CN" sz="1600" smtClean="0">
                <a:solidFill>
                  <a:srgbClr val="3333FF"/>
                </a:solidFill>
                <a:latin typeface="Consolas" pitchFamily="49" charset="0"/>
                <a:ea typeface="仿宋" pitchFamily="49" charset="-122"/>
                <a:cs typeface="Consolas" pitchFamily="49" charset="0"/>
              </a:rPr>
              <a:t>{  T *pelem;</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int length;</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public:</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a:t>
            </a:r>
            <a:r>
              <a:rPr lang="en-US" altLang="zh-CN" sz="1600" smtClean="0">
                <a:solidFill>
                  <a:srgbClr val="FF0000"/>
                </a:solidFill>
                <a:latin typeface="Consolas" pitchFamily="49" charset="0"/>
                <a:ea typeface="仿宋" pitchFamily="49" charset="-122"/>
                <a:cs typeface="Consolas" pitchFamily="49" charset="0"/>
              </a:rPr>
              <a:t>SqList</a:t>
            </a:r>
            <a:r>
              <a:rPr lang="en-US" altLang="zh-CN" sz="1600" smtClean="0">
                <a:solidFill>
                  <a:srgbClr val="3333FF"/>
                </a:solidFill>
                <a:latin typeface="Consolas" pitchFamily="49" charset="0"/>
                <a:ea typeface="仿宋" pitchFamily="49" charset="-122"/>
                <a:cs typeface="Consolas" pitchFamily="49" charset="0"/>
              </a:rPr>
              <a:t>(int n)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构造函数</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用于初始化单链表</a:t>
            </a:r>
          </a:p>
          <a:p>
            <a:pPr algn="l"/>
            <a:r>
              <a:rPr lang="en-US" altLang="zh-CN" sz="1600" smtClean="0">
                <a:solidFill>
                  <a:srgbClr val="3333FF"/>
                </a:solidFill>
                <a:latin typeface="Consolas" pitchFamily="49" charset="0"/>
                <a:ea typeface="仿宋" pitchFamily="49" charset="-122"/>
                <a:cs typeface="Consolas" pitchFamily="49" charset="0"/>
              </a:rPr>
              <a:t>   {  pelem=new T[n];</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length=0; </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a:t>
            </a:r>
            <a:endParaRPr lang="zh-CN" altLang="zh-CN" sz="1600" smtClean="0">
              <a:solidFill>
                <a:srgbClr val="3333FF"/>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3333FF"/>
                </a:solidFill>
                <a:latin typeface="Consolas" pitchFamily="49" charset="0"/>
                <a:ea typeface="仿宋" pitchFamily="49" charset="-122"/>
                <a:cs typeface="Consolas" pitchFamily="49" charset="0"/>
              </a:rPr>
              <a:t>   </a:t>
            </a:r>
            <a:r>
              <a:rPr lang="en-US" altLang="zh-CN" sz="1600" smtClean="0">
                <a:solidFill>
                  <a:srgbClr val="FF0000"/>
                </a:solidFill>
                <a:latin typeface="Consolas" pitchFamily="49" charset="0"/>
                <a:ea typeface="仿宋" pitchFamily="49" charset="-122"/>
                <a:cs typeface="Consolas" pitchFamily="49" charset="0"/>
              </a:rPr>
              <a:t>~SqList</a:t>
            </a:r>
            <a:r>
              <a:rPr lang="en-US" altLang="zh-CN" sz="1600" smtClean="0">
                <a:solidFill>
                  <a:srgbClr val="3333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析构函数</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用于释放分配的空间</a:t>
            </a:r>
          </a:p>
          <a:p>
            <a:pPr algn="l"/>
            <a:r>
              <a:rPr lang="en-US" altLang="zh-CN" sz="1600" smtClean="0">
                <a:solidFill>
                  <a:srgbClr val="3333FF"/>
                </a:solidFill>
                <a:latin typeface="Consolas" pitchFamily="49" charset="0"/>
                <a:ea typeface="仿宋" pitchFamily="49" charset="-122"/>
                <a:cs typeface="Consolas" pitchFamily="49" charset="0"/>
              </a:rPr>
              <a:t>   {</a:t>
            </a:r>
          </a:p>
          <a:p>
            <a:pPr algn="l"/>
            <a:r>
              <a:rPr lang="en-US" altLang="zh-CN" sz="1600" smtClean="0">
                <a:solidFill>
                  <a:srgbClr val="3333FF"/>
                </a:solidFill>
                <a:latin typeface="Consolas" pitchFamily="49" charset="0"/>
                <a:ea typeface="仿宋" pitchFamily="49" charset="-122"/>
                <a:cs typeface="Consolas" pitchFamily="49" charset="0"/>
              </a:rPr>
              <a:t>      delete pelem;</a:t>
            </a:r>
          </a:p>
          <a:p>
            <a:pPr algn="l"/>
            <a:r>
              <a:rPr lang="en-US" altLang="zh-CN" sz="1600" smtClean="0">
                <a:solidFill>
                  <a:srgbClr val="3333FF"/>
                </a:solidFill>
                <a:latin typeface="Consolas" pitchFamily="49" charset="0"/>
                <a:ea typeface="仿宋" pitchFamily="49" charset="-122"/>
                <a:cs typeface="Consolas" pitchFamily="49" charset="0"/>
              </a:rPr>
              <a:t>   }</a:t>
            </a:r>
            <a:endParaRPr lang="zh-CN" altLang="zh-CN" sz="1600" smtClean="0">
              <a:solidFill>
                <a:srgbClr val="3333FF"/>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3333FF"/>
                </a:solidFill>
                <a:latin typeface="Consolas" pitchFamily="49" charset="0"/>
                <a:ea typeface="仿宋" pitchFamily="49" charset="-122"/>
                <a:cs typeface="Consolas" pitchFamily="49" charset="0"/>
              </a:rPr>
              <a:t>   bool </a:t>
            </a:r>
            <a:r>
              <a:rPr lang="en-US" altLang="zh-CN" sz="1600" smtClean="0">
                <a:solidFill>
                  <a:srgbClr val="FF0000"/>
                </a:solidFill>
                <a:latin typeface="Consolas" pitchFamily="49" charset="0"/>
                <a:ea typeface="仿宋" pitchFamily="49" charset="-122"/>
                <a:cs typeface="Consolas" pitchFamily="49" charset="0"/>
              </a:rPr>
              <a:t>ListEmpty</a:t>
            </a:r>
            <a:r>
              <a:rPr lang="en-US" altLang="zh-CN" sz="1600" smtClean="0">
                <a:solidFill>
                  <a:srgbClr val="3333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判断线性表是否为空表</a:t>
            </a:r>
          </a:p>
          <a:p>
            <a:pPr algn="l"/>
            <a:r>
              <a:rPr lang="en-US" altLang="zh-CN" sz="1600" smtClean="0">
                <a:solidFill>
                  <a:srgbClr val="3333FF"/>
                </a:solidFill>
                <a:latin typeface="Consolas" pitchFamily="49" charset="0"/>
                <a:ea typeface="仿宋" pitchFamily="49" charset="-122"/>
                <a:cs typeface="Consolas" pitchFamily="49" charset="0"/>
              </a:rPr>
              <a:t>   {</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return(length==0); </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a:t>
            </a:r>
            <a:endParaRPr lang="zh-CN" altLang="zh-CN" sz="1600" smtClean="0">
              <a:solidFill>
                <a:srgbClr val="3333FF"/>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3333FF"/>
                </a:solidFill>
                <a:latin typeface="Consolas" pitchFamily="49" charset="0"/>
                <a:ea typeface="仿宋" pitchFamily="49" charset="-122"/>
                <a:cs typeface="Consolas" pitchFamily="49" charset="0"/>
              </a:rPr>
              <a:t>   int </a:t>
            </a:r>
            <a:r>
              <a:rPr lang="en-US" altLang="zh-CN" sz="1600" smtClean="0">
                <a:solidFill>
                  <a:srgbClr val="FF0000"/>
                </a:solidFill>
                <a:latin typeface="Consolas" pitchFamily="49" charset="0"/>
                <a:ea typeface="仿宋" pitchFamily="49" charset="-122"/>
                <a:cs typeface="Consolas" pitchFamily="49" charset="0"/>
              </a:rPr>
              <a:t>ListLengt</a:t>
            </a:r>
            <a:r>
              <a:rPr lang="en-US" altLang="zh-CN" sz="1600" smtClean="0">
                <a:solidFill>
                  <a:srgbClr val="3333FF"/>
                </a:solidFill>
                <a:latin typeface="Consolas" pitchFamily="49" charset="0"/>
                <a:ea typeface="仿宋" pitchFamily="49" charset="-122"/>
                <a:cs typeface="Consolas" pitchFamily="49" charset="0"/>
              </a:rPr>
              <a:t>h()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求线性表的长度</a:t>
            </a:r>
          </a:p>
          <a:p>
            <a:pPr algn="l"/>
            <a:r>
              <a:rPr lang="en-US" altLang="zh-CN" sz="1600" smtClean="0">
                <a:solidFill>
                  <a:srgbClr val="3333FF"/>
                </a:solidFill>
                <a:latin typeface="Consolas" pitchFamily="49" charset="0"/>
                <a:ea typeface="仿宋" pitchFamily="49" charset="-122"/>
                <a:cs typeface="Consolas" pitchFamily="49" charset="0"/>
              </a:rPr>
              <a:t>   {</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return(length);</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a:t>
            </a:r>
            <a:endParaRPr lang="zh-CN" altLang="en-US" sz="1600">
              <a:solidFill>
                <a:srgbClr val="3333FF"/>
              </a:solidFill>
              <a:latin typeface="Consolas" pitchFamily="49" charset="0"/>
              <a:ea typeface="仿宋" pitchFamily="49" charset="-122"/>
              <a:cs typeface="Consolas" pitchFamily="49" charset="0"/>
            </a:endParaRPr>
          </a:p>
        </p:txBody>
      </p:sp>
      <p:sp>
        <p:nvSpPr>
          <p:cNvPr id="6" name="灯片编号占位符 5"/>
          <p:cNvSpPr>
            <a:spLocks noGrp="1"/>
          </p:cNvSpPr>
          <p:nvPr>
            <p:ph type="sldNum" sz="quarter" idx="12"/>
          </p:nvPr>
        </p:nvSpPr>
        <p:spPr/>
        <p:txBody>
          <a:bodyPr/>
          <a:lstStyle/>
          <a:p>
            <a:fld id="{6699457F-8CE0-4332-9E3E-2A332048C7F3}" type="slidenum">
              <a:rPr lang="en-US" altLang="zh-CN" smtClean="0"/>
              <a:pPr/>
              <a:t>46</a:t>
            </a:fld>
            <a:r>
              <a:rPr lang="en-US" altLang="zh-CN" smtClean="0"/>
              <a:t>/120</a:t>
            </a:r>
            <a:endParaRPr lang="en-US" altLang="zh-CN"/>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785794"/>
            <a:ext cx="7786742" cy="3984131"/>
          </a:xfrm>
          <a:prstGeom prst="rect">
            <a:avLst/>
          </a:prstGeom>
          <a:solidFill>
            <a:schemeClr val="accent3">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r>
              <a:rPr lang="en-US" altLang="zh-CN" sz="1600" smtClean="0">
                <a:solidFill>
                  <a:srgbClr val="3333FF"/>
                </a:solidFill>
                <a:latin typeface="Consolas" pitchFamily="49" charset="0"/>
                <a:ea typeface="仿宋" pitchFamily="49" charset="-122"/>
                <a:cs typeface="Consolas" pitchFamily="49" charset="0"/>
              </a:rPr>
              <a:t>   void </a:t>
            </a:r>
            <a:r>
              <a:rPr lang="en-US" altLang="zh-CN" sz="1600" smtClean="0">
                <a:solidFill>
                  <a:srgbClr val="FF0000"/>
                </a:solidFill>
                <a:latin typeface="Consolas" pitchFamily="49" charset="0"/>
                <a:ea typeface="仿宋" pitchFamily="49" charset="-122"/>
                <a:cs typeface="Consolas" pitchFamily="49" charset="0"/>
              </a:rPr>
              <a:t>DispList</a:t>
            </a:r>
            <a:r>
              <a:rPr lang="en-US" altLang="zh-CN" sz="1600" smtClean="0">
                <a:solidFill>
                  <a:srgbClr val="3333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输出线性表</a:t>
            </a:r>
          </a:p>
          <a:p>
            <a:pPr algn="l"/>
            <a:r>
              <a:rPr lang="en-US" altLang="zh-CN" sz="1600" smtClean="0">
                <a:solidFill>
                  <a:srgbClr val="3333FF"/>
                </a:solidFill>
                <a:latin typeface="Consolas" pitchFamily="49" charset="0"/>
                <a:ea typeface="仿宋" pitchFamily="49" charset="-122"/>
                <a:cs typeface="Consolas" pitchFamily="49" charset="0"/>
              </a:rPr>
              <a:t>   {  int i;</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if (ListEmpty()) return;</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cout &lt;&lt; "</a:t>
            </a:r>
            <a:r>
              <a:rPr lang="zh-CN" altLang="zh-CN" sz="1600" smtClean="0">
                <a:solidFill>
                  <a:srgbClr val="3333FF"/>
                </a:solidFill>
                <a:latin typeface="Consolas" pitchFamily="49" charset="0"/>
                <a:ea typeface="仿宋" pitchFamily="49" charset="-122"/>
                <a:cs typeface="Consolas" pitchFamily="49" charset="0"/>
              </a:rPr>
              <a:t>顺序表</a:t>
            </a:r>
            <a:r>
              <a:rPr lang="en-US" altLang="zh-CN" sz="1600" smtClean="0">
                <a:solidFill>
                  <a:srgbClr val="3333FF"/>
                </a:solidFill>
                <a:latin typeface="Consolas" pitchFamily="49" charset="0"/>
                <a:ea typeface="仿宋" pitchFamily="49" charset="-122"/>
                <a:cs typeface="Consolas" pitchFamily="49" charset="0"/>
              </a:rPr>
              <a:t>:";</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for (i=0;i&lt;length;i++)</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cout &lt;&lt; pelem[i] &lt;&lt; " ";</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cout &lt;&lt; endl;</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a:t>
            </a:r>
            <a:endParaRPr lang="zh-CN" altLang="zh-CN" sz="1600" smtClean="0">
              <a:solidFill>
                <a:srgbClr val="3333FF"/>
              </a:solidFill>
              <a:latin typeface="Consolas" pitchFamily="49" charset="0"/>
              <a:ea typeface="仿宋" pitchFamily="49" charset="-122"/>
              <a:cs typeface="Consolas" pitchFamily="49" charset="0"/>
            </a:endParaRPr>
          </a:p>
          <a:p>
            <a:pPr algn="l">
              <a:lnSpc>
                <a:spcPct val="200000"/>
              </a:lnSpc>
            </a:pPr>
            <a:r>
              <a:rPr lang="en-US" altLang="zh-CN" sz="1600" smtClean="0">
                <a:solidFill>
                  <a:srgbClr val="3333FF"/>
                </a:solidFill>
                <a:latin typeface="Consolas" pitchFamily="49" charset="0"/>
                <a:ea typeface="仿宋" pitchFamily="49" charset="-122"/>
                <a:cs typeface="Consolas" pitchFamily="49" charset="0"/>
              </a:rPr>
              <a:t>   bool </a:t>
            </a:r>
            <a:r>
              <a:rPr lang="en-US" altLang="zh-CN" sz="1600" smtClean="0">
                <a:solidFill>
                  <a:srgbClr val="FF0000"/>
                </a:solidFill>
                <a:latin typeface="Consolas" pitchFamily="49" charset="0"/>
                <a:ea typeface="仿宋" pitchFamily="49" charset="-122"/>
                <a:cs typeface="Consolas" pitchFamily="49" charset="0"/>
              </a:rPr>
              <a:t>GetElem</a:t>
            </a:r>
            <a:r>
              <a:rPr lang="en-US" altLang="zh-CN" sz="1600" smtClean="0">
                <a:solidFill>
                  <a:srgbClr val="3333FF"/>
                </a:solidFill>
                <a:latin typeface="Consolas" pitchFamily="49" charset="0"/>
                <a:ea typeface="仿宋" pitchFamily="49" charset="-122"/>
                <a:cs typeface="Consolas" pitchFamily="49" charset="0"/>
              </a:rPr>
              <a:t>(int i,T &amp;e)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求线性表中某个数据元素值</a:t>
            </a:r>
            <a:endParaRPr lang="en-US"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  if (i&lt;1 || i&gt;length)</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return false;</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e=pelem[i-1];</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return true;</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a:t>
            </a:r>
            <a:endParaRPr lang="zh-CN" altLang="en-US" sz="1600">
              <a:solidFill>
                <a:srgbClr val="3333FF"/>
              </a:solidFill>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6699457F-8CE0-4332-9E3E-2A332048C7F3}" type="slidenum">
              <a:rPr lang="en-US" altLang="zh-CN" smtClean="0"/>
              <a:pPr/>
              <a:t>47</a:t>
            </a:fld>
            <a:r>
              <a:rPr lang="en-US" altLang="zh-CN" smtClean="0"/>
              <a:t>/120</a:t>
            </a:r>
            <a:endParaRPr lang="en-US" altLang="zh-CN"/>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71480"/>
            <a:ext cx="8501122" cy="4650092"/>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216000" tIns="108000" bIns="108000" rtlCol="0">
            <a:spAutoFit/>
          </a:bodyPr>
          <a:lstStyle/>
          <a:p>
            <a:pPr algn="l"/>
            <a:r>
              <a:rPr lang="en-US" altLang="zh-CN" sz="1600" smtClean="0">
                <a:solidFill>
                  <a:srgbClr val="3333FF"/>
                </a:solidFill>
                <a:latin typeface="Consolas" pitchFamily="49" charset="0"/>
                <a:ea typeface="仿宋" pitchFamily="49" charset="-122"/>
                <a:cs typeface="Consolas" pitchFamily="49" charset="0"/>
              </a:rPr>
              <a:t>    int </a:t>
            </a:r>
            <a:r>
              <a:rPr lang="en-US" altLang="zh-CN" sz="1600" smtClean="0">
                <a:solidFill>
                  <a:srgbClr val="FF0000"/>
                </a:solidFill>
                <a:latin typeface="Consolas" pitchFamily="49" charset="0"/>
                <a:ea typeface="仿宋" pitchFamily="49" charset="-122"/>
                <a:cs typeface="Consolas" pitchFamily="49" charset="0"/>
              </a:rPr>
              <a:t>LoacteElem</a:t>
            </a:r>
            <a:r>
              <a:rPr lang="en-US" altLang="zh-CN" sz="1600" smtClean="0">
                <a:solidFill>
                  <a:srgbClr val="3333FF"/>
                </a:solidFill>
                <a:latin typeface="Consolas" pitchFamily="49" charset="0"/>
                <a:ea typeface="仿宋" pitchFamily="49" charset="-122"/>
                <a:cs typeface="Consolas" pitchFamily="49" charset="0"/>
              </a:rPr>
              <a:t>(T e)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按元素值查找</a:t>
            </a:r>
          </a:p>
          <a:p>
            <a:pPr algn="l"/>
            <a:r>
              <a:rPr lang="en-US" altLang="zh-CN" sz="1600" smtClean="0">
                <a:solidFill>
                  <a:srgbClr val="3333FF"/>
                </a:solidFill>
                <a:latin typeface="Consolas" pitchFamily="49" charset="0"/>
                <a:ea typeface="仿宋" pitchFamily="49" charset="-122"/>
                <a:cs typeface="Consolas" pitchFamily="49" charset="0"/>
              </a:rPr>
              <a:t>    {  int i=0;</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while (i&lt;length &amp;&amp; pelem[i]!=e) i++;</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if (i&gt;=length) return 0;</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else return i+1;</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a:t>
            </a:r>
            <a:endParaRPr lang="zh-CN" altLang="zh-CN" sz="1600" smtClean="0">
              <a:solidFill>
                <a:srgbClr val="3333FF"/>
              </a:solidFill>
              <a:latin typeface="Consolas" pitchFamily="49" charset="0"/>
              <a:ea typeface="仿宋" pitchFamily="49" charset="-122"/>
              <a:cs typeface="Consolas" pitchFamily="49" charset="0"/>
            </a:endParaRPr>
          </a:p>
          <a:p>
            <a:pPr algn="l">
              <a:lnSpc>
                <a:spcPct val="200000"/>
              </a:lnSpc>
            </a:pPr>
            <a:r>
              <a:rPr lang="en-US" altLang="zh-CN" sz="1600" smtClean="0">
                <a:solidFill>
                  <a:srgbClr val="3333FF"/>
                </a:solidFill>
                <a:latin typeface="Consolas" pitchFamily="49" charset="0"/>
                <a:ea typeface="仿宋" pitchFamily="49" charset="-122"/>
                <a:cs typeface="Consolas" pitchFamily="49" charset="0"/>
              </a:rPr>
              <a:t>    bool </a:t>
            </a:r>
            <a:r>
              <a:rPr lang="en-US" altLang="zh-CN" sz="1600" smtClean="0">
                <a:solidFill>
                  <a:srgbClr val="FF0000"/>
                </a:solidFill>
                <a:latin typeface="Consolas" pitchFamily="49" charset="0"/>
                <a:ea typeface="仿宋" pitchFamily="49" charset="-122"/>
                <a:cs typeface="Consolas" pitchFamily="49" charset="0"/>
              </a:rPr>
              <a:t>ListInsert</a:t>
            </a:r>
            <a:r>
              <a:rPr lang="en-US" altLang="zh-CN" sz="1600" smtClean="0">
                <a:solidFill>
                  <a:srgbClr val="3333FF"/>
                </a:solidFill>
                <a:latin typeface="Consolas" pitchFamily="49" charset="0"/>
                <a:ea typeface="仿宋" pitchFamily="49" charset="-122"/>
                <a:cs typeface="Consolas" pitchFamily="49" charset="0"/>
              </a:rPr>
              <a:t>(int i,T e)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插入数据元素</a:t>
            </a:r>
          </a:p>
          <a:p>
            <a:pPr algn="l"/>
            <a:r>
              <a:rPr lang="en-US" altLang="zh-CN" sz="1600" smtClean="0">
                <a:solidFill>
                  <a:srgbClr val="3333FF"/>
                </a:solidFill>
                <a:latin typeface="Consolas" pitchFamily="49" charset="0"/>
                <a:ea typeface="仿宋" pitchFamily="49" charset="-122"/>
                <a:cs typeface="Consolas" pitchFamily="49" charset="0"/>
              </a:rPr>
              <a:t>    {  int j;</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if (i&lt;1 || i&gt;length+1)</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return false;</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i--;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将顺序表位序转化为</a:t>
            </a:r>
            <a:r>
              <a:rPr lang="en-US" altLang="zh-CN" sz="1600" smtClean="0">
                <a:solidFill>
                  <a:srgbClr val="00B0F0"/>
                </a:solidFill>
                <a:latin typeface="Consolas" pitchFamily="49" charset="0"/>
                <a:ea typeface="仿宋" pitchFamily="49" charset="-122"/>
                <a:cs typeface="Consolas" pitchFamily="49" charset="0"/>
              </a:rPr>
              <a:t>pelem</a:t>
            </a:r>
            <a:r>
              <a:rPr lang="zh-CN" altLang="zh-CN" sz="1600" smtClean="0">
                <a:solidFill>
                  <a:srgbClr val="00B0F0"/>
                </a:solidFill>
                <a:latin typeface="Consolas" pitchFamily="49" charset="0"/>
                <a:ea typeface="仿宋" pitchFamily="49" charset="-122"/>
                <a:cs typeface="Consolas" pitchFamily="49" charset="0"/>
              </a:rPr>
              <a:t>下标</a:t>
            </a:r>
          </a:p>
          <a:p>
            <a:pPr algn="l"/>
            <a:r>
              <a:rPr lang="en-US" altLang="zh-CN" sz="1600" smtClean="0">
                <a:solidFill>
                  <a:srgbClr val="3333FF"/>
                </a:solidFill>
                <a:latin typeface="Consolas" pitchFamily="49" charset="0"/>
                <a:ea typeface="仿宋" pitchFamily="49" charset="-122"/>
                <a:cs typeface="Consolas" pitchFamily="49" charset="0"/>
              </a:rPr>
              <a:t>       for (j=length;j&gt;i;j--)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将</a:t>
            </a:r>
            <a:r>
              <a:rPr lang="en-US" altLang="zh-CN" sz="1600" smtClean="0">
                <a:solidFill>
                  <a:srgbClr val="00B0F0"/>
                </a:solidFill>
                <a:latin typeface="Consolas" pitchFamily="49" charset="0"/>
                <a:ea typeface="仿宋" pitchFamily="49" charset="-122"/>
                <a:cs typeface="Consolas" pitchFamily="49" charset="0"/>
              </a:rPr>
              <a:t>pelem[i]</a:t>
            </a:r>
            <a:r>
              <a:rPr lang="zh-CN" altLang="zh-CN" sz="1600" smtClean="0">
                <a:solidFill>
                  <a:srgbClr val="00B0F0"/>
                </a:solidFill>
                <a:latin typeface="Consolas" pitchFamily="49" charset="0"/>
                <a:ea typeface="仿宋" pitchFamily="49" charset="-122"/>
                <a:cs typeface="Consolas" pitchFamily="49" charset="0"/>
              </a:rPr>
              <a:t>及后面元素后移一个位置</a:t>
            </a:r>
          </a:p>
          <a:p>
            <a:pPr algn="l"/>
            <a:r>
              <a:rPr lang="en-US" altLang="zh-CN" sz="1600" smtClean="0">
                <a:solidFill>
                  <a:srgbClr val="3333FF"/>
                </a:solidFill>
                <a:latin typeface="Consolas" pitchFamily="49" charset="0"/>
                <a:ea typeface="仿宋" pitchFamily="49" charset="-122"/>
                <a:cs typeface="Consolas" pitchFamily="49" charset="0"/>
              </a:rPr>
              <a:t>          pelem[j]=pelem[j-1];</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pelem[i]=e;</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length++;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顺序表长度增</a:t>
            </a:r>
            <a:r>
              <a:rPr lang="en-US" altLang="zh-CN" sz="1600" smtClean="0">
                <a:solidFill>
                  <a:srgbClr val="00B0F0"/>
                </a:solidFill>
                <a:latin typeface="Consolas" pitchFamily="49" charset="0"/>
                <a:ea typeface="仿宋" pitchFamily="49" charset="-122"/>
                <a:cs typeface="Consolas" pitchFamily="49" charset="0"/>
              </a:rPr>
              <a:t>1</a:t>
            </a:r>
            <a:endParaRPr lang="zh-CN"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return true;</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a:t>
            </a:r>
            <a:endParaRPr lang="zh-CN" altLang="en-US" sz="1600">
              <a:solidFill>
                <a:srgbClr val="3333FF"/>
              </a:solidFill>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6699457F-8CE0-4332-9E3E-2A332048C7F3}" type="slidenum">
              <a:rPr lang="en-US" altLang="zh-CN" smtClean="0"/>
              <a:pPr/>
              <a:t>48</a:t>
            </a:fld>
            <a:r>
              <a:rPr lang="en-US" altLang="zh-CN" smtClean="0"/>
              <a:t>/120</a:t>
            </a:r>
            <a:endParaRPr lang="en-US" altLang="zh-CN"/>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428604"/>
            <a:ext cx="8429684" cy="3687503"/>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216000" tIns="180000" bIns="180000" rtlCol="0">
            <a:spAutoFit/>
          </a:bodyPr>
          <a:lstStyle/>
          <a:p>
            <a:pPr algn="l"/>
            <a:r>
              <a:rPr lang="en-US" altLang="zh-CN" sz="1800" smtClean="0">
                <a:solidFill>
                  <a:srgbClr val="3333FF"/>
                </a:solidFill>
                <a:latin typeface="Consolas" pitchFamily="49" charset="0"/>
                <a:ea typeface="仿宋" pitchFamily="49" charset="-122"/>
                <a:cs typeface="Consolas" pitchFamily="49" charset="0"/>
              </a:rPr>
              <a:t>     bool </a:t>
            </a:r>
            <a:r>
              <a:rPr lang="en-US" altLang="zh-CN" sz="1800" smtClean="0">
                <a:solidFill>
                  <a:srgbClr val="FF0000"/>
                </a:solidFill>
                <a:latin typeface="Consolas" pitchFamily="49" charset="0"/>
                <a:ea typeface="仿宋" pitchFamily="49" charset="-122"/>
                <a:cs typeface="Consolas" pitchFamily="49" charset="0"/>
              </a:rPr>
              <a:t>ListDelete</a:t>
            </a:r>
            <a:r>
              <a:rPr lang="en-US" altLang="zh-CN" sz="1800" smtClean="0">
                <a:solidFill>
                  <a:srgbClr val="3333FF"/>
                </a:solidFill>
                <a:latin typeface="Consolas" pitchFamily="49" charset="0"/>
                <a:ea typeface="仿宋" pitchFamily="49" charset="-122"/>
                <a:cs typeface="Consolas" pitchFamily="49" charset="0"/>
              </a:rPr>
              <a:t>(int i,T &amp;e)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删除数据元素</a:t>
            </a:r>
          </a:p>
          <a:p>
            <a:pPr algn="l"/>
            <a:r>
              <a:rPr lang="en-US" altLang="zh-CN" sz="1800" smtClean="0">
                <a:solidFill>
                  <a:srgbClr val="3333FF"/>
                </a:solidFill>
                <a:latin typeface="Consolas" pitchFamily="49" charset="0"/>
                <a:ea typeface="仿宋" pitchFamily="49" charset="-122"/>
                <a:cs typeface="Consolas" pitchFamily="49" charset="0"/>
              </a:rPr>
              <a:t>     {  int j;</a:t>
            </a:r>
            <a:endParaRPr lang="zh-CN" altLang="zh-CN" sz="1800" smtClean="0">
              <a:solidFill>
                <a:srgbClr val="3333FF"/>
              </a:solidFill>
              <a:latin typeface="Consolas" pitchFamily="49" charset="0"/>
              <a:ea typeface="仿宋" pitchFamily="49" charset="-122"/>
              <a:cs typeface="Consolas" pitchFamily="49" charset="0"/>
            </a:endParaRPr>
          </a:p>
          <a:p>
            <a:pPr algn="l"/>
            <a:r>
              <a:rPr lang="en-US" altLang="zh-CN" sz="1800" smtClean="0">
                <a:solidFill>
                  <a:srgbClr val="3333FF"/>
                </a:solidFill>
                <a:latin typeface="Consolas" pitchFamily="49" charset="0"/>
                <a:ea typeface="仿宋" pitchFamily="49" charset="-122"/>
                <a:cs typeface="Consolas" pitchFamily="49" charset="0"/>
              </a:rPr>
              <a:t>        if (i&lt;1 || i&gt;length)</a:t>
            </a:r>
          </a:p>
          <a:p>
            <a:pPr algn="l"/>
            <a:r>
              <a:rPr lang="en-US" altLang="zh-CN" sz="1800" smtClean="0">
                <a:solidFill>
                  <a:srgbClr val="3333FF"/>
                </a:solidFill>
                <a:latin typeface="Consolas" pitchFamily="49" charset="0"/>
                <a:ea typeface="仿宋" pitchFamily="49" charset="-122"/>
                <a:cs typeface="Consolas" pitchFamily="49" charset="0"/>
              </a:rPr>
              <a:t>           return false;</a:t>
            </a:r>
            <a:endParaRPr lang="zh-CN" altLang="zh-CN" sz="1800" smtClean="0">
              <a:solidFill>
                <a:srgbClr val="3333FF"/>
              </a:solidFill>
              <a:latin typeface="Consolas" pitchFamily="49" charset="0"/>
              <a:ea typeface="仿宋" pitchFamily="49" charset="-122"/>
              <a:cs typeface="Consolas" pitchFamily="49" charset="0"/>
            </a:endParaRPr>
          </a:p>
          <a:p>
            <a:pPr algn="l"/>
            <a:r>
              <a:rPr lang="en-US" altLang="zh-CN" sz="1800" smtClean="0">
                <a:solidFill>
                  <a:srgbClr val="3333FF"/>
                </a:solidFill>
                <a:latin typeface="Consolas" pitchFamily="49" charset="0"/>
                <a:ea typeface="仿宋" pitchFamily="49" charset="-122"/>
                <a:cs typeface="Consolas" pitchFamily="49" charset="0"/>
              </a:rPr>
              <a:t>        i--;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将顺序表位序转化为</a:t>
            </a:r>
            <a:r>
              <a:rPr lang="en-US" altLang="zh-CN" sz="1800" smtClean="0">
                <a:solidFill>
                  <a:srgbClr val="00B0F0"/>
                </a:solidFill>
                <a:latin typeface="Consolas" pitchFamily="49" charset="0"/>
                <a:ea typeface="仿宋" pitchFamily="49" charset="-122"/>
                <a:cs typeface="Consolas" pitchFamily="49" charset="0"/>
              </a:rPr>
              <a:t>pelem</a:t>
            </a:r>
            <a:r>
              <a:rPr lang="zh-CN" altLang="zh-CN" sz="1800" smtClean="0">
                <a:solidFill>
                  <a:srgbClr val="00B0F0"/>
                </a:solidFill>
                <a:latin typeface="Consolas" pitchFamily="49" charset="0"/>
                <a:ea typeface="仿宋" pitchFamily="49" charset="-122"/>
                <a:cs typeface="Consolas" pitchFamily="49" charset="0"/>
              </a:rPr>
              <a:t>下标</a:t>
            </a:r>
          </a:p>
          <a:p>
            <a:pPr algn="l"/>
            <a:r>
              <a:rPr lang="en-US" altLang="zh-CN" sz="1800" smtClean="0">
                <a:solidFill>
                  <a:srgbClr val="3333FF"/>
                </a:solidFill>
                <a:latin typeface="Consolas" pitchFamily="49" charset="0"/>
                <a:ea typeface="仿宋" pitchFamily="49" charset="-122"/>
                <a:cs typeface="Consolas" pitchFamily="49" charset="0"/>
              </a:rPr>
              <a:t>        e=pelem[i];</a:t>
            </a:r>
            <a:endParaRPr lang="zh-CN" altLang="zh-CN" sz="1800" smtClean="0">
              <a:solidFill>
                <a:srgbClr val="3333FF"/>
              </a:solidFill>
              <a:latin typeface="Consolas" pitchFamily="49" charset="0"/>
              <a:ea typeface="仿宋" pitchFamily="49" charset="-122"/>
              <a:cs typeface="Consolas" pitchFamily="49" charset="0"/>
            </a:endParaRPr>
          </a:p>
          <a:p>
            <a:pPr algn="l"/>
            <a:r>
              <a:rPr lang="en-US" altLang="zh-CN" sz="1800" smtClean="0">
                <a:solidFill>
                  <a:srgbClr val="3333FF"/>
                </a:solidFill>
                <a:latin typeface="Consolas" pitchFamily="49" charset="0"/>
                <a:ea typeface="仿宋" pitchFamily="49" charset="-122"/>
                <a:cs typeface="Consolas" pitchFamily="49" charset="0"/>
              </a:rPr>
              <a:t>        for (j=i;j&lt;length-1;j++)</a:t>
            </a:r>
            <a:endParaRPr lang="zh-CN" altLang="zh-CN" sz="1800" smtClean="0">
              <a:solidFill>
                <a:srgbClr val="3333FF"/>
              </a:solidFill>
              <a:latin typeface="Consolas" pitchFamily="49" charset="0"/>
              <a:ea typeface="仿宋" pitchFamily="49" charset="-122"/>
              <a:cs typeface="Consolas" pitchFamily="49" charset="0"/>
            </a:endParaRPr>
          </a:p>
          <a:p>
            <a:pPr algn="l"/>
            <a:r>
              <a:rPr lang="en-US" altLang="zh-CN" sz="1800" smtClean="0">
                <a:solidFill>
                  <a:srgbClr val="3333FF"/>
                </a:solidFill>
                <a:latin typeface="Consolas" pitchFamily="49" charset="0"/>
                <a:ea typeface="仿宋" pitchFamily="49" charset="-122"/>
                <a:cs typeface="Consolas" pitchFamily="49" charset="0"/>
              </a:rPr>
              <a:t>          pelem[j]=pelem[j+1];</a:t>
            </a:r>
            <a:endParaRPr lang="zh-CN" altLang="zh-CN" sz="1800" smtClean="0">
              <a:solidFill>
                <a:srgbClr val="3333FF"/>
              </a:solidFill>
              <a:latin typeface="Consolas" pitchFamily="49" charset="0"/>
              <a:ea typeface="仿宋" pitchFamily="49" charset="-122"/>
              <a:cs typeface="Consolas" pitchFamily="49" charset="0"/>
            </a:endParaRPr>
          </a:p>
          <a:p>
            <a:pPr algn="l"/>
            <a:r>
              <a:rPr lang="en-US" altLang="zh-CN" sz="1800" smtClean="0">
                <a:solidFill>
                  <a:srgbClr val="3333FF"/>
                </a:solidFill>
                <a:latin typeface="Consolas" pitchFamily="49" charset="0"/>
                <a:ea typeface="仿宋" pitchFamily="49" charset="-122"/>
                <a:cs typeface="Consolas" pitchFamily="49" charset="0"/>
              </a:rPr>
              <a:t>        length--;</a:t>
            </a:r>
            <a:endParaRPr lang="zh-CN" altLang="zh-CN" sz="1800" smtClean="0">
              <a:solidFill>
                <a:srgbClr val="3333FF"/>
              </a:solidFill>
              <a:latin typeface="Consolas" pitchFamily="49" charset="0"/>
              <a:ea typeface="仿宋" pitchFamily="49" charset="-122"/>
              <a:cs typeface="Consolas" pitchFamily="49" charset="0"/>
            </a:endParaRPr>
          </a:p>
          <a:p>
            <a:pPr algn="l"/>
            <a:r>
              <a:rPr lang="en-US" altLang="zh-CN" sz="1800" smtClean="0">
                <a:solidFill>
                  <a:srgbClr val="3333FF"/>
                </a:solidFill>
                <a:latin typeface="Consolas" pitchFamily="49" charset="0"/>
                <a:ea typeface="仿宋" pitchFamily="49" charset="-122"/>
                <a:cs typeface="Consolas" pitchFamily="49" charset="0"/>
              </a:rPr>
              <a:t>        return true;</a:t>
            </a:r>
            <a:endParaRPr lang="zh-CN" altLang="zh-CN" sz="1800" smtClean="0">
              <a:solidFill>
                <a:srgbClr val="3333FF"/>
              </a:solidFill>
              <a:latin typeface="Consolas" pitchFamily="49" charset="0"/>
              <a:ea typeface="仿宋" pitchFamily="49" charset="-122"/>
              <a:cs typeface="Consolas" pitchFamily="49" charset="0"/>
            </a:endParaRPr>
          </a:p>
          <a:p>
            <a:pPr algn="l"/>
            <a:r>
              <a:rPr lang="en-US" altLang="zh-CN" sz="1800" smtClean="0">
                <a:solidFill>
                  <a:srgbClr val="3333FF"/>
                </a:solidFill>
                <a:latin typeface="Consolas" pitchFamily="49" charset="0"/>
                <a:ea typeface="仿宋" pitchFamily="49" charset="-122"/>
                <a:cs typeface="Consolas" pitchFamily="49" charset="0"/>
              </a:rPr>
              <a:t>    }</a:t>
            </a:r>
            <a:endParaRPr lang="zh-CN" altLang="zh-CN" sz="1800" smtClean="0">
              <a:solidFill>
                <a:srgbClr val="3333FF"/>
              </a:solidFill>
              <a:latin typeface="Consolas" pitchFamily="49" charset="0"/>
              <a:ea typeface="仿宋" pitchFamily="49" charset="-122"/>
              <a:cs typeface="Consolas" pitchFamily="49" charset="0"/>
            </a:endParaRPr>
          </a:p>
          <a:p>
            <a:pPr algn="l"/>
            <a:r>
              <a:rPr lang="en-US" altLang="zh-CN" sz="1800" smtClean="0">
                <a:solidFill>
                  <a:srgbClr val="3333FF"/>
                </a:solidFill>
                <a:latin typeface="Consolas" pitchFamily="49" charset="0"/>
                <a:ea typeface="仿宋" pitchFamily="49" charset="-122"/>
                <a:cs typeface="Consolas" pitchFamily="49" charset="0"/>
              </a:rPr>
              <a:t>};</a:t>
            </a:r>
            <a:endParaRPr lang="zh-CN" altLang="en-US" sz="1800">
              <a:solidFill>
                <a:srgbClr val="3333FF"/>
              </a:solidFill>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6699457F-8CE0-4332-9E3E-2A332048C7F3}" type="slidenum">
              <a:rPr lang="en-US" altLang="zh-CN" smtClean="0"/>
              <a:pPr/>
              <a:t>49</a:t>
            </a:fld>
            <a:r>
              <a:rPr lang="en-US" altLang="zh-CN" smtClean="0"/>
              <a:t>/120</a:t>
            </a:r>
            <a:endParaRPr lang="en-US"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1071538" y="1142984"/>
            <a:ext cx="7000924" cy="1603104"/>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wrap="square" lIns="180000" tIns="108000" bIns="108000">
            <a:spAutoFit/>
          </a:bodyPr>
          <a:lstStyle/>
          <a:p>
            <a:pPr marL="342900" indent="-342900" algn="l">
              <a:lnSpc>
                <a:spcPct val="150000"/>
              </a:lnSpc>
              <a:buBlip>
                <a:blip r:embed="rId2"/>
              </a:buBlip>
            </a:pPr>
            <a:r>
              <a:rPr lang="zh-CN" altLang="en-US" sz="2000" smtClean="0">
                <a:solidFill>
                  <a:srgbClr val="3333FF"/>
                </a:solidFill>
                <a:latin typeface="Consolas" pitchFamily="49" charset="0"/>
                <a:ea typeface="仿宋" pitchFamily="49" charset="-122"/>
                <a:cs typeface="Consolas" pitchFamily="49" charset="0"/>
              </a:rPr>
              <a:t>把</a:t>
            </a:r>
            <a:r>
              <a:rPr lang="zh-CN" altLang="en-US" sz="2000">
                <a:solidFill>
                  <a:srgbClr val="3333FF"/>
                </a:solidFill>
                <a:latin typeface="Consolas" pitchFamily="49" charset="0"/>
                <a:ea typeface="仿宋" pitchFamily="49" charset="-122"/>
                <a:cs typeface="Consolas" pitchFamily="49" charset="0"/>
              </a:rPr>
              <a:t>众多事物归纳、划分成一些</a:t>
            </a:r>
            <a:r>
              <a:rPr lang="zh-CN" altLang="en-US" sz="2000" smtClean="0">
                <a:solidFill>
                  <a:srgbClr val="3333FF"/>
                </a:solidFill>
                <a:latin typeface="Consolas" pitchFamily="49" charset="0"/>
                <a:ea typeface="仿宋" pitchFamily="49" charset="-122"/>
                <a:cs typeface="Consolas" pitchFamily="49" charset="0"/>
              </a:rPr>
              <a:t>类。</a:t>
            </a:r>
            <a:endParaRPr lang="en-US" altLang="zh-CN" sz="2000" smtClean="0">
              <a:solidFill>
                <a:srgbClr val="3333FF"/>
              </a:solidFill>
              <a:latin typeface="Consolas" pitchFamily="49" charset="0"/>
              <a:ea typeface="仿宋" pitchFamily="49" charset="-122"/>
              <a:cs typeface="Consolas" pitchFamily="49" charset="0"/>
            </a:endParaRPr>
          </a:p>
          <a:p>
            <a:pPr marL="342900" indent="-342900" algn="l">
              <a:lnSpc>
                <a:spcPct val="150000"/>
              </a:lnSpc>
              <a:buBlip>
                <a:blip r:embed="rId2"/>
              </a:buBlip>
            </a:pPr>
            <a:r>
              <a:rPr lang="zh-CN" altLang="en-US" sz="2000" smtClean="0">
                <a:solidFill>
                  <a:srgbClr val="3333FF"/>
                </a:solidFill>
                <a:latin typeface="Consolas" pitchFamily="49" charset="0"/>
                <a:ea typeface="仿宋" pitchFamily="49" charset="-122"/>
                <a:cs typeface="Consolas" pitchFamily="49" charset="0"/>
              </a:rPr>
              <a:t>把</a:t>
            </a:r>
            <a:r>
              <a:rPr lang="zh-CN" altLang="en-US" sz="2000">
                <a:solidFill>
                  <a:srgbClr val="3333FF"/>
                </a:solidFill>
                <a:latin typeface="Consolas" pitchFamily="49" charset="0"/>
                <a:ea typeface="仿宋" pitchFamily="49" charset="-122"/>
                <a:cs typeface="Consolas" pitchFamily="49" charset="0"/>
              </a:rPr>
              <a:t>具有共性的事物划分为一</a:t>
            </a:r>
            <a:r>
              <a:rPr lang="zh-CN" altLang="en-US" sz="2000" smtClean="0">
                <a:solidFill>
                  <a:srgbClr val="3333FF"/>
                </a:solidFill>
                <a:latin typeface="Consolas" pitchFamily="49" charset="0"/>
                <a:ea typeface="仿宋" pitchFamily="49" charset="-122"/>
                <a:cs typeface="Consolas" pitchFamily="49" charset="0"/>
              </a:rPr>
              <a:t>类，</a:t>
            </a:r>
            <a:r>
              <a:rPr lang="zh-CN" altLang="en-US" sz="2000">
                <a:solidFill>
                  <a:srgbClr val="3333FF"/>
                </a:solidFill>
                <a:latin typeface="Consolas" pitchFamily="49" charset="0"/>
                <a:ea typeface="仿宋" pitchFamily="49" charset="-122"/>
                <a:cs typeface="Consolas" pitchFamily="49" charset="0"/>
              </a:rPr>
              <a:t>得出一个抽象的概</a:t>
            </a:r>
            <a:r>
              <a:rPr lang="zh-CN" altLang="en-US" sz="2000" smtClean="0">
                <a:solidFill>
                  <a:srgbClr val="3333FF"/>
                </a:solidFill>
                <a:latin typeface="Consolas" pitchFamily="49" charset="0"/>
                <a:ea typeface="仿宋" pitchFamily="49" charset="-122"/>
                <a:cs typeface="Consolas" pitchFamily="49" charset="0"/>
              </a:rPr>
              <a:t>念。</a:t>
            </a:r>
            <a:endParaRPr lang="en-US" altLang="zh-CN" sz="2000" smtClean="0">
              <a:solidFill>
                <a:srgbClr val="3333FF"/>
              </a:solidFill>
              <a:latin typeface="Consolas" pitchFamily="49" charset="0"/>
              <a:ea typeface="仿宋" pitchFamily="49" charset="-122"/>
              <a:cs typeface="Consolas" pitchFamily="49" charset="0"/>
            </a:endParaRPr>
          </a:p>
          <a:p>
            <a:pPr marL="342900" indent="-342900" algn="l">
              <a:lnSpc>
                <a:spcPct val="150000"/>
              </a:lnSpc>
              <a:buBlip>
                <a:blip r:embed="rId2"/>
              </a:buBlip>
            </a:pPr>
            <a:r>
              <a:rPr lang="zh-CN" altLang="en-US" sz="2000" smtClean="0">
                <a:solidFill>
                  <a:srgbClr val="3333FF"/>
                </a:solidFill>
                <a:latin typeface="Consolas" pitchFamily="49" charset="0"/>
                <a:ea typeface="仿宋" pitchFamily="49" charset="-122"/>
                <a:cs typeface="Consolas" pitchFamily="49" charset="0"/>
              </a:rPr>
              <a:t>是</a:t>
            </a:r>
            <a:r>
              <a:rPr lang="zh-CN" altLang="en-US" sz="2000">
                <a:solidFill>
                  <a:srgbClr val="3333FF"/>
                </a:solidFill>
                <a:latin typeface="Consolas" pitchFamily="49" charset="0"/>
                <a:ea typeface="仿宋" pitchFamily="49" charset="-122"/>
                <a:cs typeface="Consolas" pitchFamily="49" charset="0"/>
              </a:rPr>
              <a:t>人类认识世界经常采用的思维方法。 </a:t>
            </a:r>
          </a:p>
        </p:txBody>
      </p:sp>
      <p:sp>
        <p:nvSpPr>
          <p:cNvPr id="90115" name="Text Box 3"/>
          <p:cNvSpPr txBox="1">
            <a:spLocks noChangeArrowheads="1"/>
          </p:cNvSpPr>
          <p:nvPr/>
        </p:nvSpPr>
        <p:spPr bwMode="auto">
          <a:xfrm>
            <a:off x="500034" y="500042"/>
            <a:ext cx="2159000" cy="400110"/>
          </a:xfrm>
          <a:prstGeom prst="rect">
            <a:avLst/>
          </a:prstGeom>
          <a:noFill/>
          <a:ln w="28575" algn="ctr">
            <a:noFill/>
            <a:miter lim="800000"/>
            <a:headEnd/>
            <a:tailEnd/>
          </a:ln>
          <a:effectLst/>
        </p:spPr>
        <p:txBody>
          <a:bodyPr>
            <a:spAutoFit/>
          </a:bodyPr>
          <a:lstStyle/>
          <a:p>
            <a:pPr algn="l"/>
            <a:r>
              <a:rPr lang="zh-CN" altLang="en-US" sz="2000">
                <a:solidFill>
                  <a:srgbClr val="FF3300"/>
                </a:solidFill>
                <a:latin typeface="Consolas" pitchFamily="49" charset="0"/>
                <a:ea typeface="华文中宋" pitchFamily="2" charset="-122"/>
                <a:cs typeface="Consolas" pitchFamily="49" charset="0"/>
              </a:rPr>
              <a:t>（</a:t>
            </a:r>
            <a:r>
              <a:rPr lang="en-US" altLang="zh-CN" sz="2000">
                <a:solidFill>
                  <a:srgbClr val="FF3300"/>
                </a:solidFill>
                <a:latin typeface="Consolas" pitchFamily="49" charset="0"/>
                <a:ea typeface="华文中宋" pitchFamily="2" charset="-122"/>
                <a:cs typeface="Consolas" pitchFamily="49" charset="0"/>
              </a:rPr>
              <a:t>2</a:t>
            </a:r>
            <a:r>
              <a:rPr lang="zh-CN" altLang="en-US" sz="2000">
                <a:solidFill>
                  <a:srgbClr val="FF3300"/>
                </a:solidFill>
                <a:latin typeface="Consolas" pitchFamily="49" charset="0"/>
                <a:ea typeface="华文中宋" pitchFamily="2" charset="-122"/>
                <a:cs typeface="Consolas" pitchFamily="49" charset="0"/>
              </a:rPr>
              <a:t>）类</a:t>
            </a:r>
          </a:p>
        </p:txBody>
      </p:sp>
      <p:sp>
        <p:nvSpPr>
          <p:cNvPr id="5" name="灯片编号占位符 4"/>
          <p:cNvSpPr>
            <a:spLocks noGrp="1"/>
          </p:cNvSpPr>
          <p:nvPr>
            <p:ph type="sldNum" sz="quarter" idx="12"/>
          </p:nvPr>
        </p:nvSpPr>
        <p:spPr/>
        <p:txBody>
          <a:bodyPr/>
          <a:lstStyle/>
          <a:p>
            <a:fld id="{6699457F-8CE0-4332-9E3E-2A332048C7F3}" type="slidenum">
              <a:rPr lang="en-US" altLang="zh-CN" smtClean="0"/>
              <a:pPr/>
              <a:t>5</a:t>
            </a:fld>
            <a:r>
              <a:rPr lang="en-US" altLang="zh-CN" smtClean="0"/>
              <a:t>/120</a:t>
            </a:r>
            <a:endParaRPr lang="en-US" altLang="zh-CN"/>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282" y="285728"/>
            <a:ext cx="7572428" cy="6292455"/>
          </a:xfrm>
          <a:prstGeom prst="rect">
            <a:avLst/>
          </a:prstGeom>
          <a:solidFill>
            <a:schemeClr val="accent3">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144000" bIns="144000" rtlCol="0">
            <a:spAutoFit/>
          </a:bodyPr>
          <a:lstStyle/>
          <a:p>
            <a:pPr algn="l">
              <a:lnSpc>
                <a:spcPts val="1800"/>
              </a:lnSpc>
            </a:pPr>
            <a:r>
              <a:rPr lang="en-US" altLang="zh-CN" sz="1600" smtClean="0">
                <a:solidFill>
                  <a:srgbClr val="3333FF"/>
                </a:solidFill>
                <a:latin typeface="Consolas" pitchFamily="49" charset="0"/>
                <a:ea typeface="仿宋" pitchFamily="49" charset="-122"/>
                <a:cs typeface="Consolas" pitchFamily="49" charset="0"/>
              </a:rPr>
              <a:t>int main()</a:t>
            </a:r>
            <a:endParaRPr lang="zh-CN" altLang="zh-CN" sz="1600" smtClean="0">
              <a:solidFill>
                <a:srgbClr val="3333FF"/>
              </a:solidFill>
              <a:latin typeface="Consolas" pitchFamily="49" charset="0"/>
              <a:ea typeface="仿宋" pitchFamily="49" charset="-122"/>
              <a:cs typeface="Consolas" pitchFamily="49" charset="0"/>
            </a:endParaRPr>
          </a:p>
          <a:p>
            <a:pPr algn="l">
              <a:lnSpc>
                <a:spcPts val="1800"/>
              </a:lnSpc>
            </a:pPr>
            <a:r>
              <a:rPr lang="en-US" altLang="zh-CN" sz="1600" smtClean="0">
                <a:solidFill>
                  <a:srgbClr val="3333FF"/>
                </a:solidFill>
                <a:latin typeface="Consolas" pitchFamily="49" charset="0"/>
                <a:ea typeface="仿宋" pitchFamily="49" charset="-122"/>
                <a:cs typeface="Consolas" pitchFamily="49" charset="0"/>
              </a:rPr>
              <a:t>{  char e; int i;</a:t>
            </a:r>
            <a:endParaRPr lang="zh-CN" altLang="zh-CN" sz="1600" smtClean="0">
              <a:solidFill>
                <a:srgbClr val="3333FF"/>
              </a:solidFill>
              <a:latin typeface="Consolas" pitchFamily="49" charset="0"/>
              <a:ea typeface="仿宋" pitchFamily="49" charset="-122"/>
              <a:cs typeface="Consolas" pitchFamily="49" charset="0"/>
            </a:endParaRPr>
          </a:p>
          <a:p>
            <a:pPr algn="l">
              <a:lnSpc>
                <a:spcPts val="1800"/>
              </a:lnSpc>
            </a:pPr>
            <a:r>
              <a:rPr lang="en-US" altLang="zh-CN" sz="1600" smtClean="0">
                <a:solidFill>
                  <a:srgbClr val="3333FF"/>
                </a:solidFill>
                <a:latin typeface="Consolas" pitchFamily="49" charset="0"/>
                <a:ea typeface="仿宋" pitchFamily="49" charset="-122"/>
                <a:cs typeface="Consolas" pitchFamily="49" charset="0"/>
              </a:rPr>
              <a:t>   SqList&lt;char&gt; s(10);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定义一个大小为</a:t>
            </a:r>
            <a:r>
              <a:rPr lang="en-US" altLang="zh-CN" sz="1600" smtClean="0">
                <a:solidFill>
                  <a:srgbClr val="00B0F0"/>
                </a:solidFill>
                <a:latin typeface="Consolas" pitchFamily="49" charset="0"/>
                <a:ea typeface="仿宋" pitchFamily="49" charset="-122"/>
                <a:cs typeface="Consolas" pitchFamily="49" charset="0"/>
              </a:rPr>
              <a:t>10</a:t>
            </a:r>
            <a:r>
              <a:rPr lang="zh-CN" altLang="zh-CN" sz="1600" smtClean="0">
                <a:solidFill>
                  <a:srgbClr val="00B0F0"/>
                </a:solidFill>
                <a:latin typeface="Consolas" pitchFamily="49" charset="0"/>
                <a:ea typeface="仿宋" pitchFamily="49" charset="-122"/>
                <a:cs typeface="Consolas" pitchFamily="49" charset="0"/>
              </a:rPr>
              <a:t>的字符顺序表对象</a:t>
            </a:r>
            <a:r>
              <a:rPr lang="en-US" altLang="zh-CN" sz="1600" smtClean="0">
                <a:solidFill>
                  <a:srgbClr val="00B0F0"/>
                </a:solidFill>
                <a:latin typeface="Consolas" pitchFamily="49" charset="0"/>
                <a:ea typeface="仿宋" pitchFamily="49" charset="-122"/>
                <a:cs typeface="Consolas" pitchFamily="49" charset="0"/>
              </a:rPr>
              <a:t>s</a:t>
            </a:r>
            <a:endParaRPr lang="zh-CN" altLang="zh-CN" sz="1600" smtClean="0">
              <a:solidFill>
                <a:srgbClr val="00B0F0"/>
              </a:solidFill>
              <a:latin typeface="Consolas" pitchFamily="49" charset="0"/>
              <a:ea typeface="仿宋" pitchFamily="49" charset="-122"/>
              <a:cs typeface="Consolas" pitchFamily="49" charset="0"/>
            </a:endParaRPr>
          </a:p>
          <a:p>
            <a:pPr algn="l">
              <a:lnSpc>
                <a:spcPts val="1800"/>
              </a:lnSpc>
            </a:pPr>
            <a:r>
              <a:rPr lang="en-US" altLang="zh-CN" sz="1600" smtClean="0">
                <a:solidFill>
                  <a:srgbClr val="3333FF"/>
                </a:solidFill>
                <a:latin typeface="Consolas" pitchFamily="49" charset="0"/>
                <a:ea typeface="仿宋" pitchFamily="49" charset="-122"/>
                <a:cs typeface="Consolas" pitchFamily="49" charset="0"/>
              </a:rPr>
              <a:t>   s.ListInsert(1,'a');</a:t>
            </a:r>
            <a:endParaRPr lang="zh-CN" altLang="zh-CN" sz="1600" smtClean="0">
              <a:solidFill>
                <a:srgbClr val="3333FF"/>
              </a:solidFill>
              <a:latin typeface="Consolas" pitchFamily="49" charset="0"/>
              <a:ea typeface="仿宋" pitchFamily="49" charset="-122"/>
              <a:cs typeface="Consolas" pitchFamily="49" charset="0"/>
            </a:endParaRPr>
          </a:p>
          <a:p>
            <a:pPr algn="l">
              <a:lnSpc>
                <a:spcPts val="1800"/>
              </a:lnSpc>
            </a:pPr>
            <a:r>
              <a:rPr lang="en-US" altLang="zh-CN" sz="1600" smtClean="0">
                <a:solidFill>
                  <a:srgbClr val="3333FF"/>
                </a:solidFill>
                <a:latin typeface="Consolas" pitchFamily="49" charset="0"/>
                <a:ea typeface="仿宋" pitchFamily="49" charset="-122"/>
                <a:cs typeface="Consolas" pitchFamily="49" charset="0"/>
              </a:rPr>
              <a:t>   s.ListInsert(2,'b');</a:t>
            </a:r>
            <a:endParaRPr lang="zh-CN" altLang="zh-CN" sz="1600" smtClean="0">
              <a:solidFill>
                <a:srgbClr val="3333FF"/>
              </a:solidFill>
              <a:latin typeface="Consolas" pitchFamily="49" charset="0"/>
              <a:ea typeface="仿宋" pitchFamily="49" charset="-122"/>
              <a:cs typeface="Consolas" pitchFamily="49" charset="0"/>
            </a:endParaRPr>
          </a:p>
          <a:p>
            <a:pPr algn="l">
              <a:lnSpc>
                <a:spcPts val="1800"/>
              </a:lnSpc>
            </a:pPr>
            <a:r>
              <a:rPr lang="en-US" altLang="zh-CN" sz="1600" smtClean="0">
                <a:solidFill>
                  <a:srgbClr val="3333FF"/>
                </a:solidFill>
                <a:latin typeface="Consolas" pitchFamily="49" charset="0"/>
                <a:ea typeface="仿宋" pitchFamily="49" charset="-122"/>
                <a:cs typeface="Consolas" pitchFamily="49" charset="0"/>
              </a:rPr>
              <a:t>   s.ListInsert(3,'c');</a:t>
            </a:r>
            <a:endParaRPr lang="zh-CN" altLang="zh-CN" sz="1600" smtClean="0">
              <a:solidFill>
                <a:srgbClr val="3333FF"/>
              </a:solidFill>
              <a:latin typeface="Consolas" pitchFamily="49" charset="0"/>
              <a:ea typeface="仿宋" pitchFamily="49" charset="-122"/>
              <a:cs typeface="Consolas" pitchFamily="49" charset="0"/>
            </a:endParaRPr>
          </a:p>
          <a:p>
            <a:pPr algn="l">
              <a:lnSpc>
                <a:spcPts val="1800"/>
              </a:lnSpc>
            </a:pPr>
            <a:r>
              <a:rPr lang="en-US" altLang="zh-CN" sz="1600" smtClean="0">
                <a:solidFill>
                  <a:srgbClr val="3333FF"/>
                </a:solidFill>
                <a:latin typeface="Consolas" pitchFamily="49" charset="0"/>
                <a:ea typeface="仿宋" pitchFamily="49" charset="-122"/>
                <a:cs typeface="Consolas" pitchFamily="49" charset="0"/>
              </a:rPr>
              <a:t>   s.ListInsert(4,'d');</a:t>
            </a:r>
            <a:endParaRPr lang="zh-CN" altLang="zh-CN" sz="1600" smtClean="0">
              <a:solidFill>
                <a:srgbClr val="3333FF"/>
              </a:solidFill>
              <a:latin typeface="Consolas" pitchFamily="49" charset="0"/>
              <a:ea typeface="仿宋" pitchFamily="49" charset="-122"/>
              <a:cs typeface="Consolas" pitchFamily="49" charset="0"/>
            </a:endParaRPr>
          </a:p>
          <a:p>
            <a:pPr algn="l">
              <a:lnSpc>
                <a:spcPts val="1800"/>
              </a:lnSpc>
            </a:pPr>
            <a:r>
              <a:rPr lang="en-US" altLang="zh-CN" sz="1600" smtClean="0">
                <a:solidFill>
                  <a:srgbClr val="3333FF"/>
                </a:solidFill>
                <a:latin typeface="Consolas" pitchFamily="49" charset="0"/>
                <a:ea typeface="仿宋" pitchFamily="49" charset="-122"/>
                <a:cs typeface="Consolas" pitchFamily="49" charset="0"/>
              </a:rPr>
              <a:t>   s.DispList();</a:t>
            </a:r>
            <a:endParaRPr lang="zh-CN" altLang="zh-CN" sz="1600" smtClean="0">
              <a:solidFill>
                <a:srgbClr val="3333FF"/>
              </a:solidFill>
              <a:latin typeface="Consolas" pitchFamily="49" charset="0"/>
              <a:ea typeface="仿宋" pitchFamily="49" charset="-122"/>
              <a:cs typeface="Consolas" pitchFamily="49" charset="0"/>
            </a:endParaRPr>
          </a:p>
          <a:p>
            <a:pPr algn="l">
              <a:lnSpc>
                <a:spcPts val="1800"/>
              </a:lnSpc>
            </a:pPr>
            <a:r>
              <a:rPr lang="en-US" altLang="zh-CN" sz="1600" smtClean="0">
                <a:solidFill>
                  <a:srgbClr val="3333FF"/>
                </a:solidFill>
                <a:latin typeface="Consolas" pitchFamily="49" charset="0"/>
                <a:ea typeface="仿宋" pitchFamily="49" charset="-122"/>
                <a:cs typeface="Consolas" pitchFamily="49" charset="0"/>
              </a:rPr>
              <a:t>   s.GetElem(2,e);</a:t>
            </a:r>
            <a:endParaRPr lang="zh-CN" altLang="zh-CN" sz="1600" smtClean="0">
              <a:solidFill>
                <a:srgbClr val="3333FF"/>
              </a:solidFill>
              <a:latin typeface="Consolas" pitchFamily="49" charset="0"/>
              <a:ea typeface="仿宋" pitchFamily="49" charset="-122"/>
              <a:cs typeface="Consolas" pitchFamily="49" charset="0"/>
            </a:endParaRPr>
          </a:p>
          <a:p>
            <a:pPr algn="l">
              <a:lnSpc>
                <a:spcPts val="1800"/>
              </a:lnSpc>
            </a:pPr>
            <a:r>
              <a:rPr lang="en-US" altLang="zh-CN" sz="1600" smtClean="0">
                <a:solidFill>
                  <a:srgbClr val="3333FF"/>
                </a:solidFill>
                <a:latin typeface="Consolas" pitchFamily="49" charset="0"/>
                <a:ea typeface="仿宋" pitchFamily="49" charset="-122"/>
                <a:cs typeface="Consolas" pitchFamily="49" charset="0"/>
              </a:rPr>
              <a:t>   cout &lt;&lt; "</a:t>
            </a:r>
            <a:r>
              <a:rPr lang="zh-CN" altLang="zh-CN" sz="1600" smtClean="0">
                <a:solidFill>
                  <a:srgbClr val="3333FF"/>
                </a:solidFill>
                <a:latin typeface="Consolas" pitchFamily="49" charset="0"/>
                <a:ea typeface="仿宋" pitchFamily="49" charset="-122"/>
                <a:cs typeface="Consolas" pitchFamily="49" charset="0"/>
              </a:rPr>
              <a:t>第</a:t>
            </a:r>
            <a:r>
              <a:rPr lang="en-US" altLang="zh-CN" sz="1600" smtClean="0">
                <a:solidFill>
                  <a:srgbClr val="3333FF"/>
                </a:solidFill>
                <a:latin typeface="Consolas" pitchFamily="49" charset="0"/>
                <a:ea typeface="仿宋" pitchFamily="49" charset="-122"/>
                <a:cs typeface="Consolas" pitchFamily="49" charset="0"/>
              </a:rPr>
              <a:t>2</a:t>
            </a:r>
            <a:r>
              <a:rPr lang="zh-CN" altLang="zh-CN" sz="1600" smtClean="0">
                <a:solidFill>
                  <a:srgbClr val="3333FF"/>
                </a:solidFill>
                <a:latin typeface="Consolas" pitchFamily="49" charset="0"/>
                <a:ea typeface="仿宋" pitchFamily="49" charset="-122"/>
                <a:cs typeface="Consolas" pitchFamily="49" charset="0"/>
              </a:rPr>
              <a:t>个结点值</a:t>
            </a:r>
            <a:r>
              <a:rPr lang="en-US" altLang="zh-CN" sz="1600" smtClean="0">
                <a:solidFill>
                  <a:srgbClr val="3333FF"/>
                </a:solidFill>
                <a:latin typeface="Consolas" pitchFamily="49" charset="0"/>
                <a:ea typeface="仿宋" pitchFamily="49" charset="-122"/>
                <a:cs typeface="Consolas" pitchFamily="49" charset="0"/>
              </a:rPr>
              <a:t>:" &lt;&lt; e &lt;&lt; endl;</a:t>
            </a:r>
            <a:endParaRPr lang="zh-CN" altLang="zh-CN" sz="1600" smtClean="0">
              <a:solidFill>
                <a:srgbClr val="3333FF"/>
              </a:solidFill>
              <a:latin typeface="Consolas" pitchFamily="49" charset="0"/>
              <a:ea typeface="仿宋" pitchFamily="49" charset="-122"/>
              <a:cs typeface="Consolas" pitchFamily="49" charset="0"/>
            </a:endParaRPr>
          </a:p>
          <a:p>
            <a:pPr algn="l">
              <a:lnSpc>
                <a:spcPts val="1800"/>
              </a:lnSpc>
            </a:pPr>
            <a:r>
              <a:rPr lang="en-US" altLang="zh-CN" sz="1600" smtClean="0">
                <a:solidFill>
                  <a:srgbClr val="3333FF"/>
                </a:solidFill>
                <a:latin typeface="Consolas" pitchFamily="49" charset="0"/>
                <a:ea typeface="仿宋" pitchFamily="49" charset="-122"/>
                <a:cs typeface="Consolas" pitchFamily="49" charset="0"/>
              </a:rPr>
              <a:t>   i=s.LoacteElem('d');</a:t>
            </a:r>
            <a:endParaRPr lang="zh-CN" altLang="zh-CN" sz="1600" smtClean="0">
              <a:solidFill>
                <a:srgbClr val="3333FF"/>
              </a:solidFill>
              <a:latin typeface="Consolas" pitchFamily="49" charset="0"/>
              <a:ea typeface="仿宋" pitchFamily="49" charset="-122"/>
              <a:cs typeface="Consolas" pitchFamily="49" charset="0"/>
            </a:endParaRPr>
          </a:p>
          <a:p>
            <a:pPr algn="l">
              <a:lnSpc>
                <a:spcPts val="1800"/>
              </a:lnSpc>
            </a:pPr>
            <a:r>
              <a:rPr lang="en-US" altLang="zh-CN" sz="1600" smtClean="0">
                <a:solidFill>
                  <a:srgbClr val="3333FF"/>
                </a:solidFill>
                <a:latin typeface="Consolas" pitchFamily="49" charset="0"/>
                <a:ea typeface="仿宋" pitchFamily="49" charset="-122"/>
                <a:cs typeface="Consolas" pitchFamily="49" charset="0"/>
              </a:rPr>
              <a:t>   cout &lt;&lt; "</a:t>
            </a:r>
            <a:r>
              <a:rPr lang="zh-CN" altLang="zh-CN" sz="1600" smtClean="0">
                <a:solidFill>
                  <a:srgbClr val="3333FF"/>
                </a:solidFill>
                <a:latin typeface="Consolas" pitchFamily="49" charset="0"/>
                <a:ea typeface="仿宋" pitchFamily="49" charset="-122"/>
                <a:cs typeface="Consolas" pitchFamily="49" charset="0"/>
              </a:rPr>
              <a:t>数据值为</a:t>
            </a:r>
            <a:r>
              <a:rPr lang="en-US" altLang="zh-CN" sz="1600" smtClean="0">
                <a:solidFill>
                  <a:srgbClr val="3333FF"/>
                </a:solidFill>
                <a:latin typeface="Consolas" pitchFamily="49" charset="0"/>
                <a:ea typeface="仿宋" pitchFamily="49" charset="-122"/>
                <a:cs typeface="Consolas" pitchFamily="49" charset="0"/>
              </a:rPr>
              <a:t>d</a:t>
            </a:r>
            <a:r>
              <a:rPr lang="zh-CN" altLang="zh-CN" sz="1600" smtClean="0">
                <a:solidFill>
                  <a:srgbClr val="3333FF"/>
                </a:solidFill>
                <a:latin typeface="Consolas" pitchFamily="49" charset="0"/>
                <a:ea typeface="仿宋" pitchFamily="49" charset="-122"/>
                <a:cs typeface="Consolas" pitchFamily="49" charset="0"/>
              </a:rPr>
              <a:t>的结点序号为</a:t>
            </a:r>
            <a:r>
              <a:rPr lang="en-US" altLang="zh-CN" sz="1600" smtClean="0">
                <a:solidFill>
                  <a:srgbClr val="3333FF"/>
                </a:solidFill>
                <a:latin typeface="Consolas" pitchFamily="49" charset="0"/>
                <a:ea typeface="仿宋" pitchFamily="49" charset="-122"/>
                <a:cs typeface="Consolas" pitchFamily="49" charset="0"/>
              </a:rPr>
              <a:t>" &lt;&lt; i &lt;&lt; endl;</a:t>
            </a:r>
            <a:endParaRPr lang="zh-CN" altLang="zh-CN" sz="1600" smtClean="0">
              <a:solidFill>
                <a:srgbClr val="3333FF"/>
              </a:solidFill>
              <a:latin typeface="Consolas" pitchFamily="49" charset="0"/>
              <a:ea typeface="仿宋" pitchFamily="49" charset="-122"/>
              <a:cs typeface="Consolas" pitchFamily="49" charset="0"/>
            </a:endParaRPr>
          </a:p>
          <a:p>
            <a:pPr algn="l">
              <a:lnSpc>
                <a:spcPts val="1800"/>
              </a:lnSpc>
            </a:pPr>
            <a:r>
              <a:rPr lang="en-US" altLang="zh-CN" sz="1600" smtClean="0">
                <a:solidFill>
                  <a:srgbClr val="3333FF"/>
                </a:solidFill>
                <a:latin typeface="Consolas" pitchFamily="49" charset="0"/>
                <a:ea typeface="仿宋" pitchFamily="49" charset="-122"/>
                <a:cs typeface="Consolas" pitchFamily="49" charset="0"/>
              </a:rPr>
              <a:t>   cout &lt;&lt; "</a:t>
            </a:r>
            <a:r>
              <a:rPr lang="zh-CN" altLang="zh-CN" sz="1600" smtClean="0">
                <a:solidFill>
                  <a:srgbClr val="3333FF"/>
                </a:solidFill>
                <a:latin typeface="Consolas" pitchFamily="49" charset="0"/>
                <a:ea typeface="仿宋" pitchFamily="49" charset="-122"/>
                <a:cs typeface="Consolas" pitchFamily="49" charset="0"/>
              </a:rPr>
              <a:t>删除第</a:t>
            </a:r>
            <a:r>
              <a:rPr lang="en-US" altLang="zh-CN" sz="1600" smtClean="0">
                <a:solidFill>
                  <a:srgbClr val="3333FF"/>
                </a:solidFill>
                <a:latin typeface="Consolas" pitchFamily="49" charset="0"/>
                <a:ea typeface="仿宋" pitchFamily="49" charset="-122"/>
                <a:cs typeface="Consolas" pitchFamily="49" charset="0"/>
              </a:rPr>
              <a:t>2</a:t>
            </a:r>
            <a:r>
              <a:rPr lang="zh-CN" altLang="zh-CN" sz="1600" smtClean="0">
                <a:solidFill>
                  <a:srgbClr val="3333FF"/>
                </a:solidFill>
                <a:latin typeface="Consolas" pitchFamily="49" charset="0"/>
                <a:ea typeface="仿宋" pitchFamily="49" charset="-122"/>
                <a:cs typeface="Consolas" pitchFamily="49" charset="0"/>
              </a:rPr>
              <a:t>个结点</a:t>
            </a:r>
            <a:r>
              <a:rPr lang="en-US" altLang="zh-CN" sz="1600" smtClean="0">
                <a:solidFill>
                  <a:srgbClr val="3333FF"/>
                </a:solidFill>
                <a:latin typeface="Consolas" pitchFamily="49" charset="0"/>
                <a:ea typeface="仿宋" pitchFamily="49" charset="-122"/>
                <a:cs typeface="Consolas" pitchFamily="49" charset="0"/>
              </a:rPr>
              <a:t>" &lt;&lt; endl;</a:t>
            </a:r>
            <a:endParaRPr lang="zh-CN" altLang="zh-CN" sz="1600" smtClean="0">
              <a:solidFill>
                <a:srgbClr val="3333FF"/>
              </a:solidFill>
              <a:latin typeface="Consolas" pitchFamily="49" charset="0"/>
              <a:ea typeface="仿宋" pitchFamily="49" charset="-122"/>
              <a:cs typeface="Consolas" pitchFamily="49" charset="0"/>
            </a:endParaRPr>
          </a:p>
          <a:p>
            <a:pPr algn="l">
              <a:lnSpc>
                <a:spcPts val="1800"/>
              </a:lnSpc>
            </a:pPr>
            <a:r>
              <a:rPr lang="en-US" altLang="zh-CN" sz="1600" smtClean="0">
                <a:solidFill>
                  <a:srgbClr val="3333FF"/>
                </a:solidFill>
                <a:latin typeface="Consolas" pitchFamily="49" charset="0"/>
                <a:ea typeface="仿宋" pitchFamily="49" charset="-122"/>
                <a:cs typeface="Consolas" pitchFamily="49" charset="0"/>
              </a:rPr>
              <a:t>   s.ListDelete(2,e);</a:t>
            </a:r>
            <a:endParaRPr lang="zh-CN" altLang="zh-CN" sz="1600" smtClean="0">
              <a:solidFill>
                <a:srgbClr val="3333FF"/>
              </a:solidFill>
              <a:latin typeface="Consolas" pitchFamily="49" charset="0"/>
              <a:ea typeface="仿宋" pitchFamily="49" charset="-122"/>
              <a:cs typeface="Consolas" pitchFamily="49" charset="0"/>
            </a:endParaRPr>
          </a:p>
          <a:p>
            <a:pPr algn="l">
              <a:lnSpc>
                <a:spcPts val="1800"/>
              </a:lnSpc>
            </a:pPr>
            <a:r>
              <a:rPr lang="en-US" altLang="zh-CN" sz="1600" smtClean="0">
                <a:solidFill>
                  <a:srgbClr val="3333FF"/>
                </a:solidFill>
                <a:latin typeface="Consolas" pitchFamily="49" charset="0"/>
                <a:ea typeface="仿宋" pitchFamily="49" charset="-122"/>
                <a:cs typeface="Consolas" pitchFamily="49" charset="0"/>
              </a:rPr>
              <a:t>   s.DispList();</a:t>
            </a:r>
            <a:endParaRPr lang="zh-CN" altLang="zh-CN" sz="1600" smtClean="0">
              <a:solidFill>
                <a:srgbClr val="3333FF"/>
              </a:solidFill>
              <a:latin typeface="Consolas" pitchFamily="49" charset="0"/>
              <a:ea typeface="仿宋" pitchFamily="49" charset="-122"/>
              <a:cs typeface="Consolas" pitchFamily="49" charset="0"/>
            </a:endParaRPr>
          </a:p>
          <a:p>
            <a:pPr algn="l">
              <a:lnSpc>
                <a:spcPts val="1800"/>
              </a:lnSpc>
            </a:pPr>
            <a:r>
              <a:rPr lang="en-US" altLang="zh-CN" sz="1600" smtClean="0">
                <a:solidFill>
                  <a:srgbClr val="3333FF"/>
                </a:solidFill>
                <a:latin typeface="Consolas" pitchFamily="49" charset="0"/>
                <a:ea typeface="仿宋" pitchFamily="49" charset="-122"/>
                <a:cs typeface="Consolas" pitchFamily="49" charset="0"/>
              </a:rPr>
              <a:t>   cout &lt;&lt; "</a:t>
            </a:r>
            <a:r>
              <a:rPr lang="zh-CN" altLang="zh-CN" sz="1600" smtClean="0">
                <a:solidFill>
                  <a:srgbClr val="3333FF"/>
                </a:solidFill>
                <a:latin typeface="Consolas" pitchFamily="49" charset="0"/>
                <a:ea typeface="仿宋" pitchFamily="49" charset="-122"/>
                <a:cs typeface="Consolas" pitchFamily="49" charset="0"/>
              </a:rPr>
              <a:t>删除第</a:t>
            </a:r>
            <a:r>
              <a:rPr lang="en-US" altLang="zh-CN" sz="1600" smtClean="0">
                <a:solidFill>
                  <a:srgbClr val="3333FF"/>
                </a:solidFill>
                <a:latin typeface="Consolas" pitchFamily="49" charset="0"/>
                <a:ea typeface="仿宋" pitchFamily="49" charset="-122"/>
                <a:cs typeface="Consolas" pitchFamily="49" charset="0"/>
              </a:rPr>
              <a:t>3</a:t>
            </a:r>
            <a:r>
              <a:rPr lang="zh-CN" altLang="zh-CN" sz="1600" smtClean="0">
                <a:solidFill>
                  <a:srgbClr val="3333FF"/>
                </a:solidFill>
                <a:latin typeface="Consolas" pitchFamily="49" charset="0"/>
                <a:ea typeface="仿宋" pitchFamily="49" charset="-122"/>
                <a:cs typeface="Consolas" pitchFamily="49" charset="0"/>
              </a:rPr>
              <a:t>个结点</a:t>
            </a:r>
            <a:r>
              <a:rPr lang="en-US" altLang="zh-CN" sz="1600" smtClean="0">
                <a:solidFill>
                  <a:srgbClr val="3333FF"/>
                </a:solidFill>
                <a:latin typeface="Consolas" pitchFamily="49" charset="0"/>
                <a:ea typeface="仿宋" pitchFamily="49" charset="-122"/>
                <a:cs typeface="Consolas" pitchFamily="49" charset="0"/>
              </a:rPr>
              <a:t>" &lt;&lt; endl;</a:t>
            </a:r>
            <a:endParaRPr lang="zh-CN" altLang="zh-CN" sz="1600" smtClean="0">
              <a:solidFill>
                <a:srgbClr val="3333FF"/>
              </a:solidFill>
              <a:latin typeface="Consolas" pitchFamily="49" charset="0"/>
              <a:ea typeface="仿宋" pitchFamily="49" charset="-122"/>
              <a:cs typeface="Consolas" pitchFamily="49" charset="0"/>
            </a:endParaRPr>
          </a:p>
          <a:p>
            <a:pPr algn="l">
              <a:lnSpc>
                <a:spcPts val="1800"/>
              </a:lnSpc>
            </a:pPr>
            <a:r>
              <a:rPr lang="en-US" altLang="zh-CN" sz="1600" smtClean="0">
                <a:solidFill>
                  <a:srgbClr val="3333FF"/>
                </a:solidFill>
                <a:latin typeface="Consolas" pitchFamily="49" charset="0"/>
                <a:ea typeface="仿宋" pitchFamily="49" charset="-122"/>
                <a:cs typeface="Consolas" pitchFamily="49" charset="0"/>
              </a:rPr>
              <a:t>   s.ListDelete(3,e);</a:t>
            </a:r>
            <a:endParaRPr lang="zh-CN" altLang="zh-CN" sz="1600" smtClean="0">
              <a:solidFill>
                <a:srgbClr val="3333FF"/>
              </a:solidFill>
              <a:latin typeface="Consolas" pitchFamily="49" charset="0"/>
              <a:ea typeface="仿宋" pitchFamily="49" charset="-122"/>
              <a:cs typeface="Consolas" pitchFamily="49" charset="0"/>
            </a:endParaRPr>
          </a:p>
          <a:p>
            <a:pPr algn="l">
              <a:lnSpc>
                <a:spcPts val="1800"/>
              </a:lnSpc>
            </a:pPr>
            <a:r>
              <a:rPr lang="en-US" altLang="zh-CN" sz="1600" smtClean="0">
                <a:solidFill>
                  <a:srgbClr val="3333FF"/>
                </a:solidFill>
                <a:latin typeface="Consolas" pitchFamily="49" charset="0"/>
                <a:ea typeface="仿宋" pitchFamily="49" charset="-122"/>
                <a:cs typeface="Consolas" pitchFamily="49" charset="0"/>
              </a:rPr>
              <a:t>   s.DispList();</a:t>
            </a:r>
            <a:endParaRPr lang="zh-CN" altLang="zh-CN" sz="1600" smtClean="0">
              <a:solidFill>
                <a:srgbClr val="3333FF"/>
              </a:solidFill>
              <a:latin typeface="Consolas" pitchFamily="49" charset="0"/>
              <a:ea typeface="仿宋" pitchFamily="49" charset="-122"/>
              <a:cs typeface="Consolas" pitchFamily="49" charset="0"/>
            </a:endParaRPr>
          </a:p>
          <a:p>
            <a:pPr algn="l">
              <a:lnSpc>
                <a:spcPts val="1800"/>
              </a:lnSpc>
            </a:pPr>
            <a:r>
              <a:rPr lang="en-US" altLang="zh-CN" sz="1600" smtClean="0">
                <a:solidFill>
                  <a:srgbClr val="3333FF"/>
                </a:solidFill>
                <a:latin typeface="Consolas" pitchFamily="49" charset="0"/>
                <a:ea typeface="仿宋" pitchFamily="49" charset="-122"/>
                <a:cs typeface="Consolas" pitchFamily="49" charset="0"/>
              </a:rPr>
              <a:t>   cout &lt;&lt; "</a:t>
            </a:r>
            <a:r>
              <a:rPr lang="zh-CN" altLang="zh-CN" sz="1600" smtClean="0">
                <a:solidFill>
                  <a:srgbClr val="3333FF"/>
                </a:solidFill>
                <a:latin typeface="Consolas" pitchFamily="49" charset="0"/>
                <a:ea typeface="仿宋" pitchFamily="49" charset="-122"/>
                <a:cs typeface="Consolas" pitchFamily="49" charset="0"/>
              </a:rPr>
              <a:t>插入</a:t>
            </a:r>
            <a:r>
              <a:rPr lang="en-US" altLang="zh-CN" sz="1600" smtClean="0">
                <a:solidFill>
                  <a:srgbClr val="3333FF"/>
                </a:solidFill>
                <a:latin typeface="Consolas" pitchFamily="49" charset="0"/>
                <a:ea typeface="仿宋" pitchFamily="49" charset="-122"/>
                <a:cs typeface="Consolas" pitchFamily="49" charset="0"/>
              </a:rPr>
              <a:t>e</a:t>
            </a:r>
            <a:r>
              <a:rPr lang="zh-CN" altLang="zh-CN" sz="1600" smtClean="0">
                <a:solidFill>
                  <a:srgbClr val="3333FF"/>
                </a:solidFill>
                <a:latin typeface="Consolas" pitchFamily="49" charset="0"/>
                <a:ea typeface="仿宋" pitchFamily="49" charset="-122"/>
                <a:cs typeface="Consolas" pitchFamily="49" charset="0"/>
              </a:rPr>
              <a:t>作为第</a:t>
            </a:r>
            <a:r>
              <a:rPr lang="en-US" altLang="zh-CN" sz="1600" smtClean="0">
                <a:solidFill>
                  <a:srgbClr val="3333FF"/>
                </a:solidFill>
                <a:latin typeface="Consolas" pitchFamily="49" charset="0"/>
                <a:ea typeface="仿宋" pitchFamily="49" charset="-122"/>
                <a:cs typeface="Consolas" pitchFamily="49" charset="0"/>
              </a:rPr>
              <a:t>1</a:t>
            </a:r>
            <a:r>
              <a:rPr lang="zh-CN" altLang="zh-CN" sz="1600" smtClean="0">
                <a:solidFill>
                  <a:srgbClr val="3333FF"/>
                </a:solidFill>
                <a:latin typeface="Consolas" pitchFamily="49" charset="0"/>
                <a:ea typeface="仿宋" pitchFamily="49" charset="-122"/>
                <a:cs typeface="Consolas" pitchFamily="49" charset="0"/>
              </a:rPr>
              <a:t>个结点</a:t>
            </a:r>
            <a:r>
              <a:rPr lang="en-US" altLang="zh-CN" sz="1600" smtClean="0">
                <a:solidFill>
                  <a:srgbClr val="3333FF"/>
                </a:solidFill>
                <a:latin typeface="Consolas" pitchFamily="49" charset="0"/>
                <a:ea typeface="仿宋" pitchFamily="49" charset="-122"/>
                <a:cs typeface="Consolas" pitchFamily="49" charset="0"/>
              </a:rPr>
              <a:t>" &lt;&lt; endl;</a:t>
            </a:r>
            <a:endParaRPr lang="zh-CN" altLang="zh-CN" sz="1600" smtClean="0">
              <a:solidFill>
                <a:srgbClr val="3333FF"/>
              </a:solidFill>
              <a:latin typeface="Consolas" pitchFamily="49" charset="0"/>
              <a:ea typeface="仿宋" pitchFamily="49" charset="-122"/>
              <a:cs typeface="Consolas" pitchFamily="49" charset="0"/>
            </a:endParaRPr>
          </a:p>
          <a:p>
            <a:pPr algn="l">
              <a:lnSpc>
                <a:spcPts val="1800"/>
              </a:lnSpc>
            </a:pPr>
            <a:r>
              <a:rPr lang="en-US" altLang="zh-CN" sz="1600" smtClean="0">
                <a:solidFill>
                  <a:srgbClr val="3333FF"/>
                </a:solidFill>
                <a:latin typeface="Consolas" pitchFamily="49" charset="0"/>
                <a:ea typeface="仿宋" pitchFamily="49" charset="-122"/>
                <a:cs typeface="Consolas" pitchFamily="49" charset="0"/>
              </a:rPr>
              <a:t>   s.ListInsert(1,'e');</a:t>
            </a:r>
            <a:endParaRPr lang="zh-CN" altLang="zh-CN" sz="1600" smtClean="0">
              <a:solidFill>
                <a:srgbClr val="3333FF"/>
              </a:solidFill>
              <a:latin typeface="Consolas" pitchFamily="49" charset="0"/>
              <a:ea typeface="仿宋" pitchFamily="49" charset="-122"/>
              <a:cs typeface="Consolas" pitchFamily="49" charset="0"/>
            </a:endParaRPr>
          </a:p>
          <a:p>
            <a:pPr algn="l">
              <a:lnSpc>
                <a:spcPts val="1800"/>
              </a:lnSpc>
            </a:pPr>
            <a:r>
              <a:rPr lang="en-US" altLang="zh-CN" sz="1600" smtClean="0">
                <a:solidFill>
                  <a:srgbClr val="3333FF"/>
                </a:solidFill>
                <a:latin typeface="Consolas" pitchFamily="49" charset="0"/>
                <a:ea typeface="仿宋" pitchFamily="49" charset="-122"/>
                <a:cs typeface="Consolas" pitchFamily="49" charset="0"/>
              </a:rPr>
              <a:t>   s.DispList();</a:t>
            </a:r>
            <a:endParaRPr lang="zh-CN" altLang="zh-CN" sz="1600" smtClean="0">
              <a:solidFill>
                <a:srgbClr val="3333FF"/>
              </a:solidFill>
              <a:latin typeface="Consolas" pitchFamily="49" charset="0"/>
              <a:ea typeface="仿宋" pitchFamily="49" charset="-122"/>
              <a:cs typeface="Consolas" pitchFamily="49" charset="0"/>
            </a:endParaRPr>
          </a:p>
          <a:p>
            <a:pPr algn="l">
              <a:lnSpc>
                <a:spcPts val="1800"/>
              </a:lnSpc>
            </a:pPr>
            <a:r>
              <a:rPr lang="en-US" altLang="zh-CN" sz="1600" smtClean="0">
                <a:solidFill>
                  <a:srgbClr val="3333FF"/>
                </a:solidFill>
                <a:latin typeface="Consolas" pitchFamily="49" charset="0"/>
                <a:ea typeface="仿宋" pitchFamily="49" charset="-122"/>
                <a:cs typeface="Consolas" pitchFamily="49" charset="0"/>
              </a:rPr>
              <a:t>   cout &lt;&lt; "</a:t>
            </a:r>
            <a:r>
              <a:rPr lang="zh-CN" altLang="zh-CN" sz="1600" smtClean="0">
                <a:solidFill>
                  <a:srgbClr val="3333FF"/>
                </a:solidFill>
                <a:latin typeface="Consolas" pitchFamily="49" charset="0"/>
                <a:ea typeface="仿宋" pitchFamily="49" charset="-122"/>
                <a:cs typeface="Consolas" pitchFamily="49" charset="0"/>
              </a:rPr>
              <a:t>插入</a:t>
            </a:r>
            <a:r>
              <a:rPr lang="en-US" altLang="zh-CN" sz="1600" smtClean="0">
                <a:solidFill>
                  <a:srgbClr val="3333FF"/>
                </a:solidFill>
                <a:latin typeface="Consolas" pitchFamily="49" charset="0"/>
                <a:ea typeface="仿宋" pitchFamily="49" charset="-122"/>
                <a:cs typeface="Consolas" pitchFamily="49" charset="0"/>
              </a:rPr>
              <a:t>f</a:t>
            </a:r>
            <a:r>
              <a:rPr lang="zh-CN" altLang="zh-CN" sz="1600" smtClean="0">
                <a:solidFill>
                  <a:srgbClr val="3333FF"/>
                </a:solidFill>
                <a:latin typeface="Consolas" pitchFamily="49" charset="0"/>
                <a:ea typeface="仿宋" pitchFamily="49" charset="-122"/>
                <a:cs typeface="Consolas" pitchFamily="49" charset="0"/>
              </a:rPr>
              <a:t>作为第</a:t>
            </a:r>
            <a:r>
              <a:rPr lang="en-US" altLang="zh-CN" sz="1600" smtClean="0">
                <a:solidFill>
                  <a:srgbClr val="3333FF"/>
                </a:solidFill>
                <a:latin typeface="Consolas" pitchFamily="49" charset="0"/>
                <a:ea typeface="仿宋" pitchFamily="49" charset="-122"/>
                <a:cs typeface="Consolas" pitchFamily="49" charset="0"/>
              </a:rPr>
              <a:t>3</a:t>
            </a:r>
            <a:r>
              <a:rPr lang="zh-CN" altLang="zh-CN" sz="1600" smtClean="0">
                <a:solidFill>
                  <a:srgbClr val="3333FF"/>
                </a:solidFill>
                <a:latin typeface="Consolas" pitchFamily="49" charset="0"/>
                <a:ea typeface="仿宋" pitchFamily="49" charset="-122"/>
                <a:cs typeface="Consolas" pitchFamily="49" charset="0"/>
              </a:rPr>
              <a:t>个结点</a:t>
            </a:r>
            <a:r>
              <a:rPr lang="en-US" altLang="zh-CN" sz="1600" smtClean="0">
                <a:solidFill>
                  <a:srgbClr val="3333FF"/>
                </a:solidFill>
                <a:latin typeface="Consolas" pitchFamily="49" charset="0"/>
                <a:ea typeface="仿宋" pitchFamily="49" charset="-122"/>
                <a:cs typeface="Consolas" pitchFamily="49" charset="0"/>
              </a:rPr>
              <a:t>" &lt;&lt; endl;</a:t>
            </a:r>
            <a:endParaRPr lang="zh-CN" altLang="zh-CN" sz="1600" smtClean="0">
              <a:solidFill>
                <a:srgbClr val="3333FF"/>
              </a:solidFill>
              <a:latin typeface="Consolas" pitchFamily="49" charset="0"/>
              <a:ea typeface="仿宋" pitchFamily="49" charset="-122"/>
              <a:cs typeface="Consolas" pitchFamily="49" charset="0"/>
            </a:endParaRPr>
          </a:p>
          <a:p>
            <a:pPr algn="l">
              <a:lnSpc>
                <a:spcPts val="1800"/>
              </a:lnSpc>
            </a:pPr>
            <a:r>
              <a:rPr lang="en-US" altLang="zh-CN" sz="1600" smtClean="0">
                <a:solidFill>
                  <a:srgbClr val="3333FF"/>
                </a:solidFill>
                <a:latin typeface="Consolas" pitchFamily="49" charset="0"/>
                <a:ea typeface="仿宋" pitchFamily="49" charset="-122"/>
                <a:cs typeface="Consolas" pitchFamily="49" charset="0"/>
              </a:rPr>
              <a:t>   s.ListInsert(3,'f');</a:t>
            </a:r>
            <a:endParaRPr lang="zh-CN" altLang="zh-CN" sz="1600" smtClean="0">
              <a:solidFill>
                <a:srgbClr val="3333FF"/>
              </a:solidFill>
              <a:latin typeface="Consolas" pitchFamily="49" charset="0"/>
              <a:ea typeface="仿宋" pitchFamily="49" charset="-122"/>
              <a:cs typeface="Consolas" pitchFamily="49" charset="0"/>
            </a:endParaRPr>
          </a:p>
          <a:p>
            <a:pPr algn="l">
              <a:lnSpc>
                <a:spcPts val="1800"/>
              </a:lnSpc>
            </a:pPr>
            <a:r>
              <a:rPr lang="en-US" altLang="zh-CN" sz="1600" smtClean="0">
                <a:solidFill>
                  <a:srgbClr val="3333FF"/>
                </a:solidFill>
                <a:latin typeface="Consolas" pitchFamily="49" charset="0"/>
                <a:ea typeface="仿宋" pitchFamily="49" charset="-122"/>
                <a:cs typeface="Consolas" pitchFamily="49" charset="0"/>
              </a:rPr>
              <a:t>   s.DispList();</a:t>
            </a:r>
            <a:endParaRPr lang="zh-CN" altLang="zh-CN" sz="1600" smtClean="0">
              <a:solidFill>
                <a:srgbClr val="3333FF"/>
              </a:solidFill>
              <a:latin typeface="Consolas" pitchFamily="49" charset="0"/>
              <a:ea typeface="仿宋" pitchFamily="49" charset="-122"/>
              <a:cs typeface="Consolas" pitchFamily="49" charset="0"/>
            </a:endParaRPr>
          </a:p>
          <a:p>
            <a:pPr algn="l">
              <a:lnSpc>
                <a:spcPts val="1800"/>
              </a:lnSpc>
            </a:pPr>
            <a:r>
              <a:rPr lang="en-US" altLang="zh-CN" sz="1600" smtClean="0">
                <a:solidFill>
                  <a:srgbClr val="3333FF"/>
                </a:solidFill>
                <a:latin typeface="Consolas" pitchFamily="49" charset="0"/>
                <a:ea typeface="仿宋" pitchFamily="49" charset="-122"/>
                <a:cs typeface="Consolas" pitchFamily="49" charset="0"/>
              </a:rPr>
              <a:t>   return 1;</a:t>
            </a:r>
            <a:endParaRPr lang="zh-CN" altLang="zh-CN" sz="1600" smtClean="0">
              <a:solidFill>
                <a:srgbClr val="3333FF"/>
              </a:solidFill>
              <a:latin typeface="Consolas" pitchFamily="49" charset="0"/>
              <a:ea typeface="仿宋" pitchFamily="49" charset="-122"/>
              <a:cs typeface="Consolas" pitchFamily="49" charset="0"/>
            </a:endParaRPr>
          </a:p>
          <a:p>
            <a:pPr algn="l">
              <a:lnSpc>
                <a:spcPts val="1800"/>
              </a:lnSpc>
            </a:pPr>
            <a:r>
              <a:rPr lang="en-US" altLang="zh-CN" sz="1600" smtClean="0">
                <a:solidFill>
                  <a:srgbClr val="3333FF"/>
                </a:solidFill>
                <a:latin typeface="Consolas" pitchFamily="49" charset="0"/>
                <a:ea typeface="仿宋" pitchFamily="49" charset="-122"/>
                <a:cs typeface="Consolas" pitchFamily="49" charset="0"/>
              </a:rPr>
              <a:t>}</a:t>
            </a:r>
            <a:endParaRPr lang="zh-CN" altLang="en-US" sz="1600">
              <a:solidFill>
                <a:srgbClr val="3333FF"/>
              </a:solidFill>
              <a:latin typeface="Consolas" pitchFamily="49" charset="0"/>
              <a:ea typeface="仿宋" pitchFamily="49" charset="-122"/>
              <a:cs typeface="Consolas" pitchFamily="49" charset="0"/>
            </a:endParaRPr>
          </a:p>
        </p:txBody>
      </p:sp>
      <p:grpSp>
        <p:nvGrpSpPr>
          <p:cNvPr id="2" name="组合 6"/>
          <p:cNvGrpSpPr/>
          <p:nvPr/>
        </p:nvGrpSpPr>
        <p:grpSpPr>
          <a:xfrm>
            <a:off x="5857884" y="1928802"/>
            <a:ext cx="2981328" cy="2609850"/>
            <a:chOff x="5857884" y="1928802"/>
            <a:chExt cx="2981328" cy="2609850"/>
          </a:xfrm>
        </p:grpSpPr>
        <p:pic>
          <p:nvPicPr>
            <p:cNvPr id="1026" name="Picture 2"/>
            <p:cNvPicPr>
              <a:picLocks noChangeAspect="1" noChangeArrowheads="1"/>
            </p:cNvPicPr>
            <p:nvPr/>
          </p:nvPicPr>
          <p:blipFill>
            <a:blip r:embed="rId2" cstate="print"/>
            <a:srcRect/>
            <a:stretch>
              <a:fillRect/>
            </a:stretch>
          </p:blipFill>
          <p:spPr bwMode="auto">
            <a:xfrm>
              <a:off x="6286512" y="1928802"/>
              <a:ext cx="2552700" cy="2609850"/>
            </a:xfrm>
            <a:prstGeom prst="rect">
              <a:avLst/>
            </a:prstGeom>
            <a:noFill/>
            <a:ln w="9525">
              <a:noFill/>
              <a:miter lim="800000"/>
              <a:headEnd/>
              <a:tailEnd/>
            </a:ln>
          </p:spPr>
        </p:pic>
        <p:sp>
          <p:nvSpPr>
            <p:cNvPr id="6" name="右箭头 5"/>
            <p:cNvSpPr/>
            <p:nvPr/>
          </p:nvSpPr>
          <p:spPr bwMode="auto">
            <a:xfrm>
              <a:off x="5857884" y="2500306"/>
              <a:ext cx="285752" cy="214314"/>
            </a:xfrm>
            <a:prstGeom prst="rightArrow">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3333FF"/>
                </a:solidFill>
                <a:effectLst/>
                <a:latin typeface="Times New Roman" pitchFamily="18" charset="0"/>
                <a:ea typeface="楷体_GB2312" pitchFamily="49" charset="-122"/>
              </a:endParaRPr>
            </a:p>
          </p:txBody>
        </p:sp>
      </p:grpSp>
      <p:sp>
        <p:nvSpPr>
          <p:cNvPr id="7" name="灯片编号占位符 6"/>
          <p:cNvSpPr>
            <a:spLocks noGrp="1"/>
          </p:cNvSpPr>
          <p:nvPr>
            <p:ph type="sldNum" sz="quarter" idx="12"/>
          </p:nvPr>
        </p:nvSpPr>
        <p:spPr/>
        <p:txBody>
          <a:bodyPr/>
          <a:lstStyle/>
          <a:p>
            <a:fld id="{6699457F-8CE0-4332-9E3E-2A332048C7F3}" type="slidenum">
              <a:rPr lang="en-US" altLang="zh-CN" smtClean="0"/>
              <a:pPr/>
              <a:t>50</a:t>
            </a:fld>
            <a:r>
              <a:rPr lang="en-US" altLang="zh-CN" smtClean="0"/>
              <a:t>/120</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descr="信纸"/>
          <p:cNvSpPr txBox="1">
            <a:spLocks noChangeArrowheads="1"/>
          </p:cNvSpPr>
          <p:nvPr/>
        </p:nvSpPr>
        <p:spPr bwMode="auto">
          <a:xfrm>
            <a:off x="250825" y="166688"/>
            <a:ext cx="3321043" cy="514738"/>
          </a:xfrm>
          <a:prstGeom prst="rect">
            <a:avLst/>
          </a:prstGeom>
          <a:blipFill dpi="0" rotWithShape="1">
            <a:blip r:embed="rId2" cstate="print"/>
            <a:srcRect/>
            <a:tile tx="0" ty="0" sx="100000" sy="100000" flip="none" algn="tl"/>
          </a:blipFill>
          <a:ln w="28575" algn="ctr">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tIns="72000" bIns="72000">
            <a:spAutoFit/>
          </a:bodyPr>
          <a:lstStyle/>
          <a:p>
            <a:pPr>
              <a:spcBef>
                <a:spcPct val="50000"/>
              </a:spcBef>
            </a:pPr>
            <a:r>
              <a:rPr lang="en-US" altLang="zh-CN" smtClean="0">
                <a:solidFill>
                  <a:srgbClr val="FF3300"/>
                </a:solidFill>
                <a:latin typeface="Consolas" pitchFamily="49" charset="0"/>
                <a:ea typeface="微软雅黑" pitchFamily="34" charset="-122"/>
                <a:cs typeface="Consolas" pitchFamily="49" charset="0"/>
              </a:rPr>
              <a:t>12.3.2 </a:t>
            </a:r>
            <a:r>
              <a:rPr lang="zh-CN" altLang="en-US">
                <a:solidFill>
                  <a:srgbClr val="FF3300"/>
                </a:solidFill>
                <a:latin typeface="Consolas" pitchFamily="49" charset="0"/>
                <a:ea typeface="微软雅黑" pitchFamily="34" charset="-122"/>
                <a:cs typeface="Consolas" pitchFamily="49" charset="0"/>
              </a:rPr>
              <a:t>链栈</a:t>
            </a:r>
            <a:r>
              <a:rPr lang="zh-CN" altLang="en-US" smtClean="0">
                <a:solidFill>
                  <a:srgbClr val="FF3300"/>
                </a:solidFill>
                <a:latin typeface="Consolas" pitchFamily="49" charset="0"/>
                <a:ea typeface="微软雅黑" pitchFamily="34" charset="-122"/>
                <a:cs typeface="Consolas" pitchFamily="49" charset="0"/>
              </a:rPr>
              <a:t>类模板</a:t>
            </a:r>
            <a:endParaRPr lang="zh-CN" altLang="en-US">
              <a:solidFill>
                <a:srgbClr val="FF3300"/>
              </a:solidFill>
              <a:latin typeface="Consolas" pitchFamily="49" charset="0"/>
              <a:ea typeface="微软雅黑" pitchFamily="34" charset="-122"/>
              <a:cs typeface="Consolas" pitchFamily="49" charset="0"/>
            </a:endParaRPr>
          </a:p>
        </p:txBody>
      </p:sp>
      <p:sp>
        <p:nvSpPr>
          <p:cNvPr id="80899" name="Rectangle 3"/>
          <p:cNvSpPr>
            <a:spLocks noChangeArrowheads="1"/>
          </p:cNvSpPr>
          <p:nvPr/>
        </p:nvSpPr>
        <p:spPr bwMode="auto">
          <a:xfrm>
            <a:off x="2168520" y="1714488"/>
            <a:ext cx="3816350" cy="4227531"/>
          </a:xfrm>
          <a:prstGeom prst="rect">
            <a:avLst/>
          </a:prstGeom>
          <a:solidFill>
            <a:schemeClr val="accent6"/>
          </a:solidFill>
          <a:ln w="28575" algn="ctr">
            <a:solidFill>
              <a:srgbClr val="3333FF"/>
            </a:solidFill>
            <a:miter lim="800000"/>
            <a:headEnd/>
            <a:tailEnd/>
          </a:ln>
          <a:effectLst/>
        </p:spPr>
        <p:txBody>
          <a:bodyPr wrap="none" anchor="ctr"/>
          <a:lstStyle/>
          <a:p>
            <a:endParaRPr lang="zh-CN" altLang="en-US" sz="1800">
              <a:latin typeface="Consolas" pitchFamily="49" charset="0"/>
              <a:ea typeface="仿宋" pitchFamily="49" charset="-122"/>
              <a:cs typeface="Consolas" pitchFamily="49" charset="0"/>
            </a:endParaRPr>
          </a:p>
        </p:txBody>
      </p:sp>
      <p:sp>
        <p:nvSpPr>
          <p:cNvPr id="80900" name="Text Box 4"/>
          <p:cNvSpPr txBox="1">
            <a:spLocks noChangeArrowheads="1"/>
          </p:cNvSpPr>
          <p:nvPr/>
        </p:nvSpPr>
        <p:spPr bwMode="auto">
          <a:xfrm>
            <a:off x="250825" y="884238"/>
            <a:ext cx="4106861" cy="400110"/>
          </a:xfrm>
          <a:prstGeom prst="rect">
            <a:avLst/>
          </a:prstGeom>
          <a:noFill/>
          <a:ln w="28575" algn="ctr">
            <a:noFill/>
            <a:miter lim="800000"/>
            <a:headEnd/>
            <a:tailEnd/>
          </a:ln>
          <a:effectLst/>
        </p:spPr>
        <p:txBody>
          <a:bodyPr wrap="square">
            <a:spAutoFit/>
          </a:bodyPr>
          <a:lstStyle/>
          <a:p>
            <a:pPr algn="l">
              <a:spcBef>
                <a:spcPct val="50000"/>
              </a:spcBef>
            </a:pPr>
            <a:r>
              <a:rPr lang="zh-CN" altLang="en-US" sz="2000">
                <a:latin typeface="Consolas" pitchFamily="49" charset="0"/>
                <a:ea typeface="楷体" pitchFamily="49" charset="-122"/>
                <a:cs typeface="Consolas" pitchFamily="49" charset="0"/>
              </a:rPr>
              <a:t>链栈</a:t>
            </a:r>
            <a:r>
              <a:rPr lang="zh-CN" altLang="en-US" sz="2000" smtClean="0">
                <a:latin typeface="Consolas" pitchFamily="49" charset="0"/>
                <a:ea typeface="楷体" pitchFamily="49" charset="-122"/>
                <a:cs typeface="Consolas" pitchFamily="49" charset="0"/>
              </a:rPr>
              <a:t>类模板</a:t>
            </a:r>
            <a:r>
              <a:rPr lang="en-US" altLang="zh-CN" sz="2000" smtClean="0">
                <a:latin typeface="Consolas" pitchFamily="49" charset="0"/>
                <a:ea typeface="楷体" pitchFamily="49" charset="-122"/>
                <a:cs typeface="Consolas" pitchFamily="49" charset="0"/>
              </a:rPr>
              <a:t>LiStack</a:t>
            </a:r>
            <a:r>
              <a:rPr lang="zh-CN" altLang="en-US" sz="2000">
                <a:latin typeface="Consolas" pitchFamily="49" charset="0"/>
                <a:ea typeface="楷体" pitchFamily="49" charset="-122"/>
                <a:cs typeface="Consolas" pitchFamily="49" charset="0"/>
              </a:rPr>
              <a:t>的结</a:t>
            </a:r>
            <a:r>
              <a:rPr lang="zh-CN" altLang="en-US" sz="2000" smtClean="0">
                <a:latin typeface="Consolas" pitchFamily="49" charset="0"/>
                <a:ea typeface="楷体" pitchFamily="49" charset="-122"/>
                <a:cs typeface="Consolas" pitchFamily="49" charset="0"/>
              </a:rPr>
              <a:t>构 </a:t>
            </a:r>
            <a:endParaRPr lang="zh-CN" altLang="en-US" sz="2000">
              <a:latin typeface="Consolas" pitchFamily="49" charset="0"/>
              <a:ea typeface="楷体" pitchFamily="49" charset="-122"/>
              <a:cs typeface="Consolas" pitchFamily="49" charset="0"/>
            </a:endParaRPr>
          </a:p>
        </p:txBody>
      </p:sp>
      <p:sp>
        <p:nvSpPr>
          <p:cNvPr id="80904" name="Rectangle 8"/>
          <p:cNvSpPr>
            <a:spLocks noChangeArrowheads="1"/>
          </p:cNvSpPr>
          <p:nvPr/>
        </p:nvSpPr>
        <p:spPr bwMode="auto">
          <a:xfrm>
            <a:off x="1447795" y="2938451"/>
            <a:ext cx="1728788" cy="431800"/>
          </a:xfrm>
          <a:prstGeom prst="rect">
            <a:avLst/>
          </a:prstGeom>
          <a:solidFill>
            <a:schemeClr val="accent1"/>
          </a:solidFill>
          <a:ln w="28575" algn="ctr">
            <a:solidFill>
              <a:srgbClr val="3333FF"/>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StackEmpty</a:t>
            </a:r>
          </a:p>
        </p:txBody>
      </p:sp>
      <p:sp>
        <p:nvSpPr>
          <p:cNvPr id="80905" name="Rectangle 9"/>
          <p:cNvSpPr>
            <a:spLocks noChangeArrowheads="1"/>
          </p:cNvSpPr>
          <p:nvPr/>
        </p:nvSpPr>
        <p:spPr bwMode="auto">
          <a:xfrm>
            <a:off x="1447795" y="3656003"/>
            <a:ext cx="1728788" cy="431800"/>
          </a:xfrm>
          <a:prstGeom prst="rect">
            <a:avLst/>
          </a:prstGeom>
          <a:solidFill>
            <a:schemeClr val="accent1"/>
          </a:solidFill>
          <a:ln w="28575" algn="ctr">
            <a:solidFill>
              <a:srgbClr val="3333FF"/>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Push</a:t>
            </a:r>
          </a:p>
        </p:txBody>
      </p:sp>
      <p:sp>
        <p:nvSpPr>
          <p:cNvPr id="80906" name="Rectangle 10"/>
          <p:cNvSpPr>
            <a:spLocks noChangeArrowheads="1"/>
          </p:cNvSpPr>
          <p:nvPr/>
        </p:nvSpPr>
        <p:spPr bwMode="auto">
          <a:xfrm>
            <a:off x="1447795" y="4367211"/>
            <a:ext cx="1728788" cy="431800"/>
          </a:xfrm>
          <a:prstGeom prst="rect">
            <a:avLst/>
          </a:prstGeom>
          <a:solidFill>
            <a:schemeClr val="accent1"/>
          </a:solidFill>
          <a:ln w="28575" algn="ctr">
            <a:solidFill>
              <a:srgbClr val="3333FF"/>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Pop</a:t>
            </a:r>
          </a:p>
        </p:txBody>
      </p:sp>
      <p:sp>
        <p:nvSpPr>
          <p:cNvPr id="80907" name="Rectangle 11"/>
          <p:cNvSpPr>
            <a:spLocks noChangeArrowheads="1"/>
          </p:cNvSpPr>
          <p:nvPr/>
        </p:nvSpPr>
        <p:spPr bwMode="auto">
          <a:xfrm>
            <a:off x="1447795" y="5084763"/>
            <a:ext cx="1728788" cy="431800"/>
          </a:xfrm>
          <a:prstGeom prst="rect">
            <a:avLst/>
          </a:prstGeom>
          <a:solidFill>
            <a:schemeClr val="accent1"/>
          </a:solidFill>
          <a:ln w="28575" algn="ctr">
            <a:solidFill>
              <a:srgbClr val="3333FF"/>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GetTop</a:t>
            </a:r>
          </a:p>
        </p:txBody>
      </p:sp>
      <p:sp>
        <p:nvSpPr>
          <p:cNvPr id="80908" name="Rectangle 12"/>
          <p:cNvSpPr>
            <a:spLocks noChangeArrowheads="1"/>
          </p:cNvSpPr>
          <p:nvPr/>
        </p:nvSpPr>
        <p:spPr bwMode="auto">
          <a:xfrm>
            <a:off x="1447795" y="2155805"/>
            <a:ext cx="2592388" cy="431800"/>
          </a:xfrm>
          <a:prstGeom prst="rect">
            <a:avLst/>
          </a:prstGeom>
          <a:solidFill>
            <a:schemeClr val="accent1"/>
          </a:solidFill>
          <a:ln w="28575" algn="ctr">
            <a:solidFill>
              <a:srgbClr val="3333FF"/>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构造函数和析构函数</a:t>
            </a:r>
          </a:p>
        </p:txBody>
      </p:sp>
      <p:grpSp>
        <p:nvGrpSpPr>
          <p:cNvPr id="2" name="Group 31"/>
          <p:cNvGrpSpPr>
            <a:grpSpLocks/>
          </p:cNvGrpSpPr>
          <p:nvPr/>
        </p:nvGrpSpPr>
        <p:grpSpPr bwMode="auto">
          <a:xfrm>
            <a:off x="714348" y="2441578"/>
            <a:ext cx="614363" cy="3000375"/>
            <a:chOff x="429" y="1620"/>
            <a:chExt cx="387" cy="1890"/>
          </a:xfrm>
        </p:grpSpPr>
        <p:sp>
          <p:nvSpPr>
            <p:cNvPr id="80910" name="AutoShape 14"/>
            <p:cNvSpPr>
              <a:spLocks/>
            </p:cNvSpPr>
            <p:nvPr/>
          </p:nvSpPr>
          <p:spPr bwMode="auto">
            <a:xfrm>
              <a:off x="703" y="1620"/>
              <a:ext cx="113" cy="1890"/>
            </a:xfrm>
            <a:prstGeom prst="leftBrace">
              <a:avLst>
                <a:gd name="adj1" fmla="val 43282"/>
                <a:gd name="adj2" fmla="val 50000"/>
              </a:avLst>
            </a:prstGeom>
            <a:noFill/>
            <a:ln w="28575">
              <a:solidFill>
                <a:srgbClr val="3333FF"/>
              </a:solidFill>
              <a:round/>
              <a:headEnd/>
              <a:tailEnd/>
            </a:ln>
            <a:effectLst/>
          </p:spPr>
          <p:txBody>
            <a:bodyPr wrap="none" anchor="ctr"/>
            <a:lstStyle/>
            <a:p>
              <a:endParaRPr lang="zh-CN" altLang="en-US" sz="1800">
                <a:latin typeface="Consolas" pitchFamily="49" charset="0"/>
                <a:ea typeface="仿宋" pitchFamily="49" charset="-122"/>
                <a:cs typeface="Consolas" pitchFamily="49" charset="0"/>
              </a:endParaRPr>
            </a:p>
          </p:txBody>
        </p:sp>
        <p:sp>
          <p:nvSpPr>
            <p:cNvPr id="80911" name="Text Box 15"/>
            <p:cNvSpPr txBox="1">
              <a:spLocks noChangeArrowheads="1"/>
            </p:cNvSpPr>
            <p:nvPr/>
          </p:nvSpPr>
          <p:spPr bwMode="auto">
            <a:xfrm>
              <a:off x="429" y="2016"/>
              <a:ext cx="291" cy="999"/>
            </a:xfrm>
            <a:prstGeom prst="rect">
              <a:avLst/>
            </a:prstGeom>
            <a:noFill/>
            <a:ln w="28575" algn="ctr">
              <a:noFill/>
              <a:miter lim="800000"/>
              <a:headEnd/>
              <a:tailEnd/>
            </a:ln>
            <a:effectLst/>
          </p:spPr>
          <p:txBody>
            <a:bodyPr vert="eaVert">
              <a:spAutoFit/>
            </a:bodyPr>
            <a:lstStyle/>
            <a:p>
              <a:pPr>
                <a:spcBef>
                  <a:spcPct val="50000"/>
                </a:spcBef>
              </a:pPr>
              <a:r>
                <a:rPr lang="zh-CN" altLang="en-US" sz="1800">
                  <a:latin typeface="Consolas" pitchFamily="49" charset="0"/>
                  <a:ea typeface="仿宋" pitchFamily="49" charset="-122"/>
                  <a:cs typeface="Consolas" pitchFamily="49" charset="0"/>
                </a:rPr>
                <a:t>基本运算</a:t>
              </a:r>
            </a:p>
          </p:txBody>
        </p:sp>
      </p:grpSp>
      <p:grpSp>
        <p:nvGrpSpPr>
          <p:cNvPr id="3" name="Group 28"/>
          <p:cNvGrpSpPr>
            <a:grpSpLocks/>
          </p:cNvGrpSpPr>
          <p:nvPr/>
        </p:nvGrpSpPr>
        <p:grpSpPr bwMode="auto">
          <a:xfrm>
            <a:off x="3463920" y="3379775"/>
            <a:ext cx="4333875" cy="1217613"/>
            <a:chOff x="2290" y="2256"/>
            <a:chExt cx="2730" cy="767"/>
          </a:xfrm>
        </p:grpSpPr>
        <p:sp>
          <p:nvSpPr>
            <p:cNvPr id="80913" name="Rectangle 17"/>
            <p:cNvSpPr>
              <a:spLocks noChangeArrowheads="1"/>
            </p:cNvSpPr>
            <p:nvPr/>
          </p:nvSpPr>
          <p:spPr bwMode="auto">
            <a:xfrm>
              <a:off x="2290" y="2478"/>
              <a:ext cx="1406" cy="545"/>
            </a:xfrm>
            <a:prstGeom prst="rect">
              <a:avLst/>
            </a:prstGeom>
            <a:solidFill>
              <a:schemeClr val="accent1"/>
            </a:solidFill>
            <a:ln w="28575" algn="ctr">
              <a:solidFill>
                <a:srgbClr val="3333FF"/>
              </a:solidFill>
              <a:miter lim="800000"/>
              <a:headEnd/>
              <a:tailEnd/>
            </a:ln>
            <a:effectLst/>
          </p:spPr>
          <p:txBody>
            <a:bodyPr wrap="none" anchor="ctr"/>
            <a:lstStyle/>
            <a:p>
              <a:pPr algn="l"/>
              <a:r>
                <a:rPr lang="en-US" altLang="zh-CN" sz="1800">
                  <a:solidFill>
                    <a:srgbClr val="CC3300"/>
                  </a:solidFill>
                  <a:latin typeface="Consolas" pitchFamily="49" charset="0"/>
                  <a:ea typeface="仿宋" pitchFamily="49" charset="-122"/>
                  <a:cs typeface="Consolas" pitchFamily="49" charset="0"/>
                </a:rPr>
                <a:t>NodeType</a:t>
              </a:r>
              <a:r>
                <a:rPr lang="en-US" altLang="zh-CN" sz="1800">
                  <a:latin typeface="Consolas" pitchFamily="49" charset="0"/>
                  <a:ea typeface="仿宋" pitchFamily="49" charset="-122"/>
                  <a:cs typeface="Consolas" pitchFamily="49" charset="0"/>
                </a:rPr>
                <a:t> *lhead</a:t>
              </a:r>
            </a:p>
          </p:txBody>
        </p:sp>
        <p:sp>
          <p:nvSpPr>
            <p:cNvPr id="80914" name="Text Box 18"/>
            <p:cNvSpPr txBox="1">
              <a:spLocks noChangeArrowheads="1"/>
            </p:cNvSpPr>
            <p:nvPr/>
          </p:nvSpPr>
          <p:spPr bwMode="auto">
            <a:xfrm>
              <a:off x="2782" y="2256"/>
              <a:ext cx="998" cy="174"/>
            </a:xfrm>
            <a:prstGeom prst="rect">
              <a:avLst/>
            </a:prstGeom>
            <a:noFill/>
            <a:ln w="28575" algn="ctr">
              <a:noFill/>
              <a:miter lim="800000"/>
              <a:headEnd/>
              <a:tailEnd/>
            </a:ln>
            <a:effectLst/>
          </p:spPr>
          <p:txBody>
            <a:bodyPr lIns="0" tIns="0" rIns="0" bIns="0">
              <a:spAutoFit/>
            </a:bodyPr>
            <a:lstStyle/>
            <a:p>
              <a:pPr>
                <a:spcBef>
                  <a:spcPct val="50000"/>
                </a:spcBef>
              </a:pPr>
              <a:r>
                <a:rPr lang="zh-CN" altLang="en-US" sz="1800">
                  <a:latin typeface="Consolas" pitchFamily="49" charset="0"/>
                  <a:ea typeface="仿宋" pitchFamily="49" charset="-122"/>
                  <a:cs typeface="Consolas" pitchFamily="49" charset="0"/>
                </a:rPr>
                <a:t>数据成员</a:t>
              </a:r>
            </a:p>
          </p:txBody>
        </p:sp>
        <p:sp>
          <p:nvSpPr>
            <p:cNvPr id="80916" name="Line 20"/>
            <p:cNvSpPr>
              <a:spLocks noChangeShapeType="1"/>
            </p:cNvSpPr>
            <p:nvPr/>
          </p:nvSpPr>
          <p:spPr bwMode="auto">
            <a:xfrm flipH="1">
              <a:off x="3606" y="2749"/>
              <a:ext cx="499" cy="1"/>
            </a:xfrm>
            <a:prstGeom prst="line">
              <a:avLst/>
            </a:prstGeom>
            <a:noFill/>
            <a:ln w="28575">
              <a:solidFill>
                <a:srgbClr val="FF00FF"/>
              </a:solidFill>
              <a:round/>
              <a:headEnd/>
              <a:tailEnd type="triangle" w="med" len="med"/>
            </a:ln>
            <a:effectLst/>
          </p:spPr>
          <p:txBody>
            <a:bodyPr wrap="none" anchor="ctr"/>
            <a:lstStyle/>
            <a:p>
              <a:endParaRPr lang="zh-CN" altLang="en-US" sz="1800">
                <a:latin typeface="Consolas" pitchFamily="49" charset="0"/>
                <a:ea typeface="仿宋" pitchFamily="49" charset="-122"/>
                <a:cs typeface="Consolas" pitchFamily="49" charset="0"/>
              </a:endParaRPr>
            </a:p>
          </p:txBody>
        </p:sp>
        <p:sp>
          <p:nvSpPr>
            <p:cNvPr id="80917" name="Text Box 21"/>
            <p:cNvSpPr txBox="1">
              <a:spLocks noChangeArrowheads="1"/>
            </p:cNvSpPr>
            <p:nvPr/>
          </p:nvSpPr>
          <p:spPr bwMode="auto">
            <a:xfrm>
              <a:off x="4139" y="2645"/>
              <a:ext cx="881" cy="174"/>
            </a:xfrm>
            <a:prstGeom prst="rect">
              <a:avLst/>
            </a:prstGeom>
            <a:noFill/>
            <a:ln w="28575" algn="ctr">
              <a:noFill/>
              <a:miter lim="800000"/>
              <a:headEnd/>
              <a:tailEnd/>
            </a:ln>
            <a:effectLst/>
          </p:spPr>
          <p:txBody>
            <a:bodyPr lIns="0" tIns="0" rIns="0" bIns="0">
              <a:spAutoFit/>
            </a:bodyPr>
            <a:lstStyle/>
            <a:p>
              <a:pPr algn="l">
                <a:spcBef>
                  <a:spcPct val="50000"/>
                </a:spcBef>
              </a:pPr>
              <a:r>
                <a:rPr lang="zh-CN" altLang="en-US" sz="1800" smtClean="0">
                  <a:latin typeface="Consolas" pitchFamily="49" charset="0"/>
                  <a:ea typeface="仿宋" pitchFamily="49" charset="-122"/>
                  <a:cs typeface="Consolas" pitchFamily="49" charset="0"/>
                </a:rPr>
                <a:t>头结点指</a:t>
              </a:r>
              <a:r>
                <a:rPr lang="zh-CN" altLang="en-US" sz="1800">
                  <a:latin typeface="Consolas" pitchFamily="49" charset="0"/>
                  <a:ea typeface="仿宋" pitchFamily="49" charset="-122"/>
                  <a:cs typeface="Consolas" pitchFamily="49" charset="0"/>
                </a:rPr>
                <a:t>针</a:t>
              </a:r>
            </a:p>
          </p:txBody>
        </p:sp>
      </p:grpSp>
      <p:grpSp>
        <p:nvGrpSpPr>
          <p:cNvPr id="4" name="Group 29"/>
          <p:cNvGrpSpPr>
            <a:grpSpLocks/>
          </p:cNvGrpSpPr>
          <p:nvPr/>
        </p:nvGrpSpPr>
        <p:grpSpPr bwMode="auto">
          <a:xfrm>
            <a:off x="4500562" y="836613"/>
            <a:ext cx="3095625" cy="3235325"/>
            <a:chOff x="2835" y="527"/>
            <a:chExt cx="1950" cy="2038"/>
          </a:xfrm>
        </p:grpSpPr>
        <p:sp>
          <p:nvSpPr>
            <p:cNvPr id="80921" name="Rectangle 25"/>
            <p:cNvSpPr>
              <a:spLocks noChangeArrowheads="1"/>
            </p:cNvSpPr>
            <p:nvPr/>
          </p:nvSpPr>
          <p:spPr bwMode="auto">
            <a:xfrm>
              <a:off x="3742" y="527"/>
              <a:ext cx="544" cy="318"/>
            </a:xfrm>
            <a:prstGeom prst="rect">
              <a:avLst/>
            </a:prstGeom>
            <a:solidFill>
              <a:schemeClr val="accent1"/>
            </a:solidFill>
            <a:ln w="28575" algn="ctr">
              <a:solidFill>
                <a:srgbClr val="3333FF"/>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data</a:t>
              </a:r>
            </a:p>
          </p:txBody>
        </p:sp>
        <p:sp>
          <p:nvSpPr>
            <p:cNvPr id="80922" name="Rectangle 26"/>
            <p:cNvSpPr>
              <a:spLocks noChangeArrowheads="1"/>
            </p:cNvSpPr>
            <p:nvPr/>
          </p:nvSpPr>
          <p:spPr bwMode="auto">
            <a:xfrm>
              <a:off x="4241" y="527"/>
              <a:ext cx="544" cy="318"/>
            </a:xfrm>
            <a:prstGeom prst="rect">
              <a:avLst/>
            </a:prstGeom>
            <a:solidFill>
              <a:schemeClr val="accent1"/>
            </a:solidFill>
            <a:ln w="28575" algn="ctr">
              <a:solidFill>
                <a:srgbClr val="3333FF"/>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next</a:t>
              </a:r>
            </a:p>
          </p:txBody>
        </p:sp>
        <p:sp>
          <p:nvSpPr>
            <p:cNvPr id="80923" name="Line 27"/>
            <p:cNvSpPr>
              <a:spLocks noChangeShapeType="1"/>
            </p:cNvSpPr>
            <p:nvPr/>
          </p:nvSpPr>
          <p:spPr bwMode="auto">
            <a:xfrm flipV="1">
              <a:off x="2835" y="754"/>
              <a:ext cx="861" cy="1811"/>
            </a:xfrm>
            <a:prstGeom prst="line">
              <a:avLst/>
            </a:prstGeom>
            <a:noFill/>
            <a:ln w="28575">
              <a:solidFill>
                <a:srgbClr val="CC3300"/>
              </a:solidFill>
              <a:prstDash val="sysDot"/>
              <a:round/>
              <a:headEnd/>
              <a:tailEnd type="triangle" w="med" len="med"/>
            </a:ln>
            <a:effectLst/>
          </p:spPr>
          <p:txBody>
            <a:bodyPr wrap="none" anchor="ctr"/>
            <a:lstStyle/>
            <a:p>
              <a:endParaRPr lang="zh-CN" altLang="en-US" sz="1800">
                <a:latin typeface="Consolas" pitchFamily="49" charset="0"/>
                <a:ea typeface="仿宋" pitchFamily="49" charset="-122"/>
                <a:cs typeface="Consolas" pitchFamily="49" charset="0"/>
              </a:endParaRPr>
            </a:p>
          </p:txBody>
        </p:sp>
      </p:grpSp>
      <p:sp>
        <p:nvSpPr>
          <p:cNvPr id="23" name="灯片编号占位符 22"/>
          <p:cNvSpPr>
            <a:spLocks noGrp="1"/>
          </p:cNvSpPr>
          <p:nvPr>
            <p:ph type="sldNum" sz="quarter" idx="12"/>
          </p:nvPr>
        </p:nvSpPr>
        <p:spPr/>
        <p:txBody>
          <a:bodyPr/>
          <a:lstStyle/>
          <a:p>
            <a:fld id="{6699457F-8CE0-4332-9E3E-2A332048C7F3}" type="slidenum">
              <a:rPr lang="en-US" altLang="zh-CN" smtClean="0"/>
              <a:pPr/>
              <a:t>51</a:t>
            </a:fld>
            <a:r>
              <a:rPr lang="en-US" altLang="zh-CN" smtClean="0"/>
              <a:t>/120</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righ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714356"/>
            <a:ext cx="7643866" cy="398413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r>
              <a:rPr lang="en-US" altLang="zh-CN" sz="1600" smtClean="0">
                <a:solidFill>
                  <a:srgbClr val="3333FF"/>
                </a:solidFill>
                <a:latin typeface="Consolas" pitchFamily="49" charset="0"/>
                <a:ea typeface="仿宋" pitchFamily="49" charset="-122"/>
                <a:cs typeface="Consolas" pitchFamily="49" charset="0"/>
              </a:rPr>
              <a:t>template &lt;typename T&gt;</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struct </a:t>
            </a:r>
            <a:r>
              <a:rPr lang="en-US" altLang="zh-CN" sz="1600" smtClean="0">
                <a:solidFill>
                  <a:srgbClr val="FF00FF"/>
                </a:solidFill>
                <a:latin typeface="Consolas" pitchFamily="49" charset="0"/>
                <a:ea typeface="仿宋" pitchFamily="49" charset="-122"/>
                <a:cs typeface="Consolas" pitchFamily="49" charset="0"/>
              </a:rPr>
              <a:t>NodeType</a:t>
            </a:r>
            <a:r>
              <a:rPr lang="en-US" altLang="zh-CN" sz="1600" smtClean="0">
                <a:solidFill>
                  <a:srgbClr val="3333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单链表结点的类型</a:t>
            </a:r>
          </a:p>
          <a:p>
            <a:pPr algn="l"/>
            <a:r>
              <a:rPr lang="en-US" altLang="zh-CN" sz="1600" smtClean="0">
                <a:solidFill>
                  <a:srgbClr val="3333FF"/>
                </a:solidFill>
                <a:latin typeface="Consolas" pitchFamily="49" charset="0"/>
                <a:ea typeface="仿宋" pitchFamily="49" charset="-122"/>
                <a:cs typeface="Consolas" pitchFamily="49" charset="0"/>
              </a:rPr>
              <a:t>{  T data;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数据域</a:t>
            </a:r>
          </a:p>
          <a:p>
            <a:pPr algn="l"/>
            <a:r>
              <a:rPr lang="en-US" altLang="zh-CN" sz="1600" smtClean="0">
                <a:solidFill>
                  <a:srgbClr val="3333FF"/>
                </a:solidFill>
                <a:latin typeface="Consolas" pitchFamily="49" charset="0"/>
                <a:ea typeface="仿宋" pitchFamily="49" charset="-122"/>
                <a:cs typeface="Consolas" pitchFamily="49" charset="0"/>
              </a:rPr>
              <a:t>   NodeType *next;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指针域</a:t>
            </a:r>
          </a:p>
          <a:p>
            <a:pPr algn="l"/>
            <a:r>
              <a:rPr lang="en-US" altLang="zh-CN" sz="1600" smtClean="0">
                <a:solidFill>
                  <a:srgbClr val="3333FF"/>
                </a:solidFill>
                <a:latin typeface="Consolas" pitchFamily="49" charset="0"/>
                <a:ea typeface="仿宋" pitchFamily="49" charset="-122"/>
                <a:cs typeface="Consolas" pitchFamily="49" charset="0"/>
              </a:rPr>
              <a:t>};</a:t>
            </a:r>
            <a:endParaRPr lang="zh-CN" altLang="zh-CN" sz="1600" smtClean="0">
              <a:solidFill>
                <a:srgbClr val="3333FF"/>
              </a:solidFill>
              <a:latin typeface="Consolas" pitchFamily="49" charset="0"/>
              <a:ea typeface="仿宋" pitchFamily="49" charset="-122"/>
              <a:cs typeface="Consolas" pitchFamily="49" charset="0"/>
            </a:endParaRPr>
          </a:p>
          <a:p>
            <a:pPr algn="l">
              <a:lnSpc>
                <a:spcPct val="200000"/>
              </a:lnSpc>
            </a:pPr>
            <a:r>
              <a:rPr lang="en-US" altLang="zh-CN" sz="1600" smtClean="0">
                <a:solidFill>
                  <a:srgbClr val="3333FF"/>
                </a:solidFill>
                <a:latin typeface="Consolas" pitchFamily="49" charset="0"/>
                <a:ea typeface="仿宋" pitchFamily="49" charset="-122"/>
                <a:cs typeface="Consolas" pitchFamily="49" charset="0"/>
              </a:rPr>
              <a:t>template &lt;typename T&gt;</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class </a:t>
            </a:r>
            <a:r>
              <a:rPr lang="en-US" altLang="zh-CN" sz="1600" smtClean="0">
                <a:solidFill>
                  <a:srgbClr val="FF0000"/>
                </a:solidFill>
                <a:latin typeface="Consolas" pitchFamily="49" charset="0"/>
                <a:ea typeface="仿宋" pitchFamily="49" charset="-122"/>
                <a:cs typeface="Consolas" pitchFamily="49" charset="0"/>
              </a:rPr>
              <a:t>LiStack</a:t>
            </a:r>
            <a:r>
              <a:rPr lang="en-US" altLang="zh-CN" sz="1600" smtClean="0">
                <a:solidFill>
                  <a:srgbClr val="3333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链栈类模板</a:t>
            </a:r>
          </a:p>
          <a:p>
            <a:pPr algn="l"/>
            <a:r>
              <a:rPr lang="en-US" altLang="zh-CN" sz="1600" smtClean="0">
                <a:solidFill>
                  <a:srgbClr val="3333FF"/>
                </a:solidFill>
                <a:latin typeface="Consolas" pitchFamily="49" charset="0"/>
                <a:ea typeface="仿宋" pitchFamily="49" charset="-122"/>
                <a:cs typeface="Consolas" pitchFamily="49" charset="0"/>
              </a:rPr>
              <a:t>{</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NodeType&lt;T&gt; *lhead;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单链表的头结点指针</a:t>
            </a:r>
          </a:p>
          <a:p>
            <a:pPr algn="l"/>
            <a:r>
              <a:rPr lang="en-US" altLang="zh-CN" sz="1600" smtClean="0">
                <a:solidFill>
                  <a:srgbClr val="3333FF"/>
                </a:solidFill>
                <a:latin typeface="Consolas" pitchFamily="49" charset="0"/>
                <a:ea typeface="仿宋" pitchFamily="49" charset="-122"/>
                <a:cs typeface="Consolas" pitchFamily="49" charset="0"/>
              </a:rPr>
              <a:t>public:</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a:t>
            </a:r>
            <a:r>
              <a:rPr lang="en-US" altLang="zh-CN" sz="1600" smtClean="0">
                <a:solidFill>
                  <a:srgbClr val="FF0000"/>
                </a:solidFill>
                <a:latin typeface="Consolas" pitchFamily="49" charset="0"/>
                <a:ea typeface="仿宋" pitchFamily="49" charset="-122"/>
                <a:cs typeface="Consolas" pitchFamily="49" charset="0"/>
              </a:rPr>
              <a:t>LiStack</a:t>
            </a:r>
            <a:r>
              <a:rPr lang="en-US" altLang="zh-CN" sz="1600" smtClean="0">
                <a:solidFill>
                  <a:srgbClr val="3333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构造函数</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初始化栈</a:t>
            </a:r>
          </a:p>
          <a:p>
            <a:pPr algn="l"/>
            <a:r>
              <a:rPr lang="en-US" altLang="zh-CN" sz="1600" smtClean="0">
                <a:solidFill>
                  <a:srgbClr val="3333FF"/>
                </a:solidFill>
                <a:latin typeface="Consolas" pitchFamily="49" charset="0"/>
                <a:ea typeface="仿宋" pitchFamily="49" charset="-122"/>
                <a:cs typeface="Consolas" pitchFamily="49" charset="0"/>
              </a:rPr>
              <a:t>   {  lhead=new NodeType&lt;T&gt;();</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lhead-&gt;next=NULL;</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a:t>
            </a:r>
            <a:endParaRPr lang="zh-CN" altLang="en-US" sz="1600">
              <a:solidFill>
                <a:srgbClr val="3333FF"/>
              </a:solidFill>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6699457F-8CE0-4332-9E3E-2A332048C7F3}" type="slidenum">
              <a:rPr lang="en-US" altLang="zh-CN" smtClean="0"/>
              <a:pPr/>
              <a:t>52</a:t>
            </a:fld>
            <a:r>
              <a:rPr lang="en-US" altLang="zh-CN" smtClean="0"/>
              <a:t>/120</a:t>
            </a:r>
            <a:endParaRPr lang="en-US" altLang="zh-CN"/>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348" y="714356"/>
            <a:ext cx="7286676" cy="3737910"/>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r>
              <a:rPr lang="en-US" altLang="zh-CN" sz="1600" smtClean="0">
                <a:solidFill>
                  <a:srgbClr val="3333FF"/>
                </a:solidFill>
                <a:latin typeface="Consolas" pitchFamily="49" charset="0"/>
                <a:ea typeface="仿宋" pitchFamily="49" charset="-122"/>
                <a:cs typeface="Consolas" pitchFamily="49" charset="0"/>
              </a:rPr>
              <a:t>   </a:t>
            </a:r>
            <a:r>
              <a:rPr lang="en-US" altLang="zh-CN" sz="1600" smtClean="0">
                <a:solidFill>
                  <a:srgbClr val="FF0000"/>
                </a:solidFill>
                <a:latin typeface="Consolas" pitchFamily="49" charset="0"/>
                <a:ea typeface="仿宋" pitchFamily="49" charset="-122"/>
                <a:cs typeface="Consolas" pitchFamily="49" charset="0"/>
              </a:rPr>
              <a:t>~LiStack()</a:t>
            </a:r>
            <a:r>
              <a:rPr lang="en-US" altLang="zh-CN" sz="1600" smtClean="0">
                <a:solidFill>
                  <a:srgbClr val="3333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析构函数</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销毁栈</a:t>
            </a:r>
          </a:p>
          <a:p>
            <a:pPr algn="l"/>
            <a:r>
              <a:rPr lang="en-US" altLang="zh-CN" sz="1600" smtClean="0">
                <a:solidFill>
                  <a:srgbClr val="3333FF"/>
                </a:solidFill>
                <a:latin typeface="Consolas" pitchFamily="49" charset="0"/>
                <a:ea typeface="仿宋" pitchFamily="49" charset="-122"/>
                <a:cs typeface="Consolas" pitchFamily="49" charset="0"/>
              </a:rPr>
              <a:t>   {  NodeType&lt;T&gt; *p=lhead-&gt;next;</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while (p!=NULL)</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  delete lhead;</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lhead=p;</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p=p-&gt;next;</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delete lhead;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释放头结点空间</a:t>
            </a:r>
          </a:p>
          <a:p>
            <a:pPr algn="l"/>
            <a:r>
              <a:rPr lang="en-US" altLang="zh-CN" sz="1600" smtClean="0">
                <a:solidFill>
                  <a:srgbClr val="3333FF"/>
                </a:solidFill>
                <a:latin typeface="Consolas" pitchFamily="49" charset="0"/>
                <a:ea typeface="仿宋" pitchFamily="49" charset="-122"/>
                <a:cs typeface="Consolas" pitchFamily="49" charset="0"/>
              </a:rPr>
              <a:t>   }</a:t>
            </a:r>
            <a:endParaRPr lang="zh-CN" altLang="zh-CN" sz="1600" smtClean="0">
              <a:solidFill>
                <a:srgbClr val="3333FF"/>
              </a:solidFill>
              <a:latin typeface="Consolas" pitchFamily="49" charset="0"/>
              <a:ea typeface="仿宋" pitchFamily="49" charset="-122"/>
              <a:cs typeface="Consolas" pitchFamily="49" charset="0"/>
            </a:endParaRPr>
          </a:p>
          <a:p>
            <a:pPr algn="l">
              <a:lnSpc>
                <a:spcPct val="200000"/>
              </a:lnSpc>
            </a:pPr>
            <a:r>
              <a:rPr lang="en-US" altLang="zh-CN" sz="1600" smtClean="0">
                <a:solidFill>
                  <a:srgbClr val="3333FF"/>
                </a:solidFill>
                <a:latin typeface="Consolas" pitchFamily="49" charset="0"/>
                <a:ea typeface="仿宋" pitchFamily="49" charset="-122"/>
                <a:cs typeface="Consolas" pitchFamily="49" charset="0"/>
              </a:rPr>
              <a:t>   int </a:t>
            </a:r>
            <a:r>
              <a:rPr lang="en-US" altLang="zh-CN" sz="1600" smtClean="0">
                <a:solidFill>
                  <a:srgbClr val="FF0000"/>
                </a:solidFill>
                <a:latin typeface="Consolas" pitchFamily="49" charset="0"/>
                <a:ea typeface="仿宋" pitchFamily="49" charset="-122"/>
                <a:cs typeface="Consolas" pitchFamily="49" charset="0"/>
              </a:rPr>
              <a:t>StackEmpty()</a:t>
            </a:r>
            <a:r>
              <a:rPr lang="en-US" altLang="zh-CN" sz="1600" smtClean="0">
                <a:solidFill>
                  <a:srgbClr val="3333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判断栈是否为空</a:t>
            </a:r>
          </a:p>
          <a:p>
            <a:pPr algn="l"/>
            <a:r>
              <a:rPr lang="en-US" altLang="zh-CN" sz="1600" smtClean="0">
                <a:solidFill>
                  <a:srgbClr val="3333FF"/>
                </a:solidFill>
                <a:latin typeface="Consolas" pitchFamily="49" charset="0"/>
                <a:ea typeface="仿宋" pitchFamily="49" charset="-122"/>
                <a:cs typeface="Consolas" pitchFamily="49" charset="0"/>
              </a:rPr>
              <a:t>   {	</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return(lhead-&gt;next==NULL); </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a:t>
            </a:r>
            <a:endParaRPr lang="zh-CN" altLang="en-US" sz="1600">
              <a:solidFill>
                <a:srgbClr val="3333FF"/>
              </a:solidFill>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6699457F-8CE0-4332-9E3E-2A332048C7F3}" type="slidenum">
              <a:rPr lang="en-US" altLang="zh-CN" smtClean="0"/>
              <a:pPr/>
              <a:t>53</a:t>
            </a:fld>
            <a:r>
              <a:rPr lang="en-US" altLang="zh-CN" smtClean="0"/>
              <a:t>/120</a:t>
            </a:r>
            <a:endParaRPr lang="en-US" altLang="zh-CN"/>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571480"/>
            <a:ext cx="7786742" cy="4722795"/>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216000" tIns="144000" bIns="144000" rtlCol="0">
            <a:spAutoFit/>
          </a:bodyPr>
          <a:lstStyle/>
          <a:p>
            <a:pPr algn="l"/>
            <a:r>
              <a:rPr lang="en-US" altLang="zh-CN" sz="1600" smtClean="0">
                <a:latin typeface="Consolas" pitchFamily="49" charset="0"/>
                <a:ea typeface="仿宋" pitchFamily="49" charset="-122"/>
                <a:cs typeface="Consolas" pitchFamily="49" charset="0"/>
              </a:rPr>
              <a:t>    void </a:t>
            </a:r>
            <a:r>
              <a:rPr lang="en-US" altLang="zh-CN" sz="1600" smtClean="0">
                <a:solidFill>
                  <a:srgbClr val="FF0000"/>
                </a:solidFill>
                <a:latin typeface="Consolas" pitchFamily="49" charset="0"/>
                <a:ea typeface="仿宋" pitchFamily="49" charset="-122"/>
                <a:cs typeface="Consolas" pitchFamily="49" charset="0"/>
              </a:rPr>
              <a:t>Push</a:t>
            </a:r>
            <a:r>
              <a:rPr lang="en-US" altLang="zh-CN" sz="1600" smtClean="0">
                <a:latin typeface="Consolas" pitchFamily="49" charset="0"/>
                <a:ea typeface="仿宋" pitchFamily="49" charset="-122"/>
                <a:cs typeface="Consolas" pitchFamily="49" charset="0"/>
              </a:rPr>
              <a:t>(T e)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进栈</a:t>
            </a:r>
          </a:p>
          <a:p>
            <a:pPr algn="l"/>
            <a:r>
              <a:rPr lang="en-US" altLang="zh-CN" sz="1600" smtClean="0">
                <a:latin typeface="Consolas" pitchFamily="49" charset="0"/>
                <a:ea typeface="仿宋" pitchFamily="49" charset="-122"/>
                <a:cs typeface="Consolas" pitchFamily="49" charset="0"/>
              </a:rPr>
              <a:t>    {  NodeType&lt;T&gt; *p;</a:t>
            </a:r>
            <a:endParaRPr lang="zh-CN" altLang="zh-CN" sz="1600" smtClean="0">
              <a:latin typeface="Consolas" pitchFamily="49" charset="0"/>
              <a:ea typeface="仿宋" pitchFamily="49" charset="-122"/>
              <a:cs typeface="Consolas" pitchFamily="49" charset="0"/>
            </a:endParaRPr>
          </a:p>
          <a:p>
            <a:pPr algn="l"/>
            <a:r>
              <a:rPr lang="en-US" altLang="zh-CN" sz="1600" smtClean="0">
                <a:latin typeface="Consolas" pitchFamily="49" charset="0"/>
                <a:ea typeface="仿宋" pitchFamily="49" charset="-122"/>
                <a:cs typeface="Consolas" pitchFamily="49" charset="0"/>
              </a:rPr>
              <a:t>       p=new NodeType&lt;T&gt;();</a:t>
            </a:r>
            <a:endParaRPr lang="zh-CN" altLang="zh-CN" sz="1600" smtClean="0">
              <a:latin typeface="Consolas" pitchFamily="49" charset="0"/>
              <a:ea typeface="仿宋" pitchFamily="49" charset="-122"/>
              <a:cs typeface="Consolas" pitchFamily="49" charset="0"/>
            </a:endParaRPr>
          </a:p>
          <a:p>
            <a:pPr algn="l"/>
            <a:r>
              <a:rPr lang="en-US" altLang="zh-CN" sz="1600" smtClean="0">
                <a:latin typeface="Consolas" pitchFamily="49" charset="0"/>
                <a:ea typeface="仿宋" pitchFamily="49" charset="-122"/>
                <a:cs typeface="Consolas" pitchFamily="49" charset="0"/>
              </a:rPr>
              <a:t>       p-&gt;data=e;</a:t>
            </a:r>
            <a:endParaRPr lang="zh-CN" altLang="zh-CN" sz="1600" smtClean="0">
              <a:latin typeface="Consolas" pitchFamily="49" charset="0"/>
              <a:ea typeface="仿宋" pitchFamily="49" charset="-122"/>
              <a:cs typeface="Consolas" pitchFamily="49" charset="0"/>
            </a:endParaRPr>
          </a:p>
          <a:p>
            <a:pPr algn="l"/>
            <a:r>
              <a:rPr lang="en-US" altLang="zh-CN" sz="1600" smtClean="0">
                <a:latin typeface="Consolas" pitchFamily="49" charset="0"/>
                <a:ea typeface="仿宋" pitchFamily="49" charset="-122"/>
                <a:cs typeface="Consolas" pitchFamily="49" charset="0"/>
              </a:rPr>
              <a:t>       p-&gt;next=lhead-&gt;next;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插入</a:t>
            </a:r>
            <a:r>
              <a:rPr lang="en-US" altLang="zh-CN" sz="1600" smtClean="0">
                <a:solidFill>
                  <a:srgbClr val="00B0F0"/>
                </a:solidFill>
                <a:latin typeface="Consolas" pitchFamily="49" charset="0"/>
                <a:ea typeface="仿宋" pitchFamily="49" charset="-122"/>
                <a:cs typeface="Consolas" pitchFamily="49" charset="0"/>
              </a:rPr>
              <a:t>p</a:t>
            </a:r>
            <a:r>
              <a:rPr lang="zh-CN" altLang="zh-CN" sz="1600" smtClean="0">
                <a:solidFill>
                  <a:srgbClr val="00B0F0"/>
                </a:solidFill>
                <a:latin typeface="Consolas" pitchFamily="49" charset="0"/>
                <a:ea typeface="仿宋" pitchFamily="49" charset="-122"/>
                <a:cs typeface="Consolas" pitchFamily="49" charset="0"/>
              </a:rPr>
              <a:t>结点作为第一个数据结点</a:t>
            </a:r>
          </a:p>
          <a:p>
            <a:pPr algn="l"/>
            <a:r>
              <a:rPr lang="en-US" altLang="zh-CN" sz="1600" smtClean="0">
                <a:latin typeface="Consolas" pitchFamily="49" charset="0"/>
                <a:ea typeface="仿宋" pitchFamily="49" charset="-122"/>
                <a:cs typeface="Consolas" pitchFamily="49" charset="0"/>
              </a:rPr>
              <a:t>       lhead-&gt;next=p;</a:t>
            </a:r>
            <a:endParaRPr lang="zh-CN" altLang="zh-CN" sz="1600" smtClean="0">
              <a:latin typeface="Consolas" pitchFamily="49" charset="0"/>
              <a:ea typeface="仿宋" pitchFamily="49" charset="-122"/>
              <a:cs typeface="Consolas" pitchFamily="49" charset="0"/>
            </a:endParaRPr>
          </a:p>
          <a:p>
            <a:pPr algn="l"/>
            <a:r>
              <a:rPr lang="en-US" altLang="zh-CN" sz="1600" smtClean="0">
                <a:latin typeface="Consolas" pitchFamily="49" charset="0"/>
                <a:ea typeface="仿宋" pitchFamily="49" charset="-122"/>
                <a:cs typeface="Consolas" pitchFamily="49" charset="0"/>
              </a:rPr>
              <a:t>    }</a:t>
            </a:r>
            <a:endParaRPr lang="zh-CN" altLang="zh-CN" sz="1600" smtClean="0">
              <a:latin typeface="Consolas" pitchFamily="49" charset="0"/>
              <a:ea typeface="仿宋" pitchFamily="49" charset="-122"/>
              <a:cs typeface="Consolas" pitchFamily="49" charset="0"/>
            </a:endParaRPr>
          </a:p>
          <a:p>
            <a:pPr algn="l">
              <a:lnSpc>
                <a:spcPct val="200000"/>
              </a:lnSpc>
            </a:pPr>
            <a:r>
              <a:rPr lang="en-US" altLang="zh-CN" sz="1600" smtClean="0">
                <a:latin typeface="Consolas" pitchFamily="49" charset="0"/>
                <a:ea typeface="仿宋" pitchFamily="49" charset="-122"/>
                <a:cs typeface="Consolas" pitchFamily="49" charset="0"/>
              </a:rPr>
              <a:t>    bool </a:t>
            </a:r>
            <a:r>
              <a:rPr lang="en-US" altLang="zh-CN" sz="1600" smtClean="0">
                <a:solidFill>
                  <a:srgbClr val="FF0000"/>
                </a:solidFill>
                <a:latin typeface="Consolas" pitchFamily="49" charset="0"/>
                <a:ea typeface="仿宋" pitchFamily="49" charset="-122"/>
                <a:cs typeface="Consolas" pitchFamily="49" charset="0"/>
              </a:rPr>
              <a:t>Pop</a:t>
            </a:r>
            <a:r>
              <a:rPr lang="en-US" altLang="zh-CN" sz="1600" smtClean="0">
                <a:latin typeface="Consolas" pitchFamily="49" charset="0"/>
                <a:ea typeface="仿宋" pitchFamily="49" charset="-122"/>
                <a:cs typeface="Consolas" pitchFamily="49" charset="0"/>
              </a:rPr>
              <a:t>(T &amp;e)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出栈</a:t>
            </a:r>
          </a:p>
          <a:p>
            <a:pPr algn="l"/>
            <a:r>
              <a:rPr lang="en-US" altLang="zh-CN" sz="1600" smtClean="0">
                <a:latin typeface="Consolas" pitchFamily="49" charset="0"/>
                <a:ea typeface="仿宋" pitchFamily="49" charset="-122"/>
                <a:cs typeface="Consolas" pitchFamily="49" charset="0"/>
              </a:rPr>
              <a:t>    {  NodeType&lt;T&gt; *p;</a:t>
            </a:r>
            <a:endParaRPr lang="zh-CN" altLang="zh-CN" sz="1600" smtClean="0">
              <a:latin typeface="Consolas" pitchFamily="49" charset="0"/>
              <a:ea typeface="仿宋" pitchFamily="49" charset="-122"/>
              <a:cs typeface="Consolas" pitchFamily="49" charset="0"/>
            </a:endParaRPr>
          </a:p>
          <a:p>
            <a:pPr algn="l"/>
            <a:r>
              <a:rPr lang="en-US" altLang="zh-CN" sz="1600" smtClean="0">
                <a:latin typeface="Consolas" pitchFamily="49" charset="0"/>
                <a:ea typeface="仿宋" pitchFamily="49" charset="-122"/>
                <a:cs typeface="Consolas" pitchFamily="49" charset="0"/>
              </a:rPr>
              <a:t>       if (lhead-&gt;next==NULL)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栈空的情况</a:t>
            </a:r>
          </a:p>
          <a:p>
            <a:pPr algn="l"/>
            <a:r>
              <a:rPr lang="en-US" altLang="zh-CN" sz="1600" smtClean="0">
                <a:latin typeface="Consolas" pitchFamily="49" charset="0"/>
                <a:ea typeface="仿宋" pitchFamily="49" charset="-122"/>
                <a:cs typeface="Consolas" pitchFamily="49" charset="0"/>
              </a:rPr>
              <a:t>          return false;</a:t>
            </a:r>
            <a:endParaRPr lang="zh-CN" altLang="zh-CN" sz="1600" smtClean="0">
              <a:latin typeface="Consolas" pitchFamily="49" charset="0"/>
              <a:ea typeface="仿宋" pitchFamily="49" charset="-122"/>
              <a:cs typeface="Consolas" pitchFamily="49" charset="0"/>
            </a:endParaRPr>
          </a:p>
          <a:p>
            <a:pPr algn="l"/>
            <a:r>
              <a:rPr lang="en-US" altLang="zh-CN" sz="1600" smtClean="0">
                <a:latin typeface="Consolas" pitchFamily="49" charset="0"/>
                <a:ea typeface="仿宋" pitchFamily="49" charset="-122"/>
                <a:cs typeface="Consolas" pitchFamily="49" charset="0"/>
              </a:rPr>
              <a:t>	p=lhead-&gt;next;		</a:t>
            </a:r>
            <a:r>
              <a:rPr lang="en-US" altLang="zh-CN" sz="1600" smtClean="0">
                <a:solidFill>
                  <a:srgbClr val="00B0F0"/>
                </a:solidFill>
                <a:latin typeface="Consolas" pitchFamily="49" charset="0"/>
                <a:ea typeface="仿宋" pitchFamily="49" charset="-122"/>
                <a:cs typeface="Consolas" pitchFamily="49" charset="0"/>
              </a:rPr>
              <a:t>//p</a:t>
            </a:r>
            <a:r>
              <a:rPr lang="zh-CN" altLang="zh-CN" sz="1600" smtClean="0">
                <a:solidFill>
                  <a:srgbClr val="00B0F0"/>
                </a:solidFill>
                <a:latin typeface="Consolas" pitchFamily="49" charset="0"/>
                <a:ea typeface="仿宋" pitchFamily="49" charset="-122"/>
                <a:cs typeface="Consolas" pitchFamily="49" charset="0"/>
              </a:rPr>
              <a:t>指向第一个数据结点</a:t>
            </a:r>
          </a:p>
          <a:p>
            <a:pPr algn="l"/>
            <a:r>
              <a:rPr lang="en-US" altLang="zh-CN" sz="1600" smtClean="0">
                <a:latin typeface="Consolas" pitchFamily="49" charset="0"/>
                <a:ea typeface="仿宋" pitchFamily="49" charset="-122"/>
                <a:cs typeface="Consolas" pitchFamily="49" charset="0"/>
              </a:rPr>
              <a:t>	e=p-&gt;data;</a:t>
            </a:r>
            <a:endParaRPr lang="zh-CN" altLang="zh-CN" sz="1600" smtClean="0">
              <a:latin typeface="Consolas" pitchFamily="49" charset="0"/>
              <a:ea typeface="仿宋" pitchFamily="49" charset="-122"/>
              <a:cs typeface="Consolas" pitchFamily="49" charset="0"/>
            </a:endParaRPr>
          </a:p>
          <a:p>
            <a:pPr algn="l"/>
            <a:r>
              <a:rPr lang="en-US" altLang="zh-CN" sz="1600" smtClean="0">
                <a:latin typeface="Consolas" pitchFamily="49" charset="0"/>
                <a:ea typeface="仿宋" pitchFamily="49" charset="-122"/>
                <a:cs typeface="Consolas" pitchFamily="49" charset="0"/>
              </a:rPr>
              <a:t>	lhead-&gt;next=p-&gt;next;</a:t>
            </a:r>
            <a:endParaRPr lang="zh-CN" altLang="zh-CN" sz="1600" smtClean="0">
              <a:latin typeface="Consolas" pitchFamily="49" charset="0"/>
              <a:ea typeface="仿宋" pitchFamily="49" charset="-122"/>
              <a:cs typeface="Consolas" pitchFamily="49" charset="0"/>
            </a:endParaRPr>
          </a:p>
          <a:p>
            <a:pPr algn="l"/>
            <a:r>
              <a:rPr lang="en-US" altLang="zh-CN" sz="1600" smtClean="0">
                <a:latin typeface="Consolas" pitchFamily="49" charset="0"/>
                <a:ea typeface="仿宋" pitchFamily="49" charset="-122"/>
                <a:cs typeface="Consolas" pitchFamily="49" charset="0"/>
              </a:rPr>
              <a:t>	delete p;</a:t>
            </a:r>
            <a:endParaRPr lang="zh-CN" altLang="zh-CN" sz="1600" smtClean="0">
              <a:latin typeface="Consolas" pitchFamily="49" charset="0"/>
              <a:ea typeface="仿宋" pitchFamily="49" charset="-122"/>
              <a:cs typeface="Consolas" pitchFamily="49" charset="0"/>
            </a:endParaRPr>
          </a:p>
          <a:p>
            <a:pPr algn="l"/>
            <a:r>
              <a:rPr lang="en-US" altLang="zh-CN" sz="1600" smtClean="0">
                <a:latin typeface="Consolas" pitchFamily="49" charset="0"/>
                <a:ea typeface="仿宋" pitchFamily="49" charset="-122"/>
                <a:cs typeface="Consolas" pitchFamily="49" charset="0"/>
              </a:rPr>
              <a:t>	return true;</a:t>
            </a:r>
            <a:endParaRPr lang="zh-CN" altLang="zh-CN" sz="1600" smtClean="0">
              <a:latin typeface="Consolas" pitchFamily="49" charset="0"/>
              <a:ea typeface="仿宋" pitchFamily="49" charset="-122"/>
              <a:cs typeface="Consolas" pitchFamily="49" charset="0"/>
            </a:endParaRPr>
          </a:p>
          <a:p>
            <a:pPr algn="l"/>
            <a:r>
              <a:rPr lang="en-US" altLang="zh-CN" sz="1600" smtClean="0">
                <a:latin typeface="Consolas" pitchFamily="49" charset="0"/>
                <a:ea typeface="仿宋" pitchFamily="49" charset="-122"/>
                <a:cs typeface="Consolas" pitchFamily="49" charset="0"/>
              </a:rPr>
              <a:t>    }</a:t>
            </a:r>
            <a:endParaRPr lang="zh-CN" altLang="zh-CN" sz="1600" smtClean="0">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6699457F-8CE0-4332-9E3E-2A332048C7F3}" type="slidenum">
              <a:rPr lang="en-US" altLang="zh-CN" smtClean="0"/>
              <a:pPr/>
              <a:t>54</a:t>
            </a:fld>
            <a:r>
              <a:rPr lang="en-US" altLang="zh-CN" smtClean="0"/>
              <a:t>/120</a:t>
            </a:r>
            <a:endParaRPr lang="en-US" altLang="zh-CN"/>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642918"/>
            <a:ext cx="7643866" cy="2514242"/>
          </a:xfrm>
          <a:prstGeom prst="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lnSpc>
                <a:spcPts val="2500"/>
              </a:lnSpc>
            </a:pPr>
            <a:r>
              <a:rPr lang="en-US" altLang="zh-CN" sz="1600" smtClean="0">
                <a:solidFill>
                  <a:srgbClr val="3333FF"/>
                </a:solidFill>
                <a:latin typeface="Consolas" pitchFamily="49" charset="0"/>
                <a:ea typeface="仿宋" pitchFamily="49" charset="-122"/>
                <a:cs typeface="Consolas" pitchFamily="49" charset="0"/>
              </a:rPr>
              <a:t>   bool </a:t>
            </a:r>
            <a:r>
              <a:rPr lang="en-US" altLang="zh-CN" sz="1600" smtClean="0">
                <a:solidFill>
                  <a:srgbClr val="FF0000"/>
                </a:solidFill>
                <a:latin typeface="Consolas" pitchFamily="49" charset="0"/>
                <a:ea typeface="仿宋" pitchFamily="49" charset="-122"/>
                <a:cs typeface="Consolas" pitchFamily="49" charset="0"/>
              </a:rPr>
              <a:t>GetTop</a:t>
            </a:r>
            <a:r>
              <a:rPr lang="en-US" altLang="zh-CN" sz="1600" smtClean="0">
                <a:solidFill>
                  <a:srgbClr val="3333FF"/>
                </a:solidFill>
                <a:latin typeface="Consolas" pitchFamily="49" charset="0"/>
                <a:ea typeface="仿宋" pitchFamily="49" charset="-122"/>
                <a:cs typeface="Consolas" pitchFamily="49" charset="0"/>
              </a:rPr>
              <a:t>(T &amp;e)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取栈顶元素</a:t>
            </a:r>
          </a:p>
          <a:p>
            <a:pPr algn="l">
              <a:lnSpc>
                <a:spcPts val="2500"/>
              </a:lnSpc>
            </a:pPr>
            <a:r>
              <a:rPr lang="en-US" altLang="zh-CN" sz="1600" smtClean="0">
                <a:solidFill>
                  <a:srgbClr val="3333FF"/>
                </a:solidFill>
                <a:latin typeface="Consolas" pitchFamily="49" charset="0"/>
                <a:ea typeface="仿宋" pitchFamily="49" charset="-122"/>
                <a:cs typeface="Consolas" pitchFamily="49" charset="0"/>
              </a:rPr>
              <a:t>   {  if (lhead-&gt;next==NULL)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栈空的情况</a:t>
            </a:r>
          </a:p>
          <a:p>
            <a:pPr algn="l">
              <a:lnSpc>
                <a:spcPts val="2500"/>
              </a:lnSpc>
            </a:pPr>
            <a:r>
              <a:rPr lang="en-US" altLang="zh-CN" sz="1600" smtClean="0">
                <a:solidFill>
                  <a:srgbClr val="3333FF"/>
                </a:solidFill>
                <a:latin typeface="Consolas" pitchFamily="49" charset="0"/>
                <a:ea typeface="仿宋" pitchFamily="49" charset="-122"/>
                <a:cs typeface="Consolas" pitchFamily="49" charset="0"/>
              </a:rPr>
              <a:t>         return false;</a:t>
            </a:r>
            <a:endParaRPr lang="zh-CN" altLang="zh-CN" sz="1600" smtClean="0">
              <a:solidFill>
                <a:srgbClr val="3333FF"/>
              </a:solidFill>
              <a:latin typeface="Consolas" pitchFamily="49" charset="0"/>
              <a:ea typeface="仿宋" pitchFamily="49" charset="-122"/>
              <a:cs typeface="Consolas" pitchFamily="49" charset="0"/>
            </a:endParaRPr>
          </a:p>
          <a:p>
            <a:pPr algn="l">
              <a:lnSpc>
                <a:spcPts val="2500"/>
              </a:lnSpc>
            </a:pPr>
            <a:r>
              <a:rPr lang="en-US" altLang="zh-CN" sz="1600" smtClean="0">
                <a:solidFill>
                  <a:srgbClr val="3333FF"/>
                </a:solidFill>
                <a:latin typeface="Consolas" pitchFamily="49" charset="0"/>
                <a:ea typeface="仿宋" pitchFamily="49" charset="-122"/>
                <a:cs typeface="Consolas" pitchFamily="49" charset="0"/>
              </a:rPr>
              <a:t>      e=lhead-&gt;next-&gt;data;</a:t>
            </a:r>
            <a:endParaRPr lang="zh-CN" altLang="zh-CN" sz="1600" smtClean="0">
              <a:solidFill>
                <a:srgbClr val="3333FF"/>
              </a:solidFill>
              <a:latin typeface="Consolas" pitchFamily="49" charset="0"/>
              <a:ea typeface="仿宋" pitchFamily="49" charset="-122"/>
              <a:cs typeface="Consolas" pitchFamily="49" charset="0"/>
            </a:endParaRPr>
          </a:p>
          <a:p>
            <a:pPr algn="l">
              <a:lnSpc>
                <a:spcPts val="2500"/>
              </a:lnSpc>
            </a:pPr>
            <a:r>
              <a:rPr lang="en-US" altLang="zh-CN" sz="1600" smtClean="0">
                <a:solidFill>
                  <a:srgbClr val="3333FF"/>
                </a:solidFill>
                <a:latin typeface="Consolas" pitchFamily="49" charset="0"/>
                <a:ea typeface="仿宋" pitchFamily="49" charset="-122"/>
                <a:cs typeface="Consolas" pitchFamily="49" charset="0"/>
              </a:rPr>
              <a:t>      return true;</a:t>
            </a:r>
            <a:endParaRPr lang="zh-CN" altLang="zh-CN" sz="1600" smtClean="0">
              <a:solidFill>
                <a:srgbClr val="3333FF"/>
              </a:solidFill>
              <a:latin typeface="Consolas" pitchFamily="49" charset="0"/>
              <a:ea typeface="仿宋" pitchFamily="49" charset="-122"/>
              <a:cs typeface="Consolas" pitchFamily="49" charset="0"/>
            </a:endParaRPr>
          </a:p>
          <a:p>
            <a:pPr algn="l">
              <a:lnSpc>
                <a:spcPts val="2500"/>
              </a:lnSpc>
            </a:pPr>
            <a:r>
              <a:rPr lang="en-US" altLang="zh-CN" sz="1600" smtClean="0">
                <a:solidFill>
                  <a:srgbClr val="3333FF"/>
                </a:solidFill>
                <a:latin typeface="Consolas" pitchFamily="49" charset="0"/>
                <a:ea typeface="仿宋" pitchFamily="49" charset="-122"/>
                <a:cs typeface="Consolas" pitchFamily="49" charset="0"/>
              </a:rPr>
              <a:t>   }</a:t>
            </a:r>
            <a:endParaRPr lang="zh-CN" altLang="zh-CN" sz="1600" smtClean="0">
              <a:solidFill>
                <a:srgbClr val="3333FF"/>
              </a:solidFill>
              <a:latin typeface="Consolas" pitchFamily="49" charset="0"/>
              <a:ea typeface="仿宋" pitchFamily="49" charset="-122"/>
              <a:cs typeface="Consolas" pitchFamily="49" charset="0"/>
            </a:endParaRPr>
          </a:p>
          <a:p>
            <a:pPr algn="l">
              <a:lnSpc>
                <a:spcPts val="2500"/>
              </a:lnSpc>
            </a:pPr>
            <a:r>
              <a:rPr lang="en-US" altLang="zh-CN" sz="1600" smtClean="0">
                <a:solidFill>
                  <a:srgbClr val="3333FF"/>
                </a:solidFill>
                <a:latin typeface="Consolas" pitchFamily="49" charset="0"/>
                <a:ea typeface="仿宋" pitchFamily="49" charset="-122"/>
                <a:cs typeface="Consolas" pitchFamily="49" charset="0"/>
              </a:rPr>
              <a:t>};</a:t>
            </a:r>
            <a:endParaRPr lang="zh-CN" altLang="en-US" sz="1600">
              <a:solidFill>
                <a:srgbClr val="3333FF"/>
              </a:solidFill>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6699457F-8CE0-4332-9E3E-2A332048C7F3}" type="slidenum">
              <a:rPr lang="en-US" altLang="zh-CN" smtClean="0"/>
              <a:pPr/>
              <a:t>55</a:t>
            </a:fld>
            <a:r>
              <a:rPr lang="en-US" altLang="zh-CN" smtClean="0"/>
              <a:t>/120</a:t>
            </a:r>
            <a:endParaRPr lang="en-US" altLang="zh-CN"/>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42976" y="1214422"/>
            <a:ext cx="4786346" cy="1157176"/>
          </a:xfrm>
          <a:prstGeom prst="rect">
            <a:avLst/>
          </a:prstGeom>
          <a:noFill/>
        </p:spPr>
        <p:txBody>
          <a:bodyPr wrap="square" rtlCol="0">
            <a:spAutoFit/>
          </a:bodyPr>
          <a:lstStyle/>
          <a:p>
            <a:pPr algn="l">
              <a:lnSpc>
                <a:spcPct val="150000"/>
              </a:lnSpc>
            </a:pPr>
            <a:r>
              <a:rPr lang="en-US" altLang="zh-CN" sz="1600" smtClean="0">
                <a:latin typeface="Consolas" pitchFamily="49" charset="0"/>
                <a:ea typeface="仿宋" pitchFamily="49" charset="-122"/>
                <a:cs typeface="Consolas" pitchFamily="49" charset="0"/>
              </a:rPr>
              <a:t>LiStack&lt;int&gt; st1;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整数链栈</a:t>
            </a:r>
            <a:endParaRPr lang="en-US" altLang="zh-CN" sz="1600" smtClean="0">
              <a:solidFill>
                <a:srgbClr val="00B0F0"/>
              </a:solidFill>
              <a:latin typeface="Consolas" pitchFamily="49" charset="0"/>
              <a:ea typeface="仿宋" pitchFamily="49" charset="-122"/>
              <a:cs typeface="Consolas" pitchFamily="49" charset="0"/>
            </a:endParaRPr>
          </a:p>
          <a:p>
            <a:pPr algn="l">
              <a:lnSpc>
                <a:spcPct val="150000"/>
              </a:lnSpc>
            </a:pPr>
            <a:r>
              <a:rPr lang="en-US" altLang="zh-CN" sz="1600" smtClean="0">
                <a:latin typeface="Consolas" pitchFamily="49" charset="0"/>
                <a:ea typeface="仿宋" pitchFamily="49" charset="-122"/>
                <a:cs typeface="Consolas" pitchFamily="49" charset="0"/>
              </a:rPr>
              <a:t>LiStack&lt;char&gt; st2;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字符链栈</a:t>
            </a:r>
            <a:endParaRPr lang="en-US" altLang="zh-CN" sz="1600" smtClean="0">
              <a:solidFill>
                <a:srgbClr val="00B0F0"/>
              </a:solidFill>
              <a:latin typeface="Consolas" pitchFamily="49" charset="0"/>
              <a:ea typeface="仿宋" pitchFamily="49" charset="-122"/>
              <a:cs typeface="Consolas" pitchFamily="49" charset="0"/>
            </a:endParaRPr>
          </a:p>
          <a:p>
            <a:pPr algn="l">
              <a:lnSpc>
                <a:spcPct val="150000"/>
              </a:lnSpc>
            </a:pPr>
            <a:r>
              <a:rPr lang="en-US" altLang="zh-CN" sz="1600" smtClean="0">
                <a:latin typeface="Consolas" pitchFamily="49" charset="0"/>
                <a:ea typeface="仿宋" pitchFamily="49" charset="-122"/>
                <a:cs typeface="Consolas" pitchFamily="49" charset="0"/>
              </a:rPr>
              <a:t>LiStack&lt;double&gt; st3;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实数链栈</a:t>
            </a:r>
            <a:endParaRPr lang="zh-CN" altLang="en-US" sz="1600">
              <a:solidFill>
                <a:srgbClr val="00B0F0"/>
              </a:solidFill>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6699457F-8CE0-4332-9E3E-2A332048C7F3}" type="slidenum">
              <a:rPr lang="en-US" altLang="zh-CN" smtClean="0"/>
              <a:pPr/>
              <a:t>56</a:t>
            </a:fld>
            <a:r>
              <a:rPr lang="en-US" altLang="zh-CN" smtClean="0"/>
              <a:t>/120</a:t>
            </a:r>
            <a:endParaRPr lang="en-US" altLang="zh-CN"/>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3"/>
          <p:cNvSpPr txBox="1">
            <a:spLocks noChangeArrowheads="1"/>
          </p:cNvSpPr>
          <p:nvPr/>
        </p:nvSpPr>
        <p:spPr bwMode="auto">
          <a:xfrm>
            <a:off x="1285852" y="571480"/>
            <a:ext cx="5929354" cy="576293"/>
          </a:xfrm>
          <a:prstGeom prst="rect">
            <a:avLst/>
          </a:prstGeom>
          <a:solidFill>
            <a:schemeClr val="accent5">
              <a:lumMod val="20000"/>
              <a:lumOff val="80000"/>
            </a:schemeClr>
          </a:solidFill>
          <a:ln>
            <a:headEnd/>
            <a:tailEnd/>
          </a:ln>
        </p:spPr>
        <p:style>
          <a:lnRef idx="1">
            <a:schemeClr val="accent6"/>
          </a:lnRef>
          <a:fillRef idx="2">
            <a:schemeClr val="accent6"/>
          </a:fillRef>
          <a:effectRef idx="1">
            <a:schemeClr val="accent6"/>
          </a:effectRef>
          <a:fontRef idx="minor">
            <a:schemeClr val="dk1"/>
          </a:fontRef>
        </p:style>
        <p:txBody>
          <a:bodyPr wrap="square" tIns="72000" bIns="7200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en-US" altLang="zh-CN" sz="2800" smtClean="0">
                <a:solidFill>
                  <a:srgbClr val="FF0000"/>
                </a:solidFill>
                <a:latin typeface="Consolas" pitchFamily="49" charset="0"/>
                <a:ea typeface="微软雅黑" pitchFamily="34" charset="-122"/>
                <a:cs typeface="Consolas" pitchFamily="49" charset="0"/>
              </a:rPr>
              <a:t>12.4 </a:t>
            </a:r>
            <a:r>
              <a:rPr lang="zh-CN" altLang="zh-CN" sz="2800" smtClean="0">
                <a:solidFill>
                  <a:srgbClr val="FF0000"/>
                </a:solidFill>
                <a:latin typeface="Consolas" pitchFamily="49" charset="0"/>
                <a:ea typeface="微软雅黑" pitchFamily="34" charset="-122"/>
                <a:cs typeface="Consolas" pitchFamily="49" charset="0"/>
              </a:rPr>
              <a:t>使用</a:t>
            </a:r>
            <a:r>
              <a:rPr lang="en-US" altLang="zh-CN" sz="2800" smtClean="0">
                <a:solidFill>
                  <a:srgbClr val="FF0000"/>
                </a:solidFill>
                <a:latin typeface="Consolas" pitchFamily="49" charset="0"/>
                <a:ea typeface="微软雅黑" pitchFamily="34" charset="-122"/>
                <a:cs typeface="Consolas" pitchFamily="49" charset="0"/>
              </a:rPr>
              <a:t>STL</a:t>
            </a:r>
            <a:r>
              <a:rPr lang="zh-CN" altLang="zh-CN" sz="2800" smtClean="0">
                <a:solidFill>
                  <a:srgbClr val="FF0000"/>
                </a:solidFill>
                <a:latin typeface="Consolas" pitchFamily="49" charset="0"/>
                <a:ea typeface="微软雅黑" pitchFamily="34" charset="-122"/>
                <a:cs typeface="Consolas" pitchFamily="49" charset="0"/>
              </a:rPr>
              <a:t>设计数据结构算法</a:t>
            </a:r>
            <a:endPar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24269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TextBox 15"/>
          <p:cNvSpPr txBox="1"/>
          <p:nvPr/>
        </p:nvSpPr>
        <p:spPr>
          <a:xfrm>
            <a:off x="857224" y="2615952"/>
            <a:ext cx="7643866" cy="2064769"/>
          </a:xfrm>
          <a:prstGeom prst="rect">
            <a:avLst/>
          </a:prstGeom>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ct val="150000"/>
              </a:lnSpc>
              <a:buBlip>
                <a:blip r:embed="rId3"/>
              </a:buBlip>
            </a:pPr>
            <a:r>
              <a:rPr lang="en-US" altLang="zh-CN" sz="2000" smtClean="0">
                <a:solidFill>
                  <a:srgbClr val="0000FF"/>
                </a:solidFill>
                <a:latin typeface="Consolas" pitchFamily="49" charset="0"/>
                <a:ea typeface="仿宋" pitchFamily="49" charset="-122"/>
                <a:cs typeface="Consolas" pitchFamily="49" charset="0"/>
              </a:rPr>
              <a:t>STL</a:t>
            </a:r>
            <a:r>
              <a:rPr lang="zh-CN" altLang="en-US" sz="2000" smtClean="0">
                <a:solidFill>
                  <a:srgbClr val="0000FF"/>
                </a:solidFill>
                <a:latin typeface="Consolas" pitchFamily="49" charset="0"/>
                <a:ea typeface="仿宋" pitchFamily="49" charset="-122"/>
                <a:cs typeface="Consolas" pitchFamily="49" charset="0"/>
              </a:rPr>
              <a:t>实现了数据结构课程中的大多数数据结构</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ct val="150000"/>
              </a:lnSpc>
              <a:buBlip>
                <a:blip r:embed="rId3"/>
              </a:buBlip>
            </a:pPr>
            <a:r>
              <a:rPr lang="en-US" altLang="zh-CN" sz="2000" smtClean="0">
                <a:solidFill>
                  <a:srgbClr val="0000FF"/>
                </a:solidFill>
                <a:latin typeface="Consolas" pitchFamily="49" charset="0"/>
                <a:ea typeface="仿宋" pitchFamily="49" charset="-122"/>
                <a:cs typeface="Consolas" pitchFamily="49" charset="0"/>
              </a:rPr>
              <a:t>STL</a:t>
            </a:r>
            <a:r>
              <a:rPr lang="zh-CN" altLang="en-US" sz="2000" smtClean="0">
                <a:solidFill>
                  <a:srgbClr val="0000FF"/>
                </a:solidFill>
                <a:latin typeface="Consolas" pitchFamily="49" charset="0"/>
                <a:ea typeface="仿宋" pitchFamily="49" charset="-122"/>
                <a:cs typeface="Consolas" pitchFamily="49" charset="0"/>
              </a:rPr>
              <a:t>实现的数据结构更高效</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ct val="150000"/>
              </a:lnSpc>
              <a:buBlip>
                <a:blip r:embed="rId3"/>
              </a:buBlip>
            </a:pPr>
            <a:r>
              <a:rPr lang="en-US" altLang="zh-CN" sz="2000" smtClean="0">
                <a:solidFill>
                  <a:srgbClr val="0000FF"/>
                </a:solidFill>
                <a:latin typeface="Consolas" pitchFamily="49" charset="0"/>
                <a:ea typeface="仿宋" pitchFamily="49" charset="-122"/>
                <a:cs typeface="Consolas" pitchFamily="49" charset="0"/>
              </a:rPr>
              <a:t>STL</a:t>
            </a:r>
            <a:r>
              <a:rPr lang="zh-CN" altLang="en-US" sz="2000" smtClean="0">
                <a:solidFill>
                  <a:srgbClr val="0000FF"/>
                </a:solidFill>
                <a:latin typeface="Consolas" pitchFamily="49" charset="0"/>
                <a:ea typeface="仿宋" pitchFamily="49" charset="-122"/>
                <a:cs typeface="Consolas" pitchFamily="49" charset="0"/>
              </a:rPr>
              <a:t>涵盖更多的数据结构</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ct val="150000"/>
              </a:lnSpc>
              <a:buBlip>
                <a:blip r:embed="rId3"/>
              </a:buBlip>
            </a:pPr>
            <a:r>
              <a:rPr lang="zh-CN" altLang="en-US" sz="2000" smtClean="0">
                <a:solidFill>
                  <a:srgbClr val="0000FF"/>
                </a:solidFill>
                <a:latin typeface="Consolas" pitchFamily="49" charset="0"/>
                <a:ea typeface="仿宋" pitchFamily="49" charset="-122"/>
                <a:cs typeface="Consolas" pitchFamily="49" charset="0"/>
              </a:rPr>
              <a:t>设计算法时将数据结构作为工具，更高层次看待算法设计</a:t>
            </a:r>
          </a:p>
        </p:txBody>
      </p:sp>
      <p:sp>
        <p:nvSpPr>
          <p:cNvPr id="17" name="TextBox 16"/>
          <p:cNvSpPr txBox="1"/>
          <p:nvPr/>
        </p:nvSpPr>
        <p:spPr>
          <a:xfrm>
            <a:off x="785786" y="2000240"/>
            <a:ext cx="2786082" cy="400110"/>
          </a:xfrm>
          <a:prstGeom prst="rect">
            <a:avLst/>
          </a:prstGeom>
          <a:noFill/>
        </p:spPr>
        <p:txBody>
          <a:bodyPr wrap="square" rtlCol="0">
            <a:spAutoFit/>
          </a:bodyPr>
          <a:lstStyle/>
          <a:p>
            <a:pPr algn="l"/>
            <a:r>
              <a:rPr lang="zh-CN" altLang="en-US" sz="2000" smtClean="0">
                <a:solidFill>
                  <a:srgbClr val="0000FF"/>
                </a:solidFill>
                <a:latin typeface="Consolas" pitchFamily="49" charset="0"/>
                <a:ea typeface="华文中宋" pitchFamily="2" charset="-122"/>
                <a:cs typeface="Consolas" pitchFamily="49" charset="0"/>
              </a:rPr>
              <a:t>为什么需要</a:t>
            </a:r>
            <a:r>
              <a:rPr lang="en-US" altLang="zh-CN" sz="2000" smtClean="0">
                <a:solidFill>
                  <a:srgbClr val="0000FF"/>
                </a:solidFill>
                <a:latin typeface="Consolas" pitchFamily="49" charset="0"/>
                <a:ea typeface="华文中宋" pitchFamily="2" charset="-122"/>
                <a:cs typeface="Consolas" pitchFamily="49" charset="0"/>
              </a:rPr>
              <a:t>STL?</a:t>
            </a:r>
            <a:endParaRPr lang="zh-CN" altLang="en-US" sz="2000" smtClean="0">
              <a:solidFill>
                <a:srgbClr val="0000FF"/>
              </a:solidFill>
              <a:latin typeface="Consolas" pitchFamily="49" charset="0"/>
              <a:ea typeface="华文中宋" pitchFamily="2" charset="-122"/>
              <a:cs typeface="Consolas" pitchFamily="49" charset="0"/>
            </a:endParaRPr>
          </a:p>
        </p:txBody>
      </p:sp>
      <p:sp>
        <p:nvSpPr>
          <p:cNvPr id="8" name="灯片编号占位符 7"/>
          <p:cNvSpPr>
            <a:spLocks noGrp="1"/>
          </p:cNvSpPr>
          <p:nvPr>
            <p:ph type="sldNum" sz="quarter" idx="12"/>
          </p:nvPr>
        </p:nvSpPr>
        <p:spPr/>
        <p:txBody>
          <a:bodyPr/>
          <a:lstStyle/>
          <a:p>
            <a:fld id="{6699457F-8CE0-4332-9E3E-2A332048C7F3}" type="slidenum">
              <a:rPr lang="en-US" altLang="zh-CN" smtClean="0"/>
              <a:pPr/>
              <a:t>57</a:t>
            </a:fld>
            <a:r>
              <a:rPr lang="en-US" altLang="zh-CN" smtClean="0"/>
              <a:t>/120</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00034" y="571480"/>
            <a:ext cx="2857520" cy="51473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2"/>
          </a:lnRef>
          <a:fillRef idx="2">
            <a:schemeClr val="accent2"/>
          </a:fillRef>
          <a:effectRef idx="1">
            <a:schemeClr val="accent2"/>
          </a:effectRef>
          <a:fontRef idx="minor">
            <a:schemeClr val="dk1"/>
          </a:fontRef>
        </p:style>
        <p:txBody>
          <a:bodyPr wrap="square" tIns="72000" bIns="72000" rtlCol="0">
            <a:spAutoFit/>
          </a:bodyPr>
          <a:lstStyle/>
          <a:p>
            <a:pPr algn="ctr"/>
            <a:r>
              <a:rPr lang="en-US" altLang="zh-CN" smtClean="0">
                <a:solidFill>
                  <a:srgbClr val="FF0000"/>
                </a:solidFill>
                <a:latin typeface="Consolas" pitchFamily="49" charset="0"/>
                <a:ea typeface="微软雅黑" pitchFamily="34" charset="-122"/>
                <a:cs typeface="Consolas" pitchFamily="49" charset="0"/>
              </a:rPr>
              <a:t>12.4.1 STL</a:t>
            </a:r>
            <a:r>
              <a:rPr lang="zh-CN" altLang="zh-CN" smtClean="0">
                <a:solidFill>
                  <a:srgbClr val="FF0000"/>
                </a:solidFill>
                <a:latin typeface="Consolas" pitchFamily="49" charset="0"/>
                <a:ea typeface="微软雅黑" pitchFamily="34" charset="-122"/>
                <a:cs typeface="Consolas" pitchFamily="49" charset="0"/>
              </a:rPr>
              <a:t>概述</a:t>
            </a:r>
          </a:p>
        </p:txBody>
      </p:sp>
      <p:sp>
        <p:nvSpPr>
          <p:cNvPr id="8" name="TextBox 7"/>
          <p:cNvSpPr txBox="1"/>
          <p:nvPr/>
        </p:nvSpPr>
        <p:spPr>
          <a:xfrm>
            <a:off x="428596" y="1357298"/>
            <a:ext cx="8358246" cy="1246495"/>
          </a:xfrm>
          <a:prstGeom prst="rect">
            <a:avLst/>
          </a:prstGeom>
          <a:noFill/>
        </p:spPr>
        <p:txBody>
          <a:bodyPr wrap="square" rtlCol="0">
            <a:spAutoFit/>
          </a:bodyPr>
          <a:lstStyle/>
          <a:p>
            <a:pPr algn="l">
              <a:lnSpc>
                <a:spcPts val="3000"/>
              </a:lnSpc>
            </a:pPr>
            <a:r>
              <a:rPr lang="en-US" altLang="zh-CN" sz="2000" smtClean="0">
                <a:solidFill>
                  <a:srgbClr val="0000FF"/>
                </a:solidFill>
                <a:latin typeface="Consolas" pitchFamily="49" charset="0"/>
                <a:ea typeface="楷体" pitchFamily="49" charset="-122"/>
                <a:cs typeface="Consolas" pitchFamily="49" charset="0"/>
              </a:rPr>
              <a:t>     STL</a:t>
            </a:r>
            <a:r>
              <a:rPr lang="zh-CN" altLang="zh-CN" sz="2000" smtClean="0">
                <a:solidFill>
                  <a:srgbClr val="0000FF"/>
                </a:solidFill>
                <a:latin typeface="Consolas" pitchFamily="49" charset="0"/>
                <a:ea typeface="楷体" pitchFamily="49" charset="-122"/>
                <a:cs typeface="Consolas" pitchFamily="49" charset="0"/>
              </a:rPr>
              <a:t>主要由</a:t>
            </a:r>
            <a:r>
              <a:rPr lang="en-US" altLang="zh-CN" sz="2000" smtClean="0">
                <a:solidFill>
                  <a:srgbClr val="0000FF"/>
                </a:solidFill>
                <a:latin typeface="Consolas" pitchFamily="49" charset="0"/>
                <a:ea typeface="楷体" pitchFamily="49" charset="-122"/>
                <a:cs typeface="Consolas" pitchFamily="49" charset="0"/>
              </a:rPr>
              <a:t>container</a:t>
            </a:r>
            <a:r>
              <a:rPr lang="zh-CN" altLang="zh-CN" sz="2000" smtClean="0">
                <a:solidFill>
                  <a:srgbClr val="0000FF"/>
                </a:solidFill>
                <a:latin typeface="Consolas" pitchFamily="49" charset="0"/>
                <a:ea typeface="楷体" pitchFamily="49" charset="-122"/>
                <a:cs typeface="Consolas" pitchFamily="49" charset="0"/>
              </a:rPr>
              <a:t>（容器）、</a:t>
            </a:r>
            <a:r>
              <a:rPr lang="en-US" altLang="zh-CN" sz="2000" smtClean="0">
                <a:solidFill>
                  <a:srgbClr val="0000FF"/>
                </a:solidFill>
                <a:latin typeface="Consolas" pitchFamily="49" charset="0"/>
                <a:ea typeface="楷体" pitchFamily="49" charset="-122"/>
                <a:cs typeface="Consolas" pitchFamily="49" charset="0"/>
              </a:rPr>
              <a:t>algorithm</a:t>
            </a:r>
            <a:r>
              <a:rPr lang="zh-CN" altLang="zh-CN" sz="2000" smtClean="0">
                <a:solidFill>
                  <a:srgbClr val="0000FF"/>
                </a:solidFill>
                <a:latin typeface="Consolas" pitchFamily="49" charset="0"/>
                <a:ea typeface="楷体" pitchFamily="49" charset="-122"/>
                <a:cs typeface="Consolas" pitchFamily="49" charset="0"/>
              </a:rPr>
              <a:t>（算法）和</a:t>
            </a:r>
            <a:r>
              <a:rPr lang="en-US" altLang="zh-CN" sz="2000" smtClean="0">
                <a:solidFill>
                  <a:srgbClr val="0000FF"/>
                </a:solidFill>
                <a:latin typeface="Consolas" pitchFamily="49" charset="0"/>
                <a:ea typeface="楷体" pitchFamily="49" charset="-122"/>
                <a:cs typeface="Consolas" pitchFamily="49" charset="0"/>
              </a:rPr>
              <a:t>iterator</a:t>
            </a:r>
            <a:r>
              <a:rPr lang="zh-CN" altLang="zh-CN" sz="2000" smtClean="0">
                <a:solidFill>
                  <a:srgbClr val="0000FF"/>
                </a:solidFill>
                <a:latin typeface="Consolas" pitchFamily="49" charset="0"/>
                <a:ea typeface="楷体" pitchFamily="49" charset="-122"/>
                <a:cs typeface="Consolas" pitchFamily="49" charset="0"/>
              </a:rPr>
              <a:t>（迭代器）三大部分构成，容器用于存放数据对象（元素），算法用于操作容器中的数据对象。</a:t>
            </a:r>
            <a:endParaRPr lang="zh-CN" altLang="en-US" sz="2000" smtClean="0">
              <a:solidFill>
                <a:srgbClr val="0000FF"/>
              </a:solidFill>
              <a:latin typeface="Consolas" pitchFamily="49" charset="0"/>
              <a:ea typeface="楷体" pitchFamily="49" charset="-122"/>
              <a:cs typeface="Consolas" pitchFamily="49" charset="0"/>
            </a:endParaRPr>
          </a:p>
        </p:txBody>
      </p:sp>
      <p:sp>
        <p:nvSpPr>
          <p:cNvPr id="24269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Group 1"/>
          <p:cNvGrpSpPr>
            <a:grpSpLocks noChangeAspect="1"/>
          </p:cNvGrpSpPr>
          <p:nvPr/>
        </p:nvGrpSpPr>
        <p:grpSpPr bwMode="auto">
          <a:xfrm>
            <a:off x="2000232" y="2822484"/>
            <a:ext cx="4519705" cy="2357454"/>
            <a:chOff x="2959" y="2600"/>
            <a:chExt cx="4516" cy="2356"/>
          </a:xfrm>
        </p:grpSpPr>
        <p:sp>
          <p:nvSpPr>
            <p:cNvPr id="242698" name="AutoShape 10"/>
            <p:cNvSpPr>
              <a:spLocks noChangeAspect="1" noChangeArrowheads="1" noTextEdit="1"/>
            </p:cNvSpPr>
            <p:nvPr/>
          </p:nvSpPr>
          <p:spPr bwMode="auto">
            <a:xfrm>
              <a:off x="2959" y="2600"/>
              <a:ext cx="4516" cy="2356"/>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42697" name="Rectangle 9"/>
            <p:cNvSpPr>
              <a:spLocks noChangeArrowheads="1"/>
            </p:cNvSpPr>
            <p:nvPr/>
          </p:nvSpPr>
          <p:spPr bwMode="auto">
            <a:xfrm>
              <a:off x="2967" y="4012"/>
              <a:ext cx="4500" cy="93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latin typeface="Consolas" pitchFamily="49" charset="0"/>
                <a:ea typeface="仿宋" pitchFamily="49" charset="-122"/>
                <a:cs typeface="Consolas" pitchFamily="49" charset="0"/>
              </a:endParaRPr>
            </a:p>
          </p:txBody>
        </p:sp>
        <p:sp>
          <p:nvSpPr>
            <p:cNvPr id="242696" name="Rectangle 8"/>
            <p:cNvSpPr>
              <a:spLocks noChangeArrowheads="1"/>
            </p:cNvSpPr>
            <p:nvPr/>
          </p:nvSpPr>
          <p:spPr bwMode="auto">
            <a:xfrm>
              <a:off x="3043" y="2608"/>
              <a:ext cx="4319" cy="46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0" rIns="0" bIns="0" numCol="1" anchor="t" anchorCtr="0" compatLnSpc="1">
              <a:prstTxWarp prst="textNoShape">
                <a:avLst/>
              </a:prstTxWarp>
            </a:bodyPr>
            <a:lstStyle/>
            <a:p>
              <a:pPr marL="0" marR="0" lvl="0" indent="269875" algn="ctr" defTabSz="914400" rtl="0" eaLnBrk="1" fontAlgn="base" latinLnBrk="0" hangingPunct="1">
                <a:lnSpc>
                  <a:spcPct val="150000"/>
                </a:lnSpc>
                <a:spcBef>
                  <a:spcPct val="0"/>
                </a:spcBef>
                <a:spcAft>
                  <a:spcPct val="0"/>
                </a:spcAft>
                <a:buClrTx/>
                <a:buSzTx/>
                <a:buFontTx/>
                <a:buNone/>
                <a:tabLst/>
              </a:pPr>
              <a:r>
                <a:rPr kumimoji="0" lang="zh-CN" sz="2000" i="0" u="none" strike="noStrike" cap="none" normalizeH="0" baseline="0" smtClean="0">
                  <a:ln>
                    <a:noFill/>
                  </a:ln>
                  <a:solidFill>
                    <a:srgbClr val="0000FF"/>
                  </a:solidFill>
                  <a:effectLst/>
                  <a:latin typeface="Consolas" pitchFamily="49" charset="0"/>
                  <a:ea typeface="仿宋" pitchFamily="49" charset="-122"/>
                  <a:cs typeface="Consolas" pitchFamily="49" charset="0"/>
                </a:rPr>
                <a:t>算　法</a:t>
              </a:r>
            </a:p>
          </p:txBody>
        </p:sp>
        <p:sp>
          <p:nvSpPr>
            <p:cNvPr id="242695" name="Rectangle 7"/>
            <p:cNvSpPr>
              <a:spLocks noChangeArrowheads="1"/>
            </p:cNvSpPr>
            <p:nvPr/>
          </p:nvSpPr>
          <p:spPr bwMode="auto">
            <a:xfrm>
              <a:off x="3148" y="4358"/>
              <a:ext cx="899" cy="46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50000"/>
                </a:lnSpc>
                <a:spcBef>
                  <a:spcPct val="0"/>
                </a:spcBef>
                <a:spcAft>
                  <a:spcPct val="0"/>
                </a:spcAft>
                <a:buClrTx/>
                <a:buSzTx/>
                <a:buFontTx/>
                <a:buNone/>
                <a:tabLst/>
              </a:pPr>
              <a:r>
                <a:rPr kumimoji="0" lang="zh-CN" sz="2000" i="0" u="none" strike="noStrike" cap="none" normalizeH="0" baseline="0" smtClean="0">
                  <a:ln>
                    <a:noFill/>
                  </a:ln>
                  <a:solidFill>
                    <a:srgbClr val="0000FF"/>
                  </a:solidFill>
                  <a:effectLst/>
                  <a:latin typeface="Consolas" pitchFamily="49" charset="0"/>
                  <a:ea typeface="仿宋" pitchFamily="49" charset="-122"/>
                  <a:cs typeface="Consolas" pitchFamily="49" charset="0"/>
                </a:rPr>
                <a:t>对象</a:t>
              </a:r>
              <a:r>
                <a:rPr kumimoji="0" lang="en-US" altLang="zh-CN" sz="200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242694" name="Rectangle 6"/>
            <p:cNvSpPr>
              <a:spLocks noChangeArrowheads="1"/>
            </p:cNvSpPr>
            <p:nvPr/>
          </p:nvSpPr>
          <p:spPr bwMode="auto">
            <a:xfrm>
              <a:off x="4227" y="4358"/>
              <a:ext cx="900" cy="46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50000"/>
                </a:lnSpc>
                <a:spcBef>
                  <a:spcPct val="0"/>
                </a:spcBef>
                <a:spcAft>
                  <a:spcPct val="0"/>
                </a:spcAft>
                <a:buClrTx/>
                <a:buSzTx/>
                <a:buFontTx/>
                <a:buNone/>
                <a:tabLst/>
              </a:pPr>
              <a:r>
                <a:rPr kumimoji="0" lang="zh-CN" sz="2000" i="0" u="none" strike="noStrike" cap="none" normalizeH="0" baseline="0" smtClean="0">
                  <a:ln>
                    <a:noFill/>
                  </a:ln>
                  <a:solidFill>
                    <a:srgbClr val="0000FF"/>
                  </a:solidFill>
                  <a:effectLst/>
                  <a:latin typeface="Consolas" pitchFamily="49" charset="0"/>
                  <a:ea typeface="仿宋" pitchFamily="49" charset="-122"/>
                  <a:cs typeface="Consolas" pitchFamily="49" charset="0"/>
                </a:rPr>
                <a:t>对象</a:t>
              </a:r>
              <a:r>
                <a:rPr kumimoji="0" lang="en-US" altLang="zh-CN" sz="200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242693" name="Rectangle 5"/>
            <p:cNvSpPr>
              <a:spLocks noChangeArrowheads="1"/>
            </p:cNvSpPr>
            <p:nvPr/>
          </p:nvSpPr>
          <p:spPr bwMode="auto">
            <a:xfrm>
              <a:off x="5310" y="4358"/>
              <a:ext cx="900" cy="46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Arial"/>
                  <a:ea typeface="宋体" pitchFamily="2" charset="-122"/>
                  <a:cs typeface="Times New Roman" pitchFamily="18" charset="0"/>
                </a:rPr>
                <a:t>…</a:t>
              </a:r>
              <a:endParaRPr kumimoji="0" lang="zh-CN" alt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42692" name="Rectangle 4"/>
            <p:cNvSpPr>
              <a:spLocks noChangeArrowheads="1"/>
            </p:cNvSpPr>
            <p:nvPr/>
          </p:nvSpPr>
          <p:spPr bwMode="auto">
            <a:xfrm>
              <a:off x="6387" y="4358"/>
              <a:ext cx="900" cy="46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50000"/>
                </a:lnSpc>
                <a:spcBef>
                  <a:spcPct val="0"/>
                </a:spcBef>
                <a:spcAft>
                  <a:spcPct val="0"/>
                </a:spcAft>
                <a:buClrTx/>
                <a:buSzTx/>
                <a:buFontTx/>
                <a:buNone/>
                <a:tabLst/>
              </a:pPr>
              <a:r>
                <a:rPr kumimoji="0" lang="zh-CN" sz="2000" i="0" u="none" strike="noStrike" cap="none" normalizeH="0" baseline="0" smtClean="0">
                  <a:ln>
                    <a:noFill/>
                  </a:ln>
                  <a:solidFill>
                    <a:srgbClr val="0000FF"/>
                  </a:solidFill>
                  <a:effectLst/>
                  <a:latin typeface="Consolas" pitchFamily="49" charset="0"/>
                  <a:ea typeface="仿宋" pitchFamily="49" charset="-122"/>
                  <a:cs typeface="Consolas" pitchFamily="49" charset="0"/>
                </a:rPr>
                <a:t>对象</a:t>
              </a:r>
              <a:r>
                <a:rPr kumimoji="0" lang="en-US" altLang="zh-CN" sz="2000" i="1" u="none" strike="noStrike" cap="none" normalizeH="0" baseline="0" smtClean="0">
                  <a:ln>
                    <a:noFill/>
                  </a:ln>
                  <a:solidFill>
                    <a:srgbClr val="0000FF"/>
                  </a:solidFill>
                  <a:effectLst/>
                  <a:latin typeface="Consolas" pitchFamily="49" charset="0"/>
                  <a:ea typeface="仿宋" pitchFamily="49" charset="-122"/>
                  <a:cs typeface="Consolas" pitchFamily="49" charset="0"/>
                </a:rPr>
                <a:t>n</a:t>
              </a:r>
            </a:p>
          </p:txBody>
        </p:sp>
        <p:sp>
          <p:nvSpPr>
            <p:cNvPr id="242691" name="AutoShape 3"/>
            <p:cNvSpPr>
              <a:spLocks noChangeArrowheads="1"/>
            </p:cNvSpPr>
            <p:nvPr/>
          </p:nvSpPr>
          <p:spPr bwMode="auto">
            <a:xfrm>
              <a:off x="4887" y="3076"/>
              <a:ext cx="927" cy="936"/>
            </a:xfrm>
            <a:prstGeom prst="upDownArrow">
              <a:avLst>
                <a:gd name="adj1" fmla="val 50000"/>
                <a:gd name="adj2" fmla="val 26000"/>
              </a:avLst>
            </a:prstGeom>
            <a:ln>
              <a:headEnd/>
              <a:tailEnd/>
            </a:ln>
          </p:spPr>
          <p:style>
            <a:lnRef idx="1">
              <a:schemeClr val="accent5"/>
            </a:lnRef>
            <a:fillRef idx="2">
              <a:schemeClr val="accent5"/>
            </a:fillRef>
            <a:effectRef idx="1">
              <a:schemeClr val="accent5"/>
            </a:effectRef>
            <a:fontRef idx="minor">
              <a:schemeClr val="dk1"/>
            </a:fontRef>
          </p:style>
          <p:txBody>
            <a:bodyPr vert="eaVert" wrap="square" lIns="0" tIns="0" rIns="0" bIns="0" numCol="1" anchor="t" anchorCtr="0" compatLnSpc="1">
              <a:prstTxWarp prst="textNoShape">
                <a:avLst/>
              </a:prstTxWarp>
            </a:bodyPr>
            <a:lstStyle/>
            <a:p>
              <a:pPr marL="0" marR="0" lvl="0" algn="ctr" defTabSz="914400" rtl="0" eaLnBrk="1" fontAlgn="base" latinLnBrk="0" hangingPunct="1">
                <a:lnSpc>
                  <a:spcPct val="150000"/>
                </a:lnSpc>
                <a:spcBef>
                  <a:spcPct val="0"/>
                </a:spcBef>
                <a:spcAft>
                  <a:spcPct val="0"/>
                </a:spcAft>
                <a:buClrTx/>
                <a:buSzTx/>
                <a:buFontTx/>
                <a:buNone/>
                <a:tabLst/>
              </a:pPr>
              <a:r>
                <a:rPr kumimoji="0" 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迭代器</a:t>
              </a:r>
            </a:p>
          </p:txBody>
        </p:sp>
        <p:sp>
          <p:nvSpPr>
            <p:cNvPr id="242690" name="Rectangle 2"/>
            <p:cNvSpPr>
              <a:spLocks noChangeArrowheads="1"/>
            </p:cNvSpPr>
            <p:nvPr/>
          </p:nvSpPr>
          <p:spPr bwMode="auto">
            <a:xfrm>
              <a:off x="3387" y="4028"/>
              <a:ext cx="523" cy="23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容器</a:t>
              </a:r>
            </a:p>
          </p:txBody>
        </p:sp>
      </p:grpSp>
      <p:sp>
        <p:nvSpPr>
          <p:cNvPr id="16" name="灯片编号占位符 15"/>
          <p:cNvSpPr>
            <a:spLocks noGrp="1"/>
          </p:cNvSpPr>
          <p:nvPr>
            <p:ph type="sldNum" sz="quarter" idx="12"/>
          </p:nvPr>
        </p:nvSpPr>
        <p:spPr/>
        <p:txBody>
          <a:bodyPr/>
          <a:lstStyle/>
          <a:p>
            <a:fld id="{6699457F-8CE0-4332-9E3E-2A332048C7F3}" type="slidenum">
              <a:rPr lang="en-US" altLang="zh-CN" smtClean="0"/>
              <a:pPr/>
              <a:t>58</a:t>
            </a:fld>
            <a:r>
              <a:rPr lang="en-US" altLang="zh-CN" smtClean="0"/>
              <a:t>/120</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714356"/>
            <a:ext cx="2571768" cy="43088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sz="2200" smtClean="0">
                <a:solidFill>
                  <a:srgbClr val="FF0000"/>
                </a:solidFill>
                <a:latin typeface="Consolas" pitchFamily="49" charset="0"/>
                <a:ea typeface="微软雅黑" pitchFamily="34" charset="-122"/>
                <a:cs typeface="Consolas" pitchFamily="49" charset="0"/>
              </a:rPr>
              <a:t>1. </a:t>
            </a:r>
            <a:r>
              <a:rPr lang="zh-CN" altLang="zh-CN" sz="2200" smtClean="0">
                <a:solidFill>
                  <a:srgbClr val="FF0000"/>
                </a:solidFill>
                <a:latin typeface="Consolas" pitchFamily="49" charset="0"/>
                <a:ea typeface="微软雅黑" pitchFamily="34" charset="-122"/>
                <a:cs typeface="Consolas" pitchFamily="49" charset="0"/>
              </a:rPr>
              <a:t>什么是</a:t>
            </a:r>
            <a:r>
              <a:rPr lang="en-US" altLang="zh-CN" sz="2200" smtClean="0">
                <a:solidFill>
                  <a:srgbClr val="FF0000"/>
                </a:solidFill>
                <a:latin typeface="Consolas" pitchFamily="49" charset="0"/>
                <a:ea typeface="微软雅黑" pitchFamily="34" charset="-122"/>
                <a:cs typeface="Consolas" pitchFamily="49" charset="0"/>
              </a:rPr>
              <a:t>STL</a:t>
            </a:r>
            <a:r>
              <a:rPr lang="zh-CN" altLang="zh-CN" sz="2200" smtClean="0">
                <a:solidFill>
                  <a:srgbClr val="FF0000"/>
                </a:solidFill>
                <a:latin typeface="Consolas" pitchFamily="49" charset="0"/>
                <a:ea typeface="微软雅黑" pitchFamily="34" charset="-122"/>
                <a:cs typeface="Consolas" pitchFamily="49" charset="0"/>
              </a:rPr>
              <a:t>容器</a:t>
            </a:r>
          </a:p>
        </p:txBody>
      </p:sp>
      <p:sp>
        <p:nvSpPr>
          <p:cNvPr id="4" name="TextBox 3"/>
          <p:cNvSpPr txBox="1"/>
          <p:nvPr/>
        </p:nvSpPr>
        <p:spPr>
          <a:xfrm>
            <a:off x="571472" y="1643050"/>
            <a:ext cx="7429584" cy="1603104"/>
          </a:xfrm>
          <a:prstGeom prst="rect">
            <a:avLst/>
          </a:prstGeom>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ts val="32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一个</a:t>
            </a:r>
            <a:r>
              <a:rPr lang="en-US" altLang="zh-CN" sz="2000" smtClean="0">
                <a:solidFill>
                  <a:srgbClr val="0000FF"/>
                </a:solidFill>
                <a:latin typeface="Consolas" pitchFamily="49" charset="0"/>
                <a:ea typeface="仿宋" pitchFamily="49" charset="-122"/>
                <a:cs typeface="Consolas" pitchFamily="49" charset="0"/>
              </a:rPr>
              <a:t>STL</a:t>
            </a:r>
            <a:r>
              <a:rPr lang="zh-CN" altLang="zh-CN" sz="2000" smtClean="0">
                <a:solidFill>
                  <a:srgbClr val="0000FF"/>
                </a:solidFill>
                <a:latin typeface="Consolas" pitchFamily="49" charset="0"/>
                <a:ea typeface="仿宋" pitchFamily="49" charset="-122"/>
                <a:cs typeface="Consolas" pitchFamily="49" charset="0"/>
              </a:rPr>
              <a:t>容器就是一种数据结构，如链表、栈和队列等</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32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这些数据结构在</a:t>
            </a:r>
            <a:r>
              <a:rPr lang="en-US" altLang="zh-CN" sz="2000" smtClean="0">
                <a:solidFill>
                  <a:srgbClr val="0000FF"/>
                </a:solidFill>
                <a:latin typeface="Consolas" pitchFamily="49" charset="0"/>
                <a:ea typeface="仿宋" pitchFamily="49" charset="-122"/>
                <a:cs typeface="Consolas" pitchFamily="49" charset="0"/>
              </a:rPr>
              <a:t>STL</a:t>
            </a:r>
            <a:r>
              <a:rPr lang="zh-CN" altLang="zh-CN" sz="2000" smtClean="0">
                <a:solidFill>
                  <a:srgbClr val="0000FF"/>
                </a:solidFill>
                <a:latin typeface="Consolas" pitchFamily="49" charset="0"/>
                <a:ea typeface="仿宋" pitchFamily="49" charset="-122"/>
                <a:cs typeface="Consolas" pitchFamily="49" charset="0"/>
              </a:rPr>
              <a:t>中都已经实现好了，在算法设计中可以直接使用它们。</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6" name="灯片编号占位符 5"/>
          <p:cNvSpPr>
            <a:spLocks noGrp="1"/>
          </p:cNvSpPr>
          <p:nvPr>
            <p:ph type="sldNum" sz="quarter" idx="12"/>
          </p:nvPr>
        </p:nvSpPr>
        <p:spPr/>
        <p:txBody>
          <a:bodyPr/>
          <a:lstStyle/>
          <a:p>
            <a:fld id="{6699457F-8CE0-4332-9E3E-2A332048C7F3}" type="slidenum">
              <a:rPr lang="en-US" altLang="zh-CN" smtClean="0"/>
              <a:pPr/>
              <a:t>59</a:t>
            </a:fld>
            <a:r>
              <a:rPr lang="en-US" altLang="zh-CN" smtClean="0"/>
              <a:t>/120</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90" name="Text Box 2"/>
          <p:cNvSpPr txBox="1">
            <a:spLocks noChangeArrowheads="1"/>
          </p:cNvSpPr>
          <p:nvPr/>
        </p:nvSpPr>
        <p:spPr bwMode="auto">
          <a:xfrm>
            <a:off x="642911" y="1142984"/>
            <a:ext cx="7643865" cy="2834210"/>
          </a:xfrm>
          <a:prstGeom prst="rect">
            <a:avLst/>
          </a:prstGeom>
          <a:ln>
            <a:solidFill>
              <a:schemeClr val="accent6"/>
            </a:solidFill>
            <a:headEnd/>
            <a:tailEnd/>
          </a:ln>
        </p:spPr>
        <p:style>
          <a:lnRef idx="2">
            <a:schemeClr val="accent6"/>
          </a:lnRef>
          <a:fillRef idx="1">
            <a:schemeClr val="lt1"/>
          </a:fillRef>
          <a:effectRef idx="0">
            <a:schemeClr val="accent6"/>
          </a:effectRef>
          <a:fontRef idx="minor">
            <a:schemeClr val="dk1"/>
          </a:fontRef>
        </p:style>
        <p:txBody>
          <a:bodyPr wrap="square" lIns="180000" tIns="108000" bIns="108000">
            <a:spAutoFit/>
          </a:bodyPr>
          <a:lstStyle/>
          <a:p>
            <a:pPr marL="342900" indent="-342900" algn="l">
              <a:lnSpc>
                <a:spcPts val="3000"/>
              </a:lnSpc>
              <a:spcBef>
                <a:spcPts val="1200"/>
              </a:spcBef>
              <a:buBlip>
                <a:blip r:embed="rId2"/>
              </a:buBlip>
            </a:pPr>
            <a:r>
              <a:rPr lang="zh-CN" altLang="en-US" sz="2000" smtClean="0">
                <a:solidFill>
                  <a:srgbClr val="3333FF"/>
                </a:solidFill>
                <a:latin typeface="Consolas" pitchFamily="49" charset="0"/>
                <a:ea typeface="仿宋" pitchFamily="49" charset="-122"/>
                <a:cs typeface="Consolas" pitchFamily="49" charset="0"/>
              </a:rPr>
              <a:t>类</a:t>
            </a:r>
            <a:r>
              <a:rPr lang="zh-CN" altLang="en-US" sz="2000">
                <a:solidFill>
                  <a:srgbClr val="3333FF"/>
                </a:solidFill>
                <a:latin typeface="Consolas" pitchFamily="49" charset="0"/>
                <a:ea typeface="仿宋" pitchFamily="49" charset="-122"/>
                <a:cs typeface="Consolas" pitchFamily="49" charset="0"/>
              </a:rPr>
              <a:t>与类之间可以组成继承层</a:t>
            </a:r>
            <a:r>
              <a:rPr lang="zh-CN" altLang="en-US" sz="2000" smtClean="0">
                <a:solidFill>
                  <a:srgbClr val="3333FF"/>
                </a:solidFill>
                <a:latin typeface="Consolas" pitchFamily="49" charset="0"/>
                <a:ea typeface="仿宋" pitchFamily="49" charset="-122"/>
                <a:cs typeface="Consolas" pitchFamily="49" charset="0"/>
              </a:rPr>
              <a:t>次。</a:t>
            </a:r>
            <a:endParaRPr lang="en-US" altLang="zh-CN" sz="2000" smtClean="0">
              <a:solidFill>
                <a:srgbClr val="3333FF"/>
              </a:solidFill>
              <a:latin typeface="Consolas" pitchFamily="49" charset="0"/>
              <a:ea typeface="仿宋" pitchFamily="49" charset="-122"/>
              <a:cs typeface="Consolas" pitchFamily="49" charset="0"/>
            </a:endParaRPr>
          </a:p>
          <a:p>
            <a:pPr marL="342900" indent="-342900" algn="l">
              <a:lnSpc>
                <a:spcPts val="3000"/>
              </a:lnSpc>
              <a:spcBef>
                <a:spcPts val="1200"/>
              </a:spcBef>
              <a:buBlip>
                <a:blip r:embed="rId2"/>
              </a:buBlip>
            </a:pPr>
            <a:r>
              <a:rPr lang="zh-CN" altLang="en-US" sz="2000" smtClean="0">
                <a:solidFill>
                  <a:srgbClr val="3333FF"/>
                </a:solidFill>
                <a:latin typeface="Consolas" pitchFamily="49" charset="0"/>
                <a:ea typeface="仿宋" pitchFamily="49" charset="-122"/>
                <a:cs typeface="Consolas" pitchFamily="49" charset="0"/>
              </a:rPr>
              <a:t>一</a:t>
            </a:r>
            <a:r>
              <a:rPr lang="zh-CN" altLang="en-US" sz="2000">
                <a:solidFill>
                  <a:srgbClr val="3333FF"/>
                </a:solidFill>
                <a:latin typeface="Consolas" pitchFamily="49" charset="0"/>
                <a:ea typeface="仿宋" pitchFamily="49" charset="-122"/>
                <a:cs typeface="Consolas" pitchFamily="49" charset="0"/>
              </a:rPr>
              <a:t>个类的定义（称为</a:t>
            </a:r>
            <a:r>
              <a:rPr lang="zh-CN" altLang="en-US" sz="2000">
                <a:solidFill>
                  <a:srgbClr val="FF00FF"/>
                </a:solidFill>
                <a:latin typeface="方正启体简体" pitchFamily="65" charset="-122"/>
                <a:ea typeface="方正启体简体" pitchFamily="65" charset="-122"/>
                <a:cs typeface="Consolas" pitchFamily="49" charset="0"/>
              </a:rPr>
              <a:t>子类</a:t>
            </a:r>
            <a:r>
              <a:rPr lang="zh-CN" altLang="en-US" sz="2000">
                <a:solidFill>
                  <a:srgbClr val="3333FF"/>
                </a:solidFill>
                <a:latin typeface="Consolas" pitchFamily="49" charset="0"/>
                <a:ea typeface="仿宋" pitchFamily="49" charset="-122"/>
                <a:cs typeface="Consolas" pitchFamily="49" charset="0"/>
              </a:rPr>
              <a:t>）可以定义在另一个已定义</a:t>
            </a:r>
            <a:r>
              <a:rPr lang="zh-CN" altLang="en-US" sz="2000" smtClean="0">
                <a:solidFill>
                  <a:srgbClr val="3333FF"/>
                </a:solidFill>
                <a:latin typeface="Consolas" pitchFamily="49" charset="0"/>
                <a:ea typeface="仿宋" pitchFamily="49" charset="-122"/>
                <a:cs typeface="Consolas" pitchFamily="49" charset="0"/>
              </a:rPr>
              <a:t>类（称</a:t>
            </a:r>
            <a:r>
              <a:rPr lang="zh-CN" altLang="en-US" sz="2000">
                <a:solidFill>
                  <a:srgbClr val="3333FF"/>
                </a:solidFill>
                <a:latin typeface="Consolas" pitchFamily="49" charset="0"/>
                <a:ea typeface="仿宋" pitchFamily="49" charset="-122"/>
                <a:cs typeface="Consolas" pitchFamily="49" charset="0"/>
              </a:rPr>
              <a:t>为</a:t>
            </a:r>
            <a:r>
              <a:rPr lang="zh-CN" altLang="en-US" sz="2000">
                <a:solidFill>
                  <a:srgbClr val="FF00FF"/>
                </a:solidFill>
                <a:latin typeface="方正启体简体" pitchFamily="65" charset="-122"/>
                <a:ea typeface="方正启体简体" pitchFamily="65" charset="-122"/>
                <a:cs typeface="Consolas" pitchFamily="49" charset="0"/>
              </a:rPr>
              <a:t>父</a:t>
            </a:r>
            <a:r>
              <a:rPr lang="zh-CN" altLang="en-US" sz="2000" smtClean="0">
                <a:solidFill>
                  <a:srgbClr val="FF00FF"/>
                </a:solidFill>
                <a:latin typeface="方正启体简体" pitchFamily="65" charset="-122"/>
                <a:ea typeface="方正启体简体" pitchFamily="65" charset="-122"/>
                <a:cs typeface="Consolas" pitchFamily="49" charset="0"/>
              </a:rPr>
              <a:t>类</a:t>
            </a:r>
            <a:r>
              <a:rPr lang="zh-CN" altLang="en-US" sz="2000" smtClean="0">
                <a:solidFill>
                  <a:srgbClr val="3333FF"/>
                </a:solidFill>
                <a:latin typeface="Consolas" pitchFamily="49" charset="0"/>
                <a:ea typeface="仿宋" pitchFamily="49" charset="-122"/>
                <a:cs typeface="Consolas" pitchFamily="49" charset="0"/>
              </a:rPr>
              <a:t>）的</a:t>
            </a:r>
            <a:r>
              <a:rPr lang="zh-CN" altLang="en-US" sz="2000">
                <a:solidFill>
                  <a:srgbClr val="3333FF"/>
                </a:solidFill>
                <a:latin typeface="Consolas" pitchFamily="49" charset="0"/>
                <a:ea typeface="仿宋" pitchFamily="49" charset="-122"/>
                <a:cs typeface="Consolas" pitchFamily="49" charset="0"/>
              </a:rPr>
              <a:t>基础上。</a:t>
            </a:r>
          </a:p>
          <a:p>
            <a:pPr marL="342900" indent="-342900" algn="l">
              <a:lnSpc>
                <a:spcPts val="3000"/>
              </a:lnSpc>
              <a:spcBef>
                <a:spcPts val="1200"/>
              </a:spcBef>
              <a:buBlip>
                <a:blip r:embed="rId2"/>
              </a:buBlip>
            </a:pPr>
            <a:r>
              <a:rPr lang="zh-CN" altLang="en-US" sz="2000" smtClean="0">
                <a:solidFill>
                  <a:srgbClr val="3333FF"/>
                </a:solidFill>
                <a:latin typeface="Consolas" pitchFamily="49" charset="0"/>
                <a:ea typeface="仿宋" pitchFamily="49" charset="-122"/>
                <a:cs typeface="Consolas" pitchFamily="49" charset="0"/>
              </a:rPr>
              <a:t>子</a:t>
            </a:r>
            <a:r>
              <a:rPr lang="zh-CN" altLang="en-US" sz="2000">
                <a:solidFill>
                  <a:srgbClr val="3333FF"/>
                </a:solidFill>
                <a:latin typeface="Consolas" pitchFamily="49" charset="0"/>
                <a:ea typeface="仿宋" pitchFamily="49" charset="-122"/>
                <a:cs typeface="Consolas" pitchFamily="49" charset="0"/>
              </a:rPr>
              <a:t>类可以</a:t>
            </a:r>
            <a:r>
              <a:rPr lang="zh-CN" altLang="en-US" sz="2000">
                <a:solidFill>
                  <a:srgbClr val="FF00FF"/>
                </a:solidFill>
                <a:latin typeface="方正启体简体" pitchFamily="65" charset="-122"/>
                <a:ea typeface="方正启体简体" pitchFamily="65" charset="-122"/>
                <a:cs typeface="Consolas" pitchFamily="49" charset="0"/>
              </a:rPr>
              <a:t>继承</a:t>
            </a:r>
            <a:r>
              <a:rPr lang="zh-CN" altLang="en-US" sz="2000">
                <a:solidFill>
                  <a:srgbClr val="3333FF"/>
                </a:solidFill>
                <a:latin typeface="Consolas" pitchFamily="49" charset="0"/>
                <a:ea typeface="仿宋" pitchFamily="49" charset="-122"/>
                <a:cs typeface="Consolas" pitchFamily="49" charset="0"/>
              </a:rPr>
              <a:t>父类中的属性和操作，也可以定义自已的属性和操作，从而使内部表示上有差异的对象可以共享与它们结构有共同部分的有关操作，达到代码重用的目的。</a:t>
            </a:r>
          </a:p>
        </p:txBody>
      </p:sp>
      <p:sp>
        <p:nvSpPr>
          <p:cNvPr id="89091" name="Text Box 3"/>
          <p:cNvSpPr txBox="1">
            <a:spLocks noChangeArrowheads="1"/>
          </p:cNvSpPr>
          <p:nvPr/>
        </p:nvSpPr>
        <p:spPr bwMode="auto">
          <a:xfrm>
            <a:off x="428596" y="500042"/>
            <a:ext cx="2305050" cy="400110"/>
          </a:xfrm>
          <a:prstGeom prst="rect">
            <a:avLst/>
          </a:prstGeom>
          <a:noFill/>
          <a:ln w="28575" algn="ctr">
            <a:noFill/>
            <a:miter lim="800000"/>
            <a:headEnd/>
            <a:tailEnd/>
          </a:ln>
          <a:effectLst/>
        </p:spPr>
        <p:txBody>
          <a:bodyPr>
            <a:spAutoFit/>
          </a:bodyPr>
          <a:lstStyle/>
          <a:p>
            <a:pPr algn="l"/>
            <a:r>
              <a:rPr lang="zh-CN" altLang="en-US" sz="2000">
                <a:solidFill>
                  <a:srgbClr val="FF3300"/>
                </a:solidFill>
                <a:latin typeface="Consolas" pitchFamily="49" charset="0"/>
                <a:ea typeface="华文中宋" pitchFamily="2" charset="-122"/>
                <a:cs typeface="Consolas" pitchFamily="49" charset="0"/>
              </a:rPr>
              <a:t>（</a:t>
            </a:r>
            <a:r>
              <a:rPr lang="en-US" altLang="zh-CN" sz="2000">
                <a:solidFill>
                  <a:srgbClr val="FF3300"/>
                </a:solidFill>
                <a:latin typeface="Consolas" pitchFamily="49" charset="0"/>
                <a:ea typeface="华文中宋" pitchFamily="2" charset="-122"/>
                <a:cs typeface="Consolas" pitchFamily="49" charset="0"/>
              </a:rPr>
              <a:t>3</a:t>
            </a:r>
            <a:r>
              <a:rPr lang="zh-CN" altLang="en-US" sz="2000">
                <a:solidFill>
                  <a:srgbClr val="FF3300"/>
                </a:solidFill>
                <a:latin typeface="Consolas" pitchFamily="49" charset="0"/>
                <a:ea typeface="华文中宋" pitchFamily="2" charset="-122"/>
                <a:cs typeface="Consolas" pitchFamily="49" charset="0"/>
              </a:rPr>
              <a:t>）继承</a:t>
            </a:r>
          </a:p>
        </p:txBody>
      </p:sp>
      <p:sp>
        <p:nvSpPr>
          <p:cNvPr id="5" name="灯片编号占位符 4"/>
          <p:cNvSpPr>
            <a:spLocks noGrp="1"/>
          </p:cNvSpPr>
          <p:nvPr>
            <p:ph type="sldNum" sz="quarter" idx="12"/>
          </p:nvPr>
        </p:nvSpPr>
        <p:spPr/>
        <p:txBody>
          <a:bodyPr/>
          <a:lstStyle/>
          <a:p>
            <a:fld id="{6699457F-8CE0-4332-9E3E-2A332048C7F3}" type="slidenum">
              <a:rPr lang="en-US" altLang="zh-CN" smtClean="0"/>
              <a:pPr/>
              <a:t>6</a:t>
            </a:fld>
            <a:r>
              <a:rPr lang="en-US" altLang="zh-CN" smtClean="0"/>
              <a:t>/120</a:t>
            </a:r>
            <a:endParaRPr lang="en-US" altLang="zh-CN"/>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357158" y="1643050"/>
          <a:ext cx="8429684" cy="4357719"/>
        </p:xfrm>
        <a:graphic>
          <a:graphicData uri="http://schemas.openxmlformats.org/drawingml/2006/table">
            <a:tbl>
              <a:tblPr>
                <a:tableStyleId>{08FB837D-C827-4EFA-A057-4D05807E0F7C}</a:tableStyleId>
              </a:tblPr>
              <a:tblGrid>
                <a:gridCol w="2143140"/>
                <a:gridCol w="4978213"/>
                <a:gridCol w="1308331"/>
              </a:tblGrid>
              <a:tr h="534690">
                <a:tc>
                  <a:txBody>
                    <a:bodyPr/>
                    <a:lstStyle/>
                    <a:p>
                      <a:pPr indent="0" algn="just">
                        <a:lnSpc>
                          <a:spcPct val="150000"/>
                        </a:lnSpc>
                        <a:spcAft>
                          <a:spcPts val="0"/>
                        </a:spcAft>
                      </a:pPr>
                      <a:r>
                        <a:rPr lang="zh-CN" sz="1800" b="1" kern="100">
                          <a:solidFill>
                            <a:srgbClr val="FF0000"/>
                          </a:solidFill>
                          <a:latin typeface="Times New Roman" pitchFamily="18" charset="0"/>
                          <a:ea typeface="仿宋" pitchFamily="49" charset="-122"/>
                          <a:cs typeface="Times New Roman" pitchFamily="18" charset="0"/>
                        </a:rPr>
                        <a:t>数据结构</a:t>
                      </a:r>
                    </a:p>
                  </a:txBody>
                  <a:tcPr marL="62345" marR="62345" marT="0" marB="0"/>
                </a:tc>
                <a:tc>
                  <a:txBody>
                    <a:bodyPr/>
                    <a:lstStyle/>
                    <a:p>
                      <a:pPr indent="0" algn="just">
                        <a:lnSpc>
                          <a:spcPct val="150000"/>
                        </a:lnSpc>
                        <a:spcAft>
                          <a:spcPts val="0"/>
                        </a:spcAft>
                      </a:pPr>
                      <a:r>
                        <a:rPr lang="zh-CN" sz="1800" b="1" kern="100">
                          <a:solidFill>
                            <a:srgbClr val="FF0000"/>
                          </a:solidFill>
                          <a:latin typeface="Times New Roman" pitchFamily="18" charset="0"/>
                          <a:ea typeface="仿宋" pitchFamily="49" charset="-122"/>
                          <a:cs typeface="Times New Roman" pitchFamily="18" charset="0"/>
                        </a:rPr>
                        <a:t>说</a:t>
                      </a:r>
                      <a:r>
                        <a:rPr lang="en-US" sz="1800" b="1" kern="100">
                          <a:solidFill>
                            <a:srgbClr val="FF0000"/>
                          </a:solidFill>
                          <a:latin typeface="Times New Roman" pitchFamily="18" charset="0"/>
                          <a:ea typeface="仿宋" pitchFamily="49" charset="-122"/>
                          <a:cs typeface="Times New Roman" pitchFamily="18" charset="0"/>
                        </a:rPr>
                        <a:t>  </a:t>
                      </a:r>
                      <a:r>
                        <a:rPr lang="zh-CN" sz="1800" b="1" kern="100">
                          <a:solidFill>
                            <a:srgbClr val="FF0000"/>
                          </a:solidFill>
                          <a:latin typeface="Times New Roman" pitchFamily="18" charset="0"/>
                          <a:ea typeface="仿宋" pitchFamily="49" charset="-122"/>
                          <a:cs typeface="Times New Roman" pitchFamily="18" charset="0"/>
                        </a:rPr>
                        <a:t>明</a:t>
                      </a:r>
                    </a:p>
                  </a:txBody>
                  <a:tcPr marL="62345" marR="62345" marT="0" marB="0"/>
                </a:tc>
                <a:tc>
                  <a:txBody>
                    <a:bodyPr/>
                    <a:lstStyle/>
                    <a:p>
                      <a:pPr indent="0" algn="just">
                        <a:lnSpc>
                          <a:spcPct val="150000"/>
                        </a:lnSpc>
                        <a:spcAft>
                          <a:spcPts val="0"/>
                        </a:spcAft>
                      </a:pPr>
                      <a:r>
                        <a:rPr lang="zh-CN" sz="1800" b="1" kern="100">
                          <a:solidFill>
                            <a:srgbClr val="FF0000"/>
                          </a:solidFill>
                          <a:latin typeface="Times New Roman" pitchFamily="18" charset="0"/>
                          <a:ea typeface="仿宋" pitchFamily="49" charset="-122"/>
                          <a:cs typeface="Times New Roman" pitchFamily="18" charset="0"/>
                        </a:rPr>
                        <a:t>实现头文件</a:t>
                      </a:r>
                    </a:p>
                  </a:txBody>
                  <a:tcPr marL="62345" marR="62345" marT="0" marB="0"/>
                </a:tc>
              </a:tr>
              <a:tr h="955757">
                <a:tc>
                  <a:txBody>
                    <a:bodyPr/>
                    <a:lstStyle/>
                    <a:p>
                      <a:pPr indent="0">
                        <a:lnSpc>
                          <a:spcPct val="150000"/>
                        </a:lnSpc>
                        <a:spcAft>
                          <a:spcPts val="0"/>
                        </a:spcAft>
                      </a:pPr>
                      <a:r>
                        <a:rPr lang="zh-CN" sz="1800" kern="100">
                          <a:solidFill>
                            <a:srgbClr val="3333FF"/>
                          </a:solidFill>
                          <a:latin typeface="Times New Roman" pitchFamily="18" charset="0"/>
                          <a:ea typeface="仿宋" pitchFamily="49" charset="-122"/>
                          <a:cs typeface="Times New Roman" pitchFamily="18" charset="0"/>
                        </a:rPr>
                        <a:t>向量（</a:t>
                      </a:r>
                      <a:r>
                        <a:rPr lang="en-US" sz="1800" kern="100">
                          <a:solidFill>
                            <a:srgbClr val="3333FF"/>
                          </a:solidFill>
                          <a:latin typeface="Times New Roman" pitchFamily="18" charset="0"/>
                          <a:ea typeface="仿宋" pitchFamily="49" charset="-122"/>
                          <a:cs typeface="Times New Roman" pitchFamily="18" charset="0"/>
                        </a:rPr>
                        <a:t>vector</a:t>
                      </a:r>
                      <a:r>
                        <a:rPr lang="zh-CN" sz="1800" kern="100">
                          <a:solidFill>
                            <a:srgbClr val="3333FF"/>
                          </a:solidFill>
                          <a:latin typeface="Times New Roman" pitchFamily="18" charset="0"/>
                          <a:ea typeface="仿宋" pitchFamily="49" charset="-122"/>
                          <a:cs typeface="Times New Roman" pitchFamily="18" charset="0"/>
                        </a:rPr>
                        <a:t>）</a:t>
                      </a:r>
                      <a:endParaRPr lang="zh-CN" sz="1800" b="1" kern="100">
                        <a:solidFill>
                          <a:srgbClr val="3333FF"/>
                        </a:solidFill>
                        <a:latin typeface="Times New Roman" pitchFamily="18" charset="0"/>
                        <a:ea typeface="仿宋" pitchFamily="49" charset="-122"/>
                        <a:cs typeface="Times New Roman" pitchFamily="18" charset="0"/>
                      </a:endParaRPr>
                    </a:p>
                  </a:txBody>
                  <a:tcPr marL="62345" marR="62345" marT="0" marB="0"/>
                </a:tc>
                <a:tc>
                  <a:txBody>
                    <a:bodyPr/>
                    <a:lstStyle/>
                    <a:p>
                      <a:pPr indent="0">
                        <a:lnSpc>
                          <a:spcPct val="150000"/>
                        </a:lnSpc>
                        <a:spcAft>
                          <a:spcPts val="0"/>
                        </a:spcAft>
                      </a:pPr>
                      <a:r>
                        <a:rPr lang="zh-CN" sz="1800" kern="100">
                          <a:solidFill>
                            <a:srgbClr val="3333FF"/>
                          </a:solidFill>
                          <a:latin typeface="Times New Roman" pitchFamily="18" charset="0"/>
                          <a:ea typeface="仿宋" pitchFamily="49" charset="-122"/>
                          <a:cs typeface="Times New Roman" pitchFamily="18" charset="0"/>
                        </a:rPr>
                        <a:t>连续存储元素。底层数据结构为数组，支持快速随机访问</a:t>
                      </a:r>
                      <a:endParaRPr lang="zh-CN" sz="1800" b="1" kern="100">
                        <a:solidFill>
                          <a:srgbClr val="3333FF"/>
                        </a:solidFill>
                        <a:latin typeface="Times New Roman" pitchFamily="18" charset="0"/>
                        <a:ea typeface="仿宋" pitchFamily="49" charset="-122"/>
                        <a:cs typeface="Times New Roman" pitchFamily="18" charset="0"/>
                      </a:endParaRPr>
                    </a:p>
                  </a:txBody>
                  <a:tcPr marL="62345" marR="62345" marT="0" marB="0"/>
                </a:tc>
                <a:tc>
                  <a:txBody>
                    <a:bodyPr/>
                    <a:lstStyle/>
                    <a:p>
                      <a:pPr indent="0" algn="just">
                        <a:lnSpc>
                          <a:spcPct val="150000"/>
                        </a:lnSpc>
                        <a:spcAft>
                          <a:spcPts val="0"/>
                        </a:spcAft>
                      </a:pPr>
                      <a:r>
                        <a:rPr lang="en-US" sz="1800" kern="100">
                          <a:solidFill>
                            <a:srgbClr val="3333FF"/>
                          </a:solidFill>
                          <a:latin typeface="Times New Roman" pitchFamily="18" charset="0"/>
                          <a:ea typeface="仿宋" pitchFamily="49" charset="-122"/>
                          <a:cs typeface="Times New Roman" pitchFamily="18" charset="0"/>
                        </a:rPr>
                        <a:t>&lt;vector&gt;</a:t>
                      </a:r>
                      <a:endParaRPr lang="zh-CN" sz="1800" b="1" kern="100">
                        <a:solidFill>
                          <a:srgbClr val="3333FF"/>
                        </a:solidFill>
                        <a:latin typeface="Times New Roman" pitchFamily="18" charset="0"/>
                        <a:ea typeface="仿宋" pitchFamily="49" charset="-122"/>
                        <a:cs typeface="Times New Roman" pitchFamily="18" charset="0"/>
                      </a:endParaRPr>
                    </a:p>
                  </a:txBody>
                  <a:tcPr marL="62345" marR="62345" marT="0" marB="0"/>
                </a:tc>
              </a:tr>
              <a:tr h="1911515">
                <a:tc>
                  <a:txBody>
                    <a:bodyPr/>
                    <a:lstStyle/>
                    <a:p>
                      <a:pPr indent="0">
                        <a:lnSpc>
                          <a:spcPct val="150000"/>
                        </a:lnSpc>
                        <a:spcAft>
                          <a:spcPts val="0"/>
                        </a:spcAft>
                      </a:pPr>
                      <a:r>
                        <a:rPr lang="zh-CN" sz="1800" kern="100">
                          <a:solidFill>
                            <a:srgbClr val="3333FF"/>
                          </a:solidFill>
                          <a:latin typeface="Times New Roman" pitchFamily="18" charset="0"/>
                          <a:ea typeface="仿宋" pitchFamily="49" charset="-122"/>
                          <a:cs typeface="Times New Roman" pitchFamily="18" charset="0"/>
                        </a:rPr>
                        <a:t>双端队列（</a:t>
                      </a:r>
                      <a:r>
                        <a:rPr lang="en-US" sz="1800" kern="100">
                          <a:solidFill>
                            <a:srgbClr val="3333FF"/>
                          </a:solidFill>
                          <a:latin typeface="Times New Roman" pitchFamily="18" charset="0"/>
                          <a:ea typeface="仿宋" pitchFamily="49" charset="-122"/>
                          <a:cs typeface="Times New Roman" pitchFamily="18" charset="0"/>
                        </a:rPr>
                        <a:t>deque</a:t>
                      </a:r>
                      <a:r>
                        <a:rPr lang="zh-CN" sz="1800" kern="100">
                          <a:solidFill>
                            <a:srgbClr val="3333FF"/>
                          </a:solidFill>
                          <a:latin typeface="Times New Roman" pitchFamily="18" charset="0"/>
                          <a:ea typeface="仿宋" pitchFamily="49" charset="-122"/>
                          <a:cs typeface="Times New Roman" pitchFamily="18" charset="0"/>
                        </a:rPr>
                        <a:t>）</a:t>
                      </a:r>
                      <a:endParaRPr lang="zh-CN" sz="1800" b="1" kern="100">
                        <a:solidFill>
                          <a:srgbClr val="3333FF"/>
                        </a:solidFill>
                        <a:latin typeface="Times New Roman" pitchFamily="18" charset="0"/>
                        <a:ea typeface="仿宋" pitchFamily="49" charset="-122"/>
                        <a:cs typeface="Times New Roman" pitchFamily="18" charset="0"/>
                      </a:endParaRPr>
                    </a:p>
                  </a:txBody>
                  <a:tcPr marL="62345" marR="62345" marT="0" marB="0"/>
                </a:tc>
                <a:tc>
                  <a:txBody>
                    <a:bodyPr/>
                    <a:lstStyle/>
                    <a:p>
                      <a:pPr indent="0">
                        <a:lnSpc>
                          <a:spcPct val="150000"/>
                        </a:lnSpc>
                        <a:spcAft>
                          <a:spcPts val="0"/>
                        </a:spcAft>
                      </a:pPr>
                      <a:r>
                        <a:rPr lang="zh-CN" sz="1800" kern="100">
                          <a:solidFill>
                            <a:srgbClr val="3333FF"/>
                          </a:solidFill>
                          <a:latin typeface="Times New Roman" pitchFamily="18" charset="0"/>
                          <a:ea typeface="仿宋" pitchFamily="49" charset="-122"/>
                          <a:cs typeface="Times New Roman" pitchFamily="18" charset="0"/>
                        </a:rPr>
                        <a:t>连续存储的指向不同元素的指针所组成的数组。底层数据结构为一个中央控制器和多个缓冲区，支持首尾元素（中间不能）快速增删，也支持随机访问</a:t>
                      </a:r>
                      <a:endParaRPr lang="zh-CN" sz="1800" b="1" kern="100">
                        <a:solidFill>
                          <a:srgbClr val="3333FF"/>
                        </a:solidFill>
                        <a:latin typeface="Times New Roman" pitchFamily="18" charset="0"/>
                        <a:ea typeface="仿宋" pitchFamily="49" charset="-122"/>
                        <a:cs typeface="Times New Roman" pitchFamily="18" charset="0"/>
                      </a:endParaRPr>
                    </a:p>
                  </a:txBody>
                  <a:tcPr marL="62345" marR="62345" marT="0" marB="0"/>
                </a:tc>
                <a:tc>
                  <a:txBody>
                    <a:bodyPr/>
                    <a:lstStyle/>
                    <a:p>
                      <a:pPr indent="0" algn="just">
                        <a:lnSpc>
                          <a:spcPct val="150000"/>
                        </a:lnSpc>
                        <a:spcAft>
                          <a:spcPts val="0"/>
                        </a:spcAft>
                      </a:pPr>
                      <a:r>
                        <a:rPr lang="en-US" sz="1800" kern="100">
                          <a:solidFill>
                            <a:srgbClr val="3333FF"/>
                          </a:solidFill>
                          <a:latin typeface="Times New Roman" pitchFamily="18" charset="0"/>
                          <a:ea typeface="仿宋" pitchFamily="49" charset="-122"/>
                          <a:cs typeface="Times New Roman" pitchFamily="18" charset="0"/>
                        </a:rPr>
                        <a:t>&lt;deque&gt;</a:t>
                      </a:r>
                      <a:endParaRPr lang="zh-CN" sz="1800" b="1" kern="100">
                        <a:solidFill>
                          <a:srgbClr val="3333FF"/>
                        </a:solidFill>
                        <a:latin typeface="Times New Roman" pitchFamily="18" charset="0"/>
                        <a:ea typeface="仿宋" pitchFamily="49" charset="-122"/>
                        <a:cs typeface="Times New Roman" pitchFamily="18" charset="0"/>
                      </a:endParaRPr>
                    </a:p>
                  </a:txBody>
                  <a:tcPr marL="62345" marR="62345" marT="0" marB="0"/>
                </a:tc>
              </a:tr>
              <a:tr h="955757">
                <a:tc>
                  <a:txBody>
                    <a:bodyPr/>
                    <a:lstStyle/>
                    <a:p>
                      <a:pPr indent="0">
                        <a:lnSpc>
                          <a:spcPct val="150000"/>
                        </a:lnSpc>
                        <a:spcAft>
                          <a:spcPts val="0"/>
                        </a:spcAft>
                      </a:pPr>
                      <a:r>
                        <a:rPr lang="zh-CN" sz="1800" kern="100">
                          <a:solidFill>
                            <a:srgbClr val="3333FF"/>
                          </a:solidFill>
                          <a:latin typeface="Times New Roman" pitchFamily="18" charset="0"/>
                          <a:ea typeface="仿宋" pitchFamily="49" charset="-122"/>
                          <a:cs typeface="Times New Roman" pitchFamily="18" charset="0"/>
                        </a:rPr>
                        <a:t>链表（</a:t>
                      </a:r>
                      <a:r>
                        <a:rPr lang="en-US" sz="1800" kern="100">
                          <a:solidFill>
                            <a:srgbClr val="3333FF"/>
                          </a:solidFill>
                          <a:latin typeface="Times New Roman" pitchFamily="18" charset="0"/>
                          <a:ea typeface="仿宋" pitchFamily="49" charset="-122"/>
                          <a:cs typeface="Times New Roman" pitchFamily="18" charset="0"/>
                        </a:rPr>
                        <a:t>list</a:t>
                      </a:r>
                      <a:r>
                        <a:rPr lang="zh-CN" sz="1800" kern="100">
                          <a:solidFill>
                            <a:srgbClr val="3333FF"/>
                          </a:solidFill>
                          <a:latin typeface="Times New Roman" pitchFamily="18" charset="0"/>
                          <a:ea typeface="仿宋" pitchFamily="49" charset="-122"/>
                          <a:cs typeface="Times New Roman" pitchFamily="18" charset="0"/>
                        </a:rPr>
                        <a:t>）</a:t>
                      </a:r>
                      <a:endParaRPr lang="zh-CN" sz="1800" b="1" kern="100">
                        <a:solidFill>
                          <a:srgbClr val="3333FF"/>
                        </a:solidFill>
                        <a:latin typeface="Times New Roman" pitchFamily="18" charset="0"/>
                        <a:ea typeface="仿宋" pitchFamily="49" charset="-122"/>
                        <a:cs typeface="Times New Roman" pitchFamily="18" charset="0"/>
                      </a:endParaRPr>
                    </a:p>
                  </a:txBody>
                  <a:tcPr marL="62345" marR="62345" marT="0" marB="0"/>
                </a:tc>
                <a:tc>
                  <a:txBody>
                    <a:bodyPr/>
                    <a:lstStyle/>
                    <a:p>
                      <a:pPr indent="0">
                        <a:lnSpc>
                          <a:spcPct val="150000"/>
                        </a:lnSpc>
                        <a:spcAft>
                          <a:spcPts val="0"/>
                        </a:spcAft>
                      </a:pPr>
                      <a:r>
                        <a:rPr lang="zh-CN" sz="1800" kern="100">
                          <a:solidFill>
                            <a:srgbClr val="3333FF"/>
                          </a:solidFill>
                          <a:latin typeface="Times New Roman" pitchFamily="18" charset="0"/>
                          <a:ea typeface="仿宋" pitchFamily="49" charset="-122"/>
                          <a:cs typeface="Times New Roman" pitchFamily="18" charset="0"/>
                        </a:rPr>
                        <a:t>由结点组成的链表，每个结点包含着一个元素。底层数据结构为双向链表，支持结点的快速增删</a:t>
                      </a:r>
                      <a:endParaRPr lang="zh-CN" sz="1800" b="1" kern="100">
                        <a:solidFill>
                          <a:srgbClr val="3333FF"/>
                        </a:solidFill>
                        <a:latin typeface="Times New Roman" pitchFamily="18" charset="0"/>
                        <a:ea typeface="仿宋" pitchFamily="49" charset="-122"/>
                        <a:cs typeface="Times New Roman" pitchFamily="18" charset="0"/>
                      </a:endParaRPr>
                    </a:p>
                  </a:txBody>
                  <a:tcPr marL="62345" marR="62345" marT="0" marB="0"/>
                </a:tc>
                <a:tc>
                  <a:txBody>
                    <a:bodyPr/>
                    <a:lstStyle/>
                    <a:p>
                      <a:pPr indent="0" algn="just">
                        <a:lnSpc>
                          <a:spcPct val="150000"/>
                        </a:lnSpc>
                        <a:spcAft>
                          <a:spcPts val="0"/>
                        </a:spcAft>
                      </a:pPr>
                      <a:r>
                        <a:rPr lang="en-US" sz="1800" kern="100">
                          <a:solidFill>
                            <a:srgbClr val="3333FF"/>
                          </a:solidFill>
                          <a:latin typeface="Times New Roman" pitchFamily="18" charset="0"/>
                          <a:ea typeface="仿宋" pitchFamily="49" charset="-122"/>
                          <a:cs typeface="Times New Roman" pitchFamily="18" charset="0"/>
                        </a:rPr>
                        <a:t>&lt;list&gt;</a:t>
                      </a:r>
                      <a:endParaRPr lang="zh-CN" sz="1800" b="1" kern="100">
                        <a:solidFill>
                          <a:srgbClr val="3333FF"/>
                        </a:solidFill>
                        <a:latin typeface="Times New Roman" pitchFamily="18" charset="0"/>
                        <a:ea typeface="仿宋" pitchFamily="49" charset="-122"/>
                        <a:cs typeface="Times New Roman" pitchFamily="18" charset="0"/>
                      </a:endParaRPr>
                    </a:p>
                  </a:txBody>
                  <a:tcPr marL="62345" marR="62345" marT="0" marB="0"/>
                </a:tc>
              </a:tr>
            </a:tbl>
          </a:graphicData>
        </a:graphic>
      </p:graphicFrame>
      <p:sp>
        <p:nvSpPr>
          <p:cNvPr id="4" name="TextBox 3"/>
          <p:cNvSpPr txBox="1"/>
          <p:nvPr/>
        </p:nvSpPr>
        <p:spPr>
          <a:xfrm>
            <a:off x="2928926" y="714356"/>
            <a:ext cx="2143140" cy="400110"/>
          </a:xfrm>
          <a:prstGeom prst="rect">
            <a:avLst/>
          </a:prstGeom>
          <a:noFill/>
        </p:spPr>
        <p:txBody>
          <a:bodyPr wrap="square" rtlCol="0">
            <a:spAutoFit/>
          </a:bodyPr>
          <a:lstStyle/>
          <a:p>
            <a:r>
              <a:rPr lang="zh-CN" altLang="en-US" sz="2000" smtClean="0">
                <a:solidFill>
                  <a:srgbClr val="0000FF"/>
                </a:solidFill>
                <a:latin typeface="Consolas" pitchFamily="49" charset="0"/>
                <a:ea typeface="仿宋" pitchFamily="49" charset="-122"/>
                <a:cs typeface="Consolas" pitchFamily="49" charset="0"/>
              </a:rPr>
              <a:t>主要的</a:t>
            </a:r>
            <a:r>
              <a:rPr lang="en-US" altLang="zh-CN" sz="2000" smtClean="0">
                <a:solidFill>
                  <a:srgbClr val="0000FF"/>
                </a:solidFill>
                <a:latin typeface="Consolas" pitchFamily="49" charset="0"/>
                <a:ea typeface="仿宋" pitchFamily="49" charset="-122"/>
                <a:cs typeface="Consolas" pitchFamily="49" charset="0"/>
              </a:rPr>
              <a:t>STL</a:t>
            </a:r>
            <a:r>
              <a:rPr lang="zh-CN" altLang="zh-CN" sz="2000" smtClean="0">
                <a:solidFill>
                  <a:srgbClr val="0000FF"/>
                </a:solidFill>
                <a:latin typeface="Consolas" pitchFamily="49" charset="0"/>
                <a:ea typeface="仿宋" pitchFamily="49" charset="-122"/>
                <a:cs typeface="Consolas" pitchFamily="49" charset="0"/>
              </a:rPr>
              <a:t>容器</a:t>
            </a:r>
            <a:r>
              <a:rPr lang="zh-CN" altLang="en-US" sz="2000" smtClean="0">
                <a:solidFill>
                  <a:srgbClr val="0000FF"/>
                </a:solidFill>
                <a:latin typeface="Consolas" pitchFamily="49" charset="0"/>
                <a:ea typeface="仿宋" pitchFamily="49" charset="-122"/>
                <a:cs typeface="Consolas" pitchFamily="49" charset="0"/>
              </a:rPr>
              <a:t>表</a:t>
            </a:r>
          </a:p>
        </p:txBody>
      </p:sp>
      <p:sp>
        <p:nvSpPr>
          <p:cNvPr id="6" name="灯片编号占位符 5"/>
          <p:cNvSpPr>
            <a:spLocks noGrp="1"/>
          </p:cNvSpPr>
          <p:nvPr>
            <p:ph type="sldNum" sz="quarter" idx="12"/>
          </p:nvPr>
        </p:nvSpPr>
        <p:spPr/>
        <p:txBody>
          <a:bodyPr/>
          <a:lstStyle/>
          <a:p>
            <a:fld id="{6699457F-8CE0-4332-9E3E-2A332048C7F3}" type="slidenum">
              <a:rPr lang="en-US" altLang="zh-CN" smtClean="0"/>
              <a:pPr/>
              <a:t>60</a:t>
            </a:fld>
            <a:r>
              <a:rPr lang="en-US" altLang="zh-CN" smtClean="0"/>
              <a:t>/120</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214282" y="500042"/>
          <a:ext cx="8643967" cy="5715041"/>
        </p:xfrm>
        <a:graphic>
          <a:graphicData uri="http://schemas.openxmlformats.org/drawingml/2006/table">
            <a:tbl>
              <a:tblPr>
                <a:tableStyleId>{C4B1156A-380E-4F78-BDF5-A606A8083BF9}</a:tableStyleId>
              </a:tblPr>
              <a:tblGrid>
                <a:gridCol w="2321388"/>
                <a:gridCol w="4980990"/>
                <a:gridCol w="1341589"/>
              </a:tblGrid>
              <a:tr h="452901">
                <a:tc>
                  <a:txBody>
                    <a:bodyPr/>
                    <a:lstStyle/>
                    <a:p>
                      <a:pPr indent="0" algn="just">
                        <a:lnSpc>
                          <a:spcPct val="150000"/>
                        </a:lnSpc>
                        <a:spcAft>
                          <a:spcPts val="0"/>
                        </a:spcAft>
                      </a:pPr>
                      <a:r>
                        <a:rPr lang="zh-CN" sz="1800" b="1" kern="100">
                          <a:solidFill>
                            <a:srgbClr val="FF0000"/>
                          </a:solidFill>
                          <a:latin typeface="Times New Roman" pitchFamily="18" charset="0"/>
                          <a:ea typeface="仿宋" pitchFamily="49" charset="-122"/>
                          <a:cs typeface="Times New Roman" pitchFamily="18" charset="0"/>
                        </a:rPr>
                        <a:t>数据结构</a:t>
                      </a:r>
                    </a:p>
                  </a:txBody>
                  <a:tcPr marL="62345" marR="62345" marT="0" marB="0">
                    <a:solidFill>
                      <a:schemeClr val="accent3"/>
                    </a:solidFill>
                  </a:tcPr>
                </a:tc>
                <a:tc>
                  <a:txBody>
                    <a:bodyPr/>
                    <a:lstStyle/>
                    <a:p>
                      <a:pPr indent="0" algn="just">
                        <a:lnSpc>
                          <a:spcPct val="150000"/>
                        </a:lnSpc>
                        <a:spcAft>
                          <a:spcPts val="0"/>
                        </a:spcAft>
                      </a:pPr>
                      <a:r>
                        <a:rPr lang="zh-CN" sz="1800" b="1" kern="100">
                          <a:solidFill>
                            <a:srgbClr val="FF0000"/>
                          </a:solidFill>
                          <a:latin typeface="Times New Roman" pitchFamily="18" charset="0"/>
                          <a:ea typeface="仿宋" pitchFamily="49" charset="-122"/>
                          <a:cs typeface="Times New Roman" pitchFamily="18" charset="0"/>
                        </a:rPr>
                        <a:t>说</a:t>
                      </a:r>
                      <a:r>
                        <a:rPr lang="en-US" sz="1800" b="1" kern="100">
                          <a:solidFill>
                            <a:srgbClr val="FF0000"/>
                          </a:solidFill>
                          <a:latin typeface="Times New Roman" pitchFamily="18" charset="0"/>
                          <a:ea typeface="仿宋" pitchFamily="49" charset="-122"/>
                          <a:cs typeface="Times New Roman" pitchFamily="18" charset="0"/>
                        </a:rPr>
                        <a:t>  </a:t>
                      </a:r>
                      <a:r>
                        <a:rPr lang="zh-CN" sz="1800" b="1" kern="100">
                          <a:solidFill>
                            <a:srgbClr val="FF0000"/>
                          </a:solidFill>
                          <a:latin typeface="Times New Roman" pitchFamily="18" charset="0"/>
                          <a:ea typeface="仿宋" pitchFamily="49" charset="-122"/>
                          <a:cs typeface="Times New Roman" pitchFamily="18" charset="0"/>
                        </a:rPr>
                        <a:t>明</a:t>
                      </a:r>
                    </a:p>
                  </a:txBody>
                  <a:tcPr marL="62345" marR="62345" marT="0" marB="0">
                    <a:solidFill>
                      <a:schemeClr val="accent3"/>
                    </a:solidFill>
                  </a:tcPr>
                </a:tc>
                <a:tc>
                  <a:txBody>
                    <a:bodyPr/>
                    <a:lstStyle/>
                    <a:p>
                      <a:pPr indent="0" algn="just">
                        <a:lnSpc>
                          <a:spcPct val="150000"/>
                        </a:lnSpc>
                        <a:spcAft>
                          <a:spcPts val="0"/>
                        </a:spcAft>
                      </a:pPr>
                      <a:r>
                        <a:rPr lang="zh-CN" sz="1800" b="1" kern="100">
                          <a:solidFill>
                            <a:srgbClr val="FF0000"/>
                          </a:solidFill>
                          <a:latin typeface="Times New Roman" pitchFamily="18" charset="0"/>
                          <a:ea typeface="仿宋" pitchFamily="49" charset="-122"/>
                          <a:cs typeface="Times New Roman" pitchFamily="18" charset="0"/>
                        </a:rPr>
                        <a:t>实现头文件</a:t>
                      </a:r>
                    </a:p>
                  </a:txBody>
                  <a:tcPr marL="62345" marR="62345" marT="0" marB="0">
                    <a:solidFill>
                      <a:schemeClr val="accent3"/>
                    </a:solidFill>
                  </a:tcPr>
                </a:tc>
              </a:tr>
              <a:tr h="809560">
                <a:tc>
                  <a:txBody>
                    <a:bodyPr/>
                    <a:lstStyle/>
                    <a:p>
                      <a:pPr indent="0">
                        <a:lnSpc>
                          <a:spcPct val="150000"/>
                        </a:lnSpc>
                        <a:spcAft>
                          <a:spcPts val="0"/>
                        </a:spcAft>
                      </a:pPr>
                      <a:r>
                        <a:rPr lang="zh-CN" sz="1800" kern="100">
                          <a:solidFill>
                            <a:srgbClr val="3333FF"/>
                          </a:solidFill>
                          <a:latin typeface="Times New Roman" pitchFamily="18" charset="0"/>
                          <a:ea typeface="仿宋" pitchFamily="49" charset="-122"/>
                          <a:cs typeface="Times New Roman" pitchFamily="18" charset="0"/>
                        </a:rPr>
                        <a:t>栈（</a:t>
                      </a:r>
                      <a:r>
                        <a:rPr lang="en-US" sz="1800" kern="100">
                          <a:solidFill>
                            <a:srgbClr val="3333FF"/>
                          </a:solidFill>
                          <a:latin typeface="Times New Roman" pitchFamily="18" charset="0"/>
                          <a:ea typeface="仿宋" pitchFamily="49" charset="-122"/>
                          <a:cs typeface="Times New Roman" pitchFamily="18" charset="0"/>
                        </a:rPr>
                        <a:t>stack</a:t>
                      </a:r>
                      <a:r>
                        <a:rPr lang="zh-CN" sz="1800" kern="100">
                          <a:solidFill>
                            <a:srgbClr val="3333FF"/>
                          </a:solidFill>
                          <a:latin typeface="Times New Roman" pitchFamily="18" charset="0"/>
                          <a:ea typeface="仿宋" pitchFamily="49" charset="-122"/>
                          <a:cs typeface="Times New Roman" pitchFamily="18" charset="0"/>
                        </a:rPr>
                        <a:t>）</a:t>
                      </a:r>
                      <a:endParaRPr lang="zh-CN" sz="1800" b="1" kern="100">
                        <a:solidFill>
                          <a:srgbClr val="3333FF"/>
                        </a:solidFill>
                        <a:latin typeface="Times New Roman" pitchFamily="18" charset="0"/>
                        <a:ea typeface="仿宋" pitchFamily="49" charset="-122"/>
                        <a:cs typeface="Times New Roman" pitchFamily="18" charset="0"/>
                      </a:endParaRPr>
                    </a:p>
                  </a:txBody>
                  <a:tcPr marL="62345" marR="62345" marT="0" marB="0">
                    <a:solidFill>
                      <a:schemeClr val="accent3"/>
                    </a:solidFill>
                  </a:tcPr>
                </a:tc>
                <a:tc>
                  <a:txBody>
                    <a:bodyPr/>
                    <a:lstStyle/>
                    <a:p>
                      <a:pPr indent="0">
                        <a:lnSpc>
                          <a:spcPct val="150000"/>
                        </a:lnSpc>
                        <a:spcAft>
                          <a:spcPts val="0"/>
                        </a:spcAft>
                      </a:pPr>
                      <a:r>
                        <a:rPr lang="zh-CN" sz="1800" kern="100">
                          <a:solidFill>
                            <a:srgbClr val="3333FF"/>
                          </a:solidFill>
                          <a:latin typeface="Times New Roman" pitchFamily="18" charset="0"/>
                          <a:ea typeface="仿宋" pitchFamily="49" charset="-122"/>
                          <a:cs typeface="Times New Roman" pitchFamily="18" charset="0"/>
                        </a:rPr>
                        <a:t>后进先出的序列。底层一般用</a:t>
                      </a:r>
                      <a:r>
                        <a:rPr lang="en-US" sz="1800" kern="100">
                          <a:solidFill>
                            <a:srgbClr val="3333FF"/>
                          </a:solidFill>
                          <a:latin typeface="Times New Roman" pitchFamily="18" charset="0"/>
                          <a:ea typeface="仿宋" pitchFamily="49" charset="-122"/>
                          <a:cs typeface="Times New Roman" pitchFamily="18" charset="0"/>
                        </a:rPr>
                        <a:t>deque</a:t>
                      </a:r>
                      <a:r>
                        <a:rPr lang="zh-CN" sz="1800" kern="100">
                          <a:solidFill>
                            <a:srgbClr val="3333FF"/>
                          </a:solidFill>
                          <a:latin typeface="Times New Roman" pitchFamily="18" charset="0"/>
                          <a:ea typeface="仿宋" pitchFamily="49" charset="-122"/>
                          <a:cs typeface="Times New Roman" pitchFamily="18" charset="0"/>
                        </a:rPr>
                        <a:t>（默认）或者</a:t>
                      </a:r>
                      <a:r>
                        <a:rPr lang="en-US" sz="1800" kern="100">
                          <a:solidFill>
                            <a:srgbClr val="3333FF"/>
                          </a:solidFill>
                          <a:latin typeface="Times New Roman" pitchFamily="18" charset="0"/>
                          <a:ea typeface="仿宋" pitchFamily="49" charset="-122"/>
                          <a:cs typeface="Times New Roman" pitchFamily="18" charset="0"/>
                        </a:rPr>
                        <a:t>list</a:t>
                      </a:r>
                      <a:r>
                        <a:rPr lang="zh-CN" sz="1800" kern="100">
                          <a:solidFill>
                            <a:srgbClr val="3333FF"/>
                          </a:solidFill>
                          <a:latin typeface="Times New Roman" pitchFamily="18" charset="0"/>
                          <a:ea typeface="仿宋" pitchFamily="49" charset="-122"/>
                          <a:cs typeface="Times New Roman" pitchFamily="18" charset="0"/>
                        </a:rPr>
                        <a:t>实现</a:t>
                      </a:r>
                      <a:endParaRPr lang="zh-CN" sz="1800" b="1" kern="100">
                        <a:solidFill>
                          <a:srgbClr val="3333FF"/>
                        </a:solidFill>
                        <a:latin typeface="Times New Roman" pitchFamily="18" charset="0"/>
                        <a:ea typeface="仿宋" pitchFamily="49" charset="-122"/>
                        <a:cs typeface="Times New Roman" pitchFamily="18" charset="0"/>
                      </a:endParaRPr>
                    </a:p>
                  </a:txBody>
                  <a:tcPr marL="62345" marR="62345" marT="0" marB="0">
                    <a:solidFill>
                      <a:schemeClr val="accent3"/>
                    </a:solidFill>
                  </a:tcPr>
                </a:tc>
                <a:tc>
                  <a:txBody>
                    <a:bodyPr/>
                    <a:lstStyle/>
                    <a:p>
                      <a:pPr indent="0" algn="just">
                        <a:lnSpc>
                          <a:spcPct val="150000"/>
                        </a:lnSpc>
                        <a:spcAft>
                          <a:spcPts val="0"/>
                        </a:spcAft>
                      </a:pPr>
                      <a:r>
                        <a:rPr lang="en-US" sz="1800" kern="100">
                          <a:solidFill>
                            <a:srgbClr val="3333FF"/>
                          </a:solidFill>
                          <a:latin typeface="Times New Roman" pitchFamily="18" charset="0"/>
                          <a:ea typeface="仿宋" pitchFamily="49" charset="-122"/>
                          <a:cs typeface="Times New Roman" pitchFamily="18" charset="0"/>
                        </a:rPr>
                        <a:t>&lt;stack&gt;</a:t>
                      </a:r>
                      <a:endParaRPr lang="zh-CN" sz="1800" b="1" kern="100">
                        <a:solidFill>
                          <a:srgbClr val="3333FF"/>
                        </a:solidFill>
                        <a:latin typeface="Times New Roman" pitchFamily="18" charset="0"/>
                        <a:ea typeface="仿宋" pitchFamily="49" charset="-122"/>
                        <a:cs typeface="Times New Roman" pitchFamily="18" charset="0"/>
                      </a:endParaRPr>
                    </a:p>
                  </a:txBody>
                  <a:tcPr marL="62345" marR="62345" marT="0" marB="0">
                    <a:solidFill>
                      <a:schemeClr val="accent3"/>
                    </a:solidFill>
                  </a:tcPr>
                </a:tc>
              </a:tr>
              <a:tr h="809560">
                <a:tc>
                  <a:txBody>
                    <a:bodyPr/>
                    <a:lstStyle/>
                    <a:p>
                      <a:pPr indent="0">
                        <a:lnSpc>
                          <a:spcPct val="150000"/>
                        </a:lnSpc>
                        <a:spcAft>
                          <a:spcPts val="0"/>
                        </a:spcAft>
                      </a:pPr>
                      <a:r>
                        <a:rPr lang="zh-CN" sz="1800" kern="100">
                          <a:solidFill>
                            <a:srgbClr val="3333FF"/>
                          </a:solidFill>
                          <a:latin typeface="Times New Roman" pitchFamily="18" charset="0"/>
                          <a:ea typeface="仿宋" pitchFamily="49" charset="-122"/>
                          <a:cs typeface="Times New Roman" pitchFamily="18" charset="0"/>
                        </a:rPr>
                        <a:t>队列（</a:t>
                      </a:r>
                      <a:r>
                        <a:rPr lang="en-US" sz="1800" kern="100">
                          <a:solidFill>
                            <a:srgbClr val="3333FF"/>
                          </a:solidFill>
                          <a:latin typeface="Times New Roman" pitchFamily="18" charset="0"/>
                          <a:ea typeface="仿宋" pitchFamily="49" charset="-122"/>
                          <a:cs typeface="Times New Roman" pitchFamily="18" charset="0"/>
                        </a:rPr>
                        <a:t>queue</a:t>
                      </a:r>
                      <a:r>
                        <a:rPr lang="zh-CN" sz="1800" kern="100">
                          <a:solidFill>
                            <a:srgbClr val="3333FF"/>
                          </a:solidFill>
                          <a:latin typeface="Times New Roman" pitchFamily="18" charset="0"/>
                          <a:ea typeface="仿宋" pitchFamily="49" charset="-122"/>
                          <a:cs typeface="Times New Roman" pitchFamily="18" charset="0"/>
                        </a:rPr>
                        <a:t>）</a:t>
                      </a:r>
                      <a:endParaRPr lang="zh-CN" sz="1800" b="1" kern="100">
                        <a:solidFill>
                          <a:srgbClr val="3333FF"/>
                        </a:solidFill>
                        <a:latin typeface="Times New Roman" pitchFamily="18" charset="0"/>
                        <a:ea typeface="仿宋" pitchFamily="49" charset="-122"/>
                        <a:cs typeface="Times New Roman" pitchFamily="18" charset="0"/>
                      </a:endParaRPr>
                    </a:p>
                  </a:txBody>
                  <a:tcPr marL="62345" marR="62345" marT="0" marB="0">
                    <a:solidFill>
                      <a:schemeClr val="accent3"/>
                    </a:solidFill>
                  </a:tcPr>
                </a:tc>
                <a:tc>
                  <a:txBody>
                    <a:bodyPr/>
                    <a:lstStyle/>
                    <a:p>
                      <a:pPr indent="0">
                        <a:lnSpc>
                          <a:spcPct val="150000"/>
                        </a:lnSpc>
                        <a:spcAft>
                          <a:spcPts val="0"/>
                        </a:spcAft>
                      </a:pPr>
                      <a:r>
                        <a:rPr lang="zh-CN" sz="1800" kern="100">
                          <a:solidFill>
                            <a:srgbClr val="3333FF"/>
                          </a:solidFill>
                          <a:latin typeface="Times New Roman" pitchFamily="18" charset="0"/>
                          <a:ea typeface="仿宋" pitchFamily="49" charset="-122"/>
                          <a:cs typeface="Times New Roman" pitchFamily="18" charset="0"/>
                        </a:rPr>
                        <a:t>先进先出的序列。底层一般用</a:t>
                      </a:r>
                      <a:r>
                        <a:rPr lang="en-US" sz="1800" kern="100">
                          <a:solidFill>
                            <a:srgbClr val="3333FF"/>
                          </a:solidFill>
                          <a:latin typeface="Times New Roman" pitchFamily="18" charset="0"/>
                          <a:ea typeface="仿宋" pitchFamily="49" charset="-122"/>
                          <a:cs typeface="Times New Roman" pitchFamily="18" charset="0"/>
                        </a:rPr>
                        <a:t>deque</a:t>
                      </a:r>
                      <a:r>
                        <a:rPr lang="zh-CN" sz="1800" kern="100">
                          <a:solidFill>
                            <a:srgbClr val="3333FF"/>
                          </a:solidFill>
                          <a:latin typeface="Times New Roman" pitchFamily="18" charset="0"/>
                          <a:ea typeface="仿宋" pitchFamily="49" charset="-122"/>
                          <a:cs typeface="Times New Roman" pitchFamily="18" charset="0"/>
                        </a:rPr>
                        <a:t>（默认）或者</a:t>
                      </a:r>
                      <a:r>
                        <a:rPr lang="en-US" sz="1800" kern="100">
                          <a:solidFill>
                            <a:srgbClr val="3333FF"/>
                          </a:solidFill>
                          <a:latin typeface="Times New Roman" pitchFamily="18" charset="0"/>
                          <a:ea typeface="仿宋" pitchFamily="49" charset="-122"/>
                          <a:cs typeface="Times New Roman" pitchFamily="18" charset="0"/>
                        </a:rPr>
                        <a:t>list</a:t>
                      </a:r>
                      <a:r>
                        <a:rPr lang="zh-CN" sz="1800" kern="100">
                          <a:solidFill>
                            <a:srgbClr val="3333FF"/>
                          </a:solidFill>
                          <a:latin typeface="Times New Roman" pitchFamily="18" charset="0"/>
                          <a:ea typeface="仿宋" pitchFamily="49" charset="-122"/>
                          <a:cs typeface="Times New Roman" pitchFamily="18" charset="0"/>
                        </a:rPr>
                        <a:t>实现</a:t>
                      </a:r>
                      <a:endParaRPr lang="zh-CN" sz="1800" b="1" kern="100">
                        <a:solidFill>
                          <a:srgbClr val="3333FF"/>
                        </a:solidFill>
                        <a:latin typeface="Times New Roman" pitchFamily="18" charset="0"/>
                        <a:ea typeface="仿宋" pitchFamily="49" charset="-122"/>
                        <a:cs typeface="Times New Roman" pitchFamily="18" charset="0"/>
                      </a:endParaRPr>
                    </a:p>
                  </a:txBody>
                  <a:tcPr marL="62345" marR="62345" marT="0" marB="0">
                    <a:solidFill>
                      <a:schemeClr val="accent3"/>
                    </a:solidFill>
                  </a:tcPr>
                </a:tc>
                <a:tc>
                  <a:txBody>
                    <a:bodyPr/>
                    <a:lstStyle/>
                    <a:p>
                      <a:pPr indent="0" algn="just">
                        <a:lnSpc>
                          <a:spcPct val="150000"/>
                        </a:lnSpc>
                        <a:spcAft>
                          <a:spcPts val="0"/>
                        </a:spcAft>
                      </a:pPr>
                      <a:r>
                        <a:rPr lang="en-US" sz="1800" kern="100">
                          <a:solidFill>
                            <a:srgbClr val="3333FF"/>
                          </a:solidFill>
                          <a:latin typeface="Times New Roman" pitchFamily="18" charset="0"/>
                          <a:ea typeface="仿宋" pitchFamily="49" charset="-122"/>
                          <a:cs typeface="Times New Roman" pitchFamily="18" charset="0"/>
                        </a:rPr>
                        <a:t>&lt;queue&gt;</a:t>
                      </a:r>
                      <a:endParaRPr lang="zh-CN" sz="1800" b="1" kern="100">
                        <a:solidFill>
                          <a:srgbClr val="3333FF"/>
                        </a:solidFill>
                        <a:latin typeface="Times New Roman" pitchFamily="18" charset="0"/>
                        <a:ea typeface="仿宋" pitchFamily="49" charset="-122"/>
                        <a:cs typeface="Times New Roman" pitchFamily="18" charset="0"/>
                      </a:endParaRPr>
                    </a:p>
                  </a:txBody>
                  <a:tcPr marL="62345" marR="62345" marT="0" marB="0">
                    <a:solidFill>
                      <a:schemeClr val="accent3"/>
                    </a:solidFill>
                  </a:tcPr>
                </a:tc>
              </a:tr>
              <a:tr h="1214340">
                <a:tc>
                  <a:txBody>
                    <a:bodyPr/>
                    <a:lstStyle/>
                    <a:p>
                      <a:pPr indent="0">
                        <a:lnSpc>
                          <a:spcPct val="150000"/>
                        </a:lnSpc>
                        <a:spcAft>
                          <a:spcPts val="0"/>
                        </a:spcAft>
                      </a:pPr>
                      <a:r>
                        <a:rPr lang="zh-CN" sz="1800" kern="100">
                          <a:solidFill>
                            <a:srgbClr val="3333FF"/>
                          </a:solidFill>
                          <a:latin typeface="Times New Roman" pitchFamily="18" charset="0"/>
                          <a:ea typeface="仿宋" pitchFamily="49" charset="-122"/>
                          <a:cs typeface="Times New Roman" pitchFamily="18" charset="0"/>
                        </a:rPr>
                        <a:t>优先队列（</a:t>
                      </a:r>
                      <a:r>
                        <a:rPr lang="en-US" sz="1800" kern="100">
                          <a:solidFill>
                            <a:srgbClr val="3333FF"/>
                          </a:solidFill>
                          <a:latin typeface="Times New Roman" pitchFamily="18" charset="0"/>
                          <a:ea typeface="仿宋" pitchFamily="49" charset="-122"/>
                          <a:cs typeface="Times New Roman" pitchFamily="18" charset="0"/>
                        </a:rPr>
                        <a:t>priority_queue</a:t>
                      </a:r>
                      <a:r>
                        <a:rPr lang="zh-CN" sz="1800" kern="100">
                          <a:solidFill>
                            <a:srgbClr val="3333FF"/>
                          </a:solidFill>
                          <a:latin typeface="Times New Roman" pitchFamily="18" charset="0"/>
                          <a:ea typeface="仿宋" pitchFamily="49" charset="-122"/>
                          <a:cs typeface="Times New Roman" pitchFamily="18" charset="0"/>
                        </a:rPr>
                        <a:t>）</a:t>
                      </a:r>
                      <a:endParaRPr lang="zh-CN" sz="1800" b="1" kern="100">
                        <a:solidFill>
                          <a:srgbClr val="3333FF"/>
                        </a:solidFill>
                        <a:latin typeface="Times New Roman" pitchFamily="18" charset="0"/>
                        <a:ea typeface="仿宋" pitchFamily="49" charset="-122"/>
                        <a:cs typeface="Times New Roman" pitchFamily="18" charset="0"/>
                      </a:endParaRPr>
                    </a:p>
                  </a:txBody>
                  <a:tcPr marL="62345" marR="62345" marT="0" marB="0">
                    <a:solidFill>
                      <a:schemeClr val="accent3"/>
                    </a:solidFill>
                  </a:tcPr>
                </a:tc>
                <a:tc>
                  <a:txBody>
                    <a:bodyPr/>
                    <a:lstStyle/>
                    <a:p>
                      <a:pPr indent="0">
                        <a:lnSpc>
                          <a:spcPct val="150000"/>
                        </a:lnSpc>
                        <a:spcAft>
                          <a:spcPts val="0"/>
                        </a:spcAft>
                      </a:pPr>
                      <a:r>
                        <a:rPr lang="zh-CN" sz="1800" kern="100">
                          <a:solidFill>
                            <a:srgbClr val="3333FF"/>
                          </a:solidFill>
                          <a:latin typeface="Times New Roman" pitchFamily="18" charset="0"/>
                          <a:ea typeface="仿宋" pitchFamily="49" charset="-122"/>
                          <a:cs typeface="Times New Roman" pitchFamily="18" charset="0"/>
                        </a:rPr>
                        <a:t>元素的进出队顺序由某个谓词或者关系函数决定的一种队列。底层数据结构一般为</a:t>
                      </a:r>
                      <a:r>
                        <a:rPr lang="en-US" sz="1800" kern="100">
                          <a:solidFill>
                            <a:srgbClr val="3333FF"/>
                          </a:solidFill>
                          <a:latin typeface="Times New Roman" pitchFamily="18" charset="0"/>
                          <a:ea typeface="仿宋" pitchFamily="49" charset="-122"/>
                          <a:cs typeface="Times New Roman" pitchFamily="18" charset="0"/>
                        </a:rPr>
                        <a:t>vector</a:t>
                      </a:r>
                      <a:r>
                        <a:rPr lang="zh-CN" sz="1800" kern="100">
                          <a:solidFill>
                            <a:srgbClr val="3333FF"/>
                          </a:solidFill>
                          <a:latin typeface="Times New Roman" pitchFamily="18" charset="0"/>
                          <a:ea typeface="仿宋" pitchFamily="49" charset="-122"/>
                          <a:cs typeface="Times New Roman" pitchFamily="18" charset="0"/>
                        </a:rPr>
                        <a:t>（默认）或者</a:t>
                      </a:r>
                      <a:r>
                        <a:rPr lang="en-US" sz="1800" kern="100">
                          <a:solidFill>
                            <a:srgbClr val="3333FF"/>
                          </a:solidFill>
                          <a:latin typeface="Times New Roman" pitchFamily="18" charset="0"/>
                          <a:ea typeface="仿宋" pitchFamily="49" charset="-122"/>
                          <a:cs typeface="Times New Roman" pitchFamily="18" charset="0"/>
                        </a:rPr>
                        <a:t>deque</a:t>
                      </a:r>
                      <a:endParaRPr lang="zh-CN" sz="1800" b="1" kern="100">
                        <a:solidFill>
                          <a:srgbClr val="3333FF"/>
                        </a:solidFill>
                        <a:latin typeface="Times New Roman" pitchFamily="18" charset="0"/>
                        <a:ea typeface="仿宋" pitchFamily="49" charset="-122"/>
                        <a:cs typeface="Times New Roman" pitchFamily="18" charset="0"/>
                      </a:endParaRPr>
                    </a:p>
                  </a:txBody>
                  <a:tcPr marL="62345" marR="62345" marT="0" marB="0">
                    <a:solidFill>
                      <a:schemeClr val="accent3"/>
                    </a:solidFill>
                  </a:tcPr>
                </a:tc>
                <a:tc>
                  <a:txBody>
                    <a:bodyPr/>
                    <a:lstStyle/>
                    <a:p>
                      <a:pPr indent="0" algn="just">
                        <a:lnSpc>
                          <a:spcPct val="150000"/>
                        </a:lnSpc>
                        <a:spcAft>
                          <a:spcPts val="0"/>
                        </a:spcAft>
                      </a:pPr>
                      <a:r>
                        <a:rPr lang="en-US" sz="1800" kern="100">
                          <a:solidFill>
                            <a:srgbClr val="3333FF"/>
                          </a:solidFill>
                          <a:latin typeface="Times New Roman" pitchFamily="18" charset="0"/>
                          <a:ea typeface="仿宋" pitchFamily="49" charset="-122"/>
                          <a:cs typeface="Times New Roman" pitchFamily="18" charset="0"/>
                        </a:rPr>
                        <a:t>&lt;queue&gt;</a:t>
                      </a:r>
                      <a:endParaRPr lang="zh-CN" sz="1800" b="1" kern="100">
                        <a:solidFill>
                          <a:srgbClr val="3333FF"/>
                        </a:solidFill>
                        <a:latin typeface="Times New Roman" pitchFamily="18" charset="0"/>
                        <a:ea typeface="仿宋" pitchFamily="49" charset="-122"/>
                        <a:cs typeface="Times New Roman" pitchFamily="18" charset="0"/>
                      </a:endParaRPr>
                    </a:p>
                  </a:txBody>
                  <a:tcPr marL="62345" marR="62345" marT="0" marB="0">
                    <a:solidFill>
                      <a:schemeClr val="accent3"/>
                    </a:solidFill>
                  </a:tcPr>
                </a:tc>
              </a:tr>
              <a:tr h="1214340">
                <a:tc>
                  <a:txBody>
                    <a:bodyPr/>
                    <a:lstStyle/>
                    <a:p>
                      <a:pPr indent="0">
                        <a:lnSpc>
                          <a:spcPct val="150000"/>
                        </a:lnSpc>
                        <a:spcAft>
                          <a:spcPts val="0"/>
                        </a:spcAft>
                      </a:pPr>
                      <a:r>
                        <a:rPr lang="zh-CN" sz="1800" kern="100">
                          <a:solidFill>
                            <a:srgbClr val="3333FF"/>
                          </a:solidFill>
                          <a:latin typeface="Times New Roman" pitchFamily="18" charset="0"/>
                          <a:ea typeface="仿宋" pitchFamily="49" charset="-122"/>
                          <a:cs typeface="Times New Roman" pitchFamily="18" charset="0"/>
                        </a:rPr>
                        <a:t>集合（</a:t>
                      </a:r>
                      <a:r>
                        <a:rPr lang="en-US" sz="1800" kern="100">
                          <a:solidFill>
                            <a:srgbClr val="3333FF"/>
                          </a:solidFill>
                          <a:latin typeface="Times New Roman" pitchFamily="18" charset="0"/>
                          <a:ea typeface="仿宋" pitchFamily="49" charset="-122"/>
                          <a:cs typeface="Times New Roman" pitchFamily="18" charset="0"/>
                        </a:rPr>
                        <a:t>set</a:t>
                      </a:r>
                      <a:r>
                        <a:rPr lang="zh-CN" sz="1800" kern="100">
                          <a:solidFill>
                            <a:srgbClr val="3333FF"/>
                          </a:solidFill>
                          <a:latin typeface="Times New Roman" pitchFamily="18" charset="0"/>
                          <a:ea typeface="仿宋" pitchFamily="49" charset="-122"/>
                          <a:cs typeface="Times New Roman" pitchFamily="18" charset="0"/>
                        </a:rPr>
                        <a:t>）</a:t>
                      </a:r>
                      <a:r>
                        <a:rPr lang="en-US" sz="1800" kern="100">
                          <a:solidFill>
                            <a:srgbClr val="3333FF"/>
                          </a:solidFill>
                          <a:latin typeface="Times New Roman" pitchFamily="18" charset="0"/>
                          <a:ea typeface="仿宋" pitchFamily="49" charset="-122"/>
                          <a:cs typeface="Times New Roman" pitchFamily="18" charset="0"/>
                        </a:rPr>
                        <a:t>/</a:t>
                      </a:r>
                      <a:r>
                        <a:rPr lang="zh-CN" sz="1800" kern="100">
                          <a:solidFill>
                            <a:srgbClr val="3333FF"/>
                          </a:solidFill>
                          <a:latin typeface="Times New Roman" pitchFamily="18" charset="0"/>
                          <a:ea typeface="仿宋" pitchFamily="49" charset="-122"/>
                          <a:cs typeface="Times New Roman" pitchFamily="18" charset="0"/>
                        </a:rPr>
                        <a:t>多重集合（</a:t>
                      </a:r>
                      <a:r>
                        <a:rPr lang="en-US" sz="1800" kern="100">
                          <a:solidFill>
                            <a:srgbClr val="3333FF"/>
                          </a:solidFill>
                          <a:latin typeface="Times New Roman" pitchFamily="18" charset="0"/>
                          <a:ea typeface="仿宋" pitchFamily="49" charset="-122"/>
                          <a:cs typeface="Times New Roman" pitchFamily="18" charset="0"/>
                        </a:rPr>
                        <a:t>multiset</a:t>
                      </a:r>
                      <a:r>
                        <a:rPr lang="zh-CN" sz="1800" kern="100">
                          <a:solidFill>
                            <a:srgbClr val="3333FF"/>
                          </a:solidFill>
                          <a:latin typeface="Times New Roman" pitchFamily="18" charset="0"/>
                          <a:ea typeface="仿宋" pitchFamily="49" charset="-122"/>
                          <a:cs typeface="Times New Roman" pitchFamily="18" charset="0"/>
                        </a:rPr>
                        <a:t>）</a:t>
                      </a:r>
                      <a:endParaRPr lang="zh-CN" sz="1800" b="1" kern="100">
                        <a:solidFill>
                          <a:srgbClr val="3333FF"/>
                        </a:solidFill>
                        <a:latin typeface="Times New Roman" pitchFamily="18" charset="0"/>
                        <a:ea typeface="仿宋" pitchFamily="49" charset="-122"/>
                        <a:cs typeface="Times New Roman" pitchFamily="18" charset="0"/>
                      </a:endParaRPr>
                    </a:p>
                  </a:txBody>
                  <a:tcPr marL="62345" marR="62345" marT="0" marB="0">
                    <a:solidFill>
                      <a:schemeClr val="accent3"/>
                    </a:solidFill>
                  </a:tcPr>
                </a:tc>
                <a:tc>
                  <a:txBody>
                    <a:bodyPr/>
                    <a:lstStyle/>
                    <a:p>
                      <a:pPr indent="0">
                        <a:lnSpc>
                          <a:spcPct val="150000"/>
                        </a:lnSpc>
                        <a:spcAft>
                          <a:spcPts val="0"/>
                        </a:spcAft>
                      </a:pPr>
                      <a:r>
                        <a:rPr lang="zh-CN" sz="1800" kern="100">
                          <a:solidFill>
                            <a:srgbClr val="3333FF"/>
                          </a:solidFill>
                          <a:latin typeface="Times New Roman" pitchFamily="18" charset="0"/>
                          <a:ea typeface="仿宋" pitchFamily="49" charset="-122"/>
                          <a:cs typeface="Times New Roman" pitchFamily="18" charset="0"/>
                        </a:rPr>
                        <a:t>由结点组成的红黑树，每个结点都包含着一个元素，</a:t>
                      </a:r>
                      <a:r>
                        <a:rPr lang="en-US" sz="1800" kern="100">
                          <a:solidFill>
                            <a:srgbClr val="3333FF"/>
                          </a:solidFill>
                          <a:latin typeface="Times New Roman" pitchFamily="18" charset="0"/>
                          <a:ea typeface="仿宋" pitchFamily="49" charset="-122"/>
                          <a:cs typeface="Times New Roman" pitchFamily="18" charset="0"/>
                        </a:rPr>
                        <a:t>set</a:t>
                      </a:r>
                      <a:r>
                        <a:rPr lang="zh-CN" sz="1800" kern="100">
                          <a:solidFill>
                            <a:srgbClr val="3333FF"/>
                          </a:solidFill>
                          <a:latin typeface="Times New Roman" pitchFamily="18" charset="0"/>
                          <a:ea typeface="仿宋" pitchFamily="49" charset="-122"/>
                          <a:cs typeface="Times New Roman" pitchFamily="18" charset="0"/>
                        </a:rPr>
                        <a:t>中所有元素有序但不重复，</a:t>
                      </a:r>
                      <a:r>
                        <a:rPr lang="en-US" sz="1800" kern="100">
                          <a:solidFill>
                            <a:srgbClr val="3333FF"/>
                          </a:solidFill>
                          <a:latin typeface="Times New Roman" pitchFamily="18" charset="0"/>
                          <a:ea typeface="仿宋" pitchFamily="49" charset="-122"/>
                          <a:cs typeface="Times New Roman" pitchFamily="18" charset="0"/>
                        </a:rPr>
                        <a:t>multiset</a:t>
                      </a:r>
                      <a:r>
                        <a:rPr lang="zh-CN" sz="1800" kern="100">
                          <a:solidFill>
                            <a:srgbClr val="3333FF"/>
                          </a:solidFill>
                          <a:latin typeface="Times New Roman" pitchFamily="18" charset="0"/>
                          <a:ea typeface="仿宋" pitchFamily="49" charset="-122"/>
                          <a:cs typeface="Times New Roman" pitchFamily="18" charset="0"/>
                        </a:rPr>
                        <a:t>中所有关键字有序但不重复</a:t>
                      </a:r>
                      <a:endParaRPr lang="zh-CN" sz="1800" b="1" kern="100">
                        <a:solidFill>
                          <a:srgbClr val="3333FF"/>
                        </a:solidFill>
                        <a:latin typeface="Times New Roman" pitchFamily="18" charset="0"/>
                        <a:ea typeface="仿宋" pitchFamily="49" charset="-122"/>
                        <a:cs typeface="Times New Roman" pitchFamily="18" charset="0"/>
                      </a:endParaRPr>
                    </a:p>
                  </a:txBody>
                  <a:tcPr marL="62345" marR="62345" marT="0" marB="0">
                    <a:solidFill>
                      <a:schemeClr val="accent3"/>
                    </a:solidFill>
                  </a:tcPr>
                </a:tc>
                <a:tc>
                  <a:txBody>
                    <a:bodyPr/>
                    <a:lstStyle/>
                    <a:p>
                      <a:pPr indent="0" algn="just">
                        <a:lnSpc>
                          <a:spcPct val="150000"/>
                        </a:lnSpc>
                        <a:spcAft>
                          <a:spcPts val="0"/>
                        </a:spcAft>
                      </a:pPr>
                      <a:r>
                        <a:rPr lang="en-US" sz="1800" kern="100">
                          <a:solidFill>
                            <a:srgbClr val="3333FF"/>
                          </a:solidFill>
                          <a:latin typeface="Times New Roman" pitchFamily="18" charset="0"/>
                          <a:ea typeface="仿宋" pitchFamily="49" charset="-122"/>
                          <a:cs typeface="Times New Roman" pitchFamily="18" charset="0"/>
                        </a:rPr>
                        <a:t>&lt;set&gt;</a:t>
                      </a:r>
                      <a:endParaRPr lang="zh-CN" sz="1800" b="1" kern="100">
                        <a:solidFill>
                          <a:srgbClr val="3333FF"/>
                        </a:solidFill>
                        <a:latin typeface="Times New Roman" pitchFamily="18" charset="0"/>
                        <a:ea typeface="仿宋" pitchFamily="49" charset="-122"/>
                        <a:cs typeface="Times New Roman" pitchFamily="18" charset="0"/>
                      </a:endParaRPr>
                    </a:p>
                  </a:txBody>
                  <a:tcPr marL="62345" marR="62345" marT="0" marB="0">
                    <a:solidFill>
                      <a:schemeClr val="accent3"/>
                    </a:solidFill>
                  </a:tcPr>
                </a:tc>
              </a:tr>
              <a:tr h="1214340">
                <a:tc>
                  <a:txBody>
                    <a:bodyPr/>
                    <a:lstStyle/>
                    <a:p>
                      <a:pPr indent="0">
                        <a:lnSpc>
                          <a:spcPct val="150000"/>
                        </a:lnSpc>
                        <a:spcAft>
                          <a:spcPts val="0"/>
                        </a:spcAft>
                      </a:pPr>
                      <a:r>
                        <a:rPr lang="zh-CN" sz="1800" kern="100">
                          <a:solidFill>
                            <a:srgbClr val="3333FF"/>
                          </a:solidFill>
                          <a:latin typeface="Times New Roman" pitchFamily="18" charset="0"/>
                          <a:ea typeface="仿宋" pitchFamily="49" charset="-122"/>
                          <a:cs typeface="Times New Roman" pitchFamily="18" charset="0"/>
                        </a:rPr>
                        <a:t>映射（</a:t>
                      </a:r>
                      <a:r>
                        <a:rPr lang="en-US" sz="1800" kern="100">
                          <a:solidFill>
                            <a:srgbClr val="3333FF"/>
                          </a:solidFill>
                          <a:latin typeface="Times New Roman" pitchFamily="18" charset="0"/>
                          <a:ea typeface="仿宋" pitchFamily="49" charset="-122"/>
                          <a:cs typeface="Times New Roman" pitchFamily="18" charset="0"/>
                        </a:rPr>
                        <a:t>map</a:t>
                      </a:r>
                      <a:r>
                        <a:rPr lang="zh-CN" sz="1800" kern="100">
                          <a:solidFill>
                            <a:srgbClr val="3333FF"/>
                          </a:solidFill>
                          <a:latin typeface="Times New Roman" pitchFamily="18" charset="0"/>
                          <a:ea typeface="仿宋" pitchFamily="49" charset="-122"/>
                          <a:cs typeface="Times New Roman" pitchFamily="18" charset="0"/>
                        </a:rPr>
                        <a:t>）</a:t>
                      </a:r>
                      <a:r>
                        <a:rPr lang="en-US" sz="1800" kern="100">
                          <a:solidFill>
                            <a:srgbClr val="3333FF"/>
                          </a:solidFill>
                          <a:latin typeface="Times New Roman" pitchFamily="18" charset="0"/>
                          <a:ea typeface="仿宋" pitchFamily="49" charset="-122"/>
                          <a:cs typeface="Times New Roman" pitchFamily="18" charset="0"/>
                        </a:rPr>
                        <a:t>/</a:t>
                      </a:r>
                      <a:r>
                        <a:rPr lang="zh-CN" sz="1800" kern="100">
                          <a:solidFill>
                            <a:srgbClr val="3333FF"/>
                          </a:solidFill>
                          <a:latin typeface="Times New Roman" pitchFamily="18" charset="0"/>
                          <a:ea typeface="仿宋" pitchFamily="49" charset="-122"/>
                          <a:cs typeface="Times New Roman" pitchFamily="18" charset="0"/>
                        </a:rPr>
                        <a:t>多重映射（</a:t>
                      </a:r>
                      <a:r>
                        <a:rPr lang="en-US" sz="1800" kern="100">
                          <a:solidFill>
                            <a:srgbClr val="3333FF"/>
                          </a:solidFill>
                          <a:latin typeface="Times New Roman" pitchFamily="18" charset="0"/>
                          <a:ea typeface="仿宋" pitchFamily="49" charset="-122"/>
                          <a:cs typeface="Times New Roman" pitchFamily="18" charset="0"/>
                        </a:rPr>
                        <a:t>multimap</a:t>
                      </a:r>
                      <a:r>
                        <a:rPr lang="zh-CN" sz="1800" kern="100">
                          <a:solidFill>
                            <a:srgbClr val="3333FF"/>
                          </a:solidFill>
                          <a:latin typeface="Times New Roman" pitchFamily="18" charset="0"/>
                          <a:ea typeface="仿宋" pitchFamily="49" charset="-122"/>
                          <a:cs typeface="Times New Roman" pitchFamily="18" charset="0"/>
                        </a:rPr>
                        <a:t>）</a:t>
                      </a:r>
                      <a:endParaRPr lang="zh-CN" sz="1800" b="1" kern="100">
                        <a:solidFill>
                          <a:srgbClr val="3333FF"/>
                        </a:solidFill>
                        <a:latin typeface="Times New Roman" pitchFamily="18" charset="0"/>
                        <a:ea typeface="仿宋" pitchFamily="49" charset="-122"/>
                        <a:cs typeface="Times New Roman" pitchFamily="18" charset="0"/>
                      </a:endParaRPr>
                    </a:p>
                  </a:txBody>
                  <a:tcPr marL="62345" marR="62345" marT="0" marB="0">
                    <a:solidFill>
                      <a:schemeClr val="accent3"/>
                    </a:solidFill>
                  </a:tcPr>
                </a:tc>
                <a:tc>
                  <a:txBody>
                    <a:bodyPr/>
                    <a:lstStyle/>
                    <a:p>
                      <a:pPr indent="0">
                        <a:lnSpc>
                          <a:spcPct val="150000"/>
                        </a:lnSpc>
                        <a:spcAft>
                          <a:spcPts val="0"/>
                        </a:spcAft>
                      </a:pPr>
                      <a:r>
                        <a:rPr lang="zh-CN" sz="1800" kern="100">
                          <a:solidFill>
                            <a:srgbClr val="3333FF"/>
                          </a:solidFill>
                          <a:latin typeface="Times New Roman" pitchFamily="18" charset="0"/>
                          <a:ea typeface="仿宋" pitchFamily="49" charset="-122"/>
                          <a:cs typeface="Times New Roman" pitchFamily="18" charset="0"/>
                        </a:rPr>
                        <a:t>由（关键字，值）对组成的集合，底层数据结构为红黑树，</a:t>
                      </a:r>
                      <a:r>
                        <a:rPr lang="en-US" sz="1800" kern="100">
                          <a:solidFill>
                            <a:srgbClr val="3333FF"/>
                          </a:solidFill>
                          <a:latin typeface="Times New Roman" pitchFamily="18" charset="0"/>
                          <a:ea typeface="仿宋" pitchFamily="49" charset="-122"/>
                          <a:cs typeface="Times New Roman" pitchFamily="18" charset="0"/>
                        </a:rPr>
                        <a:t>map</a:t>
                      </a:r>
                      <a:r>
                        <a:rPr lang="zh-CN" sz="1800" kern="100">
                          <a:solidFill>
                            <a:srgbClr val="3333FF"/>
                          </a:solidFill>
                          <a:latin typeface="Times New Roman" pitchFamily="18" charset="0"/>
                          <a:ea typeface="仿宋" pitchFamily="49" charset="-122"/>
                          <a:cs typeface="Times New Roman" pitchFamily="18" charset="0"/>
                        </a:rPr>
                        <a:t>中所有关键字有序但不重复，</a:t>
                      </a:r>
                      <a:r>
                        <a:rPr lang="en-US" sz="1800" kern="100">
                          <a:solidFill>
                            <a:srgbClr val="3333FF"/>
                          </a:solidFill>
                          <a:latin typeface="Times New Roman" pitchFamily="18" charset="0"/>
                          <a:ea typeface="仿宋" pitchFamily="49" charset="-122"/>
                          <a:cs typeface="Times New Roman" pitchFamily="18" charset="0"/>
                        </a:rPr>
                        <a:t>multimap</a:t>
                      </a:r>
                      <a:r>
                        <a:rPr lang="zh-CN" sz="1800" kern="100">
                          <a:solidFill>
                            <a:srgbClr val="3333FF"/>
                          </a:solidFill>
                          <a:latin typeface="Times New Roman" pitchFamily="18" charset="0"/>
                          <a:ea typeface="仿宋" pitchFamily="49" charset="-122"/>
                          <a:cs typeface="Times New Roman" pitchFamily="18" charset="0"/>
                        </a:rPr>
                        <a:t>中所有关键字有序但可以重复</a:t>
                      </a:r>
                      <a:endParaRPr lang="zh-CN" sz="1800" b="1" kern="100">
                        <a:solidFill>
                          <a:srgbClr val="3333FF"/>
                        </a:solidFill>
                        <a:latin typeface="Times New Roman" pitchFamily="18" charset="0"/>
                        <a:ea typeface="仿宋" pitchFamily="49" charset="-122"/>
                        <a:cs typeface="Times New Roman" pitchFamily="18" charset="0"/>
                      </a:endParaRPr>
                    </a:p>
                  </a:txBody>
                  <a:tcPr marL="62345" marR="62345" marT="0" marB="0">
                    <a:solidFill>
                      <a:schemeClr val="accent3"/>
                    </a:solidFill>
                  </a:tcPr>
                </a:tc>
                <a:tc>
                  <a:txBody>
                    <a:bodyPr/>
                    <a:lstStyle/>
                    <a:p>
                      <a:pPr indent="0" algn="just">
                        <a:lnSpc>
                          <a:spcPct val="150000"/>
                        </a:lnSpc>
                        <a:spcAft>
                          <a:spcPts val="0"/>
                        </a:spcAft>
                      </a:pPr>
                      <a:r>
                        <a:rPr lang="en-US" sz="1800" kern="100">
                          <a:solidFill>
                            <a:srgbClr val="3333FF"/>
                          </a:solidFill>
                          <a:latin typeface="Times New Roman" pitchFamily="18" charset="0"/>
                          <a:ea typeface="仿宋" pitchFamily="49" charset="-122"/>
                          <a:cs typeface="Times New Roman" pitchFamily="18" charset="0"/>
                        </a:rPr>
                        <a:t>&lt;map&gt;</a:t>
                      </a:r>
                      <a:endParaRPr lang="zh-CN" sz="1800" b="1" kern="100">
                        <a:solidFill>
                          <a:srgbClr val="3333FF"/>
                        </a:solidFill>
                        <a:latin typeface="Times New Roman" pitchFamily="18" charset="0"/>
                        <a:ea typeface="仿宋" pitchFamily="49" charset="-122"/>
                        <a:cs typeface="Times New Roman" pitchFamily="18" charset="0"/>
                      </a:endParaRPr>
                    </a:p>
                  </a:txBody>
                  <a:tcPr marL="62345" marR="62345" marT="0" marB="0">
                    <a:solidFill>
                      <a:schemeClr val="accent3"/>
                    </a:solidFill>
                  </a:tcPr>
                </a:tc>
              </a:tr>
            </a:tbl>
          </a:graphicData>
        </a:graphic>
      </p:graphicFrame>
      <p:sp>
        <p:nvSpPr>
          <p:cNvPr id="4" name="灯片编号占位符 3"/>
          <p:cNvSpPr>
            <a:spLocks noGrp="1"/>
          </p:cNvSpPr>
          <p:nvPr>
            <p:ph type="sldNum" sz="quarter" idx="12"/>
          </p:nvPr>
        </p:nvSpPr>
        <p:spPr/>
        <p:txBody>
          <a:bodyPr/>
          <a:lstStyle/>
          <a:p>
            <a:fld id="{6699457F-8CE0-4332-9E3E-2A332048C7F3}" type="slidenum">
              <a:rPr lang="en-US" altLang="zh-CN" smtClean="0"/>
              <a:pPr/>
              <a:t>61</a:t>
            </a:fld>
            <a:r>
              <a:rPr lang="en-US" altLang="zh-CN" smtClean="0"/>
              <a:t>/120</a:t>
            </a:r>
          </a:p>
        </p:txBody>
      </p:sp>
      <p:sp>
        <p:nvSpPr>
          <p:cNvPr id="5" name="TextBox 4"/>
          <p:cNvSpPr txBox="1"/>
          <p:nvPr/>
        </p:nvSpPr>
        <p:spPr>
          <a:xfrm>
            <a:off x="428596" y="6286520"/>
            <a:ext cx="2000264" cy="461665"/>
          </a:xfrm>
          <a:prstGeom prst="rect">
            <a:avLst/>
          </a:prstGeom>
          <a:noFill/>
        </p:spPr>
        <p:txBody>
          <a:bodyPr wrap="square" rtlCol="0">
            <a:spAutoFit/>
          </a:bodyPr>
          <a:lstStyle/>
          <a:p>
            <a:pPr algn="l"/>
            <a:r>
              <a:rPr lang="en-US" altLang="zh-CN" smtClean="0"/>
              <a:t>…</a:t>
            </a:r>
            <a:endParaRPr lang="zh-CN" alt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928670"/>
            <a:ext cx="7643866" cy="1615827"/>
          </a:xfrm>
          <a:prstGeom prst="rect">
            <a:avLst/>
          </a:prstGeom>
          <a:noFill/>
        </p:spPr>
        <p:txBody>
          <a:bodyPr wrap="square" rtlCol="0">
            <a:spAutoFit/>
          </a:bodyPr>
          <a:lstStyle/>
          <a:p>
            <a:pPr algn="l">
              <a:lnSpc>
                <a:spcPct val="150000"/>
              </a:lnSpc>
            </a:pPr>
            <a:r>
              <a:rPr lang="zh-CN" altLang="zh-CN" sz="2200" smtClean="0">
                <a:solidFill>
                  <a:srgbClr val="0000FF"/>
                </a:solidFill>
                <a:latin typeface="Consolas" pitchFamily="49" charset="0"/>
                <a:ea typeface="楷体" pitchFamily="49" charset="-122"/>
                <a:cs typeface="Consolas" pitchFamily="49" charset="0"/>
              </a:rPr>
              <a:t>为此，使用</a:t>
            </a:r>
            <a:r>
              <a:rPr lang="en-US" altLang="zh-CN" sz="2200" smtClean="0">
                <a:solidFill>
                  <a:srgbClr val="0000FF"/>
                </a:solidFill>
                <a:latin typeface="Consolas" pitchFamily="49" charset="0"/>
                <a:ea typeface="楷体" pitchFamily="49" charset="-122"/>
                <a:cs typeface="Consolas" pitchFamily="49" charset="0"/>
              </a:rPr>
              <a:t>STL</a:t>
            </a:r>
            <a:r>
              <a:rPr lang="zh-CN" altLang="zh-CN" sz="2200" smtClean="0">
                <a:solidFill>
                  <a:srgbClr val="0000FF"/>
                </a:solidFill>
                <a:latin typeface="Consolas" pitchFamily="49" charset="0"/>
                <a:ea typeface="楷体" pitchFamily="49" charset="-122"/>
                <a:cs typeface="Consolas" pitchFamily="49" charset="0"/>
              </a:rPr>
              <a:t>时必须将下面的语句插入到源代码文件开头：</a:t>
            </a:r>
          </a:p>
          <a:p>
            <a:pPr algn="l">
              <a:lnSpc>
                <a:spcPct val="150000"/>
              </a:lnSpc>
            </a:pPr>
            <a:r>
              <a:rPr lang="en-US" altLang="zh-CN" sz="2200" smtClean="0">
                <a:latin typeface="Consolas" pitchFamily="49" charset="0"/>
                <a:ea typeface="楷体" pitchFamily="49" charset="-122"/>
                <a:cs typeface="Consolas" pitchFamily="49" charset="0"/>
              </a:rPr>
              <a:t>    </a:t>
            </a:r>
            <a:r>
              <a:rPr lang="en-US" altLang="zh-CN" sz="1800" smtClean="0">
                <a:solidFill>
                  <a:srgbClr val="9900FF"/>
                </a:solidFill>
                <a:latin typeface="Consolas" pitchFamily="49" charset="0"/>
                <a:ea typeface="楷体" pitchFamily="49" charset="-122"/>
                <a:cs typeface="Consolas" pitchFamily="49" charset="0"/>
              </a:rPr>
              <a:t>using namespace std;</a:t>
            </a:r>
            <a:endParaRPr lang="zh-CN" altLang="zh-CN" sz="1800" smtClean="0">
              <a:solidFill>
                <a:srgbClr val="9900FF"/>
              </a:solidFill>
              <a:latin typeface="Consolas" pitchFamily="49" charset="0"/>
              <a:ea typeface="楷体" pitchFamily="49" charset="-122"/>
              <a:cs typeface="Consolas" pitchFamily="49" charset="0"/>
            </a:endParaRPr>
          </a:p>
          <a:p>
            <a:pPr algn="l">
              <a:lnSpc>
                <a:spcPct val="150000"/>
              </a:lnSpc>
            </a:pPr>
            <a:r>
              <a:rPr lang="zh-CN" altLang="zh-CN" sz="2200" smtClean="0">
                <a:solidFill>
                  <a:srgbClr val="0000FF"/>
                </a:solidFill>
                <a:latin typeface="Consolas" pitchFamily="49" charset="0"/>
                <a:ea typeface="楷体" pitchFamily="49" charset="-122"/>
                <a:cs typeface="Consolas" pitchFamily="49" charset="0"/>
              </a:rPr>
              <a:t>这样直接把程序代码定位到</a:t>
            </a:r>
            <a:r>
              <a:rPr lang="en-US" altLang="zh-CN" sz="2200" smtClean="0">
                <a:solidFill>
                  <a:srgbClr val="0000FF"/>
                </a:solidFill>
                <a:latin typeface="Consolas" pitchFamily="49" charset="0"/>
                <a:ea typeface="楷体" pitchFamily="49" charset="-122"/>
                <a:cs typeface="Consolas" pitchFamily="49" charset="0"/>
              </a:rPr>
              <a:t>std</a:t>
            </a:r>
            <a:r>
              <a:rPr lang="zh-CN" altLang="zh-CN" sz="2200" smtClean="0">
                <a:solidFill>
                  <a:srgbClr val="0000FF"/>
                </a:solidFill>
                <a:latin typeface="Consolas" pitchFamily="49" charset="0"/>
                <a:ea typeface="楷体" pitchFamily="49" charset="-122"/>
                <a:cs typeface="Consolas" pitchFamily="49" charset="0"/>
              </a:rPr>
              <a:t>命名空间中。</a:t>
            </a:r>
          </a:p>
        </p:txBody>
      </p:sp>
      <p:sp>
        <p:nvSpPr>
          <p:cNvPr id="4" name="灯片编号占位符 3"/>
          <p:cNvSpPr>
            <a:spLocks noGrp="1"/>
          </p:cNvSpPr>
          <p:nvPr>
            <p:ph type="sldNum" sz="quarter" idx="12"/>
          </p:nvPr>
        </p:nvSpPr>
        <p:spPr/>
        <p:txBody>
          <a:bodyPr/>
          <a:lstStyle/>
          <a:p>
            <a:fld id="{6699457F-8CE0-4332-9E3E-2A332048C7F3}" type="slidenum">
              <a:rPr lang="en-US" altLang="zh-CN" smtClean="0"/>
              <a:pPr/>
              <a:t>62</a:t>
            </a:fld>
            <a:r>
              <a:rPr lang="en-US" altLang="zh-CN" smtClean="0"/>
              <a:t>/120</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0100" y="642918"/>
            <a:ext cx="6143668" cy="4373093"/>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r>
              <a:rPr lang="en-US" altLang="zh-CN" sz="1800" smtClean="0">
                <a:solidFill>
                  <a:srgbClr val="0000FF"/>
                </a:solidFill>
                <a:latin typeface="Consolas" pitchFamily="49" charset="0"/>
                <a:ea typeface="仿宋" pitchFamily="49" charset="-122"/>
                <a:cs typeface="Consolas" pitchFamily="49" charset="0"/>
              </a:rPr>
              <a:t>#include &lt;vector&gt;</a:t>
            </a:r>
          </a:p>
          <a:p>
            <a:pPr algn="l"/>
            <a:r>
              <a:rPr lang="en-US" altLang="zh-CN" sz="1800" smtClean="0">
                <a:solidFill>
                  <a:srgbClr val="0000FF"/>
                </a:solidFill>
                <a:latin typeface="Consolas" pitchFamily="49" charset="0"/>
                <a:ea typeface="仿宋" pitchFamily="49" charset="-122"/>
                <a:cs typeface="Consolas" pitchFamily="49" charset="0"/>
              </a:rPr>
              <a:t>using namespace std;</a:t>
            </a:r>
          </a:p>
          <a:p>
            <a:pPr algn="l"/>
            <a:r>
              <a:rPr lang="en-US" altLang="zh-CN" sz="1800" smtClean="0">
                <a:solidFill>
                  <a:srgbClr val="0000FF"/>
                </a:solidFill>
                <a:latin typeface="Consolas" pitchFamily="49" charset="0"/>
                <a:ea typeface="仿宋" pitchFamily="49" charset="-122"/>
                <a:cs typeface="Consolas" pitchFamily="49" charset="0"/>
              </a:rPr>
              <a:t>void main()</a:t>
            </a:r>
          </a:p>
          <a:p>
            <a:pPr algn="l"/>
            <a:r>
              <a:rPr lang="en-US" altLang="zh-CN" sz="1800" smtClean="0">
                <a:solidFill>
                  <a:srgbClr val="0000FF"/>
                </a:solidFill>
                <a:latin typeface="Consolas" pitchFamily="49" charset="0"/>
                <a:ea typeface="仿宋" pitchFamily="49" charset="-122"/>
                <a:cs typeface="Consolas" pitchFamily="49" charset="0"/>
              </a:rPr>
              <a:t>{</a:t>
            </a:r>
          </a:p>
          <a:p>
            <a:pPr algn="l"/>
            <a:r>
              <a:rPr lang="en-US" altLang="zh-CN" sz="1800" smtClean="0">
                <a:solidFill>
                  <a:srgbClr val="0000FF"/>
                </a:solidFill>
                <a:latin typeface="Consolas" pitchFamily="49" charset="0"/>
                <a:ea typeface="仿宋" pitchFamily="49" charset="-122"/>
                <a:cs typeface="Consolas" pitchFamily="49" charset="0"/>
              </a:rPr>
              <a:t>   vector&lt;</a:t>
            </a:r>
            <a:r>
              <a:rPr lang="en-US" altLang="zh-CN" sz="1800" smtClean="0">
                <a:solidFill>
                  <a:srgbClr val="C00000"/>
                </a:solidFill>
                <a:latin typeface="Consolas" pitchFamily="49" charset="0"/>
                <a:ea typeface="仿宋" pitchFamily="49" charset="-122"/>
                <a:cs typeface="Consolas" pitchFamily="49" charset="0"/>
              </a:rPr>
              <a:t>int</a:t>
            </a:r>
            <a:r>
              <a:rPr lang="en-US" altLang="zh-CN" sz="1800" smtClean="0">
                <a:solidFill>
                  <a:srgbClr val="0000FF"/>
                </a:solidFill>
                <a:latin typeface="Consolas" pitchFamily="49" charset="0"/>
                <a:ea typeface="仿宋" pitchFamily="49" charset="-122"/>
                <a:cs typeface="Consolas" pitchFamily="49" charset="0"/>
              </a:rPr>
              <a:t>&gt; myv;	</a:t>
            </a:r>
            <a:r>
              <a:rPr lang="en-US" altLang="zh-CN"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定义</a:t>
            </a:r>
            <a:r>
              <a:rPr lang="en-US" altLang="zh-CN" sz="1800" smtClean="0">
                <a:solidFill>
                  <a:srgbClr val="00B0F0"/>
                </a:solidFill>
                <a:latin typeface="Consolas" pitchFamily="49" charset="0"/>
                <a:ea typeface="仿宋" pitchFamily="49" charset="-122"/>
                <a:cs typeface="Consolas" pitchFamily="49" charset="0"/>
              </a:rPr>
              <a:t>vector</a:t>
            </a:r>
            <a:r>
              <a:rPr lang="zh-CN" altLang="en-US" sz="1800" smtClean="0">
                <a:solidFill>
                  <a:srgbClr val="00B0F0"/>
                </a:solidFill>
                <a:latin typeface="Consolas" pitchFamily="49" charset="0"/>
                <a:ea typeface="仿宋" pitchFamily="49" charset="-122"/>
                <a:cs typeface="Consolas" pitchFamily="49" charset="0"/>
              </a:rPr>
              <a:t>容器</a:t>
            </a:r>
            <a:r>
              <a:rPr lang="en-US" altLang="zh-CN" sz="1800" smtClean="0">
                <a:solidFill>
                  <a:srgbClr val="00B0F0"/>
                </a:solidFill>
                <a:latin typeface="Consolas" pitchFamily="49" charset="0"/>
                <a:ea typeface="仿宋" pitchFamily="49" charset="-122"/>
                <a:cs typeface="Consolas" pitchFamily="49" charset="0"/>
              </a:rPr>
              <a:t>myv</a:t>
            </a:r>
          </a:p>
          <a:p>
            <a:pPr algn="l"/>
            <a:endParaRPr lang="en-US" altLang="zh-CN" sz="1800" smtClean="0">
              <a:solidFill>
                <a:srgbClr val="0000FF"/>
              </a:solidFill>
              <a:latin typeface="Consolas" pitchFamily="49" charset="0"/>
              <a:ea typeface="仿宋" pitchFamily="49" charset="-122"/>
              <a:cs typeface="Consolas" pitchFamily="49" charset="0"/>
            </a:endParaRPr>
          </a:p>
          <a:p>
            <a:pPr algn="l"/>
            <a:r>
              <a:rPr lang="en-US" altLang="zh-CN" sz="1800" smtClean="0">
                <a:solidFill>
                  <a:srgbClr val="0000FF"/>
                </a:solidFill>
                <a:latin typeface="Consolas" pitchFamily="49" charset="0"/>
                <a:ea typeface="仿宋" pitchFamily="49" charset="-122"/>
                <a:cs typeface="Consolas" pitchFamily="49" charset="0"/>
              </a:rPr>
              <a:t>   myv.push_back(1);</a:t>
            </a:r>
          </a:p>
          <a:p>
            <a:pPr algn="l"/>
            <a:r>
              <a:rPr lang="en-US" altLang="zh-CN" sz="1800" smtClean="0">
                <a:solidFill>
                  <a:srgbClr val="0000FF"/>
                </a:solidFill>
                <a:latin typeface="Consolas" pitchFamily="49" charset="0"/>
                <a:ea typeface="仿宋" pitchFamily="49" charset="-122"/>
                <a:cs typeface="Consolas" pitchFamily="49" charset="0"/>
              </a:rPr>
              <a:t>   myv.push_back(5);</a:t>
            </a:r>
          </a:p>
          <a:p>
            <a:pPr algn="l"/>
            <a:r>
              <a:rPr lang="en-US" altLang="zh-CN" sz="1800" smtClean="0">
                <a:solidFill>
                  <a:srgbClr val="0000FF"/>
                </a:solidFill>
                <a:latin typeface="Consolas" pitchFamily="49" charset="0"/>
                <a:ea typeface="仿宋" pitchFamily="49" charset="-122"/>
                <a:cs typeface="Consolas" pitchFamily="49" charset="0"/>
              </a:rPr>
              <a:t>   myv.push_back(3);</a:t>
            </a:r>
          </a:p>
          <a:p>
            <a:pPr algn="l"/>
            <a:r>
              <a:rPr lang="en-US" altLang="zh-CN" sz="1800" smtClean="0">
                <a:solidFill>
                  <a:srgbClr val="0000FF"/>
                </a:solidFill>
                <a:latin typeface="Consolas" pitchFamily="49" charset="0"/>
                <a:ea typeface="仿宋" pitchFamily="49" charset="-122"/>
                <a:cs typeface="Consolas" pitchFamily="49" charset="0"/>
              </a:rPr>
              <a:t>   myv.push_back(4);</a:t>
            </a:r>
          </a:p>
          <a:p>
            <a:pPr algn="l"/>
            <a:r>
              <a:rPr lang="en-US" altLang="zh-CN" sz="1800" smtClean="0">
                <a:solidFill>
                  <a:srgbClr val="0000FF"/>
                </a:solidFill>
                <a:latin typeface="Consolas" pitchFamily="49" charset="0"/>
                <a:ea typeface="仿宋" pitchFamily="49" charset="-122"/>
                <a:cs typeface="Consolas" pitchFamily="49" charset="0"/>
              </a:rPr>
              <a:t>   myv.push_back(2);</a:t>
            </a:r>
          </a:p>
          <a:p>
            <a:pPr algn="l"/>
            <a:endParaRPr lang="en-US" altLang="zh-CN" sz="1800" smtClean="0">
              <a:solidFill>
                <a:srgbClr val="0000FF"/>
              </a:solidFill>
              <a:latin typeface="Consolas" pitchFamily="49" charset="0"/>
              <a:ea typeface="仿宋" pitchFamily="49" charset="-122"/>
              <a:cs typeface="Consolas" pitchFamily="49" charset="0"/>
            </a:endParaRPr>
          </a:p>
          <a:p>
            <a:pPr algn="l"/>
            <a:r>
              <a:rPr lang="en-US" altLang="zh-CN" sz="1800" smtClean="0">
                <a:solidFill>
                  <a:srgbClr val="0000FF"/>
                </a:solidFill>
                <a:latin typeface="Consolas" pitchFamily="49" charset="0"/>
                <a:ea typeface="仿宋" pitchFamily="49" charset="-122"/>
                <a:cs typeface="Consolas" pitchFamily="49" charset="0"/>
              </a:rPr>
              <a:t>   …</a:t>
            </a:r>
          </a:p>
          <a:p>
            <a:pPr algn="l"/>
            <a:endParaRPr lang="en-US" altLang="zh-CN" sz="1800" smtClean="0">
              <a:solidFill>
                <a:srgbClr val="0000FF"/>
              </a:solidFill>
              <a:latin typeface="Consolas" pitchFamily="49" charset="0"/>
              <a:ea typeface="仿宋" pitchFamily="49" charset="-122"/>
              <a:cs typeface="Consolas" pitchFamily="49" charset="0"/>
            </a:endParaRPr>
          </a:p>
          <a:p>
            <a:pPr algn="l"/>
            <a:r>
              <a:rPr lang="en-US" altLang="zh-CN" sz="1800" smtClean="0">
                <a:solidFill>
                  <a:srgbClr val="0000FF"/>
                </a:solidFill>
                <a:latin typeface="Consolas" pitchFamily="49" charset="0"/>
                <a:ea typeface="仿宋" pitchFamily="49" charset="-122"/>
                <a:cs typeface="Consolas" pitchFamily="49" charset="0"/>
              </a:rPr>
              <a:t>}</a:t>
            </a:r>
          </a:p>
        </p:txBody>
      </p:sp>
      <p:sp>
        <p:nvSpPr>
          <p:cNvPr id="4" name="灯片编号占位符 3"/>
          <p:cNvSpPr>
            <a:spLocks noGrp="1"/>
          </p:cNvSpPr>
          <p:nvPr>
            <p:ph type="sldNum" sz="quarter" idx="12"/>
          </p:nvPr>
        </p:nvSpPr>
        <p:spPr/>
        <p:txBody>
          <a:bodyPr/>
          <a:lstStyle/>
          <a:p>
            <a:fld id="{6699457F-8CE0-4332-9E3E-2A332048C7F3}" type="slidenum">
              <a:rPr lang="en-US" altLang="zh-CN" smtClean="0"/>
              <a:pPr/>
              <a:t>63</a:t>
            </a:fld>
            <a:r>
              <a:rPr lang="en-US" altLang="zh-CN" smtClean="0"/>
              <a:t>/120</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071546"/>
            <a:ext cx="3143272" cy="43088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sz="2200" smtClean="0">
                <a:solidFill>
                  <a:srgbClr val="FF0000"/>
                </a:solidFill>
                <a:latin typeface="Consolas" pitchFamily="49" charset="0"/>
                <a:ea typeface="微软雅黑" pitchFamily="34" charset="-122"/>
                <a:cs typeface="Consolas" pitchFamily="49" charset="0"/>
              </a:rPr>
              <a:t>2. </a:t>
            </a:r>
            <a:r>
              <a:rPr lang="zh-CN" altLang="zh-CN" sz="2200" smtClean="0">
                <a:solidFill>
                  <a:srgbClr val="FF0000"/>
                </a:solidFill>
                <a:latin typeface="Consolas" pitchFamily="49" charset="0"/>
                <a:ea typeface="微软雅黑" pitchFamily="34" charset="-122"/>
                <a:cs typeface="Consolas" pitchFamily="49" charset="0"/>
              </a:rPr>
              <a:t>什么是</a:t>
            </a:r>
            <a:r>
              <a:rPr lang="en-US" altLang="zh-CN" sz="2200" smtClean="0">
                <a:solidFill>
                  <a:srgbClr val="FF0000"/>
                </a:solidFill>
                <a:latin typeface="Consolas" pitchFamily="49" charset="0"/>
                <a:ea typeface="微软雅黑" pitchFamily="34" charset="-122"/>
                <a:cs typeface="Consolas" pitchFamily="49" charset="0"/>
              </a:rPr>
              <a:t>STL</a:t>
            </a:r>
            <a:r>
              <a:rPr lang="zh-CN" altLang="zh-CN" sz="2200" smtClean="0">
                <a:solidFill>
                  <a:srgbClr val="FF0000"/>
                </a:solidFill>
                <a:latin typeface="Consolas" pitchFamily="49" charset="0"/>
                <a:ea typeface="微软雅黑" pitchFamily="34" charset="-122"/>
                <a:cs typeface="Consolas" pitchFamily="49" charset="0"/>
              </a:rPr>
              <a:t>算法</a:t>
            </a:r>
          </a:p>
        </p:txBody>
      </p:sp>
      <p:sp>
        <p:nvSpPr>
          <p:cNvPr id="3" name="TextBox 2"/>
          <p:cNvSpPr txBox="1"/>
          <p:nvPr/>
        </p:nvSpPr>
        <p:spPr>
          <a:xfrm>
            <a:off x="714348" y="2071678"/>
            <a:ext cx="7643866" cy="2680322"/>
          </a:xfrm>
          <a:prstGeom prst="rect">
            <a:avLst/>
          </a:prstGeom>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ts val="3000"/>
              </a:lnSpc>
              <a:spcBef>
                <a:spcPts val="1200"/>
              </a:spcBef>
              <a:buBlip>
                <a:blip r:embed="rId2"/>
              </a:buBlip>
            </a:pPr>
            <a:r>
              <a:rPr lang="en-US" altLang="zh-CN" sz="2000" smtClean="0">
                <a:solidFill>
                  <a:srgbClr val="0000FF"/>
                </a:solidFill>
                <a:latin typeface="Consolas" pitchFamily="49" charset="0"/>
                <a:ea typeface="仿宋" pitchFamily="49" charset="-122"/>
                <a:cs typeface="Consolas" pitchFamily="49" charset="0"/>
              </a:rPr>
              <a:t>STL</a:t>
            </a:r>
            <a:r>
              <a:rPr lang="zh-CN" altLang="zh-CN" sz="2000" smtClean="0">
                <a:solidFill>
                  <a:srgbClr val="0000FF"/>
                </a:solidFill>
                <a:latin typeface="Consolas" pitchFamily="49" charset="0"/>
                <a:ea typeface="仿宋" pitchFamily="49" charset="-122"/>
                <a:cs typeface="Consolas" pitchFamily="49" charset="0"/>
              </a:rPr>
              <a:t>算法是用来操作容器中数据的模板函数，</a:t>
            </a:r>
            <a:r>
              <a:rPr lang="en-US" altLang="zh-CN" sz="2000" smtClean="0">
                <a:solidFill>
                  <a:srgbClr val="0000FF"/>
                </a:solidFill>
                <a:latin typeface="Consolas" pitchFamily="49" charset="0"/>
                <a:ea typeface="仿宋" pitchFamily="49" charset="-122"/>
                <a:cs typeface="Consolas" pitchFamily="49" charset="0"/>
              </a:rPr>
              <a:t>STL</a:t>
            </a:r>
            <a:r>
              <a:rPr lang="zh-CN" altLang="zh-CN" sz="2000" smtClean="0">
                <a:solidFill>
                  <a:srgbClr val="0000FF"/>
                </a:solidFill>
                <a:latin typeface="Consolas" pitchFamily="49" charset="0"/>
                <a:ea typeface="仿宋" pitchFamily="49" charset="-122"/>
                <a:cs typeface="Consolas" pitchFamily="49" charset="0"/>
              </a:rPr>
              <a:t>提供了大约</a:t>
            </a:r>
            <a:r>
              <a:rPr lang="en-US" altLang="zh-CN" sz="2000" smtClean="0">
                <a:solidFill>
                  <a:srgbClr val="0000FF"/>
                </a:solidFill>
                <a:latin typeface="Consolas" pitchFamily="49" charset="0"/>
                <a:ea typeface="仿宋" pitchFamily="49" charset="-122"/>
                <a:cs typeface="Consolas" pitchFamily="49" charset="0"/>
              </a:rPr>
              <a:t>100</a:t>
            </a:r>
            <a:r>
              <a:rPr lang="zh-CN" altLang="zh-CN" sz="2000" smtClean="0">
                <a:solidFill>
                  <a:srgbClr val="0000FF"/>
                </a:solidFill>
                <a:latin typeface="Consolas" pitchFamily="49" charset="0"/>
                <a:ea typeface="仿宋" pitchFamily="49" charset="-122"/>
                <a:cs typeface="Consolas" pitchFamily="49" charset="0"/>
              </a:rPr>
              <a:t>个实现算法的模版函数。例如，</a:t>
            </a:r>
            <a:r>
              <a:rPr lang="en-US" altLang="zh-CN" sz="2000" smtClean="0">
                <a:solidFill>
                  <a:srgbClr val="0000FF"/>
                </a:solidFill>
                <a:latin typeface="Consolas" pitchFamily="49" charset="0"/>
                <a:ea typeface="仿宋" pitchFamily="49" charset="-122"/>
                <a:cs typeface="Consolas" pitchFamily="49" charset="0"/>
              </a:rPr>
              <a:t>STL</a:t>
            </a:r>
            <a:r>
              <a:rPr lang="zh-CN" altLang="zh-CN" sz="2000" smtClean="0">
                <a:solidFill>
                  <a:srgbClr val="0000FF"/>
                </a:solidFill>
                <a:latin typeface="Consolas" pitchFamily="49" charset="0"/>
                <a:ea typeface="仿宋" pitchFamily="49" charset="-122"/>
                <a:cs typeface="Consolas" pitchFamily="49" charset="0"/>
              </a:rPr>
              <a:t>用</a:t>
            </a:r>
            <a:r>
              <a:rPr lang="en-US" altLang="zh-CN" sz="2000" smtClean="0">
                <a:solidFill>
                  <a:srgbClr val="0000FF"/>
                </a:solidFill>
                <a:latin typeface="Consolas" pitchFamily="49" charset="0"/>
                <a:ea typeface="仿宋" pitchFamily="49" charset="-122"/>
                <a:cs typeface="Consolas" pitchFamily="49" charset="0"/>
              </a:rPr>
              <a:t>sort()</a:t>
            </a:r>
            <a:r>
              <a:rPr lang="zh-CN" altLang="zh-CN" sz="2000" smtClean="0">
                <a:solidFill>
                  <a:srgbClr val="0000FF"/>
                </a:solidFill>
                <a:latin typeface="Consolas" pitchFamily="49" charset="0"/>
                <a:ea typeface="仿宋" pitchFamily="49" charset="-122"/>
                <a:cs typeface="Consolas" pitchFamily="49" charset="0"/>
              </a:rPr>
              <a:t>来对一个</a:t>
            </a:r>
            <a:r>
              <a:rPr lang="en-US" altLang="zh-CN" sz="2000" smtClean="0">
                <a:solidFill>
                  <a:srgbClr val="0000FF"/>
                </a:solidFill>
                <a:latin typeface="Consolas" pitchFamily="49" charset="0"/>
                <a:ea typeface="仿宋" pitchFamily="49" charset="-122"/>
                <a:cs typeface="Consolas" pitchFamily="49" charset="0"/>
              </a:rPr>
              <a:t>vector</a:t>
            </a:r>
            <a:r>
              <a:rPr lang="zh-CN" altLang="zh-CN" sz="2000" smtClean="0">
                <a:solidFill>
                  <a:srgbClr val="0000FF"/>
                </a:solidFill>
                <a:latin typeface="Consolas" pitchFamily="49" charset="0"/>
                <a:ea typeface="仿宋" pitchFamily="49" charset="-122"/>
                <a:cs typeface="Consolas" pitchFamily="49" charset="0"/>
              </a:rPr>
              <a:t>中的数据进行排序，用</a:t>
            </a:r>
            <a:r>
              <a:rPr lang="en-US" altLang="zh-CN" sz="2000" smtClean="0">
                <a:solidFill>
                  <a:srgbClr val="0000FF"/>
                </a:solidFill>
                <a:latin typeface="Consolas" pitchFamily="49" charset="0"/>
                <a:ea typeface="仿宋" pitchFamily="49" charset="-122"/>
                <a:cs typeface="Consolas" pitchFamily="49" charset="0"/>
              </a:rPr>
              <a:t>find()</a:t>
            </a:r>
            <a:r>
              <a:rPr lang="zh-CN" altLang="zh-CN" sz="2000" smtClean="0">
                <a:solidFill>
                  <a:srgbClr val="0000FF"/>
                </a:solidFill>
                <a:latin typeface="Consolas" pitchFamily="49" charset="0"/>
                <a:ea typeface="仿宋" pitchFamily="49" charset="-122"/>
                <a:cs typeface="Consolas" pitchFamily="49" charset="0"/>
              </a:rPr>
              <a:t>来搜索一个</a:t>
            </a:r>
            <a:r>
              <a:rPr lang="en-US" altLang="zh-CN" sz="2000" smtClean="0">
                <a:solidFill>
                  <a:srgbClr val="0000FF"/>
                </a:solidFill>
                <a:latin typeface="Consolas" pitchFamily="49" charset="0"/>
                <a:ea typeface="仿宋" pitchFamily="49" charset="-122"/>
                <a:cs typeface="Consolas" pitchFamily="49" charset="0"/>
              </a:rPr>
              <a:t>list</a:t>
            </a:r>
            <a:r>
              <a:rPr lang="zh-CN" altLang="zh-CN" sz="2000" smtClean="0">
                <a:solidFill>
                  <a:srgbClr val="0000FF"/>
                </a:solidFill>
                <a:latin typeface="Consolas" pitchFamily="49" charset="0"/>
                <a:ea typeface="仿宋" pitchFamily="49" charset="-122"/>
                <a:cs typeface="Consolas" pitchFamily="49" charset="0"/>
              </a:rPr>
              <a:t>中的对象。</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1200"/>
              </a:spcBef>
              <a:buBlip>
                <a:blip r:embed="rId2"/>
              </a:buBlip>
            </a:pPr>
            <a:r>
              <a:rPr lang="en-US" altLang="zh-CN" sz="2000" smtClean="0">
                <a:solidFill>
                  <a:srgbClr val="0000FF"/>
                </a:solidFill>
                <a:latin typeface="Consolas" pitchFamily="49" charset="0"/>
                <a:ea typeface="仿宋" pitchFamily="49" charset="-122"/>
                <a:cs typeface="Consolas" pitchFamily="49" charset="0"/>
              </a:rPr>
              <a:t>STL</a:t>
            </a:r>
            <a:r>
              <a:rPr lang="zh-CN" altLang="zh-CN" sz="2000" smtClean="0">
                <a:solidFill>
                  <a:srgbClr val="0000FF"/>
                </a:solidFill>
                <a:latin typeface="Consolas" pitchFamily="49" charset="0"/>
                <a:ea typeface="仿宋" pitchFamily="49" charset="-122"/>
                <a:cs typeface="Consolas" pitchFamily="49" charset="0"/>
              </a:rPr>
              <a:t>算法部分主要由头文件</a:t>
            </a:r>
            <a:r>
              <a:rPr lang="en-US" altLang="zh-CN" sz="2000" smtClean="0">
                <a:solidFill>
                  <a:srgbClr val="9900FF"/>
                </a:solidFill>
                <a:latin typeface="Consolas" pitchFamily="49" charset="0"/>
                <a:ea typeface="仿宋" pitchFamily="49" charset="-122"/>
                <a:cs typeface="Consolas" pitchFamily="49" charset="0"/>
              </a:rPr>
              <a:t>&lt;algorithm&gt;</a:t>
            </a:r>
            <a:r>
              <a:rPr lang="zh-CN" altLang="zh-CN" sz="2000" smtClean="0">
                <a:solidFill>
                  <a:srgbClr val="9900FF"/>
                </a:solidFill>
                <a:latin typeface="Consolas" pitchFamily="49" charset="0"/>
                <a:ea typeface="仿宋" pitchFamily="49" charset="-122"/>
                <a:cs typeface="Consolas" pitchFamily="49" charset="0"/>
              </a:rPr>
              <a:t>、</a:t>
            </a:r>
            <a:r>
              <a:rPr lang="en-US" altLang="zh-CN" sz="2000" smtClean="0">
                <a:solidFill>
                  <a:srgbClr val="9900FF"/>
                </a:solidFill>
                <a:latin typeface="Consolas" pitchFamily="49" charset="0"/>
                <a:ea typeface="仿宋" pitchFamily="49" charset="-122"/>
                <a:cs typeface="Consolas" pitchFamily="49" charset="0"/>
              </a:rPr>
              <a:t>&lt;numeric&gt;</a:t>
            </a:r>
            <a:r>
              <a:rPr lang="zh-CN" altLang="zh-CN" sz="2000" smtClean="0">
                <a:solidFill>
                  <a:srgbClr val="0000FF"/>
                </a:solidFill>
                <a:latin typeface="Consolas" pitchFamily="49" charset="0"/>
                <a:ea typeface="仿宋" pitchFamily="49" charset="-122"/>
                <a:cs typeface="Consolas" pitchFamily="49" charset="0"/>
              </a:rPr>
              <a:t>和</a:t>
            </a:r>
            <a:r>
              <a:rPr lang="en-US" altLang="zh-CN" sz="2000" smtClean="0">
                <a:solidFill>
                  <a:srgbClr val="9900FF"/>
                </a:solidFill>
                <a:latin typeface="Consolas" pitchFamily="49" charset="0"/>
                <a:ea typeface="仿宋" pitchFamily="49" charset="-122"/>
                <a:cs typeface="Consolas" pitchFamily="49" charset="0"/>
              </a:rPr>
              <a:t>&lt;functional&gt;</a:t>
            </a:r>
            <a:r>
              <a:rPr lang="zh-CN" altLang="zh-CN" sz="2000" smtClean="0">
                <a:solidFill>
                  <a:srgbClr val="0000FF"/>
                </a:solidFill>
                <a:latin typeface="Consolas" pitchFamily="49" charset="0"/>
                <a:ea typeface="仿宋" pitchFamily="49" charset="-122"/>
                <a:cs typeface="Consolas" pitchFamily="49" charset="0"/>
              </a:rPr>
              <a:t>组成</a:t>
            </a:r>
            <a:r>
              <a:rPr lang="zh-CN" altLang="zh-CN" sz="2000" smtClean="0">
                <a:latin typeface="Consolas" pitchFamily="49" charset="0"/>
                <a:ea typeface="仿宋" pitchFamily="49" charset="-122"/>
                <a:cs typeface="Consolas" pitchFamily="49" charset="0"/>
              </a:rPr>
              <a:t>。</a:t>
            </a:r>
          </a:p>
        </p:txBody>
      </p:sp>
      <p:sp>
        <p:nvSpPr>
          <p:cNvPr id="5" name="灯片编号占位符 4"/>
          <p:cNvSpPr>
            <a:spLocks noGrp="1"/>
          </p:cNvSpPr>
          <p:nvPr>
            <p:ph type="sldNum" sz="quarter" idx="12"/>
          </p:nvPr>
        </p:nvSpPr>
        <p:spPr/>
        <p:txBody>
          <a:bodyPr/>
          <a:lstStyle/>
          <a:p>
            <a:fld id="{6699457F-8CE0-4332-9E3E-2A332048C7F3}" type="slidenum">
              <a:rPr lang="en-US" altLang="zh-CN" smtClean="0"/>
              <a:pPr/>
              <a:t>64</a:t>
            </a:fld>
            <a:r>
              <a:rPr lang="en-US" altLang="zh-CN" smtClean="0"/>
              <a:t>/120</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785794"/>
            <a:ext cx="8001056" cy="400110"/>
          </a:xfrm>
          <a:prstGeom prst="rect">
            <a:avLst/>
          </a:prstGeom>
          <a:noFill/>
        </p:spPr>
        <p:txBody>
          <a:bodyPr wrap="square" rtlCol="0">
            <a:spAutoFit/>
          </a:bodyPr>
          <a:lstStyle/>
          <a:p>
            <a:pPr algn="l"/>
            <a:r>
              <a:rPr lang="zh-CN" altLang="zh-CN" sz="2000" smtClean="0">
                <a:solidFill>
                  <a:srgbClr val="0000FF"/>
                </a:solidFill>
                <a:latin typeface="Consolas" pitchFamily="49" charset="0"/>
                <a:ea typeface="楷体" pitchFamily="49" charset="-122"/>
                <a:cs typeface="Consolas" pitchFamily="49" charset="0"/>
              </a:rPr>
              <a:t>例如，以下程序使用</a:t>
            </a:r>
            <a:r>
              <a:rPr lang="en-US" altLang="zh-CN" sz="2000" smtClean="0">
                <a:solidFill>
                  <a:srgbClr val="0000FF"/>
                </a:solidFill>
                <a:latin typeface="Consolas" pitchFamily="49" charset="0"/>
                <a:ea typeface="楷体" pitchFamily="49" charset="-122"/>
                <a:cs typeface="Consolas" pitchFamily="49" charset="0"/>
              </a:rPr>
              <a:t>STL</a:t>
            </a:r>
            <a:r>
              <a:rPr lang="zh-CN" altLang="zh-CN" sz="2000" smtClean="0">
                <a:solidFill>
                  <a:srgbClr val="0000FF"/>
                </a:solidFill>
                <a:latin typeface="Consolas" pitchFamily="49" charset="0"/>
                <a:ea typeface="楷体" pitchFamily="49" charset="-122"/>
                <a:cs typeface="Consolas" pitchFamily="49" charset="0"/>
              </a:rPr>
              <a:t>算法</a:t>
            </a:r>
            <a:r>
              <a:rPr lang="en-US" altLang="zh-CN" sz="2000" smtClean="0">
                <a:solidFill>
                  <a:srgbClr val="0000FF"/>
                </a:solidFill>
                <a:latin typeface="Consolas" pitchFamily="49" charset="0"/>
                <a:ea typeface="楷体" pitchFamily="49" charset="-122"/>
                <a:cs typeface="Consolas" pitchFamily="49" charset="0"/>
              </a:rPr>
              <a:t>sort()</a:t>
            </a:r>
            <a:r>
              <a:rPr lang="zh-CN" altLang="zh-CN" sz="2000" smtClean="0">
                <a:solidFill>
                  <a:srgbClr val="0000FF"/>
                </a:solidFill>
                <a:latin typeface="Consolas" pitchFamily="49" charset="0"/>
                <a:ea typeface="楷体" pitchFamily="49" charset="-122"/>
                <a:cs typeface="Consolas" pitchFamily="49" charset="0"/>
              </a:rPr>
              <a:t>实现整型数组</a:t>
            </a:r>
            <a:r>
              <a:rPr lang="en-US" altLang="zh-CN" sz="2000" i="1" smtClean="0">
                <a:solidFill>
                  <a:srgbClr val="0000FF"/>
                </a:solidFill>
                <a:latin typeface="Consolas" pitchFamily="49" charset="0"/>
                <a:ea typeface="楷体" pitchFamily="49" charset="-122"/>
                <a:cs typeface="Consolas" pitchFamily="49" charset="0"/>
              </a:rPr>
              <a:t>a</a:t>
            </a:r>
            <a:r>
              <a:rPr lang="zh-CN" altLang="zh-CN" sz="2000" smtClean="0">
                <a:solidFill>
                  <a:srgbClr val="0000FF"/>
                </a:solidFill>
                <a:latin typeface="Consolas" pitchFamily="49" charset="0"/>
                <a:ea typeface="楷体" pitchFamily="49" charset="-122"/>
                <a:cs typeface="Consolas" pitchFamily="49" charset="0"/>
              </a:rPr>
              <a:t>的递增排序：</a:t>
            </a:r>
          </a:p>
        </p:txBody>
      </p:sp>
      <p:sp>
        <p:nvSpPr>
          <p:cNvPr id="3" name="TextBox 2"/>
          <p:cNvSpPr txBox="1"/>
          <p:nvPr/>
        </p:nvSpPr>
        <p:spPr>
          <a:xfrm>
            <a:off x="714348" y="1428736"/>
            <a:ext cx="7143800" cy="4058501"/>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gn="l">
              <a:lnSpc>
                <a:spcPct val="150000"/>
              </a:lnSpc>
            </a:pPr>
            <a:r>
              <a:rPr lang="en-US" altLang="zh-CN" sz="1800" smtClean="0">
                <a:solidFill>
                  <a:srgbClr val="0000FF"/>
                </a:solidFill>
                <a:latin typeface="Consolas" pitchFamily="49" charset="0"/>
                <a:ea typeface="楷体" pitchFamily="49" charset="-122"/>
                <a:cs typeface="Consolas" pitchFamily="49" charset="0"/>
              </a:rPr>
              <a:t>#include &lt;algorithm&gt;</a:t>
            </a:r>
            <a:endParaRPr lang="zh-CN" altLang="zh-CN" sz="1800" smtClean="0">
              <a:solidFill>
                <a:srgbClr val="0000FF"/>
              </a:solidFill>
              <a:latin typeface="Consolas" pitchFamily="49" charset="0"/>
              <a:ea typeface="楷体" pitchFamily="49" charset="-122"/>
              <a:cs typeface="Consolas" pitchFamily="49" charset="0"/>
            </a:endParaRPr>
          </a:p>
          <a:p>
            <a:pPr algn="l">
              <a:lnSpc>
                <a:spcPct val="150000"/>
              </a:lnSpc>
            </a:pPr>
            <a:r>
              <a:rPr lang="en-US" altLang="zh-CN" sz="1800" smtClean="0">
                <a:solidFill>
                  <a:srgbClr val="0000FF"/>
                </a:solidFill>
                <a:latin typeface="Consolas" pitchFamily="49" charset="0"/>
                <a:ea typeface="楷体" pitchFamily="49" charset="-122"/>
                <a:cs typeface="Consolas" pitchFamily="49" charset="0"/>
              </a:rPr>
              <a:t>using namespace std; </a:t>
            </a:r>
            <a:endParaRPr lang="zh-CN" altLang="zh-CN" sz="1800" smtClean="0">
              <a:solidFill>
                <a:srgbClr val="0000FF"/>
              </a:solidFill>
              <a:latin typeface="Consolas" pitchFamily="49" charset="0"/>
              <a:ea typeface="楷体" pitchFamily="49" charset="-122"/>
              <a:cs typeface="Consolas" pitchFamily="49" charset="0"/>
            </a:endParaRPr>
          </a:p>
          <a:p>
            <a:pPr algn="l">
              <a:lnSpc>
                <a:spcPct val="150000"/>
              </a:lnSpc>
            </a:pPr>
            <a:r>
              <a:rPr lang="en-US" altLang="zh-CN" sz="1800" smtClean="0">
                <a:solidFill>
                  <a:srgbClr val="0000FF"/>
                </a:solidFill>
                <a:latin typeface="Consolas" pitchFamily="49" charset="0"/>
                <a:ea typeface="楷体" pitchFamily="49" charset="-122"/>
                <a:cs typeface="Consolas" pitchFamily="49" charset="0"/>
              </a:rPr>
              <a:t>void main()  </a:t>
            </a:r>
            <a:endParaRPr lang="zh-CN" altLang="zh-CN" sz="1800" smtClean="0">
              <a:solidFill>
                <a:srgbClr val="0000FF"/>
              </a:solidFill>
              <a:latin typeface="Consolas" pitchFamily="49" charset="0"/>
              <a:ea typeface="楷体" pitchFamily="49" charset="-122"/>
              <a:cs typeface="Consolas" pitchFamily="49" charset="0"/>
            </a:endParaRPr>
          </a:p>
          <a:p>
            <a:pPr algn="l">
              <a:lnSpc>
                <a:spcPct val="150000"/>
              </a:lnSpc>
            </a:pPr>
            <a:r>
              <a:rPr lang="en-US" altLang="zh-CN" sz="1800" smtClean="0">
                <a:solidFill>
                  <a:srgbClr val="0000FF"/>
                </a:solidFill>
                <a:latin typeface="Consolas" pitchFamily="49" charset="0"/>
                <a:ea typeface="楷体" pitchFamily="49" charset="-122"/>
                <a:cs typeface="Consolas" pitchFamily="49" charset="0"/>
              </a:rPr>
              <a:t>{  int a[]={2,5,4,1,3};</a:t>
            </a:r>
            <a:endParaRPr lang="zh-CN" altLang="zh-CN" sz="1800" smtClean="0">
              <a:solidFill>
                <a:srgbClr val="0000FF"/>
              </a:solidFill>
              <a:latin typeface="Consolas" pitchFamily="49" charset="0"/>
              <a:ea typeface="楷体" pitchFamily="49" charset="-122"/>
              <a:cs typeface="Consolas" pitchFamily="49" charset="0"/>
            </a:endParaRPr>
          </a:p>
          <a:p>
            <a:pPr algn="l">
              <a:lnSpc>
                <a:spcPct val="150000"/>
              </a:lnSpc>
            </a:pPr>
            <a:r>
              <a:rPr lang="en-US" altLang="zh-CN" sz="1800" smtClean="0">
                <a:solidFill>
                  <a:srgbClr val="FF0000"/>
                </a:solidFill>
                <a:latin typeface="Consolas" pitchFamily="49" charset="0"/>
                <a:ea typeface="楷体" pitchFamily="49" charset="-122"/>
                <a:cs typeface="Consolas" pitchFamily="49" charset="0"/>
              </a:rPr>
              <a:t>   sort(a,a+5);</a:t>
            </a:r>
            <a:endParaRPr lang="zh-CN" altLang="zh-CN" sz="1800" smtClean="0">
              <a:solidFill>
                <a:srgbClr val="FF0000"/>
              </a:solidFill>
              <a:latin typeface="Consolas" pitchFamily="49" charset="0"/>
              <a:ea typeface="楷体" pitchFamily="49" charset="-122"/>
              <a:cs typeface="Consolas" pitchFamily="49" charset="0"/>
            </a:endParaRPr>
          </a:p>
          <a:p>
            <a:pPr algn="l">
              <a:lnSpc>
                <a:spcPct val="150000"/>
              </a:lnSpc>
            </a:pPr>
            <a:r>
              <a:rPr lang="en-US" altLang="zh-CN" sz="1800" smtClean="0">
                <a:solidFill>
                  <a:srgbClr val="0000FF"/>
                </a:solidFill>
                <a:latin typeface="Consolas" pitchFamily="49" charset="0"/>
                <a:ea typeface="楷体" pitchFamily="49" charset="-122"/>
                <a:cs typeface="Consolas" pitchFamily="49" charset="0"/>
              </a:rPr>
              <a:t>   for (int i=0;i&lt;5;i++)</a:t>
            </a:r>
            <a:endParaRPr lang="zh-CN" altLang="zh-CN" sz="1800" smtClean="0">
              <a:solidFill>
                <a:srgbClr val="0000FF"/>
              </a:solidFill>
              <a:latin typeface="Consolas" pitchFamily="49" charset="0"/>
              <a:ea typeface="楷体" pitchFamily="49" charset="-122"/>
              <a:cs typeface="Consolas" pitchFamily="49" charset="0"/>
            </a:endParaRPr>
          </a:p>
          <a:p>
            <a:pPr algn="l">
              <a:lnSpc>
                <a:spcPct val="150000"/>
              </a:lnSpc>
            </a:pPr>
            <a:r>
              <a:rPr lang="en-US" altLang="zh-CN" sz="1800" smtClean="0">
                <a:solidFill>
                  <a:srgbClr val="0000FF"/>
                </a:solidFill>
                <a:latin typeface="Consolas" pitchFamily="49" charset="0"/>
                <a:ea typeface="楷体" pitchFamily="49" charset="-122"/>
                <a:cs typeface="Consolas" pitchFamily="49" charset="0"/>
              </a:rPr>
              <a:t>	printf("%d ",a[i]);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输出</a:t>
            </a:r>
            <a:r>
              <a:rPr lang="en-US" altLang="zh-CN" sz="1800" smtClean="0">
                <a:solidFill>
                  <a:srgbClr val="00B0F0"/>
                </a:solidFill>
                <a:latin typeface="Consolas" pitchFamily="49" charset="0"/>
                <a:ea typeface="楷体" pitchFamily="49" charset="-122"/>
                <a:cs typeface="Consolas" pitchFamily="49" charset="0"/>
              </a:rPr>
              <a:t>: 1 2 3 4 5</a:t>
            </a:r>
            <a:endParaRPr lang="zh-CN" altLang="zh-CN" sz="1800" smtClean="0">
              <a:solidFill>
                <a:srgbClr val="00B0F0"/>
              </a:solidFill>
              <a:latin typeface="Consolas" pitchFamily="49" charset="0"/>
              <a:ea typeface="楷体" pitchFamily="49" charset="-122"/>
              <a:cs typeface="Consolas" pitchFamily="49" charset="0"/>
            </a:endParaRPr>
          </a:p>
          <a:p>
            <a:pPr algn="l">
              <a:lnSpc>
                <a:spcPct val="150000"/>
              </a:lnSpc>
            </a:pPr>
            <a:r>
              <a:rPr lang="en-US" altLang="zh-CN" sz="1800" smtClean="0">
                <a:solidFill>
                  <a:srgbClr val="0000FF"/>
                </a:solidFill>
                <a:latin typeface="Consolas" pitchFamily="49" charset="0"/>
                <a:ea typeface="楷体" pitchFamily="49" charset="-122"/>
                <a:cs typeface="Consolas" pitchFamily="49" charset="0"/>
              </a:rPr>
              <a:t>   printf("\n");</a:t>
            </a:r>
            <a:endParaRPr lang="zh-CN" altLang="zh-CN" sz="1800" smtClean="0">
              <a:solidFill>
                <a:srgbClr val="0000FF"/>
              </a:solidFill>
              <a:latin typeface="Consolas" pitchFamily="49" charset="0"/>
              <a:ea typeface="楷体" pitchFamily="49" charset="-122"/>
              <a:cs typeface="Consolas" pitchFamily="49" charset="0"/>
            </a:endParaRPr>
          </a:p>
          <a:p>
            <a:pPr algn="l">
              <a:lnSpc>
                <a:spcPct val="150000"/>
              </a:lnSpc>
            </a:pPr>
            <a:r>
              <a:rPr lang="en-US"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p:txBody>
      </p:sp>
      <p:sp>
        <p:nvSpPr>
          <p:cNvPr id="5" name="灯片编号占位符 4"/>
          <p:cNvSpPr>
            <a:spLocks noGrp="1"/>
          </p:cNvSpPr>
          <p:nvPr>
            <p:ph type="sldNum" sz="quarter" idx="12"/>
          </p:nvPr>
        </p:nvSpPr>
        <p:spPr/>
        <p:txBody>
          <a:bodyPr/>
          <a:lstStyle/>
          <a:p>
            <a:fld id="{6699457F-8CE0-4332-9E3E-2A332048C7F3}" type="slidenum">
              <a:rPr lang="en-US" altLang="zh-CN" smtClean="0"/>
              <a:pPr/>
              <a:t>65</a:t>
            </a:fld>
            <a:r>
              <a:rPr lang="en-US" altLang="zh-CN" smtClean="0"/>
              <a:t>/120</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142984"/>
            <a:ext cx="3071834" cy="43088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sz="2200" smtClean="0">
                <a:solidFill>
                  <a:srgbClr val="FF0000"/>
                </a:solidFill>
                <a:latin typeface="Consolas" pitchFamily="49" charset="0"/>
                <a:ea typeface="微软雅黑" pitchFamily="34" charset="-122"/>
                <a:cs typeface="Consolas" pitchFamily="49" charset="0"/>
              </a:rPr>
              <a:t>3. </a:t>
            </a:r>
            <a:r>
              <a:rPr lang="zh-CN" altLang="zh-CN" sz="2200" smtClean="0">
                <a:solidFill>
                  <a:srgbClr val="FF0000"/>
                </a:solidFill>
                <a:latin typeface="Consolas" pitchFamily="49" charset="0"/>
                <a:ea typeface="微软雅黑" pitchFamily="34" charset="-122"/>
                <a:cs typeface="Consolas" pitchFamily="49" charset="0"/>
              </a:rPr>
              <a:t>什么是</a:t>
            </a:r>
            <a:r>
              <a:rPr lang="en-US" altLang="zh-CN" sz="2200" smtClean="0">
                <a:solidFill>
                  <a:srgbClr val="FF0000"/>
                </a:solidFill>
                <a:latin typeface="Consolas" pitchFamily="49" charset="0"/>
                <a:ea typeface="微软雅黑" pitchFamily="34" charset="-122"/>
                <a:cs typeface="Consolas" pitchFamily="49" charset="0"/>
              </a:rPr>
              <a:t>STL</a:t>
            </a:r>
            <a:r>
              <a:rPr lang="zh-CN" altLang="zh-CN" sz="2200" smtClean="0">
                <a:solidFill>
                  <a:srgbClr val="FF0000"/>
                </a:solidFill>
                <a:latin typeface="Consolas" pitchFamily="49" charset="0"/>
                <a:ea typeface="微软雅黑" pitchFamily="34" charset="-122"/>
                <a:cs typeface="Consolas" pitchFamily="49" charset="0"/>
              </a:rPr>
              <a:t>迭代器</a:t>
            </a:r>
          </a:p>
        </p:txBody>
      </p:sp>
      <p:sp>
        <p:nvSpPr>
          <p:cNvPr id="3" name="TextBox 2"/>
          <p:cNvSpPr txBox="1"/>
          <p:nvPr/>
        </p:nvSpPr>
        <p:spPr>
          <a:xfrm>
            <a:off x="642910" y="2000240"/>
            <a:ext cx="7643866" cy="2346668"/>
          </a:xfrm>
          <a:prstGeom prst="rect">
            <a:avLst/>
          </a:prstGeom>
          <a:noFill/>
        </p:spPr>
        <p:txBody>
          <a:bodyPr wrap="square" rtlCol="0">
            <a:spAutoFit/>
          </a:bodyPr>
          <a:lstStyle/>
          <a:p>
            <a:pPr algn="l">
              <a:lnSpc>
                <a:spcPct val="150000"/>
              </a:lnSpc>
            </a:pPr>
            <a:r>
              <a:rPr lang="en-US" altLang="zh-CN" sz="2000" smtClean="0">
                <a:solidFill>
                  <a:srgbClr val="0000FF"/>
                </a:solidFill>
                <a:latin typeface="Consolas" pitchFamily="49" charset="0"/>
                <a:ea typeface="楷体" pitchFamily="49" charset="-122"/>
                <a:cs typeface="Consolas" pitchFamily="49" charset="0"/>
              </a:rPr>
              <a:t>    STL</a:t>
            </a:r>
            <a:r>
              <a:rPr lang="zh-CN" altLang="zh-CN" sz="2000" smtClean="0">
                <a:solidFill>
                  <a:srgbClr val="0000FF"/>
                </a:solidFill>
                <a:latin typeface="Consolas" pitchFamily="49" charset="0"/>
                <a:ea typeface="楷体" pitchFamily="49" charset="-122"/>
                <a:cs typeface="Consolas" pitchFamily="49" charset="0"/>
              </a:rPr>
              <a:t>迭代器用于访问容器中的数据对象。</a:t>
            </a:r>
            <a:endParaRPr lang="en-US" altLang="zh-CN" sz="2000" smtClean="0">
              <a:solidFill>
                <a:srgbClr val="0000FF"/>
              </a:solidFill>
              <a:latin typeface="Consolas" pitchFamily="49" charset="0"/>
              <a:ea typeface="楷体" pitchFamily="49" charset="-122"/>
              <a:cs typeface="Consolas" pitchFamily="49" charset="0"/>
            </a:endParaRPr>
          </a:p>
          <a:p>
            <a:pPr algn="l">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每个容器都有自己的迭代器，只有容器自己才知道如何访问自己的元素。</a:t>
            </a:r>
            <a:endParaRPr lang="en-US" altLang="zh-CN" sz="2000" smtClean="0">
              <a:solidFill>
                <a:srgbClr val="0000FF"/>
              </a:solidFill>
              <a:latin typeface="Consolas" pitchFamily="49" charset="0"/>
              <a:ea typeface="楷体" pitchFamily="49" charset="-122"/>
              <a:cs typeface="Consolas" pitchFamily="49" charset="0"/>
            </a:endParaRPr>
          </a:p>
          <a:p>
            <a:pPr algn="l">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迭代器像</a:t>
            </a:r>
            <a:r>
              <a:rPr lang="en-US" altLang="zh-CN" sz="2000" smtClean="0">
                <a:solidFill>
                  <a:srgbClr val="0000FF"/>
                </a:solidFill>
                <a:latin typeface="Consolas" pitchFamily="49" charset="0"/>
                <a:ea typeface="楷体" pitchFamily="49" charset="-122"/>
                <a:cs typeface="Consolas" pitchFamily="49" charset="0"/>
              </a:rPr>
              <a:t>C/C++</a:t>
            </a:r>
            <a:r>
              <a:rPr lang="zh-CN" altLang="zh-CN" sz="2000" smtClean="0">
                <a:solidFill>
                  <a:srgbClr val="0000FF"/>
                </a:solidFill>
                <a:latin typeface="Consolas" pitchFamily="49" charset="0"/>
                <a:ea typeface="楷体" pitchFamily="49" charset="-122"/>
                <a:cs typeface="Consolas" pitchFamily="49" charset="0"/>
              </a:rPr>
              <a:t>中的指针，算法通过迭代器来定位和操作容器中的元素。</a:t>
            </a:r>
          </a:p>
        </p:txBody>
      </p:sp>
      <p:sp>
        <p:nvSpPr>
          <p:cNvPr id="5" name="灯片编号占位符 4"/>
          <p:cNvSpPr>
            <a:spLocks noGrp="1"/>
          </p:cNvSpPr>
          <p:nvPr>
            <p:ph type="sldNum" sz="quarter" idx="12"/>
          </p:nvPr>
        </p:nvSpPr>
        <p:spPr/>
        <p:txBody>
          <a:bodyPr/>
          <a:lstStyle/>
          <a:p>
            <a:fld id="{6699457F-8CE0-4332-9E3E-2A332048C7F3}" type="slidenum">
              <a:rPr lang="en-US" altLang="zh-CN" smtClean="0"/>
              <a:pPr/>
              <a:t>66</a:t>
            </a:fld>
            <a:r>
              <a:rPr lang="en-US" altLang="zh-CN" smtClean="0"/>
              <a:t>/120</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1357298"/>
            <a:ext cx="4572032" cy="400110"/>
          </a:xfrm>
          <a:prstGeom prst="rect">
            <a:avLst/>
          </a:prstGeom>
          <a:noFill/>
        </p:spPr>
        <p:txBody>
          <a:bodyPr wrap="square" rtlCol="0">
            <a:spAutoFit/>
          </a:bodyPr>
          <a:lstStyle/>
          <a:p>
            <a:pPr algn="l"/>
            <a:r>
              <a:rPr lang="zh-CN" altLang="zh-CN" sz="2000" smtClean="0">
                <a:solidFill>
                  <a:srgbClr val="0000FF"/>
                </a:solidFill>
                <a:latin typeface="Consolas" pitchFamily="49" charset="0"/>
                <a:ea typeface="楷体" pitchFamily="49" charset="-122"/>
                <a:cs typeface="Consolas" pitchFamily="49" charset="0"/>
              </a:rPr>
              <a:t>常用的迭代器有：</a:t>
            </a:r>
          </a:p>
        </p:txBody>
      </p:sp>
      <p:sp>
        <p:nvSpPr>
          <p:cNvPr id="3" name="TextBox 2"/>
          <p:cNvSpPr txBox="1"/>
          <p:nvPr/>
        </p:nvSpPr>
        <p:spPr>
          <a:xfrm>
            <a:off x="928662" y="1928802"/>
            <a:ext cx="7072362" cy="3295875"/>
          </a:xfrm>
          <a:prstGeom prst="rect">
            <a:avLst/>
          </a:prstGeom>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ts val="3000"/>
              </a:lnSpc>
              <a:buFont typeface="+mj-lt"/>
              <a:buAutoNum type="arabicPeriod"/>
            </a:pPr>
            <a:r>
              <a:rPr lang="en-US" altLang="zh-CN" sz="1800" smtClean="0">
                <a:solidFill>
                  <a:srgbClr val="C00000"/>
                </a:solidFill>
                <a:latin typeface="Consolas" pitchFamily="49" charset="0"/>
                <a:ea typeface="仿宋" pitchFamily="49" charset="-122"/>
                <a:cs typeface="Consolas" pitchFamily="49" charset="0"/>
              </a:rPr>
              <a:t>iterator</a:t>
            </a:r>
            <a:r>
              <a:rPr lang="zh-CN" altLang="zh-CN" sz="1800" smtClean="0">
                <a:solidFill>
                  <a:srgbClr val="0000FF"/>
                </a:solidFill>
                <a:latin typeface="Consolas" pitchFamily="49" charset="0"/>
                <a:ea typeface="仿宋" pitchFamily="49" charset="-122"/>
                <a:cs typeface="Consolas" pitchFamily="49" charset="0"/>
              </a:rPr>
              <a:t>：指向容器中存放元素的迭代器，用于正向遍历容器中的元素。</a:t>
            </a:r>
          </a:p>
          <a:p>
            <a:pPr marL="457200" indent="-457200" algn="l">
              <a:lnSpc>
                <a:spcPts val="3000"/>
              </a:lnSpc>
              <a:buFont typeface="+mj-lt"/>
              <a:buAutoNum type="arabicPeriod"/>
            </a:pPr>
            <a:r>
              <a:rPr lang="en-US" altLang="zh-CN" sz="1800" smtClean="0">
                <a:solidFill>
                  <a:srgbClr val="C00000"/>
                </a:solidFill>
                <a:latin typeface="Consolas" pitchFamily="49" charset="0"/>
                <a:ea typeface="仿宋" pitchFamily="49" charset="-122"/>
                <a:cs typeface="Consolas" pitchFamily="49" charset="0"/>
              </a:rPr>
              <a:t>const_iterator</a:t>
            </a:r>
            <a:r>
              <a:rPr lang="zh-CN" altLang="zh-CN" sz="1800" smtClean="0">
                <a:solidFill>
                  <a:srgbClr val="0000FF"/>
                </a:solidFill>
                <a:latin typeface="Consolas" pitchFamily="49" charset="0"/>
                <a:ea typeface="仿宋" pitchFamily="49" charset="-122"/>
                <a:cs typeface="Consolas" pitchFamily="49" charset="0"/>
              </a:rPr>
              <a:t>：指向容器中存放元素的常量迭代器，只能读取容器中的元素。</a:t>
            </a:r>
          </a:p>
          <a:p>
            <a:pPr marL="457200" indent="-457200" algn="l">
              <a:lnSpc>
                <a:spcPts val="3000"/>
              </a:lnSpc>
              <a:buFont typeface="+mj-lt"/>
              <a:buAutoNum type="arabicPeriod"/>
            </a:pPr>
            <a:r>
              <a:rPr lang="en-US" altLang="zh-CN" sz="1800" smtClean="0">
                <a:solidFill>
                  <a:srgbClr val="C00000"/>
                </a:solidFill>
                <a:latin typeface="Consolas" pitchFamily="49" charset="0"/>
                <a:ea typeface="仿宋" pitchFamily="49" charset="-122"/>
                <a:cs typeface="Consolas" pitchFamily="49" charset="0"/>
              </a:rPr>
              <a:t>reverse_iterator</a:t>
            </a:r>
            <a:r>
              <a:rPr lang="zh-CN" altLang="zh-CN" sz="1800" smtClean="0">
                <a:solidFill>
                  <a:srgbClr val="0000FF"/>
                </a:solidFill>
                <a:latin typeface="Consolas" pitchFamily="49" charset="0"/>
                <a:ea typeface="仿宋" pitchFamily="49" charset="-122"/>
                <a:cs typeface="Consolas" pitchFamily="49" charset="0"/>
              </a:rPr>
              <a:t>：指向容器中存放元素的反向迭代器，用于反向遍历容器中的元素。</a:t>
            </a:r>
          </a:p>
          <a:p>
            <a:pPr marL="457200" indent="-457200" algn="l">
              <a:lnSpc>
                <a:spcPts val="3000"/>
              </a:lnSpc>
              <a:buFont typeface="+mj-lt"/>
              <a:buAutoNum type="arabicPeriod"/>
            </a:pPr>
            <a:r>
              <a:rPr lang="en-US" altLang="zh-CN" sz="1800" smtClean="0">
                <a:solidFill>
                  <a:srgbClr val="C00000"/>
                </a:solidFill>
                <a:latin typeface="Consolas" pitchFamily="49" charset="0"/>
                <a:ea typeface="仿宋" pitchFamily="49" charset="-122"/>
                <a:cs typeface="Consolas" pitchFamily="49" charset="0"/>
              </a:rPr>
              <a:t>const_reverse_iterator</a:t>
            </a:r>
            <a:r>
              <a:rPr lang="zh-CN" altLang="zh-CN" sz="1800" smtClean="0">
                <a:solidFill>
                  <a:srgbClr val="0000FF"/>
                </a:solidFill>
                <a:latin typeface="Consolas" pitchFamily="49" charset="0"/>
                <a:ea typeface="仿宋" pitchFamily="49" charset="-122"/>
                <a:cs typeface="Consolas" pitchFamily="49" charset="0"/>
              </a:rPr>
              <a:t>：指向容器中存放元素的常量反向迭代器，只能读取容器中的元素。</a:t>
            </a:r>
          </a:p>
        </p:txBody>
      </p:sp>
      <p:grpSp>
        <p:nvGrpSpPr>
          <p:cNvPr id="4" name="Group 15"/>
          <p:cNvGrpSpPr>
            <a:grpSpLocks/>
          </p:cNvGrpSpPr>
          <p:nvPr/>
        </p:nvGrpSpPr>
        <p:grpSpPr bwMode="auto">
          <a:xfrm>
            <a:off x="1000100" y="2056571"/>
            <a:ext cx="382567" cy="444489"/>
            <a:chOff x="476" y="981"/>
            <a:chExt cx="499" cy="499"/>
          </a:xfrm>
        </p:grpSpPr>
        <p:sp>
          <p:nvSpPr>
            <p:cNvPr id="5" name="AutoShape 16"/>
            <p:cNvSpPr>
              <a:spLocks noChangeArrowheads="1"/>
            </p:cNvSpPr>
            <p:nvPr/>
          </p:nvSpPr>
          <p:spPr bwMode="auto">
            <a:xfrm>
              <a:off x="476" y="981"/>
              <a:ext cx="499" cy="499"/>
            </a:xfrm>
            <a:prstGeom prst="roundRect">
              <a:avLst>
                <a:gd name="adj" fmla="val 13028"/>
              </a:avLst>
            </a:prstGeom>
            <a:solidFill>
              <a:srgbClr val="FFB400"/>
            </a:solidFill>
            <a:ln w="9525" algn="ctr">
              <a:noFill/>
              <a:round/>
              <a:headEnd/>
              <a:tailEnd/>
            </a:ln>
            <a:effectLst/>
          </p:spPr>
          <p:txBody>
            <a:bodyPr wrap="none" anchor="ctr"/>
            <a:lstStyle/>
            <a:p>
              <a:endParaRPr lang="zh-CN" altLang="en-US"/>
            </a:p>
          </p:txBody>
        </p:sp>
        <p:sp>
          <p:nvSpPr>
            <p:cNvPr id="6" name="AutoShape 18"/>
            <p:cNvSpPr>
              <a:spLocks noChangeArrowheads="1"/>
            </p:cNvSpPr>
            <p:nvPr/>
          </p:nvSpPr>
          <p:spPr bwMode="auto">
            <a:xfrm>
              <a:off x="499" y="1004"/>
              <a:ext cx="453" cy="204"/>
            </a:xfrm>
            <a:prstGeom prst="roundRect">
              <a:avLst>
                <a:gd name="adj" fmla="val 25981"/>
              </a:avLst>
            </a:prstGeom>
            <a:gradFill rotWithShape="1">
              <a:gsLst>
                <a:gs pos="0">
                  <a:schemeClr val="bg1">
                    <a:alpha val="75000"/>
                  </a:schemeClr>
                </a:gs>
                <a:gs pos="100000">
                  <a:schemeClr val="bg1">
                    <a:gamma/>
                    <a:tint val="0"/>
                    <a:invGamma/>
                    <a:alpha val="0"/>
                  </a:schemeClr>
                </a:gs>
              </a:gsLst>
              <a:lin ang="5400000" scaled="1"/>
            </a:gradFill>
            <a:ln w="9525" algn="ctr">
              <a:noFill/>
              <a:round/>
              <a:headEnd/>
              <a:tailEnd/>
            </a:ln>
            <a:effectLst/>
          </p:spPr>
          <p:txBody>
            <a:bodyPr wrap="none" anchor="ctr"/>
            <a:lstStyle/>
            <a:p>
              <a:endParaRPr lang="zh-CN" altLang="en-US"/>
            </a:p>
          </p:txBody>
        </p:sp>
      </p:grpSp>
      <p:grpSp>
        <p:nvGrpSpPr>
          <p:cNvPr id="7" name="Group 15"/>
          <p:cNvGrpSpPr>
            <a:grpSpLocks/>
          </p:cNvGrpSpPr>
          <p:nvPr/>
        </p:nvGrpSpPr>
        <p:grpSpPr bwMode="auto">
          <a:xfrm>
            <a:off x="1000100" y="2822154"/>
            <a:ext cx="382567" cy="444489"/>
            <a:chOff x="476" y="981"/>
            <a:chExt cx="499" cy="499"/>
          </a:xfrm>
        </p:grpSpPr>
        <p:sp>
          <p:nvSpPr>
            <p:cNvPr id="8" name="AutoShape 16"/>
            <p:cNvSpPr>
              <a:spLocks noChangeArrowheads="1"/>
            </p:cNvSpPr>
            <p:nvPr/>
          </p:nvSpPr>
          <p:spPr bwMode="auto">
            <a:xfrm>
              <a:off x="476" y="981"/>
              <a:ext cx="499" cy="499"/>
            </a:xfrm>
            <a:prstGeom prst="roundRect">
              <a:avLst>
                <a:gd name="adj" fmla="val 13028"/>
              </a:avLst>
            </a:prstGeom>
            <a:solidFill>
              <a:srgbClr val="FFB400"/>
            </a:solidFill>
            <a:ln w="9525" algn="ctr">
              <a:noFill/>
              <a:round/>
              <a:headEnd/>
              <a:tailEnd/>
            </a:ln>
            <a:effectLst/>
          </p:spPr>
          <p:txBody>
            <a:bodyPr wrap="none" anchor="ctr"/>
            <a:lstStyle/>
            <a:p>
              <a:endParaRPr lang="zh-CN" altLang="en-US"/>
            </a:p>
          </p:txBody>
        </p:sp>
        <p:sp>
          <p:nvSpPr>
            <p:cNvPr id="9" name="AutoShape 18"/>
            <p:cNvSpPr>
              <a:spLocks noChangeArrowheads="1"/>
            </p:cNvSpPr>
            <p:nvPr/>
          </p:nvSpPr>
          <p:spPr bwMode="auto">
            <a:xfrm>
              <a:off x="499" y="1004"/>
              <a:ext cx="453" cy="204"/>
            </a:xfrm>
            <a:prstGeom prst="roundRect">
              <a:avLst>
                <a:gd name="adj" fmla="val 25981"/>
              </a:avLst>
            </a:prstGeom>
            <a:gradFill rotWithShape="1">
              <a:gsLst>
                <a:gs pos="0">
                  <a:schemeClr val="bg1">
                    <a:alpha val="75000"/>
                  </a:schemeClr>
                </a:gs>
                <a:gs pos="100000">
                  <a:schemeClr val="bg1">
                    <a:gamma/>
                    <a:tint val="0"/>
                    <a:invGamma/>
                    <a:alpha val="0"/>
                  </a:schemeClr>
                </a:gs>
              </a:gsLst>
              <a:lin ang="5400000" scaled="1"/>
            </a:gradFill>
            <a:ln w="9525" algn="ctr">
              <a:noFill/>
              <a:round/>
              <a:headEnd/>
              <a:tailEnd/>
            </a:ln>
            <a:effectLst/>
          </p:spPr>
          <p:txBody>
            <a:bodyPr wrap="none" anchor="ctr"/>
            <a:lstStyle/>
            <a:p>
              <a:endParaRPr lang="zh-CN" altLang="en-US"/>
            </a:p>
          </p:txBody>
        </p:sp>
      </p:grpSp>
      <p:grpSp>
        <p:nvGrpSpPr>
          <p:cNvPr id="10" name="Group 15"/>
          <p:cNvGrpSpPr>
            <a:grpSpLocks/>
          </p:cNvGrpSpPr>
          <p:nvPr/>
        </p:nvGrpSpPr>
        <p:grpSpPr bwMode="auto">
          <a:xfrm>
            <a:off x="1000100" y="3571876"/>
            <a:ext cx="382567" cy="444489"/>
            <a:chOff x="476" y="981"/>
            <a:chExt cx="499" cy="499"/>
          </a:xfrm>
        </p:grpSpPr>
        <p:sp>
          <p:nvSpPr>
            <p:cNvPr id="11" name="AutoShape 16"/>
            <p:cNvSpPr>
              <a:spLocks noChangeArrowheads="1"/>
            </p:cNvSpPr>
            <p:nvPr/>
          </p:nvSpPr>
          <p:spPr bwMode="auto">
            <a:xfrm>
              <a:off x="476" y="981"/>
              <a:ext cx="499" cy="499"/>
            </a:xfrm>
            <a:prstGeom prst="roundRect">
              <a:avLst>
                <a:gd name="adj" fmla="val 13028"/>
              </a:avLst>
            </a:prstGeom>
            <a:solidFill>
              <a:srgbClr val="FFB400"/>
            </a:solidFill>
            <a:ln w="9525" algn="ctr">
              <a:noFill/>
              <a:round/>
              <a:headEnd/>
              <a:tailEnd/>
            </a:ln>
            <a:effectLst/>
          </p:spPr>
          <p:txBody>
            <a:bodyPr wrap="none" anchor="ctr"/>
            <a:lstStyle/>
            <a:p>
              <a:endParaRPr lang="zh-CN" altLang="en-US"/>
            </a:p>
          </p:txBody>
        </p:sp>
        <p:sp>
          <p:nvSpPr>
            <p:cNvPr id="12" name="AutoShape 18"/>
            <p:cNvSpPr>
              <a:spLocks noChangeArrowheads="1"/>
            </p:cNvSpPr>
            <p:nvPr/>
          </p:nvSpPr>
          <p:spPr bwMode="auto">
            <a:xfrm>
              <a:off x="499" y="1004"/>
              <a:ext cx="453" cy="204"/>
            </a:xfrm>
            <a:prstGeom prst="roundRect">
              <a:avLst>
                <a:gd name="adj" fmla="val 25981"/>
              </a:avLst>
            </a:prstGeom>
            <a:gradFill rotWithShape="1">
              <a:gsLst>
                <a:gs pos="0">
                  <a:schemeClr val="bg1">
                    <a:alpha val="75000"/>
                  </a:schemeClr>
                </a:gs>
                <a:gs pos="100000">
                  <a:schemeClr val="bg1">
                    <a:gamma/>
                    <a:tint val="0"/>
                    <a:invGamma/>
                    <a:alpha val="0"/>
                  </a:schemeClr>
                </a:gs>
              </a:gsLst>
              <a:lin ang="5400000" scaled="1"/>
            </a:gradFill>
            <a:ln w="9525" algn="ctr">
              <a:noFill/>
              <a:round/>
              <a:headEnd/>
              <a:tailEnd/>
            </a:ln>
            <a:effectLst/>
          </p:spPr>
          <p:txBody>
            <a:bodyPr wrap="none" anchor="ctr"/>
            <a:lstStyle/>
            <a:p>
              <a:endParaRPr lang="zh-CN" altLang="en-US"/>
            </a:p>
          </p:txBody>
        </p:sp>
      </p:grpSp>
      <p:grpSp>
        <p:nvGrpSpPr>
          <p:cNvPr id="13" name="Group 15"/>
          <p:cNvGrpSpPr>
            <a:grpSpLocks/>
          </p:cNvGrpSpPr>
          <p:nvPr/>
        </p:nvGrpSpPr>
        <p:grpSpPr bwMode="auto">
          <a:xfrm>
            <a:off x="1000100" y="4369726"/>
            <a:ext cx="382567" cy="444489"/>
            <a:chOff x="476" y="981"/>
            <a:chExt cx="499" cy="499"/>
          </a:xfrm>
        </p:grpSpPr>
        <p:sp>
          <p:nvSpPr>
            <p:cNvPr id="14" name="AutoShape 16"/>
            <p:cNvSpPr>
              <a:spLocks noChangeArrowheads="1"/>
            </p:cNvSpPr>
            <p:nvPr/>
          </p:nvSpPr>
          <p:spPr bwMode="auto">
            <a:xfrm>
              <a:off x="476" y="981"/>
              <a:ext cx="499" cy="499"/>
            </a:xfrm>
            <a:prstGeom prst="roundRect">
              <a:avLst>
                <a:gd name="adj" fmla="val 13028"/>
              </a:avLst>
            </a:prstGeom>
            <a:solidFill>
              <a:srgbClr val="FFB400"/>
            </a:solidFill>
            <a:ln w="9525" algn="ctr">
              <a:noFill/>
              <a:round/>
              <a:headEnd/>
              <a:tailEnd/>
            </a:ln>
            <a:effectLst/>
          </p:spPr>
          <p:txBody>
            <a:bodyPr wrap="none" anchor="ctr"/>
            <a:lstStyle/>
            <a:p>
              <a:endParaRPr lang="zh-CN" altLang="en-US"/>
            </a:p>
          </p:txBody>
        </p:sp>
        <p:sp>
          <p:nvSpPr>
            <p:cNvPr id="15" name="AutoShape 18"/>
            <p:cNvSpPr>
              <a:spLocks noChangeArrowheads="1"/>
            </p:cNvSpPr>
            <p:nvPr/>
          </p:nvSpPr>
          <p:spPr bwMode="auto">
            <a:xfrm>
              <a:off x="499" y="1004"/>
              <a:ext cx="453" cy="204"/>
            </a:xfrm>
            <a:prstGeom prst="roundRect">
              <a:avLst>
                <a:gd name="adj" fmla="val 25981"/>
              </a:avLst>
            </a:prstGeom>
            <a:gradFill rotWithShape="1">
              <a:gsLst>
                <a:gs pos="0">
                  <a:schemeClr val="bg1">
                    <a:alpha val="75000"/>
                  </a:schemeClr>
                </a:gs>
                <a:gs pos="100000">
                  <a:schemeClr val="bg1">
                    <a:gamma/>
                    <a:tint val="0"/>
                    <a:invGamma/>
                    <a:alpha val="0"/>
                  </a:schemeClr>
                </a:gs>
              </a:gsLst>
              <a:lin ang="5400000" scaled="1"/>
            </a:gradFill>
            <a:ln w="9525" algn="ctr">
              <a:noFill/>
              <a:round/>
              <a:headEnd/>
              <a:tailEnd/>
            </a:ln>
            <a:effectLst/>
          </p:spPr>
          <p:txBody>
            <a:bodyPr wrap="none" anchor="ctr"/>
            <a:lstStyle/>
            <a:p>
              <a:endParaRPr lang="zh-CN" altLang="en-US"/>
            </a:p>
          </p:txBody>
        </p:sp>
      </p:grpSp>
      <p:sp>
        <p:nvSpPr>
          <p:cNvPr id="17" name="灯片编号占位符 16"/>
          <p:cNvSpPr>
            <a:spLocks noGrp="1"/>
          </p:cNvSpPr>
          <p:nvPr>
            <p:ph type="sldNum" sz="quarter" idx="12"/>
          </p:nvPr>
        </p:nvSpPr>
        <p:spPr/>
        <p:txBody>
          <a:bodyPr/>
          <a:lstStyle/>
          <a:p>
            <a:fld id="{6699457F-8CE0-4332-9E3E-2A332048C7F3}" type="slidenum">
              <a:rPr lang="en-US" altLang="zh-CN" smtClean="0"/>
              <a:pPr/>
              <a:t>67</a:t>
            </a:fld>
            <a:r>
              <a:rPr lang="en-US" altLang="zh-CN" smtClean="0"/>
              <a:t>/120</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0100" y="1500174"/>
            <a:ext cx="5143536" cy="400110"/>
          </a:xfrm>
          <a:prstGeom prst="rect">
            <a:avLst/>
          </a:prstGeom>
          <a:noFill/>
        </p:spPr>
        <p:txBody>
          <a:bodyPr wrap="square" rtlCol="0">
            <a:spAutoFit/>
          </a:bodyPr>
          <a:lstStyle/>
          <a:p>
            <a:pPr algn="l"/>
            <a:r>
              <a:rPr lang="zh-CN" altLang="zh-CN" sz="2000" smtClean="0">
                <a:solidFill>
                  <a:srgbClr val="0000FF"/>
                </a:solidFill>
                <a:latin typeface="Consolas" pitchFamily="49" charset="0"/>
                <a:ea typeface="楷体" pitchFamily="49" charset="-122"/>
                <a:cs typeface="Consolas" pitchFamily="49" charset="0"/>
              </a:rPr>
              <a:t>迭代器的常用运算如下：</a:t>
            </a:r>
          </a:p>
        </p:txBody>
      </p:sp>
      <p:sp>
        <p:nvSpPr>
          <p:cNvPr id="3" name="TextBox 2"/>
          <p:cNvSpPr txBox="1"/>
          <p:nvPr/>
        </p:nvSpPr>
        <p:spPr>
          <a:xfrm>
            <a:off x="1500166" y="2214554"/>
            <a:ext cx="4357718" cy="1603104"/>
          </a:xfrm>
          <a:prstGeom prst="rect">
            <a:avLst/>
          </a:prstGeom>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ct val="150000"/>
              </a:lnSpc>
            </a:pPr>
            <a:r>
              <a:rPr lang="en-US" altLang="zh-CN" sz="2000" smtClean="0">
                <a:solidFill>
                  <a:srgbClr val="C00000"/>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：正向移动迭代器。</a:t>
            </a:r>
          </a:p>
          <a:p>
            <a:pPr algn="l">
              <a:lnSpc>
                <a:spcPct val="150000"/>
              </a:lnSpc>
            </a:pPr>
            <a:r>
              <a:rPr lang="en-US" altLang="zh-CN" sz="2000" smtClean="0">
                <a:solidFill>
                  <a:srgbClr val="C00000"/>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：反向移动迭代器。</a:t>
            </a:r>
          </a:p>
          <a:p>
            <a:pPr algn="l">
              <a:lnSpc>
                <a:spcPct val="150000"/>
              </a:lnSpc>
            </a:pPr>
            <a:r>
              <a:rPr lang="en-US" altLang="zh-CN" sz="2000" smtClean="0">
                <a:solidFill>
                  <a:srgbClr val="C00000"/>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：返回迭代器所指的元素值。</a:t>
            </a:r>
          </a:p>
        </p:txBody>
      </p:sp>
      <p:pic>
        <p:nvPicPr>
          <p:cNvPr id="4" name="Picture 29" descr="1"/>
          <p:cNvPicPr>
            <a:picLocks noChangeAspect="1" noChangeArrowheads="1"/>
          </p:cNvPicPr>
          <p:nvPr/>
        </p:nvPicPr>
        <p:blipFill>
          <a:blip r:embed="rId2" cstate="print">
            <a:lum bright="-6000" contrast="24000"/>
          </a:blip>
          <a:srcRect l="42606" t="64474" r="19473"/>
          <a:stretch>
            <a:fillRect/>
          </a:stretch>
        </p:blipFill>
        <p:spPr bwMode="auto">
          <a:xfrm>
            <a:off x="642911" y="2265362"/>
            <a:ext cx="714380" cy="856110"/>
          </a:xfrm>
          <a:prstGeom prst="rect">
            <a:avLst/>
          </a:prstGeom>
          <a:noFill/>
          <a:ln w="9525">
            <a:noFill/>
            <a:miter lim="800000"/>
            <a:headEnd/>
            <a:tailEnd/>
          </a:ln>
        </p:spPr>
      </p:pic>
      <p:sp>
        <p:nvSpPr>
          <p:cNvPr id="6" name="灯片编号占位符 5"/>
          <p:cNvSpPr>
            <a:spLocks noGrp="1"/>
          </p:cNvSpPr>
          <p:nvPr>
            <p:ph type="sldNum" sz="quarter" idx="12"/>
          </p:nvPr>
        </p:nvSpPr>
        <p:spPr/>
        <p:txBody>
          <a:bodyPr/>
          <a:lstStyle/>
          <a:p>
            <a:fld id="{6699457F-8CE0-4332-9E3E-2A332048C7F3}" type="slidenum">
              <a:rPr lang="en-US" altLang="zh-CN" smtClean="0"/>
              <a:pPr/>
              <a:t>68</a:t>
            </a:fld>
            <a:r>
              <a:rPr lang="en-US" altLang="zh-CN" smtClean="0"/>
              <a:t>/120</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785794"/>
            <a:ext cx="8715436" cy="4056834"/>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180000" bIns="180000" rtlCol="0">
            <a:spAutoFit/>
          </a:bodyPr>
          <a:lstStyle/>
          <a:p>
            <a:pPr algn="l"/>
            <a:r>
              <a:rPr lang="en-US" altLang="zh-CN" sz="1600" smtClean="0">
                <a:solidFill>
                  <a:srgbClr val="0000FF"/>
                </a:solidFill>
                <a:latin typeface="Consolas" pitchFamily="49" charset="0"/>
                <a:ea typeface="仿宋" pitchFamily="49" charset="-122"/>
                <a:cs typeface="Consolas" pitchFamily="49" charset="0"/>
              </a:rPr>
              <a:t>vector&lt;int&gt; myv;</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myv.push_back(1);</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myv.push_back(2);</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myv.push_back(3);</a:t>
            </a:r>
            <a:endParaRPr lang="zh-CN" altLang="zh-CN" sz="1600" smtClean="0">
              <a:solidFill>
                <a:srgbClr val="0000FF"/>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6600"/>
                </a:solidFill>
                <a:latin typeface="Consolas" pitchFamily="49" charset="0"/>
                <a:ea typeface="仿宋" pitchFamily="49" charset="-122"/>
                <a:cs typeface="Consolas" pitchFamily="49" charset="0"/>
              </a:rPr>
              <a:t>vector&lt;int&gt;::iterator it;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定义正向迭代器</a:t>
            </a:r>
            <a:r>
              <a:rPr lang="en-US" altLang="zh-CN" sz="1600" smtClean="0">
                <a:solidFill>
                  <a:srgbClr val="00B0F0"/>
                </a:solidFill>
                <a:latin typeface="Consolas" pitchFamily="49" charset="0"/>
                <a:ea typeface="仿宋" pitchFamily="49" charset="-122"/>
                <a:cs typeface="Consolas" pitchFamily="49" charset="0"/>
              </a:rPr>
              <a:t>it</a:t>
            </a:r>
            <a:endParaRPr lang="zh-CN"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006600"/>
                </a:solidFill>
                <a:latin typeface="Consolas" pitchFamily="49" charset="0"/>
                <a:ea typeface="仿宋" pitchFamily="49" charset="-122"/>
                <a:cs typeface="Consolas" pitchFamily="49" charset="0"/>
              </a:rPr>
              <a:t>for (it=myv.begin();it!=myv.end();++it)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从头到尾遍历所有元素</a:t>
            </a:r>
          </a:p>
          <a:p>
            <a:pPr algn="l"/>
            <a:r>
              <a:rPr lang="en-US" altLang="zh-CN" sz="1600" smtClean="0">
                <a:solidFill>
                  <a:srgbClr val="006600"/>
                </a:solidFill>
                <a:latin typeface="Consolas" pitchFamily="49" charset="0"/>
                <a:ea typeface="仿宋" pitchFamily="49" charset="-122"/>
                <a:cs typeface="Consolas" pitchFamily="49" charset="0"/>
              </a:rPr>
              <a:t>	printf("%d ",*it);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输出：</a:t>
            </a:r>
            <a:r>
              <a:rPr lang="en-US" altLang="zh-CN" sz="1600" smtClean="0">
                <a:solidFill>
                  <a:srgbClr val="00B0F0"/>
                </a:solidFill>
                <a:latin typeface="Consolas" pitchFamily="49" charset="0"/>
                <a:ea typeface="仿宋" pitchFamily="49" charset="-122"/>
                <a:cs typeface="Consolas" pitchFamily="49" charset="0"/>
              </a:rPr>
              <a:t>1 2 3</a:t>
            </a:r>
            <a:endParaRPr lang="zh-CN"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006600"/>
                </a:solidFill>
                <a:latin typeface="Consolas" pitchFamily="49" charset="0"/>
                <a:ea typeface="仿宋" pitchFamily="49" charset="-122"/>
                <a:cs typeface="Consolas" pitchFamily="49" charset="0"/>
              </a:rPr>
              <a:t>printf("\n");</a:t>
            </a:r>
            <a:endParaRPr lang="zh-CN" altLang="zh-CN" sz="1600" smtClean="0">
              <a:solidFill>
                <a:srgbClr val="006600"/>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C00000"/>
                </a:solidFill>
                <a:latin typeface="Consolas" pitchFamily="49" charset="0"/>
                <a:ea typeface="仿宋" pitchFamily="49" charset="-122"/>
                <a:cs typeface="Consolas" pitchFamily="49" charset="0"/>
              </a:rPr>
              <a:t>vector&lt;int&gt;::reverse_iterator rit;</a:t>
            </a:r>
          </a:p>
          <a:p>
            <a:pPr algn="l"/>
            <a:r>
              <a:rPr lang="en-US" altLang="zh-CN" sz="1600" smtClean="0">
                <a:solidFill>
                  <a:srgbClr val="C00000"/>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定义反向迭代器</a:t>
            </a:r>
            <a:r>
              <a:rPr lang="en-US" altLang="zh-CN" sz="1600" smtClean="0">
                <a:solidFill>
                  <a:srgbClr val="00B0F0"/>
                </a:solidFill>
                <a:latin typeface="Consolas" pitchFamily="49" charset="0"/>
                <a:ea typeface="仿宋" pitchFamily="49" charset="-122"/>
                <a:cs typeface="Consolas" pitchFamily="49" charset="0"/>
              </a:rPr>
              <a:t>rit</a:t>
            </a:r>
            <a:endParaRPr lang="zh-CN"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C00000"/>
                </a:solidFill>
                <a:latin typeface="Consolas" pitchFamily="49" charset="0"/>
                <a:ea typeface="仿宋" pitchFamily="49" charset="-122"/>
                <a:cs typeface="Consolas" pitchFamily="49" charset="0"/>
              </a:rPr>
              <a:t>for (rit=myv.rbegin();rit!=myv.rend();++rit)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从尾到头遍历所有元素</a:t>
            </a:r>
          </a:p>
          <a:p>
            <a:pPr algn="l"/>
            <a:r>
              <a:rPr lang="en-US" altLang="zh-CN" sz="1600" smtClean="0">
                <a:solidFill>
                  <a:srgbClr val="C00000"/>
                </a:solidFill>
                <a:latin typeface="Consolas" pitchFamily="49" charset="0"/>
                <a:ea typeface="仿宋" pitchFamily="49" charset="-122"/>
                <a:cs typeface="Consolas" pitchFamily="49" charset="0"/>
              </a:rPr>
              <a:t>	printf("%d ",*rit);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输出：</a:t>
            </a:r>
            <a:r>
              <a:rPr lang="en-US" altLang="zh-CN" sz="1600" smtClean="0">
                <a:solidFill>
                  <a:srgbClr val="00B0F0"/>
                </a:solidFill>
                <a:latin typeface="Consolas" pitchFamily="49" charset="0"/>
                <a:ea typeface="仿宋" pitchFamily="49" charset="-122"/>
                <a:cs typeface="Consolas" pitchFamily="49" charset="0"/>
              </a:rPr>
              <a:t>3 2 1</a:t>
            </a:r>
            <a:endParaRPr lang="zh-CN"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C00000"/>
                </a:solidFill>
                <a:latin typeface="Consolas" pitchFamily="49" charset="0"/>
                <a:ea typeface="仿宋" pitchFamily="49" charset="-122"/>
                <a:cs typeface="Consolas" pitchFamily="49" charset="0"/>
              </a:rPr>
              <a:t>printf("\n");</a:t>
            </a:r>
            <a:endParaRPr lang="zh-CN" altLang="zh-CN" sz="1600" smtClean="0">
              <a:solidFill>
                <a:srgbClr val="C00000"/>
              </a:solidFill>
              <a:latin typeface="Consolas" pitchFamily="49" charset="0"/>
              <a:ea typeface="仿宋" pitchFamily="49" charset="-122"/>
              <a:cs typeface="Consolas" pitchFamily="49" charset="0"/>
            </a:endParaRPr>
          </a:p>
          <a:p>
            <a:pPr algn="l"/>
            <a:endParaRPr lang="zh-CN" altLang="en-US" sz="1600" smtClean="0">
              <a:solidFill>
                <a:srgbClr val="0033CC"/>
              </a:solidFill>
              <a:latin typeface="Consolas" pitchFamily="49" charset="0"/>
              <a:ea typeface="仿宋" pitchFamily="49" charset="-122"/>
              <a:cs typeface="Consolas" pitchFamily="49" charset="0"/>
            </a:endParaRPr>
          </a:p>
        </p:txBody>
      </p:sp>
      <p:sp>
        <p:nvSpPr>
          <p:cNvPr id="4" name="灯片编号占位符 3"/>
          <p:cNvSpPr>
            <a:spLocks noGrp="1"/>
          </p:cNvSpPr>
          <p:nvPr>
            <p:ph type="sldNum" sz="quarter" idx="12"/>
          </p:nvPr>
        </p:nvSpPr>
        <p:spPr/>
        <p:txBody>
          <a:bodyPr/>
          <a:lstStyle/>
          <a:p>
            <a:fld id="{6699457F-8CE0-4332-9E3E-2A332048C7F3}" type="slidenum">
              <a:rPr lang="en-US" altLang="zh-CN" smtClean="0"/>
              <a:pPr/>
              <a:t>69</a:t>
            </a:fld>
            <a:r>
              <a:rPr lang="en-US" altLang="zh-CN" smtClean="0"/>
              <a:t>/120</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468313" y="981075"/>
            <a:ext cx="8280400" cy="1526160"/>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lIns="180000" tIns="108000" bIns="108000">
            <a:spAutoFit/>
          </a:bodyPr>
          <a:lstStyle/>
          <a:p>
            <a:pPr marL="342900" indent="-342900" algn="l">
              <a:lnSpc>
                <a:spcPts val="3000"/>
              </a:lnSpc>
              <a:spcBef>
                <a:spcPts val="1200"/>
              </a:spcBef>
              <a:buBlip>
                <a:blip r:embed="rId2"/>
              </a:buBlip>
            </a:pPr>
            <a:r>
              <a:rPr lang="zh-CN" altLang="en-US" sz="2000" smtClean="0">
                <a:solidFill>
                  <a:srgbClr val="3333FF"/>
                </a:solidFill>
                <a:latin typeface="Consolas" pitchFamily="49" charset="0"/>
                <a:ea typeface="仿宋" pitchFamily="49" charset="-122"/>
                <a:cs typeface="Consolas" pitchFamily="49" charset="0"/>
              </a:rPr>
              <a:t>对</a:t>
            </a:r>
            <a:r>
              <a:rPr lang="zh-CN" altLang="en-US" sz="2000">
                <a:solidFill>
                  <a:srgbClr val="3333FF"/>
                </a:solidFill>
                <a:latin typeface="Consolas" pitchFamily="49" charset="0"/>
                <a:ea typeface="仿宋" pitchFamily="49" charset="-122"/>
                <a:cs typeface="Consolas" pitchFamily="49" charset="0"/>
              </a:rPr>
              <a:t>象引用一个方法的过程称为向该对象发送一个消息，或者说一个对象接收到一个服务请求</a:t>
            </a:r>
            <a:r>
              <a:rPr lang="zh-CN" altLang="en-US" sz="2000" smtClean="0">
                <a:solidFill>
                  <a:srgbClr val="3333FF"/>
                </a:solidFill>
                <a:latin typeface="Consolas" pitchFamily="49" charset="0"/>
                <a:ea typeface="仿宋" pitchFamily="49" charset="-122"/>
                <a:cs typeface="Consolas" pitchFamily="49" charset="0"/>
              </a:rPr>
              <a:t>。</a:t>
            </a:r>
            <a:endParaRPr lang="en-US" altLang="zh-CN" sz="2000" smtClean="0">
              <a:solidFill>
                <a:srgbClr val="3333FF"/>
              </a:solidFill>
              <a:latin typeface="Consolas" pitchFamily="49" charset="0"/>
              <a:ea typeface="仿宋" pitchFamily="49" charset="-122"/>
              <a:cs typeface="Consolas" pitchFamily="49" charset="0"/>
            </a:endParaRPr>
          </a:p>
          <a:p>
            <a:pPr marL="342900" indent="-342900" algn="l">
              <a:lnSpc>
                <a:spcPts val="3000"/>
              </a:lnSpc>
              <a:spcBef>
                <a:spcPts val="1200"/>
              </a:spcBef>
              <a:buBlip>
                <a:blip r:embed="rId2"/>
              </a:buBlip>
            </a:pPr>
            <a:r>
              <a:rPr lang="zh-CN" altLang="en-US" sz="2000" smtClean="0">
                <a:solidFill>
                  <a:srgbClr val="3333FF"/>
                </a:solidFill>
                <a:latin typeface="Consolas" pitchFamily="49" charset="0"/>
                <a:ea typeface="仿宋" pitchFamily="49" charset="-122"/>
                <a:cs typeface="Consolas" pitchFamily="49" charset="0"/>
              </a:rPr>
              <a:t>消</a:t>
            </a:r>
            <a:r>
              <a:rPr lang="zh-CN" altLang="en-US" sz="2000">
                <a:solidFill>
                  <a:srgbClr val="3333FF"/>
                </a:solidFill>
                <a:latin typeface="Consolas" pitchFamily="49" charset="0"/>
                <a:ea typeface="仿宋" pitchFamily="49" charset="-122"/>
                <a:cs typeface="Consolas" pitchFamily="49" charset="0"/>
              </a:rPr>
              <a:t>息是对象之间交互的手段。</a:t>
            </a:r>
          </a:p>
        </p:txBody>
      </p:sp>
      <p:sp>
        <p:nvSpPr>
          <p:cNvPr id="88067" name="Text Box 3"/>
          <p:cNvSpPr txBox="1">
            <a:spLocks noChangeArrowheads="1"/>
          </p:cNvSpPr>
          <p:nvPr/>
        </p:nvSpPr>
        <p:spPr bwMode="auto">
          <a:xfrm>
            <a:off x="468313" y="260350"/>
            <a:ext cx="2735262" cy="400110"/>
          </a:xfrm>
          <a:prstGeom prst="rect">
            <a:avLst/>
          </a:prstGeom>
          <a:noFill/>
          <a:ln w="28575" algn="ctr">
            <a:noFill/>
            <a:miter lim="800000"/>
            <a:headEnd/>
            <a:tailEnd/>
          </a:ln>
          <a:effectLst/>
        </p:spPr>
        <p:txBody>
          <a:bodyPr>
            <a:spAutoFit/>
          </a:bodyPr>
          <a:lstStyle/>
          <a:p>
            <a:pPr algn="l"/>
            <a:r>
              <a:rPr lang="zh-CN" altLang="en-US" sz="2000">
                <a:solidFill>
                  <a:srgbClr val="FF3300"/>
                </a:solidFill>
                <a:latin typeface="Consolas" pitchFamily="49" charset="0"/>
                <a:ea typeface="华文中宋" pitchFamily="2" charset="-122"/>
                <a:cs typeface="Consolas" pitchFamily="49" charset="0"/>
              </a:rPr>
              <a:t>（</a:t>
            </a:r>
            <a:r>
              <a:rPr lang="en-US" altLang="zh-CN" sz="2000">
                <a:solidFill>
                  <a:srgbClr val="FF3300"/>
                </a:solidFill>
                <a:latin typeface="Consolas" pitchFamily="49" charset="0"/>
                <a:ea typeface="华文中宋" pitchFamily="2" charset="-122"/>
                <a:cs typeface="Consolas" pitchFamily="49" charset="0"/>
              </a:rPr>
              <a:t>4</a:t>
            </a:r>
            <a:r>
              <a:rPr lang="zh-CN" altLang="en-US" sz="2000">
                <a:solidFill>
                  <a:srgbClr val="FF3300"/>
                </a:solidFill>
                <a:latin typeface="Consolas" pitchFamily="49" charset="0"/>
                <a:ea typeface="华文中宋" pitchFamily="2" charset="-122"/>
                <a:cs typeface="Consolas" pitchFamily="49" charset="0"/>
              </a:rPr>
              <a:t>）消息</a:t>
            </a:r>
          </a:p>
        </p:txBody>
      </p:sp>
      <p:sp>
        <p:nvSpPr>
          <p:cNvPr id="88068" name="Text Box 4"/>
          <p:cNvSpPr txBox="1">
            <a:spLocks noChangeArrowheads="1"/>
          </p:cNvSpPr>
          <p:nvPr/>
        </p:nvSpPr>
        <p:spPr bwMode="auto">
          <a:xfrm>
            <a:off x="1357290" y="2857496"/>
            <a:ext cx="4030664" cy="400110"/>
          </a:xfrm>
          <a:prstGeom prst="rect">
            <a:avLst/>
          </a:prstGeom>
          <a:noFill/>
          <a:ln w="28575" algn="ctr">
            <a:noFill/>
            <a:miter lim="800000"/>
            <a:headEnd/>
            <a:tailEnd/>
          </a:ln>
          <a:effectLst/>
        </p:spPr>
        <p:txBody>
          <a:bodyPr wrap="square">
            <a:spAutoFit/>
          </a:bodyPr>
          <a:lstStyle/>
          <a:p>
            <a:pPr algn="l">
              <a:spcBef>
                <a:spcPct val="50000"/>
              </a:spcBef>
            </a:pPr>
            <a:r>
              <a:rPr lang="zh-CN" altLang="en-US" sz="2000">
                <a:solidFill>
                  <a:srgbClr val="FF0000"/>
                </a:solidFill>
                <a:latin typeface="Consolas" pitchFamily="49" charset="0"/>
                <a:ea typeface="方正启体简体" pitchFamily="65" charset="-122"/>
                <a:cs typeface="Consolas" pitchFamily="49" charset="0"/>
              </a:rPr>
              <a:t>面向对象 </a:t>
            </a:r>
            <a:r>
              <a:rPr lang="en-US" altLang="zh-CN" sz="2000">
                <a:latin typeface="Consolas" pitchFamily="49" charset="0"/>
                <a:ea typeface="方正启体简体" pitchFamily="65" charset="-122"/>
                <a:cs typeface="Consolas" pitchFamily="49" charset="0"/>
              </a:rPr>
              <a:t>= </a:t>
            </a:r>
            <a:r>
              <a:rPr lang="zh-CN" altLang="en-US" sz="2000">
                <a:solidFill>
                  <a:srgbClr val="FF0000"/>
                </a:solidFill>
                <a:latin typeface="Consolas" pitchFamily="49" charset="0"/>
                <a:ea typeface="方正启体简体" pitchFamily="65" charset="-122"/>
                <a:cs typeface="Consolas" pitchFamily="49" charset="0"/>
              </a:rPr>
              <a:t>对象</a:t>
            </a:r>
            <a:r>
              <a:rPr lang="en-US" altLang="zh-CN" sz="2000">
                <a:latin typeface="Consolas" pitchFamily="49" charset="0"/>
                <a:ea typeface="方正启体简体" pitchFamily="65" charset="-122"/>
                <a:cs typeface="Consolas" pitchFamily="49" charset="0"/>
              </a:rPr>
              <a:t>+</a:t>
            </a:r>
            <a:r>
              <a:rPr lang="zh-CN" altLang="en-US" sz="2000">
                <a:solidFill>
                  <a:srgbClr val="FF0000"/>
                </a:solidFill>
                <a:latin typeface="Consolas" pitchFamily="49" charset="0"/>
                <a:ea typeface="方正启体简体" pitchFamily="65" charset="-122"/>
                <a:cs typeface="Consolas" pitchFamily="49" charset="0"/>
              </a:rPr>
              <a:t>类</a:t>
            </a:r>
            <a:r>
              <a:rPr lang="en-US" altLang="zh-CN" sz="2000">
                <a:latin typeface="Consolas" pitchFamily="49" charset="0"/>
                <a:ea typeface="方正启体简体" pitchFamily="65" charset="-122"/>
                <a:cs typeface="Consolas" pitchFamily="49" charset="0"/>
              </a:rPr>
              <a:t>+</a:t>
            </a:r>
            <a:r>
              <a:rPr lang="zh-CN" altLang="en-US" sz="2000">
                <a:solidFill>
                  <a:srgbClr val="FF0000"/>
                </a:solidFill>
                <a:latin typeface="Consolas" pitchFamily="49" charset="0"/>
                <a:ea typeface="方正启体简体" pitchFamily="65" charset="-122"/>
                <a:cs typeface="Consolas" pitchFamily="49" charset="0"/>
              </a:rPr>
              <a:t>继</a:t>
            </a:r>
            <a:r>
              <a:rPr lang="zh-CN" altLang="en-US" sz="2000">
                <a:latin typeface="Consolas" pitchFamily="49" charset="0"/>
                <a:ea typeface="方正启体简体" pitchFamily="65" charset="-122"/>
                <a:cs typeface="Consolas" pitchFamily="49" charset="0"/>
              </a:rPr>
              <a:t>承</a:t>
            </a:r>
            <a:r>
              <a:rPr lang="en-US" altLang="zh-CN" sz="2000">
                <a:latin typeface="Consolas" pitchFamily="49" charset="0"/>
                <a:ea typeface="方正启体简体" pitchFamily="65" charset="-122"/>
                <a:cs typeface="Consolas" pitchFamily="49" charset="0"/>
              </a:rPr>
              <a:t>+</a:t>
            </a:r>
            <a:r>
              <a:rPr lang="zh-CN" altLang="en-US" sz="2000">
                <a:solidFill>
                  <a:srgbClr val="FF0000"/>
                </a:solidFill>
                <a:latin typeface="Consolas" pitchFamily="49" charset="0"/>
                <a:ea typeface="方正启体简体" pitchFamily="65" charset="-122"/>
                <a:cs typeface="Consolas" pitchFamily="49" charset="0"/>
              </a:rPr>
              <a:t>消息</a:t>
            </a:r>
            <a:r>
              <a:rPr lang="zh-CN" altLang="en-US" sz="2000">
                <a:latin typeface="Consolas" pitchFamily="49" charset="0"/>
                <a:ea typeface="方正启体简体" pitchFamily="65" charset="-122"/>
                <a:cs typeface="Consolas" pitchFamily="49" charset="0"/>
              </a:rPr>
              <a:t> </a:t>
            </a:r>
          </a:p>
        </p:txBody>
      </p:sp>
      <p:sp>
        <p:nvSpPr>
          <p:cNvPr id="6" name="灯片编号占位符 5"/>
          <p:cNvSpPr>
            <a:spLocks noGrp="1"/>
          </p:cNvSpPr>
          <p:nvPr>
            <p:ph type="sldNum" sz="quarter" idx="12"/>
          </p:nvPr>
        </p:nvSpPr>
        <p:spPr/>
        <p:txBody>
          <a:bodyPr/>
          <a:lstStyle/>
          <a:p>
            <a:fld id="{6699457F-8CE0-4332-9E3E-2A332048C7F3}" type="slidenum">
              <a:rPr lang="en-US" altLang="zh-CN" smtClean="0"/>
              <a:pPr/>
              <a:t>7</a:t>
            </a:fld>
            <a:r>
              <a:rPr lang="en-US" altLang="zh-CN" smtClean="0"/>
              <a:t>/120</a:t>
            </a:r>
            <a:endParaRPr lang="en-US" altLang="zh-CN"/>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571480"/>
            <a:ext cx="4000528" cy="51473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2"/>
          </a:lnRef>
          <a:fillRef idx="2">
            <a:schemeClr val="accent2"/>
          </a:fillRef>
          <a:effectRef idx="1">
            <a:schemeClr val="accent2"/>
          </a:effectRef>
          <a:fontRef idx="minor">
            <a:schemeClr val="dk1"/>
          </a:fontRef>
        </p:style>
        <p:txBody>
          <a:bodyPr wrap="square" tIns="72000" bIns="72000" rtlCol="0">
            <a:spAutoFit/>
          </a:bodyPr>
          <a:lstStyle/>
          <a:p>
            <a:pPr algn="ctr"/>
            <a:r>
              <a:rPr lang="en-US" altLang="zh-CN" smtClean="0">
                <a:solidFill>
                  <a:srgbClr val="FF0000"/>
                </a:solidFill>
                <a:latin typeface="Consolas" pitchFamily="49" charset="0"/>
                <a:ea typeface="方正细珊瑚简体" pitchFamily="65" charset="-122"/>
                <a:cs typeface="Consolas" pitchFamily="49" charset="0"/>
              </a:rPr>
              <a:t>13.4.2 </a:t>
            </a:r>
            <a:r>
              <a:rPr lang="zh-CN" altLang="zh-CN" smtClean="0">
                <a:solidFill>
                  <a:srgbClr val="FF0000"/>
                </a:solidFill>
                <a:latin typeface="Consolas" pitchFamily="49" charset="0"/>
                <a:ea typeface="方正细珊瑚简体" pitchFamily="65" charset="-122"/>
                <a:cs typeface="Consolas" pitchFamily="49" charset="0"/>
              </a:rPr>
              <a:t>常用的</a:t>
            </a:r>
            <a:r>
              <a:rPr lang="en-US" altLang="zh-CN" smtClean="0">
                <a:solidFill>
                  <a:srgbClr val="FF0000"/>
                </a:solidFill>
                <a:latin typeface="Consolas" pitchFamily="49" charset="0"/>
                <a:ea typeface="方正细珊瑚简体" pitchFamily="65" charset="-122"/>
                <a:cs typeface="Consolas" pitchFamily="49" charset="0"/>
              </a:rPr>
              <a:t>STL</a:t>
            </a:r>
            <a:r>
              <a:rPr lang="zh-CN" altLang="zh-CN" smtClean="0">
                <a:solidFill>
                  <a:srgbClr val="FF0000"/>
                </a:solidFill>
                <a:latin typeface="Consolas" pitchFamily="49" charset="0"/>
                <a:ea typeface="方正细珊瑚简体" pitchFamily="65" charset="-122"/>
                <a:cs typeface="Consolas" pitchFamily="49" charset="0"/>
              </a:rPr>
              <a:t>容器</a:t>
            </a:r>
          </a:p>
        </p:txBody>
      </p:sp>
      <p:sp>
        <p:nvSpPr>
          <p:cNvPr id="3" name="TextBox 2"/>
          <p:cNvSpPr txBox="1"/>
          <p:nvPr/>
        </p:nvSpPr>
        <p:spPr>
          <a:xfrm>
            <a:off x="857224" y="1500174"/>
            <a:ext cx="2714644" cy="1603104"/>
          </a:xfrm>
          <a:prstGeom prst="rect">
            <a:avLst/>
          </a:prstGeom>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ct val="150000"/>
              </a:lnSpc>
              <a:buBlip>
                <a:blip r:embed="rId3"/>
              </a:buBlip>
            </a:pPr>
            <a:r>
              <a:rPr lang="zh-CN" altLang="zh-CN" sz="2000" smtClean="0">
                <a:solidFill>
                  <a:srgbClr val="0000FF"/>
                </a:solidFill>
                <a:latin typeface="Consolas" pitchFamily="49" charset="0"/>
                <a:ea typeface="楷体" pitchFamily="49" charset="-122"/>
                <a:cs typeface="Consolas" pitchFamily="49" charset="0"/>
              </a:rPr>
              <a:t>顺序容器</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gn="l">
              <a:lnSpc>
                <a:spcPct val="150000"/>
              </a:lnSpc>
              <a:buBlip>
                <a:blip r:embed="rId3"/>
              </a:buBlip>
            </a:pPr>
            <a:r>
              <a:rPr lang="zh-CN" altLang="zh-CN" sz="2000" smtClean="0">
                <a:solidFill>
                  <a:srgbClr val="0000FF"/>
                </a:solidFill>
                <a:latin typeface="Consolas" pitchFamily="49" charset="0"/>
                <a:ea typeface="楷体" pitchFamily="49" charset="-122"/>
                <a:cs typeface="Consolas" pitchFamily="49" charset="0"/>
              </a:rPr>
              <a:t>适配器容器</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gn="l">
              <a:lnSpc>
                <a:spcPct val="150000"/>
              </a:lnSpc>
              <a:buBlip>
                <a:blip r:embed="rId3"/>
              </a:buBlip>
            </a:pPr>
            <a:r>
              <a:rPr lang="zh-CN" altLang="zh-CN" sz="2000" smtClean="0">
                <a:solidFill>
                  <a:srgbClr val="0000FF"/>
                </a:solidFill>
                <a:latin typeface="Consolas" pitchFamily="49" charset="0"/>
                <a:ea typeface="楷体" pitchFamily="49" charset="-122"/>
                <a:cs typeface="Consolas" pitchFamily="49" charset="0"/>
              </a:rPr>
              <a:t>关联容器</a:t>
            </a:r>
            <a:endParaRPr lang="zh-CN" altLang="en-US" sz="2000" smtClean="0">
              <a:solidFill>
                <a:srgbClr val="0000FF"/>
              </a:solidFill>
              <a:latin typeface="Consolas" pitchFamily="49" charset="0"/>
              <a:ea typeface="楷体" pitchFamily="49" charset="-122"/>
              <a:cs typeface="Consolas" pitchFamily="49" charset="0"/>
            </a:endParaRPr>
          </a:p>
        </p:txBody>
      </p:sp>
      <p:sp>
        <p:nvSpPr>
          <p:cNvPr id="5" name="灯片编号占位符 4"/>
          <p:cNvSpPr>
            <a:spLocks noGrp="1"/>
          </p:cNvSpPr>
          <p:nvPr>
            <p:ph type="sldNum" sz="quarter" idx="12"/>
          </p:nvPr>
        </p:nvSpPr>
        <p:spPr/>
        <p:txBody>
          <a:bodyPr/>
          <a:lstStyle/>
          <a:p>
            <a:fld id="{6699457F-8CE0-4332-9E3E-2A332048C7F3}" type="slidenum">
              <a:rPr lang="en-US" altLang="zh-CN" smtClean="0"/>
              <a:pPr/>
              <a:t>70</a:t>
            </a:fld>
            <a:r>
              <a:rPr lang="en-US" altLang="zh-CN" smtClean="0"/>
              <a:t>/120</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571480"/>
            <a:ext cx="2357454"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smtClean="0">
                <a:solidFill>
                  <a:srgbClr val="FF0000"/>
                </a:solidFill>
                <a:latin typeface="Consolas" pitchFamily="49" charset="0"/>
                <a:ea typeface="华文中宋" pitchFamily="2" charset="-122"/>
                <a:cs typeface="Consolas" pitchFamily="49" charset="0"/>
              </a:rPr>
              <a:t>1. </a:t>
            </a:r>
            <a:r>
              <a:rPr lang="zh-CN" altLang="zh-CN" smtClean="0">
                <a:solidFill>
                  <a:srgbClr val="FF0000"/>
                </a:solidFill>
                <a:latin typeface="Consolas" pitchFamily="49" charset="0"/>
                <a:ea typeface="华文中宋" pitchFamily="2" charset="-122"/>
                <a:cs typeface="Consolas" pitchFamily="49" charset="0"/>
              </a:rPr>
              <a:t>顺序容器</a:t>
            </a:r>
          </a:p>
        </p:txBody>
      </p:sp>
      <p:sp>
        <p:nvSpPr>
          <p:cNvPr id="3" name="TextBox 2"/>
          <p:cNvSpPr txBox="1"/>
          <p:nvPr/>
        </p:nvSpPr>
        <p:spPr>
          <a:xfrm>
            <a:off x="857224" y="1457254"/>
            <a:ext cx="3286148" cy="400110"/>
          </a:xfrm>
          <a:prstGeom prst="rect">
            <a:avLst/>
          </a:prstGeom>
          <a:noFill/>
        </p:spPr>
        <p:txBody>
          <a:bodyPr wrap="square" rtlCol="0">
            <a:spAutoFit/>
          </a:bodyPr>
          <a:lstStyle/>
          <a:p>
            <a:r>
              <a:rPr lang="en-US" altLang="zh-CN" sz="2000" smtClean="0">
                <a:solidFill>
                  <a:srgbClr val="FF0000"/>
                </a:solidFill>
                <a:latin typeface="Consolas" pitchFamily="49" charset="0"/>
                <a:ea typeface="楷体" pitchFamily="49" charset="-122"/>
                <a:cs typeface="Consolas" pitchFamily="49" charset="0"/>
              </a:rPr>
              <a:t>1</a:t>
            </a:r>
            <a:r>
              <a:rPr lang="zh-CN" altLang="zh-CN" sz="2000" smtClean="0">
                <a:solidFill>
                  <a:srgbClr val="FF0000"/>
                </a:solidFill>
                <a:latin typeface="Consolas" pitchFamily="49" charset="0"/>
                <a:ea typeface="楷体" pitchFamily="49" charset="-122"/>
                <a:cs typeface="Consolas" pitchFamily="49" charset="0"/>
              </a:rPr>
              <a:t>）</a:t>
            </a:r>
            <a:r>
              <a:rPr lang="en-US" altLang="zh-CN" sz="2000" smtClean="0">
                <a:solidFill>
                  <a:srgbClr val="FF0000"/>
                </a:solidFill>
                <a:latin typeface="Consolas" pitchFamily="49" charset="0"/>
                <a:ea typeface="楷体" pitchFamily="49" charset="-122"/>
                <a:cs typeface="Consolas" pitchFamily="49" charset="0"/>
              </a:rPr>
              <a:t>vector</a:t>
            </a:r>
            <a:r>
              <a:rPr lang="zh-CN" altLang="zh-CN" sz="2000" smtClean="0">
                <a:solidFill>
                  <a:srgbClr val="FF0000"/>
                </a:solidFill>
                <a:latin typeface="Consolas" pitchFamily="49" charset="0"/>
                <a:ea typeface="楷体" pitchFamily="49" charset="-122"/>
                <a:cs typeface="Consolas" pitchFamily="49" charset="0"/>
              </a:rPr>
              <a:t>（向量容器）</a:t>
            </a:r>
          </a:p>
        </p:txBody>
      </p:sp>
      <p:sp>
        <p:nvSpPr>
          <p:cNvPr id="4" name="TextBox 3"/>
          <p:cNvSpPr txBox="1"/>
          <p:nvPr/>
        </p:nvSpPr>
        <p:spPr>
          <a:xfrm>
            <a:off x="1071538" y="2000240"/>
            <a:ext cx="6786610" cy="2321249"/>
          </a:xfrm>
          <a:prstGeom prst="rect">
            <a:avLst/>
          </a:prstGeom>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ts val="2800"/>
              </a:lnSpc>
              <a:spcBef>
                <a:spcPts val="1200"/>
              </a:spcBef>
              <a:buBlip>
                <a:blip r:embed="rId3"/>
              </a:buBlip>
            </a:pPr>
            <a:r>
              <a:rPr lang="zh-CN" altLang="zh-CN" sz="2000" smtClean="0">
                <a:solidFill>
                  <a:srgbClr val="0000FF"/>
                </a:solidFill>
                <a:latin typeface="Consolas" pitchFamily="49" charset="0"/>
                <a:ea typeface="仿宋" pitchFamily="49" charset="-122"/>
                <a:cs typeface="Consolas" pitchFamily="49" charset="0"/>
              </a:rPr>
              <a:t>它是一个向量类模板。向量容器相当于数组</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2800"/>
              </a:lnSpc>
              <a:spcBef>
                <a:spcPts val="1200"/>
              </a:spcBef>
              <a:buBlip>
                <a:blip r:embed="rId3"/>
              </a:buBlip>
            </a:pPr>
            <a:r>
              <a:rPr lang="zh-CN" altLang="en-US" sz="2000" smtClean="0">
                <a:solidFill>
                  <a:srgbClr val="0000FF"/>
                </a:solidFill>
                <a:latin typeface="Consolas" pitchFamily="49" charset="0"/>
                <a:ea typeface="仿宋" pitchFamily="49" charset="-122"/>
                <a:cs typeface="Consolas" pitchFamily="49" charset="0"/>
              </a:rPr>
              <a:t>用于</a:t>
            </a:r>
            <a:r>
              <a:rPr lang="zh-CN" altLang="zh-CN" sz="2000" smtClean="0">
                <a:solidFill>
                  <a:srgbClr val="0000FF"/>
                </a:solidFill>
                <a:latin typeface="Consolas" pitchFamily="49" charset="0"/>
                <a:ea typeface="仿宋" pitchFamily="49" charset="-122"/>
                <a:cs typeface="Consolas" pitchFamily="49" charset="0"/>
              </a:rPr>
              <a:t>存储具有相同数据类型的一组元素，可以从末尾快速的插入与删除元素，快速地随机访问元素</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2800"/>
              </a:lnSpc>
              <a:spcBef>
                <a:spcPts val="1200"/>
              </a:spcBef>
              <a:buBlip>
                <a:blip r:embed="rId3"/>
              </a:buBlip>
            </a:pPr>
            <a:r>
              <a:rPr lang="zh-CN" altLang="zh-CN" sz="2000" smtClean="0">
                <a:solidFill>
                  <a:srgbClr val="0000FF"/>
                </a:solidFill>
                <a:latin typeface="Consolas" pitchFamily="49" charset="0"/>
                <a:ea typeface="仿宋" pitchFamily="49" charset="-122"/>
                <a:cs typeface="Consolas" pitchFamily="49" charset="0"/>
              </a:rPr>
              <a:t>但是在序列中间插入、删除元素较慢，因为需要移动插入或删除处后面的所有元素。</a:t>
            </a:r>
            <a:endParaRPr lang="zh-CN" altLang="en-US" sz="2000" smtClean="0">
              <a:ea typeface="楷体" pitchFamily="49" charset="-122"/>
              <a:cs typeface="Times New Roman" pitchFamily="18" charset="0"/>
            </a:endParaRPr>
          </a:p>
        </p:txBody>
      </p:sp>
      <p:sp>
        <p:nvSpPr>
          <p:cNvPr id="6" name="灯片编号占位符 5"/>
          <p:cNvSpPr>
            <a:spLocks noGrp="1"/>
          </p:cNvSpPr>
          <p:nvPr>
            <p:ph type="sldNum" sz="quarter" idx="12"/>
          </p:nvPr>
        </p:nvSpPr>
        <p:spPr/>
        <p:txBody>
          <a:bodyPr/>
          <a:lstStyle/>
          <a:p>
            <a:fld id="{6699457F-8CE0-4332-9E3E-2A332048C7F3}" type="slidenum">
              <a:rPr lang="en-US" altLang="zh-CN" smtClean="0"/>
              <a:pPr/>
              <a:t>71</a:t>
            </a:fld>
            <a:r>
              <a:rPr lang="en-US" altLang="zh-CN" smtClean="0"/>
              <a:t>/120</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285860"/>
            <a:ext cx="8286808" cy="1724988"/>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wrap="square" lIns="144000" tIns="144000" bIns="144000" rtlCol="0">
            <a:spAutoFit/>
          </a:bodyPr>
          <a:lstStyle/>
          <a:p>
            <a:pPr algn="l">
              <a:lnSpc>
                <a:spcPct val="150000"/>
              </a:lnSpc>
            </a:pPr>
            <a:r>
              <a:rPr lang="en-US" altLang="zh-CN" sz="1600" smtClean="0">
                <a:solidFill>
                  <a:srgbClr val="006600"/>
                </a:solidFill>
                <a:latin typeface="Consolas" pitchFamily="49" charset="0"/>
                <a:ea typeface="仿宋" pitchFamily="49" charset="-122"/>
                <a:cs typeface="Consolas" pitchFamily="49" charset="0"/>
              </a:rPr>
              <a:t>vector&lt;int&gt; v1;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定义元素为</a:t>
            </a:r>
            <a:r>
              <a:rPr lang="en-US" altLang="zh-CN" sz="1600" smtClean="0">
                <a:solidFill>
                  <a:srgbClr val="00B0F0"/>
                </a:solidFill>
                <a:latin typeface="Consolas" pitchFamily="49" charset="0"/>
                <a:ea typeface="仿宋" pitchFamily="49" charset="-122"/>
                <a:cs typeface="Consolas" pitchFamily="49" charset="0"/>
              </a:rPr>
              <a:t>int</a:t>
            </a:r>
            <a:r>
              <a:rPr lang="zh-CN" altLang="zh-CN" sz="1600" smtClean="0">
                <a:solidFill>
                  <a:srgbClr val="00B0F0"/>
                </a:solidFill>
                <a:latin typeface="Consolas" pitchFamily="49" charset="0"/>
                <a:ea typeface="仿宋" pitchFamily="49" charset="-122"/>
                <a:cs typeface="Consolas" pitchFamily="49" charset="0"/>
              </a:rPr>
              <a:t>的向量</a:t>
            </a:r>
            <a:r>
              <a:rPr lang="en-US" altLang="zh-CN" sz="1600" smtClean="0">
                <a:solidFill>
                  <a:srgbClr val="00B0F0"/>
                </a:solidFill>
                <a:latin typeface="Consolas" pitchFamily="49" charset="0"/>
                <a:ea typeface="仿宋" pitchFamily="49" charset="-122"/>
                <a:cs typeface="Consolas" pitchFamily="49" charset="0"/>
              </a:rPr>
              <a:t>v1</a:t>
            </a:r>
            <a:endParaRPr lang="zh-CN" altLang="zh-CN" sz="1600" smtClean="0">
              <a:solidFill>
                <a:srgbClr val="00B0F0"/>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6600"/>
                </a:solidFill>
                <a:latin typeface="Consolas" pitchFamily="49" charset="0"/>
                <a:ea typeface="仿宋" pitchFamily="49" charset="-122"/>
                <a:cs typeface="Consolas" pitchFamily="49" charset="0"/>
              </a:rPr>
              <a:t>vector&lt;int&gt; v2(10);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指定向量</a:t>
            </a:r>
            <a:r>
              <a:rPr lang="en-US" altLang="zh-CN" sz="1600" smtClean="0">
                <a:solidFill>
                  <a:srgbClr val="00B0F0"/>
                </a:solidFill>
                <a:latin typeface="Consolas" pitchFamily="49" charset="0"/>
                <a:ea typeface="仿宋" pitchFamily="49" charset="-122"/>
                <a:cs typeface="Consolas" pitchFamily="49" charset="0"/>
              </a:rPr>
              <a:t>v2</a:t>
            </a:r>
            <a:r>
              <a:rPr lang="zh-CN" altLang="zh-CN" sz="1600" smtClean="0">
                <a:solidFill>
                  <a:srgbClr val="00B0F0"/>
                </a:solidFill>
                <a:latin typeface="Consolas" pitchFamily="49" charset="0"/>
                <a:ea typeface="仿宋" pitchFamily="49" charset="-122"/>
                <a:cs typeface="Consolas" pitchFamily="49" charset="0"/>
              </a:rPr>
              <a:t>的初始大小为</a:t>
            </a:r>
            <a:r>
              <a:rPr lang="en-US" altLang="zh-CN" sz="1600" smtClean="0">
                <a:solidFill>
                  <a:srgbClr val="00B0F0"/>
                </a:solidFill>
                <a:latin typeface="Consolas" pitchFamily="49" charset="0"/>
                <a:ea typeface="仿宋" pitchFamily="49" charset="-122"/>
                <a:cs typeface="Consolas" pitchFamily="49" charset="0"/>
              </a:rPr>
              <a:t>10</a:t>
            </a:r>
            <a:r>
              <a:rPr lang="zh-CN" altLang="zh-CN" sz="1600" smtClean="0">
                <a:solidFill>
                  <a:srgbClr val="00B0F0"/>
                </a:solidFill>
                <a:latin typeface="Consolas" pitchFamily="49" charset="0"/>
                <a:ea typeface="仿宋" pitchFamily="49" charset="-122"/>
                <a:cs typeface="Consolas" pitchFamily="49" charset="0"/>
              </a:rPr>
              <a:t>个</a:t>
            </a:r>
            <a:r>
              <a:rPr lang="en-US" altLang="zh-CN" sz="1600" smtClean="0">
                <a:solidFill>
                  <a:srgbClr val="00B0F0"/>
                </a:solidFill>
                <a:latin typeface="Consolas" pitchFamily="49" charset="0"/>
                <a:ea typeface="仿宋" pitchFamily="49" charset="-122"/>
                <a:cs typeface="Consolas" pitchFamily="49" charset="0"/>
              </a:rPr>
              <a:t>int</a:t>
            </a:r>
            <a:r>
              <a:rPr lang="zh-CN" altLang="zh-CN" sz="1600" smtClean="0">
                <a:solidFill>
                  <a:srgbClr val="00B0F0"/>
                </a:solidFill>
                <a:latin typeface="Consolas" pitchFamily="49" charset="0"/>
                <a:ea typeface="仿宋" pitchFamily="49" charset="-122"/>
                <a:cs typeface="Consolas" pitchFamily="49" charset="0"/>
              </a:rPr>
              <a:t>元素</a:t>
            </a:r>
          </a:p>
          <a:p>
            <a:pPr algn="l">
              <a:lnSpc>
                <a:spcPct val="150000"/>
              </a:lnSpc>
            </a:pPr>
            <a:r>
              <a:rPr lang="en-US" altLang="zh-CN" sz="1600" smtClean="0">
                <a:solidFill>
                  <a:srgbClr val="006600"/>
                </a:solidFill>
                <a:latin typeface="Consolas" pitchFamily="49" charset="0"/>
                <a:ea typeface="仿宋" pitchFamily="49" charset="-122"/>
                <a:cs typeface="Consolas" pitchFamily="49" charset="0"/>
              </a:rPr>
              <a:t>vector&lt;double&gt; v3(10</a:t>
            </a:r>
            <a:r>
              <a:rPr lang="zh-CN" altLang="zh-CN" sz="1600" smtClean="0">
                <a:solidFill>
                  <a:srgbClr val="006600"/>
                </a:solidFill>
                <a:latin typeface="Consolas" pitchFamily="49" charset="0"/>
                <a:ea typeface="仿宋" pitchFamily="49" charset="-122"/>
                <a:cs typeface="Consolas" pitchFamily="49" charset="0"/>
              </a:rPr>
              <a:t>，</a:t>
            </a:r>
            <a:r>
              <a:rPr lang="en-US" altLang="zh-CN" sz="1600" smtClean="0">
                <a:solidFill>
                  <a:srgbClr val="006600"/>
                </a:solidFill>
                <a:latin typeface="Consolas" pitchFamily="49" charset="0"/>
                <a:ea typeface="仿宋" pitchFamily="49" charset="-122"/>
                <a:cs typeface="Consolas" pitchFamily="49" charset="0"/>
              </a:rPr>
              <a:t>1.23);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指定</a:t>
            </a:r>
            <a:r>
              <a:rPr lang="en-US" altLang="zh-CN" sz="1600" smtClean="0">
                <a:solidFill>
                  <a:srgbClr val="00B0F0"/>
                </a:solidFill>
                <a:latin typeface="Consolas" pitchFamily="49" charset="0"/>
                <a:ea typeface="仿宋" pitchFamily="49" charset="-122"/>
                <a:cs typeface="Consolas" pitchFamily="49" charset="0"/>
              </a:rPr>
              <a:t>v3</a:t>
            </a:r>
            <a:r>
              <a:rPr lang="zh-CN" altLang="zh-CN" sz="1600" smtClean="0">
                <a:solidFill>
                  <a:srgbClr val="00B0F0"/>
                </a:solidFill>
                <a:latin typeface="Consolas" pitchFamily="49" charset="0"/>
                <a:ea typeface="仿宋" pitchFamily="49" charset="-122"/>
                <a:cs typeface="Consolas" pitchFamily="49" charset="0"/>
              </a:rPr>
              <a:t>的</a:t>
            </a:r>
            <a:r>
              <a:rPr lang="en-US" altLang="zh-CN" sz="1600" smtClean="0">
                <a:solidFill>
                  <a:srgbClr val="00B0F0"/>
                </a:solidFill>
                <a:latin typeface="Consolas" pitchFamily="49" charset="0"/>
                <a:ea typeface="仿宋" pitchFamily="49" charset="-122"/>
                <a:cs typeface="Consolas" pitchFamily="49" charset="0"/>
              </a:rPr>
              <a:t>10</a:t>
            </a:r>
            <a:r>
              <a:rPr lang="zh-CN" altLang="zh-CN" sz="1600" smtClean="0">
                <a:solidFill>
                  <a:srgbClr val="00B0F0"/>
                </a:solidFill>
                <a:latin typeface="Consolas" pitchFamily="49" charset="0"/>
                <a:ea typeface="仿宋" pitchFamily="49" charset="-122"/>
                <a:cs typeface="Consolas" pitchFamily="49" charset="0"/>
              </a:rPr>
              <a:t>个初始元素的初值为</a:t>
            </a:r>
            <a:r>
              <a:rPr lang="en-US" altLang="zh-CN" sz="1600" smtClean="0">
                <a:solidFill>
                  <a:srgbClr val="00B0F0"/>
                </a:solidFill>
                <a:latin typeface="Consolas" pitchFamily="49" charset="0"/>
                <a:ea typeface="仿宋" pitchFamily="49" charset="-122"/>
                <a:cs typeface="Consolas" pitchFamily="49" charset="0"/>
              </a:rPr>
              <a:t>1.23</a:t>
            </a:r>
            <a:endParaRPr lang="zh-CN" altLang="zh-CN" sz="1600" smtClean="0">
              <a:solidFill>
                <a:srgbClr val="00B0F0"/>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6600"/>
                </a:solidFill>
                <a:latin typeface="Consolas" pitchFamily="49" charset="0"/>
                <a:ea typeface="仿宋" pitchFamily="49" charset="-122"/>
                <a:cs typeface="Consolas" pitchFamily="49" charset="0"/>
              </a:rPr>
              <a:t>vector&lt;int&gt; v4(a</a:t>
            </a:r>
            <a:r>
              <a:rPr lang="zh-CN" altLang="zh-CN" sz="1600" smtClean="0">
                <a:solidFill>
                  <a:srgbClr val="006600"/>
                </a:solidFill>
                <a:latin typeface="Consolas" pitchFamily="49" charset="0"/>
                <a:ea typeface="仿宋" pitchFamily="49" charset="-122"/>
                <a:cs typeface="Consolas" pitchFamily="49" charset="0"/>
              </a:rPr>
              <a:t>，</a:t>
            </a:r>
            <a:r>
              <a:rPr lang="en-US" altLang="zh-CN" sz="1600" smtClean="0">
                <a:solidFill>
                  <a:srgbClr val="006600"/>
                </a:solidFill>
                <a:latin typeface="Consolas" pitchFamily="49" charset="0"/>
                <a:ea typeface="仿宋" pitchFamily="49" charset="-122"/>
                <a:cs typeface="Consolas" pitchFamily="49" charset="0"/>
              </a:rPr>
              <a:t>a+5);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用数组</a:t>
            </a:r>
            <a:r>
              <a:rPr lang="en-US" altLang="zh-CN" sz="1600" smtClean="0">
                <a:solidFill>
                  <a:srgbClr val="00B0F0"/>
                </a:solidFill>
                <a:latin typeface="Consolas" pitchFamily="49" charset="0"/>
                <a:ea typeface="仿宋" pitchFamily="49" charset="-122"/>
                <a:cs typeface="Consolas" pitchFamily="49" charset="0"/>
              </a:rPr>
              <a:t>a[0..4]</a:t>
            </a:r>
            <a:r>
              <a:rPr lang="zh-CN" altLang="zh-CN" sz="1600" smtClean="0">
                <a:solidFill>
                  <a:srgbClr val="00B0F0"/>
                </a:solidFill>
                <a:latin typeface="Consolas" pitchFamily="49" charset="0"/>
                <a:ea typeface="仿宋" pitchFamily="49" charset="-122"/>
                <a:cs typeface="Consolas" pitchFamily="49" charset="0"/>
              </a:rPr>
              <a:t>共</a:t>
            </a:r>
            <a:r>
              <a:rPr lang="en-US" altLang="zh-CN" sz="1600" smtClean="0">
                <a:solidFill>
                  <a:srgbClr val="00B0F0"/>
                </a:solidFill>
                <a:latin typeface="Consolas" pitchFamily="49" charset="0"/>
                <a:ea typeface="仿宋" pitchFamily="49" charset="-122"/>
                <a:cs typeface="Consolas" pitchFamily="49" charset="0"/>
              </a:rPr>
              <a:t>5</a:t>
            </a:r>
            <a:r>
              <a:rPr lang="zh-CN" altLang="zh-CN" sz="1600" smtClean="0">
                <a:solidFill>
                  <a:srgbClr val="00B0F0"/>
                </a:solidFill>
                <a:latin typeface="Consolas" pitchFamily="49" charset="0"/>
                <a:ea typeface="仿宋" pitchFamily="49" charset="-122"/>
                <a:cs typeface="Consolas" pitchFamily="49" charset="0"/>
              </a:rPr>
              <a:t>个元素初始化</a:t>
            </a:r>
            <a:r>
              <a:rPr lang="en-US" altLang="zh-CN" sz="1600" smtClean="0">
                <a:solidFill>
                  <a:srgbClr val="00B0F0"/>
                </a:solidFill>
                <a:latin typeface="Consolas" pitchFamily="49" charset="0"/>
                <a:ea typeface="仿宋" pitchFamily="49" charset="-122"/>
                <a:cs typeface="Consolas" pitchFamily="49" charset="0"/>
              </a:rPr>
              <a:t>v4</a:t>
            </a:r>
            <a:endParaRPr lang="zh-CN" altLang="zh-CN" sz="1600" smtClean="0">
              <a:solidFill>
                <a:srgbClr val="00B0F0"/>
              </a:solidFill>
              <a:latin typeface="Consolas" pitchFamily="49" charset="0"/>
              <a:ea typeface="仿宋" pitchFamily="49" charset="-122"/>
              <a:cs typeface="Consolas" pitchFamily="49" charset="0"/>
            </a:endParaRPr>
          </a:p>
        </p:txBody>
      </p:sp>
      <p:sp>
        <p:nvSpPr>
          <p:cNvPr id="3" name="TextBox 2"/>
          <p:cNvSpPr txBox="1"/>
          <p:nvPr/>
        </p:nvSpPr>
        <p:spPr>
          <a:xfrm>
            <a:off x="642910" y="571480"/>
            <a:ext cx="5214974" cy="400110"/>
          </a:xfrm>
          <a:prstGeom prst="rect">
            <a:avLst/>
          </a:prstGeom>
          <a:noFill/>
        </p:spPr>
        <p:txBody>
          <a:bodyPr wrap="square" rtlCol="0">
            <a:spAutoFit/>
          </a:bodyPr>
          <a:lstStyle/>
          <a:p>
            <a:pPr algn="l"/>
            <a:r>
              <a:rPr lang="zh-CN" altLang="zh-CN" sz="2000" smtClean="0">
                <a:solidFill>
                  <a:srgbClr val="0000FF"/>
                </a:solidFill>
                <a:latin typeface="Consolas" pitchFamily="49" charset="0"/>
                <a:ea typeface="楷体" pitchFamily="49" charset="-122"/>
                <a:cs typeface="Consolas" pitchFamily="49" charset="0"/>
              </a:rPr>
              <a:t>定义</a:t>
            </a:r>
            <a:r>
              <a:rPr lang="en-US" altLang="zh-CN" sz="2000" smtClean="0">
                <a:solidFill>
                  <a:srgbClr val="0000FF"/>
                </a:solidFill>
                <a:latin typeface="Consolas" pitchFamily="49" charset="0"/>
                <a:ea typeface="楷体" pitchFamily="49" charset="-122"/>
                <a:cs typeface="Consolas" pitchFamily="49" charset="0"/>
              </a:rPr>
              <a:t>vector</a:t>
            </a:r>
            <a:r>
              <a:rPr lang="zh-CN" altLang="zh-CN" sz="2000" smtClean="0">
                <a:solidFill>
                  <a:srgbClr val="0000FF"/>
                </a:solidFill>
                <a:latin typeface="Consolas" pitchFamily="49" charset="0"/>
                <a:ea typeface="楷体" pitchFamily="49" charset="-122"/>
                <a:cs typeface="Consolas" pitchFamily="49" charset="0"/>
              </a:rPr>
              <a:t>容器的几种方式如下：</a:t>
            </a:r>
          </a:p>
        </p:txBody>
      </p:sp>
      <p:sp>
        <p:nvSpPr>
          <p:cNvPr id="5" name="灯片编号占位符 4"/>
          <p:cNvSpPr>
            <a:spLocks noGrp="1"/>
          </p:cNvSpPr>
          <p:nvPr>
            <p:ph type="sldNum" sz="quarter" idx="12"/>
          </p:nvPr>
        </p:nvSpPr>
        <p:spPr/>
        <p:txBody>
          <a:bodyPr/>
          <a:lstStyle/>
          <a:p>
            <a:fld id="{6699457F-8CE0-4332-9E3E-2A332048C7F3}" type="slidenum">
              <a:rPr lang="en-US" altLang="zh-CN" smtClean="0"/>
              <a:pPr/>
              <a:t>72</a:t>
            </a:fld>
            <a:r>
              <a:rPr lang="en-US" altLang="zh-CN" smtClean="0"/>
              <a:t>/120</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571480"/>
            <a:ext cx="8358246" cy="400110"/>
          </a:xfrm>
          <a:prstGeom prst="rect">
            <a:avLst/>
          </a:prstGeom>
          <a:noFill/>
        </p:spPr>
        <p:txBody>
          <a:bodyPr wrap="square" rtlCol="0">
            <a:spAutoFit/>
          </a:bodyPr>
          <a:lstStyle/>
          <a:p>
            <a:pPr algn="l"/>
            <a:r>
              <a:rPr lang="en-US" altLang="zh-CN" sz="2000" smtClean="0">
                <a:solidFill>
                  <a:srgbClr val="0000FF"/>
                </a:solidFill>
                <a:latin typeface="Consolas" pitchFamily="49" charset="0"/>
                <a:ea typeface="楷体" pitchFamily="49" charset="-122"/>
                <a:cs typeface="Consolas" pitchFamily="49" charset="0"/>
              </a:rPr>
              <a:t>vector</a:t>
            </a:r>
            <a:r>
              <a:rPr lang="zh-CN" altLang="zh-CN" sz="2000" smtClean="0">
                <a:solidFill>
                  <a:srgbClr val="0000FF"/>
                </a:solidFill>
                <a:latin typeface="Consolas" pitchFamily="49" charset="0"/>
                <a:ea typeface="楷体" pitchFamily="49" charset="-122"/>
                <a:cs typeface="Consolas" pitchFamily="49" charset="0"/>
              </a:rPr>
              <a:t>提供了一系列的成员函数，</a:t>
            </a:r>
            <a:r>
              <a:rPr lang="en-US" altLang="zh-CN" sz="2000" smtClean="0">
                <a:solidFill>
                  <a:srgbClr val="0000FF"/>
                </a:solidFill>
                <a:latin typeface="Consolas" pitchFamily="49" charset="0"/>
                <a:ea typeface="楷体" pitchFamily="49" charset="-122"/>
                <a:cs typeface="Consolas" pitchFamily="49" charset="0"/>
              </a:rPr>
              <a:t>vector</a:t>
            </a:r>
            <a:r>
              <a:rPr lang="zh-CN" altLang="zh-CN" sz="2000" smtClean="0">
                <a:solidFill>
                  <a:srgbClr val="0000FF"/>
                </a:solidFill>
                <a:latin typeface="Consolas" pitchFamily="49" charset="0"/>
                <a:ea typeface="楷体" pitchFamily="49" charset="-122"/>
                <a:cs typeface="Consolas" pitchFamily="49" charset="0"/>
              </a:rPr>
              <a:t>主要的成员函数如下：</a:t>
            </a:r>
          </a:p>
        </p:txBody>
      </p:sp>
      <p:sp>
        <p:nvSpPr>
          <p:cNvPr id="3" name="TextBox 2"/>
          <p:cNvSpPr txBox="1"/>
          <p:nvPr/>
        </p:nvSpPr>
        <p:spPr>
          <a:xfrm>
            <a:off x="285720" y="1214422"/>
            <a:ext cx="8643998" cy="2585323"/>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wrap="square" rtlCol="0">
            <a:spAutoFit/>
          </a:bodyPr>
          <a:lstStyle/>
          <a:p>
            <a:pPr marL="457200" indent="-4572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empty()</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判断当前向量容器是否为空。</a:t>
            </a:r>
          </a:p>
          <a:p>
            <a:pPr marL="457200" indent="-4572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size()</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返回当前向量容器的中的实际元素个数。</a:t>
            </a:r>
          </a:p>
          <a:p>
            <a:pPr marL="457200" indent="-4572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返回指定下标的元素。</a:t>
            </a:r>
          </a:p>
          <a:p>
            <a:pPr marL="457200" indent="-4572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push_back()</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在当前向量容器尾部添加了一个元素。</a:t>
            </a:r>
          </a:p>
          <a:p>
            <a:pPr marL="457200" indent="-4572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insert(pos</a:t>
            </a:r>
            <a:r>
              <a:rPr lang="zh-CN" altLang="zh-CN" sz="1800" smtClean="0">
                <a:solidFill>
                  <a:srgbClr val="C00000"/>
                </a:solidFill>
                <a:latin typeface="Consolas" pitchFamily="49" charset="0"/>
                <a:ea typeface="仿宋" pitchFamily="49" charset="-122"/>
                <a:cs typeface="Consolas" pitchFamily="49" charset="0"/>
              </a:rPr>
              <a:t>，</a:t>
            </a:r>
            <a:r>
              <a:rPr lang="en-US" altLang="zh-CN" sz="1800" smtClean="0">
                <a:solidFill>
                  <a:srgbClr val="C00000"/>
                </a:solidFill>
                <a:latin typeface="Consolas" pitchFamily="49" charset="0"/>
                <a:ea typeface="仿宋" pitchFamily="49" charset="-122"/>
                <a:cs typeface="Consolas" pitchFamily="49" charset="0"/>
              </a:rPr>
              <a:t>elem)</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在</a:t>
            </a:r>
            <a:r>
              <a:rPr lang="en-US" altLang="zh-CN" sz="1800" smtClean="0">
                <a:solidFill>
                  <a:srgbClr val="0000FF"/>
                </a:solidFill>
                <a:latin typeface="Consolas" pitchFamily="49" charset="0"/>
                <a:ea typeface="仿宋" pitchFamily="49" charset="-122"/>
                <a:cs typeface="Consolas" pitchFamily="49" charset="0"/>
              </a:rPr>
              <a:t>pos</a:t>
            </a:r>
            <a:r>
              <a:rPr lang="zh-CN" altLang="zh-CN" sz="1800" smtClean="0">
                <a:solidFill>
                  <a:srgbClr val="0000FF"/>
                </a:solidFill>
                <a:latin typeface="Consolas" pitchFamily="49" charset="0"/>
                <a:ea typeface="仿宋" pitchFamily="49" charset="-122"/>
                <a:cs typeface="Consolas" pitchFamily="49" charset="0"/>
              </a:rPr>
              <a:t>位置插入元素</a:t>
            </a:r>
            <a:r>
              <a:rPr lang="en-US" altLang="zh-CN" sz="1800" smtClean="0">
                <a:solidFill>
                  <a:srgbClr val="0000FF"/>
                </a:solidFill>
                <a:latin typeface="Consolas" pitchFamily="49" charset="0"/>
                <a:ea typeface="仿宋" pitchFamily="49" charset="-122"/>
                <a:cs typeface="Consolas" pitchFamily="49" charset="0"/>
              </a:rPr>
              <a:t>elem</a:t>
            </a:r>
            <a:r>
              <a:rPr lang="zh-CN" altLang="zh-CN" sz="1800" smtClean="0">
                <a:solidFill>
                  <a:srgbClr val="0000FF"/>
                </a:solidFill>
                <a:latin typeface="Consolas" pitchFamily="49" charset="0"/>
                <a:ea typeface="仿宋" pitchFamily="49" charset="-122"/>
                <a:cs typeface="Consolas" pitchFamily="49" charset="0"/>
              </a:rPr>
              <a:t>，即将元素</a:t>
            </a:r>
            <a:r>
              <a:rPr lang="en-US" altLang="zh-CN" sz="1800" smtClean="0">
                <a:solidFill>
                  <a:srgbClr val="0000FF"/>
                </a:solidFill>
                <a:latin typeface="Consolas" pitchFamily="49" charset="0"/>
                <a:ea typeface="仿宋" pitchFamily="49" charset="-122"/>
                <a:cs typeface="Consolas" pitchFamily="49" charset="0"/>
              </a:rPr>
              <a:t>elem</a:t>
            </a:r>
            <a:r>
              <a:rPr lang="zh-CN" altLang="zh-CN" sz="1800" smtClean="0">
                <a:solidFill>
                  <a:srgbClr val="0000FF"/>
                </a:solidFill>
                <a:latin typeface="Consolas" pitchFamily="49" charset="0"/>
                <a:ea typeface="仿宋" pitchFamily="49" charset="-122"/>
                <a:cs typeface="Consolas" pitchFamily="49" charset="0"/>
              </a:rPr>
              <a:t>插入到迭代器</a:t>
            </a:r>
            <a:r>
              <a:rPr lang="en-US" altLang="zh-CN" sz="1800" smtClean="0">
                <a:solidFill>
                  <a:srgbClr val="0000FF"/>
                </a:solidFill>
                <a:latin typeface="Consolas" pitchFamily="49" charset="0"/>
                <a:ea typeface="仿宋" pitchFamily="49" charset="-122"/>
                <a:cs typeface="Consolas" pitchFamily="49" charset="0"/>
              </a:rPr>
              <a:t>pos</a:t>
            </a:r>
            <a:r>
              <a:rPr lang="zh-CN" altLang="zh-CN" sz="1800" smtClean="0">
                <a:solidFill>
                  <a:srgbClr val="0000FF"/>
                </a:solidFill>
                <a:latin typeface="Consolas" pitchFamily="49" charset="0"/>
                <a:ea typeface="仿宋" pitchFamily="49" charset="-122"/>
                <a:cs typeface="Consolas" pitchFamily="49" charset="0"/>
              </a:rPr>
              <a:t>指定元素之前。</a:t>
            </a:r>
          </a:p>
        </p:txBody>
      </p:sp>
      <p:sp>
        <p:nvSpPr>
          <p:cNvPr id="5" name="灯片编号占位符 4"/>
          <p:cNvSpPr>
            <a:spLocks noGrp="1"/>
          </p:cNvSpPr>
          <p:nvPr>
            <p:ph type="sldNum" sz="quarter" idx="12"/>
          </p:nvPr>
        </p:nvSpPr>
        <p:spPr/>
        <p:txBody>
          <a:bodyPr/>
          <a:lstStyle/>
          <a:p>
            <a:fld id="{6699457F-8CE0-4332-9E3E-2A332048C7F3}" type="slidenum">
              <a:rPr lang="en-US" altLang="zh-CN" smtClean="0"/>
              <a:pPr/>
              <a:t>73</a:t>
            </a:fld>
            <a:r>
              <a:rPr lang="en-US" altLang="zh-CN" smtClean="0"/>
              <a:t>/120</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1285860"/>
            <a:ext cx="7358114" cy="2783803"/>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wrap="square" lIns="180000" tIns="144000" bIns="144000" rtlCol="0">
            <a:spAutoFit/>
          </a:bodyPr>
          <a:lstStyle/>
          <a:p>
            <a:pPr marL="457200" indent="-4572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front()</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获取当前向量容器的第一个元素。</a:t>
            </a:r>
          </a:p>
          <a:p>
            <a:pPr marL="457200" indent="-4572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back()</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获取当前向量容器的最后一个元素</a:t>
            </a:r>
            <a:r>
              <a:rPr lang="zh-CN" altLang="zh-CN" sz="1800" smtClean="0">
                <a:latin typeface="Consolas" pitchFamily="49" charset="0"/>
                <a:ea typeface="仿宋" pitchFamily="49" charset="-122"/>
                <a:cs typeface="Consolas" pitchFamily="49" charset="0"/>
              </a:rPr>
              <a:t>。</a:t>
            </a:r>
          </a:p>
          <a:p>
            <a:pPr marL="457200" indent="-4572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erase()</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删除当前向量容器中某个迭代器或者迭代器区间指定的元素。</a:t>
            </a:r>
          </a:p>
          <a:p>
            <a:pPr marL="457200" indent="-4572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clear()</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删除当前向量容器中所有元素。</a:t>
            </a:r>
          </a:p>
          <a:p>
            <a:pPr marL="457200" indent="-457200" algn="l">
              <a:lnSpc>
                <a:spcPct val="150000"/>
              </a:lnSpc>
              <a:buBlip>
                <a:blip r:embed="rId3"/>
              </a:buBlip>
            </a:pPr>
            <a:r>
              <a:rPr lang="zh-CN" altLang="zh-CN" sz="1800" smtClean="0">
                <a:solidFill>
                  <a:srgbClr val="C00000"/>
                </a:solidFill>
                <a:latin typeface="Consolas" pitchFamily="49" charset="0"/>
                <a:ea typeface="仿宋" pitchFamily="49" charset="-122"/>
                <a:cs typeface="Consolas" pitchFamily="49" charset="0"/>
              </a:rPr>
              <a:t>迭代器</a:t>
            </a:r>
            <a:r>
              <a:rPr lang="zh-CN" altLang="en-US" sz="1800" smtClean="0">
                <a:solidFill>
                  <a:srgbClr val="C00000"/>
                </a:solidFill>
                <a:latin typeface="Consolas" pitchFamily="49" charset="0"/>
                <a:ea typeface="仿宋" pitchFamily="49" charset="-122"/>
                <a:cs typeface="Consolas" pitchFamily="49" charset="0"/>
              </a:rPr>
              <a:t>函数：</a:t>
            </a:r>
            <a:r>
              <a:rPr lang="en-US" altLang="zh-CN" sz="1800" smtClean="0">
                <a:solidFill>
                  <a:srgbClr val="0000FF"/>
                </a:solidFill>
                <a:latin typeface="Consolas" pitchFamily="49" charset="0"/>
                <a:ea typeface="仿宋" pitchFamily="49" charset="-122"/>
                <a:cs typeface="Consolas" pitchFamily="49" charset="0"/>
              </a:rPr>
              <a:t>begin()</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end()</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rbegin()</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rend()</a:t>
            </a:r>
            <a:r>
              <a:rPr lang="zh-CN" altLang="en-US"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
        <p:nvSpPr>
          <p:cNvPr id="4" name="灯片编号占位符 3"/>
          <p:cNvSpPr>
            <a:spLocks noGrp="1"/>
          </p:cNvSpPr>
          <p:nvPr>
            <p:ph type="sldNum" sz="quarter" idx="12"/>
          </p:nvPr>
        </p:nvSpPr>
        <p:spPr/>
        <p:txBody>
          <a:bodyPr/>
          <a:lstStyle/>
          <a:p>
            <a:fld id="{6699457F-8CE0-4332-9E3E-2A332048C7F3}" type="slidenum">
              <a:rPr lang="en-US" altLang="zh-CN" smtClean="0"/>
              <a:pPr/>
              <a:t>74</a:t>
            </a:fld>
            <a:r>
              <a:rPr lang="en-US" altLang="zh-CN" smtClean="0"/>
              <a:t>/120</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42852"/>
            <a:ext cx="7786742" cy="4795498"/>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gn="l"/>
            <a:r>
              <a:rPr lang="en-US" altLang="zh-CN" sz="1600" smtClean="0">
                <a:solidFill>
                  <a:srgbClr val="0000FF"/>
                </a:solidFill>
                <a:latin typeface="Consolas" pitchFamily="49" charset="0"/>
                <a:ea typeface="仿宋" pitchFamily="49" charset="-122"/>
                <a:cs typeface="Consolas" pitchFamily="49" charset="0"/>
              </a:rPr>
              <a:t>#include &lt;vector&gt;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using namespace std;</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void main()</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C00000"/>
                </a:solidFill>
                <a:latin typeface="Consolas" pitchFamily="49" charset="0"/>
                <a:ea typeface="仿宋" pitchFamily="49" charset="-122"/>
                <a:cs typeface="Consolas" pitchFamily="49" charset="0"/>
              </a:rPr>
              <a:t>vector&lt;int&gt; myv;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定义</a:t>
            </a:r>
            <a:r>
              <a:rPr lang="en-US" altLang="zh-CN" sz="1600" smtClean="0">
                <a:solidFill>
                  <a:srgbClr val="00B0F0"/>
                </a:solidFill>
                <a:latin typeface="Consolas" pitchFamily="49" charset="0"/>
                <a:ea typeface="仿宋" pitchFamily="49" charset="-122"/>
                <a:cs typeface="Consolas" pitchFamily="49" charset="0"/>
              </a:rPr>
              <a:t>vector</a:t>
            </a:r>
            <a:r>
              <a:rPr lang="zh-CN" altLang="zh-CN" sz="1600" smtClean="0">
                <a:solidFill>
                  <a:srgbClr val="00B0F0"/>
                </a:solidFill>
                <a:latin typeface="Consolas" pitchFamily="49" charset="0"/>
                <a:ea typeface="仿宋" pitchFamily="49" charset="-122"/>
                <a:cs typeface="Consolas" pitchFamily="49" charset="0"/>
              </a:rPr>
              <a:t>容器</a:t>
            </a:r>
            <a:r>
              <a:rPr lang="en-US" altLang="zh-CN" sz="1600" smtClean="0">
                <a:solidFill>
                  <a:srgbClr val="00B0F0"/>
                </a:solidFill>
                <a:latin typeface="Consolas" pitchFamily="49" charset="0"/>
                <a:ea typeface="仿宋" pitchFamily="49" charset="-122"/>
                <a:cs typeface="Consolas" pitchFamily="49" charset="0"/>
              </a:rPr>
              <a:t>myv</a:t>
            </a:r>
            <a:endParaRPr lang="zh-CN"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C00000"/>
                </a:solidFill>
                <a:latin typeface="Consolas" pitchFamily="49" charset="0"/>
                <a:ea typeface="仿宋" pitchFamily="49" charset="-122"/>
                <a:cs typeface="Consolas" pitchFamily="49" charset="0"/>
              </a:rPr>
              <a:t>    vector&lt;int&gt;::iterator it;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定义</a:t>
            </a:r>
            <a:r>
              <a:rPr lang="en-US" altLang="zh-CN" sz="1600" smtClean="0">
                <a:solidFill>
                  <a:srgbClr val="00B0F0"/>
                </a:solidFill>
                <a:latin typeface="Consolas" pitchFamily="49" charset="0"/>
                <a:ea typeface="仿宋" pitchFamily="49" charset="-122"/>
                <a:cs typeface="Consolas" pitchFamily="49" charset="0"/>
              </a:rPr>
              <a:t>myv</a:t>
            </a:r>
            <a:r>
              <a:rPr lang="zh-CN" altLang="zh-CN" sz="1600" smtClean="0">
                <a:solidFill>
                  <a:srgbClr val="00B0F0"/>
                </a:solidFill>
                <a:latin typeface="Consolas" pitchFamily="49" charset="0"/>
                <a:ea typeface="仿宋" pitchFamily="49" charset="-122"/>
                <a:cs typeface="Consolas" pitchFamily="49" charset="0"/>
              </a:rPr>
              <a:t>的正向迭代器</a:t>
            </a:r>
            <a:r>
              <a:rPr lang="en-US" altLang="zh-CN" sz="1600" smtClean="0">
                <a:solidFill>
                  <a:srgbClr val="00B0F0"/>
                </a:solidFill>
                <a:latin typeface="Consolas" pitchFamily="49" charset="0"/>
                <a:ea typeface="仿宋" pitchFamily="49" charset="-122"/>
                <a:cs typeface="Consolas" pitchFamily="49" charset="0"/>
              </a:rPr>
              <a:t>it</a:t>
            </a:r>
            <a:endParaRPr lang="zh-CN" altLang="zh-CN" sz="1600" smtClean="0">
              <a:solidFill>
                <a:srgbClr val="00B0F0"/>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00FF"/>
                </a:solidFill>
                <a:latin typeface="Consolas" pitchFamily="49" charset="0"/>
                <a:ea typeface="仿宋" pitchFamily="49" charset="-122"/>
                <a:cs typeface="Consolas" pitchFamily="49" charset="0"/>
              </a:rPr>
              <a:t>    myv.push_back(1);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在</a:t>
            </a:r>
            <a:r>
              <a:rPr lang="en-US" altLang="zh-CN" sz="1600" smtClean="0">
                <a:solidFill>
                  <a:srgbClr val="00B0F0"/>
                </a:solidFill>
                <a:latin typeface="Consolas" pitchFamily="49" charset="0"/>
                <a:ea typeface="仿宋" pitchFamily="49" charset="-122"/>
                <a:cs typeface="Consolas" pitchFamily="49" charset="0"/>
              </a:rPr>
              <a:t>myv</a:t>
            </a:r>
            <a:r>
              <a:rPr lang="zh-CN" altLang="zh-CN" sz="1600" smtClean="0">
                <a:solidFill>
                  <a:srgbClr val="00B0F0"/>
                </a:solidFill>
                <a:latin typeface="Consolas" pitchFamily="49" charset="0"/>
                <a:ea typeface="仿宋" pitchFamily="49" charset="-122"/>
                <a:cs typeface="Consolas" pitchFamily="49" charset="0"/>
              </a:rPr>
              <a:t>末尾添加元素</a:t>
            </a:r>
            <a:r>
              <a:rPr lang="en-US" altLang="zh-CN" sz="1600" smtClean="0">
                <a:solidFill>
                  <a:srgbClr val="00B0F0"/>
                </a:solidFill>
                <a:latin typeface="Consolas" pitchFamily="49" charset="0"/>
                <a:ea typeface="仿宋" pitchFamily="49" charset="-122"/>
                <a:cs typeface="Consolas" pitchFamily="49" charset="0"/>
              </a:rPr>
              <a:t>1</a:t>
            </a:r>
            <a:endParaRPr lang="zh-CN"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it=myv.begin();		</a:t>
            </a:r>
            <a:r>
              <a:rPr lang="en-US" altLang="zh-CN" sz="1600" smtClean="0">
                <a:solidFill>
                  <a:srgbClr val="00B0F0"/>
                </a:solidFill>
                <a:latin typeface="Consolas" pitchFamily="49" charset="0"/>
                <a:ea typeface="仿宋" pitchFamily="49" charset="-122"/>
                <a:cs typeface="Consolas" pitchFamily="49" charset="0"/>
              </a:rPr>
              <a:t>//it</a:t>
            </a:r>
            <a:r>
              <a:rPr lang="zh-CN" altLang="zh-CN" sz="1600" smtClean="0">
                <a:solidFill>
                  <a:srgbClr val="00B0F0"/>
                </a:solidFill>
                <a:latin typeface="Consolas" pitchFamily="49" charset="0"/>
                <a:ea typeface="仿宋" pitchFamily="49" charset="-122"/>
                <a:cs typeface="Consolas" pitchFamily="49" charset="0"/>
              </a:rPr>
              <a:t>迭代器指向开头元素</a:t>
            </a:r>
            <a:r>
              <a:rPr lang="en-US" altLang="zh-CN" sz="1600" smtClean="0">
                <a:solidFill>
                  <a:srgbClr val="00B0F0"/>
                </a:solidFill>
                <a:latin typeface="Consolas" pitchFamily="49" charset="0"/>
                <a:ea typeface="仿宋" pitchFamily="49" charset="-122"/>
                <a:cs typeface="Consolas" pitchFamily="49" charset="0"/>
              </a:rPr>
              <a:t>1</a:t>
            </a:r>
            <a:endParaRPr lang="zh-CN"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myv.insert(it,2);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在</a:t>
            </a:r>
            <a:r>
              <a:rPr lang="en-US" altLang="zh-CN" sz="1600" smtClean="0">
                <a:solidFill>
                  <a:srgbClr val="00B0F0"/>
                </a:solidFill>
                <a:latin typeface="Consolas" pitchFamily="49" charset="0"/>
                <a:ea typeface="仿宋" pitchFamily="49" charset="-122"/>
                <a:cs typeface="Consolas" pitchFamily="49" charset="0"/>
              </a:rPr>
              <a:t>it</a:t>
            </a:r>
            <a:r>
              <a:rPr lang="zh-CN" altLang="zh-CN" sz="1600" smtClean="0">
                <a:solidFill>
                  <a:srgbClr val="00B0F0"/>
                </a:solidFill>
                <a:latin typeface="Consolas" pitchFamily="49" charset="0"/>
                <a:ea typeface="仿宋" pitchFamily="49" charset="-122"/>
                <a:cs typeface="Consolas" pitchFamily="49" charset="0"/>
              </a:rPr>
              <a:t>指向的元素之前插入元素</a:t>
            </a:r>
            <a:r>
              <a:rPr lang="en-US" altLang="zh-CN" sz="1600" smtClean="0">
                <a:solidFill>
                  <a:srgbClr val="00B0F0"/>
                </a:solidFill>
                <a:latin typeface="Consolas" pitchFamily="49" charset="0"/>
                <a:ea typeface="仿宋" pitchFamily="49" charset="-122"/>
                <a:cs typeface="Consolas" pitchFamily="49" charset="0"/>
              </a:rPr>
              <a:t>2</a:t>
            </a:r>
            <a:endParaRPr lang="zh-CN"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myv.push_back(3);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在</a:t>
            </a:r>
            <a:r>
              <a:rPr lang="en-US" altLang="zh-CN" sz="1600" smtClean="0">
                <a:solidFill>
                  <a:srgbClr val="00B0F0"/>
                </a:solidFill>
                <a:latin typeface="Consolas" pitchFamily="49" charset="0"/>
                <a:ea typeface="仿宋" pitchFamily="49" charset="-122"/>
                <a:cs typeface="Consolas" pitchFamily="49" charset="0"/>
              </a:rPr>
              <a:t>myv</a:t>
            </a:r>
            <a:r>
              <a:rPr lang="zh-CN" altLang="zh-CN" sz="1600" smtClean="0">
                <a:solidFill>
                  <a:srgbClr val="00B0F0"/>
                </a:solidFill>
                <a:latin typeface="Consolas" pitchFamily="49" charset="0"/>
                <a:ea typeface="仿宋" pitchFamily="49" charset="-122"/>
                <a:cs typeface="Consolas" pitchFamily="49" charset="0"/>
              </a:rPr>
              <a:t>末尾添加元素</a:t>
            </a:r>
            <a:r>
              <a:rPr lang="en-US" altLang="zh-CN" sz="1600" smtClean="0">
                <a:solidFill>
                  <a:srgbClr val="00B0F0"/>
                </a:solidFill>
                <a:latin typeface="Consolas" pitchFamily="49" charset="0"/>
                <a:ea typeface="仿宋" pitchFamily="49" charset="-122"/>
                <a:cs typeface="Consolas" pitchFamily="49" charset="0"/>
              </a:rPr>
              <a:t>3</a:t>
            </a:r>
            <a:endParaRPr lang="zh-CN"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myv.push_back(4);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在</a:t>
            </a:r>
            <a:r>
              <a:rPr lang="en-US" altLang="zh-CN" sz="1600" smtClean="0">
                <a:solidFill>
                  <a:srgbClr val="00B0F0"/>
                </a:solidFill>
                <a:latin typeface="Consolas" pitchFamily="49" charset="0"/>
                <a:ea typeface="仿宋" pitchFamily="49" charset="-122"/>
                <a:cs typeface="Consolas" pitchFamily="49" charset="0"/>
              </a:rPr>
              <a:t>myv</a:t>
            </a:r>
            <a:r>
              <a:rPr lang="zh-CN" altLang="zh-CN" sz="1600" smtClean="0">
                <a:solidFill>
                  <a:srgbClr val="00B0F0"/>
                </a:solidFill>
                <a:latin typeface="Consolas" pitchFamily="49" charset="0"/>
                <a:ea typeface="仿宋" pitchFamily="49" charset="-122"/>
                <a:cs typeface="Consolas" pitchFamily="49" charset="0"/>
              </a:rPr>
              <a:t>末尾添加元素</a:t>
            </a:r>
            <a:r>
              <a:rPr lang="en-US" altLang="zh-CN" sz="1600" smtClean="0">
                <a:solidFill>
                  <a:srgbClr val="00B0F0"/>
                </a:solidFill>
                <a:latin typeface="Consolas" pitchFamily="49" charset="0"/>
                <a:ea typeface="仿宋" pitchFamily="49" charset="-122"/>
                <a:cs typeface="Consolas" pitchFamily="49" charset="0"/>
              </a:rPr>
              <a:t>4</a:t>
            </a:r>
            <a:endParaRPr lang="zh-CN"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it=myv.end();		</a:t>
            </a:r>
            <a:r>
              <a:rPr lang="en-US" altLang="zh-CN" sz="1600" smtClean="0">
                <a:solidFill>
                  <a:srgbClr val="00B0F0"/>
                </a:solidFill>
                <a:latin typeface="Consolas" pitchFamily="49" charset="0"/>
                <a:ea typeface="仿宋" pitchFamily="49" charset="-122"/>
                <a:cs typeface="Consolas" pitchFamily="49" charset="0"/>
              </a:rPr>
              <a:t>//it</a:t>
            </a:r>
            <a:r>
              <a:rPr lang="zh-CN" altLang="zh-CN" sz="1600" smtClean="0">
                <a:solidFill>
                  <a:srgbClr val="00B0F0"/>
                </a:solidFill>
                <a:latin typeface="Consolas" pitchFamily="49" charset="0"/>
                <a:ea typeface="仿宋" pitchFamily="49" charset="-122"/>
                <a:cs typeface="Consolas" pitchFamily="49" charset="0"/>
              </a:rPr>
              <a:t>迭代器指向尾元素</a:t>
            </a:r>
            <a:r>
              <a:rPr lang="en-US" altLang="zh-CN" sz="1600" smtClean="0">
                <a:solidFill>
                  <a:srgbClr val="00B0F0"/>
                </a:solidFill>
                <a:latin typeface="Consolas" pitchFamily="49" charset="0"/>
                <a:ea typeface="仿宋" pitchFamily="49" charset="-122"/>
                <a:cs typeface="Consolas" pitchFamily="49" charset="0"/>
              </a:rPr>
              <a:t>4</a:t>
            </a:r>
            <a:r>
              <a:rPr lang="zh-CN" altLang="zh-CN" sz="1600" smtClean="0">
                <a:solidFill>
                  <a:srgbClr val="00B0F0"/>
                </a:solidFill>
                <a:latin typeface="Consolas" pitchFamily="49" charset="0"/>
                <a:ea typeface="仿宋" pitchFamily="49" charset="-122"/>
                <a:cs typeface="Consolas" pitchFamily="49" charset="0"/>
              </a:rPr>
              <a:t>的后面</a:t>
            </a:r>
          </a:p>
          <a:p>
            <a:pPr algn="l"/>
            <a:r>
              <a:rPr lang="en-US" altLang="zh-CN" sz="1600" smtClean="0">
                <a:solidFill>
                  <a:srgbClr val="0000FF"/>
                </a:solidFill>
                <a:latin typeface="Consolas" pitchFamily="49" charset="0"/>
                <a:ea typeface="仿宋" pitchFamily="49" charset="-122"/>
                <a:cs typeface="Consolas" pitchFamily="49" charset="0"/>
              </a:rPr>
              <a:t>    it--;			</a:t>
            </a:r>
            <a:r>
              <a:rPr lang="en-US" altLang="zh-CN" sz="1600" smtClean="0">
                <a:solidFill>
                  <a:srgbClr val="00B0F0"/>
                </a:solidFill>
                <a:latin typeface="Consolas" pitchFamily="49" charset="0"/>
                <a:ea typeface="仿宋" pitchFamily="49" charset="-122"/>
                <a:cs typeface="Consolas" pitchFamily="49" charset="0"/>
              </a:rPr>
              <a:t>//it</a:t>
            </a:r>
            <a:r>
              <a:rPr lang="zh-CN" altLang="zh-CN" sz="1600" smtClean="0">
                <a:solidFill>
                  <a:srgbClr val="00B0F0"/>
                </a:solidFill>
                <a:latin typeface="Consolas" pitchFamily="49" charset="0"/>
                <a:ea typeface="仿宋" pitchFamily="49" charset="-122"/>
                <a:cs typeface="Consolas" pitchFamily="49" charset="0"/>
              </a:rPr>
              <a:t>迭代器指向尾元素</a:t>
            </a:r>
            <a:r>
              <a:rPr lang="en-US" altLang="zh-CN" sz="1600" smtClean="0">
                <a:solidFill>
                  <a:srgbClr val="00B0F0"/>
                </a:solidFill>
                <a:latin typeface="Consolas" pitchFamily="49" charset="0"/>
                <a:ea typeface="仿宋" pitchFamily="49" charset="-122"/>
                <a:cs typeface="Consolas" pitchFamily="49" charset="0"/>
              </a:rPr>
              <a:t>4</a:t>
            </a:r>
            <a:endParaRPr lang="zh-CN"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C00000"/>
                </a:solidFill>
                <a:latin typeface="Consolas" pitchFamily="49" charset="0"/>
                <a:ea typeface="仿宋" pitchFamily="49" charset="-122"/>
                <a:cs typeface="Consolas" pitchFamily="49" charset="0"/>
              </a:rPr>
              <a:t>    myv.erase(it);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删除元素</a:t>
            </a:r>
            <a:r>
              <a:rPr lang="en-US" altLang="zh-CN" sz="1600" smtClean="0">
                <a:solidFill>
                  <a:srgbClr val="00B0F0"/>
                </a:solidFill>
                <a:latin typeface="Consolas" pitchFamily="49" charset="0"/>
                <a:ea typeface="仿宋" pitchFamily="49" charset="-122"/>
                <a:cs typeface="Consolas" pitchFamily="49" charset="0"/>
              </a:rPr>
              <a:t>4</a:t>
            </a:r>
            <a:endParaRPr lang="zh-CN" altLang="zh-CN" sz="1600" smtClean="0">
              <a:solidFill>
                <a:srgbClr val="00B0F0"/>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33CC"/>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for (it=myv.begin();it!=myv.end();++it)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printf("%d ",*it);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printf("\n");</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p:txBody>
      </p:sp>
      <p:grpSp>
        <p:nvGrpSpPr>
          <p:cNvPr id="3" name="组合 4"/>
          <p:cNvGrpSpPr/>
          <p:nvPr/>
        </p:nvGrpSpPr>
        <p:grpSpPr>
          <a:xfrm>
            <a:off x="2786050" y="5214950"/>
            <a:ext cx="3062290" cy="1238250"/>
            <a:chOff x="2928926" y="5429264"/>
            <a:chExt cx="3062290" cy="1238250"/>
          </a:xfrm>
        </p:grpSpPr>
        <p:pic>
          <p:nvPicPr>
            <p:cNvPr id="2050" name="Picture 2"/>
            <p:cNvPicPr>
              <a:picLocks noChangeAspect="1" noChangeArrowheads="1"/>
            </p:cNvPicPr>
            <p:nvPr/>
          </p:nvPicPr>
          <p:blipFill>
            <a:blip r:embed="rId3" cstate="print"/>
            <a:srcRect/>
            <a:stretch>
              <a:fillRect/>
            </a:stretch>
          </p:blipFill>
          <p:spPr bwMode="auto">
            <a:xfrm>
              <a:off x="3286116" y="5429264"/>
              <a:ext cx="2705100" cy="1238250"/>
            </a:xfrm>
            <a:prstGeom prst="rect">
              <a:avLst/>
            </a:prstGeom>
            <a:noFill/>
            <a:ln w="9525">
              <a:noFill/>
              <a:miter lim="800000"/>
              <a:headEnd/>
              <a:tailEnd/>
            </a:ln>
          </p:spPr>
        </p:pic>
        <p:sp>
          <p:nvSpPr>
            <p:cNvPr id="4" name="左弧形箭头 3"/>
            <p:cNvSpPr/>
            <p:nvPr/>
          </p:nvSpPr>
          <p:spPr>
            <a:xfrm>
              <a:off x="2928926" y="5572140"/>
              <a:ext cx="285752" cy="71438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7" name="灯片编号占位符 6"/>
          <p:cNvSpPr>
            <a:spLocks noGrp="1"/>
          </p:cNvSpPr>
          <p:nvPr>
            <p:ph type="sldNum" sz="quarter" idx="12"/>
          </p:nvPr>
        </p:nvSpPr>
        <p:spPr/>
        <p:txBody>
          <a:bodyPr/>
          <a:lstStyle/>
          <a:p>
            <a:fld id="{6699457F-8CE0-4332-9E3E-2A332048C7F3}" type="slidenum">
              <a:rPr lang="en-US" altLang="zh-CN" smtClean="0"/>
              <a:pPr/>
              <a:t>75</a:t>
            </a:fld>
            <a:r>
              <a:rPr lang="en-US" altLang="zh-CN" smtClean="0"/>
              <a:t>/120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714356"/>
            <a:ext cx="3786214" cy="400110"/>
          </a:xfrm>
          <a:prstGeom prst="rect">
            <a:avLst/>
          </a:prstGeom>
          <a:noFill/>
        </p:spPr>
        <p:txBody>
          <a:bodyPr wrap="square" rtlCol="0">
            <a:spAutoFit/>
          </a:bodyPr>
          <a:lstStyle/>
          <a:p>
            <a:pPr algn="l"/>
            <a:r>
              <a:rPr lang="en-US" altLang="zh-CN" sz="2000" smtClean="0">
                <a:solidFill>
                  <a:srgbClr val="FF0000"/>
                </a:solidFill>
                <a:latin typeface="Consolas" pitchFamily="49" charset="0"/>
                <a:ea typeface="楷体" pitchFamily="49" charset="-122"/>
                <a:cs typeface="Consolas" pitchFamily="49" charset="0"/>
              </a:rPr>
              <a:t>2</a:t>
            </a:r>
            <a:r>
              <a:rPr lang="zh-CN" altLang="zh-CN" sz="2000" smtClean="0">
                <a:solidFill>
                  <a:srgbClr val="FF0000"/>
                </a:solidFill>
                <a:latin typeface="Consolas" pitchFamily="49" charset="0"/>
                <a:ea typeface="楷体" pitchFamily="49" charset="-122"/>
                <a:cs typeface="Consolas" pitchFamily="49" charset="0"/>
              </a:rPr>
              <a:t>）</a:t>
            </a:r>
            <a:r>
              <a:rPr lang="en-US" altLang="zh-CN" sz="2000" smtClean="0">
                <a:solidFill>
                  <a:srgbClr val="FF0000"/>
                </a:solidFill>
                <a:latin typeface="Consolas" pitchFamily="49" charset="0"/>
                <a:ea typeface="楷体" pitchFamily="49" charset="-122"/>
                <a:cs typeface="Consolas" pitchFamily="49" charset="0"/>
              </a:rPr>
              <a:t>deque</a:t>
            </a:r>
            <a:r>
              <a:rPr lang="zh-CN" altLang="zh-CN" sz="2000" smtClean="0">
                <a:solidFill>
                  <a:srgbClr val="FF0000"/>
                </a:solidFill>
                <a:latin typeface="Consolas" pitchFamily="49" charset="0"/>
                <a:ea typeface="楷体" pitchFamily="49" charset="-122"/>
                <a:cs typeface="Consolas" pitchFamily="49" charset="0"/>
              </a:rPr>
              <a:t>（双端队列容器）</a:t>
            </a:r>
          </a:p>
        </p:txBody>
      </p:sp>
      <p:sp>
        <p:nvSpPr>
          <p:cNvPr id="295957"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TextBox 23"/>
          <p:cNvSpPr txBox="1"/>
          <p:nvPr/>
        </p:nvSpPr>
        <p:spPr>
          <a:xfrm>
            <a:off x="785786" y="1428736"/>
            <a:ext cx="7000924" cy="2203713"/>
          </a:xfrm>
          <a:prstGeom prst="rect">
            <a:avLst/>
          </a:prstGeom>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2800"/>
              </a:lnSpc>
              <a:spcBef>
                <a:spcPts val="1200"/>
              </a:spcBef>
              <a:buBlip>
                <a:blip r:embed="rId3"/>
              </a:buBlip>
            </a:pPr>
            <a:r>
              <a:rPr lang="zh-CN" altLang="zh-CN" sz="2000" smtClean="0">
                <a:solidFill>
                  <a:srgbClr val="0000FF"/>
                </a:solidFill>
                <a:latin typeface="Consolas" pitchFamily="49" charset="0"/>
                <a:ea typeface="仿宋" pitchFamily="49" charset="-122"/>
                <a:cs typeface="Consolas" pitchFamily="49" charset="0"/>
              </a:rPr>
              <a:t>它是一个双端队列类模板。双端队列容器由若干个块构成，每个块中元素地址是连续的，块之间的地址是不连续的，有一个特定的机制将这些块构成一个整体。</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3"/>
              </a:buBlip>
            </a:pPr>
            <a:r>
              <a:rPr lang="zh-CN" altLang="zh-CN" sz="2000" smtClean="0">
                <a:solidFill>
                  <a:srgbClr val="0000FF"/>
                </a:solidFill>
                <a:latin typeface="Consolas" pitchFamily="49" charset="0"/>
                <a:ea typeface="仿宋" pitchFamily="49" charset="-122"/>
                <a:cs typeface="Consolas" pitchFamily="49" charset="0"/>
              </a:rPr>
              <a:t>可以从前面或后面快速插入与删除元素，并可以快速地随机访问元素，但删除元素较慢。</a:t>
            </a:r>
            <a:endParaRPr lang="zh-CN" altLang="en-US" sz="2000" smtClean="0">
              <a:ea typeface="楷体" pitchFamily="49" charset="-122"/>
              <a:cs typeface="Times New Roman" pitchFamily="18" charset="0"/>
            </a:endParaRPr>
          </a:p>
        </p:txBody>
      </p:sp>
      <p:sp>
        <p:nvSpPr>
          <p:cNvPr id="6" name="灯片编号占位符 5"/>
          <p:cNvSpPr>
            <a:spLocks noGrp="1"/>
          </p:cNvSpPr>
          <p:nvPr>
            <p:ph type="sldNum" sz="quarter" idx="12"/>
          </p:nvPr>
        </p:nvSpPr>
        <p:spPr/>
        <p:txBody>
          <a:bodyPr/>
          <a:lstStyle/>
          <a:p>
            <a:fld id="{6699457F-8CE0-4332-9E3E-2A332048C7F3}" type="slidenum">
              <a:rPr lang="en-US" altLang="zh-CN" smtClean="0"/>
              <a:pPr/>
              <a:t>76</a:t>
            </a:fld>
            <a:r>
              <a:rPr lang="en-US" altLang="zh-CN" smtClean="0"/>
              <a:t>/120</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000108"/>
            <a:ext cx="6858048" cy="400110"/>
          </a:xfrm>
          <a:prstGeom prst="rect">
            <a:avLst/>
          </a:prstGeom>
          <a:noFill/>
        </p:spPr>
        <p:txBody>
          <a:bodyPr wrap="square" rtlCol="0">
            <a:spAutoFit/>
          </a:bodyPr>
          <a:lstStyle/>
          <a:p>
            <a:pPr algn="l"/>
            <a:r>
              <a:rPr lang="zh-CN" altLang="zh-CN" sz="2000" smtClean="0">
                <a:solidFill>
                  <a:srgbClr val="0000FF"/>
                </a:solidFill>
                <a:latin typeface="Consolas" pitchFamily="49" charset="0"/>
                <a:ea typeface="楷体" pitchFamily="49" charset="-122"/>
                <a:cs typeface="Consolas" pitchFamily="49" charset="0"/>
              </a:rPr>
              <a:t>定义</a:t>
            </a:r>
            <a:r>
              <a:rPr lang="en-US" altLang="zh-CN" sz="2000" smtClean="0">
                <a:solidFill>
                  <a:srgbClr val="0000FF"/>
                </a:solidFill>
                <a:latin typeface="Consolas" pitchFamily="49" charset="0"/>
                <a:ea typeface="楷体" pitchFamily="49" charset="-122"/>
                <a:cs typeface="Consolas" pitchFamily="49" charset="0"/>
              </a:rPr>
              <a:t>deque</a:t>
            </a:r>
            <a:r>
              <a:rPr lang="zh-CN" altLang="zh-CN" sz="2000" smtClean="0">
                <a:solidFill>
                  <a:srgbClr val="0000FF"/>
                </a:solidFill>
                <a:latin typeface="Consolas" pitchFamily="49" charset="0"/>
                <a:ea typeface="楷体" pitchFamily="49" charset="-122"/>
                <a:cs typeface="Consolas" pitchFamily="49" charset="0"/>
              </a:rPr>
              <a:t>双端队列容器的几种方式如下：</a:t>
            </a:r>
          </a:p>
        </p:txBody>
      </p:sp>
      <p:sp>
        <p:nvSpPr>
          <p:cNvPr id="3" name="TextBox 2"/>
          <p:cNvSpPr txBox="1"/>
          <p:nvPr/>
        </p:nvSpPr>
        <p:spPr>
          <a:xfrm>
            <a:off x="785786" y="1643050"/>
            <a:ext cx="7643866" cy="2783803"/>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wrap="square" lIns="180000" tIns="144000" bIns="144000" rtlCol="0">
            <a:spAutoFit/>
          </a:bodyPr>
          <a:lstStyle/>
          <a:p>
            <a:pPr algn="l">
              <a:lnSpc>
                <a:spcPct val="150000"/>
              </a:lnSpc>
            </a:pPr>
            <a:r>
              <a:rPr lang="en-US" altLang="zh-CN" sz="1800" smtClean="0">
                <a:solidFill>
                  <a:srgbClr val="006600"/>
                </a:solidFill>
                <a:latin typeface="Consolas" pitchFamily="49" charset="0"/>
                <a:ea typeface="仿宋" pitchFamily="49" charset="-122"/>
                <a:cs typeface="Consolas" pitchFamily="49" charset="0"/>
              </a:rPr>
              <a:t>deque&lt;int&gt; dq1;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定义元素为</a:t>
            </a:r>
            <a:r>
              <a:rPr lang="en-US" altLang="zh-CN" sz="1800" smtClean="0">
                <a:solidFill>
                  <a:srgbClr val="00B0F0"/>
                </a:solidFill>
                <a:latin typeface="Consolas" pitchFamily="49" charset="0"/>
                <a:ea typeface="仿宋" pitchFamily="49" charset="-122"/>
                <a:cs typeface="Consolas" pitchFamily="49" charset="0"/>
              </a:rPr>
              <a:t>int</a:t>
            </a:r>
            <a:r>
              <a:rPr lang="zh-CN" altLang="zh-CN" sz="1800" smtClean="0">
                <a:solidFill>
                  <a:srgbClr val="00B0F0"/>
                </a:solidFill>
                <a:latin typeface="Consolas" pitchFamily="49" charset="0"/>
                <a:ea typeface="仿宋" pitchFamily="49" charset="-122"/>
                <a:cs typeface="Consolas" pitchFamily="49" charset="0"/>
              </a:rPr>
              <a:t>的双端队列</a:t>
            </a:r>
            <a:r>
              <a:rPr lang="en-US" altLang="zh-CN" sz="1800" smtClean="0">
                <a:solidFill>
                  <a:srgbClr val="00B0F0"/>
                </a:solidFill>
                <a:latin typeface="Consolas" pitchFamily="49" charset="0"/>
                <a:ea typeface="仿宋" pitchFamily="49" charset="-122"/>
                <a:cs typeface="Consolas" pitchFamily="49" charset="0"/>
              </a:rPr>
              <a:t>dq1</a:t>
            </a:r>
            <a:endParaRPr lang="zh-CN" altLang="zh-CN" sz="1800" smtClean="0">
              <a:solidFill>
                <a:srgbClr val="00B0F0"/>
              </a:solidFill>
              <a:latin typeface="Consolas" pitchFamily="49" charset="0"/>
              <a:ea typeface="仿宋" pitchFamily="49" charset="-122"/>
              <a:cs typeface="Consolas" pitchFamily="49" charset="0"/>
            </a:endParaRPr>
          </a:p>
          <a:p>
            <a:pPr algn="l">
              <a:lnSpc>
                <a:spcPct val="150000"/>
              </a:lnSpc>
            </a:pPr>
            <a:r>
              <a:rPr lang="en-US" altLang="zh-CN" sz="1800" smtClean="0">
                <a:solidFill>
                  <a:srgbClr val="006600"/>
                </a:solidFill>
                <a:latin typeface="Consolas" pitchFamily="49" charset="0"/>
                <a:ea typeface="仿宋" pitchFamily="49" charset="-122"/>
                <a:cs typeface="Consolas" pitchFamily="49" charset="0"/>
              </a:rPr>
              <a:t>deque&lt;int&gt; dq2(10);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指定</a:t>
            </a:r>
            <a:r>
              <a:rPr lang="en-US" altLang="zh-CN" sz="1800" smtClean="0">
                <a:solidFill>
                  <a:srgbClr val="00B0F0"/>
                </a:solidFill>
                <a:latin typeface="Consolas" pitchFamily="49" charset="0"/>
                <a:ea typeface="仿宋" pitchFamily="49" charset="-122"/>
                <a:cs typeface="Consolas" pitchFamily="49" charset="0"/>
              </a:rPr>
              <a:t>dq2</a:t>
            </a:r>
            <a:r>
              <a:rPr lang="zh-CN" altLang="zh-CN" sz="1800" smtClean="0">
                <a:solidFill>
                  <a:srgbClr val="00B0F0"/>
                </a:solidFill>
                <a:latin typeface="Consolas" pitchFamily="49" charset="0"/>
                <a:ea typeface="仿宋" pitchFamily="49" charset="-122"/>
                <a:cs typeface="Consolas" pitchFamily="49" charset="0"/>
              </a:rPr>
              <a:t>的初始大小为</a:t>
            </a:r>
            <a:r>
              <a:rPr lang="en-US" altLang="zh-CN" sz="1800" smtClean="0">
                <a:solidFill>
                  <a:srgbClr val="00B0F0"/>
                </a:solidFill>
                <a:latin typeface="Consolas" pitchFamily="49" charset="0"/>
                <a:ea typeface="仿宋" pitchFamily="49" charset="-122"/>
                <a:cs typeface="Consolas" pitchFamily="49" charset="0"/>
              </a:rPr>
              <a:t>10</a:t>
            </a:r>
            <a:r>
              <a:rPr lang="zh-CN" altLang="zh-CN" sz="1800" smtClean="0">
                <a:solidFill>
                  <a:srgbClr val="00B0F0"/>
                </a:solidFill>
                <a:latin typeface="Consolas" pitchFamily="49" charset="0"/>
                <a:ea typeface="仿宋" pitchFamily="49" charset="-122"/>
                <a:cs typeface="Consolas" pitchFamily="49" charset="0"/>
              </a:rPr>
              <a:t>个</a:t>
            </a:r>
            <a:r>
              <a:rPr lang="en-US" altLang="zh-CN" sz="1800" smtClean="0">
                <a:solidFill>
                  <a:srgbClr val="00B0F0"/>
                </a:solidFill>
                <a:latin typeface="Consolas" pitchFamily="49" charset="0"/>
                <a:ea typeface="仿宋" pitchFamily="49" charset="-122"/>
                <a:cs typeface="Consolas" pitchFamily="49" charset="0"/>
              </a:rPr>
              <a:t>int</a:t>
            </a:r>
            <a:r>
              <a:rPr lang="zh-CN" altLang="zh-CN" sz="1800" smtClean="0">
                <a:solidFill>
                  <a:srgbClr val="00B0F0"/>
                </a:solidFill>
                <a:latin typeface="Consolas" pitchFamily="49" charset="0"/>
                <a:ea typeface="仿宋" pitchFamily="49" charset="-122"/>
                <a:cs typeface="Consolas" pitchFamily="49" charset="0"/>
              </a:rPr>
              <a:t>元素</a:t>
            </a:r>
          </a:p>
          <a:p>
            <a:pPr algn="l">
              <a:lnSpc>
                <a:spcPct val="150000"/>
              </a:lnSpc>
            </a:pPr>
            <a:r>
              <a:rPr lang="en-US" altLang="zh-CN" sz="1800" smtClean="0">
                <a:solidFill>
                  <a:srgbClr val="006600"/>
                </a:solidFill>
                <a:latin typeface="Consolas" pitchFamily="49" charset="0"/>
                <a:ea typeface="仿宋" pitchFamily="49" charset="-122"/>
                <a:cs typeface="Consolas" pitchFamily="49" charset="0"/>
              </a:rPr>
              <a:t>deque&lt;double&gt; dq3(10</a:t>
            </a:r>
            <a:r>
              <a:rPr lang="zh-CN" altLang="zh-CN" sz="1800" smtClean="0">
                <a:solidFill>
                  <a:srgbClr val="006600"/>
                </a:solidFill>
                <a:latin typeface="Consolas" pitchFamily="49" charset="0"/>
                <a:ea typeface="仿宋" pitchFamily="49" charset="-122"/>
                <a:cs typeface="Consolas" pitchFamily="49" charset="0"/>
              </a:rPr>
              <a:t>，</a:t>
            </a:r>
            <a:r>
              <a:rPr lang="en-US" altLang="zh-CN" sz="1800" smtClean="0">
                <a:solidFill>
                  <a:srgbClr val="006600"/>
                </a:solidFill>
                <a:latin typeface="Consolas" pitchFamily="49" charset="0"/>
                <a:ea typeface="仿宋" pitchFamily="49" charset="-122"/>
                <a:cs typeface="Consolas" pitchFamily="49" charset="0"/>
              </a:rPr>
              <a:t>1.23);</a:t>
            </a:r>
          </a:p>
          <a:p>
            <a:pPr algn="l">
              <a:lnSpc>
                <a:spcPct val="150000"/>
              </a:lnSpc>
            </a:pPr>
            <a:r>
              <a:rPr lang="en-US" altLang="zh-CN" sz="1800" smtClean="0">
                <a:solidFill>
                  <a:srgbClr val="006600"/>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指定</a:t>
            </a:r>
            <a:r>
              <a:rPr lang="en-US" altLang="zh-CN" sz="1800" smtClean="0">
                <a:solidFill>
                  <a:srgbClr val="00B0F0"/>
                </a:solidFill>
                <a:latin typeface="Consolas" pitchFamily="49" charset="0"/>
                <a:ea typeface="仿宋" pitchFamily="49" charset="-122"/>
                <a:cs typeface="Consolas" pitchFamily="49" charset="0"/>
              </a:rPr>
              <a:t>dq3</a:t>
            </a:r>
            <a:r>
              <a:rPr lang="zh-CN" altLang="zh-CN" sz="1800" smtClean="0">
                <a:solidFill>
                  <a:srgbClr val="00B0F0"/>
                </a:solidFill>
                <a:latin typeface="Consolas" pitchFamily="49" charset="0"/>
                <a:ea typeface="仿宋" pitchFamily="49" charset="-122"/>
                <a:cs typeface="Consolas" pitchFamily="49" charset="0"/>
              </a:rPr>
              <a:t>的</a:t>
            </a:r>
            <a:r>
              <a:rPr lang="en-US" altLang="zh-CN" sz="1800" smtClean="0">
                <a:solidFill>
                  <a:srgbClr val="00B0F0"/>
                </a:solidFill>
                <a:latin typeface="Consolas" pitchFamily="49" charset="0"/>
                <a:ea typeface="仿宋" pitchFamily="49" charset="-122"/>
                <a:cs typeface="Consolas" pitchFamily="49" charset="0"/>
              </a:rPr>
              <a:t>10</a:t>
            </a:r>
            <a:r>
              <a:rPr lang="zh-CN" altLang="zh-CN" sz="1800" smtClean="0">
                <a:solidFill>
                  <a:srgbClr val="00B0F0"/>
                </a:solidFill>
                <a:latin typeface="Consolas" pitchFamily="49" charset="0"/>
                <a:ea typeface="仿宋" pitchFamily="49" charset="-122"/>
                <a:cs typeface="Consolas" pitchFamily="49" charset="0"/>
              </a:rPr>
              <a:t>个初始元素的初值为</a:t>
            </a:r>
            <a:r>
              <a:rPr lang="en-US" altLang="zh-CN" sz="1800" smtClean="0">
                <a:solidFill>
                  <a:srgbClr val="00B0F0"/>
                </a:solidFill>
                <a:latin typeface="Consolas" pitchFamily="49" charset="0"/>
                <a:ea typeface="仿宋" pitchFamily="49" charset="-122"/>
                <a:cs typeface="Consolas" pitchFamily="49" charset="0"/>
              </a:rPr>
              <a:t>1.23</a:t>
            </a:r>
            <a:endParaRPr lang="zh-CN" altLang="zh-CN" sz="1800" smtClean="0">
              <a:solidFill>
                <a:srgbClr val="00B0F0"/>
              </a:solidFill>
              <a:latin typeface="Consolas" pitchFamily="49" charset="0"/>
              <a:ea typeface="仿宋" pitchFamily="49" charset="-122"/>
              <a:cs typeface="Consolas" pitchFamily="49" charset="0"/>
            </a:endParaRPr>
          </a:p>
          <a:p>
            <a:pPr algn="l">
              <a:lnSpc>
                <a:spcPct val="150000"/>
              </a:lnSpc>
            </a:pPr>
            <a:r>
              <a:rPr lang="en-US" altLang="zh-CN" sz="1800" smtClean="0">
                <a:solidFill>
                  <a:srgbClr val="006600"/>
                </a:solidFill>
                <a:latin typeface="Consolas" pitchFamily="49" charset="0"/>
                <a:ea typeface="仿宋" pitchFamily="49" charset="-122"/>
                <a:cs typeface="Consolas" pitchFamily="49" charset="0"/>
              </a:rPr>
              <a:t>deque&lt;int&gt; dq4(dq2.begin()</a:t>
            </a:r>
            <a:r>
              <a:rPr lang="zh-CN" altLang="zh-CN" sz="1800" smtClean="0">
                <a:solidFill>
                  <a:srgbClr val="006600"/>
                </a:solidFill>
                <a:latin typeface="Consolas" pitchFamily="49" charset="0"/>
                <a:ea typeface="仿宋" pitchFamily="49" charset="-122"/>
                <a:cs typeface="Consolas" pitchFamily="49" charset="0"/>
              </a:rPr>
              <a:t>，</a:t>
            </a:r>
            <a:r>
              <a:rPr lang="en-US" altLang="zh-CN" sz="1800" smtClean="0">
                <a:solidFill>
                  <a:srgbClr val="006600"/>
                </a:solidFill>
                <a:latin typeface="Consolas" pitchFamily="49" charset="0"/>
                <a:ea typeface="仿宋" pitchFamily="49" charset="-122"/>
                <a:cs typeface="Consolas" pitchFamily="49" charset="0"/>
              </a:rPr>
              <a:t>dq2.end());	</a:t>
            </a:r>
          </a:p>
          <a:p>
            <a:pPr algn="l">
              <a:lnSpc>
                <a:spcPct val="150000"/>
              </a:lnSpc>
            </a:pPr>
            <a:r>
              <a:rPr lang="en-US" altLang="zh-CN" sz="1800" smtClean="0">
                <a:solidFill>
                  <a:srgbClr val="006600"/>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用</a:t>
            </a:r>
            <a:r>
              <a:rPr lang="en-US" altLang="zh-CN" sz="1800" smtClean="0">
                <a:solidFill>
                  <a:srgbClr val="00B0F0"/>
                </a:solidFill>
                <a:latin typeface="Consolas" pitchFamily="49" charset="0"/>
                <a:ea typeface="仿宋" pitchFamily="49" charset="-122"/>
                <a:cs typeface="Consolas" pitchFamily="49" charset="0"/>
              </a:rPr>
              <a:t>dq2</a:t>
            </a:r>
            <a:r>
              <a:rPr lang="zh-CN" altLang="zh-CN" sz="1800" smtClean="0">
                <a:solidFill>
                  <a:srgbClr val="00B0F0"/>
                </a:solidFill>
                <a:latin typeface="Consolas" pitchFamily="49" charset="0"/>
                <a:ea typeface="仿宋" pitchFamily="49" charset="-122"/>
                <a:cs typeface="Consolas" pitchFamily="49" charset="0"/>
              </a:rPr>
              <a:t>的所有元素初始化</a:t>
            </a:r>
            <a:r>
              <a:rPr lang="en-US" altLang="zh-CN" sz="1800" smtClean="0">
                <a:solidFill>
                  <a:srgbClr val="00B0F0"/>
                </a:solidFill>
                <a:latin typeface="Consolas" pitchFamily="49" charset="0"/>
                <a:ea typeface="仿宋" pitchFamily="49" charset="-122"/>
                <a:cs typeface="Consolas" pitchFamily="49" charset="0"/>
              </a:rPr>
              <a:t>dq4</a:t>
            </a:r>
            <a:endParaRPr lang="zh-CN" altLang="zh-CN" sz="1800" smtClean="0">
              <a:solidFill>
                <a:srgbClr val="00B0F0"/>
              </a:solidFill>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6699457F-8CE0-4332-9E3E-2A332048C7F3}" type="slidenum">
              <a:rPr lang="en-US" altLang="zh-CN" smtClean="0"/>
              <a:pPr/>
              <a:t>77</a:t>
            </a:fld>
            <a:r>
              <a:rPr lang="en-US" altLang="zh-CN" smtClean="0"/>
              <a:t>/120</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642918"/>
            <a:ext cx="6786610" cy="400110"/>
          </a:xfrm>
          <a:prstGeom prst="rect">
            <a:avLst/>
          </a:prstGeom>
          <a:noFill/>
        </p:spPr>
        <p:txBody>
          <a:bodyPr wrap="square" rtlCol="0">
            <a:spAutoFit/>
          </a:bodyPr>
          <a:lstStyle/>
          <a:p>
            <a:pPr algn="l"/>
            <a:r>
              <a:rPr lang="en-US" altLang="zh-CN" sz="2000" smtClean="0">
                <a:solidFill>
                  <a:srgbClr val="0000FF"/>
                </a:solidFill>
                <a:latin typeface="Consolas" pitchFamily="49" charset="0"/>
                <a:ea typeface="楷体" pitchFamily="49" charset="-122"/>
                <a:cs typeface="Consolas" pitchFamily="49" charset="0"/>
              </a:rPr>
              <a:t>deque</a:t>
            </a:r>
            <a:r>
              <a:rPr lang="zh-CN" altLang="zh-CN" sz="2000" smtClean="0">
                <a:solidFill>
                  <a:srgbClr val="0000FF"/>
                </a:solidFill>
                <a:latin typeface="Consolas" pitchFamily="49" charset="0"/>
                <a:ea typeface="楷体" pitchFamily="49" charset="-122"/>
                <a:cs typeface="Consolas" pitchFamily="49" charset="0"/>
              </a:rPr>
              <a:t>主要的成员函数如下：</a:t>
            </a:r>
          </a:p>
        </p:txBody>
      </p:sp>
      <p:sp>
        <p:nvSpPr>
          <p:cNvPr id="3" name="TextBox 2"/>
          <p:cNvSpPr txBox="1"/>
          <p:nvPr/>
        </p:nvSpPr>
        <p:spPr>
          <a:xfrm>
            <a:off x="714348" y="1285860"/>
            <a:ext cx="6929486" cy="3981695"/>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wrap="square" lIns="180000" tIns="144000" bIns="144000" rtlCol="0">
            <a:spAutoFit/>
          </a:bodyPr>
          <a:lstStyle/>
          <a:p>
            <a:pPr marL="342900" indent="-3429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empty()</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判断双端队列容器是否为空队。</a:t>
            </a:r>
          </a:p>
          <a:p>
            <a:pPr marL="342900" indent="-3429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size()</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返回双端队列容器中元素个数。</a:t>
            </a:r>
          </a:p>
          <a:p>
            <a:pPr marL="342900" indent="-3429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push_front(elem)</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在队头插入元素</a:t>
            </a:r>
            <a:r>
              <a:rPr lang="en-US" altLang="zh-CN" sz="1800" smtClean="0">
                <a:solidFill>
                  <a:srgbClr val="0000FF"/>
                </a:solidFill>
                <a:latin typeface="Consolas" pitchFamily="49" charset="0"/>
                <a:ea typeface="仿宋" pitchFamily="49" charset="-122"/>
                <a:cs typeface="Consolas" pitchFamily="49" charset="0"/>
              </a:rPr>
              <a:t>elem</a:t>
            </a:r>
            <a:r>
              <a:rPr lang="zh-CN" altLang="zh-CN" sz="1800" smtClean="0">
                <a:solidFill>
                  <a:srgbClr val="0000FF"/>
                </a:solidFill>
                <a:latin typeface="Consolas" pitchFamily="49" charset="0"/>
                <a:ea typeface="仿宋" pitchFamily="49" charset="-122"/>
                <a:cs typeface="Consolas" pitchFamily="49" charset="0"/>
              </a:rPr>
              <a:t>。</a:t>
            </a:r>
          </a:p>
          <a:p>
            <a:pPr marL="342900" indent="-3429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push_back(elem)</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在队尾插入元素</a:t>
            </a:r>
            <a:r>
              <a:rPr lang="en-US" altLang="zh-CN" sz="1800" smtClean="0">
                <a:solidFill>
                  <a:srgbClr val="0000FF"/>
                </a:solidFill>
                <a:latin typeface="Consolas" pitchFamily="49" charset="0"/>
                <a:ea typeface="仿宋" pitchFamily="49" charset="-122"/>
                <a:cs typeface="Consolas" pitchFamily="49" charset="0"/>
              </a:rPr>
              <a:t>elem</a:t>
            </a:r>
            <a:r>
              <a:rPr lang="zh-CN" altLang="zh-CN" sz="1800" smtClean="0">
                <a:solidFill>
                  <a:srgbClr val="0000FF"/>
                </a:solidFill>
                <a:latin typeface="Consolas" pitchFamily="49" charset="0"/>
                <a:ea typeface="仿宋" pitchFamily="49" charset="-122"/>
                <a:cs typeface="Consolas" pitchFamily="49" charset="0"/>
              </a:rPr>
              <a:t>。</a:t>
            </a:r>
          </a:p>
          <a:p>
            <a:pPr marL="342900" indent="-3429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pop_front()</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删除队头一个元素。</a:t>
            </a:r>
          </a:p>
          <a:p>
            <a:pPr marL="342900" indent="-3429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pop_back()</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删除队尾一个元素。</a:t>
            </a:r>
          </a:p>
          <a:p>
            <a:pPr marL="342900" indent="-3429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erase()</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从双端队列容器中删除一个或几个元素。</a:t>
            </a:r>
          </a:p>
          <a:p>
            <a:pPr marL="342900" indent="-3429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clear()</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删除双端队列容器中所有元素</a:t>
            </a:r>
            <a:r>
              <a:rPr lang="zh-CN" altLang="zh-CN" sz="1800" smtClean="0">
                <a:latin typeface="Consolas" pitchFamily="49" charset="0"/>
                <a:ea typeface="仿宋" pitchFamily="49" charset="-122"/>
                <a:cs typeface="Consolas" pitchFamily="49" charset="0"/>
              </a:rPr>
              <a:t>。</a:t>
            </a:r>
            <a:endParaRPr lang="en-US" altLang="zh-CN" sz="1800" smtClean="0">
              <a:latin typeface="Consolas" pitchFamily="49" charset="0"/>
              <a:ea typeface="仿宋" pitchFamily="49" charset="-122"/>
              <a:cs typeface="Consolas" pitchFamily="49" charset="0"/>
            </a:endParaRPr>
          </a:p>
          <a:p>
            <a:pPr marL="342900" indent="-342900" algn="l">
              <a:lnSpc>
                <a:spcPct val="150000"/>
              </a:lnSpc>
              <a:buBlip>
                <a:blip r:embed="rId3"/>
              </a:buBlip>
            </a:pPr>
            <a:r>
              <a:rPr lang="zh-CN" altLang="zh-CN" sz="1800" smtClean="0">
                <a:solidFill>
                  <a:srgbClr val="C00000"/>
                </a:solidFill>
                <a:latin typeface="Consolas" pitchFamily="49" charset="0"/>
                <a:ea typeface="仿宋" pitchFamily="49" charset="-122"/>
                <a:cs typeface="Consolas" pitchFamily="49" charset="0"/>
              </a:rPr>
              <a:t>迭代器</a:t>
            </a:r>
            <a:r>
              <a:rPr lang="zh-CN" altLang="en-US" sz="1800" smtClean="0">
                <a:solidFill>
                  <a:srgbClr val="C00000"/>
                </a:solidFill>
                <a:latin typeface="Consolas" pitchFamily="49" charset="0"/>
                <a:ea typeface="仿宋" pitchFamily="49" charset="-122"/>
                <a:cs typeface="Consolas" pitchFamily="49" charset="0"/>
              </a:rPr>
              <a:t>函数：</a:t>
            </a:r>
            <a:r>
              <a:rPr lang="en-US" altLang="zh-CN" sz="1800" smtClean="0">
                <a:solidFill>
                  <a:srgbClr val="0000FF"/>
                </a:solidFill>
                <a:latin typeface="Consolas" pitchFamily="49" charset="0"/>
                <a:ea typeface="仿宋" pitchFamily="49" charset="-122"/>
                <a:cs typeface="Consolas" pitchFamily="49" charset="0"/>
              </a:rPr>
              <a:t>begin()</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end()</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rbegin()</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rend()</a:t>
            </a:r>
            <a:r>
              <a:rPr lang="zh-CN" altLang="en-US"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6699457F-8CE0-4332-9E3E-2A332048C7F3}" type="slidenum">
              <a:rPr lang="en-US" altLang="zh-CN" smtClean="0"/>
              <a:pPr/>
              <a:t>78</a:t>
            </a:fld>
            <a:r>
              <a:rPr lang="en-US" altLang="zh-CN" smtClean="0"/>
              <a:t>/120</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417870"/>
            <a:ext cx="6572296" cy="5287941"/>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gn="l"/>
            <a:r>
              <a:rPr lang="en-US" altLang="zh-CN" sz="1600" smtClean="0">
                <a:solidFill>
                  <a:srgbClr val="0000FF"/>
                </a:solidFill>
                <a:latin typeface="Consolas" pitchFamily="49" charset="0"/>
                <a:ea typeface="仿宋" pitchFamily="49" charset="-122"/>
                <a:cs typeface="Consolas" pitchFamily="49" charset="0"/>
              </a:rPr>
              <a:t>#include &lt;deque&gt;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using namespace std;</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void </a:t>
            </a:r>
            <a:r>
              <a:rPr lang="en-US" altLang="zh-CN" sz="1600" smtClean="0">
                <a:solidFill>
                  <a:srgbClr val="FF0000"/>
                </a:solidFill>
                <a:latin typeface="Consolas" pitchFamily="49" charset="0"/>
                <a:ea typeface="仿宋" pitchFamily="49" charset="-122"/>
                <a:cs typeface="Consolas" pitchFamily="49" charset="0"/>
              </a:rPr>
              <a:t>disp</a:t>
            </a:r>
            <a:r>
              <a:rPr lang="en-US" altLang="zh-CN" sz="1600" smtClean="0">
                <a:solidFill>
                  <a:srgbClr val="0000FF"/>
                </a:solidFill>
                <a:latin typeface="Consolas" pitchFamily="49" charset="0"/>
                <a:ea typeface="仿宋" pitchFamily="49" charset="-122"/>
                <a:cs typeface="Consolas" pitchFamily="49" charset="0"/>
              </a:rPr>
              <a:t>(deque&lt;int&gt; &amp;dq)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输出</a:t>
            </a:r>
            <a:r>
              <a:rPr lang="en-US" altLang="zh-CN" sz="1600" smtClean="0">
                <a:solidFill>
                  <a:srgbClr val="00B0F0"/>
                </a:solidFill>
                <a:latin typeface="Consolas" pitchFamily="49" charset="0"/>
                <a:ea typeface="仿宋" pitchFamily="49" charset="-122"/>
                <a:cs typeface="Consolas" pitchFamily="49" charset="0"/>
              </a:rPr>
              <a:t>dq</a:t>
            </a:r>
            <a:r>
              <a:rPr lang="zh-CN" altLang="zh-CN" sz="1600" smtClean="0">
                <a:solidFill>
                  <a:srgbClr val="00B0F0"/>
                </a:solidFill>
                <a:latin typeface="Consolas" pitchFamily="49" charset="0"/>
                <a:ea typeface="仿宋" pitchFamily="49" charset="-122"/>
                <a:cs typeface="Consolas" pitchFamily="49" charset="0"/>
              </a:rPr>
              <a:t>的所有元素</a:t>
            </a:r>
          </a:p>
          <a:p>
            <a:pPr algn="l"/>
            <a:r>
              <a:rPr lang="en-US" altLang="zh-CN" sz="1600" smtClean="0">
                <a:solidFill>
                  <a:srgbClr val="0000FF"/>
                </a:solidFill>
                <a:latin typeface="Consolas" pitchFamily="49" charset="0"/>
                <a:ea typeface="仿宋" pitchFamily="49" charset="-122"/>
                <a:cs typeface="Consolas" pitchFamily="49" charset="0"/>
              </a:rPr>
              <a:t>{  deque&lt;int&gt;::iterator iter;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定义迭代器</a:t>
            </a:r>
            <a:r>
              <a:rPr lang="en-US" altLang="zh-CN" sz="1600" smtClean="0">
                <a:solidFill>
                  <a:srgbClr val="00B0F0"/>
                </a:solidFill>
                <a:latin typeface="Consolas" pitchFamily="49" charset="0"/>
                <a:ea typeface="仿宋" pitchFamily="49" charset="-122"/>
                <a:cs typeface="Consolas" pitchFamily="49" charset="0"/>
              </a:rPr>
              <a:t>iter</a:t>
            </a:r>
            <a:endParaRPr lang="zh-CN"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for (iter=dq.begin();iter!=dq.end();iter++)</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printf("%d ",*iter);</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printf("\n");</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a:p>
            <a:pPr algn="l">
              <a:lnSpc>
                <a:spcPct val="200000"/>
              </a:lnSpc>
            </a:pPr>
            <a:r>
              <a:rPr lang="en-US" altLang="zh-CN" sz="1600" smtClean="0">
                <a:solidFill>
                  <a:srgbClr val="0000FF"/>
                </a:solidFill>
                <a:latin typeface="Consolas" pitchFamily="49" charset="0"/>
                <a:ea typeface="仿宋" pitchFamily="49" charset="-122"/>
                <a:cs typeface="Consolas" pitchFamily="49" charset="0"/>
              </a:rPr>
              <a:t>void main()</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deque&lt;int&gt; dq;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建立一个双端队列</a:t>
            </a:r>
            <a:r>
              <a:rPr lang="en-US" altLang="zh-CN" sz="1600" smtClean="0">
                <a:solidFill>
                  <a:srgbClr val="00B0F0"/>
                </a:solidFill>
                <a:latin typeface="Consolas" pitchFamily="49" charset="0"/>
                <a:ea typeface="仿宋" pitchFamily="49" charset="-122"/>
                <a:cs typeface="Consolas" pitchFamily="49" charset="0"/>
              </a:rPr>
              <a:t>dq</a:t>
            </a:r>
            <a:endParaRPr lang="zh-CN"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C00000"/>
                </a:solidFill>
                <a:latin typeface="Consolas" pitchFamily="49" charset="0"/>
                <a:ea typeface="仿宋" pitchFamily="49" charset="-122"/>
                <a:cs typeface="Consolas" pitchFamily="49" charset="0"/>
              </a:rPr>
              <a:t>   dq.push_front(1);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队头插入</a:t>
            </a:r>
            <a:r>
              <a:rPr lang="en-US" altLang="zh-CN" sz="1600" smtClean="0">
                <a:solidFill>
                  <a:srgbClr val="00B0F0"/>
                </a:solidFill>
                <a:latin typeface="Consolas" pitchFamily="49" charset="0"/>
                <a:ea typeface="仿宋" pitchFamily="49" charset="-122"/>
                <a:cs typeface="Consolas" pitchFamily="49" charset="0"/>
              </a:rPr>
              <a:t>1</a:t>
            </a:r>
            <a:endParaRPr lang="zh-CN"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C00000"/>
                </a:solidFill>
                <a:latin typeface="Consolas" pitchFamily="49" charset="0"/>
                <a:ea typeface="仿宋" pitchFamily="49" charset="-122"/>
                <a:cs typeface="Consolas" pitchFamily="49" charset="0"/>
              </a:rPr>
              <a:t>   dq.push_back(2);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队尾插入</a:t>
            </a:r>
            <a:r>
              <a:rPr lang="en-US" altLang="zh-CN" sz="1600" smtClean="0">
                <a:solidFill>
                  <a:srgbClr val="00B0F0"/>
                </a:solidFill>
                <a:latin typeface="Consolas" pitchFamily="49" charset="0"/>
                <a:ea typeface="仿宋" pitchFamily="49" charset="-122"/>
                <a:cs typeface="Consolas" pitchFamily="49" charset="0"/>
              </a:rPr>
              <a:t>2</a:t>
            </a:r>
            <a:endParaRPr lang="zh-CN"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dq.push_front(3);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队头插入</a:t>
            </a:r>
            <a:r>
              <a:rPr lang="en-US" altLang="zh-CN" sz="1600" smtClean="0">
                <a:solidFill>
                  <a:srgbClr val="00B0F0"/>
                </a:solidFill>
                <a:latin typeface="Consolas" pitchFamily="49" charset="0"/>
                <a:ea typeface="仿宋" pitchFamily="49" charset="-122"/>
                <a:cs typeface="Consolas" pitchFamily="49" charset="0"/>
              </a:rPr>
              <a:t>3</a:t>
            </a:r>
            <a:endParaRPr lang="zh-CN"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dq.push_back(4);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队尾插入</a:t>
            </a:r>
            <a:r>
              <a:rPr lang="en-US" altLang="zh-CN" sz="1600" smtClean="0">
                <a:solidFill>
                  <a:srgbClr val="00B0F0"/>
                </a:solidFill>
                <a:latin typeface="Consolas" pitchFamily="49" charset="0"/>
                <a:ea typeface="仿宋" pitchFamily="49" charset="-122"/>
                <a:cs typeface="Consolas" pitchFamily="49" charset="0"/>
              </a:rPr>
              <a:t>4</a:t>
            </a:r>
            <a:endParaRPr lang="zh-CN"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printf("dq: "); disp(dq);</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dq.pop_front();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删除队头元素</a:t>
            </a:r>
          </a:p>
          <a:p>
            <a:pPr algn="l"/>
            <a:r>
              <a:rPr lang="en-US" altLang="zh-CN" sz="1600" smtClean="0">
                <a:solidFill>
                  <a:srgbClr val="0000FF"/>
                </a:solidFill>
                <a:latin typeface="Consolas" pitchFamily="49" charset="0"/>
                <a:ea typeface="仿宋" pitchFamily="49" charset="-122"/>
                <a:cs typeface="Consolas" pitchFamily="49" charset="0"/>
              </a:rPr>
              <a:t>   dq.pop_back();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删除队尾元素</a:t>
            </a:r>
          </a:p>
          <a:p>
            <a:pPr algn="l"/>
            <a:r>
              <a:rPr lang="en-US" altLang="zh-CN" sz="1600" smtClean="0">
                <a:solidFill>
                  <a:srgbClr val="0000FF"/>
                </a:solidFill>
                <a:latin typeface="Consolas" pitchFamily="49" charset="0"/>
                <a:ea typeface="仿宋" pitchFamily="49" charset="-122"/>
                <a:cs typeface="Consolas" pitchFamily="49" charset="0"/>
              </a:rPr>
              <a:t>   printf("dq: "); disp(dq);</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p:txBody>
      </p:sp>
      <p:pic>
        <p:nvPicPr>
          <p:cNvPr id="3074" name="Picture 2"/>
          <p:cNvPicPr>
            <a:picLocks noChangeAspect="1" noChangeArrowheads="1"/>
          </p:cNvPicPr>
          <p:nvPr/>
        </p:nvPicPr>
        <p:blipFill>
          <a:blip r:embed="rId3" cstate="print"/>
          <a:srcRect/>
          <a:stretch>
            <a:fillRect/>
          </a:stretch>
        </p:blipFill>
        <p:spPr bwMode="auto">
          <a:xfrm>
            <a:off x="6419850" y="4143380"/>
            <a:ext cx="2724150" cy="1419225"/>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6699457F-8CE0-4332-9E3E-2A332048C7F3}" type="slidenum">
              <a:rPr lang="en-US" altLang="zh-CN" smtClean="0"/>
              <a:pPr/>
              <a:t>79</a:t>
            </a:fld>
            <a:r>
              <a:rPr lang="en-US" altLang="zh-CN" smtClean="0"/>
              <a:t>/120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642910" y="1071546"/>
            <a:ext cx="5472113" cy="400110"/>
          </a:xfrm>
          <a:prstGeom prst="rect">
            <a:avLst/>
          </a:prstGeom>
          <a:noFill/>
          <a:ln w="28575" algn="ctr">
            <a:noFill/>
            <a:miter lim="800000"/>
            <a:headEnd/>
            <a:tailEnd/>
          </a:ln>
          <a:effectLst/>
        </p:spPr>
        <p:txBody>
          <a:bodyPr>
            <a:spAutoFit/>
          </a:bodyPr>
          <a:lstStyle/>
          <a:p>
            <a:pPr algn="l">
              <a:spcBef>
                <a:spcPct val="50000"/>
              </a:spcBef>
            </a:pPr>
            <a:r>
              <a:rPr lang="zh-CN" altLang="en-US" sz="2000">
                <a:solidFill>
                  <a:srgbClr val="FF0000"/>
                </a:solidFill>
                <a:latin typeface="华文中宋" pitchFamily="2" charset="-122"/>
                <a:ea typeface="华文中宋" pitchFamily="2" charset="-122"/>
              </a:rPr>
              <a:t>面向对象的方法的主要优</a:t>
            </a:r>
            <a:r>
              <a:rPr lang="zh-CN" altLang="en-US" sz="2000" smtClean="0">
                <a:solidFill>
                  <a:srgbClr val="FF0000"/>
                </a:solidFill>
                <a:latin typeface="华文中宋" pitchFamily="2" charset="-122"/>
                <a:ea typeface="华文中宋" pitchFamily="2" charset="-122"/>
              </a:rPr>
              <a:t>点</a:t>
            </a:r>
            <a:endParaRPr lang="zh-CN" altLang="en-US" sz="2000">
              <a:solidFill>
                <a:srgbClr val="FF0000"/>
              </a:solidFill>
              <a:latin typeface="华文中宋" pitchFamily="2" charset="-122"/>
              <a:ea typeface="华文中宋" pitchFamily="2" charset="-122"/>
            </a:endParaRPr>
          </a:p>
        </p:txBody>
      </p:sp>
      <p:sp>
        <p:nvSpPr>
          <p:cNvPr id="87043" name="Text Box 3"/>
          <p:cNvSpPr txBox="1">
            <a:spLocks noChangeArrowheads="1"/>
          </p:cNvSpPr>
          <p:nvPr/>
        </p:nvSpPr>
        <p:spPr bwMode="auto">
          <a:xfrm>
            <a:off x="714348" y="1785926"/>
            <a:ext cx="4032249" cy="1485567"/>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wrap="square" lIns="180000" tIns="108000" bIns="108000">
            <a:spAutoFit/>
          </a:bodyPr>
          <a:lstStyle/>
          <a:p>
            <a:pPr marL="457200" indent="-457200" algn="l">
              <a:spcBef>
                <a:spcPct val="50000"/>
              </a:spcBef>
              <a:buBlip>
                <a:blip r:embed="rId2"/>
              </a:buBlip>
            </a:pPr>
            <a:r>
              <a:rPr lang="zh-CN" altLang="en-US" sz="2000" smtClean="0">
                <a:solidFill>
                  <a:srgbClr val="3333FF"/>
                </a:solidFill>
                <a:latin typeface="Consolas" pitchFamily="49" charset="0"/>
                <a:ea typeface="仿宋" pitchFamily="49" charset="-122"/>
                <a:cs typeface="Consolas" pitchFamily="49" charset="0"/>
              </a:rPr>
              <a:t>与</a:t>
            </a:r>
            <a:r>
              <a:rPr lang="zh-CN" altLang="en-US" sz="2000">
                <a:solidFill>
                  <a:srgbClr val="3333FF"/>
                </a:solidFill>
                <a:latin typeface="Consolas" pitchFamily="49" charset="0"/>
                <a:ea typeface="仿宋" pitchFamily="49" charset="-122"/>
                <a:cs typeface="Consolas" pitchFamily="49" charset="0"/>
              </a:rPr>
              <a:t>人类习惯的思维方式一致</a:t>
            </a:r>
          </a:p>
          <a:p>
            <a:pPr marL="457200" indent="-457200" algn="l">
              <a:spcBef>
                <a:spcPct val="50000"/>
              </a:spcBef>
              <a:buBlip>
                <a:blip r:embed="rId2"/>
              </a:buBlip>
            </a:pPr>
            <a:r>
              <a:rPr lang="zh-CN" altLang="en-US" sz="2000" smtClean="0">
                <a:solidFill>
                  <a:srgbClr val="3333FF"/>
                </a:solidFill>
                <a:latin typeface="Consolas" pitchFamily="49" charset="0"/>
                <a:ea typeface="仿宋" pitchFamily="49" charset="-122"/>
                <a:cs typeface="Consolas" pitchFamily="49" charset="0"/>
              </a:rPr>
              <a:t>可</a:t>
            </a:r>
            <a:r>
              <a:rPr lang="zh-CN" altLang="en-US" sz="2000">
                <a:solidFill>
                  <a:srgbClr val="3333FF"/>
                </a:solidFill>
                <a:latin typeface="Consolas" pitchFamily="49" charset="0"/>
                <a:ea typeface="仿宋" pitchFamily="49" charset="-122"/>
                <a:cs typeface="Consolas" pitchFamily="49" charset="0"/>
              </a:rPr>
              <a:t>重用性好</a:t>
            </a:r>
          </a:p>
          <a:p>
            <a:pPr marL="457200" indent="-457200" algn="l">
              <a:spcBef>
                <a:spcPct val="50000"/>
              </a:spcBef>
              <a:buBlip>
                <a:blip r:embed="rId2"/>
              </a:buBlip>
            </a:pPr>
            <a:r>
              <a:rPr lang="zh-CN" altLang="en-US" sz="2000" smtClean="0">
                <a:solidFill>
                  <a:srgbClr val="3333FF"/>
                </a:solidFill>
                <a:latin typeface="Consolas" pitchFamily="49" charset="0"/>
                <a:ea typeface="仿宋" pitchFamily="49" charset="-122"/>
                <a:cs typeface="Consolas" pitchFamily="49" charset="0"/>
              </a:rPr>
              <a:t>可</a:t>
            </a:r>
            <a:r>
              <a:rPr lang="zh-CN" altLang="en-US" sz="2000">
                <a:solidFill>
                  <a:srgbClr val="3333FF"/>
                </a:solidFill>
                <a:latin typeface="Consolas" pitchFamily="49" charset="0"/>
                <a:ea typeface="仿宋" pitchFamily="49" charset="-122"/>
                <a:cs typeface="Consolas" pitchFamily="49" charset="0"/>
              </a:rPr>
              <a:t>维护性好</a:t>
            </a:r>
          </a:p>
        </p:txBody>
      </p:sp>
      <p:sp>
        <p:nvSpPr>
          <p:cNvPr id="5" name="灯片编号占位符 4"/>
          <p:cNvSpPr>
            <a:spLocks noGrp="1"/>
          </p:cNvSpPr>
          <p:nvPr>
            <p:ph type="sldNum" sz="quarter" idx="12"/>
          </p:nvPr>
        </p:nvSpPr>
        <p:spPr/>
        <p:txBody>
          <a:bodyPr/>
          <a:lstStyle/>
          <a:p>
            <a:fld id="{6699457F-8CE0-4332-9E3E-2A332048C7F3}" type="slidenum">
              <a:rPr lang="en-US" altLang="zh-CN" smtClean="0"/>
              <a:pPr/>
              <a:t>8</a:t>
            </a:fld>
            <a:r>
              <a:rPr lang="en-US" altLang="zh-CN" smtClean="0"/>
              <a:t>/120</a:t>
            </a:r>
            <a:endParaRPr lang="en-US" altLang="zh-CN"/>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714356"/>
            <a:ext cx="3286148" cy="400110"/>
          </a:xfrm>
          <a:prstGeom prst="rect">
            <a:avLst/>
          </a:prstGeom>
          <a:noFill/>
        </p:spPr>
        <p:txBody>
          <a:bodyPr wrap="square" rtlCol="0">
            <a:spAutoFit/>
          </a:bodyPr>
          <a:lstStyle/>
          <a:p>
            <a:pPr algn="l"/>
            <a:r>
              <a:rPr lang="en-US" altLang="zh-CN" sz="2000" smtClean="0">
                <a:solidFill>
                  <a:srgbClr val="FF0000"/>
                </a:solidFill>
                <a:latin typeface="Consolas" pitchFamily="49" charset="0"/>
                <a:ea typeface="楷体" pitchFamily="49" charset="-122"/>
                <a:cs typeface="Consolas" pitchFamily="49" charset="0"/>
              </a:rPr>
              <a:t>3</a:t>
            </a:r>
            <a:r>
              <a:rPr lang="zh-CN" altLang="zh-CN" sz="2000" smtClean="0">
                <a:solidFill>
                  <a:srgbClr val="FF0000"/>
                </a:solidFill>
                <a:latin typeface="Consolas" pitchFamily="49" charset="0"/>
                <a:ea typeface="楷体" pitchFamily="49" charset="-122"/>
                <a:cs typeface="Consolas" pitchFamily="49" charset="0"/>
              </a:rPr>
              <a:t>）</a:t>
            </a:r>
            <a:r>
              <a:rPr lang="en-US" altLang="zh-CN" sz="2000" smtClean="0">
                <a:solidFill>
                  <a:srgbClr val="FF0000"/>
                </a:solidFill>
                <a:latin typeface="Consolas" pitchFamily="49" charset="0"/>
                <a:ea typeface="楷体" pitchFamily="49" charset="-122"/>
                <a:cs typeface="Consolas" pitchFamily="49" charset="0"/>
              </a:rPr>
              <a:t>list</a:t>
            </a:r>
            <a:r>
              <a:rPr lang="zh-CN" altLang="zh-CN" sz="2000" smtClean="0">
                <a:solidFill>
                  <a:srgbClr val="FF0000"/>
                </a:solidFill>
                <a:latin typeface="Consolas" pitchFamily="49" charset="0"/>
                <a:ea typeface="楷体" pitchFamily="49" charset="-122"/>
                <a:cs typeface="Consolas" pitchFamily="49" charset="0"/>
              </a:rPr>
              <a:t>（链表容器）</a:t>
            </a:r>
          </a:p>
        </p:txBody>
      </p:sp>
      <p:sp>
        <p:nvSpPr>
          <p:cNvPr id="291858"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1" name="TextBox 20"/>
          <p:cNvSpPr txBox="1"/>
          <p:nvPr/>
        </p:nvSpPr>
        <p:spPr>
          <a:xfrm>
            <a:off x="857224" y="1285860"/>
            <a:ext cx="7358114" cy="1449216"/>
          </a:xfrm>
          <a:prstGeom prst="rect">
            <a:avLst/>
          </a:prstGeom>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ts val="3200"/>
              </a:lnSpc>
              <a:buBlip>
                <a:blip r:embed="rId3"/>
              </a:buBlip>
            </a:pPr>
            <a:r>
              <a:rPr lang="zh-CN" altLang="zh-CN" sz="2000" smtClean="0">
                <a:solidFill>
                  <a:srgbClr val="0000FF"/>
                </a:solidFill>
                <a:latin typeface="Consolas" pitchFamily="49" charset="0"/>
                <a:ea typeface="仿宋" pitchFamily="49" charset="-122"/>
                <a:cs typeface="Consolas" pitchFamily="49" charset="0"/>
              </a:rPr>
              <a:t>它是一个</a:t>
            </a:r>
            <a:r>
              <a:rPr lang="zh-CN" altLang="zh-CN" sz="2000" smtClean="0">
                <a:solidFill>
                  <a:srgbClr val="C00000"/>
                </a:solidFill>
                <a:latin typeface="Consolas" pitchFamily="49" charset="0"/>
                <a:ea typeface="仿宋" pitchFamily="49" charset="-122"/>
                <a:cs typeface="Consolas" pitchFamily="49" charset="0"/>
              </a:rPr>
              <a:t>双链表</a:t>
            </a:r>
            <a:r>
              <a:rPr lang="zh-CN" altLang="zh-CN" sz="2000" smtClean="0">
                <a:solidFill>
                  <a:srgbClr val="0000FF"/>
                </a:solidFill>
                <a:latin typeface="Consolas" pitchFamily="49" charset="0"/>
                <a:ea typeface="仿宋" pitchFamily="49" charset="-122"/>
                <a:cs typeface="Consolas" pitchFamily="49" charset="0"/>
              </a:rPr>
              <a:t>类模板。</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3200"/>
              </a:lnSpc>
              <a:buBlip>
                <a:blip r:embed="rId3"/>
              </a:buBlip>
            </a:pPr>
            <a:r>
              <a:rPr lang="zh-CN" altLang="zh-CN" sz="2000" smtClean="0">
                <a:solidFill>
                  <a:srgbClr val="0000FF"/>
                </a:solidFill>
                <a:latin typeface="Consolas" pitchFamily="49" charset="0"/>
                <a:ea typeface="仿宋" pitchFamily="49" charset="-122"/>
                <a:cs typeface="Consolas" pitchFamily="49" charset="0"/>
              </a:rPr>
              <a:t>可以从任何地方快速插入与删除。</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3200"/>
              </a:lnSpc>
              <a:buBlip>
                <a:blip r:embed="rId3"/>
              </a:buBlip>
            </a:pPr>
            <a:r>
              <a:rPr lang="zh-CN" altLang="zh-CN" sz="2000" smtClean="0">
                <a:solidFill>
                  <a:srgbClr val="0000FF"/>
                </a:solidFill>
                <a:latin typeface="Consolas" pitchFamily="49" charset="0"/>
                <a:ea typeface="仿宋" pitchFamily="49" charset="-122"/>
                <a:cs typeface="Consolas" pitchFamily="49" charset="0"/>
              </a:rPr>
              <a:t>它的每个结点之间通过指针链接，不能随机访问元素。</a:t>
            </a:r>
            <a:endParaRPr lang="zh-CN" altLang="en-US" sz="2000" smtClean="0">
              <a:ea typeface="楷体" pitchFamily="49" charset="-122"/>
              <a:cs typeface="Times New Roman" pitchFamily="18" charset="0"/>
            </a:endParaRPr>
          </a:p>
        </p:txBody>
      </p:sp>
      <p:sp>
        <p:nvSpPr>
          <p:cNvPr id="6" name="灯片编号占位符 5"/>
          <p:cNvSpPr>
            <a:spLocks noGrp="1"/>
          </p:cNvSpPr>
          <p:nvPr>
            <p:ph type="sldNum" sz="quarter" idx="12"/>
          </p:nvPr>
        </p:nvSpPr>
        <p:spPr/>
        <p:txBody>
          <a:bodyPr/>
          <a:lstStyle/>
          <a:p>
            <a:fld id="{6699457F-8CE0-4332-9E3E-2A332048C7F3}" type="slidenum">
              <a:rPr lang="en-US" altLang="zh-CN" smtClean="0"/>
              <a:pPr/>
              <a:t>80</a:t>
            </a:fld>
            <a:r>
              <a:rPr lang="en-US" altLang="zh-CN" smtClean="0"/>
              <a:t>/120</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285860"/>
            <a:ext cx="5286412" cy="400110"/>
          </a:xfrm>
          <a:prstGeom prst="rect">
            <a:avLst/>
          </a:prstGeom>
          <a:noFill/>
        </p:spPr>
        <p:txBody>
          <a:bodyPr wrap="square" rtlCol="0">
            <a:spAutoFit/>
          </a:bodyPr>
          <a:lstStyle/>
          <a:p>
            <a:pPr algn="l"/>
            <a:r>
              <a:rPr lang="zh-CN" altLang="zh-CN" sz="2000" smtClean="0">
                <a:solidFill>
                  <a:srgbClr val="0000FF"/>
                </a:solidFill>
                <a:latin typeface="Consolas" pitchFamily="49" charset="0"/>
                <a:ea typeface="楷体" pitchFamily="49" charset="-122"/>
                <a:cs typeface="Consolas" pitchFamily="49" charset="0"/>
              </a:rPr>
              <a:t>定义</a:t>
            </a:r>
            <a:r>
              <a:rPr lang="en-US" altLang="zh-CN" sz="2000" smtClean="0">
                <a:solidFill>
                  <a:srgbClr val="0000FF"/>
                </a:solidFill>
                <a:latin typeface="Consolas" pitchFamily="49" charset="0"/>
                <a:ea typeface="楷体" pitchFamily="49" charset="-122"/>
                <a:cs typeface="Consolas" pitchFamily="49" charset="0"/>
              </a:rPr>
              <a:t>list</a:t>
            </a:r>
            <a:r>
              <a:rPr lang="zh-CN" altLang="zh-CN" sz="2000" smtClean="0">
                <a:solidFill>
                  <a:srgbClr val="0000FF"/>
                </a:solidFill>
                <a:latin typeface="Consolas" pitchFamily="49" charset="0"/>
                <a:ea typeface="楷体" pitchFamily="49" charset="-122"/>
                <a:cs typeface="Consolas" pitchFamily="49" charset="0"/>
              </a:rPr>
              <a:t>容器的几种方式如下：</a:t>
            </a:r>
          </a:p>
        </p:txBody>
      </p:sp>
      <p:sp>
        <p:nvSpPr>
          <p:cNvPr id="3" name="TextBox 2"/>
          <p:cNvSpPr txBox="1"/>
          <p:nvPr/>
        </p:nvSpPr>
        <p:spPr>
          <a:xfrm>
            <a:off x="500034" y="1928802"/>
            <a:ext cx="8143932" cy="1724988"/>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wrap="square" lIns="144000" tIns="144000" bIns="144000" rtlCol="0">
            <a:spAutoFit/>
          </a:bodyPr>
          <a:lstStyle/>
          <a:p>
            <a:pPr algn="l">
              <a:lnSpc>
                <a:spcPct val="150000"/>
              </a:lnSpc>
            </a:pPr>
            <a:r>
              <a:rPr lang="en-US" altLang="zh-CN" sz="1600" smtClean="0">
                <a:solidFill>
                  <a:srgbClr val="006600"/>
                </a:solidFill>
                <a:latin typeface="Consolas" pitchFamily="49" charset="0"/>
                <a:ea typeface="仿宋" pitchFamily="49" charset="-122"/>
                <a:cs typeface="Consolas" pitchFamily="49" charset="0"/>
              </a:rPr>
              <a:t>list&lt;int&gt; l1;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定义元素为</a:t>
            </a:r>
            <a:r>
              <a:rPr lang="en-US" altLang="zh-CN" sz="1600" smtClean="0">
                <a:solidFill>
                  <a:srgbClr val="00B0F0"/>
                </a:solidFill>
                <a:latin typeface="Consolas" pitchFamily="49" charset="0"/>
                <a:ea typeface="仿宋" pitchFamily="49" charset="-122"/>
                <a:cs typeface="Consolas" pitchFamily="49" charset="0"/>
              </a:rPr>
              <a:t>int</a:t>
            </a:r>
            <a:r>
              <a:rPr lang="zh-CN" altLang="zh-CN" sz="1600" smtClean="0">
                <a:solidFill>
                  <a:srgbClr val="00B0F0"/>
                </a:solidFill>
                <a:latin typeface="Consolas" pitchFamily="49" charset="0"/>
                <a:ea typeface="仿宋" pitchFamily="49" charset="-122"/>
                <a:cs typeface="Consolas" pitchFamily="49" charset="0"/>
              </a:rPr>
              <a:t>的链表</a:t>
            </a:r>
            <a:r>
              <a:rPr lang="en-US" altLang="zh-CN" sz="1600" smtClean="0">
                <a:solidFill>
                  <a:srgbClr val="00B0F0"/>
                </a:solidFill>
                <a:latin typeface="Consolas" pitchFamily="49" charset="0"/>
                <a:ea typeface="仿宋" pitchFamily="49" charset="-122"/>
                <a:cs typeface="Consolas" pitchFamily="49" charset="0"/>
              </a:rPr>
              <a:t>l1</a:t>
            </a:r>
            <a:endParaRPr lang="zh-CN" altLang="zh-CN" sz="1600" smtClean="0">
              <a:solidFill>
                <a:srgbClr val="00B0F0"/>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6600"/>
                </a:solidFill>
                <a:latin typeface="Consolas" pitchFamily="49" charset="0"/>
                <a:ea typeface="仿宋" pitchFamily="49" charset="-122"/>
                <a:cs typeface="Consolas" pitchFamily="49" charset="0"/>
              </a:rPr>
              <a:t>list&lt;int&gt; l2 (10);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指定链表</a:t>
            </a:r>
            <a:r>
              <a:rPr lang="en-US" altLang="zh-CN" sz="1600" smtClean="0">
                <a:solidFill>
                  <a:srgbClr val="00B0F0"/>
                </a:solidFill>
                <a:latin typeface="Consolas" pitchFamily="49" charset="0"/>
                <a:ea typeface="仿宋" pitchFamily="49" charset="-122"/>
                <a:cs typeface="Consolas" pitchFamily="49" charset="0"/>
              </a:rPr>
              <a:t>l2</a:t>
            </a:r>
            <a:r>
              <a:rPr lang="zh-CN" altLang="zh-CN" sz="1600" smtClean="0">
                <a:solidFill>
                  <a:srgbClr val="00B0F0"/>
                </a:solidFill>
                <a:latin typeface="Consolas" pitchFamily="49" charset="0"/>
                <a:ea typeface="仿宋" pitchFamily="49" charset="-122"/>
                <a:cs typeface="Consolas" pitchFamily="49" charset="0"/>
              </a:rPr>
              <a:t>的初始大小为</a:t>
            </a:r>
            <a:r>
              <a:rPr lang="en-US" altLang="zh-CN" sz="1600" smtClean="0">
                <a:solidFill>
                  <a:srgbClr val="00B0F0"/>
                </a:solidFill>
                <a:latin typeface="Consolas" pitchFamily="49" charset="0"/>
                <a:ea typeface="仿宋" pitchFamily="49" charset="-122"/>
                <a:cs typeface="Consolas" pitchFamily="49" charset="0"/>
              </a:rPr>
              <a:t>10</a:t>
            </a:r>
            <a:r>
              <a:rPr lang="zh-CN" altLang="zh-CN" sz="1600" smtClean="0">
                <a:solidFill>
                  <a:srgbClr val="00B0F0"/>
                </a:solidFill>
                <a:latin typeface="Consolas" pitchFamily="49" charset="0"/>
                <a:ea typeface="仿宋" pitchFamily="49" charset="-122"/>
                <a:cs typeface="Consolas" pitchFamily="49" charset="0"/>
              </a:rPr>
              <a:t>个</a:t>
            </a:r>
            <a:r>
              <a:rPr lang="en-US" altLang="zh-CN" sz="1600" smtClean="0">
                <a:solidFill>
                  <a:srgbClr val="00B0F0"/>
                </a:solidFill>
                <a:latin typeface="Consolas" pitchFamily="49" charset="0"/>
                <a:ea typeface="仿宋" pitchFamily="49" charset="-122"/>
                <a:cs typeface="Consolas" pitchFamily="49" charset="0"/>
              </a:rPr>
              <a:t>int</a:t>
            </a:r>
            <a:r>
              <a:rPr lang="zh-CN" altLang="zh-CN" sz="1600" smtClean="0">
                <a:solidFill>
                  <a:srgbClr val="00B0F0"/>
                </a:solidFill>
                <a:latin typeface="Consolas" pitchFamily="49" charset="0"/>
                <a:ea typeface="仿宋" pitchFamily="49" charset="-122"/>
                <a:cs typeface="Consolas" pitchFamily="49" charset="0"/>
              </a:rPr>
              <a:t>元素</a:t>
            </a:r>
          </a:p>
          <a:p>
            <a:pPr algn="l">
              <a:lnSpc>
                <a:spcPct val="150000"/>
              </a:lnSpc>
            </a:pPr>
            <a:r>
              <a:rPr lang="en-US" altLang="zh-CN" sz="1600" smtClean="0">
                <a:solidFill>
                  <a:srgbClr val="006600"/>
                </a:solidFill>
                <a:latin typeface="Consolas" pitchFamily="49" charset="0"/>
                <a:ea typeface="仿宋" pitchFamily="49" charset="-122"/>
                <a:cs typeface="Consolas" pitchFamily="49" charset="0"/>
              </a:rPr>
              <a:t>list&lt;double&gt; l3 (10</a:t>
            </a:r>
            <a:r>
              <a:rPr lang="zh-CN" altLang="zh-CN" sz="1600" smtClean="0">
                <a:solidFill>
                  <a:srgbClr val="006600"/>
                </a:solidFill>
                <a:latin typeface="Consolas" pitchFamily="49" charset="0"/>
                <a:ea typeface="仿宋" pitchFamily="49" charset="-122"/>
                <a:cs typeface="Consolas" pitchFamily="49" charset="0"/>
              </a:rPr>
              <a:t>，</a:t>
            </a:r>
            <a:r>
              <a:rPr lang="en-US" altLang="zh-CN" sz="1600" smtClean="0">
                <a:solidFill>
                  <a:srgbClr val="006600"/>
                </a:solidFill>
                <a:latin typeface="Consolas" pitchFamily="49" charset="0"/>
                <a:ea typeface="仿宋" pitchFamily="49" charset="-122"/>
                <a:cs typeface="Consolas" pitchFamily="49" charset="0"/>
              </a:rPr>
              <a:t>1.23);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指定</a:t>
            </a:r>
            <a:r>
              <a:rPr lang="en-US" altLang="zh-CN" sz="1600" smtClean="0">
                <a:solidFill>
                  <a:srgbClr val="00B0F0"/>
                </a:solidFill>
                <a:latin typeface="Consolas" pitchFamily="49" charset="0"/>
                <a:ea typeface="仿宋" pitchFamily="49" charset="-122"/>
                <a:cs typeface="Consolas" pitchFamily="49" charset="0"/>
              </a:rPr>
              <a:t>l3</a:t>
            </a:r>
            <a:r>
              <a:rPr lang="zh-CN" altLang="zh-CN" sz="1600" smtClean="0">
                <a:solidFill>
                  <a:srgbClr val="00B0F0"/>
                </a:solidFill>
                <a:latin typeface="Consolas" pitchFamily="49" charset="0"/>
                <a:ea typeface="仿宋" pitchFamily="49" charset="-122"/>
                <a:cs typeface="Consolas" pitchFamily="49" charset="0"/>
              </a:rPr>
              <a:t>的</a:t>
            </a:r>
            <a:r>
              <a:rPr lang="en-US" altLang="zh-CN" sz="1600" smtClean="0">
                <a:solidFill>
                  <a:srgbClr val="00B0F0"/>
                </a:solidFill>
                <a:latin typeface="Consolas" pitchFamily="49" charset="0"/>
                <a:ea typeface="仿宋" pitchFamily="49" charset="-122"/>
                <a:cs typeface="Consolas" pitchFamily="49" charset="0"/>
              </a:rPr>
              <a:t>10</a:t>
            </a:r>
            <a:r>
              <a:rPr lang="zh-CN" altLang="zh-CN" sz="1600" smtClean="0">
                <a:solidFill>
                  <a:srgbClr val="00B0F0"/>
                </a:solidFill>
                <a:latin typeface="Consolas" pitchFamily="49" charset="0"/>
                <a:ea typeface="仿宋" pitchFamily="49" charset="-122"/>
                <a:cs typeface="Consolas" pitchFamily="49" charset="0"/>
              </a:rPr>
              <a:t>个初始元素的初值为</a:t>
            </a:r>
            <a:r>
              <a:rPr lang="en-US" altLang="zh-CN" sz="1600" smtClean="0">
                <a:solidFill>
                  <a:srgbClr val="00B0F0"/>
                </a:solidFill>
                <a:latin typeface="Consolas" pitchFamily="49" charset="0"/>
                <a:ea typeface="仿宋" pitchFamily="49" charset="-122"/>
                <a:cs typeface="Consolas" pitchFamily="49" charset="0"/>
              </a:rPr>
              <a:t>1.23</a:t>
            </a:r>
            <a:endParaRPr lang="zh-CN" altLang="zh-CN" sz="1600" smtClean="0">
              <a:solidFill>
                <a:srgbClr val="00B0F0"/>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6600"/>
                </a:solidFill>
                <a:latin typeface="Consolas" pitchFamily="49" charset="0"/>
                <a:ea typeface="仿宋" pitchFamily="49" charset="-122"/>
                <a:cs typeface="Consolas" pitchFamily="49" charset="0"/>
              </a:rPr>
              <a:t>list&lt;int&gt; l4(a</a:t>
            </a:r>
            <a:r>
              <a:rPr lang="zh-CN" altLang="zh-CN" sz="1600" smtClean="0">
                <a:solidFill>
                  <a:srgbClr val="006600"/>
                </a:solidFill>
                <a:latin typeface="Consolas" pitchFamily="49" charset="0"/>
                <a:ea typeface="仿宋" pitchFamily="49" charset="-122"/>
                <a:cs typeface="Consolas" pitchFamily="49" charset="0"/>
              </a:rPr>
              <a:t>，</a:t>
            </a:r>
            <a:r>
              <a:rPr lang="en-US" altLang="zh-CN" sz="1600" smtClean="0">
                <a:solidFill>
                  <a:srgbClr val="006600"/>
                </a:solidFill>
                <a:latin typeface="Consolas" pitchFamily="49" charset="0"/>
                <a:ea typeface="仿宋" pitchFamily="49" charset="-122"/>
                <a:cs typeface="Consolas" pitchFamily="49" charset="0"/>
              </a:rPr>
              <a:t>a+5);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用数组</a:t>
            </a:r>
            <a:r>
              <a:rPr lang="en-US" altLang="zh-CN" sz="1600" smtClean="0">
                <a:solidFill>
                  <a:srgbClr val="00B0F0"/>
                </a:solidFill>
                <a:latin typeface="Consolas" pitchFamily="49" charset="0"/>
                <a:ea typeface="仿宋" pitchFamily="49" charset="-122"/>
                <a:cs typeface="Consolas" pitchFamily="49" charset="0"/>
              </a:rPr>
              <a:t>a[0..4]</a:t>
            </a:r>
            <a:r>
              <a:rPr lang="zh-CN" altLang="zh-CN" sz="1600" smtClean="0">
                <a:solidFill>
                  <a:srgbClr val="00B0F0"/>
                </a:solidFill>
                <a:latin typeface="Consolas" pitchFamily="49" charset="0"/>
                <a:ea typeface="仿宋" pitchFamily="49" charset="-122"/>
                <a:cs typeface="Consolas" pitchFamily="49" charset="0"/>
              </a:rPr>
              <a:t>共</a:t>
            </a:r>
            <a:r>
              <a:rPr lang="en-US" altLang="zh-CN" sz="1600" smtClean="0">
                <a:solidFill>
                  <a:srgbClr val="00B0F0"/>
                </a:solidFill>
                <a:latin typeface="Consolas" pitchFamily="49" charset="0"/>
                <a:ea typeface="仿宋" pitchFamily="49" charset="-122"/>
                <a:cs typeface="Consolas" pitchFamily="49" charset="0"/>
              </a:rPr>
              <a:t>5</a:t>
            </a:r>
            <a:r>
              <a:rPr lang="zh-CN" altLang="zh-CN" sz="1600" smtClean="0">
                <a:solidFill>
                  <a:srgbClr val="00B0F0"/>
                </a:solidFill>
                <a:latin typeface="Consolas" pitchFamily="49" charset="0"/>
                <a:ea typeface="仿宋" pitchFamily="49" charset="-122"/>
                <a:cs typeface="Consolas" pitchFamily="49" charset="0"/>
              </a:rPr>
              <a:t>个元素初始化</a:t>
            </a:r>
            <a:r>
              <a:rPr lang="en-US" altLang="zh-CN" sz="1600" smtClean="0">
                <a:solidFill>
                  <a:srgbClr val="00B0F0"/>
                </a:solidFill>
                <a:latin typeface="Consolas" pitchFamily="49" charset="0"/>
                <a:ea typeface="仿宋" pitchFamily="49" charset="-122"/>
                <a:cs typeface="Consolas" pitchFamily="49" charset="0"/>
              </a:rPr>
              <a:t>l4</a:t>
            </a:r>
            <a:endParaRPr lang="zh-CN" altLang="zh-CN" sz="1600" smtClean="0">
              <a:solidFill>
                <a:srgbClr val="00B0F0"/>
              </a:solidFill>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6699457F-8CE0-4332-9E3E-2A332048C7F3}" type="slidenum">
              <a:rPr lang="en-US" altLang="zh-CN" smtClean="0"/>
              <a:pPr/>
              <a:t>81</a:t>
            </a:fld>
            <a:r>
              <a:rPr lang="en-US" altLang="zh-CN" smtClean="0"/>
              <a:t>/120</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785794"/>
            <a:ext cx="4500594" cy="400110"/>
          </a:xfrm>
          <a:prstGeom prst="rect">
            <a:avLst/>
          </a:prstGeom>
          <a:noFill/>
        </p:spPr>
        <p:txBody>
          <a:bodyPr wrap="square" rtlCol="0">
            <a:spAutoFit/>
          </a:bodyPr>
          <a:lstStyle/>
          <a:p>
            <a:pPr algn="l"/>
            <a:r>
              <a:rPr lang="en-US" altLang="zh-CN" sz="2000" smtClean="0">
                <a:solidFill>
                  <a:srgbClr val="0000FF"/>
                </a:solidFill>
                <a:latin typeface="Consolas" pitchFamily="49" charset="0"/>
                <a:ea typeface="楷体" pitchFamily="49" charset="-122"/>
                <a:cs typeface="Consolas" pitchFamily="49" charset="0"/>
              </a:rPr>
              <a:t>list</a:t>
            </a:r>
            <a:r>
              <a:rPr lang="zh-CN" altLang="zh-CN" sz="2000" smtClean="0">
                <a:solidFill>
                  <a:srgbClr val="0000FF"/>
                </a:solidFill>
                <a:latin typeface="Consolas" pitchFamily="49" charset="0"/>
                <a:ea typeface="楷体" pitchFamily="49" charset="-122"/>
                <a:cs typeface="Consolas" pitchFamily="49" charset="0"/>
              </a:rPr>
              <a:t>的主要成员函数如下：</a:t>
            </a:r>
          </a:p>
        </p:txBody>
      </p:sp>
      <p:sp>
        <p:nvSpPr>
          <p:cNvPr id="3" name="TextBox 2"/>
          <p:cNvSpPr txBox="1"/>
          <p:nvPr/>
        </p:nvSpPr>
        <p:spPr>
          <a:xfrm>
            <a:off x="857224" y="1428736"/>
            <a:ext cx="7429552" cy="3566196"/>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wrap="square" lIns="180000" tIns="144000" bIns="144000" rtlCol="0">
            <a:spAutoFit/>
          </a:bodyPr>
          <a:lstStyle/>
          <a:p>
            <a:pPr marL="342900" indent="-3429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empty()</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判断链表容器是否为空。</a:t>
            </a:r>
          </a:p>
          <a:p>
            <a:pPr marL="342900" indent="-3429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size()</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返回链表容器中实际元素个数。</a:t>
            </a:r>
          </a:p>
          <a:p>
            <a:pPr marL="342900" indent="-3429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push_back()</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在链表尾部插入元素。</a:t>
            </a:r>
          </a:p>
          <a:p>
            <a:pPr marL="342900" indent="-3429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pop_back()</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删除链表容器的最后一个元素。</a:t>
            </a:r>
          </a:p>
          <a:p>
            <a:pPr marL="342900" indent="-3429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remove()</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删除链表容器中所有指定值的元素。</a:t>
            </a:r>
          </a:p>
          <a:p>
            <a:pPr marL="342900" indent="-3429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remove_if(cmp)</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删除链表容器中满足条件的元素。</a:t>
            </a:r>
          </a:p>
          <a:p>
            <a:pPr marL="342900" indent="-3429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erase()</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从链表容器中删除一个或几个元素。</a:t>
            </a:r>
          </a:p>
          <a:p>
            <a:pPr marL="342900" indent="-3429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unique()</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删除链表容器中相邻的重复元素。</a:t>
            </a:r>
          </a:p>
        </p:txBody>
      </p:sp>
      <p:sp>
        <p:nvSpPr>
          <p:cNvPr id="5" name="灯片编号占位符 4"/>
          <p:cNvSpPr>
            <a:spLocks noGrp="1"/>
          </p:cNvSpPr>
          <p:nvPr>
            <p:ph type="sldNum" sz="quarter" idx="12"/>
          </p:nvPr>
        </p:nvSpPr>
        <p:spPr/>
        <p:txBody>
          <a:bodyPr/>
          <a:lstStyle/>
          <a:p>
            <a:fld id="{6699457F-8CE0-4332-9E3E-2A332048C7F3}" type="slidenum">
              <a:rPr lang="en-US" altLang="zh-CN" smtClean="0"/>
              <a:pPr/>
              <a:t>82</a:t>
            </a:fld>
            <a:r>
              <a:rPr lang="en-US" altLang="zh-CN" smtClean="0"/>
              <a:t>/120</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428604"/>
            <a:ext cx="7429552" cy="398169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wrap="square" lIns="180000" tIns="144000" bIns="144000" rtlCol="0">
            <a:spAutoFit/>
          </a:bodyPr>
          <a:lstStyle/>
          <a:p>
            <a:pPr marL="342900" indent="-3429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clear()</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删除链表容器中所有的元素。</a:t>
            </a:r>
          </a:p>
          <a:p>
            <a:pPr marL="342900" indent="-3429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insert(pos</a:t>
            </a:r>
            <a:r>
              <a:rPr lang="zh-CN" altLang="zh-CN" sz="1800" smtClean="0">
                <a:solidFill>
                  <a:srgbClr val="C00000"/>
                </a:solidFill>
                <a:latin typeface="Consolas" pitchFamily="49" charset="0"/>
                <a:ea typeface="仿宋" pitchFamily="49" charset="-122"/>
                <a:cs typeface="Consolas" pitchFamily="49" charset="0"/>
              </a:rPr>
              <a:t>，</a:t>
            </a:r>
            <a:r>
              <a:rPr lang="en-US" altLang="zh-CN" sz="1800" smtClean="0">
                <a:solidFill>
                  <a:srgbClr val="C00000"/>
                </a:solidFill>
                <a:latin typeface="Consolas" pitchFamily="49" charset="0"/>
                <a:ea typeface="仿宋" pitchFamily="49" charset="-122"/>
                <a:cs typeface="Consolas" pitchFamily="49" charset="0"/>
              </a:rPr>
              <a:t>elem)</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在</a:t>
            </a:r>
            <a:r>
              <a:rPr lang="en-US" altLang="zh-CN" sz="1800" smtClean="0">
                <a:solidFill>
                  <a:srgbClr val="0000FF"/>
                </a:solidFill>
                <a:latin typeface="Consolas" pitchFamily="49" charset="0"/>
                <a:ea typeface="仿宋" pitchFamily="49" charset="-122"/>
                <a:cs typeface="Consolas" pitchFamily="49" charset="0"/>
              </a:rPr>
              <a:t>pos</a:t>
            </a:r>
            <a:r>
              <a:rPr lang="zh-CN" altLang="zh-CN" sz="1800" smtClean="0">
                <a:solidFill>
                  <a:srgbClr val="0000FF"/>
                </a:solidFill>
                <a:latin typeface="Consolas" pitchFamily="49" charset="0"/>
                <a:ea typeface="仿宋" pitchFamily="49" charset="-122"/>
                <a:cs typeface="Consolas" pitchFamily="49" charset="0"/>
              </a:rPr>
              <a:t>位置插入元素</a:t>
            </a:r>
            <a:r>
              <a:rPr lang="en-US" altLang="zh-CN" sz="1800" smtClean="0">
                <a:solidFill>
                  <a:srgbClr val="0000FF"/>
                </a:solidFill>
                <a:latin typeface="Consolas" pitchFamily="49" charset="0"/>
                <a:ea typeface="仿宋" pitchFamily="49" charset="-122"/>
                <a:cs typeface="Consolas" pitchFamily="49" charset="0"/>
              </a:rPr>
              <a:t>elem</a:t>
            </a:r>
            <a:r>
              <a:rPr lang="zh-CN" altLang="zh-CN" sz="1800" smtClean="0">
                <a:solidFill>
                  <a:srgbClr val="0000FF"/>
                </a:solidFill>
                <a:latin typeface="Consolas" pitchFamily="49" charset="0"/>
                <a:ea typeface="仿宋" pitchFamily="49" charset="-122"/>
                <a:cs typeface="Consolas" pitchFamily="49" charset="0"/>
              </a:rPr>
              <a:t>，即将元素</a:t>
            </a:r>
            <a:r>
              <a:rPr lang="en-US" altLang="zh-CN" sz="1800" smtClean="0">
                <a:solidFill>
                  <a:srgbClr val="0000FF"/>
                </a:solidFill>
                <a:latin typeface="Consolas" pitchFamily="49" charset="0"/>
                <a:ea typeface="仿宋" pitchFamily="49" charset="-122"/>
                <a:cs typeface="Consolas" pitchFamily="49" charset="0"/>
              </a:rPr>
              <a:t>elem</a:t>
            </a:r>
            <a:r>
              <a:rPr lang="zh-CN" altLang="zh-CN" sz="1800" smtClean="0">
                <a:solidFill>
                  <a:srgbClr val="0000FF"/>
                </a:solidFill>
                <a:latin typeface="Consolas" pitchFamily="49" charset="0"/>
                <a:ea typeface="仿宋" pitchFamily="49" charset="-122"/>
                <a:cs typeface="Consolas" pitchFamily="49" charset="0"/>
              </a:rPr>
              <a:t>插入到迭代器</a:t>
            </a:r>
            <a:r>
              <a:rPr lang="en-US" altLang="zh-CN" sz="1800" smtClean="0">
                <a:solidFill>
                  <a:srgbClr val="0000FF"/>
                </a:solidFill>
                <a:latin typeface="Consolas" pitchFamily="49" charset="0"/>
                <a:ea typeface="仿宋" pitchFamily="49" charset="-122"/>
                <a:cs typeface="Consolas" pitchFamily="49" charset="0"/>
              </a:rPr>
              <a:t>pos</a:t>
            </a:r>
            <a:r>
              <a:rPr lang="zh-CN" altLang="zh-CN" sz="1800" smtClean="0">
                <a:solidFill>
                  <a:srgbClr val="0000FF"/>
                </a:solidFill>
                <a:latin typeface="Consolas" pitchFamily="49" charset="0"/>
                <a:ea typeface="仿宋" pitchFamily="49" charset="-122"/>
                <a:cs typeface="Consolas" pitchFamily="49" charset="0"/>
              </a:rPr>
              <a:t>指定元素之前。</a:t>
            </a:r>
          </a:p>
          <a:p>
            <a:pPr marL="342900" indent="-3429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insert(pos</a:t>
            </a:r>
            <a:r>
              <a:rPr lang="zh-CN" altLang="zh-CN" sz="1800" smtClean="0">
                <a:solidFill>
                  <a:srgbClr val="C00000"/>
                </a:solidFill>
                <a:latin typeface="Consolas" pitchFamily="49" charset="0"/>
                <a:ea typeface="仿宋" pitchFamily="49" charset="-122"/>
                <a:cs typeface="Consolas" pitchFamily="49" charset="0"/>
              </a:rPr>
              <a:t>，</a:t>
            </a:r>
            <a:r>
              <a:rPr lang="en-US" altLang="zh-CN" sz="1800" smtClean="0">
                <a:solidFill>
                  <a:srgbClr val="C00000"/>
                </a:solidFill>
                <a:latin typeface="Consolas" pitchFamily="49" charset="0"/>
                <a:ea typeface="仿宋" pitchFamily="49" charset="-122"/>
                <a:cs typeface="Consolas" pitchFamily="49" charset="0"/>
              </a:rPr>
              <a:t>n</a:t>
            </a:r>
            <a:r>
              <a:rPr lang="zh-CN" altLang="zh-CN" sz="1800" smtClean="0">
                <a:solidFill>
                  <a:srgbClr val="C00000"/>
                </a:solidFill>
                <a:latin typeface="Consolas" pitchFamily="49" charset="0"/>
                <a:ea typeface="仿宋" pitchFamily="49" charset="-122"/>
                <a:cs typeface="Consolas" pitchFamily="49" charset="0"/>
              </a:rPr>
              <a:t>，</a:t>
            </a:r>
            <a:r>
              <a:rPr lang="en-US" altLang="zh-CN" sz="1800" smtClean="0">
                <a:solidFill>
                  <a:srgbClr val="C00000"/>
                </a:solidFill>
                <a:latin typeface="Consolas" pitchFamily="49" charset="0"/>
                <a:ea typeface="仿宋" pitchFamily="49" charset="-122"/>
                <a:cs typeface="Consolas" pitchFamily="49" charset="0"/>
              </a:rPr>
              <a:t>elem)</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在</a:t>
            </a:r>
            <a:r>
              <a:rPr lang="en-US" altLang="zh-CN" sz="1800" smtClean="0">
                <a:solidFill>
                  <a:srgbClr val="0000FF"/>
                </a:solidFill>
                <a:latin typeface="Consolas" pitchFamily="49" charset="0"/>
                <a:ea typeface="仿宋" pitchFamily="49" charset="-122"/>
                <a:cs typeface="Consolas" pitchFamily="49" charset="0"/>
              </a:rPr>
              <a:t>pos</a:t>
            </a:r>
            <a:r>
              <a:rPr lang="zh-CN" altLang="zh-CN" sz="1800" smtClean="0">
                <a:solidFill>
                  <a:srgbClr val="0000FF"/>
                </a:solidFill>
                <a:latin typeface="Consolas" pitchFamily="49" charset="0"/>
                <a:ea typeface="仿宋" pitchFamily="49" charset="-122"/>
                <a:cs typeface="Consolas" pitchFamily="49" charset="0"/>
              </a:rPr>
              <a:t>位置插入</a:t>
            </a:r>
            <a:r>
              <a:rPr lang="en-US" altLang="zh-CN" sz="1800" smtClean="0">
                <a:solidFill>
                  <a:srgbClr val="0000FF"/>
                </a:solidFill>
                <a:latin typeface="Consolas" pitchFamily="49" charset="0"/>
                <a:ea typeface="仿宋" pitchFamily="49" charset="-122"/>
                <a:cs typeface="Consolas" pitchFamily="49" charset="0"/>
              </a:rPr>
              <a:t>n</a:t>
            </a:r>
            <a:r>
              <a:rPr lang="zh-CN" altLang="zh-CN" sz="1800" smtClean="0">
                <a:solidFill>
                  <a:srgbClr val="0000FF"/>
                </a:solidFill>
                <a:latin typeface="Consolas" pitchFamily="49" charset="0"/>
                <a:ea typeface="仿宋" pitchFamily="49" charset="-122"/>
                <a:cs typeface="Consolas" pitchFamily="49" charset="0"/>
              </a:rPr>
              <a:t>个元素</a:t>
            </a:r>
            <a:r>
              <a:rPr lang="en-US" altLang="zh-CN" sz="1800" smtClean="0">
                <a:solidFill>
                  <a:srgbClr val="0000FF"/>
                </a:solidFill>
                <a:latin typeface="Consolas" pitchFamily="49" charset="0"/>
                <a:ea typeface="仿宋" pitchFamily="49" charset="-122"/>
                <a:cs typeface="Consolas" pitchFamily="49" charset="0"/>
              </a:rPr>
              <a:t>elem</a:t>
            </a:r>
            <a:r>
              <a:rPr lang="zh-CN" altLang="zh-CN" sz="1800" smtClean="0">
                <a:solidFill>
                  <a:srgbClr val="0000FF"/>
                </a:solidFill>
                <a:latin typeface="Consolas" pitchFamily="49" charset="0"/>
                <a:ea typeface="仿宋" pitchFamily="49" charset="-122"/>
                <a:cs typeface="Consolas" pitchFamily="49" charset="0"/>
              </a:rPr>
              <a:t>。</a:t>
            </a:r>
          </a:p>
          <a:p>
            <a:pPr marL="342900" indent="-3429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insert(pos</a:t>
            </a:r>
            <a:r>
              <a:rPr lang="zh-CN" altLang="zh-CN" sz="1800" smtClean="0">
                <a:solidFill>
                  <a:srgbClr val="C00000"/>
                </a:solidFill>
                <a:latin typeface="Consolas" pitchFamily="49" charset="0"/>
                <a:ea typeface="仿宋" pitchFamily="49" charset="-122"/>
                <a:cs typeface="Consolas" pitchFamily="49" charset="0"/>
              </a:rPr>
              <a:t>，</a:t>
            </a:r>
            <a:r>
              <a:rPr lang="en-US" altLang="zh-CN" sz="1800" smtClean="0">
                <a:solidFill>
                  <a:srgbClr val="C00000"/>
                </a:solidFill>
                <a:latin typeface="Consolas" pitchFamily="49" charset="0"/>
                <a:ea typeface="仿宋" pitchFamily="49" charset="-122"/>
                <a:cs typeface="Consolas" pitchFamily="49" charset="0"/>
              </a:rPr>
              <a:t>pos1</a:t>
            </a:r>
            <a:r>
              <a:rPr lang="zh-CN" altLang="zh-CN" sz="1800" smtClean="0">
                <a:solidFill>
                  <a:srgbClr val="C00000"/>
                </a:solidFill>
                <a:latin typeface="Consolas" pitchFamily="49" charset="0"/>
                <a:ea typeface="仿宋" pitchFamily="49" charset="-122"/>
                <a:cs typeface="Consolas" pitchFamily="49" charset="0"/>
              </a:rPr>
              <a:t>，</a:t>
            </a:r>
            <a:r>
              <a:rPr lang="en-US" altLang="zh-CN" sz="1800" smtClean="0">
                <a:solidFill>
                  <a:srgbClr val="C00000"/>
                </a:solidFill>
                <a:latin typeface="Consolas" pitchFamily="49" charset="0"/>
                <a:ea typeface="仿宋" pitchFamily="49" charset="-122"/>
                <a:cs typeface="Consolas" pitchFamily="49" charset="0"/>
              </a:rPr>
              <a:t>pos2)</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在迭代器</a:t>
            </a:r>
            <a:r>
              <a:rPr lang="en-US" altLang="zh-CN" sz="1800" smtClean="0">
                <a:solidFill>
                  <a:srgbClr val="0000FF"/>
                </a:solidFill>
                <a:latin typeface="Consolas" pitchFamily="49" charset="0"/>
                <a:ea typeface="仿宋" pitchFamily="49" charset="-122"/>
                <a:cs typeface="Consolas" pitchFamily="49" charset="0"/>
              </a:rPr>
              <a:t>pos</a:t>
            </a:r>
            <a:r>
              <a:rPr lang="zh-CN" altLang="zh-CN" sz="1800" smtClean="0">
                <a:solidFill>
                  <a:srgbClr val="0000FF"/>
                </a:solidFill>
                <a:latin typeface="Consolas" pitchFamily="49" charset="0"/>
                <a:ea typeface="仿宋" pitchFamily="49" charset="-122"/>
                <a:cs typeface="Consolas" pitchFamily="49" charset="0"/>
              </a:rPr>
              <a:t>处插入</a:t>
            </a:r>
            <a:r>
              <a:rPr lang="en-US" altLang="zh-CN" sz="1800" smtClean="0">
                <a:solidFill>
                  <a:srgbClr val="0000FF"/>
                </a:solidFill>
                <a:latin typeface="Consolas" pitchFamily="49" charset="0"/>
                <a:ea typeface="仿宋" pitchFamily="49" charset="-122"/>
                <a:cs typeface="Consolas" pitchFamily="49" charset="0"/>
              </a:rPr>
              <a:t>[pos1</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pos2)</a:t>
            </a:r>
            <a:r>
              <a:rPr lang="zh-CN" altLang="zh-CN" sz="1800" smtClean="0">
                <a:solidFill>
                  <a:srgbClr val="0000FF"/>
                </a:solidFill>
                <a:latin typeface="Consolas" pitchFamily="49" charset="0"/>
                <a:ea typeface="仿宋" pitchFamily="49" charset="-122"/>
                <a:cs typeface="Consolas" pitchFamily="49" charset="0"/>
              </a:rPr>
              <a:t>的元素。</a:t>
            </a:r>
          </a:p>
          <a:p>
            <a:pPr marL="342900" indent="-3429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reverse()</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反转链表。</a:t>
            </a:r>
          </a:p>
          <a:p>
            <a:pPr marL="342900" indent="-3429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sort()</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对链表容器中的元素排序。</a:t>
            </a:r>
            <a:endParaRPr lang="en-US" altLang="zh-CN" sz="1800" smtClean="0">
              <a:solidFill>
                <a:srgbClr val="0000FF"/>
              </a:solidFill>
              <a:latin typeface="Consolas" pitchFamily="49" charset="0"/>
              <a:ea typeface="仿宋" pitchFamily="49" charset="-122"/>
              <a:cs typeface="Consolas" pitchFamily="49" charset="0"/>
            </a:endParaRPr>
          </a:p>
          <a:p>
            <a:pPr marL="342900" indent="-342900" algn="l">
              <a:lnSpc>
                <a:spcPct val="150000"/>
              </a:lnSpc>
              <a:buBlip>
                <a:blip r:embed="rId3"/>
              </a:buBlip>
            </a:pPr>
            <a:r>
              <a:rPr lang="zh-CN" altLang="zh-CN" sz="1800" smtClean="0">
                <a:solidFill>
                  <a:srgbClr val="C00000"/>
                </a:solidFill>
                <a:latin typeface="Consolas" pitchFamily="49" charset="0"/>
                <a:ea typeface="仿宋" pitchFamily="49" charset="-122"/>
                <a:cs typeface="Consolas" pitchFamily="49" charset="0"/>
              </a:rPr>
              <a:t>迭代器</a:t>
            </a:r>
            <a:r>
              <a:rPr lang="zh-CN" altLang="en-US" sz="1800" smtClean="0">
                <a:solidFill>
                  <a:srgbClr val="C00000"/>
                </a:solidFill>
                <a:latin typeface="Consolas" pitchFamily="49" charset="0"/>
                <a:ea typeface="仿宋" pitchFamily="49" charset="-122"/>
                <a:cs typeface="Consolas" pitchFamily="49" charset="0"/>
              </a:rPr>
              <a:t>函数：</a:t>
            </a:r>
            <a:r>
              <a:rPr lang="en-US" altLang="zh-CN" sz="1800" smtClean="0">
                <a:solidFill>
                  <a:srgbClr val="0000FF"/>
                </a:solidFill>
                <a:latin typeface="Consolas" pitchFamily="49" charset="0"/>
                <a:ea typeface="仿宋" pitchFamily="49" charset="-122"/>
                <a:cs typeface="Consolas" pitchFamily="49" charset="0"/>
              </a:rPr>
              <a:t>begin()</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end()</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rbegin()</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rend()</a:t>
            </a:r>
            <a:r>
              <a:rPr lang="zh-CN" altLang="en-US"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
        <p:nvSpPr>
          <p:cNvPr id="3" name="TextBox 2"/>
          <p:cNvSpPr txBox="1"/>
          <p:nvPr/>
        </p:nvSpPr>
        <p:spPr>
          <a:xfrm>
            <a:off x="642910" y="4714884"/>
            <a:ext cx="7858180" cy="1323439"/>
          </a:xfrm>
          <a:prstGeom prst="rect">
            <a:avLst/>
          </a:prstGeom>
          <a:noFill/>
        </p:spPr>
        <p:txBody>
          <a:bodyPr wrap="square" rtlCol="0">
            <a:spAutoFit/>
          </a:bodyPr>
          <a:lstStyle/>
          <a:p>
            <a:pPr algn="l">
              <a:lnSpc>
                <a:spcPts val="2400"/>
              </a:lnSpc>
            </a:pPr>
            <a:r>
              <a:rPr lang="en-US" altLang="zh-CN" sz="2000" smtClean="0">
                <a:latin typeface="Consolas" pitchFamily="49" charset="0"/>
                <a:ea typeface="华文中宋" pitchFamily="2" charset="-122"/>
                <a:cs typeface="Consolas" pitchFamily="49" charset="0"/>
              </a:rPr>
              <a:t>    </a:t>
            </a:r>
            <a:r>
              <a:rPr lang="zh-CN" altLang="zh-CN" sz="2000" smtClean="0">
                <a:solidFill>
                  <a:srgbClr val="FF0000"/>
                </a:solidFill>
                <a:latin typeface="Consolas" pitchFamily="49" charset="0"/>
                <a:ea typeface="华文中宋" pitchFamily="2" charset="-122"/>
                <a:cs typeface="Consolas" pitchFamily="49" charset="0"/>
              </a:rPr>
              <a:t>说明：</a:t>
            </a:r>
            <a:r>
              <a:rPr lang="en-US" altLang="zh-CN" sz="2000" smtClean="0">
                <a:solidFill>
                  <a:srgbClr val="0000FF"/>
                </a:solidFill>
                <a:latin typeface="Consolas" pitchFamily="49" charset="0"/>
                <a:ea typeface="华文中宋" pitchFamily="2" charset="-122"/>
                <a:cs typeface="Consolas" pitchFamily="49" charset="0"/>
              </a:rPr>
              <a:t>STL</a:t>
            </a:r>
            <a:r>
              <a:rPr lang="zh-CN" altLang="zh-CN" sz="2000" smtClean="0">
                <a:solidFill>
                  <a:srgbClr val="0000FF"/>
                </a:solidFill>
                <a:latin typeface="Consolas" pitchFamily="49" charset="0"/>
                <a:ea typeface="华文中宋" pitchFamily="2" charset="-122"/>
                <a:cs typeface="Consolas" pitchFamily="49" charset="0"/>
              </a:rPr>
              <a:t>提供的</a:t>
            </a:r>
            <a:r>
              <a:rPr lang="en-US" altLang="zh-CN" sz="2000" smtClean="0">
                <a:solidFill>
                  <a:srgbClr val="0000FF"/>
                </a:solidFill>
                <a:latin typeface="Consolas" pitchFamily="49" charset="0"/>
                <a:ea typeface="华文中宋" pitchFamily="2" charset="-122"/>
                <a:cs typeface="Consolas" pitchFamily="49" charset="0"/>
              </a:rPr>
              <a:t>sort()</a:t>
            </a:r>
            <a:r>
              <a:rPr lang="zh-CN" altLang="zh-CN" sz="2000" smtClean="0">
                <a:solidFill>
                  <a:srgbClr val="0000FF"/>
                </a:solidFill>
                <a:latin typeface="Consolas" pitchFamily="49" charset="0"/>
                <a:ea typeface="华文中宋" pitchFamily="2" charset="-122"/>
                <a:cs typeface="Consolas" pitchFamily="49" charset="0"/>
              </a:rPr>
              <a:t>排序算法主要用于支持随机访问的容器，而</a:t>
            </a:r>
            <a:r>
              <a:rPr lang="en-US" altLang="zh-CN" sz="2000" smtClean="0">
                <a:solidFill>
                  <a:srgbClr val="0000FF"/>
                </a:solidFill>
                <a:latin typeface="Consolas" pitchFamily="49" charset="0"/>
                <a:ea typeface="华文中宋" pitchFamily="2" charset="-122"/>
                <a:cs typeface="Consolas" pitchFamily="49" charset="0"/>
              </a:rPr>
              <a:t>list</a:t>
            </a:r>
            <a:r>
              <a:rPr lang="zh-CN" altLang="zh-CN" sz="2000" smtClean="0">
                <a:solidFill>
                  <a:srgbClr val="0000FF"/>
                </a:solidFill>
                <a:latin typeface="Consolas" pitchFamily="49" charset="0"/>
                <a:ea typeface="华文中宋" pitchFamily="2" charset="-122"/>
                <a:cs typeface="Consolas" pitchFamily="49" charset="0"/>
              </a:rPr>
              <a:t>容器不支持随机访问，为此，</a:t>
            </a:r>
            <a:r>
              <a:rPr lang="en-US" altLang="zh-CN" sz="2000" smtClean="0">
                <a:solidFill>
                  <a:srgbClr val="0000FF"/>
                </a:solidFill>
                <a:latin typeface="Consolas" pitchFamily="49" charset="0"/>
                <a:ea typeface="华文中宋" pitchFamily="2" charset="-122"/>
                <a:cs typeface="Consolas" pitchFamily="49" charset="0"/>
              </a:rPr>
              <a:t>list</a:t>
            </a:r>
            <a:r>
              <a:rPr lang="zh-CN" altLang="zh-CN" sz="2000" smtClean="0">
                <a:solidFill>
                  <a:srgbClr val="0000FF"/>
                </a:solidFill>
                <a:latin typeface="Consolas" pitchFamily="49" charset="0"/>
                <a:ea typeface="华文中宋" pitchFamily="2" charset="-122"/>
                <a:cs typeface="Consolas" pitchFamily="49" charset="0"/>
              </a:rPr>
              <a:t>容器提供了</a:t>
            </a:r>
            <a:r>
              <a:rPr lang="en-US" altLang="zh-CN" sz="2000" smtClean="0">
                <a:solidFill>
                  <a:srgbClr val="0000FF"/>
                </a:solidFill>
                <a:latin typeface="Consolas" pitchFamily="49" charset="0"/>
                <a:ea typeface="华文中宋" pitchFamily="2" charset="-122"/>
                <a:cs typeface="Consolas" pitchFamily="49" charset="0"/>
              </a:rPr>
              <a:t>sort()</a:t>
            </a:r>
            <a:r>
              <a:rPr lang="zh-CN" altLang="zh-CN" sz="2000" smtClean="0">
                <a:solidFill>
                  <a:srgbClr val="0000FF"/>
                </a:solidFill>
                <a:latin typeface="Consolas" pitchFamily="49" charset="0"/>
                <a:ea typeface="华文中宋" pitchFamily="2" charset="-122"/>
                <a:cs typeface="Consolas" pitchFamily="49" charset="0"/>
              </a:rPr>
              <a:t>采用函数用于元素排序。类似的还有</a:t>
            </a:r>
            <a:r>
              <a:rPr lang="en-US" altLang="zh-CN" sz="2000" smtClean="0">
                <a:solidFill>
                  <a:srgbClr val="0000FF"/>
                </a:solidFill>
                <a:latin typeface="Consolas" pitchFamily="49" charset="0"/>
                <a:ea typeface="华文中宋" pitchFamily="2" charset="-122"/>
                <a:cs typeface="Consolas" pitchFamily="49" charset="0"/>
              </a:rPr>
              <a:t>unique()</a:t>
            </a:r>
            <a:r>
              <a:rPr lang="zh-CN" altLang="zh-CN" sz="2000" smtClean="0">
                <a:solidFill>
                  <a:srgbClr val="0000FF"/>
                </a:solidFill>
                <a:latin typeface="Consolas" pitchFamily="49" charset="0"/>
                <a:ea typeface="华文中宋" pitchFamily="2" charset="-122"/>
                <a:cs typeface="Consolas" pitchFamily="49" charset="0"/>
              </a:rPr>
              <a:t>、</a:t>
            </a:r>
            <a:r>
              <a:rPr lang="en-US" altLang="zh-CN" sz="2000" smtClean="0">
                <a:solidFill>
                  <a:srgbClr val="0000FF"/>
                </a:solidFill>
                <a:latin typeface="Consolas" pitchFamily="49" charset="0"/>
                <a:ea typeface="华文中宋" pitchFamily="2" charset="-122"/>
                <a:cs typeface="Consolas" pitchFamily="49" charset="0"/>
              </a:rPr>
              <a:t>reverse()</a:t>
            </a:r>
            <a:r>
              <a:rPr lang="zh-CN" altLang="zh-CN" sz="2000" smtClean="0">
                <a:solidFill>
                  <a:srgbClr val="0000FF"/>
                </a:solidFill>
                <a:latin typeface="Consolas" pitchFamily="49" charset="0"/>
                <a:ea typeface="华文中宋" pitchFamily="2" charset="-122"/>
                <a:cs typeface="Consolas" pitchFamily="49" charset="0"/>
              </a:rPr>
              <a:t>、</a:t>
            </a:r>
            <a:r>
              <a:rPr lang="en-US" altLang="zh-CN" sz="2000" smtClean="0">
                <a:solidFill>
                  <a:srgbClr val="0000FF"/>
                </a:solidFill>
                <a:latin typeface="Consolas" pitchFamily="49" charset="0"/>
                <a:ea typeface="华文中宋" pitchFamily="2" charset="-122"/>
                <a:cs typeface="Consolas" pitchFamily="49" charset="0"/>
              </a:rPr>
              <a:t>merge()</a:t>
            </a:r>
            <a:r>
              <a:rPr lang="zh-CN" altLang="zh-CN" sz="2000" smtClean="0">
                <a:solidFill>
                  <a:srgbClr val="0000FF"/>
                </a:solidFill>
                <a:latin typeface="Consolas" pitchFamily="49" charset="0"/>
                <a:ea typeface="华文中宋" pitchFamily="2" charset="-122"/>
                <a:cs typeface="Consolas" pitchFamily="49" charset="0"/>
              </a:rPr>
              <a:t>等</a:t>
            </a:r>
            <a:r>
              <a:rPr lang="en-US" altLang="zh-CN" sz="2000" smtClean="0">
                <a:solidFill>
                  <a:srgbClr val="0000FF"/>
                </a:solidFill>
                <a:latin typeface="Consolas" pitchFamily="49" charset="0"/>
                <a:ea typeface="华文中宋" pitchFamily="2" charset="-122"/>
                <a:cs typeface="Consolas" pitchFamily="49" charset="0"/>
              </a:rPr>
              <a:t>STL</a:t>
            </a:r>
            <a:r>
              <a:rPr lang="zh-CN" altLang="zh-CN" sz="2000" smtClean="0">
                <a:solidFill>
                  <a:srgbClr val="0000FF"/>
                </a:solidFill>
                <a:latin typeface="Consolas" pitchFamily="49" charset="0"/>
                <a:ea typeface="华文中宋" pitchFamily="2" charset="-122"/>
                <a:cs typeface="Consolas" pitchFamily="49" charset="0"/>
              </a:rPr>
              <a:t>算法。</a:t>
            </a:r>
          </a:p>
        </p:txBody>
      </p:sp>
      <p:sp>
        <p:nvSpPr>
          <p:cNvPr id="5" name="灯片编号占位符 4"/>
          <p:cNvSpPr>
            <a:spLocks noGrp="1"/>
          </p:cNvSpPr>
          <p:nvPr>
            <p:ph type="sldNum" sz="quarter" idx="12"/>
          </p:nvPr>
        </p:nvSpPr>
        <p:spPr/>
        <p:txBody>
          <a:bodyPr/>
          <a:lstStyle/>
          <a:p>
            <a:fld id="{6699457F-8CE0-4332-9E3E-2A332048C7F3}" type="slidenum">
              <a:rPr lang="en-US" altLang="zh-CN" smtClean="0"/>
              <a:pPr/>
              <a:t>83</a:t>
            </a:fld>
            <a:r>
              <a:rPr lang="en-US" altLang="zh-CN" smtClean="0"/>
              <a:t>/120</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14290"/>
            <a:ext cx="8215370" cy="5734903"/>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l">
              <a:lnSpc>
                <a:spcPts val="2000"/>
              </a:lnSpc>
            </a:pPr>
            <a:r>
              <a:rPr lang="en-US" altLang="zh-CN" sz="1600" smtClean="0">
                <a:solidFill>
                  <a:srgbClr val="0000FF"/>
                </a:solidFill>
                <a:latin typeface="Consolas" pitchFamily="49" charset="0"/>
                <a:ea typeface="仿宋" pitchFamily="49" charset="-122"/>
                <a:cs typeface="Consolas" pitchFamily="49" charset="0"/>
              </a:rPr>
              <a:t>#include &lt;list&gt;</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using namespace std;</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void </a:t>
            </a:r>
            <a:r>
              <a:rPr lang="en-US" altLang="zh-CN" sz="1600" smtClean="0">
                <a:solidFill>
                  <a:srgbClr val="FF0000"/>
                </a:solidFill>
                <a:latin typeface="Consolas" pitchFamily="49" charset="0"/>
                <a:ea typeface="仿宋" pitchFamily="49" charset="-122"/>
                <a:cs typeface="Consolas" pitchFamily="49" charset="0"/>
              </a:rPr>
              <a:t>disp</a:t>
            </a:r>
            <a:r>
              <a:rPr lang="en-US" altLang="zh-CN" sz="1600" smtClean="0">
                <a:solidFill>
                  <a:srgbClr val="0000FF"/>
                </a:solidFill>
                <a:latin typeface="Consolas" pitchFamily="49" charset="0"/>
                <a:ea typeface="仿宋" pitchFamily="49" charset="-122"/>
                <a:cs typeface="Consolas" pitchFamily="49" charset="0"/>
              </a:rPr>
              <a:t>(list&lt;int&gt; &amp;lst)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输出</a:t>
            </a:r>
            <a:r>
              <a:rPr lang="en-US" altLang="zh-CN" sz="1600" smtClean="0">
                <a:solidFill>
                  <a:srgbClr val="00B0F0"/>
                </a:solidFill>
                <a:latin typeface="Consolas" pitchFamily="49" charset="0"/>
                <a:ea typeface="仿宋" pitchFamily="49" charset="-122"/>
                <a:cs typeface="Consolas" pitchFamily="49" charset="0"/>
              </a:rPr>
              <a:t>lst</a:t>
            </a:r>
            <a:r>
              <a:rPr lang="zh-CN" altLang="zh-CN" sz="1600" smtClean="0">
                <a:solidFill>
                  <a:srgbClr val="00B0F0"/>
                </a:solidFill>
                <a:latin typeface="Consolas" pitchFamily="49" charset="0"/>
                <a:ea typeface="仿宋" pitchFamily="49" charset="-122"/>
                <a:cs typeface="Consolas" pitchFamily="49" charset="0"/>
              </a:rPr>
              <a:t>的所有元素</a:t>
            </a: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  list&lt;int&gt;::iterator it;</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   for (it=lst.begin();it!=lst.end();it++)</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	printf("%d ",*it);</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   printf("\n");</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void main()</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  list&lt;int&gt; lst;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定义</a:t>
            </a:r>
            <a:r>
              <a:rPr lang="en-US" altLang="zh-CN" sz="1600" smtClean="0">
                <a:solidFill>
                  <a:srgbClr val="00B0F0"/>
                </a:solidFill>
                <a:latin typeface="Consolas" pitchFamily="49" charset="0"/>
                <a:ea typeface="仿宋" pitchFamily="49" charset="-122"/>
                <a:cs typeface="Consolas" pitchFamily="49" charset="0"/>
              </a:rPr>
              <a:t>list</a:t>
            </a:r>
            <a:r>
              <a:rPr lang="zh-CN" altLang="zh-CN" sz="1600" smtClean="0">
                <a:solidFill>
                  <a:srgbClr val="00B0F0"/>
                </a:solidFill>
                <a:latin typeface="Consolas" pitchFamily="49" charset="0"/>
                <a:ea typeface="仿宋" pitchFamily="49" charset="-122"/>
                <a:cs typeface="Consolas" pitchFamily="49" charset="0"/>
              </a:rPr>
              <a:t>容器</a:t>
            </a:r>
            <a:r>
              <a:rPr lang="en-US" altLang="zh-CN" sz="1600" smtClean="0">
                <a:solidFill>
                  <a:srgbClr val="00B0F0"/>
                </a:solidFill>
                <a:latin typeface="Consolas" pitchFamily="49" charset="0"/>
                <a:ea typeface="仿宋" pitchFamily="49" charset="-122"/>
                <a:cs typeface="Consolas" pitchFamily="49" charset="0"/>
              </a:rPr>
              <a:t>lst</a:t>
            </a:r>
            <a:endParaRPr lang="zh-CN" altLang="zh-CN" sz="1600" smtClean="0">
              <a:solidFill>
                <a:srgbClr val="00B0F0"/>
              </a:solidFill>
              <a:latin typeface="Consolas" pitchFamily="49" charset="0"/>
              <a:ea typeface="仿宋" pitchFamily="49" charset="-122"/>
              <a:cs typeface="Consolas" pitchFamily="49" charset="0"/>
            </a:endParaRP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   list&lt;int&gt;::iterator it,start,end;</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   lst.push_back(5);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添加</a:t>
            </a:r>
            <a:r>
              <a:rPr lang="en-US" altLang="zh-CN" sz="1600" smtClean="0">
                <a:solidFill>
                  <a:srgbClr val="00B0F0"/>
                </a:solidFill>
                <a:latin typeface="Consolas" pitchFamily="49" charset="0"/>
                <a:ea typeface="仿宋" pitchFamily="49" charset="-122"/>
                <a:cs typeface="Consolas" pitchFamily="49" charset="0"/>
              </a:rPr>
              <a:t>5</a:t>
            </a:r>
            <a:r>
              <a:rPr lang="zh-CN" altLang="zh-CN" sz="1600" smtClean="0">
                <a:solidFill>
                  <a:srgbClr val="00B0F0"/>
                </a:solidFill>
                <a:latin typeface="Consolas" pitchFamily="49" charset="0"/>
                <a:ea typeface="仿宋" pitchFamily="49" charset="-122"/>
                <a:cs typeface="Consolas" pitchFamily="49" charset="0"/>
              </a:rPr>
              <a:t>个整数</a:t>
            </a:r>
            <a:r>
              <a:rPr lang="en-US" altLang="zh-CN" sz="1600" smtClean="0">
                <a:solidFill>
                  <a:srgbClr val="00B0F0"/>
                </a:solidFill>
                <a:latin typeface="Consolas" pitchFamily="49" charset="0"/>
                <a:ea typeface="仿宋" pitchFamily="49" charset="-122"/>
                <a:cs typeface="Consolas" pitchFamily="49" charset="0"/>
              </a:rPr>
              <a:t>5,2,4,1,3</a:t>
            </a:r>
            <a:endParaRPr lang="zh-CN" altLang="zh-CN" sz="1600" smtClean="0">
              <a:solidFill>
                <a:srgbClr val="00B0F0"/>
              </a:solidFill>
              <a:latin typeface="Consolas" pitchFamily="49" charset="0"/>
              <a:ea typeface="仿宋" pitchFamily="49" charset="-122"/>
              <a:cs typeface="Consolas" pitchFamily="49" charset="0"/>
            </a:endParaRP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   lst.push_back(2);  lst.push_back(4);</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   lst.push_back(1);  lst.push_back(3);</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   printf("</a:t>
            </a:r>
            <a:r>
              <a:rPr lang="zh-CN" altLang="zh-CN" sz="1600" smtClean="0">
                <a:solidFill>
                  <a:srgbClr val="0000FF"/>
                </a:solidFill>
                <a:latin typeface="Consolas" pitchFamily="49" charset="0"/>
                <a:ea typeface="仿宋" pitchFamily="49" charset="-122"/>
                <a:cs typeface="Consolas" pitchFamily="49" charset="0"/>
              </a:rPr>
              <a:t>初始</a:t>
            </a:r>
            <a:r>
              <a:rPr lang="en-US" altLang="zh-CN" sz="1600" smtClean="0">
                <a:solidFill>
                  <a:srgbClr val="0000FF"/>
                </a:solidFill>
                <a:latin typeface="Consolas" pitchFamily="49" charset="0"/>
                <a:ea typeface="仿宋" pitchFamily="49" charset="-122"/>
                <a:cs typeface="Consolas" pitchFamily="49" charset="0"/>
              </a:rPr>
              <a:t>lst: "); disp(lst);</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   it=lst.begin();			</a:t>
            </a:r>
            <a:r>
              <a:rPr lang="en-US" altLang="zh-CN" sz="1600" smtClean="0">
                <a:solidFill>
                  <a:srgbClr val="00B0F0"/>
                </a:solidFill>
                <a:latin typeface="Consolas" pitchFamily="49" charset="0"/>
                <a:ea typeface="仿宋" pitchFamily="49" charset="-122"/>
                <a:cs typeface="Consolas" pitchFamily="49" charset="0"/>
              </a:rPr>
              <a:t>//it</a:t>
            </a:r>
            <a:r>
              <a:rPr lang="zh-CN" altLang="zh-CN" sz="1600" smtClean="0">
                <a:solidFill>
                  <a:srgbClr val="00B0F0"/>
                </a:solidFill>
                <a:latin typeface="Consolas" pitchFamily="49" charset="0"/>
                <a:ea typeface="仿宋" pitchFamily="49" charset="-122"/>
                <a:cs typeface="Consolas" pitchFamily="49" charset="0"/>
              </a:rPr>
              <a:t>指向首元素</a:t>
            </a:r>
            <a:r>
              <a:rPr lang="en-US" altLang="zh-CN" sz="1600" smtClean="0">
                <a:solidFill>
                  <a:srgbClr val="00B0F0"/>
                </a:solidFill>
                <a:latin typeface="Consolas" pitchFamily="49" charset="0"/>
                <a:ea typeface="仿宋" pitchFamily="49" charset="-122"/>
                <a:cs typeface="Consolas" pitchFamily="49" charset="0"/>
              </a:rPr>
              <a:t>5</a:t>
            </a:r>
            <a:endParaRPr lang="zh-CN" altLang="zh-CN" sz="1600" smtClean="0">
              <a:solidFill>
                <a:srgbClr val="00B0F0"/>
              </a:solidFill>
              <a:latin typeface="Consolas" pitchFamily="49" charset="0"/>
              <a:ea typeface="仿宋" pitchFamily="49" charset="-122"/>
              <a:cs typeface="Consolas" pitchFamily="49" charset="0"/>
            </a:endParaRP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   start=++lst.begin();		</a:t>
            </a:r>
            <a:r>
              <a:rPr lang="en-US" altLang="zh-CN" sz="1600" smtClean="0">
                <a:solidFill>
                  <a:srgbClr val="00B0F0"/>
                </a:solidFill>
                <a:latin typeface="Consolas" pitchFamily="49" charset="0"/>
                <a:ea typeface="仿宋" pitchFamily="49" charset="-122"/>
                <a:cs typeface="Consolas" pitchFamily="49" charset="0"/>
              </a:rPr>
              <a:t>//start</a:t>
            </a:r>
            <a:r>
              <a:rPr lang="zh-CN" altLang="zh-CN" sz="1600" smtClean="0">
                <a:solidFill>
                  <a:srgbClr val="00B0F0"/>
                </a:solidFill>
                <a:latin typeface="Consolas" pitchFamily="49" charset="0"/>
                <a:ea typeface="仿宋" pitchFamily="49" charset="-122"/>
                <a:cs typeface="Consolas" pitchFamily="49" charset="0"/>
              </a:rPr>
              <a:t>指向第</a:t>
            </a:r>
            <a:r>
              <a:rPr lang="en-US" altLang="zh-CN" sz="1600" smtClean="0">
                <a:solidFill>
                  <a:srgbClr val="00B0F0"/>
                </a:solidFill>
                <a:latin typeface="Consolas" pitchFamily="49" charset="0"/>
                <a:ea typeface="仿宋" pitchFamily="49" charset="-122"/>
                <a:cs typeface="Consolas" pitchFamily="49" charset="0"/>
              </a:rPr>
              <a:t>2</a:t>
            </a:r>
            <a:r>
              <a:rPr lang="zh-CN" altLang="zh-CN" sz="1600" smtClean="0">
                <a:solidFill>
                  <a:srgbClr val="00B0F0"/>
                </a:solidFill>
                <a:latin typeface="Consolas" pitchFamily="49" charset="0"/>
                <a:ea typeface="仿宋" pitchFamily="49" charset="-122"/>
                <a:cs typeface="Consolas" pitchFamily="49" charset="0"/>
              </a:rPr>
              <a:t>个元素</a:t>
            </a:r>
            <a:r>
              <a:rPr lang="en-US" altLang="zh-CN" sz="1600" smtClean="0">
                <a:solidFill>
                  <a:srgbClr val="00B0F0"/>
                </a:solidFill>
                <a:latin typeface="Consolas" pitchFamily="49" charset="0"/>
                <a:ea typeface="仿宋" pitchFamily="49" charset="-122"/>
                <a:cs typeface="Consolas" pitchFamily="49" charset="0"/>
              </a:rPr>
              <a:t>2</a:t>
            </a:r>
            <a:endParaRPr lang="zh-CN" altLang="zh-CN" sz="1600" smtClean="0">
              <a:solidFill>
                <a:srgbClr val="00B0F0"/>
              </a:solidFill>
              <a:latin typeface="Consolas" pitchFamily="49" charset="0"/>
              <a:ea typeface="仿宋" pitchFamily="49" charset="-122"/>
              <a:cs typeface="Consolas" pitchFamily="49" charset="0"/>
            </a:endParaRP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   end=--lst.end();			</a:t>
            </a:r>
            <a:r>
              <a:rPr lang="en-US" altLang="zh-CN" sz="1600" smtClean="0">
                <a:solidFill>
                  <a:srgbClr val="00B0F0"/>
                </a:solidFill>
                <a:latin typeface="Consolas" pitchFamily="49" charset="0"/>
                <a:ea typeface="仿宋" pitchFamily="49" charset="-122"/>
                <a:cs typeface="Consolas" pitchFamily="49" charset="0"/>
              </a:rPr>
              <a:t>//end</a:t>
            </a:r>
            <a:r>
              <a:rPr lang="zh-CN" altLang="zh-CN" sz="1600" smtClean="0">
                <a:solidFill>
                  <a:srgbClr val="00B0F0"/>
                </a:solidFill>
                <a:latin typeface="Consolas" pitchFamily="49" charset="0"/>
                <a:ea typeface="仿宋" pitchFamily="49" charset="-122"/>
                <a:cs typeface="Consolas" pitchFamily="49" charset="0"/>
              </a:rPr>
              <a:t>指向尾元素</a:t>
            </a:r>
            <a:r>
              <a:rPr lang="en-US" altLang="zh-CN" sz="1600" smtClean="0">
                <a:solidFill>
                  <a:srgbClr val="00B0F0"/>
                </a:solidFill>
                <a:latin typeface="Consolas" pitchFamily="49" charset="0"/>
                <a:ea typeface="仿宋" pitchFamily="49" charset="-122"/>
                <a:cs typeface="Consolas" pitchFamily="49" charset="0"/>
              </a:rPr>
              <a:t>3</a:t>
            </a:r>
            <a:endParaRPr lang="zh-CN" altLang="zh-CN" sz="1600" smtClean="0">
              <a:solidFill>
                <a:srgbClr val="00B0F0"/>
              </a:solidFill>
              <a:latin typeface="Consolas" pitchFamily="49" charset="0"/>
              <a:ea typeface="仿宋" pitchFamily="49" charset="-122"/>
              <a:cs typeface="Consolas" pitchFamily="49" charset="0"/>
            </a:endParaRPr>
          </a:p>
          <a:p>
            <a:pPr algn="l">
              <a:lnSpc>
                <a:spcPts val="2000"/>
              </a:lnSpc>
            </a:pPr>
            <a:r>
              <a:rPr lang="en-US" altLang="zh-CN" sz="1600" smtClean="0">
                <a:solidFill>
                  <a:srgbClr val="C00000"/>
                </a:solidFill>
                <a:latin typeface="Consolas" pitchFamily="49" charset="0"/>
                <a:ea typeface="仿宋" pitchFamily="49" charset="-122"/>
                <a:cs typeface="Consolas" pitchFamily="49" charset="0"/>
              </a:rPr>
              <a:t>   lst.insert(it,start,end);</a:t>
            </a:r>
            <a:endParaRPr lang="zh-CN" altLang="zh-CN" sz="1600" smtClean="0">
              <a:solidFill>
                <a:srgbClr val="C00000"/>
              </a:solidFill>
              <a:latin typeface="Consolas" pitchFamily="49" charset="0"/>
              <a:ea typeface="仿宋" pitchFamily="49" charset="-122"/>
              <a:cs typeface="Consolas" pitchFamily="49" charset="0"/>
            </a:endParaRP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   printf("</a:t>
            </a:r>
            <a:r>
              <a:rPr lang="zh-CN" altLang="zh-CN" sz="1600" smtClean="0">
                <a:solidFill>
                  <a:srgbClr val="0000FF"/>
                </a:solidFill>
                <a:latin typeface="Consolas" pitchFamily="49" charset="0"/>
                <a:ea typeface="仿宋" pitchFamily="49" charset="-122"/>
                <a:cs typeface="Consolas" pitchFamily="49" charset="0"/>
              </a:rPr>
              <a:t>执行</a:t>
            </a:r>
            <a:r>
              <a:rPr lang="en-US" altLang="zh-CN" sz="1600" smtClean="0">
                <a:solidFill>
                  <a:srgbClr val="0000FF"/>
                </a:solidFill>
                <a:latin typeface="Consolas" pitchFamily="49" charset="0"/>
                <a:ea typeface="仿宋" pitchFamily="49" charset="-122"/>
                <a:cs typeface="Consolas" pitchFamily="49" charset="0"/>
              </a:rPr>
              <a:t>lst.insert(it,start,end)\n");</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   printf("</a:t>
            </a:r>
            <a:r>
              <a:rPr lang="zh-CN" altLang="zh-CN" sz="1600" smtClean="0">
                <a:solidFill>
                  <a:srgbClr val="0000FF"/>
                </a:solidFill>
                <a:latin typeface="Consolas" pitchFamily="49" charset="0"/>
                <a:ea typeface="仿宋" pitchFamily="49" charset="-122"/>
                <a:cs typeface="Consolas" pitchFamily="49" charset="0"/>
              </a:rPr>
              <a:t>插入后</a:t>
            </a:r>
            <a:r>
              <a:rPr lang="en-US" altLang="zh-CN" sz="1600" smtClean="0">
                <a:solidFill>
                  <a:srgbClr val="0000FF"/>
                </a:solidFill>
                <a:latin typeface="Consolas" pitchFamily="49" charset="0"/>
                <a:ea typeface="仿宋" pitchFamily="49" charset="-122"/>
                <a:cs typeface="Consolas" pitchFamily="49" charset="0"/>
              </a:rPr>
              <a:t>lst: "); disp(lst);</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a:t>
            </a:r>
            <a:endParaRPr lang="zh-CN" altLang="en-US" sz="1600" smtClean="0">
              <a:solidFill>
                <a:srgbClr val="0000FF"/>
              </a:solidFill>
              <a:latin typeface="Consolas" pitchFamily="49" charset="0"/>
              <a:ea typeface="仿宋" pitchFamily="49" charset="-122"/>
              <a:cs typeface="Consolas" pitchFamily="49" charset="0"/>
            </a:endParaRPr>
          </a:p>
        </p:txBody>
      </p:sp>
      <p:pic>
        <p:nvPicPr>
          <p:cNvPr id="4098" name="Picture 2"/>
          <p:cNvPicPr>
            <a:picLocks noChangeAspect="1" noChangeArrowheads="1"/>
          </p:cNvPicPr>
          <p:nvPr/>
        </p:nvPicPr>
        <p:blipFill>
          <a:blip r:embed="rId3" cstate="print"/>
          <a:srcRect/>
          <a:stretch>
            <a:fillRect/>
          </a:stretch>
        </p:blipFill>
        <p:spPr bwMode="auto">
          <a:xfrm>
            <a:off x="6000760" y="5072074"/>
            <a:ext cx="2867025" cy="1581150"/>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6699457F-8CE0-4332-9E3E-2A332048C7F3}" type="slidenum">
              <a:rPr lang="en-US" altLang="zh-CN" smtClean="0"/>
              <a:pPr/>
              <a:t>84</a:t>
            </a:fld>
            <a:r>
              <a:rPr lang="en-US" altLang="zh-CN" smtClean="0"/>
              <a:t>/120</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642918"/>
            <a:ext cx="3714776"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smtClean="0">
                <a:solidFill>
                  <a:srgbClr val="FF0000"/>
                </a:solidFill>
                <a:latin typeface="Consolas" pitchFamily="49" charset="0"/>
                <a:ea typeface="华文中宋" pitchFamily="2" charset="-122"/>
                <a:cs typeface="Consolas" pitchFamily="49" charset="0"/>
              </a:rPr>
              <a:t>2. </a:t>
            </a:r>
            <a:r>
              <a:rPr lang="zh-CN" altLang="zh-CN" smtClean="0">
                <a:solidFill>
                  <a:srgbClr val="FF0000"/>
                </a:solidFill>
                <a:latin typeface="Consolas" pitchFamily="49" charset="0"/>
                <a:ea typeface="华文中宋" pitchFamily="2" charset="-122"/>
                <a:cs typeface="Consolas" pitchFamily="49" charset="0"/>
              </a:rPr>
              <a:t>关联容器</a:t>
            </a:r>
            <a:r>
              <a:rPr lang="zh-CN" altLang="en-US" smtClean="0">
                <a:solidFill>
                  <a:srgbClr val="FF0000"/>
                </a:solidFill>
                <a:latin typeface="Consolas" pitchFamily="49" charset="0"/>
                <a:ea typeface="华文中宋" pitchFamily="2" charset="-122"/>
                <a:cs typeface="Consolas" pitchFamily="49" charset="0"/>
              </a:rPr>
              <a:t>（补充）</a:t>
            </a:r>
            <a:endParaRPr lang="zh-CN" altLang="zh-CN" smtClean="0">
              <a:solidFill>
                <a:srgbClr val="FF0000"/>
              </a:solidFill>
              <a:latin typeface="Consolas" pitchFamily="49" charset="0"/>
              <a:ea typeface="华文中宋" pitchFamily="2" charset="-122"/>
              <a:cs typeface="Consolas" pitchFamily="49" charset="0"/>
            </a:endParaRPr>
          </a:p>
        </p:txBody>
      </p:sp>
      <p:sp>
        <p:nvSpPr>
          <p:cNvPr id="3" name="TextBox 2"/>
          <p:cNvSpPr txBox="1"/>
          <p:nvPr/>
        </p:nvSpPr>
        <p:spPr>
          <a:xfrm>
            <a:off x="642910" y="1500174"/>
            <a:ext cx="6072230" cy="400110"/>
          </a:xfrm>
          <a:prstGeom prst="rect">
            <a:avLst/>
          </a:prstGeom>
          <a:noFill/>
        </p:spPr>
        <p:txBody>
          <a:bodyPr wrap="square" rtlCol="0">
            <a:spAutoFit/>
          </a:bodyPr>
          <a:lstStyle/>
          <a:p>
            <a:pPr algn="l"/>
            <a:r>
              <a:rPr lang="en-US" altLang="zh-CN" sz="2000" smtClean="0">
                <a:solidFill>
                  <a:srgbClr val="FF0000"/>
                </a:solidFill>
                <a:latin typeface="Consolas" pitchFamily="49" charset="0"/>
                <a:ea typeface="楷体" pitchFamily="49" charset="-122"/>
                <a:cs typeface="Consolas" pitchFamily="49" charset="0"/>
              </a:rPr>
              <a:t>1</a:t>
            </a:r>
            <a:r>
              <a:rPr lang="zh-CN" altLang="zh-CN" sz="2000" smtClean="0">
                <a:solidFill>
                  <a:srgbClr val="FF0000"/>
                </a:solidFill>
                <a:latin typeface="Consolas" pitchFamily="49" charset="0"/>
                <a:ea typeface="楷体" pitchFamily="49" charset="-122"/>
                <a:cs typeface="Consolas" pitchFamily="49" charset="0"/>
              </a:rPr>
              <a:t>）</a:t>
            </a:r>
            <a:r>
              <a:rPr lang="en-US" altLang="zh-CN" sz="2000" smtClean="0">
                <a:solidFill>
                  <a:srgbClr val="FF0000"/>
                </a:solidFill>
                <a:latin typeface="Consolas" pitchFamily="49" charset="0"/>
                <a:ea typeface="楷体" pitchFamily="49" charset="-122"/>
                <a:cs typeface="Consolas" pitchFamily="49" charset="0"/>
              </a:rPr>
              <a:t>set</a:t>
            </a:r>
            <a:r>
              <a:rPr lang="zh-CN" altLang="zh-CN" sz="2000" smtClean="0">
                <a:solidFill>
                  <a:srgbClr val="FF0000"/>
                </a:solidFill>
                <a:latin typeface="Consolas" pitchFamily="49" charset="0"/>
                <a:ea typeface="楷体" pitchFamily="49" charset="-122"/>
                <a:cs typeface="Consolas" pitchFamily="49" charset="0"/>
              </a:rPr>
              <a:t>（集合容器）</a:t>
            </a:r>
            <a:r>
              <a:rPr lang="en-US" altLang="zh-CN" sz="2000" smtClean="0">
                <a:solidFill>
                  <a:srgbClr val="FF0000"/>
                </a:solidFill>
                <a:latin typeface="Consolas" pitchFamily="49" charset="0"/>
                <a:ea typeface="楷体" pitchFamily="49" charset="-122"/>
                <a:cs typeface="Consolas" pitchFamily="49" charset="0"/>
              </a:rPr>
              <a:t>/ multiset</a:t>
            </a:r>
            <a:r>
              <a:rPr lang="zh-CN" altLang="zh-CN" sz="2000" smtClean="0">
                <a:solidFill>
                  <a:srgbClr val="FF0000"/>
                </a:solidFill>
                <a:latin typeface="Consolas" pitchFamily="49" charset="0"/>
                <a:ea typeface="楷体" pitchFamily="49" charset="-122"/>
                <a:cs typeface="Consolas" pitchFamily="49" charset="0"/>
              </a:rPr>
              <a:t>（多重集容器）</a:t>
            </a:r>
          </a:p>
        </p:txBody>
      </p:sp>
      <p:sp>
        <p:nvSpPr>
          <p:cNvPr id="4" name="TextBox 3"/>
          <p:cNvSpPr txBox="1"/>
          <p:nvPr/>
        </p:nvSpPr>
        <p:spPr>
          <a:xfrm>
            <a:off x="571472" y="2214554"/>
            <a:ext cx="7786742" cy="2680322"/>
          </a:xfrm>
          <a:prstGeom prst="rect">
            <a:avLst/>
          </a:prstGeom>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ts val="2800"/>
              </a:lnSpc>
              <a:spcBef>
                <a:spcPts val="1200"/>
              </a:spcBef>
              <a:buBlip>
                <a:blip r:embed="rId3"/>
              </a:buBlip>
            </a:pPr>
            <a:r>
              <a:rPr lang="en-US" altLang="zh-CN" sz="2000" smtClean="0">
                <a:solidFill>
                  <a:srgbClr val="0000FF"/>
                </a:solidFill>
                <a:latin typeface="Consolas" pitchFamily="49" charset="0"/>
                <a:ea typeface="仿宋" pitchFamily="49" charset="-122"/>
                <a:cs typeface="Consolas" pitchFamily="49" charset="0"/>
              </a:rPr>
              <a:t>set</a:t>
            </a:r>
            <a:r>
              <a:rPr lang="zh-CN" altLang="zh-CN" sz="2000" smtClean="0">
                <a:solidFill>
                  <a:srgbClr val="0000FF"/>
                </a:solidFill>
                <a:latin typeface="Consolas" pitchFamily="49" charset="0"/>
                <a:ea typeface="仿宋" pitchFamily="49" charset="-122"/>
                <a:cs typeface="Consolas" pitchFamily="49" charset="0"/>
              </a:rPr>
              <a:t>和</a:t>
            </a:r>
            <a:r>
              <a:rPr lang="en-US" altLang="zh-CN" sz="2000" smtClean="0">
                <a:solidFill>
                  <a:srgbClr val="0000FF"/>
                </a:solidFill>
                <a:latin typeface="Consolas" pitchFamily="49" charset="0"/>
                <a:ea typeface="仿宋" pitchFamily="49" charset="-122"/>
                <a:cs typeface="Consolas" pitchFamily="49" charset="0"/>
              </a:rPr>
              <a:t>multiset</a:t>
            </a:r>
            <a:r>
              <a:rPr lang="zh-CN" altLang="zh-CN" sz="2000" smtClean="0">
                <a:solidFill>
                  <a:srgbClr val="0000FF"/>
                </a:solidFill>
                <a:latin typeface="Consolas" pitchFamily="49" charset="0"/>
                <a:ea typeface="仿宋" pitchFamily="49" charset="-122"/>
                <a:cs typeface="Consolas" pitchFamily="49" charset="0"/>
              </a:rPr>
              <a:t>都是集合类模板，其元素值称为关键字。</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2800"/>
              </a:lnSpc>
              <a:spcBef>
                <a:spcPts val="1200"/>
              </a:spcBef>
              <a:buBlip>
                <a:blip r:embed="rId3"/>
              </a:buBlip>
            </a:pPr>
            <a:r>
              <a:rPr lang="en-US" altLang="zh-CN" sz="2000" smtClean="0">
                <a:solidFill>
                  <a:srgbClr val="0000FF"/>
                </a:solidFill>
                <a:latin typeface="Consolas" pitchFamily="49" charset="0"/>
                <a:ea typeface="仿宋" pitchFamily="49" charset="-122"/>
                <a:cs typeface="Consolas" pitchFamily="49" charset="0"/>
              </a:rPr>
              <a:t>set</a:t>
            </a:r>
            <a:r>
              <a:rPr lang="zh-CN" altLang="zh-CN" sz="2000" smtClean="0">
                <a:solidFill>
                  <a:srgbClr val="0000FF"/>
                </a:solidFill>
                <a:latin typeface="Consolas" pitchFamily="49" charset="0"/>
                <a:ea typeface="仿宋" pitchFamily="49" charset="-122"/>
                <a:cs typeface="Consolas" pitchFamily="49" charset="0"/>
              </a:rPr>
              <a:t>中元素的关键字是唯一的，</a:t>
            </a:r>
            <a:r>
              <a:rPr lang="en-US" altLang="zh-CN" sz="2000" smtClean="0">
                <a:solidFill>
                  <a:srgbClr val="0000FF"/>
                </a:solidFill>
                <a:latin typeface="Consolas" pitchFamily="49" charset="0"/>
                <a:ea typeface="仿宋" pitchFamily="49" charset="-122"/>
                <a:cs typeface="Consolas" pitchFamily="49" charset="0"/>
              </a:rPr>
              <a:t>multiset</a:t>
            </a:r>
            <a:r>
              <a:rPr lang="zh-CN" altLang="zh-CN" sz="2000" smtClean="0">
                <a:solidFill>
                  <a:srgbClr val="0000FF"/>
                </a:solidFill>
                <a:latin typeface="Consolas" pitchFamily="49" charset="0"/>
                <a:ea typeface="仿宋" pitchFamily="49" charset="-122"/>
                <a:cs typeface="Consolas" pitchFamily="49" charset="0"/>
              </a:rPr>
              <a:t>中元素的关键字可以不唯一，而且默认情况下会对元素按关键字自动进行升序排列</a:t>
            </a:r>
            <a:r>
              <a:rPr lang="zh-CN" altLang="en-US" sz="2000" smtClean="0">
                <a:solidFill>
                  <a:srgbClr val="0000FF"/>
                </a:solidFill>
                <a:latin typeface="Consolas" pitchFamily="49" charset="0"/>
                <a:ea typeface="仿宋" pitchFamily="49" charset="-122"/>
                <a:cs typeface="Consolas" pitchFamily="49" charset="0"/>
              </a:rPr>
              <a:t>。  </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2800"/>
              </a:lnSpc>
              <a:spcBef>
                <a:spcPts val="1200"/>
              </a:spcBef>
              <a:buBlip>
                <a:blip r:embed="rId3"/>
              </a:buBlip>
            </a:pPr>
            <a:r>
              <a:rPr lang="en-US" altLang="zh-CN" sz="2000" smtClean="0">
                <a:solidFill>
                  <a:srgbClr val="0000FF"/>
                </a:solidFill>
                <a:latin typeface="Consolas" pitchFamily="49" charset="0"/>
                <a:ea typeface="仿宋" pitchFamily="49" charset="-122"/>
                <a:cs typeface="Consolas" pitchFamily="49" charset="0"/>
              </a:rPr>
              <a:t>set</a:t>
            </a:r>
            <a:r>
              <a:rPr lang="zh-CN" altLang="zh-CN" sz="2000" smtClean="0">
                <a:solidFill>
                  <a:srgbClr val="0000FF"/>
                </a:solidFill>
                <a:latin typeface="Consolas" pitchFamily="49" charset="0"/>
                <a:ea typeface="仿宋" pitchFamily="49" charset="-122"/>
                <a:cs typeface="Consolas" pitchFamily="49" charset="0"/>
              </a:rPr>
              <a:t>和</a:t>
            </a:r>
            <a:r>
              <a:rPr lang="en-US" altLang="zh-CN" sz="2000" smtClean="0">
                <a:solidFill>
                  <a:srgbClr val="0000FF"/>
                </a:solidFill>
                <a:latin typeface="Consolas" pitchFamily="49" charset="0"/>
                <a:ea typeface="仿宋" pitchFamily="49" charset="-122"/>
                <a:cs typeface="Consolas" pitchFamily="49" charset="0"/>
              </a:rPr>
              <a:t>multiset</a:t>
            </a:r>
            <a:r>
              <a:rPr lang="zh-CN" altLang="zh-CN" sz="2000" smtClean="0">
                <a:solidFill>
                  <a:srgbClr val="0000FF"/>
                </a:solidFill>
                <a:latin typeface="Consolas" pitchFamily="49" charset="0"/>
                <a:ea typeface="仿宋" pitchFamily="49" charset="-122"/>
                <a:cs typeface="Consolas" pitchFamily="49" charset="0"/>
              </a:rPr>
              <a:t>查找速度比较快，同时支持集合的交、差和并等一些集合上的运算，如果需要集合中的元素允许重复那么可以使用</a:t>
            </a:r>
            <a:r>
              <a:rPr lang="en-US" altLang="zh-CN" sz="2000" smtClean="0">
                <a:solidFill>
                  <a:srgbClr val="0000FF"/>
                </a:solidFill>
                <a:latin typeface="Consolas" pitchFamily="49" charset="0"/>
                <a:ea typeface="仿宋" pitchFamily="49" charset="-122"/>
                <a:cs typeface="Consolas" pitchFamily="49" charset="0"/>
              </a:rPr>
              <a:t>multiset</a:t>
            </a:r>
            <a:r>
              <a:rPr lang="zh-CN" altLang="zh-CN" sz="2000" smtClean="0">
                <a:solidFill>
                  <a:srgbClr val="0000FF"/>
                </a:solidFill>
                <a:latin typeface="Consolas" pitchFamily="49" charset="0"/>
                <a:ea typeface="仿宋" pitchFamily="49" charset="-122"/>
                <a:cs typeface="Consolas" pitchFamily="49" charset="0"/>
              </a:rPr>
              <a:t>。</a:t>
            </a:r>
            <a:endParaRPr lang="zh-CN" altLang="en-US" sz="2000" smtClean="0">
              <a:ea typeface="楷体" pitchFamily="49" charset="-122"/>
              <a:cs typeface="Times New Roman" pitchFamily="18" charset="0"/>
            </a:endParaRPr>
          </a:p>
        </p:txBody>
      </p:sp>
      <p:sp>
        <p:nvSpPr>
          <p:cNvPr id="6" name="灯片编号占位符 5"/>
          <p:cNvSpPr>
            <a:spLocks noGrp="1"/>
          </p:cNvSpPr>
          <p:nvPr>
            <p:ph type="sldNum" sz="quarter" idx="12"/>
          </p:nvPr>
        </p:nvSpPr>
        <p:spPr/>
        <p:txBody>
          <a:bodyPr/>
          <a:lstStyle/>
          <a:p>
            <a:fld id="{6699457F-8CE0-4332-9E3E-2A332048C7F3}" type="slidenum">
              <a:rPr lang="en-US" altLang="zh-CN" smtClean="0"/>
              <a:pPr/>
              <a:t>85</a:t>
            </a:fld>
            <a:r>
              <a:rPr lang="en-US" altLang="zh-CN" smtClean="0"/>
              <a:t>/120</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428604"/>
            <a:ext cx="4857784" cy="400110"/>
          </a:xfrm>
          <a:prstGeom prst="rect">
            <a:avLst/>
          </a:prstGeom>
          <a:noFill/>
        </p:spPr>
        <p:txBody>
          <a:bodyPr wrap="square" rtlCol="0">
            <a:spAutoFit/>
          </a:bodyPr>
          <a:lstStyle/>
          <a:p>
            <a:pPr algn="l"/>
            <a:r>
              <a:rPr lang="en-US" altLang="zh-CN" sz="2000" smtClean="0">
                <a:solidFill>
                  <a:srgbClr val="0000FF"/>
                </a:solidFill>
                <a:latin typeface="Consolas" pitchFamily="49" charset="0"/>
                <a:ea typeface="楷体" pitchFamily="49" charset="-122"/>
                <a:cs typeface="Consolas" pitchFamily="49" charset="0"/>
              </a:rPr>
              <a:t>set/multiset</a:t>
            </a:r>
            <a:r>
              <a:rPr lang="zh-CN" altLang="zh-CN" sz="2000" smtClean="0">
                <a:solidFill>
                  <a:srgbClr val="0000FF"/>
                </a:solidFill>
                <a:latin typeface="Consolas" pitchFamily="49" charset="0"/>
                <a:ea typeface="楷体" pitchFamily="49" charset="-122"/>
                <a:cs typeface="Consolas" pitchFamily="49" charset="0"/>
              </a:rPr>
              <a:t>的成员函数如下：</a:t>
            </a:r>
          </a:p>
        </p:txBody>
      </p:sp>
      <p:sp>
        <p:nvSpPr>
          <p:cNvPr id="3" name="TextBox 2"/>
          <p:cNvSpPr txBox="1"/>
          <p:nvPr/>
        </p:nvSpPr>
        <p:spPr>
          <a:xfrm>
            <a:off x="428596" y="1000108"/>
            <a:ext cx="8001056" cy="4812691"/>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wrap="square" lIns="180000" tIns="144000" bIns="144000" rtlCol="0">
            <a:spAutoFit/>
          </a:bodyPr>
          <a:lstStyle/>
          <a:p>
            <a:pPr marL="342900" indent="-3429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empty()</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判断容器是否为空。</a:t>
            </a:r>
          </a:p>
          <a:p>
            <a:pPr marL="342900" indent="-3429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size()</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返回容器中实际元素个数。</a:t>
            </a:r>
          </a:p>
          <a:p>
            <a:pPr marL="342900" indent="-3429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insert()</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插入元素。</a:t>
            </a:r>
          </a:p>
          <a:p>
            <a:pPr marL="342900" indent="-3429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erase()</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从容器删除一个或几个元素。</a:t>
            </a:r>
          </a:p>
          <a:p>
            <a:pPr marL="342900" indent="-3429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clear()</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删除所有元素。</a:t>
            </a:r>
          </a:p>
          <a:p>
            <a:pPr marL="342900" indent="-3429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count(k)</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返回容器中关键字</a:t>
            </a:r>
            <a:r>
              <a:rPr lang="en-US" altLang="zh-CN" sz="1800" smtClean="0">
                <a:solidFill>
                  <a:srgbClr val="0000FF"/>
                </a:solidFill>
                <a:latin typeface="Consolas" pitchFamily="49" charset="0"/>
                <a:ea typeface="仿宋" pitchFamily="49" charset="-122"/>
                <a:cs typeface="Consolas" pitchFamily="49" charset="0"/>
              </a:rPr>
              <a:t>k</a:t>
            </a:r>
            <a:r>
              <a:rPr lang="zh-CN" altLang="zh-CN" sz="1800" smtClean="0">
                <a:solidFill>
                  <a:srgbClr val="0000FF"/>
                </a:solidFill>
                <a:latin typeface="Consolas" pitchFamily="49" charset="0"/>
                <a:ea typeface="仿宋" pitchFamily="49" charset="-122"/>
                <a:cs typeface="Consolas" pitchFamily="49" charset="0"/>
              </a:rPr>
              <a:t>出现的次数。</a:t>
            </a:r>
          </a:p>
          <a:p>
            <a:pPr marL="342900" indent="-3429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find(k)</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如果容器中存在关键字为</a:t>
            </a:r>
            <a:r>
              <a:rPr lang="en-US" altLang="zh-CN" sz="1800" smtClean="0">
                <a:solidFill>
                  <a:srgbClr val="0000FF"/>
                </a:solidFill>
                <a:latin typeface="Consolas" pitchFamily="49" charset="0"/>
                <a:ea typeface="仿宋" pitchFamily="49" charset="-122"/>
                <a:cs typeface="Consolas" pitchFamily="49" charset="0"/>
              </a:rPr>
              <a:t>k</a:t>
            </a:r>
            <a:r>
              <a:rPr lang="zh-CN" altLang="zh-CN" sz="1800" smtClean="0">
                <a:solidFill>
                  <a:srgbClr val="0000FF"/>
                </a:solidFill>
                <a:latin typeface="Consolas" pitchFamily="49" charset="0"/>
                <a:ea typeface="仿宋" pitchFamily="49" charset="-122"/>
                <a:cs typeface="Consolas" pitchFamily="49" charset="0"/>
              </a:rPr>
              <a:t>的元素，返回该元素的迭代器，否则返回</a:t>
            </a:r>
            <a:r>
              <a:rPr lang="en-US" altLang="zh-CN" sz="1800" smtClean="0">
                <a:solidFill>
                  <a:srgbClr val="0000FF"/>
                </a:solidFill>
                <a:latin typeface="Consolas" pitchFamily="49" charset="0"/>
                <a:ea typeface="仿宋" pitchFamily="49" charset="-122"/>
                <a:cs typeface="Consolas" pitchFamily="49" charset="0"/>
              </a:rPr>
              <a:t>end()</a:t>
            </a:r>
            <a:r>
              <a:rPr lang="zh-CN" altLang="zh-CN" sz="1800" smtClean="0">
                <a:solidFill>
                  <a:srgbClr val="0000FF"/>
                </a:solidFill>
                <a:latin typeface="Consolas" pitchFamily="49" charset="0"/>
                <a:ea typeface="仿宋" pitchFamily="49" charset="-122"/>
                <a:cs typeface="Consolas" pitchFamily="49" charset="0"/>
              </a:rPr>
              <a:t>值。</a:t>
            </a:r>
          </a:p>
          <a:p>
            <a:pPr marL="342900" indent="-3429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upper_bound()</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返回一个迭代器，指向关键字大于</a:t>
            </a:r>
            <a:r>
              <a:rPr lang="en-US" altLang="zh-CN" sz="1800" smtClean="0">
                <a:solidFill>
                  <a:srgbClr val="0000FF"/>
                </a:solidFill>
                <a:latin typeface="Consolas" pitchFamily="49" charset="0"/>
                <a:ea typeface="仿宋" pitchFamily="49" charset="-122"/>
                <a:cs typeface="Consolas" pitchFamily="49" charset="0"/>
              </a:rPr>
              <a:t>k</a:t>
            </a:r>
            <a:r>
              <a:rPr lang="zh-CN" altLang="zh-CN" sz="1800" smtClean="0">
                <a:solidFill>
                  <a:srgbClr val="0000FF"/>
                </a:solidFill>
                <a:latin typeface="Consolas" pitchFamily="49" charset="0"/>
                <a:ea typeface="仿宋" pitchFamily="49" charset="-122"/>
                <a:cs typeface="Consolas" pitchFamily="49" charset="0"/>
              </a:rPr>
              <a:t>的第一个元素。</a:t>
            </a:r>
          </a:p>
          <a:p>
            <a:pPr marL="342900" indent="-3429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lower_bound()</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返回一个迭代器，指向关键字不小于</a:t>
            </a:r>
            <a:r>
              <a:rPr lang="en-US" altLang="zh-CN" sz="1800" smtClean="0">
                <a:solidFill>
                  <a:srgbClr val="0000FF"/>
                </a:solidFill>
                <a:latin typeface="Consolas" pitchFamily="49" charset="0"/>
                <a:ea typeface="仿宋" pitchFamily="49" charset="-122"/>
                <a:cs typeface="Consolas" pitchFamily="49" charset="0"/>
              </a:rPr>
              <a:t>k</a:t>
            </a:r>
            <a:r>
              <a:rPr lang="zh-CN" altLang="zh-CN" sz="1800" smtClean="0">
                <a:solidFill>
                  <a:srgbClr val="0000FF"/>
                </a:solidFill>
                <a:latin typeface="Consolas" pitchFamily="49" charset="0"/>
                <a:ea typeface="仿宋" pitchFamily="49" charset="-122"/>
                <a:cs typeface="Consolas" pitchFamily="49" charset="0"/>
              </a:rPr>
              <a:t>的第一个元素。</a:t>
            </a:r>
            <a:endParaRPr lang="en-US" altLang="zh-CN" sz="1800" smtClean="0">
              <a:solidFill>
                <a:srgbClr val="0000FF"/>
              </a:solidFill>
              <a:latin typeface="Consolas" pitchFamily="49" charset="0"/>
              <a:ea typeface="仿宋" pitchFamily="49" charset="-122"/>
              <a:cs typeface="Consolas" pitchFamily="49" charset="0"/>
            </a:endParaRPr>
          </a:p>
          <a:p>
            <a:pPr marL="342900" indent="-342900" algn="l">
              <a:lnSpc>
                <a:spcPct val="150000"/>
              </a:lnSpc>
              <a:buBlip>
                <a:blip r:embed="rId2"/>
              </a:buBlip>
            </a:pPr>
            <a:r>
              <a:rPr lang="zh-CN" altLang="zh-CN" sz="1800" smtClean="0">
                <a:solidFill>
                  <a:srgbClr val="C00000"/>
                </a:solidFill>
                <a:latin typeface="Consolas" pitchFamily="49" charset="0"/>
                <a:ea typeface="仿宋" pitchFamily="49" charset="-122"/>
                <a:cs typeface="Consolas" pitchFamily="49" charset="0"/>
              </a:rPr>
              <a:t>迭代器</a:t>
            </a:r>
            <a:r>
              <a:rPr lang="zh-CN" altLang="en-US" sz="1800" smtClean="0">
                <a:solidFill>
                  <a:srgbClr val="C00000"/>
                </a:solidFill>
                <a:latin typeface="Consolas" pitchFamily="49" charset="0"/>
                <a:ea typeface="仿宋" pitchFamily="49" charset="-122"/>
                <a:cs typeface="Consolas" pitchFamily="49" charset="0"/>
              </a:rPr>
              <a:t>函数：</a:t>
            </a:r>
            <a:r>
              <a:rPr lang="en-US" altLang="zh-CN" sz="1800" smtClean="0">
                <a:solidFill>
                  <a:srgbClr val="0000FF"/>
                </a:solidFill>
                <a:latin typeface="Consolas" pitchFamily="49" charset="0"/>
                <a:ea typeface="仿宋" pitchFamily="49" charset="-122"/>
                <a:cs typeface="Consolas" pitchFamily="49" charset="0"/>
              </a:rPr>
              <a:t>begin()</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end()</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rbegin()</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rend()</a:t>
            </a:r>
            <a:r>
              <a:rPr lang="zh-CN" altLang="en-US"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6699457F-8CE0-4332-9E3E-2A332048C7F3}" type="slidenum">
              <a:rPr lang="en-US" altLang="zh-CN" smtClean="0"/>
              <a:pPr/>
              <a:t>86</a:t>
            </a:fld>
            <a:r>
              <a:rPr lang="en-US" altLang="zh-CN" smtClean="0"/>
              <a:t>/120</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500042"/>
            <a:ext cx="7643866" cy="4056834"/>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gn="l"/>
            <a:r>
              <a:rPr lang="en-US" altLang="zh-CN" sz="1600" smtClean="0">
                <a:solidFill>
                  <a:srgbClr val="0000FF"/>
                </a:solidFill>
                <a:latin typeface="Consolas" pitchFamily="49" charset="0"/>
                <a:ea typeface="仿宋" pitchFamily="49" charset="-122"/>
                <a:cs typeface="Consolas" pitchFamily="49" charset="0"/>
              </a:rPr>
              <a:t>#include &lt;set&gt;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using namespace std;</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void main()</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C00000"/>
                </a:solidFill>
                <a:latin typeface="Consolas" pitchFamily="49" charset="0"/>
                <a:ea typeface="仿宋" pitchFamily="49" charset="-122"/>
                <a:cs typeface="Consolas" pitchFamily="49" charset="0"/>
              </a:rPr>
              <a:t>set&lt;int&gt; s;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定义</a:t>
            </a:r>
            <a:r>
              <a:rPr lang="en-US" altLang="zh-CN" sz="1600" smtClean="0">
                <a:solidFill>
                  <a:srgbClr val="00B0F0"/>
                </a:solidFill>
                <a:latin typeface="Consolas" pitchFamily="49" charset="0"/>
                <a:ea typeface="仿宋" pitchFamily="49" charset="-122"/>
                <a:cs typeface="Consolas" pitchFamily="49" charset="0"/>
              </a:rPr>
              <a:t>set</a:t>
            </a:r>
            <a:r>
              <a:rPr lang="zh-CN" altLang="zh-CN" sz="1600" smtClean="0">
                <a:solidFill>
                  <a:srgbClr val="00B0F0"/>
                </a:solidFill>
                <a:latin typeface="Consolas" pitchFamily="49" charset="0"/>
                <a:ea typeface="仿宋" pitchFamily="49" charset="-122"/>
                <a:cs typeface="Consolas" pitchFamily="49" charset="0"/>
              </a:rPr>
              <a:t>容器</a:t>
            </a:r>
            <a:r>
              <a:rPr lang="en-US" altLang="zh-CN" sz="1600" smtClean="0">
                <a:solidFill>
                  <a:srgbClr val="00B0F0"/>
                </a:solidFill>
                <a:latin typeface="Consolas" pitchFamily="49" charset="0"/>
                <a:ea typeface="仿宋" pitchFamily="49" charset="-122"/>
                <a:cs typeface="Consolas" pitchFamily="49" charset="0"/>
              </a:rPr>
              <a:t>s</a:t>
            </a:r>
            <a:endParaRPr lang="zh-CN"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C00000"/>
                </a:solidFill>
                <a:latin typeface="Consolas" pitchFamily="49" charset="0"/>
                <a:ea typeface="仿宋" pitchFamily="49" charset="-122"/>
                <a:cs typeface="Consolas" pitchFamily="49" charset="0"/>
              </a:rPr>
              <a:t>   set&lt;int&gt;::iterator it;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定义</a:t>
            </a:r>
            <a:r>
              <a:rPr lang="en-US" altLang="zh-CN" sz="1600" smtClean="0">
                <a:solidFill>
                  <a:srgbClr val="00B0F0"/>
                </a:solidFill>
                <a:latin typeface="Consolas" pitchFamily="49" charset="0"/>
                <a:ea typeface="仿宋" pitchFamily="49" charset="-122"/>
                <a:cs typeface="Consolas" pitchFamily="49" charset="0"/>
              </a:rPr>
              <a:t>set</a:t>
            </a:r>
            <a:r>
              <a:rPr lang="zh-CN" altLang="zh-CN" sz="1600" smtClean="0">
                <a:solidFill>
                  <a:srgbClr val="00B0F0"/>
                </a:solidFill>
                <a:latin typeface="Consolas" pitchFamily="49" charset="0"/>
                <a:ea typeface="仿宋" pitchFamily="49" charset="-122"/>
                <a:cs typeface="Consolas" pitchFamily="49" charset="0"/>
              </a:rPr>
              <a:t>容器迭代器</a:t>
            </a:r>
            <a:r>
              <a:rPr lang="en-US" altLang="zh-CN" sz="1600" smtClean="0">
                <a:solidFill>
                  <a:srgbClr val="00B0F0"/>
                </a:solidFill>
                <a:latin typeface="Consolas" pitchFamily="49" charset="0"/>
                <a:ea typeface="仿宋" pitchFamily="49" charset="-122"/>
                <a:cs typeface="Consolas" pitchFamily="49" charset="0"/>
              </a:rPr>
              <a:t>it</a:t>
            </a:r>
            <a:endParaRPr lang="zh-CN" altLang="zh-CN" sz="1600" smtClean="0">
              <a:solidFill>
                <a:srgbClr val="00B0F0"/>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00FF"/>
                </a:solidFill>
                <a:latin typeface="Consolas" pitchFamily="49" charset="0"/>
                <a:ea typeface="仿宋" pitchFamily="49" charset="-122"/>
                <a:cs typeface="Consolas" pitchFamily="49" charset="0"/>
              </a:rPr>
              <a:t>   s.insert(1);</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s.insert(3);</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s.insert(2);</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s.insert(4);</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s.insert(2);</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printf(" s: ");</a:t>
            </a:r>
            <a:endParaRPr lang="zh-CN" altLang="zh-CN" sz="1600" smtClean="0">
              <a:solidFill>
                <a:srgbClr val="0000FF"/>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00FF"/>
                </a:solidFill>
                <a:latin typeface="Consolas" pitchFamily="49" charset="0"/>
                <a:ea typeface="仿宋" pitchFamily="49" charset="-122"/>
                <a:cs typeface="Consolas" pitchFamily="49" charset="0"/>
              </a:rPr>
              <a:t>   for (it=s.begin();it!=s.end();it++)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printf("%d ",*it);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printf("\n");</a:t>
            </a:r>
            <a:endParaRPr lang="zh-CN" altLang="zh-CN" sz="1600" smtClean="0">
              <a:solidFill>
                <a:srgbClr val="0000FF"/>
              </a:solidFill>
              <a:latin typeface="Consolas" pitchFamily="49" charset="0"/>
              <a:ea typeface="仿宋" pitchFamily="49" charset="-122"/>
              <a:cs typeface="Consolas" pitchFamily="49" charset="0"/>
            </a:endParaRPr>
          </a:p>
        </p:txBody>
      </p:sp>
      <p:sp>
        <p:nvSpPr>
          <p:cNvPr id="3" name="TextBox 2"/>
          <p:cNvSpPr txBox="1"/>
          <p:nvPr/>
        </p:nvSpPr>
        <p:spPr>
          <a:xfrm>
            <a:off x="2786050" y="5214950"/>
            <a:ext cx="1500198" cy="400110"/>
          </a:xfrm>
          <a:prstGeom prst="rect">
            <a:avLst/>
          </a:prstGeom>
          <a:noFill/>
        </p:spPr>
        <p:txBody>
          <a:bodyPr wrap="square" rtlCol="0">
            <a:spAutoFit/>
          </a:bodyPr>
          <a:lstStyle/>
          <a:p>
            <a:r>
              <a:rPr lang="en-US" altLang="zh-CN" sz="2000" smtClean="0">
                <a:solidFill>
                  <a:srgbClr val="9900FF"/>
                </a:solidFill>
                <a:latin typeface="Consolas" pitchFamily="49" charset="0"/>
                <a:cs typeface="Consolas" pitchFamily="49" charset="0"/>
              </a:rPr>
              <a:t>s:1 2 3 4</a:t>
            </a:r>
            <a:endParaRPr lang="zh-CN" altLang="en-US" sz="2000" smtClean="0">
              <a:solidFill>
                <a:srgbClr val="9900FF"/>
              </a:solidFill>
              <a:latin typeface="Consolas" pitchFamily="49" charset="0"/>
              <a:ea typeface="楷体" pitchFamily="49" charset="-122"/>
              <a:cs typeface="Consolas" pitchFamily="49" charset="0"/>
            </a:endParaRPr>
          </a:p>
        </p:txBody>
      </p:sp>
      <p:sp>
        <p:nvSpPr>
          <p:cNvPr id="4" name="下箭头 3"/>
          <p:cNvSpPr/>
          <p:nvPr/>
        </p:nvSpPr>
        <p:spPr>
          <a:xfrm>
            <a:off x="3357554" y="4714884"/>
            <a:ext cx="214314" cy="42862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 name="灯片编号占位符 5"/>
          <p:cNvSpPr>
            <a:spLocks noGrp="1"/>
          </p:cNvSpPr>
          <p:nvPr>
            <p:ph type="sldNum" sz="quarter" idx="12"/>
          </p:nvPr>
        </p:nvSpPr>
        <p:spPr/>
        <p:txBody>
          <a:bodyPr/>
          <a:lstStyle/>
          <a:p>
            <a:fld id="{6699457F-8CE0-4332-9E3E-2A332048C7F3}" type="slidenum">
              <a:rPr lang="en-US" altLang="zh-CN" smtClean="0"/>
              <a:pPr/>
              <a:t>87</a:t>
            </a:fld>
            <a:r>
              <a:rPr lang="en-US" altLang="zh-CN" smtClean="0"/>
              <a:t>/120</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928670"/>
            <a:ext cx="6643734" cy="3687503"/>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gn="l"/>
            <a:r>
              <a:rPr lang="en-US" altLang="zh-CN" sz="1600" smtClean="0">
                <a:solidFill>
                  <a:srgbClr val="0033CC"/>
                </a:solidFill>
                <a:latin typeface="Consolas" pitchFamily="49" charset="0"/>
                <a:ea typeface="仿宋" pitchFamily="49" charset="-122"/>
                <a:cs typeface="Consolas" pitchFamily="49" charset="0"/>
              </a:rPr>
              <a:t>   </a:t>
            </a:r>
            <a:r>
              <a:rPr lang="en-US" altLang="zh-CN" sz="1600" smtClean="0">
                <a:solidFill>
                  <a:srgbClr val="C00000"/>
                </a:solidFill>
                <a:latin typeface="Consolas" pitchFamily="49" charset="0"/>
                <a:ea typeface="仿宋" pitchFamily="49" charset="-122"/>
                <a:cs typeface="Consolas" pitchFamily="49" charset="0"/>
              </a:rPr>
              <a:t>multiset&lt;int&gt; ms;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定义</a:t>
            </a:r>
            <a:r>
              <a:rPr lang="en-US" altLang="zh-CN" sz="1600" smtClean="0">
                <a:solidFill>
                  <a:srgbClr val="00B0F0"/>
                </a:solidFill>
                <a:latin typeface="Consolas" pitchFamily="49" charset="0"/>
                <a:ea typeface="仿宋" pitchFamily="49" charset="-122"/>
                <a:cs typeface="Consolas" pitchFamily="49" charset="0"/>
              </a:rPr>
              <a:t>multiset</a:t>
            </a:r>
            <a:r>
              <a:rPr lang="zh-CN" altLang="zh-CN" sz="1600" smtClean="0">
                <a:solidFill>
                  <a:srgbClr val="00B0F0"/>
                </a:solidFill>
                <a:latin typeface="Consolas" pitchFamily="49" charset="0"/>
                <a:ea typeface="仿宋" pitchFamily="49" charset="-122"/>
                <a:cs typeface="Consolas" pitchFamily="49" charset="0"/>
              </a:rPr>
              <a:t>容器</a:t>
            </a:r>
            <a:r>
              <a:rPr lang="en-US" altLang="zh-CN" sz="1600" smtClean="0">
                <a:solidFill>
                  <a:srgbClr val="00B0F0"/>
                </a:solidFill>
                <a:latin typeface="Consolas" pitchFamily="49" charset="0"/>
                <a:ea typeface="仿宋" pitchFamily="49" charset="-122"/>
                <a:cs typeface="Consolas" pitchFamily="49" charset="0"/>
              </a:rPr>
              <a:t>ms</a:t>
            </a:r>
            <a:endParaRPr lang="zh-CN"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C00000"/>
                </a:solidFill>
                <a:latin typeface="Consolas" pitchFamily="49" charset="0"/>
                <a:ea typeface="仿宋" pitchFamily="49" charset="-122"/>
                <a:cs typeface="Consolas" pitchFamily="49" charset="0"/>
              </a:rPr>
              <a:t>   multiset&lt;int&gt;::iterator mit;</a:t>
            </a:r>
          </a:p>
          <a:p>
            <a:pPr algn="l"/>
            <a:r>
              <a:rPr lang="en-US" altLang="zh-CN" sz="1600" smtClean="0">
                <a:solidFill>
                  <a:srgbClr val="C00000"/>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定义</a:t>
            </a:r>
            <a:r>
              <a:rPr lang="en-US" altLang="zh-CN" sz="1600" smtClean="0">
                <a:solidFill>
                  <a:srgbClr val="00B0F0"/>
                </a:solidFill>
                <a:latin typeface="Consolas" pitchFamily="49" charset="0"/>
                <a:ea typeface="仿宋" pitchFamily="49" charset="-122"/>
                <a:cs typeface="Consolas" pitchFamily="49" charset="0"/>
              </a:rPr>
              <a:t>multiset</a:t>
            </a:r>
            <a:r>
              <a:rPr lang="zh-CN" altLang="zh-CN" sz="1600" smtClean="0">
                <a:solidFill>
                  <a:srgbClr val="00B0F0"/>
                </a:solidFill>
                <a:latin typeface="Consolas" pitchFamily="49" charset="0"/>
                <a:ea typeface="仿宋" pitchFamily="49" charset="-122"/>
                <a:cs typeface="Consolas" pitchFamily="49" charset="0"/>
              </a:rPr>
              <a:t>容器迭代器</a:t>
            </a:r>
            <a:r>
              <a:rPr lang="en-US" altLang="zh-CN" sz="1600" smtClean="0">
                <a:solidFill>
                  <a:srgbClr val="00B0F0"/>
                </a:solidFill>
                <a:latin typeface="Consolas" pitchFamily="49" charset="0"/>
                <a:ea typeface="仿宋" pitchFamily="49" charset="-122"/>
                <a:cs typeface="Consolas" pitchFamily="49" charset="0"/>
              </a:rPr>
              <a:t>mit</a:t>
            </a:r>
            <a:endParaRPr lang="zh-CN"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ms.insert(1);</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ms.insert(3);</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ms.insert(2);</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ms.insert(4);</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ms.insert(2);</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printf("ms: ");</a:t>
            </a:r>
            <a:endParaRPr lang="zh-CN" altLang="zh-CN" sz="1600" smtClean="0">
              <a:solidFill>
                <a:srgbClr val="0000FF"/>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00FF"/>
                </a:solidFill>
                <a:latin typeface="Consolas" pitchFamily="49" charset="0"/>
                <a:ea typeface="仿宋" pitchFamily="49" charset="-122"/>
                <a:cs typeface="Consolas" pitchFamily="49" charset="0"/>
              </a:rPr>
              <a:t>   for (mit=ms.begin();mit!=ms.end();mit++)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printf("%d ",*mit);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printf("\n");</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p:txBody>
      </p:sp>
      <p:sp>
        <p:nvSpPr>
          <p:cNvPr id="3" name="TextBox 2"/>
          <p:cNvSpPr txBox="1"/>
          <p:nvPr/>
        </p:nvSpPr>
        <p:spPr>
          <a:xfrm>
            <a:off x="2786050" y="5286388"/>
            <a:ext cx="171451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ms:1 2 2 3 4</a:t>
            </a:r>
            <a:endParaRPr lang="zh-CN" altLang="zh-CN" sz="1800" smtClean="0">
              <a:solidFill>
                <a:srgbClr val="0000FF"/>
              </a:solidFill>
              <a:latin typeface="Consolas" pitchFamily="49" charset="0"/>
              <a:cs typeface="Consolas" pitchFamily="49" charset="0"/>
            </a:endParaRPr>
          </a:p>
        </p:txBody>
      </p:sp>
      <p:sp>
        <p:nvSpPr>
          <p:cNvPr id="4" name="下箭头 3"/>
          <p:cNvSpPr/>
          <p:nvPr/>
        </p:nvSpPr>
        <p:spPr>
          <a:xfrm>
            <a:off x="3500430" y="4857760"/>
            <a:ext cx="285752" cy="35719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6" name="灯片编号占位符 5"/>
          <p:cNvSpPr>
            <a:spLocks noGrp="1"/>
          </p:cNvSpPr>
          <p:nvPr>
            <p:ph type="sldNum" sz="quarter" idx="12"/>
          </p:nvPr>
        </p:nvSpPr>
        <p:spPr/>
        <p:txBody>
          <a:bodyPr/>
          <a:lstStyle/>
          <a:p>
            <a:fld id="{6699457F-8CE0-4332-9E3E-2A332048C7F3}" type="slidenum">
              <a:rPr lang="en-US" altLang="zh-CN" smtClean="0"/>
              <a:pPr/>
              <a:t>88</a:t>
            </a:fld>
            <a:r>
              <a:rPr lang="en-US" altLang="zh-CN" smtClean="0"/>
              <a:t>/120</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142984"/>
            <a:ext cx="8001056" cy="2064769"/>
          </a:xfrm>
          <a:prstGeom prst="rect">
            <a:avLst/>
          </a:prstGeom>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ct val="150000"/>
              </a:lnSpc>
              <a:buBlip>
                <a:blip r:embed="rId2"/>
              </a:buBlip>
            </a:pPr>
            <a:r>
              <a:rPr lang="en-US" altLang="zh-CN" sz="2000" smtClean="0">
                <a:solidFill>
                  <a:srgbClr val="0000FF"/>
                </a:solidFill>
                <a:latin typeface="Consolas" pitchFamily="49" charset="0"/>
                <a:ea typeface="仿宋" pitchFamily="49" charset="-122"/>
                <a:cs typeface="Consolas" pitchFamily="49" charset="0"/>
              </a:rPr>
              <a:t>map</a:t>
            </a:r>
            <a:r>
              <a:rPr lang="zh-CN" altLang="zh-CN" sz="2000" smtClean="0">
                <a:solidFill>
                  <a:srgbClr val="0000FF"/>
                </a:solidFill>
                <a:latin typeface="Consolas" pitchFamily="49" charset="0"/>
                <a:ea typeface="仿宋" pitchFamily="49" charset="-122"/>
                <a:cs typeface="Consolas" pitchFamily="49" charset="0"/>
              </a:rPr>
              <a:t>和</a:t>
            </a:r>
            <a:r>
              <a:rPr lang="en-US" altLang="zh-CN" sz="2000" smtClean="0">
                <a:solidFill>
                  <a:srgbClr val="0000FF"/>
                </a:solidFill>
                <a:latin typeface="Consolas" pitchFamily="49" charset="0"/>
                <a:ea typeface="仿宋" pitchFamily="49" charset="-122"/>
                <a:cs typeface="Consolas" pitchFamily="49" charset="0"/>
              </a:rPr>
              <a:t>multimap</a:t>
            </a:r>
            <a:r>
              <a:rPr lang="zh-CN" altLang="zh-CN" sz="2000" smtClean="0">
                <a:solidFill>
                  <a:srgbClr val="0000FF"/>
                </a:solidFill>
                <a:latin typeface="Consolas" pitchFamily="49" charset="0"/>
                <a:ea typeface="仿宋" pitchFamily="49" charset="-122"/>
                <a:cs typeface="Consolas" pitchFamily="49" charset="0"/>
              </a:rPr>
              <a:t>都是映射类模板。映射是实现关键字与值关系的存储结构，可以使用一个关键字</a:t>
            </a:r>
            <a:r>
              <a:rPr lang="en-US" altLang="zh-CN" sz="2000" smtClean="0">
                <a:solidFill>
                  <a:srgbClr val="0000FF"/>
                </a:solidFill>
                <a:latin typeface="Consolas" pitchFamily="49" charset="0"/>
                <a:ea typeface="仿宋" pitchFamily="49" charset="-122"/>
                <a:cs typeface="Consolas" pitchFamily="49" charset="0"/>
              </a:rPr>
              <a:t>key</a:t>
            </a:r>
            <a:r>
              <a:rPr lang="zh-CN" altLang="zh-CN" sz="2000" smtClean="0">
                <a:solidFill>
                  <a:srgbClr val="0000FF"/>
                </a:solidFill>
                <a:latin typeface="Consolas" pitchFamily="49" charset="0"/>
                <a:ea typeface="仿宋" pitchFamily="49" charset="-122"/>
                <a:cs typeface="Consolas" pitchFamily="49" charset="0"/>
              </a:rPr>
              <a:t>来访问相应的数据值</a:t>
            </a:r>
            <a:r>
              <a:rPr lang="en-US" altLang="zh-CN" sz="2000" smtClean="0">
                <a:solidFill>
                  <a:srgbClr val="0000FF"/>
                </a:solidFill>
                <a:latin typeface="Consolas" pitchFamily="49" charset="0"/>
                <a:ea typeface="仿宋" pitchFamily="49" charset="-122"/>
                <a:cs typeface="Consolas" pitchFamily="49" charset="0"/>
              </a:rPr>
              <a:t>value</a:t>
            </a:r>
            <a:r>
              <a:rPr lang="zh-CN" altLang="zh-CN"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ct val="150000"/>
              </a:lnSpc>
              <a:buBlip>
                <a:blip r:embed="rId2"/>
              </a:buBlip>
            </a:pPr>
            <a:r>
              <a:rPr lang="zh-CN" altLang="zh-CN" sz="2000" smtClean="0">
                <a:solidFill>
                  <a:srgbClr val="0000FF"/>
                </a:solidFill>
                <a:latin typeface="Consolas" pitchFamily="49" charset="0"/>
                <a:ea typeface="仿宋" pitchFamily="49" charset="-122"/>
                <a:cs typeface="Consolas" pitchFamily="49" charset="0"/>
              </a:rPr>
              <a:t>在</a:t>
            </a:r>
            <a:r>
              <a:rPr lang="en-US" altLang="zh-CN" sz="2000" smtClean="0">
                <a:solidFill>
                  <a:srgbClr val="0000FF"/>
                </a:solidFill>
                <a:latin typeface="Consolas" pitchFamily="49" charset="0"/>
                <a:ea typeface="仿宋" pitchFamily="49" charset="-122"/>
                <a:cs typeface="Consolas" pitchFamily="49" charset="0"/>
              </a:rPr>
              <a:t>set/multiset</a:t>
            </a:r>
            <a:r>
              <a:rPr lang="zh-CN" altLang="zh-CN" sz="2000" smtClean="0">
                <a:solidFill>
                  <a:srgbClr val="0000FF"/>
                </a:solidFill>
                <a:latin typeface="Consolas" pitchFamily="49" charset="0"/>
                <a:ea typeface="仿宋" pitchFamily="49" charset="-122"/>
                <a:cs typeface="Consolas" pitchFamily="49" charset="0"/>
              </a:rPr>
              <a:t>中的</a:t>
            </a:r>
            <a:r>
              <a:rPr lang="en-US" altLang="zh-CN" sz="2000" smtClean="0">
                <a:solidFill>
                  <a:srgbClr val="0000FF"/>
                </a:solidFill>
                <a:latin typeface="Consolas" pitchFamily="49" charset="0"/>
                <a:ea typeface="仿宋" pitchFamily="49" charset="-122"/>
                <a:cs typeface="Consolas" pitchFamily="49" charset="0"/>
              </a:rPr>
              <a:t>key</a:t>
            </a:r>
            <a:r>
              <a:rPr lang="zh-CN" altLang="zh-CN" sz="2000" smtClean="0">
                <a:solidFill>
                  <a:srgbClr val="0000FF"/>
                </a:solidFill>
                <a:latin typeface="Consolas" pitchFamily="49" charset="0"/>
                <a:ea typeface="仿宋" pitchFamily="49" charset="-122"/>
                <a:cs typeface="Consolas" pitchFamily="49" charset="0"/>
              </a:rPr>
              <a:t>和</a:t>
            </a:r>
            <a:r>
              <a:rPr lang="en-US" altLang="zh-CN" sz="2000" smtClean="0">
                <a:solidFill>
                  <a:srgbClr val="0000FF"/>
                </a:solidFill>
                <a:latin typeface="Consolas" pitchFamily="49" charset="0"/>
                <a:ea typeface="仿宋" pitchFamily="49" charset="-122"/>
                <a:cs typeface="Consolas" pitchFamily="49" charset="0"/>
              </a:rPr>
              <a:t>value</a:t>
            </a:r>
            <a:r>
              <a:rPr lang="zh-CN" altLang="zh-CN" sz="2000" smtClean="0">
                <a:solidFill>
                  <a:srgbClr val="0000FF"/>
                </a:solidFill>
                <a:latin typeface="Consolas" pitchFamily="49" charset="0"/>
                <a:ea typeface="仿宋" pitchFamily="49" charset="-122"/>
                <a:cs typeface="Consolas" pitchFamily="49" charset="0"/>
              </a:rPr>
              <a:t>都是</a:t>
            </a:r>
            <a:r>
              <a:rPr lang="en-US" altLang="zh-CN" sz="2000" smtClean="0">
                <a:solidFill>
                  <a:srgbClr val="0000FF"/>
                </a:solidFill>
                <a:latin typeface="Consolas" pitchFamily="49" charset="0"/>
                <a:ea typeface="仿宋" pitchFamily="49" charset="-122"/>
                <a:cs typeface="Consolas" pitchFamily="49" charset="0"/>
              </a:rPr>
              <a:t>key</a:t>
            </a:r>
            <a:r>
              <a:rPr lang="zh-CN" altLang="zh-CN" sz="2000" smtClean="0">
                <a:solidFill>
                  <a:srgbClr val="0000FF"/>
                </a:solidFill>
                <a:latin typeface="Consolas" pitchFamily="49" charset="0"/>
                <a:ea typeface="仿宋" pitchFamily="49" charset="-122"/>
                <a:cs typeface="Consolas" pitchFamily="49" charset="0"/>
              </a:rPr>
              <a:t>类型，而</a:t>
            </a:r>
            <a:r>
              <a:rPr lang="en-US" altLang="zh-CN" sz="2000" smtClean="0">
                <a:solidFill>
                  <a:srgbClr val="0000FF"/>
                </a:solidFill>
                <a:latin typeface="Consolas" pitchFamily="49" charset="0"/>
                <a:ea typeface="仿宋" pitchFamily="49" charset="-122"/>
                <a:cs typeface="Consolas" pitchFamily="49" charset="0"/>
              </a:rPr>
              <a:t>key</a:t>
            </a:r>
            <a:r>
              <a:rPr lang="zh-CN" altLang="zh-CN" sz="2000" smtClean="0">
                <a:solidFill>
                  <a:srgbClr val="0000FF"/>
                </a:solidFill>
                <a:latin typeface="Consolas" pitchFamily="49" charset="0"/>
                <a:ea typeface="仿宋" pitchFamily="49" charset="-122"/>
                <a:cs typeface="Consolas" pitchFamily="49" charset="0"/>
              </a:rPr>
              <a:t>和</a:t>
            </a:r>
            <a:r>
              <a:rPr lang="en-US" altLang="zh-CN" sz="2000" smtClean="0">
                <a:solidFill>
                  <a:srgbClr val="0000FF"/>
                </a:solidFill>
                <a:latin typeface="Consolas" pitchFamily="49" charset="0"/>
                <a:ea typeface="仿宋" pitchFamily="49" charset="-122"/>
                <a:cs typeface="Consolas" pitchFamily="49" charset="0"/>
              </a:rPr>
              <a:t>value</a:t>
            </a:r>
            <a:r>
              <a:rPr lang="zh-CN" altLang="zh-CN" sz="2000" smtClean="0">
                <a:solidFill>
                  <a:srgbClr val="0000FF"/>
                </a:solidFill>
                <a:latin typeface="Consolas" pitchFamily="49" charset="0"/>
                <a:ea typeface="仿宋" pitchFamily="49" charset="-122"/>
                <a:cs typeface="Consolas" pitchFamily="49" charset="0"/>
              </a:rPr>
              <a:t>是一个</a:t>
            </a:r>
            <a:r>
              <a:rPr lang="en-US" altLang="zh-CN" sz="2000" smtClean="0">
                <a:solidFill>
                  <a:srgbClr val="0000FF"/>
                </a:solidFill>
                <a:latin typeface="Consolas" pitchFamily="49" charset="0"/>
                <a:ea typeface="仿宋" pitchFamily="49" charset="-122"/>
                <a:cs typeface="Consolas" pitchFamily="49" charset="0"/>
              </a:rPr>
              <a:t>pair</a:t>
            </a:r>
            <a:r>
              <a:rPr lang="zh-CN" altLang="zh-CN" sz="2000" smtClean="0">
                <a:solidFill>
                  <a:srgbClr val="0000FF"/>
                </a:solidFill>
                <a:latin typeface="Consolas" pitchFamily="49" charset="0"/>
                <a:ea typeface="仿宋" pitchFamily="49" charset="-122"/>
                <a:cs typeface="Consolas" pitchFamily="49" charset="0"/>
              </a:rPr>
              <a:t>类结构。</a:t>
            </a:r>
            <a:r>
              <a:rPr lang="en-US" altLang="zh-CN" sz="2000" smtClean="0">
                <a:solidFill>
                  <a:srgbClr val="0000FF"/>
                </a:solidFill>
                <a:latin typeface="Consolas" pitchFamily="49" charset="0"/>
                <a:ea typeface="仿宋" pitchFamily="49" charset="-122"/>
                <a:cs typeface="Consolas" pitchFamily="49" charset="0"/>
              </a:rPr>
              <a:t>pair</a:t>
            </a:r>
            <a:r>
              <a:rPr lang="zh-CN" altLang="zh-CN" sz="2000" smtClean="0">
                <a:solidFill>
                  <a:srgbClr val="0000FF"/>
                </a:solidFill>
                <a:latin typeface="Consolas" pitchFamily="49" charset="0"/>
                <a:ea typeface="仿宋" pitchFamily="49" charset="-122"/>
                <a:cs typeface="Consolas" pitchFamily="49" charset="0"/>
              </a:rPr>
              <a:t>类结构的声明形如：</a:t>
            </a:r>
          </a:p>
        </p:txBody>
      </p:sp>
      <p:sp>
        <p:nvSpPr>
          <p:cNvPr id="3" name="TextBox 2"/>
          <p:cNvSpPr txBox="1"/>
          <p:nvPr/>
        </p:nvSpPr>
        <p:spPr>
          <a:xfrm>
            <a:off x="642910" y="500042"/>
            <a:ext cx="7215238" cy="400110"/>
          </a:xfrm>
          <a:prstGeom prst="rect">
            <a:avLst/>
          </a:prstGeom>
          <a:noFill/>
        </p:spPr>
        <p:txBody>
          <a:bodyPr wrap="square" rtlCol="0">
            <a:spAutoFit/>
          </a:bodyPr>
          <a:lstStyle/>
          <a:p>
            <a:pPr algn="l"/>
            <a:r>
              <a:rPr lang="en-US" altLang="zh-CN" sz="2000" smtClean="0">
                <a:solidFill>
                  <a:srgbClr val="FF0000"/>
                </a:solidFill>
                <a:latin typeface="Consolas" pitchFamily="49" charset="0"/>
                <a:ea typeface="楷体" pitchFamily="49" charset="-122"/>
                <a:cs typeface="Consolas" pitchFamily="49" charset="0"/>
              </a:rPr>
              <a:t>2</a:t>
            </a:r>
            <a:r>
              <a:rPr lang="zh-CN" altLang="zh-CN" sz="2000" smtClean="0">
                <a:solidFill>
                  <a:srgbClr val="FF0000"/>
                </a:solidFill>
                <a:latin typeface="Consolas" pitchFamily="49" charset="0"/>
                <a:ea typeface="楷体" pitchFamily="49" charset="-122"/>
                <a:cs typeface="Consolas" pitchFamily="49" charset="0"/>
              </a:rPr>
              <a:t>）</a:t>
            </a:r>
            <a:r>
              <a:rPr lang="en-US" altLang="zh-CN" sz="2000" smtClean="0">
                <a:solidFill>
                  <a:srgbClr val="FF0000"/>
                </a:solidFill>
                <a:latin typeface="Consolas" pitchFamily="49" charset="0"/>
                <a:ea typeface="楷体" pitchFamily="49" charset="-122"/>
                <a:cs typeface="Consolas" pitchFamily="49" charset="0"/>
              </a:rPr>
              <a:t>map</a:t>
            </a:r>
            <a:r>
              <a:rPr lang="zh-CN" altLang="zh-CN" sz="2000" smtClean="0">
                <a:solidFill>
                  <a:srgbClr val="FF0000"/>
                </a:solidFill>
                <a:latin typeface="Consolas" pitchFamily="49" charset="0"/>
                <a:ea typeface="楷体" pitchFamily="49" charset="-122"/>
                <a:cs typeface="Consolas" pitchFamily="49" charset="0"/>
              </a:rPr>
              <a:t>（映射容器）</a:t>
            </a:r>
            <a:r>
              <a:rPr lang="en-US" altLang="zh-CN" sz="2000" smtClean="0">
                <a:solidFill>
                  <a:srgbClr val="FF0000"/>
                </a:solidFill>
                <a:latin typeface="Consolas" pitchFamily="49" charset="0"/>
                <a:ea typeface="楷体" pitchFamily="49" charset="-122"/>
                <a:cs typeface="Consolas" pitchFamily="49" charset="0"/>
              </a:rPr>
              <a:t>/ multimap</a:t>
            </a:r>
            <a:r>
              <a:rPr lang="zh-CN" altLang="zh-CN" sz="2000" smtClean="0">
                <a:solidFill>
                  <a:srgbClr val="FF0000"/>
                </a:solidFill>
                <a:latin typeface="Consolas" pitchFamily="49" charset="0"/>
                <a:ea typeface="楷体" pitchFamily="49" charset="-122"/>
                <a:cs typeface="Consolas" pitchFamily="49" charset="0"/>
              </a:rPr>
              <a:t>（多重映射容器）</a:t>
            </a:r>
            <a:endParaRPr lang="zh-CN" altLang="en-US" sz="2000" smtClean="0">
              <a:solidFill>
                <a:srgbClr val="FF0000"/>
              </a:solidFill>
              <a:latin typeface="Consolas" pitchFamily="49" charset="0"/>
              <a:ea typeface="楷体" pitchFamily="49" charset="-122"/>
              <a:cs typeface="Consolas" pitchFamily="49" charset="0"/>
            </a:endParaRPr>
          </a:p>
        </p:txBody>
      </p:sp>
      <p:sp>
        <p:nvSpPr>
          <p:cNvPr id="4" name="TextBox 3"/>
          <p:cNvSpPr txBox="1"/>
          <p:nvPr/>
        </p:nvSpPr>
        <p:spPr>
          <a:xfrm>
            <a:off x="2071670" y="3429000"/>
            <a:ext cx="2214578" cy="1326105"/>
          </a:xfrm>
          <a:prstGeom prst="rect">
            <a:avLst/>
          </a:prstGeom>
          <a:solidFill>
            <a:schemeClr val="accent4">
              <a:lumMod val="20000"/>
              <a:lumOff val="80000"/>
            </a:schemeClr>
          </a:solidFill>
        </p:spPr>
        <p:style>
          <a:lnRef idx="1">
            <a:schemeClr val="accent2"/>
          </a:lnRef>
          <a:fillRef idx="3">
            <a:schemeClr val="accent2"/>
          </a:fillRef>
          <a:effectRef idx="2">
            <a:schemeClr val="accent2"/>
          </a:effectRef>
          <a:fontRef idx="minor">
            <a:schemeClr val="lt1"/>
          </a:fontRef>
        </p:style>
        <p:txBody>
          <a:bodyPr wrap="square" lIns="144000" tIns="108000" rIns="144000" bIns="108000" rtlCol="0">
            <a:spAutoFit/>
          </a:bodyPr>
          <a:lstStyle/>
          <a:p>
            <a:pPr algn="l"/>
            <a:r>
              <a:rPr lang="en-US" altLang="zh-CN" sz="1800" smtClean="0">
                <a:solidFill>
                  <a:srgbClr val="0000FF"/>
                </a:solidFill>
                <a:latin typeface="Consolas" pitchFamily="49" charset="0"/>
                <a:ea typeface="楷体" pitchFamily="49" charset="-122"/>
                <a:cs typeface="Consolas" pitchFamily="49" charset="0"/>
              </a:rPr>
              <a:t>struct pair</a:t>
            </a:r>
            <a:endParaRPr lang="zh-CN" altLang="zh-CN" sz="1800" smtClean="0">
              <a:solidFill>
                <a:srgbClr val="0000FF"/>
              </a:solidFill>
              <a:latin typeface="Consolas" pitchFamily="49" charset="0"/>
              <a:ea typeface="楷体" pitchFamily="49" charset="-122"/>
              <a:cs typeface="Consolas" pitchFamily="49" charset="0"/>
            </a:endParaRPr>
          </a:p>
          <a:p>
            <a:pPr algn="l"/>
            <a:r>
              <a:rPr lang="en-US" altLang="zh-CN" sz="1800" smtClean="0">
                <a:solidFill>
                  <a:srgbClr val="0000FF"/>
                </a:solidFill>
                <a:latin typeface="Consolas" pitchFamily="49" charset="0"/>
                <a:ea typeface="楷体" pitchFamily="49" charset="-122"/>
                <a:cs typeface="Consolas" pitchFamily="49" charset="0"/>
              </a:rPr>
              <a:t>{   T first;</a:t>
            </a:r>
            <a:endParaRPr lang="zh-CN" altLang="zh-CN" sz="1800" smtClean="0">
              <a:solidFill>
                <a:srgbClr val="0000FF"/>
              </a:solidFill>
              <a:latin typeface="Consolas" pitchFamily="49" charset="0"/>
              <a:ea typeface="楷体" pitchFamily="49" charset="-122"/>
              <a:cs typeface="Consolas" pitchFamily="49" charset="0"/>
            </a:endParaRPr>
          </a:p>
          <a:p>
            <a:pPr algn="l"/>
            <a:r>
              <a:rPr lang="en-US" altLang="zh-CN" sz="1800" smtClean="0">
                <a:solidFill>
                  <a:srgbClr val="0000FF"/>
                </a:solidFill>
                <a:latin typeface="Consolas" pitchFamily="49" charset="0"/>
                <a:ea typeface="楷体" pitchFamily="49" charset="-122"/>
                <a:cs typeface="Consolas" pitchFamily="49" charset="0"/>
              </a:rPr>
              <a:t>    T second;</a:t>
            </a:r>
            <a:endParaRPr lang="zh-CN" altLang="zh-CN" sz="1800" smtClean="0">
              <a:solidFill>
                <a:srgbClr val="0000FF"/>
              </a:solidFill>
              <a:latin typeface="Consolas" pitchFamily="49" charset="0"/>
              <a:ea typeface="楷体" pitchFamily="49" charset="-122"/>
              <a:cs typeface="Consolas" pitchFamily="49" charset="0"/>
            </a:endParaRPr>
          </a:p>
          <a:p>
            <a:pPr algn="l"/>
            <a:r>
              <a:rPr lang="en-US" altLang="zh-CN" sz="1800" smtClean="0">
                <a:solidFill>
                  <a:srgbClr val="0000FF"/>
                </a:solidFill>
                <a:latin typeface="Consolas" pitchFamily="49" charset="0"/>
                <a:ea typeface="楷体" pitchFamily="49" charset="-122"/>
                <a:cs typeface="Consolas" pitchFamily="49" charset="0"/>
              </a:rPr>
              <a:t>}</a:t>
            </a:r>
            <a:endParaRPr lang="zh-CN" altLang="en-US" sz="1800" smtClean="0">
              <a:solidFill>
                <a:srgbClr val="0000FF"/>
              </a:solidFill>
              <a:latin typeface="Consolas" pitchFamily="49" charset="0"/>
              <a:ea typeface="楷体" pitchFamily="49" charset="-122"/>
              <a:cs typeface="Consolas" pitchFamily="49" charset="0"/>
            </a:endParaRPr>
          </a:p>
        </p:txBody>
      </p:sp>
      <p:sp>
        <p:nvSpPr>
          <p:cNvPr id="6" name="灯片编号占位符 5"/>
          <p:cNvSpPr>
            <a:spLocks noGrp="1"/>
          </p:cNvSpPr>
          <p:nvPr>
            <p:ph type="sldNum" sz="quarter" idx="12"/>
          </p:nvPr>
        </p:nvSpPr>
        <p:spPr/>
        <p:txBody>
          <a:bodyPr/>
          <a:lstStyle/>
          <a:p>
            <a:fld id="{6699457F-8CE0-4332-9E3E-2A332048C7F3}" type="slidenum">
              <a:rPr lang="en-US" altLang="zh-CN" smtClean="0"/>
              <a:pPr/>
              <a:t>89</a:t>
            </a:fld>
            <a:r>
              <a:rPr lang="en-US" altLang="zh-CN" smtClean="0"/>
              <a:t>/120</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Text Box 16" descr="粉色面巾纸"/>
          <p:cNvSpPr txBox="1">
            <a:spLocks noChangeArrowheads="1"/>
          </p:cNvSpPr>
          <p:nvPr/>
        </p:nvSpPr>
        <p:spPr bwMode="auto">
          <a:xfrm>
            <a:off x="1714480" y="357166"/>
            <a:ext cx="5686425" cy="570706"/>
          </a:xfrm>
          <a:prstGeom prst="rect">
            <a:avLst/>
          </a:prstGeom>
          <a:blipFill dpi="0" rotWithShape="1">
            <a:blip r:embed="rId2" cstate="print"/>
            <a:srcRect/>
            <a:tile tx="0" ty="0" sx="100000" sy="100000" flip="none" algn="tl"/>
          </a:blipFill>
          <a:ln w="9525">
            <a:noFill/>
            <a:miter lim="800000"/>
            <a:headEnd/>
            <a:tailEnd/>
          </a:ln>
          <a:effectLst>
            <a:prstShdw prst="shdw17" dist="17961" dir="2700000">
              <a:srgbClr val="FFCCCC">
                <a:gamma/>
                <a:shade val="60000"/>
                <a:invGamma/>
              </a:srgbClr>
            </a:prstShdw>
          </a:effectLst>
        </p:spPr>
        <p:txBody>
          <a:bodyPr tIns="108000" bIns="108000">
            <a:spAutoFit/>
          </a:bodyPr>
          <a:lstStyle/>
          <a:p>
            <a:pPr>
              <a:lnSpc>
                <a:spcPct val="80000"/>
              </a:lnSpc>
              <a:spcBef>
                <a:spcPct val="50000"/>
              </a:spcBef>
            </a:pPr>
            <a:r>
              <a:rPr kumimoji="1" lang="en-US" altLang="zh-CN" sz="2800" smtClean="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12.2 </a:t>
            </a:r>
            <a:r>
              <a:rPr kumimoji="1" lang="zh-CN" altLang="en-US" sz="2800" smtClean="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用</a:t>
            </a:r>
            <a:r>
              <a:rPr kumimoji="1" lang="en-US" altLang="zh-CN" sz="280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C++</a:t>
            </a:r>
            <a:r>
              <a:rPr kumimoji="1" lang="zh-CN" altLang="en-US" sz="280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描述面向对象的程序</a:t>
            </a:r>
          </a:p>
        </p:txBody>
      </p:sp>
      <p:sp>
        <p:nvSpPr>
          <p:cNvPr id="1041" name="Text Box 17" descr="羊皮纸"/>
          <p:cNvSpPr txBox="1">
            <a:spLocks noChangeArrowheads="1"/>
          </p:cNvSpPr>
          <p:nvPr/>
        </p:nvSpPr>
        <p:spPr bwMode="auto">
          <a:xfrm>
            <a:off x="500034" y="1500174"/>
            <a:ext cx="2087563" cy="514738"/>
          </a:xfrm>
          <a:prstGeom prst="rect">
            <a:avLst/>
          </a:prstGeom>
          <a:blipFill dpi="0" rotWithShape="1">
            <a:blip r:embed="rId3" cstate="print"/>
            <a:srcRect/>
            <a:tile tx="0" ty="0" sx="100000" sy="100000" flip="none" algn="tl"/>
          </a:blipFill>
          <a:ln w="28575" algn="ctr">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tIns="72000" bIns="72000">
            <a:spAutoFit/>
          </a:bodyPr>
          <a:lstStyle/>
          <a:p>
            <a:pPr>
              <a:spcBef>
                <a:spcPct val="50000"/>
              </a:spcBef>
            </a:pPr>
            <a:r>
              <a:rPr lang="en-US" altLang="zh-CN" smtClean="0">
                <a:solidFill>
                  <a:srgbClr val="FF3300"/>
                </a:solidFill>
                <a:latin typeface="Consolas" pitchFamily="49" charset="0"/>
                <a:ea typeface="微软雅黑" pitchFamily="34" charset="-122"/>
                <a:cs typeface="Consolas" pitchFamily="49" charset="0"/>
              </a:rPr>
              <a:t>12.2.1 </a:t>
            </a:r>
            <a:r>
              <a:rPr lang="zh-CN" altLang="en-US" smtClean="0">
                <a:solidFill>
                  <a:srgbClr val="FF3300"/>
                </a:solidFill>
                <a:latin typeface="Consolas" pitchFamily="49" charset="0"/>
                <a:ea typeface="微软雅黑" pitchFamily="34" charset="-122"/>
                <a:cs typeface="Consolas" pitchFamily="49" charset="0"/>
              </a:rPr>
              <a:t>类 </a:t>
            </a:r>
            <a:endParaRPr lang="zh-CN" altLang="en-US">
              <a:solidFill>
                <a:srgbClr val="FF3300"/>
              </a:solidFill>
              <a:latin typeface="Consolas" pitchFamily="49" charset="0"/>
              <a:ea typeface="微软雅黑" pitchFamily="34" charset="-122"/>
              <a:cs typeface="Consolas" pitchFamily="49" charset="0"/>
            </a:endParaRPr>
          </a:p>
        </p:txBody>
      </p:sp>
      <p:sp>
        <p:nvSpPr>
          <p:cNvPr id="5" name="TextBox 4"/>
          <p:cNvSpPr txBox="1"/>
          <p:nvPr/>
        </p:nvSpPr>
        <p:spPr>
          <a:xfrm>
            <a:off x="2357422" y="2643182"/>
            <a:ext cx="1428760" cy="369332"/>
          </a:xfrm>
          <a:prstGeom prst="rect">
            <a:avLst/>
          </a:prstGeom>
          <a:noFill/>
        </p:spPr>
        <p:txBody>
          <a:bodyPr wrap="square" rtlCol="0">
            <a:spAutoFit/>
          </a:bodyPr>
          <a:lstStyle/>
          <a:p>
            <a:pPr algn="l"/>
            <a:r>
              <a:rPr lang="en-US" altLang="zh-CN" sz="1800" smtClean="0">
                <a:latin typeface="Consolas" pitchFamily="49" charset="0"/>
                <a:cs typeface="Consolas" pitchFamily="49" charset="0"/>
              </a:rPr>
              <a:t>int  n;</a:t>
            </a:r>
            <a:endParaRPr lang="zh-CN" altLang="en-US" sz="1800">
              <a:latin typeface="Consolas" pitchFamily="49" charset="0"/>
              <a:cs typeface="Consolas" pitchFamily="49" charset="0"/>
            </a:endParaRPr>
          </a:p>
        </p:txBody>
      </p:sp>
      <p:sp>
        <p:nvSpPr>
          <p:cNvPr id="6" name="TextBox 5"/>
          <p:cNvSpPr txBox="1"/>
          <p:nvPr/>
        </p:nvSpPr>
        <p:spPr>
          <a:xfrm>
            <a:off x="2357422" y="3500438"/>
            <a:ext cx="1428760" cy="369332"/>
          </a:xfrm>
          <a:prstGeom prst="rect">
            <a:avLst/>
          </a:prstGeom>
          <a:noFill/>
        </p:spPr>
        <p:txBody>
          <a:bodyPr wrap="square" rtlCol="0">
            <a:spAutoFit/>
          </a:bodyPr>
          <a:lstStyle/>
          <a:p>
            <a:pPr algn="l"/>
            <a:r>
              <a:rPr lang="zh-CN" altLang="en-US" sz="1800" smtClean="0">
                <a:latin typeface="Consolas" pitchFamily="49" charset="0"/>
                <a:ea typeface="仿宋" pitchFamily="49" charset="-122"/>
                <a:cs typeface="Consolas" pitchFamily="49" charset="0"/>
              </a:rPr>
              <a:t>类  对象</a:t>
            </a:r>
            <a:r>
              <a:rPr lang="en-US" altLang="zh-CN" sz="1800" smtClean="0">
                <a:latin typeface="Consolas" pitchFamily="49" charset="0"/>
                <a:ea typeface="仿宋" pitchFamily="49" charset="-122"/>
                <a:cs typeface="Consolas" pitchFamily="49" charset="0"/>
              </a:rPr>
              <a:t>;</a:t>
            </a:r>
            <a:endParaRPr lang="zh-CN" altLang="en-US" sz="1800">
              <a:latin typeface="Consolas" pitchFamily="49" charset="0"/>
              <a:ea typeface="仿宋" pitchFamily="49" charset="-122"/>
              <a:cs typeface="Consolas" pitchFamily="49" charset="0"/>
            </a:endParaRPr>
          </a:p>
        </p:txBody>
      </p:sp>
      <p:cxnSp>
        <p:nvCxnSpPr>
          <p:cNvPr id="8" name="直接连接符 7"/>
          <p:cNvCxnSpPr/>
          <p:nvPr/>
        </p:nvCxnSpPr>
        <p:spPr bwMode="auto">
          <a:xfrm rot="5400000">
            <a:off x="2321703" y="3250405"/>
            <a:ext cx="500066"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9" name="直接连接符 8"/>
          <p:cNvCxnSpPr/>
          <p:nvPr/>
        </p:nvCxnSpPr>
        <p:spPr bwMode="auto">
          <a:xfrm rot="5400000">
            <a:off x="2893207" y="3250405"/>
            <a:ext cx="500066"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1285852" y="4357694"/>
            <a:ext cx="4214842" cy="400110"/>
          </a:xfrm>
          <a:prstGeom prst="rect">
            <a:avLst/>
          </a:prstGeom>
          <a:noFill/>
        </p:spPr>
        <p:txBody>
          <a:bodyPr wrap="square" rtlCol="0">
            <a:spAutoFit/>
          </a:bodyPr>
          <a:lstStyle/>
          <a:p>
            <a:pPr algn="l"/>
            <a:r>
              <a:rPr lang="zh-CN" altLang="en-US" sz="2000" smtClean="0">
                <a:latin typeface="华文中宋" pitchFamily="2" charset="-122"/>
                <a:ea typeface="华文中宋" pitchFamily="2" charset="-122"/>
              </a:rPr>
              <a:t>可以将类看成定义对象的数据类型。</a:t>
            </a:r>
            <a:endParaRPr lang="zh-CN" altLang="en-US" sz="2000">
              <a:latin typeface="华文中宋" pitchFamily="2" charset="-122"/>
              <a:ea typeface="华文中宋" pitchFamily="2" charset="-122"/>
            </a:endParaRPr>
          </a:p>
        </p:txBody>
      </p:sp>
      <p:sp>
        <p:nvSpPr>
          <p:cNvPr id="11" name="灯片编号占位符 10"/>
          <p:cNvSpPr>
            <a:spLocks noGrp="1"/>
          </p:cNvSpPr>
          <p:nvPr>
            <p:ph type="sldNum" sz="quarter" idx="12"/>
          </p:nvPr>
        </p:nvSpPr>
        <p:spPr/>
        <p:txBody>
          <a:bodyPr/>
          <a:lstStyle/>
          <a:p>
            <a:fld id="{6699457F-8CE0-4332-9E3E-2A332048C7F3}" type="slidenum">
              <a:rPr lang="en-US" altLang="zh-CN" smtClean="0"/>
              <a:pPr/>
              <a:t>9</a:t>
            </a:fld>
            <a:r>
              <a:rPr lang="en-US" altLang="zh-CN" smtClean="0"/>
              <a:t>/120</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000108"/>
            <a:ext cx="7572428" cy="2167361"/>
          </a:xfrm>
          <a:prstGeom prst="rect">
            <a:avLst/>
          </a:prstGeom>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2800"/>
              </a:lnSpc>
              <a:spcBef>
                <a:spcPts val="1200"/>
              </a:spcBef>
              <a:buBlip>
                <a:blip r:embed="rId2"/>
              </a:buBlip>
            </a:pPr>
            <a:r>
              <a:rPr lang="en-US" altLang="zh-CN" sz="2000" smtClean="0">
                <a:solidFill>
                  <a:srgbClr val="0000FF"/>
                </a:solidFill>
                <a:latin typeface="Consolas" pitchFamily="49" charset="0"/>
                <a:ea typeface="仿宋" pitchFamily="49" charset="-122"/>
                <a:cs typeface="Consolas" pitchFamily="49" charset="0"/>
              </a:rPr>
              <a:t>map/multimap</a:t>
            </a:r>
            <a:r>
              <a:rPr lang="zh-CN" altLang="zh-CN" sz="2000" smtClean="0">
                <a:solidFill>
                  <a:srgbClr val="0000FF"/>
                </a:solidFill>
                <a:latin typeface="Consolas" pitchFamily="49" charset="0"/>
                <a:ea typeface="仿宋" pitchFamily="49" charset="-122"/>
                <a:cs typeface="Consolas" pitchFamily="49" charset="0"/>
              </a:rPr>
              <a:t>利用</a:t>
            </a:r>
            <a:r>
              <a:rPr lang="en-US" altLang="zh-CN" sz="2000" smtClean="0">
                <a:solidFill>
                  <a:srgbClr val="0000FF"/>
                </a:solidFill>
                <a:latin typeface="Consolas" pitchFamily="49" charset="0"/>
                <a:ea typeface="仿宋" pitchFamily="49" charset="-122"/>
                <a:cs typeface="Consolas" pitchFamily="49" charset="0"/>
              </a:rPr>
              <a:t>pair</a:t>
            </a:r>
            <a:r>
              <a:rPr lang="zh-CN" altLang="zh-CN" sz="2000" smtClean="0">
                <a:solidFill>
                  <a:srgbClr val="0000FF"/>
                </a:solidFill>
                <a:latin typeface="Consolas" pitchFamily="49" charset="0"/>
                <a:ea typeface="仿宋" pitchFamily="49" charset="-122"/>
                <a:cs typeface="Consolas" pitchFamily="49" charset="0"/>
              </a:rPr>
              <a:t>的</a:t>
            </a:r>
            <a:r>
              <a:rPr lang="en-US" altLang="zh-CN" sz="2000" smtClean="0">
                <a:solidFill>
                  <a:srgbClr val="0000FF"/>
                </a:solidFill>
                <a:latin typeface="Consolas" pitchFamily="49" charset="0"/>
                <a:ea typeface="仿宋" pitchFamily="49" charset="-122"/>
                <a:cs typeface="Consolas" pitchFamily="49" charset="0"/>
              </a:rPr>
              <a:t>&lt;</a:t>
            </a:r>
            <a:r>
              <a:rPr lang="zh-CN" altLang="zh-CN" sz="2000" smtClean="0">
                <a:solidFill>
                  <a:srgbClr val="0000FF"/>
                </a:solidFill>
                <a:latin typeface="Consolas" pitchFamily="49" charset="0"/>
                <a:ea typeface="仿宋" pitchFamily="49" charset="-122"/>
                <a:cs typeface="Consolas" pitchFamily="49" charset="0"/>
              </a:rPr>
              <a:t>运算符将所有元素即</a:t>
            </a:r>
            <a:r>
              <a:rPr lang="en-US" altLang="zh-CN" sz="2000" smtClean="0">
                <a:solidFill>
                  <a:srgbClr val="0000FF"/>
                </a:solidFill>
                <a:latin typeface="Consolas" pitchFamily="49" charset="0"/>
                <a:ea typeface="仿宋" pitchFamily="49" charset="-122"/>
                <a:cs typeface="Consolas" pitchFamily="49" charset="0"/>
              </a:rPr>
              <a:t>key-value</a:t>
            </a:r>
            <a:r>
              <a:rPr lang="zh-CN" altLang="zh-CN" sz="2000" smtClean="0">
                <a:solidFill>
                  <a:srgbClr val="0000FF"/>
                </a:solidFill>
                <a:latin typeface="Consolas" pitchFamily="49" charset="0"/>
                <a:ea typeface="仿宋" pitchFamily="49" charset="-122"/>
                <a:cs typeface="Consolas" pitchFamily="49" charset="0"/>
              </a:rPr>
              <a:t>对按</a:t>
            </a:r>
            <a:r>
              <a:rPr lang="en-US" altLang="zh-CN" sz="2000" smtClean="0">
                <a:solidFill>
                  <a:srgbClr val="0000FF"/>
                </a:solidFill>
                <a:latin typeface="Consolas" pitchFamily="49" charset="0"/>
                <a:ea typeface="仿宋" pitchFamily="49" charset="-122"/>
                <a:cs typeface="Consolas" pitchFamily="49" charset="0"/>
              </a:rPr>
              <a:t>key</a:t>
            </a:r>
            <a:r>
              <a:rPr lang="zh-CN" altLang="zh-CN" sz="2000" smtClean="0">
                <a:solidFill>
                  <a:srgbClr val="0000FF"/>
                </a:solidFill>
                <a:latin typeface="Consolas" pitchFamily="49" charset="0"/>
                <a:ea typeface="仿宋" pitchFamily="49" charset="-122"/>
                <a:cs typeface="Consolas" pitchFamily="49" charset="0"/>
              </a:rPr>
              <a:t>的升序排列，以红黑树的形式存储，可以根据</a:t>
            </a:r>
            <a:r>
              <a:rPr lang="en-US" altLang="zh-CN" sz="2000" smtClean="0">
                <a:solidFill>
                  <a:srgbClr val="0000FF"/>
                </a:solidFill>
                <a:latin typeface="Consolas" pitchFamily="49" charset="0"/>
                <a:ea typeface="仿宋" pitchFamily="49" charset="-122"/>
                <a:cs typeface="Consolas" pitchFamily="49" charset="0"/>
              </a:rPr>
              <a:t>key</a:t>
            </a:r>
            <a:r>
              <a:rPr lang="zh-CN" altLang="zh-CN" sz="2000" smtClean="0">
                <a:solidFill>
                  <a:srgbClr val="0000FF"/>
                </a:solidFill>
                <a:latin typeface="Consolas" pitchFamily="49" charset="0"/>
                <a:ea typeface="仿宋" pitchFamily="49" charset="-122"/>
                <a:cs typeface="Consolas" pitchFamily="49" charset="0"/>
              </a:rPr>
              <a:t>快速地找到与之对应的</a:t>
            </a:r>
            <a:r>
              <a:rPr lang="en-US" altLang="zh-CN" sz="2000" smtClean="0">
                <a:solidFill>
                  <a:srgbClr val="0000FF"/>
                </a:solidFill>
                <a:latin typeface="Consolas" pitchFamily="49" charset="0"/>
                <a:ea typeface="仿宋" pitchFamily="49" charset="-122"/>
                <a:cs typeface="Consolas" pitchFamily="49" charset="0"/>
              </a:rPr>
              <a:t>value</a:t>
            </a:r>
            <a:r>
              <a:rPr lang="zh-CN" altLang="zh-CN" sz="2000" smtClean="0">
                <a:solidFill>
                  <a:srgbClr val="0000FF"/>
                </a:solidFill>
                <a:latin typeface="Consolas" pitchFamily="49" charset="0"/>
                <a:ea typeface="仿宋" pitchFamily="49" charset="-122"/>
                <a:cs typeface="Consolas" pitchFamily="49" charset="0"/>
              </a:rPr>
              <a:t>（查找时间为</a:t>
            </a:r>
            <a:r>
              <a:rPr lang="en-US" altLang="zh-CN" sz="2000" smtClean="0">
                <a:solidFill>
                  <a:srgbClr val="0000FF"/>
                </a:solidFill>
                <a:latin typeface="Consolas" pitchFamily="49" charset="0"/>
                <a:ea typeface="仿宋" pitchFamily="49" charset="-122"/>
                <a:cs typeface="Consolas" pitchFamily="49" charset="0"/>
              </a:rPr>
              <a:t>O(log</a:t>
            </a:r>
            <a:r>
              <a:rPr lang="en-US" altLang="zh-CN" sz="2000" baseline="-25000" smtClean="0">
                <a:solidFill>
                  <a:srgbClr val="0000FF"/>
                </a:solidFill>
                <a:latin typeface="Consolas" pitchFamily="49" charset="0"/>
                <a:ea typeface="仿宋" pitchFamily="49" charset="-122"/>
                <a:cs typeface="Consolas" pitchFamily="49" charset="0"/>
              </a:rPr>
              <a:t>2</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2"/>
              </a:buBlip>
            </a:pPr>
            <a:r>
              <a:rPr lang="en-US" altLang="zh-CN" sz="2000" smtClean="0">
                <a:solidFill>
                  <a:srgbClr val="9900FF"/>
                </a:solidFill>
                <a:latin typeface="Consolas" pitchFamily="49" charset="0"/>
                <a:ea typeface="仿宋" pitchFamily="49" charset="-122"/>
                <a:cs typeface="Consolas" pitchFamily="49" charset="0"/>
              </a:rPr>
              <a:t>map</a:t>
            </a:r>
            <a:r>
              <a:rPr lang="zh-CN" altLang="zh-CN" sz="2000" smtClean="0">
                <a:solidFill>
                  <a:srgbClr val="9900FF"/>
                </a:solidFill>
                <a:latin typeface="Consolas" pitchFamily="49" charset="0"/>
                <a:ea typeface="仿宋" pitchFamily="49" charset="-122"/>
                <a:cs typeface="Consolas" pitchFamily="49" charset="0"/>
              </a:rPr>
              <a:t>中不允许关键字重复出现，支持</a:t>
            </a:r>
            <a:r>
              <a:rPr lang="en-US" altLang="zh-CN" sz="2000" smtClean="0">
                <a:solidFill>
                  <a:srgbClr val="9900FF"/>
                </a:solidFill>
                <a:latin typeface="Consolas" pitchFamily="49" charset="0"/>
                <a:ea typeface="仿宋" pitchFamily="49" charset="-122"/>
                <a:cs typeface="Consolas" pitchFamily="49" charset="0"/>
              </a:rPr>
              <a:t>[]</a:t>
            </a:r>
            <a:r>
              <a:rPr lang="zh-CN" altLang="zh-CN" sz="2000" smtClean="0">
                <a:solidFill>
                  <a:srgbClr val="9900FF"/>
                </a:solidFill>
                <a:latin typeface="Consolas" pitchFamily="49" charset="0"/>
                <a:ea typeface="仿宋" pitchFamily="49" charset="-122"/>
                <a:cs typeface="Consolas" pitchFamily="49" charset="0"/>
              </a:rPr>
              <a:t>运算符；而</a:t>
            </a:r>
            <a:r>
              <a:rPr lang="en-US" altLang="zh-CN" sz="2000" smtClean="0">
                <a:solidFill>
                  <a:srgbClr val="9900FF"/>
                </a:solidFill>
                <a:latin typeface="Consolas" pitchFamily="49" charset="0"/>
                <a:ea typeface="仿宋" pitchFamily="49" charset="-122"/>
                <a:cs typeface="Consolas" pitchFamily="49" charset="0"/>
              </a:rPr>
              <a:t>multimap</a:t>
            </a:r>
            <a:r>
              <a:rPr lang="zh-CN" altLang="zh-CN" sz="2000" smtClean="0">
                <a:solidFill>
                  <a:srgbClr val="9900FF"/>
                </a:solidFill>
                <a:latin typeface="Consolas" pitchFamily="49" charset="0"/>
                <a:ea typeface="仿宋" pitchFamily="49" charset="-122"/>
                <a:cs typeface="Consolas" pitchFamily="49" charset="0"/>
              </a:rPr>
              <a:t>中允许关键字重复出现，但不支持</a:t>
            </a:r>
            <a:r>
              <a:rPr lang="en-US" altLang="zh-CN" sz="2000" smtClean="0">
                <a:solidFill>
                  <a:srgbClr val="9900FF"/>
                </a:solidFill>
                <a:latin typeface="Consolas" pitchFamily="49" charset="0"/>
                <a:ea typeface="仿宋" pitchFamily="49" charset="-122"/>
                <a:cs typeface="Consolas" pitchFamily="49" charset="0"/>
              </a:rPr>
              <a:t>[]</a:t>
            </a:r>
            <a:r>
              <a:rPr lang="zh-CN" altLang="zh-CN" sz="2000" smtClean="0">
                <a:solidFill>
                  <a:srgbClr val="9900FF"/>
                </a:solidFill>
                <a:latin typeface="Consolas" pitchFamily="49" charset="0"/>
                <a:ea typeface="仿宋" pitchFamily="49" charset="-122"/>
                <a:cs typeface="Consolas" pitchFamily="49" charset="0"/>
              </a:rPr>
              <a:t>运算符。</a:t>
            </a:r>
          </a:p>
        </p:txBody>
      </p:sp>
      <p:sp>
        <p:nvSpPr>
          <p:cNvPr id="4" name="灯片编号占位符 3"/>
          <p:cNvSpPr>
            <a:spLocks noGrp="1"/>
          </p:cNvSpPr>
          <p:nvPr>
            <p:ph type="sldNum" sz="quarter" idx="12"/>
          </p:nvPr>
        </p:nvSpPr>
        <p:spPr/>
        <p:txBody>
          <a:bodyPr/>
          <a:lstStyle/>
          <a:p>
            <a:fld id="{6699457F-8CE0-4332-9E3E-2A332048C7F3}" type="slidenum">
              <a:rPr lang="en-US" altLang="zh-CN" smtClean="0"/>
              <a:pPr/>
              <a:t>90</a:t>
            </a:fld>
            <a:r>
              <a:rPr lang="en-US" altLang="zh-CN" smtClean="0"/>
              <a:t>/120</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642918"/>
            <a:ext cx="6572296" cy="400110"/>
          </a:xfrm>
          <a:prstGeom prst="rect">
            <a:avLst/>
          </a:prstGeom>
          <a:noFill/>
          <a:ln>
            <a:noFill/>
          </a:ln>
        </p:spPr>
        <p:txBody>
          <a:bodyPr wrap="square" rtlCol="0">
            <a:spAutoFit/>
          </a:bodyPr>
          <a:lstStyle/>
          <a:p>
            <a:pPr algn="l"/>
            <a:r>
              <a:rPr lang="en-US" altLang="zh-CN" sz="2000" smtClean="0">
                <a:solidFill>
                  <a:srgbClr val="0000FF"/>
                </a:solidFill>
                <a:latin typeface="Consolas" pitchFamily="49" charset="0"/>
                <a:ea typeface="楷体" pitchFamily="49" charset="-122"/>
                <a:cs typeface="Consolas" pitchFamily="49" charset="0"/>
              </a:rPr>
              <a:t>map/multimap</a:t>
            </a:r>
            <a:r>
              <a:rPr lang="zh-CN" altLang="zh-CN" sz="2000" smtClean="0">
                <a:solidFill>
                  <a:srgbClr val="0000FF"/>
                </a:solidFill>
                <a:latin typeface="Consolas" pitchFamily="49" charset="0"/>
                <a:ea typeface="楷体" pitchFamily="49" charset="-122"/>
                <a:cs typeface="Consolas" pitchFamily="49" charset="0"/>
              </a:rPr>
              <a:t>的主要成员函数如下：</a:t>
            </a:r>
          </a:p>
        </p:txBody>
      </p:sp>
      <p:sp>
        <p:nvSpPr>
          <p:cNvPr id="3" name="TextBox 2"/>
          <p:cNvSpPr txBox="1"/>
          <p:nvPr/>
        </p:nvSpPr>
        <p:spPr>
          <a:xfrm>
            <a:off x="571472" y="1214422"/>
            <a:ext cx="7715304" cy="4030298"/>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wrap="square" lIns="180000" tIns="144000" bIns="144000" rtlCol="0">
            <a:spAutoFit/>
          </a:bodyPr>
          <a:lstStyle/>
          <a:p>
            <a:pPr marL="342900" indent="-3429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empty()</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判断容器是否为空。</a:t>
            </a:r>
          </a:p>
          <a:p>
            <a:pPr marL="342900" indent="-3429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size()</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返回容器中实际元素个数。</a:t>
            </a:r>
          </a:p>
          <a:p>
            <a:pPr marL="342900" indent="-3429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map[key]</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返回关键字为</a:t>
            </a:r>
            <a:r>
              <a:rPr lang="en-US" altLang="zh-CN" sz="1800" smtClean="0">
                <a:solidFill>
                  <a:srgbClr val="0000FF"/>
                </a:solidFill>
                <a:latin typeface="Consolas" pitchFamily="49" charset="0"/>
                <a:ea typeface="仿宋" pitchFamily="49" charset="-122"/>
                <a:cs typeface="Consolas" pitchFamily="49" charset="0"/>
              </a:rPr>
              <a:t>key</a:t>
            </a:r>
            <a:r>
              <a:rPr lang="zh-CN" altLang="zh-CN" sz="1800" smtClean="0">
                <a:solidFill>
                  <a:srgbClr val="0000FF"/>
                </a:solidFill>
                <a:latin typeface="Consolas" pitchFamily="49" charset="0"/>
                <a:ea typeface="仿宋" pitchFamily="49" charset="-122"/>
                <a:cs typeface="Consolas" pitchFamily="49" charset="0"/>
              </a:rPr>
              <a:t>的元素的引用，如果不存在这样的关键字，则以</a:t>
            </a:r>
            <a:r>
              <a:rPr lang="en-US" altLang="zh-CN" sz="1800" smtClean="0">
                <a:solidFill>
                  <a:srgbClr val="0000FF"/>
                </a:solidFill>
                <a:latin typeface="Consolas" pitchFamily="49" charset="0"/>
                <a:ea typeface="仿宋" pitchFamily="49" charset="-122"/>
                <a:cs typeface="Consolas" pitchFamily="49" charset="0"/>
              </a:rPr>
              <a:t>key</a:t>
            </a:r>
            <a:r>
              <a:rPr lang="zh-CN" altLang="zh-CN" sz="1800" smtClean="0">
                <a:solidFill>
                  <a:srgbClr val="0000FF"/>
                </a:solidFill>
                <a:latin typeface="Consolas" pitchFamily="49" charset="0"/>
                <a:ea typeface="仿宋" pitchFamily="49" charset="-122"/>
                <a:cs typeface="Consolas" pitchFamily="49" charset="0"/>
              </a:rPr>
              <a:t>作为关键字插入一个元素（不适合</a:t>
            </a:r>
            <a:r>
              <a:rPr lang="en-US" altLang="zh-CN" sz="1800" smtClean="0">
                <a:solidFill>
                  <a:srgbClr val="0000FF"/>
                </a:solidFill>
                <a:latin typeface="Consolas" pitchFamily="49" charset="0"/>
                <a:ea typeface="仿宋" pitchFamily="49" charset="-122"/>
                <a:cs typeface="Consolas" pitchFamily="49" charset="0"/>
              </a:rPr>
              <a:t>multimap</a:t>
            </a:r>
            <a:r>
              <a:rPr lang="zh-CN" altLang="zh-CN" sz="1800" smtClean="0">
                <a:solidFill>
                  <a:srgbClr val="0000FF"/>
                </a:solidFill>
                <a:latin typeface="Consolas" pitchFamily="49" charset="0"/>
                <a:ea typeface="仿宋" pitchFamily="49" charset="-122"/>
                <a:cs typeface="Consolas" pitchFamily="49" charset="0"/>
              </a:rPr>
              <a:t>）。</a:t>
            </a:r>
          </a:p>
          <a:p>
            <a:pPr marL="342900" indent="-3429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insert(elem)</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插入一个元素</a:t>
            </a:r>
            <a:r>
              <a:rPr lang="en-US" altLang="zh-CN" sz="1800" smtClean="0">
                <a:solidFill>
                  <a:srgbClr val="0000FF"/>
                </a:solidFill>
                <a:latin typeface="Consolas" pitchFamily="49" charset="0"/>
                <a:ea typeface="仿宋" pitchFamily="49" charset="-122"/>
                <a:cs typeface="Consolas" pitchFamily="49" charset="0"/>
              </a:rPr>
              <a:t>elem</a:t>
            </a:r>
            <a:r>
              <a:rPr lang="zh-CN" altLang="zh-CN" sz="1800" smtClean="0">
                <a:solidFill>
                  <a:srgbClr val="0000FF"/>
                </a:solidFill>
                <a:latin typeface="Consolas" pitchFamily="49" charset="0"/>
                <a:ea typeface="仿宋" pitchFamily="49" charset="-122"/>
                <a:cs typeface="Consolas" pitchFamily="49" charset="0"/>
              </a:rPr>
              <a:t>并返回该元素的位置。</a:t>
            </a:r>
          </a:p>
          <a:p>
            <a:pPr marL="342900" indent="-3429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clear()</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删除所有元素。</a:t>
            </a:r>
          </a:p>
          <a:p>
            <a:pPr marL="342900" indent="-3429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find()</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在容器中查找元素。</a:t>
            </a:r>
          </a:p>
          <a:p>
            <a:pPr marL="342900" indent="-3429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count()</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容器中指定关键字的元素个数（</a:t>
            </a:r>
            <a:r>
              <a:rPr lang="en-US" altLang="zh-CN" sz="1800" smtClean="0">
                <a:solidFill>
                  <a:srgbClr val="0000FF"/>
                </a:solidFill>
                <a:latin typeface="Consolas" pitchFamily="49" charset="0"/>
                <a:ea typeface="仿宋" pitchFamily="49" charset="-122"/>
                <a:cs typeface="Consolas" pitchFamily="49" charset="0"/>
              </a:rPr>
              <a:t>map</a:t>
            </a:r>
            <a:r>
              <a:rPr lang="zh-CN" altLang="zh-CN" sz="1800" smtClean="0">
                <a:solidFill>
                  <a:srgbClr val="0000FF"/>
                </a:solidFill>
                <a:latin typeface="Consolas" pitchFamily="49" charset="0"/>
                <a:ea typeface="仿宋" pitchFamily="49" charset="-122"/>
                <a:cs typeface="Consolas" pitchFamily="49" charset="0"/>
              </a:rPr>
              <a:t>中只有</a:t>
            </a:r>
            <a:r>
              <a:rPr lang="en-US" altLang="zh-CN" sz="1800" smtClean="0">
                <a:solidFill>
                  <a:srgbClr val="0000FF"/>
                </a:solidFill>
                <a:latin typeface="Consolas" pitchFamily="49" charset="0"/>
                <a:ea typeface="仿宋" pitchFamily="49" charset="-122"/>
                <a:cs typeface="Consolas" pitchFamily="49" charset="0"/>
              </a:rPr>
              <a:t>1</a:t>
            </a:r>
            <a:r>
              <a:rPr lang="zh-CN" altLang="zh-CN" sz="1800" smtClean="0">
                <a:solidFill>
                  <a:srgbClr val="0000FF"/>
                </a:solidFill>
                <a:latin typeface="Consolas" pitchFamily="49" charset="0"/>
                <a:ea typeface="仿宋" pitchFamily="49" charset="-122"/>
                <a:cs typeface="Consolas" pitchFamily="49" charset="0"/>
              </a:rPr>
              <a:t>或者</a:t>
            </a:r>
            <a:r>
              <a:rPr lang="en-US" altLang="zh-CN" sz="1800" smtClean="0">
                <a:solidFill>
                  <a:srgbClr val="0000FF"/>
                </a:solidFill>
                <a:latin typeface="Consolas" pitchFamily="49" charset="0"/>
                <a:ea typeface="仿宋" pitchFamily="49" charset="-122"/>
                <a:cs typeface="Consolas" pitchFamily="49" charset="0"/>
              </a:rPr>
              <a:t>0</a:t>
            </a:r>
            <a:r>
              <a:rPr lang="zh-CN" altLang="zh-CN" sz="1800" smtClean="0">
                <a:solidFill>
                  <a:srgbClr val="0000FF"/>
                </a:solidFill>
                <a:latin typeface="Consolas" pitchFamily="49" charset="0"/>
                <a:ea typeface="仿宋" pitchFamily="49" charset="-122"/>
                <a:cs typeface="Consolas" pitchFamily="49" charset="0"/>
              </a:rPr>
              <a:t>）。</a:t>
            </a:r>
            <a:endParaRPr lang="en-US" altLang="zh-CN" sz="1800" smtClean="0">
              <a:solidFill>
                <a:srgbClr val="0000FF"/>
              </a:solidFill>
              <a:latin typeface="Consolas" pitchFamily="49" charset="0"/>
              <a:ea typeface="仿宋" pitchFamily="49" charset="-122"/>
              <a:cs typeface="Consolas" pitchFamily="49" charset="0"/>
            </a:endParaRPr>
          </a:p>
          <a:p>
            <a:pPr marL="342900" indent="-342900" algn="l">
              <a:lnSpc>
                <a:spcPct val="150000"/>
              </a:lnSpc>
              <a:buBlip>
                <a:blip r:embed="rId2"/>
              </a:buBlip>
            </a:pPr>
            <a:r>
              <a:rPr lang="zh-CN" altLang="zh-CN" sz="1800" smtClean="0">
                <a:solidFill>
                  <a:srgbClr val="C00000"/>
                </a:solidFill>
                <a:latin typeface="Consolas" pitchFamily="49" charset="0"/>
                <a:ea typeface="仿宋" pitchFamily="49" charset="-122"/>
                <a:cs typeface="Consolas" pitchFamily="49" charset="0"/>
              </a:rPr>
              <a:t>迭代器</a:t>
            </a:r>
            <a:r>
              <a:rPr lang="zh-CN" altLang="en-US" sz="1800" smtClean="0">
                <a:solidFill>
                  <a:srgbClr val="C00000"/>
                </a:solidFill>
                <a:latin typeface="Consolas" pitchFamily="49" charset="0"/>
                <a:ea typeface="仿宋" pitchFamily="49" charset="-122"/>
                <a:cs typeface="Consolas" pitchFamily="49" charset="0"/>
              </a:rPr>
              <a:t>函数：</a:t>
            </a:r>
            <a:r>
              <a:rPr lang="en-US" altLang="zh-CN" sz="1800" smtClean="0">
                <a:solidFill>
                  <a:srgbClr val="0000FF"/>
                </a:solidFill>
                <a:latin typeface="Consolas" pitchFamily="49" charset="0"/>
                <a:ea typeface="仿宋" pitchFamily="49" charset="-122"/>
                <a:cs typeface="Consolas" pitchFamily="49" charset="0"/>
              </a:rPr>
              <a:t>begin()</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end()</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rbegin()</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rend()</a:t>
            </a:r>
            <a:r>
              <a:rPr lang="zh-CN" altLang="en-US"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6699457F-8CE0-4332-9E3E-2A332048C7F3}" type="slidenum">
              <a:rPr lang="en-US" altLang="zh-CN" smtClean="0"/>
              <a:pPr/>
              <a:t>91</a:t>
            </a:fld>
            <a:r>
              <a:rPr lang="en-US" altLang="zh-CN" smtClean="0"/>
              <a:t>/120</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1285860"/>
            <a:ext cx="8286808" cy="961674"/>
          </a:xfrm>
          <a:prstGeom prst="rect">
            <a:avLst/>
          </a:prstGeom>
          <a:noFill/>
        </p:spPr>
        <p:txBody>
          <a:bodyPr wrap="square" rtlCol="0">
            <a:spAutoFit/>
          </a:bodyPr>
          <a:lstStyle/>
          <a:p>
            <a:pPr algn="l">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在</a:t>
            </a:r>
            <a:r>
              <a:rPr lang="en-US" altLang="zh-CN" sz="2000" smtClean="0">
                <a:solidFill>
                  <a:srgbClr val="0000FF"/>
                </a:solidFill>
                <a:latin typeface="Consolas" pitchFamily="49" charset="0"/>
                <a:ea typeface="楷体" pitchFamily="49" charset="-122"/>
                <a:cs typeface="Consolas" pitchFamily="49" charset="0"/>
              </a:rPr>
              <a:t>map</a:t>
            </a:r>
            <a:r>
              <a:rPr lang="zh-CN" altLang="zh-CN" sz="2000" smtClean="0">
                <a:solidFill>
                  <a:srgbClr val="0000FF"/>
                </a:solidFill>
                <a:latin typeface="Consolas" pitchFamily="49" charset="0"/>
                <a:ea typeface="楷体" pitchFamily="49" charset="-122"/>
                <a:cs typeface="Consolas" pitchFamily="49" charset="0"/>
              </a:rPr>
              <a:t>中修改元素非常简单，这是因为</a:t>
            </a:r>
            <a:r>
              <a:rPr lang="en-US" altLang="zh-CN" sz="2000" smtClean="0">
                <a:solidFill>
                  <a:srgbClr val="0000FF"/>
                </a:solidFill>
                <a:latin typeface="Consolas" pitchFamily="49" charset="0"/>
                <a:ea typeface="楷体" pitchFamily="49" charset="-122"/>
                <a:cs typeface="Consolas" pitchFamily="49" charset="0"/>
              </a:rPr>
              <a:t>map</a:t>
            </a:r>
            <a:r>
              <a:rPr lang="zh-CN" altLang="zh-CN" sz="2000" smtClean="0">
                <a:solidFill>
                  <a:srgbClr val="0000FF"/>
                </a:solidFill>
                <a:latin typeface="Consolas" pitchFamily="49" charset="0"/>
                <a:ea typeface="楷体" pitchFamily="49" charset="-122"/>
                <a:cs typeface="Consolas" pitchFamily="49" charset="0"/>
              </a:rPr>
              <a:t>容器已经对</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运算符进行了重载。例如：</a:t>
            </a:r>
          </a:p>
        </p:txBody>
      </p:sp>
      <p:sp>
        <p:nvSpPr>
          <p:cNvPr id="3" name="TextBox 2"/>
          <p:cNvSpPr txBox="1"/>
          <p:nvPr/>
        </p:nvSpPr>
        <p:spPr>
          <a:xfrm>
            <a:off x="1000100" y="2571744"/>
            <a:ext cx="7215238" cy="1652285"/>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216000" tIns="108000" bIns="108000" rtlCol="0">
            <a:spAutoFit/>
          </a:bodyPr>
          <a:lstStyle/>
          <a:p>
            <a:pPr algn="l">
              <a:lnSpc>
                <a:spcPct val="150000"/>
              </a:lnSpc>
            </a:pPr>
            <a:r>
              <a:rPr lang="en-US" altLang="zh-CN" sz="1600" smtClean="0">
                <a:solidFill>
                  <a:srgbClr val="0000FF"/>
                </a:solidFill>
                <a:latin typeface="Consolas" pitchFamily="49" charset="0"/>
                <a:ea typeface="楷体" pitchFamily="49" charset="-122"/>
                <a:cs typeface="Consolas" pitchFamily="49" charset="0"/>
              </a:rPr>
              <a:t>map&lt;char,int&gt; mymap;	</a:t>
            </a:r>
          </a:p>
          <a:p>
            <a:pPr algn="l">
              <a:lnSpc>
                <a:spcPct val="150000"/>
              </a:lnSpc>
            </a:pPr>
            <a:r>
              <a:rPr lang="en-US" altLang="zh-CN" sz="1600" smtClean="0">
                <a:solidFill>
                  <a:srgbClr val="0000FF"/>
                </a:solidFill>
                <a:latin typeface="Consolas" pitchFamily="49" charset="0"/>
                <a:ea typeface="楷体" pitchFamily="49" charset="-122"/>
                <a:cs typeface="Consolas" pitchFamily="49" charset="0"/>
              </a:rPr>
              <a:t>	</a:t>
            </a:r>
            <a:r>
              <a:rPr lang="en-US" altLang="zh-CN" sz="1600" smtClean="0">
                <a:solidFill>
                  <a:srgbClr val="00B0F0"/>
                </a:solidFill>
                <a:latin typeface="Consolas" pitchFamily="49" charset="0"/>
                <a:ea typeface="楷体" pitchFamily="49" charset="-122"/>
                <a:cs typeface="Consolas" pitchFamily="49" charset="0"/>
              </a:rPr>
              <a:t>//</a:t>
            </a:r>
            <a:r>
              <a:rPr lang="zh-CN" altLang="zh-CN" sz="1600" smtClean="0">
                <a:solidFill>
                  <a:srgbClr val="00B0F0"/>
                </a:solidFill>
                <a:latin typeface="Consolas" pitchFamily="49" charset="0"/>
                <a:ea typeface="楷体" pitchFamily="49" charset="-122"/>
                <a:cs typeface="Consolas" pitchFamily="49" charset="0"/>
              </a:rPr>
              <a:t>定义</a:t>
            </a:r>
            <a:r>
              <a:rPr lang="en-US" altLang="zh-CN" sz="1600" smtClean="0">
                <a:solidFill>
                  <a:srgbClr val="00B0F0"/>
                </a:solidFill>
                <a:latin typeface="Consolas" pitchFamily="49" charset="0"/>
                <a:ea typeface="楷体" pitchFamily="49" charset="-122"/>
                <a:cs typeface="Consolas" pitchFamily="49" charset="0"/>
              </a:rPr>
              <a:t>map</a:t>
            </a:r>
            <a:r>
              <a:rPr lang="zh-CN" altLang="zh-CN" sz="1600" smtClean="0">
                <a:solidFill>
                  <a:srgbClr val="00B0F0"/>
                </a:solidFill>
                <a:latin typeface="Consolas" pitchFamily="49" charset="0"/>
                <a:ea typeface="楷体" pitchFamily="49" charset="-122"/>
                <a:cs typeface="Consolas" pitchFamily="49" charset="0"/>
              </a:rPr>
              <a:t>容器</a:t>
            </a:r>
            <a:r>
              <a:rPr lang="en-US" altLang="zh-CN" sz="1600" smtClean="0">
                <a:solidFill>
                  <a:srgbClr val="00B0F0"/>
                </a:solidFill>
                <a:latin typeface="Consolas" pitchFamily="49" charset="0"/>
                <a:ea typeface="楷体" pitchFamily="49" charset="-122"/>
                <a:cs typeface="Consolas" pitchFamily="49" charset="0"/>
              </a:rPr>
              <a:t>mymap</a:t>
            </a:r>
            <a:r>
              <a:rPr lang="zh-CN" altLang="zh-CN" sz="1600" smtClean="0">
                <a:solidFill>
                  <a:srgbClr val="00B0F0"/>
                </a:solidFill>
                <a:latin typeface="Consolas" pitchFamily="49" charset="0"/>
                <a:ea typeface="楷体" pitchFamily="49" charset="-122"/>
                <a:cs typeface="Consolas" pitchFamily="49" charset="0"/>
              </a:rPr>
              <a:t>，其元素类型为</a:t>
            </a:r>
            <a:r>
              <a:rPr lang="en-US" altLang="zh-CN" sz="1600" smtClean="0">
                <a:solidFill>
                  <a:srgbClr val="00B0F0"/>
                </a:solidFill>
                <a:latin typeface="Consolas" pitchFamily="49" charset="0"/>
                <a:ea typeface="楷体" pitchFamily="49" charset="-122"/>
                <a:cs typeface="Consolas" pitchFamily="49" charset="0"/>
              </a:rPr>
              <a:t>pair&lt;char,int&gt;</a:t>
            </a:r>
            <a:endParaRPr lang="zh-CN" altLang="zh-CN" sz="1600" smtClean="0">
              <a:solidFill>
                <a:srgbClr val="00B0F0"/>
              </a:solidFill>
              <a:latin typeface="Consolas" pitchFamily="49" charset="0"/>
              <a:ea typeface="楷体" pitchFamily="49" charset="-122"/>
              <a:cs typeface="Consolas" pitchFamily="49" charset="0"/>
            </a:endParaRPr>
          </a:p>
          <a:p>
            <a:pPr algn="l">
              <a:lnSpc>
                <a:spcPct val="150000"/>
              </a:lnSpc>
            </a:pPr>
            <a:r>
              <a:rPr lang="en-US" altLang="zh-CN" sz="1600" smtClean="0">
                <a:solidFill>
                  <a:srgbClr val="0000FF"/>
                </a:solidFill>
                <a:latin typeface="Consolas" pitchFamily="49" charset="0"/>
                <a:ea typeface="楷体" pitchFamily="49" charset="-122"/>
                <a:cs typeface="Consolas" pitchFamily="49" charset="0"/>
              </a:rPr>
              <a:t>mymap['a'] = 1;</a:t>
            </a:r>
          </a:p>
          <a:p>
            <a:pPr algn="l">
              <a:lnSpc>
                <a:spcPct val="150000"/>
              </a:lnSpc>
            </a:pPr>
            <a:r>
              <a:rPr lang="en-US" altLang="zh-CN" sz="1600" smtClean="0">
                <a:solidFill>
                  <a:srgbClr val="0000FF"/>
                </a:solidFill>
                <a:latin typeface="Consolas" pitchFamily="49" charset="0"/>
                <a:ea typeface="楷体" pitchFamily="49" charset="-122"/>
                <a:cs typeface="Consolas" pitchFamily="49" charset="0"/>
              </a:rPr>
              <a:t>    	</a:t>
            </a:r>
            <a:r>
              <a:rPr lang="en-US" altLang="zh-CN" sz="1600" smtClean="0">
                <a:solidFill>
                  <a:srgbClr val="00B0F0"/>
                </a:solidFill>
                <a:latin typeface="Consolas" pitchFamily="49" charset="0"/>
                <a:ea typeface="楷体" pitchFamily="49" charset="-122"/>
                <a:cs typeface="Consolas" pitchFamily="49" charset="0"/>
              </a:rPr>
              <a:t>//</a:t>
            </a:r>
            <a:r>
              <a:rPr lang="zh-CN" altLang="zh-CN" sz="1600" smtClean="0">
                <a:solidFill>
                  <a:srgbClr val="00B0F0"/>
                </a:solidFill>
                <a:latin typeface="Consolas" pitchFamily="49" charset="0"/>
                <a:ea typeface="楷体" pitchFamily="49" charset="-122"/>
                <a:cs typeface="Consolas" pitchFamily="49" charset="0"/>
              </a:rPr>
              <a:t>或者</a:t>
            </a:r>
            <a:r>
              <a:rPr lang="en-US" altLang="zh-CN" sz="1600" smtClean="0">
                <a:solidFill>
                  <a:srgbClr val="00B0F0"/>
                </a:solidFill>
                <a:latin typeface="Consolas" pitchFamily="49" charset="0"/>
                <a:ea typeface="楷体" pitchFamily="49" charset="-122"/>
                <a:cs typeface="Consolas" pitchFamily="49" charset="0"/>
              </a:rPr>
              <a:t>mymap.insert(pair&lt;char</a:t>
            </a:r>
            <a:r>
              <a:rPr lang="zh-CN" altLang="zh-CN" sz="1600" smtClean="0">
                <a:solidFill>
                  <a:srgbClr val="00B0F0"/>
                </a:solidFill>
                <a:latin typeface="Consolas" pitchFamily="49" charset="0"/>
                <a:ea typeface="楷体" pitchFamily="49" charset="-122"/>
                <a:cs typeface="Consolas" pitchFamily="49" charset="0"/>
              </a:rPr>
              <a:t>，</a:t>
            </a:r>
            <a:r>
              <a:rPr lang="en-US" altLang="zh-CN" sz="1600" smtClean="0">
                <a:solidFill>
                  <a:srgbClr val="00B0F0"/>
                </a:solidFill>
                <a:latin typeface="Consolas" pitchFamily="49" charset="0"/>
                <a:ea typeface="楷体" pitchFamily="49" charset="-122"/>
                <a:cs typeface="Consolas" pitchFamily="49" charset="0"/>
              </a:rPr>
              <a:t>int&gt;('a',1) );</a:t>
            </a:r>
            <a:endParaRPr lang="zh-CN" altLang="zh-CN" sz="1600" smtClean="0">
              <a:solidFill>
                <a:srgbClr val="00B0F0"/>
              </a:solidFill>
              <a:latin typeface="Consolas" pitchFamily="49" charset="0"/>
              <a:ea typeface="楷体" pitchFamily="49" charset="-122"/>
              <a:cs typeface="Consolas" pitchFamily="49" charset="0"/>
            </a:endParaRPr>
          </a:p>
        </p:txBody>
      </p:sp>
      <p:sp>
        <p:nvSpPr>
          <p:cNvPr id="5" name="灯片编号占位符 4"/>
          <p:cNvSpPr>
            <a:spLocks noGrp="1"/>
          </p:cNvSpPr>
          <p:nvPr>
            <p:ph type="sldNum" sz="quarter" idx="12"/>
          </p:nvPr>
        </p:nvSpPr>
        <p:spPr/>
        <p:txBody>
          <a:bodyPr/>
          <a:lstStyle/>
          <a:p>
            <a:fld id="{6699457F-8CE0-4332-9E3E-2A332048C7F3}" type="slidenum">
              <a:rPr lang="en-US" altLang="zh-CN" smtClean="0"/>
              <a:pPr/>
              <a:t>92</a:t>
            </a:fld>
            <a:r>
              <a:rPr lang="en-US" altLang="zh-CN" smtClean="0"/>
              <a:t>/120</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1428736"/>
            <a:ext cx="8358246" cy="1904239"/>
          </a:xfrm>
          <a:prstGeom prst="rect">
            <a:avLst/>
          </a:prstGeom>
          <a:noFill/>
        </p:spPr>
        <p:txBody>
          <a:bodyPr wrap="square" rtlCol="0">
            <a:spAutoFit/>
          </a:bodyPr>
          <a:lstStyle/>
          <a:p>
            <a:pPr algn="l">
              <a:lnSpc>
                <a:spcPts val="3000"/>
              </a:lnSpc>
              <a:spcBef>
                <a:spcPts val="1200"/>
              </a:spcBef>
            </a:pPr>
            <a:r>
              <a:rPr lang="en-US" altLang="zh-CN" sz="2000" smtClean="0">
                <a:solidFill>
                  <a:srgbClr val="0000FF"/>
                </a:solidFill>
                <a:latin typeface="Consolas" pitchFamily="49" charset="0"/>
                <a:ea typeface="仿宋" pitchFamily="49" charset="-122"/>
                <a:cs typeface="Consolas" pitchFamily="49" charset="0"/>
              </a:rPr>
              <a:t>   </a:t>
            </a:r>
            <a:r>
              <a:rPr lang="zh-CN" altLang="zh-CN" sz="2000" smtClean="0">
                <a:solidFill>
                  <a:srgbClr val="0000FF"/>
                </a:solidFill>
                <a:latin typeface="Consolas" pitchFamily="49" charset="0"/>
                <a:ea typeface="仿宋" pitchFamily="49" charset="-122"/>
                <a:cs typeface="Consolas" pitchFamily="49" charset="0"/>
              </a:rPr>
              <a:t>获得</a:t>
            </a:r>
            <a:r>
              <a:rPr lang="en-US" altLang="zh-CN" sz="2000" smtClean="0">
                <a:solidFill>
                  <a:srgbClr val="0000FF"/>
                </a:solidFill>
                <a:latin typeface="Consolas" pitchFamily="49" charset="0"/>
                <a:ea typeface="仿宋" pitchFamily="49" charset="-122"/>
                <a:cs typeface="Consolas" pitchFamily="49" charset="0"/>
              </a:rPr>
              <a:t>map</a:t>
            </a:r>
            <a:r>
              <a:rPr lang="zh-CN" altLang="zh-CN" sz="2000" smtClean="0">
                <a:solidFill>
                  <a:srgbClr val="0000FF"/>
                </a:solidFill>
                <a:latin typeface="Consolas" pitchFamily="49" charset="0"/>
                <a:ea typeface="仿宋" pitchFamily="49" charset="-122"/>
                <a:cs typeface="Consolas" pitchFamily="49" charset="0"/>
              </a:rPr>
              <a:t>中一个值的最简单方法如下：</a:t>
            </a:r>
            <a:endParaRPr lang="en-US" altLang="zh-CN" sz="2000" smtClean="0">
              <a:solidFill>
                <a:srgbClr val="0000FF"/>
              </a:solidFill>
              <a:latin typeface="Consolas" pitchFamily="49" charset="0"/>
              <a:ea typeface="仿宋" pitchFamily="49" charset="-122"/>
              <a:cs typeface="Consolas" pitchFamily="49" charset="0"/>
            </a:endParaRPr>
          </a:p>
          <a:p>
            <a:pPr algn="l">
              <a:lnSpc>
                <a:spcPts val="3000"/>
              </a:lnSpc>
              <a:spcBef>
                <a:spcPts val="1200"/>
              </a:spcBef>
            </a:pPr>
            <a:r>
              <a:rPr lang="en-US" altLang="zh-CN" sz="2000" smtClean="0">
                <a:latin typeface="Consolas" pitchFamily="49" charset="0"/>
                <a:ea typeface="仿宋" pitchFamily="49" charset="-122"/>
                <a:cs typeface="Consolas" pitchFamily="49" charset="0"/>
              </a:rPr>
              <a:t>    </a:t>
            </a:r>
            <a:r>
              <a:rPr lang="en-US" altLang="zh-CN" sz="1800" smtClean="0">
                <a:solidFill>
                  <a:srgbClr val="9900FF"/>
                </a:solidFill>
                <a:latin typeface="Consolas" pitchFamily="49" charset="0"/>
                <a:ea typeface="仿宋" pitchFamily="49" charset="-122"/>
                <a:cs typeface="Consolas" pitchFamily="49" charset="0"/>
              </a:rPr>
              <a:t>int ans = mymap['a'];</a:t>
            </a:r>
            <a:endParaRPr lang="zh-CN" altLang="zh-CN" sz="1800" smtClean="0">
              <a:solidFill>
                <a:srgbClr val="9900FF"/>
              </a:solidFill>
              <a:latin typeface="Consolas" pitchFamily="49" charset="0"/>
              <a:ea typeface="仿宋" pitchFamily="49" charset="-122"/>
              <a:cs typeface="Consolas" pitchFamily="49" charset="0"/>
            </a:endParaRPr>
          </a:p>
          <a:p>
            <a:pPr algn="l">
              <a:lnSpc>
                <a:spcPts val="3000"/>
              </a:lnSpc>
              <a:spcBef>
                <a:spcPts val="1200"/>
              </a:spcBef>
            </a:pPr>
            <a:r>
              <a:rPr lang="zh-CN" altLang="zh-CN" sz="2000" smtClean="0">
                <a:solidFill>
                  <a:srgbClr val="0000FF"/>
                </a:solidFill>
                <a:latin typeface="Consolas" pitchFamily="49" charset="0"/>
                <a:ea typeface="仿宋" pitchFamily="49" charset="-122"/>
                <a:cs typeface="Consolas" pitchFamily="49" charset="0"/>
              </a:rPr>
              <a:t>只有当</a:t>
            </a:r>
            <a:r>
              <a:rPr lang="en-US" altLang="zh-CN" sz="2000" smtClean="0">
                <a:solidFill>
                  <a:srgbClr val="0000FF"/>
                </a:solidFill>
                <a:latin typeface="Consolas" pitchFamily="49" charset="0"/>
                <a:ea typeface="仿宋" pitchFamily="49" charset="-122"/>
                <a:cs typeface="Consolas" pitchFamily="49" charset="0"/>
              </a:rPr>
              <a:t>map</a:t>
            </a:r>
            <a:r>
              <a:rPr lang="zh-CN" altLang="zh-CN" sz="2000" smtClean="0">
                <a:solidFill>
                  <a:srgbClr val="0000FF"/>
                </a:solidFill>
                <a:latin typeface="Consolas" pitchFamily="49" charset="0"/>
                <a:ea typeface="仿宋" pitchFamily="49" charset="-122"/>
                <a:cs typeface="Consolas" pitchFamily="49" charset="0"/>
              </a:rPr>
              <a:t>中有这个关键字（</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a</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）时才会成功，否则会自动插入一个元素，值为初始化值。可以使用</a:t>
            </a:r>
            <a:r>
              <a:rPr lang="en-US" altLang="zh-CN" sz="2000" smtClean="0">
                <a:solidFill>
                  <a:srgbClr val="0000FF"/>
                </a:solidFill>
                <a:latin typeface="Consolas" pitchFamily="49" charset="0"/>
                <a:ea typeface="仿宋" pitchFamily="49" charset="-122"/>
                <a:cs typeface="Consolas" pitchFamily="49" charset="0"/>
              </a:rPr>
              <a:t>find() </a:t>
            </a:r>
            <a:r>
              <a:rPr lang="zh-CN" altLang="zh-CN" sz="2000" smtClean="0">
                <a:solidFill>
                  <a:srgbClr val="0000FF"/>
                </a:solidFill>
                <a:latin typeface="Consolas" pitchFamily="49" charset="0"/>
                <a:ea typeface="仿宋" pitchFamily="49" charset="-122"/>
                <a:cs typeface="Consolas" pitchFamily="49" charset="0"/>
              </a:rPr>
              <a:t>方法来发现一个关键字是否存在。</a:t>
            </a:r>
          </a:p>
        </p:txBody>
      </p:sp>
      <p:sp>
        <p:nvSpPr>
          <p:cNvPr id="4" name="灯片编号占位符 3"/>
          <p:cNvSpPr>
            <a:spLocks noGrp="1"/>
          </p:cNvSpPr>
          <p:nvPr>
            <p:ph type="sldNum" sz="quarter" idx="12"/>
          </p:nvPr>
        </p:nvSpPr>
        <p:spPr/>
        <p:txBody>
          <a:bodyPr/>
          <a:lstStyle/>
          <a:p>
            <a:fld id="{6699457F-8CE0-4332-9E3E-2A332048C7F3}" type="slidenum">
              <a:rPr lang="en-US" altLang="zh-CN" smtClean="0"/>
              <a:pPr/>
              <a:t>93</a:t>
            </a:fld>
            <a:r>
              <a:rPr lang="en-US" altLang="zh-CN" smtClean="0"/>
              <a:t>/120</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571480"/>
            <a:ext cx="8001056" cy="3908762"/>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r>
              <a:rPr lang="en-US" altLang="zh-CN" sz="1600" smtClean="0">
                <a:solidFill>
                  <a:srgbClr val="0000FF"/>
                </a:solidFill>
                <a:latin typeface="Consolas" pitchFamily="49" charset="0"/>
                <a:ea typeface="仿宋" pitchFamily="49" charset="-122"/>
                <a:cs typeface="Consolas" pitchFamily="49" charset="0"/>
              </a:rPr>
              <a:t>#include &lt;map&gt;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using namespace std;</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void main()</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C00000"/>
                </a:solidFill>
                <a:latin typeface="Consolas" pitchFamily="49" charset="0"/>
                <a:ea typeface="仿宋" pitchFamily="49" charset="-122"/>
                <a:cs typeface="Consolas" pitchFamily="49" charset="0"/>
              </a:rPr>
              <a:t> map&lt;char,int&gt; mymap;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定义</a:t>
            </a:r>
            <a:r>
              <a:rPr lang="en-US" altLang="zh-CN" sz="1600" smtClean="0">
                <a:solidFill>
                  <a:srgbClr val="00B0F0"/>
                </a:solidFill>
                <a:latin typeface="Consolas" pitchFamily="49" charset="0"/>
                <a:ea typeface="仿宋" pitchFamily="49" charset="-122"/>
                <a:cs typeface="Consolas" pitchFamily="49" charset="0"/>
              </a:rPr>
              <a:t>map</a:t>
            </a:r>
            <a:r>
              <a:rPr lang="zh-CN" altLang="zh-CN" sz="1600" smtClean="0">
                <a:solidFill>
                  <a:srgbClr val="00B0F0"/>
                </a:solidFill>
                <a:latin typeface="Consolas" pitchFamily="49" charset="0"/>
                <a:ea typeface="仿宋" pitchFamily="49" charset="-122"/>
                <a:cs typeface="Consolas" pitchFamily="49" charset="0"/>
              </a:rPr>
              <a:t>容器</a:t>
            </a:r>
            <a:r>
              <a:rPr lang="en-US" altLang="zh-CN" sz="1600" smtClean="0">
                <a:solidFill>
                  <a:srgbClr val="00B0F0"/>
                </a:solidFill>
                <a:latin typeface="Consolas" pitchFamily="49" charset="0"/>
                <a:ea typeface="仿宋" pitchFamily="49" charset="-122"/>
                <a:cs typeface="Consolas" pitchFamily="49" charset="0"/>
              </a:rPr>
              <a:t>mymap</a:t>
            </a:r>
            <a:endParaRPr lang="zh-CN" altLang="zh-CN" sz="1600" smtClean="0">
              <a:solidFill>
                <a:srgbClr val="00B0F0"/>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8000"/>
                </a:solidFill>
                <a:latin typeface="Consolas" pitchFamily="49" charset="0"/>
                <a:ea typeface="仿宋" pitchFamily="49" charset="-122"/>
                <a:cs typeface="Consolas" pitchFamily="49" charset="0"/>
              </a:rPr>
              <a:t>    mymap.insert(pair&lt;char,int&gt;('a',1));</a:t>
            </a:r>
          </a:p>
          <a:p>
            <a:pPr algn="l"/>
            <a:r>
              <a:rPr lang="en-US" altLang="zh-CN" sz="1600" smtClean="0">
                <a:solidFill>
                  <a:srgbClr val="008000"/>
                </a:solidFill>
                <a:latin typeface="Consolas" pitchFamily="49" charset="0"/>
                <a:ea typeface="仿宋" pitchFamily="49" charset="-122"/>
                <a:cs typeface="Consolas" pitchFamily="49" charset="0"/>
              </a:rPr>
              <a:t>				</a:t>
            </a:r>
            <a:r>
              <a:rPr lang="en-US" altLang="zh-CN" sz="1600" smtClean="0">
                <a:solidFill>
                  <a:srgbClr val="FF0000"/>
                </a:solidFill>
                <a:latin typeface="Consolas" pitchFamily="49" charset="0"/>
                <a:ea typeface="仿宋" pitchFamily="49" charset="-122"/>
                <a:cs typeface="Consolas" pitchFamily="49" charset="0"/>
              </a:rPr>
              <a:t>//</a:t>
            </a:r>
            <a:r>
              <a:rPr lang="zh-CN" altLang="zh-CN" sz="1600" smtClean="0">
                <a:solidFill>
                  <a:srgbClr val="FF0000"/>
                </a:solidFill>
                <a:latin typeface="Consolas" pitchFamily="49" charset="0"/>
                <a:ea typeface="仿宋" pitchFamily="49" charset="-122"/>
                <a:cs typeface="Consolas" pitchFamily="49" charset="0"/>
              </a:rPr>
              <a:t>插入方式</a:t>
            </a:r>
            <a:r>
              <a:rPr lang="en-US" altLang="zh-CN" sz="1600" smtClean="0">
                <a:solidFill>
                  <a:srgbClr val="FF0000"/>
                </a:solidFill>
                <a:latin typeface="Consolas" pitchFamily="49" charset="0"/>
                <a:ea typeface="仿宋" pitchFamily="49" charset="-122"/>
                <a:cs typeface="Consolas" pitchFamily="49" charset="0"/>
              </a:rPr>
              <a:t>1</a:t>
            </a:r>
            <a:endParaRPr lang="zh-CN" altLang="zh-CN" sz="1600" smtClean="0">
              <a:solidFill>
                <a:srgbClr val="FF0000"/>
              </a:solidFill>
              <a:latin typeface="Consolas" pitchFamily="49" charset="0"/>
              <a:ea typeface="仿宋" pitchFamily="49" charset="-122"/>
              <a:cs typeface="Consolas" pitchFamily="49" charset="0"/>
            </a:endParaRPr>
          </a:p>
          <a:p>
            <a:pPr algn="l"/>
            <a:r>
              <a:rPr lang="en-US" altLang="zh-CN" sz="1600" smtClean="0">
                <a:solidFill>
                  <a:srgbClr val="9900FF"/>
                </a:solidFill>
                <a:latin typeface="Consolas" pitchFamily="49" charset="0"/>
                <a:ea typeface="仿宋" pitchFamily="49" charset="-122"/>
                <a:cs typeface="Consolas" pitchFamily="49" charset="0"/>
              </a:rPr>
              <a:t>    mymap.insert(map&lt;char,int&gt;::value_type('b',2));</a:t>
            </a:r>
          </a:p>
          <a:p>
            <a:pPr algn="l"/>
            <a:r>
              <a:rPr lang="en-US" altLang="zh-CN" sz="1600" smtClean="0">
                <a:solidFill>
                  <a:srgbClr val="9900FF"/>
                </a:solidFill>
                <a:latin typeface="Consolas" pitchFamily="49" charset="0"/>
                <a:ea typeface="仿宋" pitchFamily="49" charset="-122"/>
                <a:cs typeface="Consolas" pitchFamily="49" charset="0"/>
              </a:rPr>
              <a:t>				</a:t>
            </a:r>
            <a:r>
              <a:rPr lang="en-US" altLang="zh-CN" sz="1600" smtClean="0">
                <a:solidFill>
                  <a:srgbClr val="FF0000"/>
                </a:solidFill>
                <a:latin typeface="Consolas" pitchFamily="49" charset="0"/>
                <a:ea typeface="仿宋" pitchFamily="49" charset="-122"/>
                <a:cs typeface="Consolas" pitchFamily="49" charset="0"/>
              </a:rPr>
              <a:t>//</a:t>
            </a:r>
            <a:r>
              <a:rPr lang="zh-CN" altLang="zh-CN" sz="1600" smtClean="0">
                <a:solidFill>
                  <a:srgbClr val="FF0000"/>
                </a:solidFill>
                <a:latin typeface="Consolas" pitchFamily="49" charset="0"/>
                <a:ea typeface="仿宋" pitchFamily="49" charset="-122"/>
                <a:cs typeface="Consolas" pitchFamily="49" charset="0"/>
              </a:rPr>
              <a:t>插入方式</a:t>
            </a:r>
            <a:r>
              <a:rPr lang="en-US" altLang="zh-CN" sz="1600" smtClean="0">
                <a:solidFill>
                  <a:srgbClr val="FF0000"/>
                </a:solidFill>
                <a:latin typeface="Consolas" pitchFamily="49" charset="0"/>
                <a:ea typeface="仿宋" pitchFamily="49" charset="-122"/>
                <a:cs typeface="Consolas" pitchFamily="49" charset="0"/>
              </a:rPr>
              <a:t>2</a:t>
            </a:r>
            <a:endParaRPr lang="zh-CN" altLang="zh-CN" sz="1600" smtClean="0">
              <a:solidFill>
                <a:srgbClr val="FF0000"/>
              </a:solidFill>
              <a:latin typeface="Consolas" pitchFamily="49" charset="0"/>
              <a:ea typeface="仿宋" pitchFamily="49" charset="-122"/>
              <a:cs typeface="Consolas" pitchFamily="49" charset="0"/>
            </a:endParaRPr>
          </a:p>
          <a:p>
            <a:pPr algn="l"/>
            <a:r>
              <a:rPr lang="en-US" altLang="zh-CN" sz="1600" smtClean="0">
                <a:solidFill>
                  <a:srgbClr val="00B0F0"/>
                </a:solidFill>
                <a:latin typeface="Consolas" pitchFamily="49" charset="0"/>
                <a:ea typeface="仿宋" pitchFamily="49" charset="-122"/>
                <a:cs typeface="Consolas" pitchFamily="49" charset="0"/>
              </a:rPr>
              <a:t>    mymap['c']=3;										</a:t>
            </a:r>
            <a:r>
              <a:rPr lang="en-US" altLang="zh-CN" sz="1600" smtClean="0">
                <a:solidFill>
                  <a:srgbClr val="FF0000"/>
                </a:solidFill>
                <a:latin typeface="Consolas" pitchFamily="49" charset="0"/>
                <a:ea typeface="仿宋" pitchFamily="49" charset="-122"/>
                <a:cs typeface="Consolas" pitchFamily="49" charset="0"/>
              </a:rPr>
              <a:t>//</a:t>
            </a:r>
            <a:r>
              <a:rPr lang="zh-CN" altLang="zh-CN" sz="1600" smtClean="0">
                <a:solidFill>
                  <a:srgbClr val="FF0000"/>
                </a:solidFill>
                <a:latin typeface="Consolas" pitchFamily="49" charset="0"/>
                <a:ea typeface="仿宋" pitchFamily="49" charset="-122"/>
                <a:cs typeface="Consolas" pitchFamily="49" charset="0"/>
              </a:rPr>
              <a:t>插入方式</a:t>
            </a:r>
            <a:r>
              <a:rPr lang="en-US" altLang="zh-CN" sz="1600" smtClean="0">
                <a:solidFill>
                  <a:srgbClr val="FF0000"/>
                </a:solidFill>
                <a:latin typeface="Consolas" pitchFamily="49" charset="0"/>
                <a:ea typeface="仿宋" pitchFamily="49" charset="-122"/>
                <a:cs typeface="Consolas" pitchFamily="49" charset="0"/>
              </a:rPr>
              <a:t>3</a:t>
            </a:r>
            <a:endParaRPr lang="zh-CN" altLang="zh-CN" sz="1600" smtClean="0">
              <a:solidFill>
                <a:srgbClr val="FF0000"/>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map&lt;char,int&gt;::iterator it;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for(it=mymap.begin();it!=mymap.end();it++)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printf("[%c,%d] ",it-&gt;first,it-&gt;second);</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printf("\n");</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33CC"/>
                </a:solidFill>
                <a:latin typeface="Consolas" pitchFamily="49" charset="0"/>
                <a:ea typeface="仿宋" pitchFamily="49" charset="-122"/>
                <a:cs typeface="Consolas" pitchFamily="49" charset="0"/>
              </a:rPr>
              <a:t>}</a:t>
            </a:r>
            <a:endParaRPr lang="zh-CN" altLang="zh-CN" sz="1600" smtClean="0">
              <a:solidFill>
                <a:srgbClr val="0033CC"/>
              </a:solidFill>
              <a:latin typeface="Consolas" pitchFamily="49" charset="0"/>
              <a:ea typeface="仿宋" pitchFamily="49" charset="-122"/>
              <a:cs typeface="Consolas" pitchFamily="49" charset="0"/>
            </a:endParaRPr>
          </a:p>
        </p:txBody>
      </p:sp>
      <p:sp>
        <p:nvSpPr>
          <p:cNvPr id="3" name="TextBox 2"/>
          <p:cNvSpPr txBox="1"/>
          <p:nvPr/>
        </p:nvSpPr>
        <p:spPr>
          <a:xfrm>
            <a:off x="2285984" y="5000636"/>
            <a:ext cx="2857520"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[a,1] [b,2] [c,3]</a:t>
            </a:r>
            <a:endParaRPr lang="zh-CN" altLang="zh-CN" sz="2000" smtClean="0">
              <a:solidFill>
                <a:srgbClr val="0000FF"/>
              </a:solidFill>
              <a:latin typeface="Consolas" pitchFamily="49" charset="0"/>
              <a:cs typeface="Consolas" pitchFamily="49" charset="0"/>
            </a:endParaRPr>
          </a:p>
        </p:txBody>
      </p:sp>
      <p:sp>
        <p:nvSpPr>
          <p:cNvPr id="4" name="下箭头 3"/>
          <p:cNvSpPr/>
          <p:nvPr/>
        </p:nvSpPr>
        <p:spPr>
          <a:xfrm>
            <a:off x="3428992" y="4572008"/>
            <a:ext cx="285752" cy="35719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 name="灯片编号占位符 5"/>
          <p:cNvSpPr>
            <a:spLocks noGrp="1"/>
          </p:cNvSpPr>
          <p:nvPr>
            <p:ph type="sldNum" sz="quarter" idx="12"/>
          </p:nvPr>
        </p:nvSpPr>
        <p:spPr/>
        <p:txBody>
          <a:bodyPr/>
          <a:lstStyle/>
          <a:p>
            <a:fld id="{6699457F-8CE0-4332-9E3E-2A332048C7F3}" type="slidenum">
              <a:rPr lang="en-US" altLang="zh-CN" smtClean="0"/>
              <a:pPr/>
              <a:t>94</a:t>
            </a:fld>
            <a:r>
              <a:rPr lang="en-US" altLang="zh-CN" smtClean="0"/>
              <a:t>/120</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7290" y="357166"/>
            <a:ext cx="4643470" cy="447609"/>
          </a:xfrm>
          <a:prstGeom prst="rect">
            <a:avLst/>
          </a:prstGeom>
        </p:spPr>
        <p:style>
          <a:lnRef idx="3">
            <a:schemeClr val="lt1"/>
          </a:lnRef>
          <a:fillRef idx="1">
            <a:schemeClr val="accent1"/>
          </a:fillRef>
          <a:effectRef idx="1">
            <a:schemeClr val="accent1"/>
          </a:effectRef>
          <a:fontRef idx="minor">
            <a:schemeClr val="lt1"/>
          </a:fontRef>
        </p:style>
        <p:txBody>
          <a:bodyPr wrap="square" tIns="72000" bIns="36000" rtlCol="0">
            <a:spAutoFit/>
          </a:bodyPr>
          <a:lstStyle/>
          <a:p>
            <a:pPr algn="l"/>
            <a:r>
              <a:rPr lang="en-US" altLang="zh-CN" sz="2200" smtClean="0">
                <a:solidFill>
                  <a:srgbClr val="FF0000"/>
                </a:solidFill>
                <a:latin typeface="Consolas" pitchFamily="49" charset="0"/>
                <a:ea typeface="楷体" pitchFamily="49" charset="-122"/>
                <a:cs typeface="Consolas" pitchFamily="49" charset="0"/>
                <a:sym typeface="Wingdings"/>
              </a:rPr>
              <a:t> </a:t>
            </a:r>
            <a:r>
              <a:rPr lang="en-US" altLang="zh-CN" sz="2200" smtClean="0">
                <a:solidFill>
                  <a:srgbClr val="FF0000"/>
                </a:solidFill>
                <a:ea typeface="楷体" pitchFamily="49" charset="-122"/>
                <a:cs typeface="Times New Roman" pitchFamily="18" charset="0"/>
              </a:rPr>
              <a:t>CSP</a:t>
            </a:r>
            <a:r>
              <a:rPr lang="zh-CN" altLang="en-US" sz="2200" smtClean="0">
                <a:solidFill>
                  <a:srgbClr val="FF0000"/>
                </a:solidFill>
                <a:ea typeface="楷体" pitchFamily="49" charset="-122"/>
                <a:cs typeface="Times New Roman" pitchFamily="18" charset="0"/>
              </a:rPr>
              <a:t>：</a:t>
            </a:r>
            <a:r>
              <a:rPr lang="en-US" altLang="zh-CN" sz="2200" smtClean="0">
                <a:solidFill>
                  <a:srgbClr val="FF0000"/>
                </a:solidFill>
                <a:ea typeface="楷体" pitchFamily="49" charset="-122"/>
                <a:cs typeface="Times New Roman" pitchFamily="18" charset="0"/>
              </a:rPr>
              <a:t>201503-2 </a:t>
            </a:r>
            <a:r>
              <a:rPr lang="zh-CN" altLang="en-US" sz="2200" smtClean="0">
                <a:solidFill>
                  <a:srgbClr val="FF0000"/>
                </a:solidFill>
                <a:ea typeface="楷体" pitchFamily="49" charset="-122"/>
                <a:cs typeface="Times New Roman" pitchFamily="18" charset="0"/>
              </a:rPr>
              <a:t>数字排序</a:t>
            </a:r>
          </a:p>
        </p:txBody>
      </p:sp>
      <p:sp>
        <p:nvSpPr>
          <p:cNvPr id="3" name="TextBox 2"/>
          <p:cNvSpPr txBox="1"/>
          <p:nvPr/>
        </p:nvSpPr>
        <p:spPr>
          <a:xfrm>
            <a:off x="1571604" y="1071546"/>
            <a:ext cx="5000660" cy="369332"/>
          </a:xfrm>
          <a:prstGeom prst="rect">
            <a:avLst/>
          </a:prstGeom>
          <a:noFill/>
        </p:spPr>
        <p:txBody>
          <a:bodyPr wrap="square" rtlCol="0">
            <a:spAutoFit/>
          </a:bodyPr>
          <a:lstStyle/>
          <a:p>
            <a:pPr algn="l"/>
            <a:r>
              <a:rPr lang="zh-CN" altLang="en-US" sz="1800" smtClean="0">
                <a:solidFill>
                  <a:srgbClr val="0000FF"/>
                </a:solidFill>
                <a:latin typeface="Consolas" pitchFamily="49" charset="0"/>
                <a:ea typeface="楷体" pitchFamily="49" charset="-122"/>
                <a:cs typeface="Consolas" pitchFamily="49" charset="0"/>
              </a:rPr>
              <a:t>时间限制：</a:t>
            </a:r>
            <a:r>
              <a:rPr lang="en-US" altLang="zh-CN" sz="1800" smtClean="0">
                <a:solidFill>
                  <a:srgbClr val="0000FF"/>
                </a:solidFill>
                <a:latin typeface="Consolas" pitchFamily="49" charset="0"/>
                <a:ea typeface="楷体" pitchFamily="49" charset="-122"/>
                <a:cs typeface="Consolas" pitchFamily="49" charset="0"/>
              </a:rPr>
              <a:t>1.0s</a:t>
            </a:r>
            <a:r>
              <a:rPr lang="zh-CN" altLang="en-US" sz="1800" smtClean="0">
                <a:solidFill>
                  <a:srgbClr val="0000FF"/>
                </a:solidFill>
                <a:latin typeface="Consolas" pitchFamily="49" charset="0"/>
                <a:ea typeface="楷体" pitchFamily="49" charset="-122"/>
                <a:cs typeface="Consolas" pitchFamily="49" charset="0"/>
              </a:rPr>
              <a:t>，内存限制：  </a:t>
            </a:r>
            <a:r>
              <a:rPr lang="en-US" altLang="zh-CN" sz="1800" smtClean="0">
                <a:solidFill>
                  <a:srgbClr val="0000FF"/>
                </a:solidFill>
                <a:latin typeface="Consolas" pitchFamily="49" charset="0"/>
                <a:ea typeface="楷体" pitchFamily="49" charset="-122"/>
                <a:cs typeface="Consolas" pitchFamily="49" charset="0"/>
              </a:rPr>
              <a:t>256.0MB</a:t>
            </a:r>
            <a:endParaRPr lang="zh-CN" altLang="en-US" sz="1800" smtClean="0">
              <a:solidFill>
                <a:srgbClr val="0000FF"/>
              </a:solidFill>
              <a:latin typeface="Consolas" pitchFamily="49" charset="0"/>
              <a:ea typeface="楷体" pitchFamily="49" charset="-122"/>
              <a:cs typeface="Consolas" pitchFamily="49" charset="0"/>
            </a:endParaRPr>
          </a:p>
        </p:txBody>
      </p:sp>
      <p:sp>
        <p:nvSpPr>
          <p:cNvPr id="4" name="TextBox 3"/>
          <p:cNvSpPr txBox="1"/>
          <p:nvPr/>
        </p:nvSpPr>
        <p:spPr>
          <a:xfrm>
            <a:off x="428596" y="1714488"/>
            <a:ext cx="8358246" cy="3235653"/>
          </a:xfrm>
          <a:prstGeom prst="rect">
            <a:avLst/>
          </a:prstGeom>
          <a:solidFill>
            <a:schemeClr val="accent5">
              <a:lumMod val="20000"/>
              <a:lumOff val="80000"/>
            </a:schemeClr>
          </a:solidFill>
          <a:ln>
            <a:noFill/>
          </a:ln>
          <a:effectLst/>
          <a:scene3d>
            <a:camera prst="orthographicFront">
              <a:rot lat="0" lon="0" rev="0"/>
            </a:camera>
            <a:lightRig rig="chilly" dir="t">
              <a:rot lat="0" lon="0" rev="18480000"/>
            </a:lightRig>
          </a:scene3d>
          <a:sp3d prstMaterial="clear">
            <a:bevelT h="63500"/>
          </a:sp3d>
        </p:spPr>
        <p:txBody>
          <a:bodyPr wrap="square" lIns="180000" tIns="144000" bIns="180000" rtlCol="0">
            <a:spAutoFit/>
          </a:bodyPr>
          <a:lstStyle/>
          <a:p>
            <a:pPr algn="l">
              <a:lnSpc>
                <a:spcPct val="150000"/>
              </a:lnSpc>
            </a:pPr>
            <a:r>
              <a:rPr lang="zh-CN" altLang="en-US" sz="1800" smtClean="0">
                <a:solidFill>
                  <a:srgbClr val="FF0000"/>
                </a:solidFill>
                <a:latin typeface="Consolas" pitchFamily="49" charset="0"/>
                <a:ea typeface="微软雅黑" pitchFamily="34" charset="-122"/>
                <a:cs typeface="Consolas" pitchFamily="49" charset="0"/>
              </a:rPr>
              <a:t>问题描述：</a:t>
            </a:r>
            <a:r>
              <a:rPr lang="zh-CN" altLang="en-US" sz="1800" smtClean="0">
                <a:solidFill>
                  <a:srgbClr val="0000FF"/>
                </a:solidFill>
                <a:latin typeface="Consolas" pitchFamily="49" charset="0"/>
                <a:ea typeface="楷体" pitchFamily="49" charset="-122"/>
                <a:cs typeface="Consolas" pitchFamily="49" charset="0"/>
              </a:rPr>
              <a:t>给定</a:t>
            </a:r>
            <a:r>
              <a:rPr lang="en-US" altLang="zh-CN" sz="1800" i="1" smtClean="0">
                <a:solidFill>
                  <a:srgbClr val="0000FF"/>
                </a:solidFill>
                <a:latin typeface="Consolas" pitchFamily="49" charset="0"/>
                <a:ea typeface="楷体" pitchFamily="49" charset="-122"/>
                <a:cs typeface="Consolas" pitchFamily="49" charset="0"/>
              </a:rPr>
              <a:t>n</a:t>
            </a:r>
            <a:r>
              <a:rPr lang="zh-CN" altLang="en-US" sz="1800" smtClean="0">
                <a:solidFill>
                  <a:srgbClr val="0000FF"/>
                </a:solidFill>
                <a:latin typeface="Consolas" pitchFamily="49" charset="0"/>
                <a:ea typeface="楷体" pitchFamily="49" charset="-122"/>
                <a:cs typeface="Consolas" pitchFamily="49" charset="0"/>
              </a:rPr>
              <a:t>个整数，请统计出每个整数出现的次数，按出现次数从多到少的顺序输出。</a:t>
            </a:r>
          </a:p>
          <a:p>
            <a:pPr algn="l">
              <a:lnSpc>
                <a:spcPct val="150000"/>
              </a:lnSpc>
            </a:pPr>
            <a:r>
              <a:rPr lang="zh-CN" altLang="en-US" sz="1800" smtClean="0">
                <a:solidFill>
                  <a:srgbClr val="FF0000"/>
                </a:solidFill>
                <a:latin typeface="Consolas" pitchFamily="49" charset="0"/>
                <a:ea typeface="微软雅黑" pitchFamily="34" charset="-122"/>
                <a:cs typeface="Consolas" pitchFamily="49" charset="0"/>
              </a:rPr>
              <a:t>输入格式：</a:t>
            </a:r>
            <a:r>
              <a:rPr lang="zh-CN" altLang="en-US" sz="1800" smtClean="0">
                <a:solidFill>
                  <a:srgbClr val="0000FF"/>
                </a:solidFill>
                <a:latin typeface="Consolas" pitchFamily="49" charset="0"/>
                <a:ea typeface="楷体" pitchFamily="49" charset="-122"/>
                <a:cs typeface="Consolas" pitchFamily="49" charset="0"/>
              </a:rPr>
              <a:t>输入的第一行包含一个整数</a:t>
            </a:r>
            <a:r>
              <a:rPr lang="en-US" altLang="zh-CN" sz="1800" i="1" smtClean="0">
                <a:solidFill>
                  <a:srgbClr val="0000FF"/>
                </a:solidFill>
                <a:latin typeface="Consolas" pitchFamily="49" charset="0"/>
                <a:ea typeface="楷体" pitchFamily="49" charset="-122"/>
                <a:cs typeface="Consolas" pitchFamily="49" charset="0"/>
              </a:rPr>
              <a:t>n</a:t>
            </a:r>
            <a:r>
              <a:rPr lang="zh-CN" altLang="en-US" sz="1800" smtClean="0">
                <a:solidFill>
                  <a:srgbClr val="0000FF"/>
                </a:solidFill>
                <a:latin typeface="Consolas" pitchFamily="49" charset="0"/>
                <a:ea typeface="楷体" pitchFamily="49" charset="-122"/>
                <a:cs typeface="Consolas" pitchFamily="49" charset="0"/>
              </a:rPr>
              <a:t>，表示给定数字的个数。第二行包含 </a:t>
            </a:r>
            <a:r>
              <a:rPr lang="en-US" altLang="zh-CN" sz="1800" i="1" smtClean="0">
                <a:solidFill>
                  <a:srgbClr val="0000FF"/>
                </a:solidFill>
                <a:latin typeface="Consolas" pitchFamily="49" charset="0"/>
                <a:ea typeface="楷体" pitchFamily="49" charset="-122"/>
                <a:cs typeface="Consolas" pitchFamily="49" charset="0"/>
              </a:rPr>
              <a:t>n </a:t>
            </a:r>
            <a:r>
              <a:rPr lang="zh-CN" altLang="en-US" sz="1800" smtClean="0">
                <a:solidFill>
                  <a:srgbClr val="0000FF"/>
                </a:solidFill>
                <a:latin typeface="Consolas" pitchFamily="49" charset="0"/>
                <a:ea typeface="楷体" pitchFamily="49" charset="-122"/>
                <a:cs typeface="Consolas" pitchFamily="49" charset="0"/>
              </a:rPr>
              <a:t>个整数，相邻的整数之间用一个空格分隔，表示所给定的整数。</a:t>
            </a:r>
          </a:p>
          <a:p>
            <a:pPr algn="l">
              <a:lnSpc>
                <a:spcPct val="150000"/>
              </a:lnSpc>
            </a:pPr>
            <a:r>
              <a:rPr lang="zh-CN" altLang="en-US" sz="1800" smtClean="0">
                <a:solidFill>
                  <a:srgbClr val="FF0000"/>
                </a:solidFill>
                <a:latin typeface="Consolas" pitchFamily="49" charset="0"/>
                <a:ea typeface="微软雅黑" pitchFamily="34" charset="-122"/>
                <a:cs typeface="Consolas" pitchFamily="49" charset="0"/>
              </a:rPr>
              <a:t>输出格式：</a:t>
            </a:r>
            <a:r>
              <a:rPr lang="zh-CN" altLang="en-US" sz="1800" smtClean="0">
                <a:solidFill>
                  <a:srgbClr val="0000FF"/>
                </a:solidFill>
                <a:latin typeface="Consolas" pitchFamily="49" charset="0"/>
                <a:ea typeface="楷体" pitchFamily="49" charset="-122"/>
                <a:cs typeface="Consolas" pitchFamily="49" charset="0"/>
              </a:rPr>
              <a:t>输出多行，每行包含两个整数，分别表示一个给定的整数和它出现的次数。按出现次数递减的顺序输出。如果两个整数出现的次数一样多，则先输出值较小的，然后输出值较大的。</a:t>
            </a:r>
          </a:p>
        </p:txBody>
      </p:sp>
      <p:grpSp>
        <p:nvGrpSpPr>
          <p:cNvPr id="6" name="组合 5"/>
          <p:cNvGrpSpPr/>
          <p:nvPr/>
        </p:nvGrpSpPr>
        <p:grpSpPr>
          <a:xfrm>
            <a:off x="285720" y="142852"/>
            <a:ext cx="1000100" cy="785817"/>
            <a:chOff x="5703182" y="3835411"/>
            <a:chExt cx="1238250" cy="1236663"/>
          </a:xfrm>
        </p:grpSpPr>
        <p:grpSp>
          <p:nvGrpSpPr>
            <p:cNvPr id="7" name="Group 19"/>
            <p:cNvGrpSpPr>
              <a:grpSpLocks/>
            </p:cNvGrpSpPr>
            <p:nvPr/>
          </p:nvGrpSpPr>
          <p:grpSpPr bwMode="auto">
            <a:xfrm>
              <a:off x="5703182" y="3835411"/>
              <a:ext cx="1238250" cy="1236663"/>
              <a:chOff x="810" y="845"/>
              <a:chExt cx="827" cy="826"/>
            </a:xfrm>
          </p:grpSpPr>
          <p:sp>
            <p:nvSpPr>
              <p:cNvPr id="9"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defPPr>
                  <a:defRPr lang="zh-CN"/>
                </a:defPPr>
                <a:lvl1pPr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1pPr>
                <a:lvl2pPr marL="4572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2pPr>
                <a:lvl3pPr marL="9144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3pPr>
                <a:lvl4pPr marL="13716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4pPr>
                <a:lvl5pPr marL="18288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sp>
            <p:nvSpPr>
              <p:cNvPr id="10"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defPPr>
                  <a:defRPr lang="zh-CN"/>
                </a:defPPr>
                <a:lvl1pPr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1pPr>
                <a:lvl2pPr marL="4572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2pPr>
                <a:lvl3pPr marL="9144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3pPr>
                <a:lvl4pPr marL="13716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4pPr>
                <a:lvl5pPr marL="18288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sp>
            <p:nvSpPr>
              <p:cNvPr id="11"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defPPr>
                  <a:defRPr lang="zh-CN"/>
                </a:defPPr>
                <a:lvl1pPr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1pPr>
                <a:lvl2pPr marL="4572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2pPr>
                <a:lvl3pPr marL="9144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3pPr>
                <a:lvl4pPr marL="13716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4pPr>
                <a:lvl5pPr marL="18288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grpSp>
        <p:sp>
          <p:nvSpPr>
            <p:cNvPr id="8" name="Text Box 23"/>
            <p:cNvSpPr txBox="1">
              <a:spLocks noChangeArrowheads="1"/>
            </p:cNvSpPr>
            <p:nvPr/>
          </p:nvSpPr>
          <p:spPr bwMode="gray">
            <a:xfrm>
              <a:off x="5767676" y="4154859"/>
              <a:ext cx="1082674" cy="557010"/>
            </a:xfrm>
            <a:prstGeom prst="rect">
              <a:avLst/>
            </a:prstGeom>
            <a:noFill/>
            <a:ln w="9525" algn="ctr">
              <a:noFill/>
              <a:miter lim="800000"/>
              <a:headEnd/>
              <a:tailEnd/>
            </a:ln>
          </p:spPr>
          <p:txBody>
            <a:bodyPr>
              <a:spAutoFit/>
            </a:bodyPr>
            <a:lstStyle>
              <a:defPPr>
                <a:defRPr lang="zh-CN"/>
              </a:defPPr>
              <a:lvl1pPr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1pPr>
              <a:lvl2pPr marL="4572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2pPr>
              <a:lvl3pPr marL="9144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3pPr>
              <a:lvl4pPr marL="13716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4pPr>
              <a:lvl5pPr marL="18288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0033CC"/>
                  </a:solidFill>
                  <a:latin typeface="Times New Roman" pitchFamily="18" charset="0"/>
                  <a:ea typeface="楷体_GB2312" pitchFamily="49" charset="-122"/>
                  <a:cs typeface="+mn-cs"/>
                </a:defRPr>
              </a:lvl9pPr>
            </a:lstStyle>
            <a:p>
              <a:pPr algn="ctr">
                <a:spcBef>
                  <a:spcPct val="50000"/>
                </a:spcBef>
              </a:pPr>
              <a:r>
                <a:rPr lang="zh-CN" altLang="en-US" sz="2000" b="1" smtClean="0">
                  <a:solidFill>
                    <a:srgbClr val="FF0000"/>
                  </a:solidFill>
                  <a:latin typeface="方正启体简体" pitchFamily="65" charset="-122"/>
                  <a:ea typeface="方正启体简体" pitchFamily="65" charset="-122"/>
                  <a:cs typeface="Consolas" pitchFamily="49" charset="0"/>
                </a:rPr>
                <a:t>示例</a:t>
              </a:r>
              <a:endParaRPr lang="zh-CN" altLang="en-US" sz="2000" b="1">
                <a:solidFill>
                  <a:srgbClr val="FF0000"/>
                </a:solidFill>
                <a:latin typeface="方正启体简体" pitchFamily="65" charset="-122"/>
                <a:ea typeface="方正启体简体" pitchFamily="65" charset="-122"/>
                <a:cs typeface="Consolas" pitchFamily="49" charset="0"/>
              </a:endParaRPr>
            </a:p>
          </p:txBody>
        </p:sp>
      </p:grpSp>
      <p:sp>
        <p:nvSpPr>
          <p:cNvPr id="12" name="灯片编号占位符 11"/>
          <p:cNvSpPr>
            <a:spLocks noGrp="1"/>
          </p:cNvSpPr>
          <p:nvPr>
            <p:ph type="sldNum" sz="quarter" idx="12"/>
          </p:nvPr>
        </p:nvSpPr>
        <p:spPr/>
        <p:txBody>
          <a:bodyPr/>
          <a:lstStyle/>
          <a:p>
            <a:fld id="{6699457F-8CE0-4332-9E3E-2A332048C7F3}" type="slidenum">
              <a:rPr lang="en-US" altLang="zh-CN" smtClean="0"/>
              <a:pPr/>
              <a:t>95</a:t>
            </a:fld>
            <a:r>
              <a:rPr lang="en-US" altLang="zh-CN" smtClean="0"/>
              <a:t>/120</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642918"/>
            <a:ext cx="8143932" cy="4885395"/>
          </a:xfrm>
          <a:prstGeom prst="rect">
            <a:avLst/>
          </a:prstGeom>
          <a:blipFill>
            <a:blip r:embed="rId2" cstate="print"/>
            <a:tile tx="0" ty="0" sx="100000" sy="100000" flip="none" algn="tl"/>
          </a:blipFill>
          <a:ln>
            <a:noFill/>
          </a:ln>
          <a:effectLst/>
          <a:scene3d>
            <a:camera prst="orthographicFront">
              <a:rot lat="0" lon="0" rev="0"/>
            </a:camera>
            <a:lightRig rig="chilly" dir="t">
              <a:rot lat="0" lon="0" rev="18480000"/>
            </a:lightRig>
          </a:scene3d>
          <a:sp3d prstMaterial="clear">
            <a:bevelT h="63500"/>
          </a:sp3d>
        </p:spPr>
        <p:txBody>
          <a:bodyPr wrap="square" lIns="180000" tIns="180000" bIns="180000" rtlCol="0">
            <a:spAutoFit/>
          </a:bodyPr>
          <a:lstStyle/>
          <a:p>
            <a:pPr algn="l">
              <a:lnSpc>
                <a:spcPct val="150000"/>
              </a:lnSpc>
            </a:pPr>
            <a:r>
              <a:rPr lang="zh-CN" altLang="en-US" sz="1800" smtClean="0">
                <a:solidFill>
                  <a:srgbClr val="FF0000"/>
                </a:solidFill>
                <a:latin typeface="微软雅黑" pitchFamily="34" charset="-122"/>
                <a:ea typeface="微软雅黑" pitchFamily="34" charset="-122"/>
                <a:cs typeface="Consolas" pitchFamily="49" charset="0"/>
              </a:rPr>
              <a:t>样例输入</a:t>
            </a:r>
          </a:p>
          <a:p>
            <a:pPr algn="l">
              <a:lnSpc>
                <a:spcPct val="150000"/>
              </a:lnSpc>
            </a:pPr>
            <a:r>
              <a:rPr lang="en-US" altLang="zh-CN" sz="1800" smtClean="0">
                <a:solidFill>
                  <a:srgbClr val="0000FF"/>
                </a:solidFill>
                <a:latin typeface="Consolas" pitchFamily="49" charset="0"/>
                <a:ea typeface="楷体" pitchFamily="49" charset="-122"/>
                <a:cs typeface="Consolas" pitchFamily="49" charset="0"/>
              </a:rPr>
              <a:t>12</a:t>
            </a:r>
          </a:p>
          <a:p>
            <a:pPr algn="l">
              <a:lnSpc>
                <a:spcPct val="150000"/>
              </a:lnSpc>
            </a:pPr>
            <a:r>
              <a:rPr lang="en-US" altLang="zh-CN" sz="1800" smtClean="0">
                <a:solidFill>
                  <a:srgbClr val="0000FF"/>
                </a:solidFill>
                <a:latin typeface="Consolas" pitchFamily="49" charset="0"/>
                <a:ea typeface="楷体" pitchFamily="49" charset="-122"/>
                <a:cs typeface="Consolas" pitchFamily="49" charset="0"/>
              </a:rPr>
              <a:t>5 2 3 3 1 3 4 2 5 2 3 5</a:t>
            </a:r>
          </a:p>
          <a:p>
            <a:pPr algn="l">
              <a:lnSpc>
                <a:spcPct val="150000"/>
              </a:lnSpc>
            </a:pPr>
            <a:r>
              <a:rPr lang="zh-CN" altLang="en-US" sz="1800" smtClean="0">
                <a:solidFill>
                  <a:srgbClr val="FF0000"/>
                </a:solidFill>
                <a:latin typeface="微软雅黑" pitchFamily="34" charset="-122"/>
                <a:ea typeface="微软雅黑" pitchFamily="34" charset="-122"/>
                <a:cs typeface="Consolas" pitchFamily="49" charset="0"/>
              </a:rPr>
              <a:t>样例输出</a:t>
            </a:r>
          </a:p>
          <a:p>
            <a:pPr algn="l">
              <a:lnSpc>
                <a:spcPct val="150000"/>
              </a:lnSpc>
            </a:pPr>
            <a:r>
              <a:rPr lang="en-US" altLang="zh-CN" sz="1800" smtClean="0">
                <a:solidFill>
                  <a:srgbClr val="0000FF"/>
                </a:solidFill>
                <a:latin typeface="Consolas" pitchFamily="49" charset="0"/>
                <a:ea typeface="楷体" pitchFamily="49" charset="-122"/>
                <a:cs typeface="Consolas" pitchFamily="49" charset="0"/>
              </a:rPr>
              <a:t>3 4</a:t>
            </a:r>
          </a:p>
          <a:p>
            <a:pPr algn="l">
              <a:lnSpc>
                <a:spcPct val="150000"/>
              </a:lnSpc>
            </a:pPr>
            <a:r>
              <a:rPr lang="en-US" altLang="zh-CN" sz="1800" smtClean="0">
                <a:solidFill>
                  <a:srgbClr val="0000FF"/>
                </a:solidFill>
                <a:latin typeface="Consolas" pitchFamily="49" charset="0"/>
                <a:ea typeface="楷体" pitchFamily="49" charset="-122"/>
                <a:cs typeface="Consolas" pitchFamily="49" charset="0"/>
              </a:rPr>
              <a:t>2 3</a:t>
            </a:r>
          </a:p>
          <a:p>
            <a:pPr algn="l">
              <a:lnSpc>
                <a:spcPct val="150000"/>
              </a:lnSpc>
            </a:pPr>
            <a:r>
              <a:rPr lang="en-US" altLang="zh-CN" sz="1800" smtClean="0">
                <a:solidFill>
                  <a:srgbClr val="0000FF"/>
                </a:solidFill>
                <a:latin typeface="Consolas" pitchFamily="49" charset="0"/>
                <a:ea typeface="楷体" pitchFamily="49" charset="-122"/>
                <a:cs typeface="Consolas" pitchFamily="49" charset="0"/>
              </a:rPr>
              <a:t>5 3</a:t>
            </a:r>
          </a:p>
          <a:p>
            <a:pPr algn="l">
              <a:lnSpc>
                <a:spcPct val="150000"/>
              </a:lnSpc>
            </a:pPr>
            <a:r>
              <a:rPr lang="en-US" altLang="zh-CN" sz="1800" smtClean="0">
                <a:solidFill>
                  <a:srgbClr val="0000FF"/>
                </a:solidFill>
                <a:latin typeface="Consolas" pitchFamily="49" charset="0"/>
                <a:ea typeface="楷体" pitchFamily="49" charset="-122"/>
                <a:cs typeface="Consolas" pitchFamily="49" charset="0"/>
              </a:rPr>
              <a:t>1 1</a:t>
            </a:r>
          </a:p>
          <a:p>
            <a:pPr algn="l">
              <a:lnSpc>
                <a:spcPct val="150000"/>
              </a:lnSpc>
            </a:pPr>
            <a:r>
              <a:rPr lang="en-US" altLang="zh-CN" sz="1800" smtClean="0">
                <a:solidFill>
                  <a:srgbClr val="0000FF"/>
                </a:solidFill>
                <a:latin typeface="Consolas" pitchFamily="49" charset="0"/>
                <a:ea typeface="楷体" pitchFamily="49" charset="-122"/>
                <a:cs typeface="Consolas" pitchFamily="49" charset="0"/>
              </a:rPr>
              <a:t>4 1</a:t>
            </a:r>
          </a:p>
          <a:p>
            <a:pPr algn="l">
              <a:lnSpc>
                <a:spcPct val="150000"/>
              </a:lnSpc>
            </a:pPr>
            <a:r>
              <a:rPr lang="zh-CN" altLang="en-US" sz="1800" smtClean="0">
                <a:solidFill>
                  <a:srgbClr val="FF0000"/>
                </a:solidFill>
                <a:latin typeface="微软雅黑" pitchFamily="34" charset="-122"/>
                <a:ea typeface="微软雅黑" pitchFamily="34" charset="-122"/>
                <a:cs typeface="Consolas" pitchFamily="49" charset="0"/>
              </a:rPr>
              <a:t>评测用例规模与约定</a:t>
            </a:r>
          </a:p>
          <a:p>
            <a:pPr algn="l">
              <a:lnSpc>
                <a:spcPct val="150000"/>
              </a:lnSpc>
            </a:pPr>
            <a:r>
              <a:rPr lang="en-US" altLang="zh-CN" sz="1800" smtClean="0">
                <a:solidFill>
                  <a:srgbClr val="0000FF"/>
                </a:solidFill>
                <a:latin typeface="Consolas" pitchFamily="49" charset="0"/>
                <a:ea typeface="楷体" pitchFamily="49" charset="-122"/>
                <a:cs typeface="Consolas" pitchFamily="49" charset="0"/>
              </a:rPr>
              <a:t>1 ≤ n ≤ 1000</a:t>
            </a:r>
            <a:r>
              <a:rPr lang="zh-CN" altLang="en-US" sz="1800" smtClean="0">
                <a:solidFill>
                  <a:srgbClr val="0000FF"/>
                </a:solidFill>
                <a:latin typeface="Consolas" pitchFamily="49" charset="0"/>
                <a:ea typeface="楷体" pitchFamily="49" charset="-122"/>
                <a:cs typeface="Consolas" pitchFamily="49" charset="0"/>
              </a:rPr>
              <a:t>，给出的数都是不超过 </a:t>
            </a:r>
            <a:r>
              <a:rPr lang="en-US" altLang="zh-CN" sz="1800" smtClean="0">
                <a:solidFill>
                  <a:srgbClr val="0000FF"/>
                </a:solidFill>
                <a:latin typeface="Consolas" pitchFamily="49" charset="0"/>
                <a:ea typeface="楷体" pitchFamily="49" charset="-122"/>
                <a:cs typeface="Consolas" pitchFamily="49" charset="0"/>
              </a:rPr>
              <a:t>1000 </a:t>
            </a:r>
            <a:r>
              <a:rPr lang="zh-CN" altLang="en-US" sz="1800" smtClean="0">
                <a:solidFill>
                  <a:srgbClr val="0000FF"/>
                </a:solidFill>
                <a:latin typeface="Consolas" pitchFamily="49" charset="0"/>
                <a:ea typeface="楷体" pitchFamily="49" charset="-122"/>
                <a:cs typeface="Consolas" pitchFamily="49" charset="0"/>
              </a:rPr>
              <a:t>的非负整数。</a:t>
            </a:r>
          </a:p>
        </p:txBody>
      </p:sp>
      <p:sp>
        <p:nvSpPr>
          <p:cNvPr id="4" name="灯片编号占位符 3"/>
          <p:cNvSpPr>
            <a:spLocks noGrp="1"/>
          </p:cNvSpPr>
          <p:nvPr>
            <p:ph type="sldNum" sz="quarter" idx="12"/>
          </p:nvPr>
        </p:nvSpPr>
        <p:spPr/>
        <p:txBody>
          <a:bodyPr/>
          <a:lstStyle/>
          <a:p>
            <a:fld id="{6699457F-8CE0-4332-9E3E-2A332048C7F3}" type="slidenum">
              <a:rPr lang="en-US" altLang="zh-CN" smtClean="0"/>
              <a:pPr/>
              <a:t>96</a:t>
            </a:fld>
            <a:r>
              <a:rPr lang="en-US" altLang="zh-CN" smtClean="0"/>
              <a:t>/120</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285728"/>
            <a:ext cx="2286016" cy="400110"/>
          </a:xfrm>
          <a:prstGeom prst="rect">
            <a:avLst/>
          </a:prstGeom>
          <a:noFill/>
        </p:spPr>
        <p:txBody>
          <a:bodyPr wrap="square" rtlCol="0">
            <a:spAutoFit/>
          </a:bodyPr>
          <a:lstStyle/>
          <a:p>
            <a:r>
              <a:rPr lang="en-US" altLang="zh-CN" sz="2000" smtClean="0">
                <a:solidFill>
                  <a:srgbClr val="FF0000"/>
                </a:solidFill>
                <a:latin typeface="Consolas" pitchFamily="49" charset="0"/>
                <a:cs typeface="Consolas" pitchFamily="49" charset="0"/>
                <a:sym typeface="Wingdings"/>
              </a:rPr>
              <a:t> </a:t>
            </a:r>
            <a:r>
              <a:rPr lang="zh-CN" altLang="en-US" sz="2000" smtClean="0">
                <a:solidFill>
                  <a:srgbClr val="FF0000"/>
                </a:solidFill>
                <a:latin typeface="微软雅黑" pitchFamily="34" charset="-122"/>
                <a:ea typeface="微软雅黑" pitchFamily="34" charset="-122"/>
                <a:cs typeface="Times New Roman" pitchFamily="18" charset="0"/>
              </a:rPr>
              <a:t>求解思路：</a:t>
            </a:r>
          </a:p>
        </p:txBody>
      </p:sp>
      <p:sp>
        <p:nvSpPr>
          <p:cNvPr id="3" name="TextBox 2"/>
          <p:cNvSpPr txBox="1"/>
          <p:nvPr/>
        </p:nvSpPr>
        <p:spPr>
          <a:xfrm>
            <a:off x="214282" y="420105"/>
            <a:ext cx="3857652" cy="1601849"/>
          </a:xfrm>
          <a:prstGeom prst="rect">
            <a:avLst/>
          </a:prstGeom>
          <a:noFill/>
        </p:spPr>
        <p:txBody>
          <a:bodyPr wrap="square" rtlCol="0">
            <a:spAutoFit/>
          </a:bodyPr>
          <a:lstStyle/>
          <a:p>
            <a:pPr marL="457200" indent="-457200" algn="l">
              <a:lnSpc>
                <a:spcPct val="300000"/>
              </a:lnSpc>
              <a:buBlip>
                <a:blip r:embed="rId2"/>
              </a:buBlip>
            </a:pPr>
            <a:r>
              <a:rPr lang="zh-CN" altLang="en-US" sz="1800" smtClean="0">
                <a:solidFill>
                  <a:srgbClr val="0000FF"/>
                </a:solidFill>
                <a:latin typeface="Consolas" pitchFamily="49" charset="0"/>
                <a:ea typeface="楷体" pitchFamily="49" charset="-122"/>
                <a:cs typeface="Consolas" pitchFamily="49" charset="0"/>
              </a:rPr>
              <a:t>计数：采用</a:t>
            </a:r>
            <a:r>
              <a:rPr lang="en-US" altLang="zh-CN" sz="1800" smtClean="0">
                <a:solidFill>
                  <a:srgbClr val="0000FF"/>
                </a:solidFill>
                <a:latin typeface="Consolas" pitchFamily="49" charset="0"/>
                <a:ea typeface="楷体" pitchFamily="49" charset="-122"/>
                <a:cs typeface="Consolas" pitchFamily="49" charset="0"/>
              </a:rPr>
              <a:t>map</a:t>
            </a:r>
          </a:p>
          <a:p>
            <a:pPr marL="457200" indent="-457200" algn="l">
              <a:lnSpc>
                <a:spcPct val="300000"/>
              </a:lnSpc>
              <a:buBlip>
                <a:blip r:embed="rId2"/>
              </a:buBlip>
            </a:pPr>
            <a:r>
              <a:rPr lang="zh-CN" altLang="en-US" sz="1800" smtClean="0">
                <a:solidFill>
                  <a:srgbClr val="0000FF"/>
                </a:solidFill>
                <a:latin typeface="Consolas" pitchFamily="49" charset="0"/>
                <a:ea typeface="楷体" pitchFamily="49" charset="-122"/>
                <a:cs typeface="Consolas" pitchFamily="49" charset="0"/>
              </a:rPr>
              <a:t>排序：采用</a:t>
            </a:r>
            <a:r>
              <a:rPr lang="en-US" altLang="zh-CN" sz="1800" smtClean="0">
                <a:solidFill>
                  <a:srgbClr val="0000FF"/>
                </a:solidFill>
                <a:latin typeface="Consolas" pitchFamily="49" charset="0"/>
                <a:ea typeface="楷体" pitchFamily="49" charset="-122"/>
                <a:cs typeface="Consolas" pitchFamily="49" charset="0"/>
              </a:rPr>
              <a:t>sort</a:t>
            </a:r>
            <a:r>
              <a:rPr lang="zh-CN" altLang="en-US" sz="1800" smtClean="0">
                <a:solidFill>
                  <a:srgbClr val="0000FF"/>
                </a:solidFill>
                <a:latin typeface="Consolas" pitchFamily="49" charset="0"/>
                <a:ea typeface="楷体" pitchFamily="49" charset="-122"/>
                <a:cs typeface="Consolas" pitchFamily="49" charset="0"/>
              </a:rPr>
              <a:t>通用算法</a:t>
            </a:r>
          </a:p>
        </p:txBody>
      </p:sp>
      <p:grpSp>
        <p:nvGrpSpPr>
          <p:cNvPr id="4" name="组合 3"/>
          <p:cNvGrpSpPr/>
          <p:nvPr/>
        </p:nvGrpSpPr>
        <p:grpSpPr>
          <a:xfrm>
            <a:off x="4000496" y="1134485"/>
            <a:ext cx="2357454" cy="1143008"/>
            <a:chOff x="4643438" y="2000240"/>
            <a:chExt cx="2357454" cy="1143008"/>
          </a:xfrm>
        </p:grpSpPr>
        <p:sp>
          <p:nvSpPr>
            <p:cNvPr id="5" name="右弧形箭头 4"/>
            <p:cNvSpPr/>
            <p:nvPr/>
          </p:nvSpPr>
          <p:spPr bwMode="auto">
            <a:xfrm>
              <a:off x="4643438" y="2000240"/>
              <a:ext cx="285752" cy="1143008"/>
            </a:xfrm>
            <a:prstGeom prst="curvedLeftArrow">
              <a:avLst/>
            </a:prstGeom>
            <a:solidFill>
              <a:srgbClr val="9900FF"/>
            </a:solidFill>
            <a:ln w="9525" cap="flat" cmpd="sng" algn="ctr">
              <a:solidFill>
                <a:schemeClr val="tx1"/>
              </a:solidFill>
              <a:prstDash val="solid"/>
              <a:round/>
              <a:headEnd type="none" w="med" len="med"/>
              <a:tailEnd type="none" w="med" len="med"/>
            </a:ln>
            <a:effectLst/>
          </p:spPr>
          <p:style>
            <a:lnRef idx="0">
              <a:scrgbClr r="0" g="0" b="0"/>
            </a:lnRef>
            <a:fillRef idx="1002">
              <a:schemeClr val="dk1"/>
            </a:fillRef>
            <a:effectRef idx="0">
              <a:scrgbClr r="0" g="0" b="0"/>
            </a:effectRef>
            <a:fontRef idx="major"/>
          </p:style>
          <p:txBody>
            <a:bodyPr vert="horz" wrap="square" lIns="91440" tIns="45720" rIns="91440" bIns="45720" numCol="1" rtlCol="0" anchor="t" anchorCtr="0" compatLnSpc="1">
              <a:prstTxWarp prst="textNoShape">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i="0" u="none" strike="noStrike" normalizeH="0" baseline="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itchFamily="49" charset="0"/>
                <a:ea typeface="楷体_GB2312" pitchFamily="49" charset="-122"/>
                <a:cs typeface="Consolas" pitchFamily="49" charset="0"/>
              </a:endParaRPr>
            </a:p>
          </p:txBody>
        </p:sp>
        <p:sp>
          <p:nvSpPr>
            <p:cNvPr id="6" name="TextBox 5"/>
            <p:cNvSpPr txBox="1"/>
            <p:nvPr/>
          </p:nvSpPr>
          <p:spPr>
            <a:xfrm>
              <a:off x="4929190" y="2136084"/>
              <a:ext cx="2071702" cy="923330"/>
            </a:xfrm>
            <a:prstGeom prst="rect">
              <a:avLst/>
            </a:prstGeom>
            <a:noFill/>
          </p:spPr>
          <p:txBody>
            <a:bodyPr wrap="square" rtlCol="0">
              <a:spAutoFit/>
            </a:bodyPr>
            <a:lstStyle/>
            <a:p>
              <a:pPr algn="l"/>
              <a:r>
                <a:rPr lang="en-US" altLang="zh-CN" sz="1800" smtClean="0">
                  <a:solidFill>
                    <a:srgbClr val="0000FF"/>
                  </a:solidFill>
                  <a:latin typeface="Consolas" pitchFamily="49" charset="0"/>
                  <a:ea typeface="仿宋" pitchFamily="49" charset="-122"/>
                  <a:cs typeface="Consolas" pitchFamily="49" charset="0"/>
                </a:rPr>
                <a:t>map</a:t>
              </a:r>
              <a:r>
                <a:rPr lang="zh-CN" altLang="en-US" sz="1800" smtClean="0">
                  <a:solidFill>
                    <a:srgbClr val="0000FF"/>
                  </a:solidFill>
                  <a:latin typeface="Consolas" pitchFamily="49" charset="0"/>
                  <a:ea typeface="仿宋" pitchFamily="49" charset="-122"/>
                  <a:cs typeface="Consolas" pitchFamily="49" charset="0"/>
                </a:rPr>
                <a:t>不能直接</a:t>
              </a:r>
              <a:endParaRPr lang="en-US" altLang="zh-CN" sz="1800" smtClean="0">
                <a:solidFill>
                  <a:srgbClr val="0000FF"/>
                </a:solidFill>
                <a:latin typeface="Consolas" pitchFamily="49" charset="0"/>
                <a:ea typeface="仿宋" pitchFamily="49" charset="-122"/>
                <a:cs typeface="Consolas" pitchFamily="49" charset="0"/>
              </a:endParaRPr>
            </a:p>
            <a:p>
              <a:pPr algn="l"/>
              <a:r>
                <a:rPr lang="zh-CN" altLang="en-US" sz="1800" smtClean="0">
                  <a:solidFill>
                    <a:srgbClr val="0000FF"/>
                  </a:solidFill>
                  <a:latin typeface="Consolas" pitchFamily="49" charset="0"/>
                  <a:ea typeface="仿宋" pitchFamily="49" charset="-122"/>
                  <a:cs typeface="Consolas" pitchFamily="49" charset="0"/>
                </a:rPr>
                <a:t>排序，采用</a:t>
              </a:r>
              <a:endParaRPr lang="en-US" altLang="zh-CN" sz="1800" smtClean="0">
                <a:solidFill>
                  <a:srgbClr val="0000FF"/>
                </a:solidFill>
                <a:latin typeface="Consolas" pitchFamily="49" charset="0"/>
                <a:ea typeface="仿宋" pitchFamily="49" charset="-122"/>
                <a:cs typeface="Consolas" pitchFamily="49" charset="0"/>
              </a:endParaRPr>
            </a:p>
            <a:p>
              <a:pPr algn="l"/>
              <a:r>
                <a:rPr lang="en-US" altLang="zh-CN" sz="1800" smtClean="0">
                  <a:solidFill>
                    <a:srgbClr val="0000FF"/>
                  </a:solidFill>
                  <a:latin typeface="Consolas" pitchFamily="49" charset="0"/>
                  <a:ea typeface="仿宋" pitchFamily="49" charset="-122"/>
                  <a:cs typeface="Consolas" pitchFamily="49" charset="0"/>
                </a:rPr>
                <a:t>vector</a:t>
              </a:r>
              <a:r>
                <a:rPr lang="zh-CN" altLang="en-US" sz="1800" smtClean="0">
                  <a:solidFill>
                    <a:srgbClr val="0000FF"/>
                  </a:solidFill>
                  <a:latin typeface="Consolas" pitchFamily="49" charset="0"/>
                  <a:ea typeface="仿宋" pitchFamily="49" charset="-122"/>
                  <a:cs typeface="Consolas" pitchFamily="49" charset="0"/>
                </a:rPr>
                <a:t>临时存放</a:t>
              </a:r>
            </a:p>
          </p:txBody>
        </p:sp>
      </p:grpSp>
      <p:grpSp>
        <p:nvGrpSpPr>
          <p:cNvPr id="7" name="组合 6"/>
          <p:cNvGrpSpPr/>
          <p:nvPr/>
        </p:nvGrpSpPr>
        <p:grpSpPr>
          <a:xfrm>
            <a:off x="3143240" y="4000504"/>
            <a:ext cx="2214578" cy="1714512"/>
            <a:chOff x="3000364" y="4643446"/>
            <a:chExt cx="2214578" cy="1714512"/>
          </a:xfrm>
        </p:grpSpPr>
        <p:sp>
          <p:nvSpPr>
            <p:cNvPr id="8" name="TextBox 7"/>
            <p:cNvSpPr txBox="1"/>
            <p:nvPr/>
          </p:nvSpPr>
          <p:spPr>
            <a:xfrm>
              <a:off x="3214678" y="4643446"/>
              <a:ext cx="928694" cy="400110"/>
            </a:xfrm>
            <a:prstGeom prst="rect">
              <a:avLst/>
            </a:prstGeom>
            <a:noFill/>
          </p:spPr>
          <p:txBody>
            <a:bodyPr wrap="square" rtlCol="0">
              <a:spAutoFit/>
            </a:bodyPr>
            <a:lstStyle/>
            <a:p>
              <a:pPr algn="l"/>
              <a:r>
                <a:rPr lang="en-US" altLang="zh-CN" sz="2000" smtClean="0">
                  <a:solidFill>
                    <a:srgbClr val="0000FF"/>
                  </a:solidFill>
                  <a:latin typeface="Consolas" pitchFamily="49" charset="0"/>
                  <a:ea typeface="微软雅黑" pitchFamily="34" charset="-122"/>
                  <a:cs typeface="Consolas" pitchFamily="49" charset="0"/>
                </a:rPr>
                <a:t>myv</a:t>
              </a:r>
              <a:r>
                <a:rPr lang="zh-CN" altLang="en-US" sz="2000" smtClean="0">
                  <a:solidFill>
                    <a:srgbClr val="0000FF"/>
                  </a:solidFill>
                  <a:latin typeface="Consolas" pitchFamily="49" charset="0"/>
                  <a:ea typeface="微软雅黑" pitchFamily="34" charset="-122"/>
                  <a:cs typeface="Consolas" pitchFamily="49" charset="0"/>
                </a:rPr>
                <a:t>：</a:t>
              </a:r>
            </a:p>
          </p:txBody>
        </p:sp>
        <p:sp>
          <p:nvSpPr>
            <p:cNvPr id="9" name="TextBox 8"/>
            <p:cNvSpPr txBox="1"/>
            <p:nvPr/>
          </p:nvSpPr>
          <p:spPr>
            <a:xfrm>
              <a:off x="4000496" y="4726742"/>
              <a:ext cx="1214446" cy="163121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5</a:t>
              </a:r>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3</a:t>
              </a:r>
              <a:r>
                <a:rPr lang="zh-CN" altLang="en-US" sz="2000" smtClean="0">
                  <a:solidFill>
                    <a:srgbClr val="0000FF"/>
                  </a:solidFill>
                  <a:latin typeface="Consolas" pitchFamily="49" charset="0"/>
                  <a:ea typeface="微软雅黑" pitchFamily="34" charset="-122"/>
                  <a:cs typeface="Consolas" pitchFamily="49" charset="0"/>
                </a:rPr>
                <a:t>）</a:t>
              </a:r>
              <a:endParaRPr lang="en-US" altLang="zh-CN" sz="2000" smtClean="0">
                <a:solidFill>
                  <a:srgbClr val="0000FF"/>
                </a:solidFill>
                <a:latin typeface="Consolas" pitchFamily="49" charset="0"/>
                <a:ea typeface="微软雅黑" pitchFamily="34" charset="-122"/>
                <a:cs typeface="Consolas" pitchFamily="49" charset="0"/>
              </a:endParaRPr>
            </a:p>
            <a:p>
              <a:pPr algn="l"/>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2</a:t>
              </a:r>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3</a:t>
              </a:r>
              <a:r>
                <a:rPr lang="zh-CN" altLang="en-US" sz="2000" smtClean="0">
                  <a:solidFill>
                    <a:srgbClr val="0000FF"/>
                  </a:solidFill>
                  <a:latin typeface="Consolas" pitchFamily="49" charset="0"/>
                  <a:ea typeface="微软雅黑" pitchFamily="34" charset="-122"/>
                  <a:cs typeface="Consolas" pitchFamily="49" charset="0"/>
                </a:rPr>
                <a:t>）</a:t>
              </a:r>
              <a:endParaRPr lang="en-US" altLang="zh-CN" sz="2000" smtClean="0">
                <a:solidFill>
                  <a:srgbClr val="0000FF"/>
                </a:solidFill>
                <a:latin typeface="Consolas" pitchFamily="49" charset="0"/>
                <a:ea typeface="微软雅黑" pitchFamily="34" charset="-122"/>
                <a:cs typeface="Consolas" pitchFamily="49" charset="0"/>
              </a:endParaRPr>
            </a:p>
            <a:p>
              <a:pPr algn="l"/>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3</a:t>
              </a:r>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4</a:t>
              </a:r>
              <a:r>
                <a:rPr lang="zh-CN" altLang="en-US" sz="2000" smtClean="0">
                  <a:solidFill>
                    <a:srgbClr val="0000FF"/>
                  </a:solidFill>
                  <a:latin typeface="Consolas" pitchFamily="49" charset="0"/>
                  <a:ea typeface="微软雅黑" pitchFamily="34" charset="-122"/>
                  <a:cs typeface="Consolas" pitchFamily="49" charset="0"/>
                </a:rPr>
                <a:t>）</a:t>
              </a:r>
              <a:endParaRPr lang="en-US" altLang="zh-CN" sz="2000" smtClean="0">
                <a:solidFill>
                  <a:srgbClr val="0000FF"/>
                </a:solidFill>
                <a:latin typeface="Consolas" pitchFamily="49" charset="0"/>
                <a:ea typeface="微软雅黑" pitchFamily="34" charset="-122"/>
                <a:cs typeface="Consolas" pitchFamily="49" charset="0"/>
              </a:endParaRPr>
            </a:p>
            <a:p>
              <a:pPr algn="l"/>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1</a:t>
              </a:r>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1</a:t>
              </a:r>
              <a:r>
                <a:rPr lang="zh-CN" altLang="en-US" sz="2000" smtClean="0">
                  <a:solidFill>
                    <a:srgbClr val="0000FF"/>
                  </a:solidFill>
                  <a:latin typeface="Consolas" pitchFamily="49" charset="0"/>
                  <a:ea typeface="微软雅黑" pitchFamily="34" charset="-122"/>
                  <a:cs typeface="Consolas" pitchFamily="49" charset="0"/>
                </a:rPr>
                <a:t>）</a:t>
              </a:r>
              <a:endParaRPr lang="en-US" altLang="zh-CN" sz="2000" smtClean="0">
                <a:solidFill>
                  <a:srgbClr val="0000FF"/>
                </a:solidFill>
                <a:latin typeface="Consolas" pitchFamily="49" charset="0"/>
                <a:ea typeface="微软雅黑" pitchFamily="34" charset="-122"/>
                <a:cs typeface="Consolas" pitchFamily="49" charset="0"/>
              </a:endParaRPr>
            </a:p>
            <a:p>
              <a:pPr algn="l"/>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4</a:t>
              </a:r>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1</a:t>
              </a:r>
              <a:r>
                <a:rPr lang="zh-CN" altLang="en-US" sz="2000" smtClean="0">
                  <a:solidFill>
                    <a:srgbClr val="0000FF"/>
                  </a:solidFill>
                  <a:latin typeface="Consolas" pitchFamily="49" charset="0"/>
                  <a:ea typeface="微软雅黑" pitchFamily="34" charset="-122"/>
                  <a:cs typeface="Consolas" pitchFamily="49" charset="0"/>
                </a:rPr>
                <a:t>）</a:t>
              </a:r>
            </a:p>
          </p:txBody>
        </p:sp>
        <p:sp>
          <p:nvSpPr>
            <p:cNvPr id="10" name="燕尾形箭头 9"/>
            <p:cNvSpPr/>
            <p:nvPr/>
          </p:nvSpPr>
          <p:spPr bwMode="auto">
            <a:xfrm>
              <a:off x="3000364" y="5534562"/>
              <a:ext cx="857256" cy="357190"/>
            </a:xfrm>
            <a:prstGeom prst="notched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33CC"/>
                </a:solidFill>
                <a:effectLst/>
                <a:latin typeface="Times New Roman" pitchFamily="18" charset="0"/>
                <a:ea typeface="楷体_GB2312" pitchFamily="49" charset="-122"/>
              </a:endParaRPr>
            </a:p>
          </p:txBody>
        </p:sp>
        <p:sp>
          <p:nvSpPr>
            <p:cNvPr id="11" name="TextBox 10"/>
            <p:cNvSpPr txBox="1"/>
            <p:nvPr/>
          </p:nvSpPr>
          <p:spPr>
            <a:xfrm>
              <a:off x="3071802" y="5177372"/>
              <a:ext cx="785818" cy="400110"/>
            </a:xfrm>
            <a:prstGeom prst="rect">
              <a:avLst/>
            </a:prstGeom>
            <a:noFill/>
          </p:spPr>
          <p:txBody>
            <a:bodyPr wrap="square" rtlCol="0">
              <a:spAutoFit/>
            </a:bodyPr>
            <a:lstStyle/>
            <a:p>
              <a:pPr algn="l"/>
              <a:r>
                <a:rPr lang="zh-CN" altLang="en-US" sz="2000" smtClean="0">
                  <a:solidFill>
                    <a:srgbClr val="FF00FF"/>
                  </a:solidFill>
                  <a:latin typeface="仿宋" pitchFamily="49" charset="-122"/>
                  <a:ea typeface="仿宋" pitchFamily="49" charset="-122"/>
                  <a:cs typeface="Times New Roman" pitchFamily="18" charset="0"/>
                </a:rPr>
                <a:t>复制</a:t>
              </a:r>
            </a:p>
          </p:txBody>
        </p:sp>
      </p:grpSp>
      <p:grpSp>
        <p:nvGrpSpPr>
          <p:cNvPr id="12" name="组合 11"/>
          <p:cNvGrpSpPr/>
          <p:nvPr/>
        </p:nvGrpSpPr>
        <p:grpSpPr>
          <a:xfrm>
            <a:off x="5575850" y="4000504"/>
            <a:ext cx="2210860" cy="1714512"/>
            <a:chOff x="5432974" y="4643446"/>
            <a:chExt cx="2210860" cy="1714512"/>
          </a:xfrm>
        </p:grpSpPr>
        <p:sp>
          <p:nvSpPr>
            <p:cNvPr id="13" name="TextBox 12"/>
            <p:cNvSpPr txBox="1"/>
            <p:nvPr/>
          </p:nvSpPr>
          <p:spPr>
            <a:xfrm>
              <a:off x="5643570" y="4643446"/>
              <a:ext cx="928694" cy="400110"/>
            </a:xfrm>
            <a:prstGeom prst="rect">
              <a:avLst/>
            </a:prstGeom>
            <a:noFill/>
          </p:spPr>
          <p:txBody>
            <a:bodyPr wrap="square" rtlCol="0">
              <a:spAutoFit/>
            </a:bodyPr>
            <a:lstStyle/>
            <a:p>
              <a:pPr algn="l"/>
              <a:r>
                <a:rPr lang="en-US" altLang="zh-CN" sz="2000" smtClean="0">
                  <a:solidFill>
                    <a:srgbClr val="0000FF"/>
                  </a:solidFill>
                  <a:latin typeface="Consolas" pitchFamily="49" charset="0"/>
                  <a:ea typeface="微软雅黑" pitchFamily="34" charset="-122"/>
                  <a:cs typeface="Consolas" pitchFamily="49" charset="0"/>
                </a:rPr>
                <a:t>myv</a:t>
              </a:r>
              <a:r>
                <a:rPr lang="zh-CN" altLang="en-US" sz="2000" smtClean="0">
                  <a:solidFill>
                    <a:srgbClr val="0000FF"/>
                  </a:solidFill>
                  <a:latin typeface="Consolas" pitchFamily="49" charset="0"/>
                  <a:ea typeface="微软雅黑" pitchFamily="34" charset="-122"/>
                  <a:cs typeface="Consolas" pitchFamily="49" charset="0"/>
                </a:rPr>
                <a:t>：</a:t>
              </a:r>
            </a:p>
          </p:txBody>
        </p:sp>
        <p:sp>
          <p:nvSpPr>
            <p:cNvPr id="14" name="TextBox 13"/>
            <p:cNvSpPr txBox="1"/>
            <p:nvPr/>
          </p:nvSpPr>
          <p:spPr>
            <a:xfrm>
              <a:off x="6429388" y="4726742"/>
              <a:ext cx="1214446" cy="163121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3</a:t>
              </a:r>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4</a:t>
              </a:r>
              <a:r>
                <a:rPr lang="zh-CN" altLang="en-US" sz="2000" smtClean="0">
                  <a:solidFill>
                    <a:srgbClr val="0000FF"/>
                  </a:solidFill>
                  <a:latin typeface="Consolas" pitchFamily="49" charset="0"/>
                  <a:ea typeface="微软雅黑" pitchFamily="34" charset="-122"/>
                  <a:cs typeface="Consolas" pitchFamily="49" charset="0"/>
                </a:rPr>
                <a:t>）</a:t>
              </a:r>
              <a:endParaRPr lang="en-US" altLang="zh-CN" sz="2000" smtClean="0">
                <a:solidFill>
                  <a:srgbClr val="0000FF"/>
                </a:solidFill>
                <a:latin typeface="Consolas" pitchFamily="49" charset="0"/>
                <a:ea typeface="微软雅黑" pitchFamily="34" charset="-122"/>
                <a:cs typeface="Consolas" pitchFamily="49" charset="0"/>
              </a:endParaRPr>
            </a:p>
            <a:p>
              <a:pPr algn="l"/>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2</a:t>
              </a:r>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3</a:t>
              </a:r>
              <a:r>
                <a:rPr lang="zh-CN" altLang="en-US" sz="2000" smtClean="0">
                  <a:solidFill>
                    <a:srgbClr val="0000FF"/>
                  </a:solidFill>
                  <a:latin typeface="Consolas" pitchFamily="49" charset="0"/>
                  <a:ea typeface="微软雅黑" pitchFamily="34" charset="-122"/>
                  <a:cs typeface="Consolas" pitchFamily="49" charset="0"/>
                </a:rPr>
                <a:t>）</a:t>
              </a:r>
              <a:endParaRPr lang="en-US" altLang="zh-CN" sz="2000" smtClean="0">
                <a:solidFill>
                  <a:srgbClr val="0000FF"/>
                </a:solidFill>
                <a:latin typeface="Consolas" pitchFamily="49" charset="0"/>
                <a:ea typeface="微软雅黑" pitchFamily="34" charset="-122"/>
                <a:cs typeface="Consolas" pitchFamily="49" charset="0"/>
              </a:endParaRPr>
            </a:p>
            <a:p>
              <a:pPr algn="l"/>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5</a:t>
              </a:r>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3</a:t>
              </a:r>
              <a:r>
                <a:rPr lang="zh-CN" altLang="en-US" sz="2000" smtClean="0">
                  <a:solidFill>
                    <a:srgbClr val="0000FF"/>
                  </a:solidFill>
                  <a:latin typeface="Consolas" pitchFamily="49" charset="0"/>
                  <a:ea typeface="微软雅黑" pitchFamily="34" charset="-122"/>
                  <a:cs typeface="Consolas" pitchFamily="49" charset="0"/>
                </a:rPr>
                <a:t>）</a:t>
              </a:r>
              <a:endParaRPr lang="en-US" altLang="zh-CN" sz="2000" smtClean="0">
                <a:solidFill>
                  <a:srgbClr val="0000FF"/>
                </a:solidFill>
                <a:latin typeface="Consolas" pitchFamily="49" charset="0"/>
                <a:ea typeface="微软雅黑" pitchFamily="34" charset="-122"/>
                <a:cs typeface="Consolas" pitchFamily="49" charset="0"/>
              </a:endParaRPr>
            </a:p>
            <a:p>
              <a:pPr algn="l"/>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1</a:t>
              </a:r>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1</a:t>
              </a:r>
              <a:r>
                <a:rPr lang="zh-CN" altLang="en-US" sz="2000" smtClean="0">
                  <a:solidFill>
                    <a:srgbClr val="0000FF"/>
                  </a:solidFill>
                  <a:latin typeface="Consolas" pitchFamily="49" charset="0"/>
                  <a:ea typeface="微软雅黑" pitchFamily="34" charset="-122"/>
                  <a:cs typeface="Consolas" pitchFamily="49" charset="0"/>
                </a:rPr>
                <a:t>）</a:t>
              </a:r>
              <a:endParaRPr lang="en-US" altLang="zh-CN" sz="2000" smtClean="0">
                <a:solidFill>
                  <a:srgbClr val="0000FF"/>
                </a:solidFill>
                <a:latin typeface="Consolas" pitchFamily="49" charset="0"/>
                <a:ea typeface="微软雅黑" pitchFamily="34" charset="-122"/>
                <a:cs typeface="Consolas" pitchFamily="49" charset="0"/>
              </a:endParaRPr>
            </a:p>
            <a:p>
              <a:pPr algn="l"/>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4</a:t>
              </a:r>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1</a:t>
              </a:r>
              <a:r>
                <a:rPr lang="zh-CN" altLang="en-US" sz="2000" smtClean="0">
                  <a:solidFill>
                    <a:srgbClr val="0000FF"/>
                  </a:solidFill>
                  <a:latin typeface="Consolas" pitchFamily="49" charset="0"/>
                  <a:ea typeface="微软雅黑" pitchFamily="34" charset="-122"/>
                  <a:cs typeface="Consolas" pitchFamily="49" charset="0"/>
                </a:rPr>
                <a:t>）</a:t>
              </a:r>
            </a:p>
          </p:txBody>
        </p:sp>
        <p:sp>
          <p:nvSpPr>
            <p:cNvPr id="15" name="燕尾形箭头 14"/>
            <p:cNvSpPr/>
            <p:nvPr/>
          </p:nvSpPr>
          <p:spPr bwMode="auto">
            <a:xfrm>
              <a:off x="5432974" y="5538280"/>
              <a:ext cx="857256" cy="357190"/>
            </a:xfrm>
            <a:prstGeom prst="notched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33CC"/>
                </a:solidFill>
                <a:effectLst/>
                <a:latin typeface="Times New Roman" pitchFamily="18" charset="0"/>
                <a:ea typeface="楷体_GB2312" pitchFamily="49" charset="-122"/>
              </a:endParaRPr>
            </a:p>
          </p:txBody>
        </p:sp>
        <p:sp>
          <p:nvSpPr>
            <p:cNvPr id="16" name="TextBox 15"/>
            <p:cNvSpPr txBox="1"/>
            <p:nvPr/>
          </p:nvSpPr>
          <p:spPr>
            <a:xfrm>
              <a:off x="5504412" y="5181090"/>
              <a:ext cx="785818" cy="400110"/>
            </a:xfrm>
            <a:prstGeom prst="rect">
              <a:avLst/>
            </a:prstGeom>
            <a:noFill/>
          </p:spPr>
          <p:txBody>
            <a:bodyPr wrap="square" rtlCol="0">
              <a:spAutoFit/>
            </a:bodyPr>
            <a:lstStyle/>
            <a:p>
              <a:pPr algn="l"/>
              <a:r>
                <a:rPr lang="zh-CN" altLang="en-US" sz="2000" smtClean="0">
                  <a:solidFill>
                    <a:srgbClr val="FF00FF"/>
                  </a:solidFill>
                  <a:latin typeface="仿宋" pitchFamily="49" charset="-122"/>
                  <a:ea typeface="仿宋" pitchFamily="49" charset="-122"/>
                  <a:cs typeface="Times New Roman" pitchFamily="18" charset="0"/>
                </a:rPr>
                <a:t>排序</a:t>
              </a:r>
            </a:p>
          </p:txBody>
        </p:sp>
      </p:grpSp>
      <p:grpSp>
        <p:nvGrpSpPr>
          <p:cNvPr id="17" name="组合 16"/>
          <p:cNvGrpSpPr/>
          <p:nvPr/>
        </p:nvGrpSpPr>
        <p:grpSpPr>
          <a:xfrm>
            <a:off x="285720" y="2643182"/>
            <a:ext cx="4500594" cy="3071834"/>
            <a:chOff x="142844" y="3286124"/>
            <a:chExt cx="4500594" cy="3071834"/>
          </a:xfrm>
        </p:grpSpPr>
        <p:sp>
          <p:nvSpPr>
            <p:cNvPr id="18" name="TextBox 17"/>
            <p:cNvSpPr txBox="1"/>
            <p:nvPr/>
          </p:nvSpPr>
          <p:spPr>
            <a:xfrm>
              <a:off x="142844" y="3286124"/>
              <a:ext cx="4500594" cy="453183"/>
            </a:xfrm>
            <a:prstGeom prst="rect">
              <a:avLst/>
            </a:prstGeom>
          </p:spPr>
          <p:style>
            <a:lnRef idx="3">
              <a:schemeClr val="lt1"/>
            </a:lnRef>
            <a:fillRef idx="1">
              <a:schemeClr val="accent1"/>
            </a:fillRef>
            <a:effectRef idx="1">
              <a:schemeClr val="accent1"/>
            </a:effectRef>
            <a:fontRef idx="minor">
              <a:schemeClr val="lt1"/>
            </a:fontRef>
          </p:style>
          <p:txBody>
            <a:bodyPr wrap="square" tIns="72000" bIns="72000" rtlCol="0">
              <a:spAutoFit/>
            </a:bodyPr>
            <a:lstStyle/>
            <a:p>
              <a:pPr algn="l"/>
              <a:r>
                <a:rPr lang="en-US" altLang="zh-CN" sz="2000" smtClean="0">
                  <a:solidFill>
                    <a:srgbClr val="0000FF"/>
                  </a:solidFill>
                  <a:latin typeface="Consolas" pitchFamily="49" charset="0"/>
                  <a:ea typeface="楷体" pitchFamily="49" charset="-122"/>
                  <a:cs typeface="Consolas" pitchFamily="49" charset="0"/>
                </a:rPr>
                <a:t>5 2 3 3 1 3 4 2 5 2 3 5</a:t>
              </a:r>
            </a:p>
          </p:txBody>
        </p:sp>
        <p:sp>
          <p:nvSpPr>
            <p:cNvPr id="19" name="下箭头 18"/>
            <p:cNvSpPr/>
            <p:nvPr/>
          </p:nvSpPr>
          <p:spPr bwMode="auto">
            <a:xfrm>
              <a:off x="1857356" y="3929066"/>
              <a:ext cx="285752" cy="500066"/>
            </a:xfrm>
            <a:prstGeom prst="downArrow">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33CC"/>
                </a:solidFill>
                <a:effectLst/>
                <a:latin typeface="Times New Roman" pitchFamily="18" charset="0"/>
                <a:ea typeface="楷体_GB2312" pitchFamily="49" charset="-122"/>
              </a:endParaRPr>
            </a:p>
          </p:txBody>
        </p:sp>
        <p:sp>
          <p:nvSpPr>
            <p:cNvPr id="20" name="TextBox 19"/>
            <p:cNvSpPr txBox="1"/>
            <p:nvPr/>
          </p:nvSpPr>
          <p:spPr>
            <a:xfrm>
              <a:off x="500034" y="4643446"/>
              <a:ext cx="1214446" cy="400110"/>
            </a:xfrm>
            <a:prstGeom prst="rect">
              <a:avLst/>
            </a:prstGeom>
            <a:noFill/>
          </p:spPr>
          <p:txBody>
            <a:bodyPr wrap="square" rtlCol="0">
              <a:spAutoFit/>
            </a:bodyPr>
            <a:lstStyle/>
            <a:p>
              <a:pPr algn="l"/>
              <a:r>
                <a:rPr lang="en-US" altLang="zh-CN" sz="2000" smtClean="0">
                  <a:solidFill>
                    <a:srgbClr val="0000FF"/>
                  </a:solidFill>
                  <a:latin typeface="Consolas" pitchFamily="49" charset="0"/>
                  <a:ea typeface="微软雅黑" pitchFamily="34" charset="-122"/>
                  <a:cs typeface="Consolas" pitchFamily="49" charset="0"/>
                </a:rPr>
                <a:t>mymap</a:t>
              </a:r>
              <a:r>
                <a:rPr lang="zh-CN" altLang="en-US" sz="2000" smtClean="0">
                  <a:solidFill>
                    <a:srgbClr val="0000FF"/>
                  </a:solidFill>
                  <a:latin typeface="Consolas" pitchFamily="49" charset="0"/>
                  <a:ea typeface="微软雅黑" pitchFamily="34" charset="-122"/>
                  <a:cs typeface="Consolas" pitchFamily="49" charset="0"/>
                </a:rPr>
                <a:t>：</a:t>
              </a:r>
            </a:p>
          </p:txBody>
        </p:sp>
        <p:sp>
          <p:nvSpPr>
            <p:cNvPr id="21" name="TextBox 20"/>
            <p:cNvSpPr txBox="1"/>
            <p:nvPr/>
          </p:nvSpPr>
          <p:spPr>
            <a:xfrm>
              <a:off x="1571604" y="4726742"/>
              <a:ext cx="1214446" cy="163121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5</a:t>
              </a:r>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3</a:t>
              </a:r>
              <a:r>
                <a:rPr lang="zh-CN" altLang="en-US" sz="2000" smtClean="0">
                  <a:solidFill>
                    <a:srgbClr val="0000FF"/>
                  </a:solidFill>
                  <a:latin typeface="Consolas" pitchFamily="49" charset="0"/>
                  <a:ea typeface="微软雅黑" pitchFamily="34" charset="-122"/>
                  <a:cs typeface="Consolas" pitchFamily="49" charset="0"/>
                </a:rPr>
                <a:t>）</a:t>
              </a:r>
              <a:endParaRPr lang="en-US" altLang="zh-CN" sz="2000" smtClean="0">
                <a:solidFill>
                  <a:srgbClr val="0000FF"/>
                </a:solidFill>
                <a:latin typeface="Consolas" pitchFamily="49" charset="0"/>
                <a:ea typeface="微软雅黑" pitchFamily="34" charset="-122"/>
                <a:cs typeface="Consolas" pitchFamily="49" charset="0"/>
              </a:endParaRPr>
            </a:p>
            <a:p>
              <a:pPr algn="l"/>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2</a:t>
              </a:r>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3</a:t>
              </a:r>
              <a:r>
                <a:rPr lang="zh-CN" altLang="en-US" sz="2000" smtClean="0">
                  <a:solidFill>
                    <a:srgbClr val="0000FF"/>
                  </a:solidFill>
                  <a:latin typeface="Consolas" pitchFamily="49" charset="0"/>
                  <a:ea typeface="微软雅黑" pitchFamily="34" charset="-122"/>
                  <a:cs typeface="Consolas" pitchFamily="49" charset="0"/>
                </a:rPr>
                <a:t>）</a:t>
              </a:r>
              <a:endParaRPr lang="en-US" altLang="zh-CN" sz="2000" smtClean="0">
                <a:solidFill>
                  <a:srgbClr val="0000FF"/>
                </a:solidFill>
                <a:latin typeface="Consolas" pitchFamily="49" charset="0"/>
                <a:ea typeface="微软雅黑" pitchFamily="34" charset="-122"/>
                <a:cs typeface="Consolas" pitchFamily="49" charset="0"/>
              </a:endParaRPr>
            </a:p>
            <a:p>
              <a:pPr algn="l"/>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3</a:t>
              </a:r>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4</a:t>
              </a:r>
              <a:r>
                <a:rPr lang="zh-CN" altLang="en-US" sz="2000" smtClean="0">
                  <a:solidFill>
                    <a:srgbClr val="0000FF"/>
                  </a:solidFill>
                  <a:latin typeface="Consolas" pitchFamily="49" charset="0"/>
                  <a:ea typeface="微软雅黑" pitchFamily="34" charset="-122"/>
                  <a:cs typeface="Consolas" pitchFamily="49" charset="0"/>
                </a:rPr>
                <a:t>）</a:t>
              </a:r>
              <a:endParaRPr lang="en-US" altLang="zh-CN" sz="2000" smtClean="0">
                <a:solidFill>
                  <a:srgbClr val="0000FF"/>
                </a:solidFill>
                <a:latin typeface="Consolas" pitchFamily="49" charset="0"/>
                <a:ea typeface="微软雅黑" pitchFamily="34" charset="-122"/>
                <a:cs typeface="Consolas" pitchFamily="49" charset="0"/>
              </a:endParaRPr>
            </a:p>
            <a:p>
              <a:pPr algn="l"/>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1</a:t>
              </a:r>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1</a:t>
              </a:r>
              <a:r>
                <a:rPr lang="zh-CN" altLang="en-US" sz="2000" smtClean="0">
                  <a:solidFill>
                    <a:srgbClr val="0000FF"/>
                  </a:solidFill>
                  <a:latin typeface="Consolas" pitchFamily="49" charset="0"/>
                  <a:ea typeface="微软雅黑" pitchFamily="34" charset="-122"/>
                  <a:cs typeface="Consolas" pitchFamily="49" charset="0"/>
                </a:rPr>
                <a:t>）</a:t>
              </a:r>
              <a:endParaRPr lang="en-US" altLang="zh-CN" sz="2000" smtClean="0">
                <a:solidFill>
                  <a:srgbClr val="0000FF"/>
                </a:solidFill>
                <a:latin typeface="Consolas" pitchFamily="49" charset="0"/>
                <a:ea typeface="微软雅黑" pitchFamily="34" charset="-122"/>
                <a:cs typeface="Consolas" pitchFamily="49" charset="0"/>
              </a:endParaRPr>
            </a:p>
            <a:p>
              <a:pPr algn="l"/>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4</a:t>
              </a:r>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1</a:t>
              </a:r>
              <a:r>
                <a:rPr lang="zh-CN" altLang="en-US" sz="2000" smtClean="0">
                  <a:solidFill>
                    <a:srgbClr val="0000FF"/>
                  </a:solidFill>
                  <a:latin typeface="Consolas" pitchFamily="49" charset="0"/>
                  <a:ea typeface="微软雅黑" pitchFamily="34" charset="-122"/>
                  <a:cs typeface="Consolas" pitchFamily="49" charset="0"/>
                </a:rPr>
                <a:t>）</a:t>
              </a:r>
            </a:p>
          </p:txBody>
        </p:sp>
        <p:sp>
          <p:nvSpPr>
            <p:cNvPr id="22" name="TextBox 21"/>
            <p:cNvSpPr txBox="1"/>
            <p:nvPr/>
          </p:nvSpPr>
          <p:spPr>
            <a:xfrm>
              <a:off x="2143108" y="3941592"/>
              <a:ext cx="785818" cy="400110"/>
            </a:xfrm>
            <a:prstGeom prst="rect">
              <a:avLst/>
            </a:prstGeom>
            <a:noFill/>
          </p:spPr>
          <p:txBody>
            <a:bodyPr wrap="square" rtlCol="0">
              <a:spAutoFit/>
            </a:bodyPr>
            <a:lstStyle/>
            <a:p>
              <a:pPr algn="l"/>
              <a:r>
                <a:rPr lang="zh-CN" altLang="en-US" sz="2000" smtClean="0">
                  <a:solidFill>
                    <a:srgbClr val="0000FF"/>
                  </a:solidFill>
                  <a:latin typeface="仿宋" pitchFamily="49" charset="-122"/>
                  <a:ea typeface="仿宋" pitchFamily="49" charset="-122"/>
                  <a:cs typeface="Times New Roman" pitchFamily="18" charset="0"/>
                </a:rPr>
                <a:t>计数</a:t>
              </a:r>
            </a:p>
          </p:txBody>
        </p:sp>
      </p:grpSp>
      <p:grpSp>
        <p:nvGrpSpPr>
          <p:cNvPr id="23" name="组合 22"/>
          <p:cNvGrpSpPr/>
          <p:nvPr/>
        </p:nvGrpSpPr>
        <p:grpSpPr>
          <a:xfrm>
            <a:off x="7929586" y="4500570"/>
            <a:ext cx="857256" cy="714380"/>
            <a:chOff x="7786710" y="5143512"/>
            <a:chExt cx="857256" cy="714380"/>
          </a:xfrm>
        </p:grpSpPr>
        <p:sp>
          <p:nvSpPr>
            <p:cNvPr id="24" name="燕尾形箭头 23"/>
            <p:cNvSpPr/>
            <p:nvPr/>
          </p:nvSpPr>
          <p:spPr bwMode="auto">
            <a:xfrm>
              <a:off x="7786710" y="5500702"/>
              <a:ext cx="857256" cy="357190"/>
            </a:xfrm>
            <a:prstGeom prst="notched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33CC"/>
                </a:solidFill>
                <a:effectLst/>
                <a:latin typeface="Times New Roman" pitchFamily="18" charset="0"/>
                <a:ea typeface="楷体_GB2312" pitchFamily="49" charset="-122"/>
              </a:endParaRPr>
            </a:p>
          </p:txBody>
        </p:sp>
        <p:sp>
          <p:nvSpPr>
            <p:cNvPr id="25" name="TextBox 24"/>
            <p:cNvSpPr txBox="1"/>
            <p:nvPr/>
          </p:nvSpPr>
          <p:spPr>
            <a:xfrm>
              <a:off x="7858148" y="5143512"/>
              <a:ext cx="785818" cy="400110"/>
            </a:xfrm>
            <a:prstGeom prst="rect">
              <a:avLst/>
            </a:prstGeom>
            <a:noFill/>
          </p:spPr>
          <p:txBody>
            <a:bodyPr wrap="square" rtlCol="0">
              <a:spAutoFit/>
            </a:bodyPr>
            <a:lstStyle/>
            <a:p>
              <a:pPr algn="l"/>
              <a:r>
                <a:rPr lang="zh-CN" altLang="en-US" sz="2000" smtClean="0">
                  <a:solidFill>
                    <a:srgbClr val="FF00FF"/>
                  </a:solidFill>
                  <a:latin typeface="仿宋" pitchFamily="49" charset="-122"/>
                  <a:ea typeface="仿宋" pitchFamily="49" charset="-122"/>
                  <a:cs typeface="Times New Roman" pitchFamily="18" charset="0"/>
                </a:rPr>
                <a:t>输出</a:t>
              </a:r>
            </a:p>
          </p:txBody>
        </p:sp>
      </p:grpSp>
      <p:sp>
        <p:nvSpPr>
          <p:cNvPr id="26" name="TextBox 25"/>
          <p:cNvSpPr txBox="1"/>
          <p:nvPr/>
        </p:nvSpPr>
        <p:spPr>
          <a:xfrm>
            <a:off x="6429388" y="152619"/>
            <a:ext cx="2643206" cy="2856506"/>
          </a:xfrm>
          <a:prstGeom prst="rect">
            <a:avLst/>
          </a:prstGeom>
          <a:blipFill>
            <a:blip r:embed="rId3" cstate="print"/>
            <a:tile tx="0" ty="0" sx="100000" sy="100000" flip="none" algn="tl"/>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180000" tIns="180000" bIns="180000" rtlCol="0">
            <a:spAutoFit/>
          </a:bodyPr>
          <a:lstStyle/>
          <a:p>
            <a:pPr algn="l"/>
            <a:r>
              <a:rPr lang="zh-CN" altLang="en-US" sz="1800" spc="300" smtClean="0">
                <a:solidFill>
                  <a:srgbClr val="FF0000"/>
                </a:solidFill>
                <a:latin typeface="微软雅黑" pitchFamily="34" charset="-122"/>
                <a:ea typeface="微软雅黑" pitchFamily="34" charset="-122"/>
                <a:cs typeface="Consolas" pitchFamily="49" charset="0"/>
              </a:rPr>
              <a:t>样例输入</a:t>
            </a:r>
          </a:p>
          <a:p>
            <a:pPr algn="l"/>
            <a:r>
              <a:rPr lang="en-US" altLang="zh-CN" sz="1800" spc="-300" smtClean="0">
                <a:solidFill>
                  <a:srgbClr val="0000FF"/>
                </a:solidFill>
                <a:latin typeface="Consolas" pitchFamily="49" charset="0"/>
                <a:ea typeface="楷体" pitchFamily="49" charset="-122"/>
                <a:cs typeface="Consolas" pitchFamily="49" charset="0"/>
              </a:rPr>
              <a:t>12</a:t>
            </a:r>
          </a:p>
          <a:p>
            <a:pPr algn="l"/>
            <a:r>
              <a:rPr lang="en-US" altLang="zh-CN" sz="1800" spc="-300" smtClean="0">
                <a:solidFill>
                  <a:srgbClr val="0000FF"/>
                </a:solidFill>
                <a:latin typeface="Consolas" pitchFamily="49" charset="0"/>
                <a:ea typeface="楷体" pitchFamily="49" charset="-122"/>
                <a:cs typeface="Consolas" pitchFamily="49" charset="0"/>
              </a:rPr>
              <a:t>5 2 3 3 1 3 4 2 5 2 3 5</a:t>
            </a:r>
          </a:p>
          <a:p>
            <a:pPr algn="l"/>
            <a:r>
              <a:rPr lang="zh-CN" altLang="en-US" sz="1800" spc="300" smtClean="0">
                <a:solidFill>
                  <a:srgbClr val="FF0000"/>
                </a:solidFill>
                <a:latin typeface="微软雅黑" pitchFamily="34" charset="-122"/>
                <a:ea typeface="微软雅黑" pitchFamily="34" charset="-122"/>
                <a:cs typeface="Consolas" pitchFamily="49" charset="0"/>
              </a:rPr>
              <a:t>样例输出</a:t>
            </a:r>
          </a:p>
          <a:p>
            <a:pPr algn="l"/>
            <a:r>
              <a:rPr lang="en-US" altLang="zh-CN" sz="1800" spc="-300" smtClean="0">
                <a:solidFill>
                  <a:srgbClr val="0000FF"/>
                </a:solidFill>
                <a:latin typeface="Consolas" pitchFamily="49" charset="0"/>
                <a:ea typeface="楷体" pitchFamily="49" charset="-122"/>
                <a:cs typeface="Consolas" pitchFamily="49" charset="0"/>
              </a:rPr>
              <a:t>3 4</a:t>
            </a:r>
          </a:p>
          <a:p>
            <a:pPr algn="l"/>
            <a:r>
              <a:rPr lang="en-US" altLang="zh-CN" sz="1800" spc="-300" smtClean="0">
                <a:solidFill>
                  <a:srgbClr val="0000FF"/>
                </a:solidFill>
                <a:latin typeface="Consolas" pitchFamily="49" charset="0"/>
                <a:ea typeface="楷体" pitchFamily="49" charset="-122"/>
                <a:cs typeface="Consolas" pitchFamily="49" charset="0"/>
              </a:rPr>
              <a:t>2 3</a:t>
            </a:r>
          </a:p>
          <a:p>
            <a:pPr algn="l"/>
            <a:r>
              <a:rPr lang="en-US" altLang="zh-CN" sz="1800" spc="-300" smtClean="0">
                <a:solidFill>
                  <a:srgbClr val="0000FF"/>
                </a:solidFill>
                <a:latin typeface="Consolas" pitchFamily="49" charset="0"/>
                <a:ea typeface="楷体" pitchFamily="49" charset="-122"/>
                <a:cs typeface="Consolas" pitchFamily="49" charset="0"/>
              </a:rPr>
              <a:t>5 3</a:t>
            </a:r>
          </a:p>
          <a:p>
            <a:pPr algn="l"/>
            <a:r>
              <a:rPr lang="en-US" altLang="zh-CN" sz="1800" spc="-300" smtClean="0">
                <a:solidFill>
                  <a:srgbClr val="0000FF"/>
                </a:solidFill>
                <a:latin typeface="Consolas" pitchFamily="49" charset="0"/>
                <a:ea typeface="楷体" pitchFamily="49" charset="-122"/>
                <a:cs typeface="Consolas" pitchFamily="49" charset="0"/>
              </a:rPr>
              <a:t>1 1</a:t>
            </a:r>
          </a:p>
          <a:p>
            <a:pPr algn="l"/>
            <a:r>
              <a:rPr lang="en-US" altLang="zh-CN" sz="1800" spc="-300" smtClean="0">
                <a:solidFill>
                  <a:srgbClr val="0000FF"/>
                </a:solidFill>
                <a:latin typeface="Consolas" pitchFamily="49" charset="0"/>
                <a:ea typeface="楷体" pitchFamily="49" charset="-122"/>
                <a:cs typeface="Consolas" pitchFamily="49" charset="0"/>
              </a:rPr>
              <a:t>4 1</a:t>
            </a:r>
          </a:p>
        </p:txBody>
      </p:sp>
      <p:cxnSp>
        <p:nvCxnSpPr>
          <p:cNvPr id="27" name="直接箭头连接符 26"/>
          <p:cNvCxnSpPr/>
          <p:nvPr/>
        </p:nvCxnSpPr>
        <p:spPr bwMode="auto">
          <a:xfrm>
            <a:off x="2214546" y="571480"/>
            <a:ext cx="3960000" cy="1588"/>
          </a:xfrm>
          <a:prstGeom prst="straightConnector1">
            <a:avLst/>
          </a:prstGeom>
          <a:solidFill>
            <a:schemeClr val="accent1"/>
          </a:solidFill>
          <a:ln w="38100" cap="flat" cmpd="sng" algn="ctr">
            <a:solidFill>
              <a:srgbClr val="00B0F0"/>
            </a:solidFill>
            <a:prstDash val="solid"/>
            <a:round/>
            <a:headEnd type="arrow"/>
            <a:tailEnd type="arrow"/>
          </a:ln>
          <a:effectLst/>
        </p:spPr>
      </p:cxnSp>
      <p:sp>
        <p:nvSpPr>
          <p:cNvPr id="29" name="灯片编号占位符 28"/>
          <p:cNvSpPr>
            <a:spLocks noGrp="1"/>
          </p:cNvSpPr>
          <p:nvPr>
            <p:ph type="sldNum" sz="quarter" idx="12"/>
          </p:nvPr>
        </p:nvSpPr>
        <p:spPr/>
        <p:txBody>
          <a:bodyPr/>
          <a:lstStyle/>
          <a:p>
            <a:fld id="{6699457F-8CE0-4332-9E3E-2A332048C7F3}" type="slidenum">
              <a:rPr lang="en-US" altLang="zh-CN" smtClean="0"/>
              <a:pPr/>
              <a:t>97</a:t>
            </a:fld>
            <a:r>
              <a:rPr lang="en-US" altLang="zh-CN" smtClean="0"/>
              <a:t>/120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571480"/>
            <a:ext cx="8143932" cy="5041719"/>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180000" tIns="180000" bIns="180000" rtlCol="0">
            <a:spAutoFit/>
          </a:bodyPr>
          <a:lstStyle/>
          <a:p>
            <a:pPr algn="l"/>
            <a:r>
              <a:rPr lang="en-US" altLang="zh-CN" sz="1600" smtClean="0">
                <a:solidFill>
                  <a:srgbClr val="0000FF"/>
                </a:solidFill>
                <a:latin typeface="Consolas" pitchFamily="49" charset="0"/>
                <a:ea typeface="仿宋" pitchFamily="49" charset="-122"/>
                <a:cs typeface="Consolas" pitchFamily="49" charset="0"/>
              </a:rPr>
              <a:t>#include &lt;iostream&gt;</a:t>
            </a:r>
          </a:p>
          <a:p>
            <a:pPr algn="l"/>
            <a:r>
              <a:rPr lang="en-US" altLang="zh-CN" sz="1600" smtClean="0">
                <a:solidFill>
                  <a:srgbClr val="0000FF"/>
                </a:solidFill>
                <a:latin typeface="Consolas" pitchFamily="49" charset="0"/>
                <a:ea typeface="仿宋" pitchFamily="49" charset="-122"/>
                <a:cs typeface="Consolas" pitchFamily="49" charset="0"/>
              </a:rPr>
              <a:t>#include &lt;map&gt;</a:t>
            </a:r>
          </a:p>
          <a:p>
            <a:pPr algn="l"/>
            <a:r>
              <a:rPr lang="en-US" altLang="zh-CN" sz="1600" smtClean="0">
                <a:solidFill>
                  <a:srgbClr val="0000FF"/>
                </a:solidFill>
                <a:latin typeface="Consolas" pitchFamily="49" charset="0"/>
                <a:ea typeface="仿宋" pitchFamily="49" charset="-122"/>
                <a:cs typeface="Consolas" pitchFamily="49" charset="0"/>
              </a:rPr>
              <a:t>#include &lt;vector&gt;</a:t>
            </a:r>
          </a:p>
          <a:p>
            <a:pPr algn="l"/>
            <a:r>
              <a:rPr lang="en-US" altLang="zh-CN" sz="1600" smtClean="0">
                <a:solidFill>
                  <a:srgbClr val="0000FF"/>
                </a:solidFill>
                <a:latin typeface="Consolas" pitchFamily="49" charset="0"/>
                <a:ea typeface="仿宋" pitchFamily="49" charset="-122"/>
                <a:cs typeface="Consolas" pitchFamily="49" charset="0"/>
              </a:rPr>
              <a:t>#include &lt;algorithm&gt;</a:t>
            </a:r>
          </a:p>
          <a:p>
            <a:pPr algn="l"/>
            <a:r>
              <a:rPr lang="en-US" altLang="zh-CN" sz="1600" smtClean="0">
                <a:solidFill>
                  <a:srgbClr val="0000FF"/>
                </a:solidFill>
                <a:latin typeface="Consolas" pitchFamily="49" charset="0"/>
                <a:ea typeface="仿宋" pitchFamily="49" charset="-122"/>
                <a:cs typeface="Consolas" pitchFamily="49" charset="0"/>
              </a:rPr>
              <a:t>using namespace std;</a:t>
            </a:r>
          </a:p>
          <a:p>
            <a:pPr algn="l">
              <a:lnSpc>
                <a:spcPct val="200000"/>
              </a:lnSpc>
            </a:pPr>
            <a:r>
              <a:rPr lang="en-US" altLang="zh-CN" sz="1600" smtClean="0">
                <a:solidFill>
                  <a:srgbClr val="0000FF"/>
                </a:solidFill>
                <a:latin typeface="Consolas" pitchFamily="49" charset="0"/>
                <a:ea typeface="仿宋" pitchFamily="49" charset="-122"/>
                <a:cs typeface="Consolas" pitchFamily="49" charset="0"/>
              </a:rPr>
              <a:t>struct </a:t>
            </a:r>
            <a:r>
              <a:rPr lang="en-US" altLang="zh-CN" sz="1600" smtClean="0">
                <a:solidFill>
                  <a:srgbClr val="FF0000"/>
                </a:solidFill>
                <a:latin typeface="Consolas" pitchFamily="49" charset="0"/>
                <a:ea typeface="仿宋" pitchFamily="49" charset="-122"/>
                <a:cs typeface="Consolas" pitchFamily="49" charset="0"/>
              </a:rPr>
              <a:t>Elem</a:t>
            </a:r>
          </a:p>
          <a:p>
            <a:pPr algn="l"/>
            <a:r>
              <a:rPr lang="en-US" altLang="zh-CN" sz="1600" smtClean="0">
                <a:solidFill>
                  <a:srgbClr val="0000FF"/>
                </a:solidFill>
                <a:latin typeface="Consolas" pitchFamily="49" charset="0"/>
                <a:ea typeface="仿宋" pitchFamily="49" charset="-122"/>
                <a:cs typeface="Consolas" pitchFamily="49" charset="0"/>
              </a:rPr>
              <a:t>{  int d;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整数</a:t>
            </a:r>
          </a:p>
          <a:p>
            <a:pPr algn="l"/>
            <a:r>
              <a:rPr lang="en-US" altLang="zh-CN" sz="1600" smtClean="0">
                <a:solidFill>
                  <a:srgbClr val="0000FF"/>
                </a:solidFill>
                <a:latin typeface="Consolas" pitchFamily="49" charset="0"/>
                <a:ea typeface="仿宋" pitchFamily="49" charset="-122"/>
                <a:cs typeface="Consolas" pitchFamily="49" charset="0"/>
              </a:rPr>
              <a:t>   int num;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出现次数</a:t>
            </a:r>
          </a:p>
          <a:p>
            <a:pPr algn="l"/>
            <a:r>
              <a:rPr lang="en-US" altLang="zh-CN" sz="1600" smtClean="0">
                <a:solidFill>
                  <a:srgbClr val="008000"/>
                </a:solidFill>
                <a:latin typeface="Consolas" pitchFamily="49" charset="0"/>
                <a:ea typeface="仿宋" pitchFamily="49" charset="-122"/>
                <a:cs typeface="Consolas" pitchFamily="49" charset="0"/>
              </a:rPr>
              <a:t>   bool </a:t>
            </a:r>
            <a:r>
              <a:rPr lang="en-US" altLang="zh-CN" sz="1600" smtClean="0">
                <a:solidFill>
                  <a:srgbClr val="FF0000"/>
                </a:solidFill>
                <a:latin typeface="Consolas" pitchFamily="49" charset="0"/>
                <a:ea typeface="仿宋" pitchFamily="49" charset="-122"/>
                <a:cs typeface="Consolas" pitchFamily="49" charset="0"/>
              </a:rPr>
              <a:t>operator&lt;</a:t>
            </a:r>
            <a:r>
              <a:rPr lang="en-US" altLang="zh-CN" sz="1600" smtClean="0">
                <a:solidFill>
                  <a:srgbClr val="008000"/>
                </a:solidFill>
                <a:latin typeface="Consolas" pitchFamily="49" charset="0"/>
                <a:ea typeface="仿宋" pitchFamily="49" charset="-122"/>
                <a:cs typeface="Consolas" pitchFamily="49" charset="0"/>
              </a:rPr>
              <a:t>(const Elem &amp;s)</a:t>
            </a:r>
          </a:p>
          <a:p>
            <a:pPr algn="l"/>
            <a:r>
              <a:rPr lang="en-US" altLang="zh-CN" sz="1600" smtClean="0">
                <a:solidFill>
                  <a:srgbClr val="008000"/>
                </a:solidFill>
                <a:latin typeface="Consolas" pitchFamily="49" charset="0"/>
                <a:ea typeface="仿宋" pitchFamily="49" charset="-122"/>
                <a:cs typeface="Consolas" pitchFamily="49" charset="0"/>
              </a:rPr>
              <a:t>   {</a:t>
            </a:r>
          </a:p>
          <a:p>
            <a:pPr algn="l"/>
            <a:r>
              <a:rPr lang="en-US" altLang="zh-CN" sz="1600" smtClean="0">
                <a:solidFill>
                  <a:srgbClr val="008000"/>
                </a:solidFill>
                <a:latin typeface="Consolas" pitchFamily="49" charset="0"/>
                <a:ea typeface="仿宋" pitchFamily="49" charset="-122"/>
                <a:cs typeface="Consolas" pitchFamily="49" charset="0"/>
              </a:rPr>
              <a:t>      bool result;</a:t>
            </a:r>
          </a:p>
          <a:p>
            <a:pPr algn="l"/>
            <a:r>
              <a:rPr lang="en-US" altLang="zh-CN" sz="1600" smtClean="0">
                <a:solidFill>
                  <a:srgbClr val="008000"/>
                </a:solidFill>
                <a:latin typeface="Consolas" pitchFamily="49" charset="0"/>
                <a:ea typeface="仿宋" pitchFamily="49" charset="-122"/>
                <a:cs typeface="Consolas" pitchFamily="49" charset="0"/>
              </a:rPr>
              <a:t>      if(s.num==num)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次数相同，</a:t>
            </a:r>
            <a:r>
              <a:rPr lang="en-US" altLang="zh-CN" sz="1600" smtClean="0">
                <a:solidFill>
                  <a:srgbClr val="00B0F0"/>
                </a:solidFill>
                <a:latin typeface="Consolas" pitchFamily="49" charset="0"/>
                <a:ea typeface="仿宋" pitchFamily="49" charset="-122"/>
                <a:cs typeface="Consolas" pitchFamily="49" charset="0"/>
              </a:rPr>
              <a:t>d</a:t>
            </a:r>
            <a:r>
              <a:rPr lang="zh-CN" altLang="en-US" sz="1600" smtClean="0">
                <a:solidFill>
                  <a:srgbClr val="00B0F0"/>
                </a:solidFill>
                <a:latin typeface="Consolas" pitchFamily="49" charset="0"/>
                <a:ea typeface="仿宋" pitchFamily="49" charset="-122"/>
                <a:cs typeface="Consolas" pitchFamily="49" charset="0"/>
              </a:rPr>
              <a:t>越小越排列在前面</a:t>
            </a:r>
          </a:p>
          <a:p>
            <a:pPr algn="l"/>
            <a:r>
              <a:rPr lang="zh-CN" altLang="en-US" sz="1600" smtClean="0">
                <a:solidFill>
                  <a:srgbClr val="008000"/>
                </a:solidFill>
                <a:latin typeface="Consolas" pitchFamily="49" charset="0"/>
                <a:ea typeface="仿宋" pitchFamily="49" charset="-122"/>
                <a:cs typeface="Consolas" pitchFamily="49" charset="0"/>
              </a:rPr>
              <a:t>	  </a:t>
            </a:r>
            <a:r>
              <a:rPr lang="en-US" altLang="zh-CN" sz="1600" smtClean="0">
                <a:solidFill>
                  <a:srgbClr val="008000"/>
                </a:solidFill>
                <a:latin typeface="Consolas" pitchFamily="49" charset="0"/>
                <a:ea typeface="仿宋" pitchFamily="49" charset="-122"/>
                <a:cs typeface="Consolas" pitchFamily="49" charset="0"/>
              </a:rPr>
              <a:t>result = s.d&gt;d;</a:t>
            </a:r>
          </a:p>
          <a:p>
            <a:pPr algn="l"/>
            <a:r>
              <a:rPr lang="en-US" altLang="zh-CN" sz="1600" smtClean="0">
                <a:solidFill>
                  <a:srgbClr val="008000"/>
                </a:solidFill>
                <a:latin typeface="Consolas" pitchFamily="49" charset="0"/>
                <a:ea typeface="仿宋" pitchFamily="49" charset="-122"/>
                <a:cs typeface="Consolas" pitchFamily="49" charset="0"/>
              </a:rPr>
              <a:t>      else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次数不同，</a:t>
            </a:r>
            <a:r>
              <a:rPr lang="en-US" altLang="zh-CN" sz="1600" smtClean="0">
                <a:solidFill>
                  <a:srgbClr val="00B0F0"/>
                </a:solidFill>
                <a:latin typeface="Consolas" pitchFamily="49" charset="0"/>
                <a:ea typeface="仿宋" pitchFamily="49" charset="-122"/>
                <a:cs typeface="Consolas" pitchFamily="49" charset="0"/>
              </a:rPr>
              <a:t>num</a:t>
            </a:r>
            <a:r>
              <a:rPr lang="zh-CN" altLang="en-US" sz="1600" smtClean="0">
                <a:solidFill>
                  <a:srgbClr val="00B0F0"/>
                </a:solidFill>
                <a:latin typeface="Consolas" pitchFamily="49" charset="0"/>
                <a:ea typeface="仿宋" pitchFamily="49" charset="-122"/>
                <a:cs typeface="Consolas" pitchFamily="49" charset="0"/>
              </a:rPr>
              <a:t>越大越排列在前面</a:t>
            </a:r>
          </a:p>
          <a:p>
            <a:pPr algn="l"/>
            <a:r>
              <a:rPr lang="zh-CN" altLang="en-US" sz="1600" smtClean="0">
                <a:solidFill>
                  <a:srgbClr val="008000"/>
                </a:solidFill>
                <a:latin typeface="Consolas" pitchFamily="49" charset="0"/>
                <a:ea typeface="仿宋" pitchFamily="49" charset="-122"/>
                <a:cs typeface="Consolas" pitchFamily="49" charset="0"/>
              </a:rPr>
              <a:t>         </a:t>
            </a:r>
            <a:r>
              <a:rPr lang="en-US" altLang="zh-CN" sz="1600" smtClean="0">
                <a:solidFill>
                  <a:srgbClr val="008000"/>
                </a:solidFill>
                <a:latin typeface="Consolas" pitchFamily="49" charset="0"/>
                <a:ea typeface="仿宋" pitchFamily="49" charset="-122"/>
                <a:cs typeface="Consolas" pitchFamily="49" charset="0"/>
              </a:rPr>
              <a:t>result = s.num&lt;num;</a:t>
            </a:r>
          </a:p>
          <a:p>
            <a:pPr algn="l"/>
            <a:r>
              <a:rPr lang="en-US" altLang="zh-CN" sz="1600" smtClean="0">
                <a:solidFill>
                  <a:srgbClr val="008000"/>
                </a:solidFill>
                <a:latin typeface="Consolas" pitchFamily="49" charset="0"/>
                <a:ea typeface="仿宋" pitchFamily="49" charset="-122"/>
                <a:cs typeface="Consolas" pitchFamily="49" charset="0"/>
              </a:rPr>
              <a:t>      return result;</a:t>
            </a:r>
          </a:p>
          <a:p>
            <a:pPr algn="l"/>
            <a:r>
              <a:rPr lang="en-US" altLang="zh-CN" sz="1600" smtClean="0">
                <a:solidFill>
                  <a:srgbClr val="008000"/>
                </a:solidFill>
                <a:latin typeface="Consolas" pitchFamily="49" charset="0"/>
                <a:ea typeface="仿宋" pitchFamily="49" charset="-122"/>
                <a:cs typeface="Consolas" pitchFamily="49" charset="0"/>
              </a:rPr>
              <a:t>   }</a:t>
            </a:r>
          </a:p>
          <a:p>
            <a:pPr algn="l"/>
            <a:r>
              <a:rPr lang="en-US" altLang="zh-CN" sz="1600" smtClean="0">
                <a:solidFill>
                  <a:srgbClr val="0000FF"/>
                </a:solidFill>
                <a:latin typeface="Consolas" pitchFamily="49" charset="0"/>
                <a:ea typeface="仿宋" pitchFamily="49" charset="-122"/>
                <a:cs typeface="Consolas" pitchFamily="49" charset="0"/>
              </a:rPr>
              <a:t>};</a:t>
            </a:r>
          </a:p>
        </p:txBody>
      </p:sp>
      <p:sp>
        <p:nvSpPr>
          <p:cNvPr id="4" name="灯片编号占位符 3"/>
          <p:cNvSpPr>
            <a:spLocks noGrp="1"/>
          </p:cNvSpPr>
          <p:nvPr>
            <p:ph type="sldNum" sz="quarter" idx="12"/>
          </p:nvPr>
        </p:nvSpPr>
        <p:spPr/>
        <p:txBody>
          <a:bodyPr/>
          <a:lstStyle/>
          <a:p>
            <a:fld id="{6699457F-8CE0-4332-9E3E-2A332048C7F3}" type="slidenum">
              <a:rPr lang="en-US" altLang="zh-CN" smtClean="0"/>
              <a:pPr/>
              <a:t>98</a:t>
            </a:fld>
            <a:r>
              <a:rPr lang="en-US" altLang="zh-CN" smtClean="0"/>
              <a:t>/120</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142852"/>
            <a:ext cx="8143932" cy="6569454"/>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44000" bIns="144000" rtlCol="0">
            <a:spAutoFit/>
          </a:bodyPr>
          <a:lstStyle/>
          <a:p>
            <a:pPr algn="l">
              <a:lnSpc>
                <a:spcPts val="2000"/>
              </a:lnSpc>
            </a:pPr>
            <a:r>
              <a:rPr lang="en-US" altLang="zh-CN" sz="1600" smtClean="0">
                <a:solidFill>
                  <a:srgbClr val="FF0000"/>
                </a:solidFill>
                <a:latin typeface="Consolas" pitchFamily="49" charset="0"/>
                <a:ea typeface="仿宋" pitchFamily="49" charset="-122"/>
                <a:cs typeface="Consolas" pitchFamily="49" charset="0"/>
              </a:rPr>
              <a:t>int main()</a:t>
            </a: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  int n;</a:t>
            </a: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   cin &gt;&gt; n;</a:t>
            </a: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   map&lt;int,int&gt; </a:t>
            </a:r>
            <a:r>
              <a:rPr lang="en-US" altLang="zh-CN" sz="1600" smtClean="0">
                <a:solidFill>
                  <a:srgbClr val="C00000"/>
                </a:solidFill>
                <a:latin typeface="Consolas" pitchFamily="49" charset="0"/>
                <a:ea typeface="仿宋" pitchFamily="49" charset="-122"/>
                <a:cs typeface="Consolas" pitchFamily="49" charset="0"/>
              </a:rPr>
              <a:t>mymap</a:t>
            </a:r>
            <a:r>
              <a:rPr lang="en-US" altLang="zh-CN" sz="1600" smtClean="0">
                <a:solidFill>
                  <a:srgbClr val="0000FF"/>
                </a:solidFill>
                <a:latin typeface="Consolas" pitchFamily="49" charset="0"/>
                <a:ea typeface="仿宋" pitchFamily="49" charset="-122"/>
                <a:cs typeface="Consolas" pitchFamily="49" charset="0"/>
              </a:rPr>
              <a:t>;</a:t>
            </a: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   map&lt;int,int&gt;::iterator it;</a:t>
            </a:r>
          </a:p>
          <a:p>
            <a:pPr algn="l">
              <a:lnSpc>
                <a:spcPct val="150000"/>
              </a:lnSpc>
            </a:pPr>
            <a:r>
              <a:rPr lang="en-US" altLang="zh-CN" sz="1600" smtClean="0">
                <a:solidFill>
                  <a:srgbClr val="9900CC"/>
                </a:solidFill>
                <a:latin typeface="Consolas" pitchFamily="49" charset="0"/>
                <a:ea typeface="仿宋" pitchFamily="49" charset="-122"/>
                <a:cs typeface="Consolas" pitchFamily="49" charset="0"/>
              </a:rPr>
              <a:t>   for(int i=0;i&lt;n;i++)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累计</a:t>
            </a:r>
            <a:r>
              <a:rPr lang="en-US" altLang="zh-CN" sz="1600" smtClean="0">
                <a:solidFill>
                  <a:srgbClr val="00B0F0"/>
                </a:solidFill>
                <a:latin typeface="Consolas" pitchFamily="49" charset="0"/>
                <a:ea typeface="仿宋" pitchFamily="49" charset="-122"/>
                <a:cs typeface="Consolas" pitchFamily="49" charset="0"/>
              </a:rPr>
              <a:t>x</a:t>
            </a:r>
            <a:r>
              <a:rPr lang="zh-CN" altLang="en-US" sz="1600" smtClean="0">
                <a:solidFill>
                  <a:srgbClr val="00B0F0"/>
                </a:solidFill>
                <a:latin typeface="Consolas" pitchFamily="49" charset="0"/>
                <a:ea typeface="仿宋" pitchFamily="49" charset="-122"/>
                <a:cs typeface="Consolas" pitchFamily="49" charset="0"/>
              </a:rPr>
              <a:t>的次数</a:t>
            </a:r>
            <a:endParaRPr lang="en-US" altLang="zh-CN" sz="1600" smtClean="0">
              <a:solidFill>
                <a:srgbClr val="00B0F0"/>
              </a:solidFill>
              <a:latin typeface="Consolas" pitchFamily="49" charset="0"/>
              <a:ea typeface="仿宋" pitchFamily="49" charset="-122"/>
              <a:cs typeface="Consolas" pitchFamily="49" charset="0"/>
            </a:endParaRPr>
          </a:p>
          <a:p>
            <a:pPr algn="l">
              <a:lnSpc>
                <a:spcPts val="2000"/>
              </a:lnSpc>
            </a:pPr>
            <a:r>
              <a:rPr lang="en-US" altLang="zh-CN" sz="1600" smtClean="0">
                <a:solidFill>
                  <a:srgbClr val="9900CC"/>
                </a:solidFill>
                <a:latin typeface="Consolas" pitchFamily="49" charset="0"/>
                <a:ea typeface="仿宋" pitchFamily="49" charset="-122"/>
                <a:cs typeface="Consolas" pitchFamily="49" charset="0"/>
              </a:rPr>
              <a:t>   {  int x;</a:t>
            </a:r>
          </a:p>
          <a:p>
            <a:pPr algn="l">
              <a:lnSpc>
                <a:spcPts val="2000"/>
              </a:lnSpc>
            </a:pPr>
            <a:r>
              <a:rPr lang="en-US" altLang="zh-CN" sz="1600" smtClean="0">
                <a:solidFill>
                  <a:srgbClr val="9900CC"/>
                </a:solidFill>
                <a:latin typeface="Consolas" pitchFamily="49" charset="0"/>
                <a:ea typeface="仿宋" pitchFamily="49" charset="-122"/>
                <a:cs typeface="Consolas" pitchFamily="49" charset="0"/>
              </a:rPr>
              <a:t>      cin &gt;&gt; x;</a:t>
            </a:r>
          </a:p>
          <a:p>
            <a:pPr algn="l">
              <a:lnSpc>
                <a:spcPts val="2000"/>
              </a:lnSpc>
            </a:pPr>
            <a:r>
              <a:rPr lang="en-US" altLang="zh-CN" sz="1600" smtClean="0">
                <a:solidFill>
                  <a:srgbClr val="9900CC"/>
                </a:solidFill>
                <a:latin typeface="Consolas" pitchFamily="49" charset="0"/>
                <a:ea typeface="仿宋" pitchFamily="49" charset="-122"/>
                <a:cs typeface="Consolas" pitchFamily="49" charset="0"/>
              </a:rPr>
              <a:t>      ++</a:t>
            </a:r>
            <a:r>
              <a:rPr lang="en-US" altLang="zh-CN" sz="1600" smtClean="0">
                <a:solidFill>
                  <a:srgbClr val="C00000"/>
                </a:solidFill>
                <a:latin typeface="Consolas" pitchFamily="49" charset="0"/>
                <a:ea typeface="仿宋" pitchFamily="49" charset="-122"/>
                <a:cs typeface="Consolas" pitchFamily="49" charset="0"/>
              </a:rPr>
              <a:t>mymap</a:t>
            </a:r>
            <a:r>
              <a:rPr lang="en-US" altLang="zh-CN" sz="1600" smtClean="0">
                <a:solidFill>
                  <a:srgbClr val="9900CC"/>
                </a:solidFill>
                <a:latin typeface="Consolas" pitchFamily="49" charset="0"/>
                <a:ea typeface="仿宋" pitchFamily="49" charset="-122"/>
                <a:cs typeface="Consolas" pitchFamily="49" charset="0"/>
              </a:rPr>
              <a:t>[x];</a:t>
            </a:r>
          </a:p>
          <a:p>
            <a:pPr algn="l">
              <a:lnSpc>
                <a:spcPts val="2000"/>
              </a:lnSpc>
            </a:pPr>
            <a:r>
              <a:rPr lang="en-US" altLang="zh-CN" sz="1600" smtClean="0">
                <a:solidFill>
                  <a:srgbClr val="9900CC"/>
                </a:solidFill>
                <a:latin typeface="Consolas" pitchFamily="49" charset="0"/>
                <a:ea typeface="仿宋" pitchFamily="49" charset="-122"/>
                <a:cs typeface="Consolas" pitchFamily="49" charset="0"/>
              </a:rPr>
              <a:t>   }</a:t>
            </a:r>
          </a:p>
          <a:p>
            <a:pPr algn="l">
              <a:lnSpc>
                <a:spcPct val="150000"/>
              </a:lnSpc>
            </a:pPr>
            <a:r>
              <a:rPr lang="en-US" altLang="zh-CN" sz="1600" smtClean="0">
                <a:solidFill>
                  <a:srgbClr val="008000"/>
                </a:solidFill>
                <a:latin typeface="Consolas" pitchFamily="49" charset="0"/>
                <a:ea typeface="仿宋" pitchFamily="49" charset="-122"/>
                <a:cs typeface="Consolas" pitchFamily="49" charset="0"/>
              </a:rPr>
              <a:t>   vector&lt;Elem&gt; </a:t>
            </a:r>
            <a:r>
              <a:rPr lang="en-US" altLang="zh-CN" sz="1600" smtClean="0">
                <a:solidFill>
                  <a:srgbClr val="C00000"/>
                </a:solidFill>
                <a:latin typeface="Consolas" pitchFamily="49" charset="0"/>
                <a:ea typeface="仿宋" pitchFamily="49" charset="-122"/>
                <a:cs typeface="Consolas" pitchFamily="49" charset="0"/>
              </a:rPr>
              <a:t>myv</a:t>
            </a:r>
            <a:r>
              <a:rPr lang="en-US" altLang="zh-CN" sz="1600" smtClean="0">
                <a:solidFill>
                  <a:srgbClr val="008000"/>
                </a:solidFill>
                <a:latin typeface="Consolas" pitchFamily="49" charset="0"/>
                <a:ea typeface="仿宋" pitchFamily="49" charset="-122"/>
                <a:cs typeface="Consolas" pitchFamily="49" charset="0"/>
              </a:rPr>
              <a:t>;</a:t>
            </a:r>
          </a:p>
          <a:p>
            <a:pPr algn="l">
              <a:lnSpc>
                <a:spcPts val="2000"/>
              </a:lnSpc>
            </a:pPr>
            <a:r>
              <a:rPr lang="en-US" altLang="zh-CN" sz="1600" smtClean="0">
                <a:solidFill>
                  <a:srgbClr val="008000"/>
                </a:solidFill>
                <a:latin typeface="Consolas" pitchFamily="49" charset="0"/>
                <a:ea typeface="仿宋" pitchFamily="49" charset="-122"/>
                <a:cs typeface="Consolas" pitchFamily="49" charset="0"/>
              </a:rPr>
              <a:t>   for (it=</a:t>
            </a:r>
            <a:r>
              <a:rPr lang="en-US" altLang="zh-CN" sz="1600" smtClean="0">
                <a:solidFill>
                  <a:srgbClr val="C00000"/>
                </a:solidFill>
                <a:latin typeface="Consolas" pitchFamily="49" charset="0"/>
                <a:ea typeface="仿宋" pitchFamily="49" charset="-122"/>
                <a:cs typeface="Consolas" pitchFamily="49" charset="0"/>
              </a:rPr>
              <a:t>mymap</a:t>
            </a:r>
            <a:r>
              <a:rPr lang="en-US" altLang="zh-CN" sz="1600" smtClean="0">
                <a:solidFill>
                  <a:srgbClr val="008000"/>
                </a:solidFill>
                <a:latin typeface="Consolas" pitchFamily="49" charset="0"/>
                <a:ea typeface="仿宋" pitchFamily="49" charset="-122"/>
                <a:cs typeface="Consolas" pitchFamily="49" charset="0"/>
              </a:rPr>
              <a:t>.begin();it!=</a:t>
            </a:r>
            <a:r>
              <a:rPr lang="en-US" altLang="zh-CN" sz="1600" smtClean="0">
                <a:solidFill>
                  <a:srgbClr val="C00000"/>
                </a:solidFill>
                <a:latin typeface="Consolas" pitchFamily="49" charset="0"/>
                <a:ea typeface="仿宋" pitchFamily="49" charset="-122"/>
                <a:cs typeface="Consolas" pitchFamily="49" charset="0"/>
              </a:rPr>
              <a:t>mymap</a:t>
            </a:r>
            <a:r>
              <a:rPr lang="en-US" altLang="zh-CN" sz="1600" smtClean="0">
                <a:solidFill>
                  <a:srgbClr val="008000"/>
                </a:solidFill>
                <a:latin typeface="Consolas" pitchFamily="49" charset="0"/>
                <a:ea typeface="仿宋" pitchFamily="49" charset="-122"/>
                <a:cs typeface="Consolas" pitchFamily="49" charset="0"/>
              </a:rPr>
              <a:t>.end();++it)</a:t>
            </a:r>
          </a:p>
          <a:p>
            <a:pPr algn="l">
              <a:lnSpc>
                <a:spcPts val="2000"/>
              </a:lnSpc>
            </a:pPr>
            <a:r>
              <a:rPr lang="en-US" altLang="zh-CN" sz="1600" smtClean="0">
                <a:solidFill>
                  <a:srgbClr val="008000"/>
                </a:solidFill>
                <a:latin typeface="Consolas" pitchFamily="49" charset="0"/>
                <a:ea typeface="仿宋" pitchFamily="49" charset="-122"/>
                <a:cs typeface="Consolas" pitchFamily="49" charset="0"/>
              </a:rPr>
              <a:t>   {  Elem e;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由</a:t>
            </a:r>
            <a:r>
              <a:rPr lang="en-US" altLang="zh-CN" sz="1600" smtClean="0">
                <a:solidFill>
                  <a:srgbClr val="00B0F0"/>
                </a:solidFill>
                <a:latin typeface="Consolas" pitchFamily="49" charset="0"/>
                <a:ea typeface="仿宋" pitchFamily="49" charset="-122"/>
                <a:cs typeface="Consolas" pitchFamily="49" charset="0"/>
              </a:rPr>
              <a:t>mymap</a:t>
            </a:r>
            <a:r>
              <a:rPr lang="zh-CN" altLang="en-US" sz="1600" smtClean="0">
                <a:solidFill>
                  <a:srgbClr val="00B0F0"/>
                </a:solidFill>
                <a:latin typeface="Consolas" pitchFamily="49" charset="0"/>
                <a:ea typeface="仿宋" pitchFamily="49" charset="-122"/>
                <a:cs typeface="Consolas" pitchFamily="49" charset="0"/>
              </a:rPr>
              <a:t>产生</a:t>
            </a:r>
            <a:r>
              <a:rPr lang="en-US" altLang="zh-CN" sz="1600" smtClean="0">
                <a:solidFill>
                  <a:srgbClr val="00B0F0"/>
                </a:solidFill>
                <a:latin typeface="Consolas" pitchFamily="49" charset="0"/>
                <a:ea typeface="仿宋" pitchFamily="49" charset="-122"/>
                <a:cs typeface="Consolas" pitchFamily="49" charset="0"/>
              </a:rPr>
              <a:t>myv</a:t>
            </a:r>
          </a:p>
          <a:p>
            <a:pPr algn="l">
              <a:lnSpc>
                <a:spcPts val="2000"/>
              </a:lnSpc>
            </a:pPr>
            <a:r>
              <a:rPr lang="en-US" altLang="zh-CN" sz="1600" smtClean="0">
                <a:solidFill>
                  <a:srgbClr val="008000"/>
                </a:solidFill>
                <a:latin typeface="Consolas" pitchFamily="49" charset="0"/>
                <a:ea typeface="仿宋" pitchFamily="49" charset="-122"/>
                <a:cs typeface="Consolas" pitchFamily="49" charset="0"/>
              </a:rPr>
              <a:t>      e.d=it-&gt;first;</a:t>
            </a:r>
          </a:p>
          <a:p>
            <a:pPr algn="l">
              <a:lnSpc>
                <a:spcPts val="2000"/>
              </a:lnSpc>
            </a:pPr>
            <a:r>
              <a:rPr lang="en-US" altLang="zh-CN" sz="1600" smtClean="0">
                <a:solidFill>
                  <a:srgbClr val="008000"/>
                </a:solidFill>
                <a:latin typeface="Consolas" pitchFamily="49" charset="0"/>
                <a:ea typeface="仿宋" pitchFamily="49" charset="-122"/>
                <a:cs typeface="Consolas" pitchFamily="49" charset="0"/>
              </a:rPr>
              <a:t>      e.num=it-&gt;second;</a:t>
            </a:r>
          </a:p>
          <a:p>
            <a:pPr algn="l">
              <a:lnSpc>
                <a:spcPts val="2000"/>
              </a:lnSpc>
            </a:pPr>
            <a:r>
              <a:rPr lang="en-US" altLang="zh-CN" sz="1600" smtClean="0">
                <a:solidFill>
                  <a:srgbClr val="008000"/>
                </a:solidFill>
                <a:latin typeface="Consolas" pitchFamily="49" charset="0"/>
                <a:ea typeface="仿宋" pitchFamily="49" charset="-122"/>
                <a:cs typeface="Consolas" pitchFamily="49" charset="0"/>
              </a:rPr>
              <a:t>      </a:t>
            </a:r>
            <a:r>
              <a:rPr lang="en-US" altLang="zh-CN" sz="1600" smtClean="0">
                <a:solidFill>
                  <a:srgbClr val="C00000"/>
                </a:solidFill>
                <a:latin typeface="Consolas" pitchFamily="49" charset="0"/>
                <a:ea typeface="仿宋" pitchFamily="49" charset="-122"/>
                <a:cs typeface="Consolas" pitchFamily="49" charset="0"/>
              </a:rPr>
              <a:t>myv</a:t>
            </a:r>
            <a:r>
              <a:rPr lang="en-US" altLang="zh-CN" sz="1600" smtClean="0">
                <a:solidFill>
                  <a:srgbClr val="008000"/>
                </a:solidFill>
                <a:latin typeface="Consolas" pitchFamily="49" charset="0"/>
                <a:ea typeface="仿宋" pitchFamily="49" charset="-122"/>
                <a:cs typeface="Consolas" pitchFamily="49" charset="0"/>
              </a:rPr>
              <a:t>.push_back(e);</a:t>
            </a:r>
          </a:p>
          <a:p>
            <a:pPr algn="l">
              <a:lnSpc>
                <a:spcPts val="2000"/>
              </a:lnSpc>
            </a:pPr>
            <a:r>
              <a:rPr lang="en-US" altLang="zh-CN" sz="1600" smtClean="0">
                <a:solidFill>
                  <a:srgbClr val="008000"/>
                </a:solidFill>
                <a:latin typeface="Consolas" pitchFamily="49" charset="0"/>
                <a:ea typeface="仿宋" pitchFamily="49" charset="-122"/>
                <a:cs typeface="Consolas" pitchFamily="49" charset="0"/>
              </a:rPr>
              <a:t>   }</a:t>
            </a:r>
          </a:p>
          <a:p>
            <a:pPr algn="l">
              <a:lnSpc>
                <a:spcPct val="150000"/>
              </a:lnSpc>
            </a:pPr>
            <a:r>
              <a:rPr lang="en-US" altLang="zh-CN" sz="1600" smtClean="0">
                <a:solidFill>
                  <a:srgbClr val="FF0000"/>
                </a:solidFill>
                <a:latin typeface="Consolas" pitchFamily="49" charset="0"/>
                <a:ea typeface="仿宋" pitchFamily="49" charset="-122"/>
                <a:cs typeface="Consolas" pitchFamily="49" charset="0"/>
              </a:rPr>
              <a:t>   sort(myv.begin(),myv.end());	</a:t>
            </a:r>
            <a:r>
              <a:rPr lang="en-US" altLang="zh-CN" sz="1600" smtClean="0">
                <a:solidFill>
                  <a:srgbClr val="008000"/>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//myv</a:t>
            </a:r>
            <a:r>
              <a:rPr lang="zh-CN" altLang="en-US" sz="1600" smtClean="0">
                <a:solidFill>
                  <a:srgbClr val="00B0F0"/>
                </a:solidFill>
                <a:latin typeface="Consolas" pitchFamily="49" charset="0"/>
                <a:ea typeface="仿宋" pitchFamily="49" charset="-122"/>
                <a:cs typeface="Consolas" pitchFamily="49" charset="0"/>
              </a:rPr>
              <a:t>元素排序</a:t>
            </a:r>
            <a:endParaRPr lang="en-US" altLang="zh-CN" sz="1600" smtClean="0">
              <a:solidFill>
                <a:srgbClr val="00B0F0"/>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FF00FF"/>
                </a:solidFill>
                <a:latin typeface="Consolas" pitchFamily="49" charset="0"/>
                <a:ea typeface="仿宋" pitchFamily="49" charset="-122"/>
                <a:cs typeface="Consolas" pitchFamily="49" charset="0"/>
              </a:rPr>
              <a:t>   for (int j=0; j&lt;</a:t>
            </a:r>
            <a:r>
              <a:rPr lang="en-US" altLang="zh-CN" sz="1600" smtClean="0">
                <a:solidFill>
                  <a:srgbClr val="C00000"/>
                </a:solidFill>
                <a:latin typeface="Consolas" pitchFamily="49" charset="0"/>
                <a:ea typeface="仿宋" pitchFamily="49" charset="-122"/>
                <a:cs typeface="Consolas" pitchFamily="49" charset="0"/>
              </a:rPr>
              <a:t>myv</a:t>
            </a:r>
            <a:r>
              <a:rPr lang="en-US" altLang="zh-CN" sz="1600" smtClean="0">
                <a:solidFill>
                  <a:srgbClr val="FF00FF"/>
                </a:solidFill>
                <a:latin typeface="Consolas" pitchFamily="49" charset="0"/>
                <a:ea typeface="仿宋" pitchFamily="49" charset="-122"/>
                <a:cs typeface="Consolas" pitchFamily="49" charset="0"/>
              </a:rPr>
              <a:t>.size(); j++)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输出</a:t>
            </a:r>
            <a:r>
              <a:rPr lang="en-US" altLang="zh-CN" sz="1600" smtClean="0">
                <a:solidFill>
                  <a:srgbClr val="00B0F0"/>
                </a:solidFill>
                <a:latin typeface="Consolas" pitchFamily="49" charset="0"/>
                <a:ea typeface="仿宋" pitchFamily="49" charset="-122"/>
                <a:cs typeface="Consolas" pitchFamily="49" charset="0"/>
              </a:rPr>
              <a:t>myv</a:t>
            </a:r>
            <a:r>
              <a:rPr lang="en-US" altLang="zh-CN" sz="1600" smtClean="0">
                <a:solidFill>
                  <a:srgbClr val="FF00FF"/>
                </a:solidFill>
                <a:latin typeface="Consolas" pitchFamily="49" charset="0"/>
                <a:ea typeface="仿宋" pitchFamily="49" charset="-122"/>
                <a:cs typeface="Consolas" pitchFamily="49" charset="0"/>
              </a:rPr>
              <a:t>	</a:t>
            </a:r>
          </a:p>
          <a:p>
            <a:pPr algn="l">
              <a:lnSpc>
                <a:spcPts val="2000"/>
              </a:lnSpc>
            </a:pPr>
            <a:r>
              <a:rPr lang="en-US" altLang="zh-CN" sz="1600" smtClean="0">
                <a:solidFill>
                  <a:srgbClr val="FF00FF"/>
                </a:solidFill>
                <a:latin typeface="Consolas" pitchFamily="49" charset="0"/>
                <a:ea typeface="仿宋" pitchFamily="49" charset="-122"/>
                <a:cs typeface="Consolas" pitchFamily="49" charset="0"/>
              </a:rPr>
              <a:t>      cout &lt;&lt; </a:t>
            </a:r>
            <a:r>
              <a:rPr lang="en-US" altLang="zh-CN" sz="1600" smtClean="0">
                <a:solidFill>
                  <a:srgbClr val="C00000"/>
                </a:solidFill>
                <a:latin typeface="Consolas" pitchFamily="49" charset="0"/>
                <a:ea typeface="仿宋" pitchFamily="49" charset="-122"/>
                <a:cs typeface="Consolas" pitchFamily="49" charset="0"/>
              </a:rPr>
              <a:t>myv</a:t>
            </a:r>
            <a:r>
              <a:rPr lang="en-US" altLang="zh-CN" sz="1600" smtClean="0">
                <a:solidFill>
                  <a:srgbClr val="FF00FF"/>
                </a:solidFill>
                <a:latin typeface="Consolas" pitchFamily="49" charset="0"/>
                <a:ea typeface="仿宋" pitchFamily="49" charset="-122"/>
                <a:cs typeface="Consolas" pitchFamily="49" charset="0"/>
              </a:rPr>
              <a:t>[j].d &lt;&lt; " "&lt;&lt; </a:t>
            </a:r>
            <a:r>
              <a:rPr lang="en-US" altLang="zh-CN" sz="1600" smtClean="0">
                <a:solidFill>
                  <a:srgbClr val="C00000"/>
                </a:solidFill>
                <a:latin typeface="Consolas" pitchFamily="49" charset="0"/>
                <a:ea typeface="仿宋" pitchFamily="49" charset="-122"/>
                <a:cs typeface="Consolas" pitchFamily="49" charset="0"/>
              </a:rPr>
              <a:t>myv</a:t>
            </a:r>
            <a:r>
              <a:rPr lang="en-US" altLang="zh-CN" sz="1600" smtClean="0">
                <a:solidFill>
                  <a:srgbClr val="FF00FF"/>
                </a:solidFill>
                <a:latin typeface="Consolas" pitchFamily="49" charset="0"/>
                <a:ea typeface="仿宋" pitchFamily="49" charset="-122"/>
                <a:cs typeface="Consolas" pitchFamily="49" charset="0"/>
              </a:rPr>
              <a:t>[j].num &lt;&lt; endl;</a:t>
            </a: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   return 0;</a:t>
            </a: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a:t>
            </a:r>
            <a:endParaRPr lang="zh-CN" altLang="en-US" sz="1600" smtClean="0">
              <a:solidFill>
                <a:srgbClr val="0000FF"/>
              </a:solidFill>
              <a:latin typeface="Consolas" pitchFamily="49" charset="0"/>
              <a:ea typeface="仿宋" pitchFamily="49" charset="-122"/>
              <a:cs typeface="Consolas" pitchFamily="49" charset="0"/>
            </a:endParaRPr>
          </a:p>
        </p:txBody>
      </p:sp>
      <p:sp>
        <p:nvSpPr>
          <p:cNvPr id="4" name="灯片编号占位符 3"/>
          <p:cNvSpPr>
            <a:spLocks noGrp="1"/>
          </p:cNvSpPr>
          <p:nvPr>
            <p:ph type="sldNum" sz="quarter" idx="12"/>
          </p:nvPr>
        </p:nvSpPr>
        <p:spPr/>
        <p:txBody>
          <a:bodyPr/>
          <a:lstStyle/>
          <a:p>
            <a:fld id="{6699457F-8CE0-4332-9E3E-2A332048C7F3}" type="slidenum">
              <a:rPr lang="en-US" altLang="zh-CN" smtClean="0"/>
              <a:pPr/>
              <a:t>99</a:t>
            </a:fld>
            <a:r>
              <a:rPr lang="en-US" altLang="zh-CN" smtClean="0"/>
              <a:t>/120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8" end="1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alloons">
  <a:themeElements>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fontScheme name="Balloon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rgbClr val="3333FF"/>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3333FF"/>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28575" cap="flat" cmpd="sng" algn="ctr">
          <a:solidFill>
            <a:srgbClr val="3333FF"/>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3333FF"/>
            </a:solidFill>
            <a:effectLst/>
            <a:latin typeface="Times New Roman" pitchFamily="18" charset="0"/>
            <a:ea typeface="楷体_GB2312" pitchFamily="49" charset="-122"/>
          </a:defRPr>
        </a:defPPr>
      </a:lstStyle>
    </a:lnDef>
  </a:objectDefaults>
  <a:extraClrSchemeLst>
    <a:extraClrScheme>
      <a:clrScheme name="Balloons 1">
        <a:dk1>
          <a:srgbClr val="9900CC"/>
        </a:dk1>
        <a:lt1>
          <a:srgbClr val="FFFFCC"/>
        </a:lt1>
        <a:dk2>
          <a:srgbClr val="000000"/>
        </a:dk2>
        <a:lt2>
          <a:srgbClr val="FFFFFF"/>
        </a:lt2>
        <a:accent1>
          <a:srgbClr val="666699"/>
        </a:accent1>
        <a:accent2>
          <a:srgbClr val="660066"/>
        </a:accent2>
        <a:accent3>
          <a:srgbClr val="AAAAAA"/>
        </a:accent3>
        <a:accent4>
          <a:srgbClr val="DADAAE"/>
        </a:accent4>
        <a:accent5>
          <a:srgbClr val="B8B8CA"/>
        </a:accent5>
        <a:accent6>
          <a:srgbClr val="5C005C"/>
        </a:accent6>
        <a:hlink>
          <a:srgbClr val="CC0000"/>
        </a:hlink>
        <a:folHlink>
          <a:srgbClr val="A50021"/>
        </a:folHlink>
      </a:clrScheme>
      <a:clrMap bg1="dk2" tx1="lt1" bg2="dk1" tx2="lt2" accent1="accent1" accent2="accent2" accent3="accent3" accent4="accent4" accent5="accent5" accent6="accent6" hlink="hlink" folHlink="folHlink"/>
    </a:extraClrScheme>
    <a:extraClrScheme>
      <a:clrScheme name="Balloons 2">
        <a:dk1>
          <a:srgbClr val="990033"/>
        </a:dk1>
        <a:lt1>
          <a:srgbClr val="FFFFFF"/>
        </a:lt1>
        <a:dk2>
          <a:srgbClr val="000000"/>
        </a:dk2>
        <a:lt2>
          <a:srgbClr val="FFFFFF"/>
        </a:lt2>
        <a:accent1>
          <a:srgbClr val="FF3300"/>
        </a:accent1>
        <a:accent2>
          <a:srgbClr val="FF9900"/>
        </a:accent2>
        <a:accent3>
          <a:srgbClr val="AAAAAA"/>
        </a:accent3>
        <a:accent4>
          <a:srgbClr val="DADADA"/>
        </a:accent4>
        <a:accent5>
          <a:srgbClr val="FFADAA"/>
        </a:accent5>
        <a:accent6>
          <a:srgbClr val="E78A00"/>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Balloons 3">
        <a:dk1>
          <a:srgbClr val="CCCCFF"/>
        </a:dk1>
        <a:lt1>
          <a:srgbClr val="FFFFCC"/>
        </a:lt1>
        <a:dk2>
          <a:srgbClr val="000000"/>
        </a:dk2>
        <a:lt2>
          <a:srgbClr val="FFFFFF"/>
        </a:lt2>
        <a:accent1>
          <a:srgbClr val="9999FF"/>
        </a:accent1>
        <a:accent2>
          <a:srgbClr val="33CCCC"/>
        </a:accent2>
        <a:accent3>
          <a:srgbClr val="AAAAAA"/>
        </a:accent3>
        <a:accent4>
          <a:srgbClr val="DADAAE"/>
        </a:accent4>
        <a:accent5>
          <a:srgbClr val="CACAFF"/>
        </a:accent5>
        <a:accent6>
          <a:srgbClr val="2DB9B9"/>
        </a:accent6>
        <a:hlink>
          <a:srgbClr val="66FFFF"/>
        </a:hlink>
        <a:folHlink>
          <a:srgbClr val="660066"/>
        </a:folHlink>
      </a:clrScheme>
      <a:clrMap bg1="dk2" tx1="lt1" bg2="dk1" tx2="lt2" accent1="accent1" accent2="accent2" accent3="accent3" accent4="accent4" accent5="accent5" accent6="accent6" hlink="hlink" folHlink="folHlink"/>
    </a:extraClrScheme>
    <a:extraClrScheme>
      <a:clrScheme name="Balloons 4">
        <a:dk1>
          <a:srgbClr val="000000"/>
        </a:dk1>
        <a:lt1>
          <a:srgbClr val="F8F8F8"/>
        </a:lt1>
        <a:dk2>
          <a:srgbClr val="800000"/>
        </a:dk2>
        <a:lt2>
          <a:srgbClr val="FFFFFF"/>
        </a:lt2>
        <a:accent1>
          <a:srgbClr val="FF3300"/>
        </a:accent1>
        <a:accent2>
          <a:srgbClr val="FF5050"/>
        </a:accent2>
        <a:accent3>
          <a:srgbClr val="C0AAAA"/>
        </a:accent3>
        <a:accent4>
          <a:srgbClr val="D4D4D4"/>
        </a:accent4>
        <a:accent5>
          <a:srgbClr val="FFADAA"/>
        </a:accent5>
        <a:accent6>
          <a:srgbClr val="E74848"/>
        </a:accent6>
        <a:hlink>
          <a:srgbClr val="FF9999"/>
        </a:hlink>
        <a:folHlink>
          <a:srgbClr val="FF9966"/>
        </a:folHlink>
      </a:clrScheme>
      <a:clrMap bg1="dk2" tx1="lt1" bg2="dk1" tx2="lt2" accent1="accent1" accent2="accent2" accent3="accent3" accent4="accent4" accent5="accent5" accent6="accent6" hlink="hlink" folHlink="folHlink"/>
    </a:extraClrScheme>
    <a:extraClrScheme>
      <a:clrScheme name="Balloons 5">
        <a:dk1>
          <a:srgbClr val="666699"/>
        </a:dk1>
        <a:lt1>
          <a:srgbClr val="FFFFFF"/>
        </a:lt1>
        <a:dk2>
          <a:srgbClr val="000066"/>
        </a:dk2>
        <a:lt2>
          <a:srgbClr val="CCECFF"/>
        </a:lt2>
        <a:accent1>
          <a:srgbClr val="009999"/>
        </a:accent1>
        <a:accent2>
          <a:srgbClr val="0099CC"/>
        </a:accent2>
        <a:accent3>
          <a:srgbClr val="AAAAB8"/>
        </a:accent3>
        <a:accent4>
          <a:srgbClr val="DADADA"/>
        </a:accent4>
        <a:accent5>
          <a:srgbClr val="AACACA"/>
        </a:accent5>
        <a:accent6>
          <a:srgbClr val="008AB9"/>
        </a:accent6>
        <a:hlink>
          <a:srgbClr val="CC99FF"/>
        </a:hlink>
        <a:folHlink>
          <a:srgbClr val="3366CC"/>
        </a:folHlink>
      </a:clrScheme>
      <a:clrMap bg1="dk2" tx1="lt1" bg2="dk1" tx2="lt2" accent1="accent1" accent2="accent2" accent3="accent3" accent4="accent4" accent5="accent5" accent6="accent6" hlink="hlink" folHlink="folHlink"/>
    </a:extraClrScheme>
    <a:extraClrScheme>
      <a:clrScheme name="Balloons 6">
        <a:dk1>
          <a:srgbClr val="99CC00"/>
        </a:dk1>
        <a:lt1>
          <a:srgbClr val="FFFFFF"/>
        </a:lt1>
        <a:dk2>
          <a:srgbClr val="009900"/>
        </a:dk2>
        <a:lt2>
          <a:srgbClr val="FFFF99"/>
        </a:lt2>
        <a:accent1>
          <a:srgbClr val="336600"/>
        </a:accent1>
        <a:accent2>
          <a:srgbClr val="008000"/>
        </a:accent2>
        <a:accent3>
          <a:srgbClr val="AACAAA"/>
        </a:accent3>
        <a:accent4>
          <a:srgbClr val="DADADA"/>
        </a:accent4>
        <a:accent5>
          <a:srgbClr val="ADB8AA"/>
        </a:accent5>
        <a:accent6>
          <a:srgbClr val="007300"/>
        </a:accent6>
        <a:hlink>
          <a:srgbClr val="CCCC00"/>
        </a:hlink>
        <a:folHlink>
          <a:srgbClr val="33CC33"/>
        </a:folHlink>
      </a:clrScheme>
      <a:clrMap bg1="dk2" tx1="lt1" bg2="dk1" tx2="lt2" accent1="accent1" accent2="accent2" accent3="accent3" accent4="accent4" accent5="accent5" accent6="accent6" hlink="hlink" folHlink="folHlink"/>
    </a:extraClrScheme>
    <a:extraClrScheme>
      <a:clrScheme name="Balloons 7">
        <a:dk1>
          <a:srgbClr val="000066"/>
        </a:dk1>
        <a:lt1>
          <a:srgbClr val="E1F4FF"/>
        </a:lt1>
        <a:dk2>
          <a:srgbClr val="000066"/>
        </a:dk2>
        <a:lt2>
          <a:srgbClr val="CCCCFF"/>
        </a:lt2>
        <a:accent1>
          <a:srgbClr val="9999FF"/>
        </a:accent1>
        <a:accent2>
          <a:srgbClr val="33CCCC"/>
        </a:accent2>
        <a:accent3>
          <a:srgbClr val="EEF8FF"/>
        </a:accent3>
        <a:accent4>
          <a:srgbClr val="000056"/>
        </a:accent4>
        <a:accent5>
          <a:srgbClr val="CACAFF"/>
        </a:accent5>
        <a:accent6>
          <a:srgbClr val="2DB9B9"/>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Balloons 9">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78AB9"/>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Balloons</Template>
  <TotalTime>471</TotalTime>
  <Words>8846</Words>
  <Application>Microsoft Office PowerPoint</Application>
  <PresentationFormat>全屏显示(4:3)</PresentationFormat>
  <Paragraphs>1394</Paragraphs>
  <Slides>120</Slides>
  <Notes>36</Notes>
  <HiddenSlides>0</HiddenSlides>
  <MMClips>0</MMClips>
  <ScaleCrop>false</ScaleCrop>
  <HeadingPairs>
    <vt:vector size="4" baseType="variant">
      <vt:variant>
        <vt:lpstr>主题</vt:lpstr>
      </vt:variant>
      <vt:variant>
        <vt:i4>1</vt:i4>
      </vt:variant>
      <vt:variant>
        <vt:lpstr>幻灯片标题</vt:lpstr>
      </vt:variant>
      <vt:variant>
        <vt:i4>120</vt:i4>
      </vt:variant>
    </vt:vector>
  </HeadingPairs>
  <TitlesOfParts>
    <vt:vector size="121" baseType="lpstr">
      <vt:lpstr>Balloons</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幻灯片 91</vt:lpstr>
      <vt:lpstr>幻灯片 92</vt:lpstr>
      <vt:lpstr>幻灯片 93</vt:lpstr>
      <vt:lpstr>幻灯片 94</vt:lpstr>
      <vt:lpstr>幻灯片 95</vt:lpstr>
      <vt:lpstr>幻灯片 96</vt:lpstr>
      <vt:lpstr>幻灯片 97</vt:lpstr>
      <vt:lpstr>幻灯片 98</vt:lpstr>
      <vt:lpstr>幻灯片 99</vt:lpstr>
      <vt:lpstr>幻灯片 100</vt:lpstr>
      <vt:lpstr>幻灯片 101</vt:lpstr>
      <vt:lpstr>幻灯片 102</vt:lpstr>
      <vt:lpstr>幻灯片 103</vt:lpstr>
      <vt:lpstr>幻灯片 104</vt:lpstr>
      <vt:lpstr>幻灯片 105</vt:lpstr>
      <vt:lpstr>幻灯片 106</vt:lpstr>
      <vt:lpstr>幻灯片 107</vt:lpstr>
      <vt:lpstr>幻灯片 108</vt:lpstr>
      <vt:lpstr>幻灯片 109</vt:lpstr>
      <vt:lpstr>幻灯片 110</vt:lpstr>
      <vt:lpstr>幻灯片 111</vt:lpstr>
      <vt:lpstr>幻灯片 112</vt:lpstr>
      <vt:lpstr>幻灯片 113</vt:lpstr>
      <vt:lpstr>幻灯片 114</vt:lpstr>
      <vt:lpstr>幻灯片 115</vt:lpstr>
      <vt:lpstr>幻灯片 116</vt:lpstr>
      <vt:lpstr>幻灯片 117</vt:lpstr>
      <vt:lpstr>幻灯片 118</vt:lpstr>
      <vt:lpstr>幻灯片 119</vt:lpstr>
      <vt:lpstr>幻灯片 120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wbh</dc:creator>
  <cp:lastModifiedBy>Administrator</cp:lastModifiedBy>
  <cp:revision>171</cp:revision>
  <dcterms:created xsi:type="dcterms:W3CDTF">2005-02-18T01:26:47Z</dcterms:created>
  <dcterms:modified xsi:type="dcterms:W3CDTF">2021-10-10T08:18:26Z</dcterms:modified>
</cp:coreProperties>
</file>