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2"/>
  </p:notesMasterIdLst>
  <p:sldIdLst>
    <p:sldId id="256" r:id="rId2"/>
    <p:sldId id="257" r:id="rId3"/>
    <p:sldId id="449" r:id="rId4"/>
    <p:sldId id="448" r:id="rId5"/>
    <p:sldId id="451" r:id="rId6"/>
    <p:sldId id="258" r:id="rId7"/>
    <p:sldId id="259" r:id="rId8"/>
    <p:sldId id="399" r:id="rId9"/>
    <p:sldId id="446" r:id="rId10"/>
    <p:sldId id="447" r:id="rId1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3300"/>
    <a:srgbClr val="339933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32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7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CED2C9B-1614-4416-AFE8-2E4682484F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C3474-7505-464E-B6B1-E80EE52127B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78D77-8FFE-457A-9875-E6DC0AC27B0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78D77-8FFE-457A-9875-E6DC0AC27B0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5AB-2F13-4A05-9848-C524500D148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BC067DFE-42A7-4CB5-93C4-F2F97DA7580C}" type="slidenum">
              <a:rPr lang="en-US" altLang="zh-CN" smtClean="0"/>
              <a:pPr/>
              <a:t>‹#›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2B74-E03E-411C-8A25-6755F06FE7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 bwMode="auto">
          <a:xfrm>
            <a:off x="1410981" y="1500174"/>
            <a:ext cx="6286544" cy="4429156"/>
          </a:xfrm>
          <a:prstGeom prst="round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0" rIns="0" bIns="0" rtlCol="0" anchor="ctr"/>
          <a:lstStyle>
            <a:defPPr>
              <a:defRPr lang="zh-CN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" name="Text Box 1028" descr="纸莎草纸"/>
          <p:cNvSpPr txBox="1">
            <a:spLocks noChangeArrowheads="1"/>
          </p:cNvSpPr>
          <p:nvPr/>
        </p:nvSpPr>
        <p:spPr bwMode="auto">
          <a:xfrm>
            <a:off x="2214547" y="1752889"/>
            <a:ext cx="4875494" cy="57629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2.1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线性表及其逻辑结构 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268237" y="428604"/>
            <a:ext cx="3879858" cy="5847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章  线性表</a:t>
            </a:r>
            <a:endParaRPr lang="zh-CN" altLang="en-US" sz="3200" dirty="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" name="Text Box 1028" descr="纸莎草纸"/>
          <p:cNvSpPr txBox="1">
            <a:spLocks noChangeArrowheads="1"/>
          </p:cNvSpPr>
          <p:nvPr/>
        </p:nvSpPr>
        <p:spPr bwMode="auto">
          <a:xfrm>
            <a:off x="2214547" y="2610145"/>
            <a:ext cx="4875494" cy="57629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2.2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线性表的顺序存储结构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Text Box 1028" descr="纸莎草纸"/>
          <p:cNvSpPr txBox="1">
            <a:spLocks noChangeArrowheads="1"/>
          </p:cNvSpPr>
          <p:nvPr/>
        </p:nvSpPr>
        <p:spPr bwMode="auto">
          <a:xfrm>
            <a:off x="2214546" y="3467401"/>
            <a:ext cx="4876623" cy="57629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2.3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线性表的链式存储结构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Text Box 6" descr="花束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214546" y="4324657"/>
            <a:ext cx="4876623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2.4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</a:t>
            </a:r>
            <a:r>
              <a:rPr kumimoji="1" lang="zh-CN" altLang="en-US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性表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的应用 </a:t>
            </a:r>
          </a:p>
        </p:txBody>
      </p:sp>
      <p:sp>
        <p:nvSpPr>
          <p:cNvPr id="15" name="Text Box 6" descr="花束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214546" y="5181913"/>
            <a:ext cx="4876623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2.5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有序表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14348" y="2868712"/>
            <a:ext cx="1482451" cy="1346106"/>
            <a:chOff x="552422" y="500043"/>
            <a:chExt cx="1482451" cy="1346106"/>
          </a:xfrm>
        </p:grpSpPr>
        <p:grpSp>
          <p:nvGrpSpPr>
            <p:cNvPr id="18" name="组合 17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</p:grpSpPr>
          <p:sp>
            <p:nvSpPr>
              <p:cNvPr id="21" name="任意多边形 20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>
                <a:defPPr>
                  <a:defRPr lang="zh-CN"/>
                </a:defPPr>
                <a:lvl1pPr algn="ctr" rtl="0" fontAlgn="base">
                  <a:spcBef>
                    <a:spcPct val="50000"/>
                  </a:spcBef>
                  <a:spcAft>
                    <a:spcPct val="0"/>
                  </a:spcAft>
                  <a:defRPr sz="2000" b="1" kern="12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50000"/>
                  </a:spcBef>
                  <a:spcAft>
                    <a:spcPct val="0"/>
                  </a:spcAft>
                  <a:defRPr sz="2000" b="1" kern="12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50000"/>
                  </a:spcBef>
                  <a:spcAft>
                    <a:spcPct val="0"/>
                  </a:spcAft>
                  <a:defRPr sz="2000" b="1" kern="12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50000"/>
                  </a:spcBef>
                  <a:spcAft>
                    <a:spcPct val="0"/>
                  </a:spcAft>
                  <a:defRPr sz="2000" b="1" kern="12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50000"/>
                  </a:spcBef>
                  <a:spcAft>
                    <a:spcPct val="0"/>
                  </a:spcAft>
                  <a:defRPr sz="2000" b="1" kern="12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defPPr>
                  <a:defRPr lang="zh-CN"/>
                </a:defPPr>
                <a:lvl1pPr algn="ctr" rtl="0" fontAlgn="base">
                  <a:spcBef>
                    <a:spcPct val="50000"/>
                  </a:spcBef>
                  <a:spcAft>
                    <a:spcPct val="0"/>
                  </a:spcAft>
                  <a:defRPr sz="2000" b="1" kern="12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50000"/>
                  </a:spcBef>
                  <a:spcAft>
                    <a:spcPct val="0"/>
                  </a:spcAft>
                  <a:defRPr sz="2000" b="1" kern="12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50000"/>
                  </a:spcBef>
                  <a:spcAft>
                    <a:spcPct val="0"/>
                  </a:spcAft>
                  <a:defRPr sz="2000" b="1" kern="12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50000"/>
                  </a:spcBef>
                  <a:spcAft>
                    <a:spcPct val="0"/>
                  </a:spcAft>
                  <a:defRPr sz="2000" b="1" kern="12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50000"/>
                  </a:spcBef>
                  <a:spcAft>
                    <a:spcPct val="0"/>
                  </a:spcAft>
                  <a:defRPr sz="2000" b="1" kern="12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9" name="文本框 20"/>
            <p:cNvSpPr txBox="1">
              <a:spLocks noChangeArrowheads="1"/>
            </p:cNvSpPr>
            <p:nvPr/>
          </p:nvSpPr>
          <p:spPr bwMode="auto">
            <a:xfrm>
              <a:off x="552422" y="1161620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b="1" dirty="0">
                  <a:solidFill>
                    <a:srgbClr val="99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CONTENTS</a:t>
              </a:r>
              <a:endParaRPr lang="zh-CN" altLang="en-US" sz="1600" b="1" dirty="0">
                <a:solidFill>
                  <a:srgbClr val="99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0" name="文本框 20"/>
            <p:cNvSpPr txBox="1">
              <a:spLocks noChangeArrowheads="1"/>
            </p:cNvSpPr>
            <p:nvPr/>
          </p:nvSpPr>
          <p:spPr bwMode="auto">
            <a:xfrm>
              <a:off x="913620" y="785794"/>
              <a:ext cx="729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defPPr>
                <a:defRPr lang="zh-CN"/>
              </a:defPPr>
              <a:lvl1pPr algn="ctr" rtl="0" fontAlgn="base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800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提纲</a:t>
              </a:r>
              <a:endParaRPr lang="zh-CN" altLang="en-US" sz="1800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71480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线性表重要的知识点：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214422"/>
            <a:ext cx="6143668" cy="2165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52000" tIns="216000" rIns="252000" bIns="252000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线性表两类存储结构的差异。</a:t>
            </a:r>
            <a:endParaRPr lang="en-US" altLang="zh-CN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每种存储结构中基本运算的实现算法。</a:t>
            </a:r>
            <a:endParaRPr lang="en-US" altLang="zh-CN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利用线性表求解实际问题。</a:t>
            </a:r>
            <a:endParaRPr lang="en-US" altLang="zh-CN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利用有序表特性设计高效算法。</a:t>
            </a:r>
            <a:endParaRPr lang="zh-CN" altLang="en-US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10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785786" y="2000240"/>
            <a:ext cx="71771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线性表是一个具有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相同特性的数据元素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有限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序列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5652" name="Text Box 4" descr="粉色面巾纸"/>
          <p:cNvSpPr txBox="1">
            <a:spLocks noChangeArrowheads="1"/>
          </p:cNvSpPr>
          <p:nvPr/>
        </p:nvSpPr>
        <p:spPr bwMode="auto">
          <a:xfrm>
            <a:off x="323851" y="1214422"/>
            <a:ext cx="3676646" cy="46166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2.1.1  </a:t>
            </a:r>
            <a:r>
              <a:rPr kumimoji="1" lang="zh-CN" altLang="en-US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</a:t>
            </a:r>
            <a:r>
              <a:rPr kumimoji="1" lang="zh-CN" altLang="en-US" sz="2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的定义</a:t>
            </a:r>
            <a:endParaRPr lang="zh-CN" altLang="en-US" sz="24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 Box 1028" descr="纸莎草纸"/>
          <p:cNvSpPr txBox="1">
            <a:spLocks noChangeArrowheads="1"/>
          </p:cNvSpPr>
          <p:nvPr/>
        </p:nvSpPr>
        <p:spPr bwMode="auto">
          <a:xfrm>
            <a:off x="1928795" y="285728"/>
            <a:ext cx="457203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2.1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的基本概念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5017013"/>
            <a:ext cx="8643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线性表中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所含元素的个数叫做</a:t>
            </a:r>
            <a:r>
              <a:rPr kumimoji="1" lang="zh-CN" altLang="en-US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，用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表示，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dirty="0" err="1" smtClean="0">
                <a:latin typeface="Consolas" pitchFamily="49" charset="0"/>
                <a:cs typeface="Consolas" pitchFamily="49" charset="0"/>
              </a:rPr>
              <a:t>≥</a:t>
            </a:r>
            <a:r>
              <a:rPr kumimoji="1" lang="en-US" altLang="zh-CN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时，表示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线性表是一个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空表，即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表中不包含任何元素。</a:t>
            </a:r>
            <a:endParaRPr kumimoji="1" lang="en-US" altLang="zh-CN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85754" y="2550803"/>
            <a:ext cx="7643898" cy="2290846"/>
            <a:chOff x="785754" y="2428868"/>
            <a:chExt cx="7643898" cy="2290846"/>
          </a:xfrm>
        </p:grpSpPr>
        <p:sp>
          <p:nvSpPr>
            <p:cNvPr id="8" name="TextBox 7"/>
            <p:cNvSpPr txBox="1"/>
            <p:nvPr/>
          </p:nvSpPr>
          <p:spPr>
            <a:xfrm>
              <a:off x="785754" y="2839611"/>
              <a:ext cx="7643898" cy="188010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457200" indent="-457200" algn="l">
                <a:lnSpc>
                  <a:spcPct val="110000"/>
                </a:lnSpc>
                <a:buBlip>
                  <a:blip r:embed="rId3"/>
                </a:buBlip>
              </a:pPr>
              <a:r>
                <a:rPr kumimoji="1" lang="zh-CN" altLang="en-US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相同特性</a:t>
              </a:r>
              <a:r>
                <a:rPr kumimoji="1" lang="zh-CN" altLang="en-US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：所有元素属于同一数据类型。</a:t>
              </a:r>
              <a:endParaRPr kumimoji="1"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10000"/>
                </a:lnSpc>
                <a:buBlip>
                  <a:blip r:embed="rId3"/>
                </a:buBlip>
              </a:pPr>
              <a:r>
                <a:rPr kumimoji="1" lang="zh-CN" altLang="en-US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有限</a:t>
              </a:r>
              <a:r>
                <a:rPr kumimoji="1" lang="zh-CN" altLang="en-US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：数据元素个数是有限的。</a:t>
              </a:r>
              <a:endParaRPr kumimoji="1"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10000"/>
                </a:lnSpc>
                <a:buBlip>
                  <a:blip r:embed="rId3"/>
                </a:buBlip>
              </a:pPr>
              <a:r>
                <a:rPr kumimoji="1" lang="zh-CN" altLang="en-US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</a:t>
              </a:r>
              <a:r>
                <a:rPr kumimoji="1" lang="zh-CN" altLang="en-US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：数据元素由逻辑序号唯一确定。一个线性表中可以有相同值的元素。</a:t>
              </a:r>
              <a:endParaRPr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3857620" y="2428868"/>
              <a:ext cx="214314" cy="28575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1472" y="571480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线性表的逻辑表示为：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1604" y="1285860"/>
            <a:ext cx="3500462" cy="4587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72000" rIns="144000" bIns="108000" rtlCol="0">
            <a:spAutoFit/>
          </a:bodyPr>
          <a:lstStyle/>
          <a:p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 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30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i="1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18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2071678"/>
            <a:ext cx="65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i="1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mtClean="0">
                <a:latin typeface="+mn-ea"/>
                <a:ea typeface="+mn-ea"/>
                <a:cs typeface="Consolas" pitchFamily="49" charset="0"/>
              </a:rPr>
              <a:t>≤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mtClean="0">
                <a:latin typeface="+mn-ea"/>
                <a:ea typeface="+mn-ea"/>
                <a:cs typeface="Consolas" pitchFamily="49" charset="0"/>
              </a:rPr>
              <a:t>≤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）表示第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表示逻辑位序）个元素。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357290" y="3049305"/>
            <a:ext cx="3929090" cy="1420488"/>
            <a:chOff x="2000232" y="2834991"/>
            <a:chExt cx="3929090" cy="1420488"/>
          </a:xfrm>
        </p:grpSpPr>
        <p:grpSp>
          <p:nvGrpSpPr>
            <p:cNvPr id="16" name="组合 15"/>
            <p:cNvGrpSpPr/>
            <p:nvPr/>
          </p:nvGrpSpPr>
          <p:grpSpPr>
            <a:xfrm>
              <a:off x="2000232" y="2834991"/>
              <a:ext cx="3929090" cy="928694"/>
              <a:chOff x="2000232" y="2071678"/>
              <a:chExt cx="3929090" cy="92869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000232" y="2071678"/>
                <a:ext cx="17145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表头元素</a:t>
                </a:r>
                <a:endParaRPr lang="zh-CN" alt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43372" y="2071678"/>
                <a:ext cx="1785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表尾元素</a:t>
                </a:r>
                <a:endParaRPr lang="zh-CN" alt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4" name="直接箭头连接符 13"/>
              <p:cNvCxnSpPr>
                <a:stCxn id="12" idx="2"/>
              </p:cNvCxnSpPr>
              <p:nvPr/>
            </p:nvCxnSpPr>
            <p:spPr>
              <a:xfrm rot="5400000">
                <a:off x="2557477" y="2700361"/>
                <a:ext cx="528584" cy="71438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13" idx="2"/>
              </p:cNvCxnSpPr>
              <p:nvPr/>
            </p:nvCxnSpPr>
            <p:spPr>
              <a:xfrm rot="16200000" flipH="1">
                <a:off x="4861352" y="2646782"/>
                <a:ext cx="457146" cy="107157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2214546" y="3796722"/>
              <a:ext cx="3500462" cy="4587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72000" rIns="144000" bIns="108000" rtlCol="0">
              <a:spAutoFit/>
            </a:bodyPr>
            <a:lstStyle/>
            <a:p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 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1800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zh-CN" altLang="en-US" sz="1800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30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1800" i="1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zh-CN" altLang="en-US" sz="1800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 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500174"/>
            <a:ext cx="5500726" cy="13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0034" y="1214422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  <a:sym typeface="Wingdings"/>
              </a:rPr>
              <a:t> 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一个汽车线性表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3571876"/>
            <a:ext cx="5600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3000372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  <a:sym typeface="Wingdings"/>
              </a:rPr>
              <a:t> 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一个小人线性表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285728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线性表是客观事物的抽象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5896293"/>
            <a:ext cx="2286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+mj-ea"/>
                <a:cs typeface="Consolas" pitchFamily="49" charset="0"/>
                <a:sym typeface="Symbol"/>
              </a:rPr>
              <a:t>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不胜枚举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643050"/>
            <a:ext cx="6858048" cy="12504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思考题</a:t>
            </a:r>
            <a:endParaRPr lang="en-US" altLang="zh-CN" sz="24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l"/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列出几个你在现实生活中看见的线性表。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57224" y="2004191"/>
            <a:ext cx="8215370" cy="3024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kumimoji="1" lang="en-US" altLang="zh-CN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InitList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(&amp;L)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构造一个空的线性表</a:t>
            </a:r>
            <a:r>
              <a:rPr kumimoji="1" lang="en-US" altLang="zh-CN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销毁线性表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DestroyList(&amp;L)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释放线性表</a:t>
            </a:r>
            <a:r>
              <a:rPr kumimoji="1"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占用的内存空间。</a:t>
            </a:r>
            <a:endParaRPr kumimoji="1" lang="en-US" altLang="zh-CN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线性表是否为空表</a:t>
            </a:r>
            <a:r>
              <a:rPr kumimoji="1" lang="en-US" altLang="zh-CN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ListEmpty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(L)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空表，则返回真，否则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假。</a:t>
            </a:r>
          </a:p>
          <a:p>
            <a:pPr marL="457200" indent="-457200" algn="just">
              <a:lnSpc>
                <a:spcPct val="150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求线性表的长度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ListLength(L)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中元素个数</a:t>
            </a:r>
            <a:r>
              <a:rPr kumimoji="1"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4626" name="Text Box 2" descr="信纸"/>
          <p:cNvSpPr txBox="1">
            <a:spLocks noChangeArrowheads="1"/>
          </p:cNvSpPr>
          <p:nvPr/>
        </p:nvSpPr>
        <p:spPr bwMode="auto">
          <a:xfrm>
            <a:off x="250825" y="260350"/>
            <a:ext cx="4249737" cy="52322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2.1.2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的运算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214422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线性表的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个基本运算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6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-285784" y="571480"/>
            <a:ext cx="8358246" cy="4789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marL="457200" indent="-457200" algn="just">
              <a:lnSpc>
                <a:spcPts val="3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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kumimoji="1" lang="en-US" altLang="zh-CN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DispList</a:t>
            </a: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kumimoji="1"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不为</a:t>
            </a:r>
            <a:r>
              <a:rPr kumimoji="1"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时，顺序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显示</a:t>
            </a:r>
            <a:r>
              <a:rPr kumimoji="1"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各结点的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值域。</a:t>
            </a:r>
          </a:p>
          <a:p>
            <a:pPr marL="457200" indent="-457200" algn="just">
              <a:lnSpc>
                <a:spcPts val="3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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中指定位置的某个数据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GetElem(L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kumimoji="1" lang="en-US" altLang="zh-CN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：用</a:t>
            </a:r>
            <a:r>
              <a:rPr kumimoji="1" lang="en-US" altLang="zh-CN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中第 </a:t>
            </a:r>
            <a:r>
              <a:rPr kumimoji="1" lang="en-US" altLang="zh-CN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dirty="0" err="1">
                <a:solidFill>
                  <a:srgbClr val="0000FF"/>
                </a:solidFill>
                <a:latin typeface="+mn-ea"/>
                <a:cs typeface="Consolas" pitchFamily="49" charset="0"/>
              </a:rPr>
              <a:t>≤</a:t>
            </a:r>
            <a:r>
              <a:rPr kumimoji="1" lang="en-US" altLang="zh-CN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≤</a:t>
            </a:r>
            <a:r>
              <a:rPr kumimoji="1"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</a:t>
            </a:r>
            <a:r>
              <a:rPr kumimoji="1"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3000"/>
              </a:lnSpc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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定位查找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LocateElem(L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中第一个值域与</a:t>
            </a:r>
            <a:r>
              <a:rPr kumimoji="1"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相等的逻辑位序。若这样的元素不存在，则返回值为</a:t>
            </a:r>
            <a:r>
              <a:rPr kumimoji="1"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ts val="3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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一个数据元素</a:t>
            </a:r>
            <a:r>
              <a:rPr kumimoji="1" lang="en-US" altLang="zh-CN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ListInsert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(&amp;L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kumimoji="1" lang="en-US" altLang="zh-CN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dirty="0" err="1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≤</a:t>
            </a:r>
            <a:r>
              <a:rPr kumimoji="1" lang="en-US" altLang="zh-CN" i="1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kumimoji="1"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个元素之前插入新的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kumimoji="1"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的长度增</a:t>
            </a:r>
            <a:r>
              <a:rPr kumimoji="1"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ts val="3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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数据元素</a:t>
            </a:r>
            <a:r>
              <a:rPr kumimoji="1" lang="en-US" altLang="zh-CN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ListDelete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(&amp;L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kumimoji="1" lang="en-US" altLang="zh-CN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kumimoji="1"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kumimoji="1" lang="en-US" altLang="zh-CN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dirty="0" err="1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≤</a:t>
            </a:r>
            <a:r>
              <a:rPr kumimoji="1" lang="en-US" altLang="zh-CN" i="1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≤</a:t>
            </a:r>
            <a:r>
              <a:rPr kumimoji="1"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）个元素，并用</a:t>
            </a:r>
            <a:r>
              <a:rPr kumimoji="1" lang="en-US" altLang="zh-CN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其值，</a:t>
            </a:r>
            <a:r>
              <a:rPr kumimoji="1"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的长度减</a:t>
            </a:r>
            <a:r>
              <a:rPr kumimoji="1"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7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1142976" y="1838331"/>
            <a:ext cx="3960813" cy="2519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2560603" y="2924175"/>
            <a:ext cx="1187450" cy="1008063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1516028" y="2132013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基本运算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3532153" y="2132013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基本运算</a:t>
            </a:r>
            <a:r>
              <a:rPr lang="en-US" altLang="zh-CN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2955890" y="2060575"/>
            <a:ext cx="503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0">
                <a:latin typeface="+mn-ea"/>
                <a:ea typeface="+mn-ea"/>
                <a:cs typeface="Consolas" pitchFamily="49" charset="0"/>
              </a:rPr>
              <a:t>…</a:t>
            </a:r>
          </a:p>
        </p:txBody>
      </p:sp>
      <p:sp>
        <p:nvSpPr>
          <p:cNvPr id="182280" name="Line 8"/>
          <p:cNvSpPr>
            <a:spLocks noChangeShapeType="1"/>
          </p:cNvSpPr>
          <p:nvPr/>
        </p:nvSpPr>
        <p:spPr bwMode="auto">
          <a:xfrm>
            <a:off x="2451065" y="2492375"/>
            <a:ext cx="360363" cy="4318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 flipH="1">
            <a:off x="3603590" y="2563813"/>
            <a:ext cx="360363" cy="360362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3100353" y="2492375"/>
            <a:ext cx="71437" cy="4318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2576499" y="904857"/>
            <a:ext cx="1285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应用程序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4572008"/>
            <a:ext cx="8072494" cy="86177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程序员可以直接使用它来存放数据</a:t>
            </a:r>
            <a:r>
              <a:rPr lang="zh-CN" altLang="en-US" smtClean="0">
                <a:latin typeface="Consolas" pitchFamily="49" charset="0"/>
                <a:ea typeface="华文中宋" pitchFamily="2" charset="-122"/>
                <a:cs typeface="Consolas" pitchFamily="49" charset="0"/>
                <a:sym typeface="Symbol"/>
              </a:rPr>
              <a:t>作为存放数据</a:t>
            </a:r>
            <a:r>
              <a:rPr lang="zh-CN" altLang="en-US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的容器。</a:t>
            </a:r>
            <a:endParaRPr lang="en-US" altLang="zh-CN" smtClean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程序员可以直接使用它的基本运算</a:t>
            </a:r>
            <a:r>
              <a:rPr lang="zh-CN" altLang="en-US" smtClean="0">
                <a:latin typeface="Consolas" pitchFamily="49" charset="0"/>
                <a:ea typeface="华文中宋" pitchFamily="2" charset="-122"/>
                <a:cs typeface="Consolas" pitchFamily="49" charset="0"/>
                <a:sym typeface="Symbol"/>
              </a:rPr>
              <a:t></a:t>
            </a:r>
            <a:r>
              <a:rPr lang="zh-CN" altLang="en-US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完成更复杂的功能。</a:t>
            </a:r>
            <a:endParaRPr lang="zh-CN" altLang="en-US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3071802" y="1357298"/>
            <a:ext cx="214314" cy="50006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6999" y="2071678"/>
            <a:ext cx="430887" cy="21431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spc="6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实现了的线性表</a:t>
            </a:r>
            <a:endParaRPr lang="zh-CN" altLang="en-US" sz="1600" spc="6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右大括号 17"/>
          <p:cNvSpPr/>
          <p:nvPr/>
        </p:nvSpPr>
        <p:spPr>
          <a:xfrm>
            <a:off x="5214942" y="1928802"/>
            <a:ext cx="142876" cy="2357454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7158" y="28572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线性表的作用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8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 descr="信纸"/>
          <p:cNvSpPr txBox="1">
            <a:spLocks noChangeArrowheads="1"/>
          </p:cNvSpPr>
          <p:nvPr/>
        </p:nvSpPr>
        <p:spPr bwMode="auto">
          <a:xfrm>
            <a:off x="250825" y="260350"/>
            <a:ext cx="4321175" cy="46166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4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2.1.3  </a:t>
            </a:r>
            <a:r>
              <a:rPr kumimoji="1" lang="zh-CN" altLang="en-US" sz="24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线性表的知识结构</a:t>
            </a:r>
            <a:endParaRPr lang="zh-CN" altLang="en-US" sz="24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109947"/>
            <a:ext cx="2357454" cy="40011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线性表的概念</a:t>
            </a:r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1928802"/>
            <a:ext cx="3000396" cy="40011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线性表的存储结构</a:t>
            </a:r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571736" y="1600815"/>
            <a:ext cx="142876" cy="2520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357686" y="589331"/>
            <a:ext cx="4357718" cy="1622691"/>
            <a:chOff x="4357686" y="428604"/>
            <a:chExt cx="4357718" cy="1622691"/>
          </a:xfrm>
        </p:grpSpPr>
        <p:sp>
          <p:nvSpPr>
            <p:cNvPr id="6" name="TextBox 5"/>
            <p:cNvSpPr txBox="1"/>
            <p:nvPr/>
          </p:nvSpPr>
          <p:spPr>
            <a:xfrm>
              <a:off x="5816608" y="428604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逻辑特性</a:t>
              </a:r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57686" y="1112576"/>
              <a:ext cx="435771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800"/>
                </a:lnSpc>
              </a:pPr>
              <a:r>
                <a:rPr lang="zh-CN" altLang="en-US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线性表</a:t>
              </a:r>
              <a:r>
                <a:rPr lang="en-US" altLang="zh-CN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ADT=</a:t>
              </a:r>
              <a:r>
                <a:rPr lang="zh-CN" altLang="en-US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逻辑结构</a:t>
              </a:r>
              <a:r>
                <a:rPr lang="en-US" altLang="zh-CN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zh-CN" altLang="en-US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基本运算</a:t>
              </a:r>
              <a:endParaRPr lang="en-US" altLang="zh-CN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1800"/>
                </a:lnSpc>
              </a:pPr>
              <a:r>
                <a:rPr lang="zh-CN" altLang="en-US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                                   （运算描述）</a:t>
              </a:r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6352393" y="859671"/>
              <a:ext cx="214314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1071538" y="2534058"/>
            <a:ext cx="3000396" cy="2938126"/>
            <a:chOff x="1071538" y="2534058"/>
            <a:chExt cx="3000396" cy="2938126"/>
          </a:xfrm>
        </p:grpSpPr>
        <p:sp>
          <p:nvSpPr>
            <p:cNvPr id="26" name="下箭头 25"/>
            <p:cNvSpPr/>
            <p:nvPr/>
          </p:nvSpPr>
          <p:spPr>
            <a:xfrm>
              <a:off x="2571736" y="2534058"/>
              <a:ext cx="142876" cy="24480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1538" y="5072074"/>
              <a:ext cx="3000396" cy="400110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线性表的应用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28662" y="5568306"/>
            <a:ext cx="3429024" cy="728097"/>
            <a:chOff x="928662" y="5568306"/>
            <a:chExt cx="3429024" cy="728097"/>
          </a:xfrm>
        </p:grpSpPr>
        <p:sp>
          <p:nvSpPr>
            <p:cNvPr id="28" name="TextBox 27"/>
            <p:cNvSpPr txBox="1"/>
            <p:nvPr/>
          </p:nvSpPr>
          <p:spPr>
            <a:xfrm>
              <a:off x="928662" y="5896293"/>
              <a:ext cx="3429024" cy="400110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特殊的线性表</a:t>
              </a:r>
              <a:r>
                <a:rPr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—</a:t>
              </a:r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有序表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2571736" y="5568306"/>
              <a:ext cx="142876" cy="2520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28596" y="2428868"/>
            <a:ext cx="1928826" cy="1779456"/>
            <a:chOff x="428596" y="2428868"/>
            <a:chExt cx="1928826" cy="1779456"/>
          </a:xfrm>
        </p:grpSpPr>
        <p:sp>
          <p:nvSpPr>
            <p:cNvPr id="9" name="TextBox 8"/>
            <p:cNvSpPr txBox="1"/>
            <p:nvPr/>
          </p:nvSpPr>
          <p:spPr>
            <a:xfrm>
              <a:off x="428596" y="2786058"/>
              <a:ext cx="1928826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顺序存储结构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034" y="350043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顺序表中基本运算的实现</a:t>
              </a:r>
              <a:endParaRPr lang="zh-CN" altLang="en-US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10" idx="0"/>
              <a:endCxn id="9" idx="2"/>
            </p:cNvCxnSpPr>
            <p:nvPr/>
          </p:nvCxnSpPr>
          <p:spPr>
            <a:xfrm rot="5400000" flipH="1" flipV="1">
              <a:off x="1235874" y="3343303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rot="10800000" flipV="1">
              <a:off x="1571604" y="2428868"/>
              <a:ext cx="428628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857620" y="2428868"/>
            <a:ext cx="3429024" cy="757300"/>
            <a:chOff x="3857620" y="2428868"/>
            <a:chExt cx="3429024" cy="757300"/>
          </a:xfrm>
        </p:grpSpPr>
        <p:sp>
          <p:nvSpPr>
            <p:cNvPr id="12" name="TextBox 11"/>
            <p:cNvSpPr txBox="1"/>
            <p:nvPr/>
          </p:nvSpPr>
          <p:spPr>
            <a:xfrm>
              <a:off x="5072066" y="2786058"/>
              <a:ext cx="2214578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链式存储结构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3857620" y="2428868"/>
              <a:ext cx="1214446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143240" y="3214686"/>
            <a:ext cx="2143140" cy="1708018"/>
            <a:chOff x="3143240" y="3214686"/>
            <a:chExt cx="2143140" cy="1708018"/>
          </a:xfrm>
        </p:grpSpPr>
        <p:sp>
          <p:nvSpPr>
            <p:cNvPr id="13" name="TextBox 12"/>
            <p:cNvSpPr txBox="1"/>
            <p:nvPr/>
          </p:nvSpPr>
          <p:spPr>
            <a:xfrm>
              <a:off x="3428992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单链表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3240" y="421481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单链表中基本运算的实现</a:t>
              </a:r>
              <a:endParaRPr lang="zh-CN" altLang="en-US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3923531" y="412832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10800000" flipV="1">
              <a:off x="4714876" y="3214686"/>
              <a:ext cx="571504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143504" y="3214686"/>
            <a:ext cx="1785950" cy="1708018"/>
            <a:chOff x="5143504" y="3214686"/>
            <a:chExt cx="1785950" cy="1708018"/>
          </a:xfrm>
        </p:grpSpPr>
        <p:sp>
          <p:nvSpPr>
            <p:cNvPr id="14" name="TextBox 13"/>
            <p:cNvSpPr txBox="1"/>
            <p:nvPr/>
          </p:nvSpPr>
          <p:spPr>
            <a:xfrm>
              <a:off x="5429256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双链表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43504" y="421481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双链表中基本运算的实现</a:t>
              </a:r>
              <a:endParaRPr lang="zh-CN" altLang="en-US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 flipH="1" flipV="1">
              <a:off x="5914269" y="411080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16200000" flipH="1">
              <a:off x="5893603" y="3393281"/>
              <a:ext cx="357190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7072330" y="3214686"/>
            <a:ext cx="1785950" cy="1708018"/>
            <a:chOff x="7072330" y="3214686"/>
            <a:chExt cx="1785950" cy="1708018"/>
          </a:xfrm>
        </p:grpSpPr>
        <p:sp>
          <p:nvSpPr>
            <p:cNvPr id="15" name="TextBox 14"/>
            <p:cNvSpPr txBox="1"/>
            <p:nvPr/>
          </p:nvSpPr>
          <p:spPr>
            <a:xfrm>
              <a:off x="7215206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循环链表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72330" y="421481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循环链表中基本运算的实现</a:t>
              </a:r>
              <a:endParaRPr lang="zh-CN" altLang="en-US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7771656" y="409810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7072330" y="3214686"/>
              <a:ext cx="642942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直接箭头连接符 41"/>
          <p:cNvCxnSpPr/>
          <p:nvPr/>
        </p:nvCxnSpPr>
        <p:spPr>
          <a:xfrm>
            <a:off x="3929058" y="1355384"/>
            <a:ext cx="428628" cy="191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9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Words>974</Words>
  <Application>Microsoft Office PowerPoint</Application>
  <PresentationFormat>全屏显示(4:3)</PresentationFormat>
  <Paragraphs>83</Paragraphs>
  <Slides>10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881</cp:revision>
  <dcterms:created xsi:type="dcterms:W3CDTF">2004-04-02T09:54:37Z</dcterms:created>
  <dcterms:modified xsi:type="dcterms:W3CDTF">2021-05-07T09:58:13Z</dcterms:modified>
</cp:coreProperties>
</file>