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2"/>
  </p:notesMasterIdLst>
  <p:sldIdLst>
    <p:sldId id="401" r:id="rId2"/>
    <p:sldId id="402" r:id="rId3"/>
    <p:sldId id="406" r:id="rId4"/>
    <p:sldId id="409" r:id="rId5"/>
    <p:sldId id="446" r:id="rId6"/>
    <p:sldId id="408" r:id="rId7"/>
    <p:sldId id="411" r:id="rId8"/>
    <p:sldId id="415" r:id="rId9"/>
    <p:sldId id="416" r:id="rId10"/>
    <p:sldId id="417" r:id="rId11"/>
    <p:sldId id="418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9" r:id="rId20"/>
    <p:sldId id="430" r:id="rId21"/>
    <p:sldId id="431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5" r:id="rId50"/>
    <p:sldId id="476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000000"/>
    <a:srgbClr val="CCFF99"/>
    <a:srgbClr val="FF33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线性表的顺序存储结构：把线性表中的所有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按照顺序存储方法进行存储。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42928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2.2.1 </a:t>
            </a:r>
            <a:r>
              <a:rPr kumimoji="1" lang="en-US" altLang="zh-CN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</a:t>
            </a:r>
            <a:r>
              <a:rPr kumimoji="1" lang="en-US" altLang="zh-CN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—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542928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49629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按逻辑顺序依次存储到存储器中</a:t>
            </a:r>
            <a:r>
              <a:rPr kumimoji="1"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一片连续的存储空间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71538" y="2071678"/>
            <a:ext cx="4535487" cy="1575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ListLength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回顺序表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的长度。实际上只需返回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成员的值即可。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28627" y="571480"/>
            <a:ext cx="714376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时，顺序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中各元素的值。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kumimoji="1" lang="zh-CN" altLang="en-US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2988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*L)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ListEmpty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(L)) return;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&lt;L-&gt;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length;i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28662" y="1643050"/>
            <a:ext cx="5805480" cy="2434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GetElem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352648"/>
            <a:ext cx="8462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）求某个数据元素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值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GetElem(L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 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 err="1">
                <a:latin typeface="+mj-ea"/>
                <a:ea typeface="+mj-ea"/>
                <a:cs typeface="Consolas" pitchFamily="49" charset="0"/>
              </a:rPr>
              <a:t>≤</a:t>
            </a:r>
            <a:r>
              <a:rPr kumimoji="1"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）个元素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值，存放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357694"/>
            <a:ext cx="4968875" cy="1400242"/>
            <a:chOff x="1285852" y="4286256"/>
            <a:chExt cx="4968875" cy="1400242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体现顺序表的</a:t>
              </a: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本算法的时间复杂度为</a:t>
              </a:r>
              <a:r>
                <a:rPr kumimoji="1"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r>
                <a:rPr kumimoji="1" lang="zh-CN" altLang="en-US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428860" y="4714884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265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LocateElem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&lt;L-&gt;length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]!=e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else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534430" cy="129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LocateElem(L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序查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第一个值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域与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相等的元素的逻辑位序。若这样的元素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存在，则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返回值为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762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）插入数据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ListInsert(L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357125" y="1142984"/>
            <a:ext cx="87868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dirty="0" err="1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(L)+1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）个位置上插入新的元素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baseline="-25000"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baseline="-25000"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81262" y="431477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755774" y="2428868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8747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879 L -0.00382 -0.185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631001"/>
            <a:ext cx="8215338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(j=L-&gt;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元素后移一个位置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L-&gt;data[j]=L-&gt;data[j-1];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成功插入返回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0935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插入算法如下：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57290" y="4786322"/>
            <a:ext cx="5857916" cy="857256"/>
            <a:chOff x="1357290" y="5143512"/>
            <a:chExt cx="5857916" cy="8572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下弧形箭头 17"/>
          <p:cNvSpPr/>
          <p:nvPr/>
        </p:nvSpPr>
        <p:spPr>
          <a:xfrm>
            <a:off x="5715008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0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3286116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28638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1820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024636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944692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altLang="zh-CN" i="1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50043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移动的次数不仅与表长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length=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有关，而且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与插入位置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185736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最好时间复杂度为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57620" y="242886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最坏时间复杂度为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</a:t>
            </a:r>
            <a:r>
              <a:rPr kumimoji="1"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，达到</a:t>
            </a: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最大值。　</a:t>
            </a:r>
            <a:endParaRPr lang="zh-CN" altLang="en-US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次数为</a:t>
            </a:r>
            <a:r>
              <a:rPr kumimoji="1" lang="en-US" altLang="zh-CN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653575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    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dirty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29790" y="1195388"/>
            <a:ext cx="5541963" cy="1189037"/>
            <a:chOff x="630" y="890"/>
            <a:chExt cx="3491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52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15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60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104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554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395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764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217" y="-470"/>
              <a:ext cx="227" cy="3402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355303"/>
            <a:ext cx="84978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此时需要将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595948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华文中宋" pitchFamily="2" charset="-122"/>
                <a:cs typeface="Consolas" pitchFamily="49" charset="0"/>
              </a:rPr>
              <a:t>因此插入算法的平均时间复杂度为</a:t>
            </a:r>
            <a:r>
              <a:rPr kumimoji="1" lang="en-US" altLang="zh-CN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kumimoji="1" lang="en-US" altLang="zh-CN" i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kumimoji="1" lang="zh-CN" altLang="en-US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5786" y="2500306"/>
            <a:ext cx="6048375" cy="714375"/>
            <a:chOff x="785786" y="2500306"/>
            <a:chExt cx="6048375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785786" y="2676525"/>
              <a:ext cx="60483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在插入元素</a:t>
              </a:r>
              <a:r>
                <a:rPr kumimoji="1" lang="en-US" altLang="zh-CN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715008" y="2500306"/>
            <a:ext cx="587375" cy="714375"/>
          </p:xfrm>
          <a:graphic>
            <a:graphicData uri="http://schemas.openxmlformats.org/presentationml/2006/ole">
              <p:oleObj spid="_x0000_s1028" name="Equation" r:id="rId3" imgW="291960" imgH="355320" progId="">
                <p:embed/>
              </p:oleObj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516070"/>
            <a:chOff x="323850" y="4046538"/>
            <a:chExt cx="8135938" cy="151607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 </a:t>
              </a:r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长度为</a:t>
              </a:r>
              <a:r>
                <a:rPr kumimoji="1"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的线性表中插入一个元素时所需移动元素的平均次数为：  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428728" y="4572008"/>
            <a:ext cx="4318000" cy="990600"/>
          </p:xfrm>
          <a:graphic>
            <a:graphicData uri="http://schemas.openxmlformats.org/presentationml/2006/ole">
              <p:oleObj spid="_x0000_s1029" name="Equation" r:id="rId4" imgW="2158920" imgH="495000" progId="">
                <p:embed/>
              </p:oleObj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）删除数据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ListDelete(L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09602" y="981075"/>
            <a:ext cx="72485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除顺序表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dirty="0" err="1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err="1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3933062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baseline="-25000"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+mj-ea"/>
                <a:ea typeface="+mj-ea"/>
                <a:cs typeface="Consolas" pitchFamily="49" charset="0"/>
              </a:rPr>
              <a:t>…</a:t>
            </a:r>
            <a:endParaRPr lang="en-US" altLang="zh-CN" baseline="-25000"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i="1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n-</a:t>
            </a:r>
            <a:r>
              <a:rPr lang="en-US" altLang="zh-CN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9049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7159" y="714356"/>
            <a:ext cx="8572560" cy="414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&gt;L-&gt;length)	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..n-1]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元素前移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&gt;length--;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4285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删除算法如下：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5000636"/>
            <a:ext cx="5857916" cy="857256"/>
            <a:chOff x="1357290" y="5143512"/>
            <a:chExt cx="5857916" cy="85725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aseline="-25000">
                  <a:solidFill>
                    <a:srgbClr val="660066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802" y="514351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上弧形箭头 15"/>
          <p:cNvSpPr/>
          <p:nvPr/>
        </p:nvSpPr>
        <p:spPr>
          <a:xfrm rot="10800000">
            <a:off x="3000364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80374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754518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293730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en-US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上弧形箭头 20"/>
          <p:cNvSpPr/>
          <p:nvPr/>
        </p:nvSpPr>
        <p:spPr>
          <a:xfrm rot="10800000">
            <a:off x="3571868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上弧形箭头 21"/>
          <p:cNvSpPr/>
          <p:nvPr/>
        </p:nvSpPr>
        <p:spPr>
          <a:xfrm rot="10800000">
            <a:off x="4929191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500430" y="620713"/>
            <a:ext cx="3294080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>
              <a:solidFill>
                <a:srgbClr val="660066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MaxSize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28596" y="1071546"/>
            <a:ext cx="821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移动的次数也与表长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和删除元素的位置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时，移动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次数为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2910" y="2214554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删除算法最好时间复杂度为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38693" y="2674935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删除算法最坏时间复杂度为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656909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dirty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dirty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14376" y="2682876"/>
            <a:ext cx="6048375" cy="603250"/>
            <a:chOff x="450" y="1690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3555" y="1690"/>
            <a:ext cx="143" cy="380"/>
          </p:xfrm>
          <a:graphic>
            <a:graphicData uri="http://schemas.openxmlformats.org/presentationml/2006/ole">
              <p:oleObj spid="_x0000_s2051" name="Equation" r:id="rId3" imgW="152280" imgH="406080" progId="">
                <p:embed/>
              </p:oleObj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450" y="1728"/>
              <a:ext cx="3810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在删除元素</a:t>
              </a:r>
              <a:r>
                <a:rPr kumimoji="1" lang="en-US" altLang="zh-CN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57313" y="1320800"/>
            <a:ext cx="5472113" cy="1076325"/>
            <a:chOff x="855" y="832"/>
            <a:chExt cx="3447" cy="678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85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305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25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270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3574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945" y="1260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106" y="-210"/>
              <a:ext cx="231" cy="2721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14315" y="3213100"/>
            <a:ext cx="8501089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此时需要将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的元素均前移一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位置，共移动</a:t>
            </a:r>
            <a:r>
              <a:rPr kumimoji="1" lang="en-US" altLang="zh-CN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p:oleObj spid="_x0000_s2050" name="Equation" r:id="rId4" imgW="1841400" imgH="495000" progId="">
                <p:embed/>
              </p:oleObj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44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所以在长度为</a:t>
              </a:r>
              <a:r>
                <a:rPr kumimoji="1"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的线性表中删除一个元素时所需移动元素的平均次数为：  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华文中宋" pitchFamily="2" charset="-122"/>
                <a:cs typeface="Consolas" pitchFamily="49" charset="0"/>
              </a:rPr>
              <a:t>因此删除算法的平均时间复杂度为</a:t>
            </a:r>
            <a:r>
              <a:rPr kumimoji="1" lang="en-US" altLang="zh-CN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kumimoji="1" lang="en-US" altLang="zh-CN" i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kumimoji="1" lang="zh-CN" altLang="en-US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143932" cy="288728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假如有一个学生表，每个学生包含学号、姓名和分数。你如何设计相应的学生顺序表？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如果需要对该学生表进行插入、修改和删除运算，你如何实现相关算法？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714488"/>
            <a:ext cx="8001056" cy="9435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顺序表应用算法设计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35" y="642918"/>
            <a:ext cx="3500462" cy="4985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3</a:t>
            </a:r>
            <a:r>
              <a:rPr lang="zh-CN" altLang="en-US" sz="24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、顺序表的应用示例</a:t>
            </a:r>
            <a:endParaRPr lang="zh-CN" altLang="en-US" sz="24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8153400" cy="14773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2.3】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已知长度为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结构。设计一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、空间复杂度为</a:t>
            </a:r>
            <a:r>
              <a:rPr kumimoji="1" lang="en-US" altLang="zh-CN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算法，该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算法删除线性表中所有值为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的数据元素。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42910" y="3294711"/>
            <a:ext cx="8137525" cy="2277429"/>
            <a:chOff x="642910" y="4410360"/>
            <a:chExt cx="8137525" cy="2277429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42910" y="4956445"/>
              <a:ext cx="8137525" cy="173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08000" bIns="10800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如果每删除一个值为</a:t>
              </a: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的元素都</a:t>
              </a:r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进行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移动，其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30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FontTx/>
                <a:buBlip>
                  <a:blip r:embed="rId2"/>
                </a:buBlip>
              </a:pPr>
              <a:r>
                <a:rPr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如果借助一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个新的</a:t>
              </a:r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表，存放将</a:t>
              </a:r>
              <a:r>
                <a:rPr lang="en-US" altLang="zh-CN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中所有不为</a:t>
              </a:r>
              <a:r>
                <a:rPr lang="en-US" altLang="zh-CN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的元素，其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时间复杂度为</a:t>
              </a: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复杂度为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42910" y="4410360"/>
              <a:ext cx="56165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以下两种方法都</a:t>
              </a:r>
              <a:r>
                <a:rPr lang="zh-CN" altLang="en-US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不满足要求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0100" y="2500306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57158" y="2071678"/>
            <a:ext cx="82804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设删除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所有值等于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元素后的顺序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，显然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中，为此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重用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，重建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包含不等于</a:t>
            </a:r>
            <a:r>
              <a:rPr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714348" y="1000108"/>
            <a:ext cx="3143272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解法一（整体建表法）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78552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43042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14480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100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记录保留的元素个数，初值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214818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&gt;length=</a:t>
            </a: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5964248" cy="453183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72000" rIns="162000" bIns="72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删除顺序表中所有值为</a:t>
            </a:r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的元素（方法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1055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4857760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0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记录值不等于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i=0;i&lt;L-&gt;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若当前元素不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14348" y="1643050"/>
            <a:ext cx="750099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个数，一边扫描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一边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统计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思路：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的元素前移</a:t>
            </a:r>
            <a:r>
              <a:rPr kumimoji="1" lang="en-US" altLang="zh-CN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位置，最后修改</a:t>
            </a:r>
            <a:r>
              <a:rPr kumimoji="1" lang="en-US" altLang="zh-CN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长度。</a:t>
            </a: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571472" y="785794"/>
            <a:ext cx="2500330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解法二（前移）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记录删除的元素个数，初值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=2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74327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顺序表长度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en-US" altLang="zh-CN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en-US" altLang="zh-CN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6035687" cy="453183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72000" rIns="162000" bIns="72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删除顺序表中所有值为</a:t>
            </a:r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的元素（方法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97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1544521"/>
            <a:ext cx="4643470" cy="1741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71472" y="3600394"/>
            <a:ext cx="8072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成员存放线性表的实际长度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8596" y="500042"/>
            <a:ext cx="264320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表类型</a:t>
            </a:r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定义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4429132"/>
            <a:ext cx="5929354" cy="50000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注意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逻辑位序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物理位序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相差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758703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571736" y="1112645"/>
            <a:ext cx="2214578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4176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4282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delnode2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记录值等于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i&lt;L-&gt;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]==x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当前元素值为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k++;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当前元素不为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时将其前移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= 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&gt;length-=k;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长度递减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71604" y="2857496"/>
            <a:ext cx="5357850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1  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3  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5400000">
            <a:off x="1428728" y="2143116"/>
            <a:ext cx="285752" cy="1000132"/>
          </a:xfrm>
          <a:prstGeom prst="leftBrace">
            <a:avLst/>
          </a:pr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71448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data[0...i]</a:t>
            </a:r>
          </a:p>
          <a:p>
            <a:pPr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</p:txBody>
      </p:sp>
      <p:sp>
        <p:nvSpPr>
          <p:cNvPr id="6" name="左大括号 5"/>
          <p:cNvSpPr/>
          <p:nvPr/>
        </p:nvSpPr>
        <p:spPr bwMode="auto">
          <a:xfrm rot="5400000">
            <a:off x="2829790" y="2242252"/>
            <a:ext cx="285752" cy="801860"/>
          </a:xfrm>
          <a:prstGeom prst="leftBrace">
            <a:avLst/>
          </a:pr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4546" y="200024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</p:txBody>
      </p:sp>
      <p:grpSp>
        <p:nvGrpSpPr>
          <p:cNvPr id="8" name="组合 11"/>
          <p:cNvGrpSpPr/>
          <p:nvPr/>
        </p:nvGrpSpPr>
        <p:grpSpPr>
          <a:xfrm>
            <a:off x="3571868" y="3357562"/>
            <a:ext cx="5072098" cy="2168889"/>
            <a:chOff x="3929058" y="3429794"/>
            <a:chExt cx="5072098" cy="2168889"/>
          </a:xfrm>
        </p:grpSpPr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3964777" y="3679033"/>
              <a:ext cx="500066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71934" y="3858422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9058" y="4429132"/>
              <a:ext cx="50720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data[j]=x</a:t>
              </a: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j++</a:t>
              </a: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endParaRPr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2"/>
                </a:buBlip>
              </a:pPr>
              <a:r>
                <a:rPr 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data[j]</a:t>
              </a:r>
              <a:r>
                <a:rPr lang="zh-CN" altLang="en-US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≠</a:t>
              </a:r>
              <a:r>
                <a:rPr 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增加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扩大“不为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的区间”，将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[i]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[j]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</a:t>
              </a:r>
            </a:p>
          </p:txBody>
        </p:sp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57166"/>
            <a:ext cx="714380" cy="86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928662" y="500042"/>
            <a:ext cx="3143272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解法三（区间划分法）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5258" y="1630524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89638" y="1630524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46130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12684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59128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91472" y="1630524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28596" y="357166"/>
            <a:ext cx="60722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元素，初始时：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i=-1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j=0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785786" y="2512832"/>
            <a:ext cx="285752" cy="620704"/>
            <a:chOff x="1025152" y="2951172"/>
            <a:chExt cx="285752" cy="620704"/>
          </a:xfrm>
        </p:grpSpPr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14348" y="2059152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500034" y="928670"/>
            <a:ext cx="285752" cy="715174"/>
            <a:chOff x="500034" y="714356"/>
            <a:chExt cx="285752" cy="715174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35"/>
          <p:cNvGrpSpPr/>
          <p:nvPr/>
        </p:nvGrpSpPr>
        <p:grpSpPr>
          <a:xfrm>
            <a:off x="685799" y="3159240"/>
            <a:ext cx="7243787" cy="2841528"/>
            <a:chOff x="685799" y="3159240"/>
            <a:chExt cx="7243787" cy="2841528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5799" y="3159240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j=0,data[0]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i=0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swap(1,1)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j=1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357422" y="3714752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716552" y="4485230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1451028" y="4485230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197472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974074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3710470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4493054" y="4485230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47"/>
            <p:cNvGrpSpPr/>
            <p:nvPr/>
          </p:nvGrpSpPr>
          <p:grpSpPr>
            <a:xfrm>
              <a:off x="1585892" y="5380064"/>
              <a:ext cx="285752" cy="620704"/>
              <a:chOff x="968002" y="2951172"/>
              <a:chExt cx="285752" cy="620704"/>
            </a:xfrm>
          </p:grpSpPr>
          <p:cxnSp>
            <p:nvCxnSpPr>
              <p:cNvPr id="49" name="直接箭头连接符 48"/>
              <p:cNvCxnSpPr/>
              <p:nvPr/>
            </p:nvCxnSpPr>
            <p:spPr bwMode="auto">
              <a:xfrm rot="5400000" flipH="1" flipV="1">
                <a:off x="98487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96800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 bwMode="auto">
            <a:xfrm>
              <a:off x="785786" y="4913858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8" name="组合 51"/>
            <p:cNvGrpSpPr/>
            <p:nvPr/>
          </p:nvGrpSpPr>
          <p:grpSpPr>
            <a:xfrm>
              <a:off x="809324" y="3820050"/>
              <a:ext cx="285752" cy="715174"/>
              <a:chOff x="359362" y="714356"/>
              <a:chExt cx="285752" cy="715174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rot="5400000">
                <a:off x="323643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59362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246762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991286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71763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45404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4210536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4962976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2085958" y="1879602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1285852" y="1413396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1"/>
          <p:cNvGrpSpPr/>
          <p:nvPr/>
        </p:nvGrpSpPr>
        <p:grpSpPr>
          <a:xfrm>
            <a:off x="1339534" y="319588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67"/>
          <p:cNvGrpSpPr/>
          <p:nvPr/>
        </p:nvGrpSpPr>
        <p:grpSpPr>
          <a:xfrm>
            <a:off x="1185865" y="2600262"/>
            <a:ext cx="4300445" cy="2795142"/>
            <a:chOff x="1185865" y="2600262"/>
            <a:chExt cx="4300445" cy="2795142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85865" y="2600262"/>
              <a:ext cx="4243391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j=1,data[1]=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j=2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786050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123671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1971190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70549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45404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423063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98307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2819388" y="4774700"/>
              <a:ext cx="285752" cy="620704"/>
              <a:chOff x="9870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039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9870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1285852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1329486" y="3214686"/>
              <a:ext cx="285752" cy="715174"/>
              <a:chOff x="379458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343739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79458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726600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451028" y="984768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18742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953978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3720518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4493054" y="98476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2357422" y="1879602"/>
            <a:ext cx="285752" cy="620704"/>
            <a:chOff x="1025152" y="2951172"/>
            <a:chExt cx="285752" cy="620704"/>
          </a:xfrm>
        </p:grpSpPr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785786" y="1413396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1"/>
          <p:cNvGrpSpPr/>
          <p:nvPr/>
        </p:nvGrpSpPr>
        <p:grpSpPr>
          <a:xfrm>
            <a:off x="819372" y="319588"/>
            <a:ext cx="285752" cy="715174"/>
            <a:chOff x="500034" y="714356"/>
            <a:chExt cx="285752" cy="715174"/>
          </a:xfrm>
        </p:grpSpPr>
        <p:cxnSp>
          <p:nvCxnSpPr>
            <p:cNvPr id="53" name="直接箭头连接符 52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685799" y="2571744"/>
            <a:ext cx="7243787" cy="2823660"/>
            <a:chOff x="685799" y="2571744"/>
            <a:chExt cx="7243787" cy="2823660"/>
          </a:xfrm>
        </p:grpSpPr>
        <p:sp>
          <p:nvSpPr>
            <p:cNvPr id="41" name="下箭头 40"/>
            <p:cNvSpPr/>
            <p:nvPr/>
          </p:nvSpPr>
          <p:spPr>
            <a:xfrm>
              <a:off x="264317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716552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1471124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20752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295397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71047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446291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3071802" y="4774700"/>
              <a:ext cx="285752" cy="620704"/>
              <a:chOff x="1025152" y="2951172"/>
              <a:chExt cx="285752" cy="620704"/>
            </a:xfrm>
          </p:grpSpPr>
          <p:cxnSp>
            <p:nvCxnSpPr>
              <p:cNvPr id="62" name="直接箭头连接符 6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1555088" y="3214686"/>
              <a:ext cx="285752" cy="715174"/>
              <a:chOff x="399554" y="714356"/>
              <a:chExt cx="285752" cy="715174"/>
            </a:xfrm>
          </p:grpSpPr>
          <p:cxnSp>
            <p:nvCxnSpPr>
              <p:cNvPr id="66" name="直接箭头连接符 65"/>
              <p:cNvCxnSpPr/>
              <p:nvPr/>
            </p:nvCxnSpPr>
            <p:spPr>
              <a:xfrm rot="5400000">
                <a:off x="36383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9955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5799" y="2571744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j=2,data[2]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i=1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swap(2,1)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j=3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259507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004031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760523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3496933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4253425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5025961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3614757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1328741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2087995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70"/>
          <p:cNvGrpSpPr/>
          <p:nvPr/>
        </p:nvGrpSpPr>
        <p:grpSpPr>
          <a:xfrm>
            <a:off x="1114427" y="2500306"/>
            <a:ext cx="4414772" cy="2895098"/>
            <a:chOff x="1114427" y="2500306"/>
            <a:chExt cx="4414772" cy="2895098"/>
          </a:xfrm>
        </p:grpSpPr>
        <p:sp>
          <p:nvSpPr>
            <p:cNvPr id="41" name="下箭头 40"/>
            <p:cNvSpPr/>
            <p:nvPr/>
          </p:nvSpPr>
          <p:spPr>
            <a:xfrm>
              <a:off x="335755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114427" y="2500306"/>
              <a:ext cx="4314829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j=3,data[3]=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j=4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1254606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004031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740427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496933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263473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5025961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4379377" y="4774700"/>
              <a:ext cx="285752" cy="620704"/>
              <a:chOff x="107539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9226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7539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328741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087995" y="3214686"/>
              <a:ext cx="285752" cy="715174"/>
              <a:chOff x="389506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353787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89506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716552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1471124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227616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953978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730566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483006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3846470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785786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1575184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685799" y="2500306"/>
            <a:ext cx="7243787" cy="2895098"/>
            <a:chOff x="685799" y="2500306"/>
            <a:chExt cx="7243787" cy="2895098"/>
          </a:xfrm>
        </p:grpSpPr>
        <p:sp>
          <p:nvSpPr>
            <p:cNvPr id="41" name="下箭头 40"/>
            <p:cNvSpPr/>
            <p:nvPr/>
          </p:nvSpPr>
          <p:spPr>
            <a:xfrm>
              <a:off x="3000364" y="314324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73664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45102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20752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004218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712674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483006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4616101" y="4774700"/>
              <a:ext cx="285752" cy="620704"/>
              <a:chOff x="1187077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184903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187077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785786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2       2       2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357422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5799" y="2500306"/>
              <a:ext cx="72437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j=4,data[4]</a:t>
              </a:r>
              <a:r>
                <a:rPr lang="zh-CN" alt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≠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i++ 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i=2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swap(2,3)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j=5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961010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1725630" y="841892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472074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3168292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940173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700046" y="841892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4814889" y="1736726"/>
            <a:ext cx="285752" cy="620704"/>
            <a:chOff x="1025152" y="2951172"/>
            <a:chExt cx="285752" cy="620704"/>
          </a:xfrm>
        </p:grpSpPr>
        <p:cxnSp>
          <p:nvCxnSpPr>
            <p:cNvPr id="62" name="直接箭头连接符 61"/>
            <p:cNvCxnSpPr/>
            <p:nvPr/>
          </p:nvCxnSpPr>
          <p:spPr bwMode="auto">
            <a:xfrm rot="5400000" flipH="1" flipV="1">
              <a:off x="1042028" y="3076378"/>
              <a:ext cx="25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025152" y="3143248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1000100" y="1270520"/>
            <a:ext cx="414340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1       1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3       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64"/>
          <p:cNvGrpSpPr/>
          <p:nvPr/>
        </p:nvGrpSpPr>
        <p:grpSpPr>
          <a:xfrm>
            <a:off x="1869882" y="176712"/>
            <a:ext cx="285752" cy="715174"/>
            <a:chOff x="500034" y="714356"/>
            <a:chExt cx="285752" cy="715174"/>
          </a:xfrm>
        </p:grpSpPr>
        <p:cxnSp>
          <p:nvCxnSpPr>
            <p:cNvPr id="66" name="直接箭头连接符 65"/>
            <p:cNvCxnSpPr/>
            <p:nvPr/>
          </p:nvCxnSpPr>
          <p:spPr>
            <a:xfrm rot="5400000">
              <a:off x="464315" y="1250141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0034" y="714356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971058" y="2357430"/>
            <a:ext cx="5172578" cy="3037974"/>
            <a:chOff x="971058" y="2357430"/>
            <a:chExt cx="5172578" cy="3037974"/>
          </a:xfrm>
        </p:grpSpPr>
        <p:sp>
          <p:nvSpPr>
            <p:cNvPr id="41" name="下箭头 40"/>
            <p:cNvSpPr/>
            <p:nvPr/>
          </p:nvSpPr>
          <p:spPr>
            <a:xfrm>
              <a:off x="3428992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97105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685438" y="387986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44193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168292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44880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714876" y="387986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grpSp>
          <p:nvGrpSpPr>
            <p:cNvPr id="5" name="组合 60"/>
            <p:cNvGrpSpPr/>
            <p:nvPr/>
          </p:nvGrpSpPr>
          <p:grpSpPr>
            <a:xfrm>
              <a:off x="5357818" y="4774700"/>
              <a:ext cx="285752" cy="620704"/>
              <a:chOff x="1025152" y="2951172"/>
              <a:chExt cx="285752" cy="620704"/>
            </a:xfrm>
          </p:grpSpPr>
          <p:cxnSp>
            <p:nvCxnSpPr>
              <p:cNvPr id="52" name="直接箭头连接符 51"/>
              <p:cNvCxnSpPr/>
              <p:nvPr/>
            </p:nvCxnSpPr>
            <p:spPr bwMode="auto">
              <a:xfrm rot="5400000" flipH="1" flipV="1">
                <a:off x="1042028" y="3076378"/>
                <a:ext cx="252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1" name="TextBox 60"/>
              <p:cNvSpPr txBox="1"/>
              <p:nvPr/>
            </p:nvSpPr>
            <p:spPr>
              <a:xfrm>
                <a:off x="1025152" y="3143248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1000100" y="4308494"/>
              <a:ext cx="414340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1       1       3       </a:t>
              </a: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2       2       2  </a:t>
              </a:r>
              <a:endParaRPr kumimoji="0" lang="zh-CN" altLang="en-US" sz="22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6" name="组合 64"/>
            <p:cNvGrpSpPr/>
            <p:nvPr/>
          </p:nvGrpSpPr>
          <p:grpSpPr>
            <a:xfrm>
              <a:off x="2571736" y="3214686"/>
              <a:ext cx="285752" cy="715174"/>
              <a:chOff x="500034" y="714356"/>
              <a:chExt cx="285752" cy="71517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 rot="5400000">
                <a:off x="464315" y="1250141"/>
                <a:ext cx="357190" cy="158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00034" y="714356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857356" y="2357430"/>
              <a:ext cx="428628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j=5,data[5]=</a:t>
              </a:r>
              <a:r>
                <a:rPr lang="en-US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j++  j=6</a:t>
              </a:r>
              <a:endParaRPr lang="en-US" altLang="zh-CN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5857884" y="4121355"/>
            <a:ext cx="2587629" cy="950719"/>
            <a:chOff x="5857884" y="4121355"/>
            <a:chExt cx="2587629" cy="950719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572264" y="4764297"/>
              <a:ext cx="18573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length=i+1=3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6500826" y="4121355"/>
              <a:ext cx="1944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删除完成</a:t>
              </a: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5857884" y="4429132"/>
              <a:ext cx="42862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715304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80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delnode3(SqList *&amp;L,ElemType x)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int i=-1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(j&lt;L-&gt;length)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if (L-&gt;data[j]!=x)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找到不为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扩大不为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if (i!=j)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swap(L-&gt;data[i]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L-&gt;data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[j]); 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L-&gt;length=i+1;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中实际元素个数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00100" y="1500174"/>
            <a:ext cx="6429420" cy="133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4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z="2400" smtClean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为什么说上述</a:t>
            </a:r>
            <a:r>
              <a:rPr kumimoji="1"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个算法都能够满足题目的要求？</a:t>
            </a:r>
            <a:endParaRPr kumimoji="1"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2910" y="2378887"/>
            <a:ext cx="635798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 &amp;L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(i&lt;n)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记录插入到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3" y="1038509"/>
            <a:ext cx="231773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1</a:t>
            </a:r>
            <a:r>
              <a:rPr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、建立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143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  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  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─ 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整体创建顺序表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0791" y="3211297"/>
            <a:ext cx="11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传递顺序表指针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3577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2.2.2  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表运算的实现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152765" y="2661250"/>
            <a:ext cx="4092742" cy="1034716"/>
          </a:xfrm>
          <a:custGeom>
            <a:avLst/>
            <a:gdLst>
              <a:gd name="connsiteX0" fmla="*/ 471236 w 4092742"/>
              <a:gd name="connsiteY0" fmla="*/ 0 h 1034716"/>
              <a:gd name="connsiteX1" fmla="*/ 603584 w 4092742"/>
              <a:gd name="connsiteY1" fmla="*/ 469232 h 1034716"/>
              <a:gd name="connsiteX2" fmla="*/ 4092742 w 4092742"/>
              <a:gd name="connsiteY2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2742" h="1034716">
                <a:moveTo>
                  <a:pt x="471236" y="0"/>
                </a:moveTo>
                <a:cubicBezTo>
                  <a:pt x="235618" y="148389"/>
                  <a:pt x="0" y="296779"/>
                  <a:pt x="603584" y="469232"/>
                </a:cubicBezTo>
                <a:cubicBezTo>
                  <a:pt x="1207168" y="641685"/>
                  <a:pt x="2649955" y="838200"/>
                  <a:pt x="4092742" y="103471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3849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2.4】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个整数。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算法，以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第一个元素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分界线（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小于等于它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的元素移到该元素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前面，将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所有大于它的元素移到该元素的后面。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958279" y="3644900"/>
            <a:ext cx="4654550" cy="1296988"/>
            <a:chOff x="1958279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994151" y="3644900"/>
              <a:ext cx="220659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58279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+mn-ea"/>
                  <a:cs typeface="Consolas" pitchFamily="49" charset="0"/>
                </a:rPr>
                <a:t>≤</a:t>
              </a:r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829942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80804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920764" y="3563956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359039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863864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863864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295664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295664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800489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800489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232289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232289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737114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737114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168914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168914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673739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673739" y="3203594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6103951" y="3633806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6103951" y="3203594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608776" y="3633806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608776" y="3203594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700073" y="3054369"/>
            <a:ext cx="1084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base</a:t>
            </a:r>
            <a:endParaRPr lang="en-US" altLang="zh-CN" sz="20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360626" y="4059256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608776" y="4067194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628767" y="1429297"/>
            <a:ext cx="4038594" cy="1449216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&gt;data[0]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（基准）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从后向前找</a:t>
            </a:r>
            <a:r>
              <a:rPr lang="zh-CN" altLang="en-US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从前向后找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&gt;base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289189" y="3633806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772171" y="1966918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43675" y="1895480"/>
            <a:ext cx="1800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仿宋" pitchFamily="49" charset="-122"/>
                <a:ea typeface="仿宋" pitchFamily="49" charset="-122"/>
                <a:cs typeface="Consolas" pitchFamily="49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284426" y="3633806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324114" y="4903806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571604" y="642918"/>
            <a:ext cx="3143272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解法一（前后交换法）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42910" y="614343"/>
            <a:ext cx="722313" cy="582613"/>
            <a:chOff x="1774825" y="5489593"/>
            <a:chExt cx="722313" cy="582613"/>
          </a:xfrm>
        </p:grpSpPr>
        <p:sp>
          <p:nvSpPr>
            <p:cNvPr id="4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4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4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87368" y="618513"/>
            <a:ext cx="8642350" cy="495362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44000" bIns="144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*&amp;L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length-1;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]&gt;base)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从后向前扫描，找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]&lt;=base)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从前向后扫描，找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&gt;base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i&lt;j)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],L-&gt;data[j]);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swap(L-&gt;data[0],L-&gt;data[i]);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lang="zh-CN" altLang="en-US" sz="20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20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449216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&gt;data[0]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（基准）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从后向前找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元素：前移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从前向后找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base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85720" y="188470"/>
            <a:ext cx="3286148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解法二（前后移动法）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算法时间复杂度为</a:t>
            </a:r>
            <a:r>
              <a:rPr lang="en-US" altLang="zh-CN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i="1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17464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&gt;length-1;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L-&gt;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]&gt;base)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左，找</a:t>
            </a:r>
            <a:r>
              <a:rPr lang="zh-CN" altLang="en-US" sz="1800" smtClean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]=L-&gt;data[j];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L-&gt;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]&lt;=base)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右，找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&gt;base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]=base;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放置基准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28662" y="1071546"/>
            <a:ext cx="6786610" cy="12868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思考题：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algn="l"/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为什么解法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比解法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更好？</a:t>
            </a:r>
            <a:endParaRPr lang="zh-CN" altLang="en-US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00042"/>
            <a:ext cx="7786742" cy="987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2.5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有一个顺序表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，假设元素类型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为整型。设计一个尽可能高效的算法，将所有奇数移动到偶数的前面。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670" y="221455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L=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350043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L=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357554" y="2786058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809378"/>
            <a:ext cx="7500990" cy="18339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（初值为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）从左向右扫描，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（初值为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-&gt;length-1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）从右向左扫描。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≠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时循环：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从右向左找一个奇数元素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从左向右找一个偶数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，然后在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时将两者进行交换。</a:t>
            </a:r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285852" y="880684"/>
            <a:ext cx="5357850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解法一（前后交换法，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类似例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2.4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解法一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1151" y="836598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850" y="527241"/>
            <a:ext cx="8569325" cy="475914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i=0,j=L-&gt;length-1;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(i&lt;j &amp;&amp;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L-&gt;data[j]%2==0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找一个奇数元素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(i&lt;j &amp;&amp;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L-&gt;data[i]%2==1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找一个偶数元素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(i&lt;j)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swap(L-&gt;data[i],L-&gt;data[j]);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500174"/>
            <a:ext cx="8215370" cy="2218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-&gt;data[0..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表示存放奇数的奇数区间（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指向奇数区间中的最后元素），初始时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表示奇数区间为空。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从左向右扫描所有元素，如果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指向的元素是奇数，让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表示奇数区间多了一个奇数，然后将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继续扫描。</a:t>
            </a:r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428596" y="500042"/>
            <a:ext cx="3143272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解法二（区间划分法）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928794" y="4071942"/>
            <a:ext cx="4857783" cy="1571636"/>
            <a:chOff x="2071670" y="4286256"/>
            <a:chExt cx="4857783" cy="1571636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2928926" y="5522210"/>
              <a:ext cx="876432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奇数区间</a:t>
              </a:r>
            </a:p>
          </p:txBody>
        </p:sp>
        <p:sp>
          <p:nvSpPr>
            <p:cNvPr id="43011" name="AutoShape 3"/>
            <p:cNvSpPr>
              <a:spLocks/>
            </p:cNvSpPr>
            <p:nvPr/>
          </p:nvSpPr>
          <p:spPr bwMode="auto">
            <a:xfrm rot="16200000">
              <a:off x="3289312" y="4783126"/>
              <a:ext cx="159421" cy="1023068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786050" y="4286256"/>
              <a:ext cx="4143403" cy="3469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600" i="1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	    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071670" y="4286256"/>
              <a:ext cx="501946" cy="2986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500298" y="4634701"/>
              <a:ext cx="4143404" cy="5088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010" name="Rectangle 2"/>
            <p:cNvSpPr>
              <a:spLocks noChangeArrowheads="1"/>
            </p:cNvSpPr>
            <p:nvPr/>
          </p:nvSpPr>
          <p:spPr bwMode="auto">
            <a:xfrm>
              <a:off x="2747950" y="4682326"/>
              <a:ext cx="1319723" cy="3812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191873" y="5522210"/>
              <a:ext cx="876432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偶</a:t>
              </a:r>
              <a:r>
                <a:rPr kumimoji="0" lang="zh-CN" sz="1600" i="0" u="none" strike="noStrike" cap="none" normalizeH="0" baseline="0" smtClean="0">
                  <a:ln>
                    <a:noFill/>
                  </a:ln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数区间</a:t>
              </a:r>
            </a:p>
          </p:txBody>
        </p:sp>
        <p:sp>
          <p:nvSpPr>
            <p:cNvPr id="17" name="AutoShape 3"/>
            <p:cNvSpPr>
              <a:spLocks/>
            </p:cNvSpPr>
            <p:nvPr/>
          </p:nvSpPr>
          <p:spPr bwMode="auto">
            <a:xfrm rot="16200000">
              <a:off x="4552259" y="4783126"/>
              <a:ext cx="159421" cy="1023068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3357562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928934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92893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L</a:t>
            </a:r>
            <a:endParaRPr lang="zh-CN" alt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292893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885750"/>
            <a:ext cx="2786082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顺序表指针的含义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88601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顺序表的空间</a:t>
            </a:r>
            <a:endParaRPr lang="zh-CN" altLang="en-US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639512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674631"/>
            <a:ext cx="4929222" cy="8617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L=(SqList *)malloc(sizeof(SqList));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987672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571744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656021"/>
            <a:ext cx="207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通过顺序表指针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操作顺序表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31424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算法参数说明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69325" cy="330400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(j=0;j&lt;=L-&gt;length-1;j++)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L-&gt;data[j]%2==1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指向奇数时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奇数区间个数增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(L-&gt;data[i],L-&gt;data[j]);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00166" y="4500570"/>
            <a:ext cx="4857783" cy="1571636"/>
            <a:chOff x="2071670" y="4286256"/>
            <a:chExt cx="4857783" cy="157163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928926" y="5522210"/>
              <a:ext cx="876432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奇数区间</a:t>
              </a:r>
            </a:p>
          </p:txBody>
        </p:sp>
        <p:sp>
          <p:nvSpPr>
            <p:cNvPr id="6" name="AutoShape 3"/>
            <p:cNvSpPr>
              <a:spLocks/>
            </p:cNvSpPr>
            <p:nvPr/>
          </p:nvSpPr>
          <p:spPr bwMode="auto">
            <a:xfrm rot="16200000">
              <a:off x="3289312" y="4783126"/>
              <a:ext cx="159421" cy="1023068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86050" y="4286256"/>
              <a:ext cx="4143403" cy="3469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600" i="1" smtClean="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	    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71670" y="4286256"/>
              <a:ext cx="501946" cy="2986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00298" y="4634701"/>
              <a:ext cx="4143404" cy="5088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747950" y="4682326"/>
              <a:ext cx="1319723" cy="3812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i="1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91873" y="5522210"/>
              <a:ext cx="876432" cy="3356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偶</a:t>
              </a:r>
              <a:r>
                <a:rPr kumimoji="0" lang="zh-CN" sz="1600" i="0" u="none" strike="noStrike" cap="none" normalizeH="0" baseline="0" smtClean="0">
                  <a:ln>
                    <a:noFill/>
                  </a:ln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数区间</a:t>
              </a:r>
            </a:p>
          </p:txBody>
        </p:sp>
        <p:sp>
          <p:nvSpPr>
            <p:cNvPr id="12" name="AutoShape 3"/>
            <p:cNvSpPr>
              <a:spLocks/>
            </p:cNvSpPr>
            <p:nvPr/>
          </p:nvSpPr>
          <p:spPr bwMode="auto">
            <a:xfrm rot="16200000">
              <a:off x="4552259" y="4783126"/>
              <a:ext cx="159421" cy="1023068"/>
            </a:xfrm>
            <a:prstGeom prst="leftBrace">
              <a:avLst>
                <a:gd name="adj1" fmla="val 53228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4286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顺序表指针引用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 *&amp;L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 a[]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n)  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引用参数：将执行结果回传给实参</a:t>
            </a:r>
            <a:endParaRPr lang="zh-CN" altLang="en-US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”放在形参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的前面。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输出型参数均为使用“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”，不论参数值是否改变。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7158" y="1198891"/>
            <a:ext cx="80010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造一个空的线性表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。实际上只需将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成员设置为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即可。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035423" cy="4985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2</a:t>
            </a:r>
            <a:r>
              <a:rPr lang="zh-CN" altLang="en-US" sz="24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、顺序</a:t>
            </a:r>
            <a:r>
              <a:rPr lang="zh-CN" altLang="en-US" sz="24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表基本运算算法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57290" y="3071810"/>
            <a:ext cx="6480175" cy="2157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分配存放线性表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的顺序表空间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&gt;length=0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9093" y="1928802"/>
            <a:ext cx="4068594" cy="1575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DestroyList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free(L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释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放线性表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71470" y="3254592"/>
            <a:ext cx="4503966" cy="2860534"/>
            <a:chOff x="710976" y="3254592"/>
            <a:chExt cx="4503966" cy="2860534"/>
          </a:xfrm>
        </p:grpSpPr>
        <p:sp>
          <p:nvSpPr>
            <p:cNvPr id="10" name="TextBox 9"/>
            <p:cNvSpPr txBox="1"/>
            <p:nvPr/>
          </p:nvSpPr>
          <p:spPr>
            <a:xfrm>
              <a:off x="71097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free(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释放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所指向的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39604" y="4286256"/>
              <a:ext cx="432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2000232" y="3254592"/>
              <a:ext cx="142876" cy="78581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86314" y="2171634"/>
            <a:ext cx="4286280" cy="2633403"/>
            <a:chOff x="4786314" y="2171634"/>
            <a:chExt cx="4286280" cy="2633403"/>
          </a:xfrm>
        </p:grpSpPr>
        <p:sp>
          <p:nvSpPr>
            <p:cNvPr id="12" name="TextBox 11"/>
            <p:cNvSpPr txBox="1"/>
            <p:nvPr/>
          </p:nvSpPr>
          <p:spPr>
            <a:xfrm>
              <a:off x="4786314" y="217163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顺序表采用指针传递，有两个</a:t>
              </a:r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优点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857752" y="2714620"/>
              <a:ext cx="4071966" cy="209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FontTx/>
                <a:buBlip>
                  <a:blip r:embed="rId2"/>
                </a:buBlip>
              </a:pP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更清楚看到顺序表创建和销毁过程（</a:t>
              </a:r>
              <a:r>
                <a:rPr kumimoji="1" lang="en-US" altLang="zh-CN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malloc/free</a:t>
              </a: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）。</a:t>
              </a:r>
              <a:endPara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FontTx/>
                <a:buBlip>
                  <a:blip r:embed="rId2"/>
                </a:buBlip>
              </a:pP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在算法的函数之间传递更加节省空间（在函数体内不必创建值形参即整个顺序表的副本）。</a:t>
              </a:r>
              <a:endParaRPr kumimoji="1"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00100" y="2143116"/>
            <a:ext cx="4752975" cy="1630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ListEmpty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(SqList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return(L-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1406" y="535054"/>
            <a:ext cx="90011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）判定是否为空表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回一个值表示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是否为空表。若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表，则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3237</Words>
  <Application>Microsoft Office PowerPoint</Application>
  <PresentationFormat>全屏显示(4:3)</PresentationFormat>
  <Paragraphs>665</Paragraphs>
  <Slides>50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924</cp:revision>
  <dcterms:created xsi:type="dcterms:W3CDTF">2004-04-02T09:54:37Z</dcterms:created>
  <dcterms:modified xsi:type="dcterms:W3CDTF">2021-10-09T08:24:25Z</dcterms:modified>
</cp:coreProperties>
</file>