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52"/>
  </p:notesMasterIdLst>
  <p:sldIdLst>
    <p:sldId id="277" r:id="rId2"/>
    <p:sldId id="474" r:id="rId3"/>
    <p:sldId id="519" r:id="rId4"/>
    <p:sldId id="416" r:id="rId5"/>
    <p:sldId id="520" r:id="rId6"/>
    <p:sldId id="325" r:id="rId7"/>
    <p:sldId id="518" r:id="rId8"/>
    <p:sldId id="412" r:id="rId9"/>
    <p:sldId id="480" r:id="rId10"/>
    <p:sldId id="414" r:id="rId11"/>
    <p:sldId id="481" r:id="rId12"/>
    <p:sldId id="282" r:id="rId13"/>
    <p:sldId id="487" r:id="rId14"/>
    <p:sldId id="283" r:id="rId15"/>
    <p:sldId id="500" r:id="rId16"/>
    <p:sldId id="284" r:id="rId17"/>
    <p:sldId id="285" r:id="rId18"/>
    <p:sldId id="501" r:id="rId19"/>
    <p:sldId id="290" r:id="rId20"/>
    <p:sldId id="291" r:id="rId21"/>
    <p:sldId id="502" r:id="rId22"/>
    <p:sldId id="292" r:id="rId23"/>
    <p:sldId id="293" r:id="rId24"/>
    <p:sldId id="503" r:id="rId25"/>
    <p:sldId id="294" r:id="rId26"/>
    <p:sldId id="295" r:id="rId27"/>
    <p:sldId id="296" r:id="rId28"/>
    <p:sldId id="504" r:id="rId29"/>
    <p:sldId id="297" r:id="rId30"/>
    <p:sldId id="505" r:id="rId31"/>
    <p:sldId id="298" r:id="rId32"/>
    <p:sldId id="299" r:id="rId33"/>
    <p:sldId id="300" r:id="rId34"/>
    <p:sldId id="521" r:id="rId35"/>
    <p:sldId id="522" r:id="rId36"/>
    <p:sldId id="529" r:id="rId37"/>
    <p:sldId id="530" r:id="rId38"/>
    <p:sldId id="531" r:id="rId39"/>
    <p:sldId id="532" r:id="rId40"/>
    <p:sldId id="533" r:id="rId41"/>
    <p:sldId id="534" r:id="rId42"/>
    <p:sldId id="535" r:id="rId43"/>
    <p:sldId id="536" r:id="rId44"/>
    <p:sldId id="537" r:id="rId45"/>
    <p:sldId id="528" r:id="rId46"/>
    <p:sldId id="523" r:id="rId47"/>
    <p:sldId id="524" r:id="rId48"/>
    <p:sldId id="525" r:id="rId49"/>
    <p:sldId id="526" r:id="rId50"/>
    <p:sldId id="527" r:id="rId5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33CC33"/>
    <a:srgbClr val="0000FF"/>
    <a:srgbClr val="FF00FF"/>
    <a:srgbClr val="C00000"/>
    <a:srgbClr val="FF3300"/>
    <a:srgbClr val="339933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9" autoAdjust="0"/>
    <p:restoredTop sz="89442" autoAdjust="0"/>
  </p:normalViewPr>
  <p:slideViewPr>
    <p:cSldViewPr>
      <p:cViewPr varScale="1">
        <p:scale>
          <a:sx n="94" d="100"/>
          <a:sy n="94" d="100"/>
        </p:scale>
        <p:origin x="-522" y="-108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2B883-75C8-486B-AE8B-C51D5A1D15C1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B1C0E-066D-4A40-95E6-B6E6C0C47B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90005-2B6E-4130-AA36-77404CAEAB74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BD3F3EC2-762F-4585-9ABE-3D0BD98F40C0}" type="slidenum">
              <a:rPr lang="en-US" altLang="zh-CN" smtClean="0"/>
              <a:pPr/>
              <a:t>‹#›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FCE70-992F-41EB-8166-46DEE7BDC1E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52478" y="2140857"/>
            <a:ext cx="717710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楷体" pitchFamily="49" charset="-122"/>
                <a:ea typeface="楷体" pitchFamily="49" charset="-122"/>
              </a:rPr>
              <a:t>线性表</a:t>
            </a:r>
            <a:r>
              <a:rPr kumimoji="1" lang="zh-CN" altLang="en-US" sz="2000" smtClean="0">
                <a:latin typeface="楷体" pitchFamily="49" charset="-122"/>
                <a:ea typeface="楷体" pitchFamily="49" charset="-122"/>
              </a:rPr>
              <a:t>中每个结点有</a:t>
            </a:r>
            <a:r>
              <a:rPr kumimoji="1"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唯一</a:t>
            </a:r>
            <a:r>
              <a:rPr kumimoji="1" lang="zh-CN" altLang="en-US" sz="2000" smtClean="0">
                <a:latin typeface="楷体" pitchFamily="49" charset="-122"/>
                <a:ea typeface="楷体" pitchFamily="49" charset="-122"/>
              </a:rPr>
              <a:t>的前驱结点和前驱结点。</a:t>
            </a:r>
            <a:endParaRPr kumimoji="1" lang="en-US" altLang="zh-CN" sz="20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604" name="Text Box 4" descr="蓝色面巾纸"/>
          <p:cNvSpPr txBox="1">
            <a:spLocks noChangeArrowheads="1"/>
          </p:cNvSpPr>
          <p:nvPr/>
        </p:nvSpPr>
        <p:spPr bwMode="auto">
          <a:xfrm>
            <a:off x="357158" y="1216398"/>
            <a:ext cx="5572164" cy="538674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2.3.1 </a:t>
            </a:r>
            <a:r>
              <a:rPr kumimoji="1" lang="zh-CN" altLang="en-US" sz="28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</a:t>
            </a:r>
            <a:r>
              <a:rPr kumimoji="1"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的链式存储</a:t>
            </a:r>
            <a:r>
              <a:rPr kumimoji="1" lang="en-US" altLang="zh-CN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—</a:t>
            </a:r>
            <a:r>
              <a:rPr kumimoji="1"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链表</a:t>
            </a:r>
            <a:endParaRPr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3645291"/>
            <a:ext cx="8358246" cy="777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         设计链式存储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结构时，每个逻辑结点存储单独存储，为了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表示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逻辑关系，增加</a:t>
            </a:r>
            <a:r>
              <a:rPr kumimoji="1" lang="zh-CN" altLang="en-US" sz="2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指针域</a:t>
            </a:r>
            <a:r>
              <a:rPr kumimoji="1" lang="zh-CN" altLang="en-US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   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85852" y="2788034"/>
            <a:ext cx="500066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85984" y="2788034"/>
            <a:ext cx="500066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5" idx="6"/>
            <a:endCxn id="6" idx="2"/>
          </p:cNvCxnSpPr>
          <p:nvPr/>
        </p:nvCxnSpPr>
        <p:spPr>
          <a:xfrm>
            <a:off x="1785918" y="3038067"/>
            <a:ext cx="500066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286116" y="2788034"/>
            <a:ext cx="500066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2"/>
          </p:cNvCxnSpPr>
          <p:nvPr/>
        </p:nvCxnSpPr>
        <p:spPr>
          <a:xfrm>
            <a:off x="2786050" y="3038067"/>
            <a:ext cx="500066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286248" y="2788034"/>
            <a:ext cx="500066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endCxn id="11" idx="2"/>
          </p:cNvCxnSpPr>
          <p:nvPr/>
        </p:nvCxnSpPr>
        <p:spPr>
          <a:xfrm>
            <a:off x="3786182" y="3038067"/>
            <a:ext cx="500066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5324480" y="2788034"/>
            <a:ext cx="500066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13" idx="2"/>
          </p:cNvCxnSpPr>
          <p:nvPr/>
        </p:nvCxnSpPr>
        <p:spPr>
          <a:xfrm>
            <a:off x="4824414" y="3038067"/>
            <a:ext cx="500066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4348" y="4716860"/>
            <a:ext cx="800105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每个物理结点增加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一个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指向后继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结点的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指针域 </a:t>
            </a:r>
            <a:r>
              <a:rPr kumimoji="1"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20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单链表</a:t>
            </a:r>
            <a:r>
              <a:rPr kumimoji="1" lang="zh-CN" altLang="en-US" sz="2000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每个物理结点增加</a:t>
            </a:r>
            <a:r>
              <a:rPr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一个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指向后继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结点的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指针域和一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个指向前驱结点的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指针域 </a:t>
            </a:r>
            <a:r>
              <a:rPr kumimoji="1" lang="en-US" altLang="zh-CN" sz="2000" dirty="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0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双链表</a:t>
            </a:r>
            <a:r>
              <a:rPr kumimoji="1" lang="zh-CN" altLang="en-US" sz="2000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 Box 5" descr="25%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500166" y="285728"/>
            <a:ext cx="5867400" cy="579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2.3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的链式存储结构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1000100" y="1757354"/>
            <a:ext cx="6357982" cy="43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删除操作：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结点之后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一个结点。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1000100" y="2428868"/>
            <a:ext cx="77057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特点：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只需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修改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相关结点的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指针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域，不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需要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移动结点。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857224" y="967071"/>
            <a:ext cx="2000264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）删除结点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10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1979613" y="24939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2520950" y="24939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71396" name="Group 36"/>
          <p:cNvGrpSpPr>
            <a:grpSpLocks/>
          </p:cNvGrpSpPr>
          <p:nvPr/>
        </p:nvGrpSpPr>
        <p:grpSpPr bwMode="auto">
          <a:xfrm>
            <a:off x="3417888" y="2493963"/>
            <a:ext cx="1081087" cy="431800"/>
            <a:chOff x="2153" y="1571"/>
            <a:chExt cx="681" cy="272"/>
          </a:xfrm>
        </p:grpSpPr>
        <p:sp>
          <p:nvSpPr>
            <p:cNvPr id="271366" name="Rectangle 6"/>
            <p:cNvSpPr>
              <a:spLocks noChangeArrowheads="1"/>
            </p:cNvSpPr>
            <p:nvPr/>
          </p:nvSpPr>
          <p:spPr bwMode="auto">
            <a:xfrm>
              <a:off x="2153" y="1571"/>
              <a:ext cx="34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en-US" altLang="zh-CN" sz="20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1367" name="Rectangle 7"/>
            <p:cNvSpPr>
              <a:spLocks noChangeArrowheads="1"/>
            </p:cNvSpPr>
            <p:nvPr/>
          </p:nvSpPr>
          <p:spPr bwMode="auto">
            <a:xfrm>
              <a:off x="2494" y="1571"/>
              <a:ext cx="34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4918075" y="24939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altLang="zh-CN" sz="2000" i="1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5459413" y="24939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6300788" y="2455863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+mj-ea"/>
                <a:ea typeface="+mj-ea"/>
                <a:cs typeface="Consolas" pitchFamily="49" charset="0"/>
              </a:rPr>
              <a:t>…</a:t>
            </a:r>
          </a:p>
        </p:txBody>
      </p:sp>
      <p:sp>
        <p:nvSpPr>
          <p:cNvPr id="271371" name="Arc 11"/>
          <p:cNvSpPr>
            <a:spLocks/>
          </p:cNvSpPr>
          <p:nvPr/>
        </p:nvSpPr>
        <p:spPr bwMode="auto">
          <a:xfrm>
            <a:off x="1908175" y="2135188"/>
            <a:ext cx="360363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1547813" y="1774825"/>
            <a:ext cx="431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sp>
        <p:nvSpPr>
          <p:cNvPr id="271373" name="Line 13"/>
          <p:cNvSpPr>
            <a:spLocks noChangeShapeType="1"/>
          </p:cNvSpPr>
          <p:nvPr/>
        </p:nvSpPr>
        <p:spPr bwMode="auto">
          <a:xfrm>
            <a:off x="2843213" y="27098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1374" name="Line 14"/>
          <p:cNvSpPr>
            <a:spLocks noChangeShapeType="1"/>
          </p:cNvSpPr>
          <p:nvPr/>
        </p:nvSpPr>
        <p:spPr bwMode="auto">
          <a:xfrm>
            <a:off x="4284663" y="27098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1375" name="Text Box 15"/>
          <p:cNvSpPr txBox="1">
            <a:spLocks noChangeArrowheads="1"/>
          </p:cNvSpPr>
          <p:nvPr/>
        </p:nvSpPr>
        <p:spPr bwMode="auto">
          <a:xfrm>
            <a:off x="684213" y="2493963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+mj-ea"/>
                <a:ea typeface="+mj-ea"/>
                <a:cs typeface="Consolas" pitchFamily="49" charset="0"/>
              </a:rPr>
              <a:t>…</a:t>
            </a:r>
          </a:p>
        </p:txBody>
      </p:sp>
      <p:sp>
        <p:nvSpPr>
          <p:cNvPr id="271376" name="Line 16"/>
          <p:cNvSpPr>
            <a:spLocks noChangeShapeType="1"/>
          </p:cNvSpPr>
          <p:nvPr/>
        </p:nvSpPr>
        <p:spPr bwMode="auto">
          <a:xfrm>
            <a:off x="1404938" y="27098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1387" name="Line 27"/>
          <p:cNvSpPr>
            <a:spLocks noChangeShapeType="1"/>
          </p:cNvSpPr>
          <p:nvPr/>
        </p:nvSpPr>
        <p:spPr bwMode="auto">
          <a:xfrm>
            <a:off x="5711825" y="270986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71397" name="Group 37"/>
          <p:cNvGrpSpPr>
            <a:grpSpLocks/>
          </p:cNvGrpSpPr>
          <p:nvPr/>
        </p:nvGrpSpPr>
        <p:grpSpPr bwMode="auto">
          <a:xfrm>
            <a:off x="2700338" y="1519238"/>
            <a:ext cx="3743325" cy="1163637"/>
            <a:chOff x="1701" y="957"/>
            <a:chExt cx="2358" cy="733"/>
          </a:xfrm>
        </p:grpSpPr>
        <p:sp>
          <p:nvSpPr>
            <p:cNvPr id="271383" name="Text Box 23"/>
            <p:cNvSpPr txBox="1">
              <a:spLocks noChangeArrowheads="1"/>
            </p:cNvSpPr>
            <p:nvPr/>
          </p:nvSpPr>
          <p:spPr bwMode="auto">
            <a:xfrm>
              <a:off x="1701" y="957"/>
              <a:ext cx="23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dirty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&gt;next=p</a:t>
              </a:r>
              <a:r>
                <a:rPr lang="en-US" altLang="zh-CN" sz="2000" dirty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&gt;next</a:t>
              </a:r>
              <a:r>
                <a:rPr lang="en-US" altLang="zh-CN" sz="2000" dirty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&gt;next</a:t>
              </a:r>
            </a:p>
          </p:txBody>
        </p:sp>
        <p:sp>
          <p:nvSpPr>
            <p:cNvPr id="271389" name="Line 29"/>
            <p:cNvSpPr>
              <a:spLocks noChangeShapeType="1"/>
            </p:cNvSpPr>
            <p:nvPr/>
          </p:nvSpPr>
          <p:spPr bwMode="auto">
            <a:xfrm flipV="1">
              <a:off x="1746" y="1282"/>
              <a:ext cx="0" cy="40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1390" name="Line 30"/>
            <p:cNvSpPr>
              <a:spLocks noChangeShapeType="1"/>
            </p:cNvSpPr>
            <p:nvPr/>
          </p:nvSpPr>
          <p:spPr bwMode="auto">
            <a:xfrm>
              <a:off x="3243" y="1277"/>
              <a:ext cx="0" cy="29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1391" name="Line 31"/>
            <p:cNvSpPr>
              <a:spLocks noChangeShapeType="1"/>
            </p:cNvSpPr>
            <p:nvPr/>
          </p:nvSpPr>
          <p:spPr bwMode="auto">
            <a:xfrm>
              <a:off x="1746" y="1282"/>
              <a:ext cx="1497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1393" name="Text Box 33"/>
          <p:cNvSpPr txBox="1">
            <a:spLocks noChangeArrowheads="1"/>
          </p:cNvSpPr>
          <p:nvPr/>
        </p:nvSpPr>
        <p:spPr bwMode="auto">
          <a:xfrm>
            <a:off x="1835150" y="3500438"/>
            <a:ext cx="48974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删除操作语句描述如下：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 = p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&gt;next;</a:t>
            </a:r>
          </a:p>
        </p:txBody>
      </p:sp>
      <p:sp>
        <p:nvSpPr>
          <p:cNvPr id="271395" name="Text Box 35"/>
          <p:cNvSpPr txBox="1">
            <a:spLocks noChangeArrowheads="1"/>
          </p:cNvSpPr>
          <p:nvPr/>
        </p:nvSpPr>
        <p:spPr bwMode="auto">
          <a:xfrm>
            <a:off x="896940" y="476250"/>
            <a:ext cx="2960680" cy="453183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162000" tIns="72000" rIns="162000" bIns="7200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</a:t>
            </a:r>
            <a:r>
              <a:rPr lang="zh-CN" altLang="en-US" sz="20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链表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删除结点演示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11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3" grpId="0" animBg="1"/>
      <p:bldP spid="2713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785786" y="1357298"/>
            <a:ext cx="4319588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如何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整体建立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链表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kumimoji="1"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823916" y="393139"/>
            <a:ext cx="2319324" cy="4985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 dirty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1" lang="en-US" altLang="zh-CN" sz="2200" dirty="0" smtClean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2</a:t>
            </a:r>
            <a:r>
              <a:rPr kumimoji="1" lang="zh-CN" altLang="en-US" sz="2200" dirty="0" smtClean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、建立</a:t>
            </a:r>
            <a:r>
              <a:rPr kumimoji="1" lang="zh-CN" altLang="en-US" sz="2200" dirty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单链表</a:t>
            </a:r>
            <a:endParaRPr lang="zh-CN" altLang="en-US" sz="2200" dirty="0">
              <a:solidFill>
                <a:schemeClr val="bg1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42" y="2285992"/>
            <a:ext cx="1714512" cy="857256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0..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1]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2066" y="2285992"/>
            <a:ext cx="1714512" cy="857256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带头结点的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500430" y="2786058"/>
            <a:ext cx="1428760" cy="14287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868" y="231451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整体创建</a:t>
            </a:r>
            <a:endParaRPr lang="zh-CN" altLang="en-US" sz="20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786" y="3714752"/>
            <a:ext cx="4572032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建立单链表的常用方法有两种。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12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536577" y="1214422"/>
            <a:ext cx="7678761" cy="1449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一个空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开始，创建一个头结点。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依次读取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字符数组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的元素，生成新结点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将新结点插入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到当前链表的表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上，直到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结束为止。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81027" y="2857496"/>
            <a:ext cx="7246961" cy="1512888"/>
            <a:chOff x="781027" y="2708275"/>
            <a:chExt cx="7246961" cy="1512888"/>
          </a:xfrm>
        </p:grpSpPr>
        <p:sp>
          <p:nvSpPr>
            <p:cNvPr id="277526" name="Oval 22"/>
            <p:cNvSpPr>
              <a:spLocks noChangeArrowheads="1"/>
            </p:cNvSpPr>
            <p:nvPr/>
          </p:nvSpPr>
          <p:spPr bwMode="auto">
            <a:xfrm>
              <a:off x="6516688" y="2708275"/>
              <a:ext cx="1511300" cy="15128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7509" name="Rectangle 5"/>
            <p:cNvSpPr>
              <a:spLocks noChangeArrowheads="1"/>
            </p:cNvSpPr>
            <p:nvPr/>
          </p:nvSpPr>
          <p:spPr bwMode="auto">
            <a:xfrm>
              <a:off x="1330325" y="299720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7510" name="Rectangle 6"/>
            <p:cNvSpPr>
              <a:spLocks noChangeArrowheads="1"/>
            </p:cNvSpPr>
            <p:nvPr/>
          </p:nvSpPr>
          <p:spPr bwMode="auto">
            <a:xfrm>
              <a:off x="1906588" y="2997200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7511" name="Line 7"/>
            <p:cNvSpPr>
              <a:spLocks noChangeShapeType="1"/>
            </p:cNvSpPr>
            <p:nvPr/>
          </p:nvSpPr>
          <p:spPr bwMode="auto">
            <a:xfrm>
              <a:off x="1041400" y="314007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7512" name="Text Box 8"/>
            <p:cNvSpPr txBox="1">
              <a:spLocks noChangeArrowheads="1"/>
            </p:cNvSpPr>
            <p:nvPr/>
          </p:nvSpPr>
          <p:spPr bwMode="auto">
            <a:xfrm>
              <a:off x="781027" y="2852738"/>
              <a:ext cx="5048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277513" name="Rectangle 9"/>
            <p:cNvSpPr>
              <a:spLocks noChangeArrowheads="1"/>
            </p:cNvSpPr>
            <p:nvPr/>
          </p:nvSpPr>
          <p:spPr bwMode="auto">
            <a:xfrm>
              <a:off x="3275013" y="3009900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7514" name="Rectangle 10"/>
            <p:cNvSpPr>
              <a:spLocks noChangeArrowheads="1"/>
            </p:cNvSpPr>
            <p:nvPr/>
          </p:nvSpPr>
          <p:spPr bwMode="auto">
            <a:xfrm>
              <a:off x="2693988" y="3009900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7515" name="Line 11"/>
            <p:cNvSpPr>
              <a:spLocks noChangeShapeType="1"/>
            </p:cNvSpPr>
            <p:nvPr/>
          </p:nvSpPr>
          <p:spPr bwMode="auto">
            <a:xfrm>
              <a:off x="2362200" y="319087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7516" name="Line 12"/>
            <p:cNvSpPr>
              <a:spLocks noChangeShapeType="1"/>
            </p:cNvSpPr>
            <p:nvPr/>
          </p:nvSpPr>
          <p:spPr bwMode="auto">
            <a:xfrm>
              <a:off x="4857750" y="317817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7517" name="Line 13"/>
            <p:cNvSpPr>
              <a:spLocks noChangeShapeType="1"/>
            </p:cNvSpPr>
            <p:nvPr/>
          </p:nvSpPr>
          <p:spPr bwMode="auto">
            <a:xfrm>
              <a:off x="3756025" y="319087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7518" name="Rectangle 14"/>
            <p:cNvSpPr>
              <a:spLocks noChangeArrowheads="1"/>
            </p:cNvSpPr>
            <p:nvPr/>
          </p:nvSpPr>
          <p:spPr bwMode="auto">
            <a:xfrm>
              <a:off x="5768975" y="299720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7519" name="Rectangle 15"/>
            <p:cNvSpPr>
              <a:spLocks noChangeArrowheads="1"/>
            </p:cNvSpPr>
            <p:nvPr/>
          </p:nvSpPr>
          <p:spPr bwMode="auto">
            <a:xfrm>
              <a:off x="5187950" y="299720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7520" name="Text Box 16"/>
            <p:cNvSpPr txBox="1">
              <a:spLocks noChangeArrowheads="1"/>
            </p:cNvSpPr>
            <p:nvPr/>
          </p:nvSpPr>
          <p:spPr bwMode="auto">
            <a:xfrm>
              <a:off x="4176713" y="2857500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277521" name="Rectangle 17"/>
            <p:cNvSpPr>
              <a:spLocks noChangeArrowheads="1"/>
            </p:cNvSpPr>
            <p:nvPr/>
          </p:nvSpPr>
          <p:spPr bwMode="auto">
            <a:xfrm>
              <a:off x="7312025" y="342900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7522" name="Rectangle 18"/>
            <p:cNvSpPr>
              <a:spLocks noChangeArrowheads="1"/>
            </p:cNvSpPr>
            <p:nvPr/>
          </p:nvSpPr>
          <p:spPr bwMode="auto">
            <a:xfrm>
              <a:off x="6731000" y="342900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en-US" altLang="zh-CN" sz="2000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7523" name="Line 19"/>
            <p:cNvSpPr>
              <a:spLocks noChangeShapeType="1"/>
            </p:cNvSpPr>
            <p:nvPr/>
          </p:nvSpPr>
          <p:spPr bwMode="auto">
            <a:xfrm>
              <a:off x="7019925" y="3068638"/>
              <a:ext cx="0" cy="36036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7524" name="Text Box 20"/>
            <p:cNvSpPr txBox="1">
              <a:spLocks noChangeArrowheads="1"/>
            </p:cNvSpPr>
            <p:nvPr/>
          </p:nvSpPr>
          <p:spPr bwMode="auto">
            <a:xfrm>
              <a:off x="6877049" y="2708275"/>
              <a:ext cx="40959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277525" name="Line 21"/>
            <p:cNvSpPr>
              <a:spLocks noChangeShapeType="1"/>
            </p:cNvSpPr>
            <p:nvPr/>
          </p:nvSpPr>
          <p:spPr bwMode="auto">
            <a:xfrm flipV="1">
              <a:off x="2576513" y="3429000"/>
              <a:ext cx="0" cy="50323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7527" name="Line 23"/>
            <p:cNvSpPr>
              <a:spLocks noChangeShapeType="1"/>
            </p:cNvSpPr>
            <p:nvPr/>
          </p:nvSpPr>
          <p:spPr bwMode="auto">
            <a:xfrm>
              <a:off x="2576513" y="3932238"/>
              <a:ext cx="4103687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7528" name="Text Box 24"/>
          <p:cNvSpPr txBox="1">
            <a:spLocks noChangeArrowheads="1"/>
          </p:cNvSpPr>
          <p:nvPr/>
        </p:nvSpPr>
        <p:spPr bwMode="auto">
          <a:xfrm>
            <a:off x="395288" y="404813"/>
            <a:ext cx="2533638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）头插法建表</a:t>
            </a:r>
            <a:endParaRPr lang="zh-CN" altLang="en-US" sz="22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77529" name="Text Box 25"/>
          <p:cNvSpPr txBox="1">
            <a:spLocks noChangeArrowheads="1"/>
          </p:cNvSpPr>
          <p:nvPr/>
        </p:nvSpPr>
        <p:spPr bwMode="auto">
          <a:xfrm>
            <a:off x="1428728" y="4786322"/>
            <a:ext cx="61928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注意：</a:t>
            </a:r>
            <a:r>
              <a:rPr lang="zh-CN" altLang="en-US" sz="2000">
                <a:latin typeface="Consolas" pitchFamily="49" charset="0"/>
                <a:ea typeface="华文中宋" pitchFamily="2" charset="-122"/>
                <a:cs typeface="Consolas" pitchFamily="49" charset="0"/>
              </a:rPr>
              <a:t>链表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的结点顺序</a:t>
            </a: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与逻辑次序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相反</a:t>
            </a: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13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2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57190" y="1142984"/>
            <a:ext cx="8429652" cy="2039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16000" tIns="216000" rIns="144000" bIns="216000">
            <a:spAutoFit/>
          </a:bodyPr>
          <a:lstStyle/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</a:t>
            </a:r>
            <a:r>
              <a:rPr kumimoji="1" lang="en-US" altLang="zh-CN" sz="180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CreateListF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(LinkNode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*s;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L=(LinkNode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malloc(sizeof(LinkNode));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</a:t>
            </a:r>
            <a:r>
              <a:rPr kumimoji="1" lang="en-US" altLang="zh-CN" sz="1800" dirty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头结点，其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域置为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357166"/>
            <a:ext cx="5143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latin typeface="楷体" pitchFamily="49" charset="-122"/>
                <a:ea typeface="楷体" pitchFamily="49" charset="-122"/>
              </a:rPr>
              <a:t>头插法建表算法如下：</a:t>
            </a:r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995473" y="3286124"/>
            <a:ext cx="1719271" cy="1285884"/>
            <a:chOff x="1995473" y="3000372"/>
            <a:chExt cx="1719271" cy="1285884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2562219" y="392589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138482" y="3925893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273294" y="406876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995473" y="3781431"/>
              <a:ext cx="5048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8" name="下箭头 7"/>
            <p:cNvSpPr/>
            <p:nvPr/>
          </p:nvSpPr>
          <p:spPr>
            <a:xfrm>
              <a:off x="2857488" y="3000372"/>
              <a:ext cx="214314" cy="500066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14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57158" y="253537"/>
            <a:ext cx="8429652" cy="258694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16000" tIns="180000" rIns="144000" bIns="180000">
            <a:spAutoFit/>
          </a:bodyPr>
          <a:lstStyle/>
          <a:p>
            <a:pPr algn="l">
              <a:lnSpc>
                <a:spcPts val="25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s=(LinkNode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malloc(sizeof(LinkNode));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s-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&gt;next=L-&gt;next;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插在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开始结点之前，头结点之后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&gt;next=s;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638151" y="3133365"/>
            <a:ext cx="7291435" cy="2224461"/>
            <a:chOff x="626987" y="2643182"/>
            <a:chExt cx="7291435" cy="2224461"/>
          </a:xfrm>
        </p:grpSpPr>
        <p:sp>
          <p:nvSpPr>
            <p:cNvPr id="4" name="Oval 22"/>
            <p:cNvSpPr>
              <a:spLocks noChangeArrowheads="1"/>
            </p:cNvSpPr>
            <p:nvPr/>
          </p:nvSpPr>
          <p:spPr bwMode="auto">
            <a:xfrm>
              <a:off x="6407122" y="2922738"/>
              <a:ext cx="1511300" cy="15128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220759" y="321166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797022" y="3211663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931834" y="335453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626987" y="3067201"/>
              <a:ext cx="5048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65447" y="3224363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584422" y="3224363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i-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252634" y="340533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748184" y="339263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646459" y="340533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5659409" y="321166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078384" y="321166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067147" y="3071963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7202459" y="364346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621434" y="364346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6910359" y="3283101"/>
              <a:ext cx="0" cy="36036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6775414" y="2922738"/>
              <a:ext cx="436559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2456787" y="3643463"/>
              <a:ext cx="0" cy="50323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456787" y="4146701"/>
              <a:ext cx="4103687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下箭头 22"/>
            <p:cNvSpPr/>
            <p:nvPr/>
          </p:nvSpPr>
          <p:spPr>
            <a:xfrm>
              <a:off x="4143372" y="2643182"/>
              <a:ext cx="285752" cy="500066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71802" y="4221312"/>
              <a:ext cx="29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1800" dirty="0" smtClean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&gt;next=L</a:t>
              </a:r>
              <a:r>
                <a:rPr lang="en-US" altLang="zh-CN" sz="1800" dirty="0" smtClean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&gt;next;</a:t>
              </a:r>
            </a:p>
            <a:p>
              <a:pPr algn="l"/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L</a:t>
              </a:r>
              <a:r>
                <a:rPr lang="en-US" altLang="zh-CN" sz="1800" dirty="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&gt;next=s;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15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852465" y="2926675"/>
            <a:ext cx="7350121" cy="1512887"/>
            <a:chOff x="722341" y="2500306"/>
            <a:chExt cx="7350121" cy="1512887"/>
          </a:xfrm>
        </p:grpSpPr>
        <p:sp>
          <p:nvSpPr>
            <p:cNvPr id="32790" name="Oval 22"/>
            <p:cNvSpPr>
              <a:spLocks noChangeArrowheads="1"/>
            </p:cNvSpPr>
            <p:nvPr/>
          </p:nvSpPr>
          <p:spPr bwMode="auto">
            <a:xfrm>
              <a:off x="6561162" y="2500306"/>
              <a:ext cx="1511300" cy="151288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771" name="Rectangle 3"/>
            <p:cNvSpPr>
              <a:spLocks noChangeArrowheads="1"/>
            </p:cNvSpPr>
            <p:nvPr/>
          </p:nvSpPr>
          <p:spPr bwMode="auto">
            <a:xfrm>
              <a:off x="1304949" y="278923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772" name="Rectangle 4"/>
            <p:cNvSpPr>
              <a:spLocks noChangeArrowheads="1"/>
            </p:cNvSpPr>
            <p:nvPr/>
          </p:nvSpPr>
          <p:spPr bwMode="auto">
            <a:xfrm>
              <a:off x="1881212" y="2789231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773" name="Line 5"/>
            <p:cNvSpPr>
              <a:spLocks noChangeShapeType="1"/>
            </p:cNvSpPr>
            <p:nvPr/>
          </p:nvSpPr>
          <p:spPr bwMode="auto">
            <a:xfrm>
              <a:off x="1016024" y="2932106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722341" y="2644768"/>
              <a:ext cx="5048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3249637" y="2801931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2668612" y="2801931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>
              <a:off x="2336824" y="2982906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4832374" y="2970206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>
              <a:off x="3730649" y="2982906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5743599" y="278923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5162574" y="278923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en-US" altLang="zh-CN" sz="2000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782" name="Text Box 14"/>
            <p:cNvSpPr txBox="1">
              <a:spLocks noChangeArrowheads="1"/>
            </p:cNvSpPr>
            <p:nvPr/>
          </p:nvSpPr>
          <p:spPr bwMode="auto">
            <a:xfrm>
              <a:off x="4151337" y="2649531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7286649" y="322103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784" name="Rectangle 16"/>
            <p:cNvSpPr>
              <a:spLocks noChangeArrowheads="1"/>
            </p:cNvSpPr>
            <p:nvPr/>
          </p:nvSpPr>
          <p:spPr bwMode="auto">
            <a:xfrm>
              <a:off x="6705624" y="322103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en-US" altLang="zh-CN" sz="2000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5689633" y="3149593"/>
              <a:ext cx="0" cy="4318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>
              <a:off x="6994549" y="2860668"/>
              <a:ext cx="0" cy="3603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787" name="Text Box 19"/>
            <p:cNvSpPr txBox="1">
              <a:spLocks noChangeArrowheads="1"/>
            </p:cNvSpPr>
            <p:nvPr/>
          </p:nvSpPr>
          <p:spPr bwMode="auto">
            <a:xfrm>
              <a:off x="6867597" y="2513998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smtClean="0">
                  <a:latin typeface="Consolas" pitchFamily="49" charset="0"/>
                  <a:ea typeface="+mj-ea"/>
                  <a:cs typeface="Consolas" pitchFamily="49" charset="0"/>
                </a:rPr>
                <a:t>s</a:t>
              </a:r>
              <a:endParaRPr lang="en-US" altLang="zh-CN" sz="2000" i="1" dirty="0">
                <a:latin typeface="Consolas" pitchFamily="49" charset="0"/>
                <a:ea typeface="+mj-ea"/>
                <a:cs typeface="Consolas" pitchFamily="49" charset="0"/>
              </a:endParaRPr>
            </a:p>
          </p:txBody>
        </p:sp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5329270" y="3292468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  <p:sp>
          <p:nvSpPr>
            <p:cNvPr id="32789" name="Freeform 21"/>
            <p:cNvSpPr>
              <a:spLocks/>
            </p:cNvSpPr>
            <p:nvPr/>
          </p:nvSpPr>
          <p:spPr bwMode="auto">
            <a:xfrm>
              <a:off x="6370702" y="3216945"/>
              <a:ext cx="388897" cy="651786"/>
            </a:xfrm>
            <a:custGeom>
              <a:avLst/>
              <a:gdLst/>
              <a:ahLst/>
              <a:cxnLst>
                <a:cxn ang="0">
                  <a:pos x="350" y="327"/>
                </a:cxn>
                <a:cxn ang="0">
                  <a:pos x="254" y="399"/>
                </a:cxn>
                <a:cxn ang="0">
                  <a:pos x="150" y="383"/>
                </a:cxn>
                <a:cxn ang="0">
                  <a:pos x="94" y="335"/>
                </a:cxn>
                <a:cxn ang="0">
                  <a:pos x="38" y="239"/>
                </a:cxn>
                <a:cxn ang="0">
                  <a:pos x="0" y="0"/>
                </a:cxn>
              </a:cxnLst>
              <a:rect l="0" t="0" r="r" b="b"/>
              <a:pathLst>
                <a:path w="350" h="408">
                  <a:moveTo>
                    <a:pt x="350" y="327"/>
                  </a:moveTo>
                  <a:cubicBezTo>
                    <a:pt x="334" y="339"/>
                    <a:pt x="287" y="390"/>
                    <a:pt x="254" y="399"/>
                  </a:cubicBezTo>
                  <a:cubicBezTo>
                    <a:pt x="226" y="408"/>
                    <a:pt x="177" y="394"/>
                    <a:pt x="150" y="383"/>
                  </a:cubicBezTo>
                  <a:cubicBezTo>
                    <a:pt x="123" y="372"/>
                    <a:pt x="118" y="359"/>
                    <a:pt x="94" y="335"/>
                  </a:cubicBezTo>
                  <a:cubicBezTo>
                    <a:pt x="70" y="311"/>
                    <a:pt x="54" y="295"/>
                    <a:pt x="38" y="239"/>
                  </a:cubicBezTo>
                  <a:cubicBezTo>
                    <a:pt x="22" y="183"/>
                    <a:pt x="8" y="50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468313" y="285728"/>
            <a:ext cx="2460614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zh-CN" altLang="en-US" sz="22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sz="22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）尾插法建表</a:t>
            </a:r>
            <a:endParaRPr lang="zh-CN" altLang="en-US" sz="22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1500166" y="5355567"/>
            <a:ext cx="61928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注意：</a:t>
            </a:r>
            <a:r>
              <a:rPr lang="zh-CN" altLang="en-US" sz="2000">
                <a:latin typeface="Consolas" pitchFamily="49" charset="0"/>
                <a:ea typeface="华文中宋" pitchFamily="2" charset="-122"/>
                <a:cs typeface="Consolas" pitchFamily="49" charset="0"/>
              </a:rPr>
              <a:t>链表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的结点顺序</a:t>
            </a: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与逻辑次序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相同</a:t>
            </a: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500034" y="952462"/>
            <a:ext cx="7964513" cy="144921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一个空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开始，创建一个头结点。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依次读取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字符数组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的元素，生成新结点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将新结点插入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到当前链表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表尾上，直到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结束为止。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928794" y="4069683"/>
            <a:ext cx="6143668" cy="818727"/>
            <a:chOff x="1928794" y="3714752"/>
            <a:chExt cx="6143668" cy="818727"/>
          </a:xfrm>
        </p:grpSpPr>
        <p:sp>
          <p:nvSpPr>
            <p:cNvPr id="32770" name="Text Box 2"/>
            <p:cNvSpPr txBox="1">
              <a:spLocks noChangeArrowheads="1"/>
            </p:cNvSpPr>
            <p:nvPr/>
          </p:nvSpPr>
          <p:spPr bwMode="auto">
            <a:xfrm>
              <a:off x="1928794" y="4071942"/>
              <a:ext cx="6143668" cy="461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ts val="3200"/>
                </a:lnSpc>
                <a:spcBef>
                  <a:spcPct val="50000"/>
                </a:spcBef>
              </a:pP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增加</a:t>
              </a:r>
              <a:r>
                <a:rPr kumimoji="1"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一个尾</a:t>
              </a:r>
              <a:r>
                <a:rPr kumimoji="1"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指针</a:t>
              </a:r>
              <a:r>
                <a:rPr kumimoji="1"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，使</a:t>
              </a:r>
              <a:r>
                <a:rPr kumimoji="1"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其始终指向当前链表</a:t>
              </a:r>
              <a:r>
                <a:rPr kumimoji="1"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尾结点</a:t>
              </a:r>
              <a:endPara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V="1">
              <a:off x="5000628" y="3714752"/>
              <a:ext cx="428628" cy="35719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16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85720" y="1071546"/>
            <a:ext cx="8569325" cy="2039222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216000" rIns="144000" bIns="216000">
            <a:spAutoFit/>
          </a:bodyPr>
          <a:lstStyle/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CreateListR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(LinkNode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L=(LinkNode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malloc(sizeof(LinkNode));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zh-CN" altLang="en-US" sz="180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r=L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800" dirty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始终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尾结点，开始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</a:t>
            </a:r>
            <a:r>
              <a:rPr kumimoji="1"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endParaRPr kumimoji="1" lang="en-US" altLang="zh-CN" sz="1800" dirty="0">
              <a:solidFill>
                <a:schemeClr val="tx2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357166"/>
            <a:ext cx="5143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尾插法建表算法如下：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43108" y="3341690"/>
            <a:ext cx="1957388" cy="1730384"/>
            <a:chOff x="2143108" y="3000372"/>
            <a:chExt cx="1957388" cy="1730384"/>
          </a:xfrm>
        </p:grpSpPr>
        <p:sp>
          <p:nvSpPr>
            <p:cNvPr id="4" name="Rectangle 16"/>
            <p:cNvSpPr>
              <a:spLocks noChangeArrowheads="1"/>
            </p:cNvSpPr>
            <p:nvPr/>
          </p:nvSpPr>
          <p:spPr bwMode="auto">
            <a:xfrm>
              <a:off x="3560746" y="4298956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ectangle 17"/>
            <p:cNvSpPr>
              <a:spLocks noChangeArrowheads="1"/>
            </p:cNvSpPr>
            <p:nvPr/>
          </p:nvSpPr>
          <p:spPr bwMode="auto">
            <a:xfrm>
              <a:off x="3019408" y="4298956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>
              <a:off x="2430446" y="4503743"/>
              <a:ext cx="576263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2143108" y="4214818"/>
              <a:ext cx="4318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2905117" y="3646493"/>
              <a:ext cx="523875" cy="639763"/>
              <a:chOff x="2015" y="845"/>
              <a:chExt cx="330" cy="403"/>
            </a:xfrm>
          </p:grpSpPr>
          <p:sp>
            <p:nvSpPr>
              <p:cNvPr id="13" name="Arc 32"/>
              <p:cNvSpPr>
                <a:spLocks/>
              </p:cNvSpPr>
              <p:nvPr/>
            </p:nvSpPr>
            <p:spPr bwMode="auto">
              <a:xfrm>
                <a:off x="2163" y="1021"/>
                <a:ext cx="182" cy="22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Text Box 33"/>
              <p:cNvSpPr txBox="1">
                <a:spLocks noChangeArrowheads="1"/>
              </p:cNvSpPr>
              <p:nvPr/>
            </p:nvSpPr>
            <p:spPr bwMode="auto">
              <a:xfrm>
                <a:off x="2015" y="845"/>
                <a:ext cx="272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 dirty="0">
                    <a:latin typeface="Consolas" pitchFamily="49" charset="0"/>
                    <a:cs typeface="Consolas" pitchFamily="49" charset="0"/>
                  </a:rPr>
                  <a:t>r</a:t>
                </a:r>
              </a:p>
            </p:txBody>
          </p:sp>
        </p:grpSp>
        <p:sp>
          <p:nvSpPr>
            <p:cNvPr id="15" name="下箭头 14"/>
            <p:cNvSpPr/>
            <p:nvPr/>
          </p:nvSpPr>
          <p:spPr>
            <a:xfrm>
              <a:off x="2857488" y="3000372"/>
              <a:ext cx="214314" cy="500066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17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85720" y="563006"/>
            <a:ext cx="8572560" cy="2980249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rIns="144000" bIns="216000">
            <a:spAutoFit/>
          </a:bodyPr>
          <a:lstStyle/>
          <a:p>
            <a:pPr algn="l">
              <a:lnSpc>
                <a:spcPts val="25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=(LinkNode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malloc(sizeof(LinkNode));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s-&gt;data=a[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r-&gt;next=s;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之后</a:t>
            </a:r>
          </a:p>
          <a:p>
            <a:pPr algn="l">
              <a:lnSpc>
                <a:spcPts val="2500"/>
              </a:lnSpc>
            </a:pP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r=s;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</a:t>
            </a:r>
            <a:r>
              <a:rPr kumimoji="1" lang="en-US" altLang="zh-CN" sz="180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域置为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852465" y="3489271"/>
            <a:ext cx="7362873" cy="2011431"/>
            <a:chOff x="781027" y="3203519"/>
            <a:chExt cx="7362873" cy="2011431"/>
          </a:xfrm>
        </p:grpSpPr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5286380" y="3203519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  <p:sp>
          <p:nvSpPr>
            <p:cNvPr id="4" name="下箭头 3"/>
            <p:cNvSpPr/>
            <p:nvPr/>
          </p:nvSpPr>
          <p:spPr>
            <a:xfrm>
              <a:off x="4286248" y="3214686"/>
              <a:ext cx="214314" cy="500066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Oval 22"/>
            <p:cNvSpPr>
              <a:spLocks noChangeArrowheads="1"/>
            </p:cNvSpPr>
            <p:nvPr/>
          </p:nvSpPr>
          <p:spPr bwMode="auto">
            <a:xfrm>
              <a:off x="6632600" y="3587705"/>
              <a:ext cx="1511300" cy="151288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376387" y="387663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952650" y="387663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087462" y="4019505"/>
              <a:ext cx="288925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781027" y="3732167"/>
              <a:ext cx="5048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321075" y="388933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740050" y="388933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08262" y="407030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903812" y="405760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802087" y="407030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5815037" y="387663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5234012" y="387663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352927" y="3777570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7358087" y="430843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6777062" y="430843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en-US" altLang="zh-CN" sz="2000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5629300" y="3430534"/>
              <a:ext cx="0" cy="4318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 type="triangle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7065987" y="3948067"/>
              <a:ext cx="0" cy="3603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6858016" y="3587705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6429388" y="4286256"/>
              <a:ext cx="401649" cy="669874"/>
            </a:xfrm>
            <a:custGeom>
              <a:avLst/>
              <a:gdLst/>
              <a:ahLst/>
              <a:cxnLst>
                <a:cxn ang="0">
                  <a:pos x="350" y="327"/>
                </a:cxn>
                <a:cxn ang="0">
                  <a:pos x="254" y="399"/>
                </a:cxn>
                <a:cxn ang="0">
                  <a:pos x="150" y="383"/>
                </a:cxn>
                <a:cxn ang="0">
                  <a:pos x="94" y="335"/>
                </a:cxn>
                <a:cxn ang="0">
                  <a:pos x="38" y="239"/>
                </a:cxn>
                <a:cxn ang="0">
                  <a:pos x="0" y="0"/>
                </a:cxn>
              </a:cxnLst>
              <a:rect l="0" t="0" r="r" b="b"/>
              <a:pathLst>
                <a:path w="350" h="408">
                  <a:moveTo>
                    <a:pt x="350" y="327"/>
                  </a:moveTo>
                  <a:cubicBezTo>
                    <a:pt x="334" y="339"/>
                    <a:pt x="287" y="390"/>
                    <a:pt x="254" y="399"/>
                  </a:cubicBezTo>
                  <a:cubicBezTo>
                    <a:pt x="226" y="408"/>
                    <a:pt x="177" y="394"/>
                    <a:pt x="150" y="383"/>
                  </a:cubicBezTo>
                  <a:cubicBezTo>
                    <a:pt x="123" y="372"/>
                    <a:pt x="118" y="359"/>
                    <a:pt x="94" y="335"/>
                  </a:cubicBezTo>
                  <a:cubicBezTo>
                    <a:pt x="70" y="311"/>
                    <a:pt x="54" y="295"/>
                    <a:pt x="38" y="239"/>
                  </a:cubicBezTo>
                  <a:cubicBezTo>
                    <a:pt x="22" y="183"/>
                    <a:pt x="8" y="50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72066" y="4814840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2000" dirty="0" smtClean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&gt;next=s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18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95288" y="428604"/>
            <a:ext cx="567691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3</a:t>
            </a:r>
            <a:r>
              <a:rPr kumimoji="1" lang="zh-CN" altLang="en-US" dirty="0" smtClean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、线性表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基本运算在单链表上的实现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  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856038" y="3716338"/>
            <a:ext cx="428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</a:pPr>
            <a:endParaRPr lang="zh-CN" altLang="zh-CN" sz="2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323850" y="1265240"/>
            <a:ext cx="83518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）初始化线性表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InitList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(L)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建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立一个空的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单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链表，即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创建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个头结点。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869976" y="2847980"/>
            <a:ext cx="7845428" cy="175432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InitList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*&amp;L)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L=(LinkNode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malloc(sizeof(LinkNode));   </a:t>
            </a:r>
            <a:r>
              <a:rPr kumimoji="1"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782878" y="5000636"/>
            <a:ext cx="1789122" cy="1285884"/>
            <a:chOff x="2782878" y="4286256"/>
            <a:chExt cx="1789122" cy="1285884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4032250" y="51403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3490912" y="51403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2901950" y="5345127"/>
              <a:ext cx="576263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782878" y="5056202"/>
              <a:ext cx="4318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10" name="下箭头 9"/>
            <p:cNvSpPr/>
            <p:nvPr/>
          </p:nvSpPr>
          <p:spPr>
            <a:xfrm>
              <a:off x="3714744" y="4286256"/>
              <a:ext cx="285752" cy="57150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19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302418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3286117" y="1000108"/>
            <a:ext cx="3500462" cy="936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</a:p>
          <a:p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+mn-ea"/>
                <a:cs typeface="Consolas" pitchFamily="49" charset="0"/>
              </a:rPr>
              <a:t>…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264196" name="AutoShape 4"/>
          <p:cNvSpPr>
            <a:spLocks noChangeArrowheads="1"/>
          </p:cNvSpPr>
          <p:nvPr/>
        </p:nvSpPr>
        <p:spPr bwMode="auto">
          <a:xfrm>
            <a:off x="4751356" y="2152633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5256182" y="2295508"/>
            <a:ext cx="99378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映射</a:t>
            </a: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2089119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2630456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17" name="Text Box 25"/>
          <p:cNvSpPr txBox="1">
            <a:spLocks noChangeArrowheads="1"/>
          </p:cNvSpPr>
          <p:nvPr/>
        </p:nvSpPr>
        <p:spPr bwMode="auto">
          <a:xfrm>
            <a:off x="142844" y="1428736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逻辑结构</a:t>
            </a:r>
          </a:p>
        </p:txBody>
      </p:sp>
      <p:sp>
        <p:nvSpPr>
          <p:cNvPr id="264218" name="Text Box 26"/>
          <p:cNvSpPr txBox="1">
            <a:spLocks noChangeArrowheads="1"/>
          </p:cNvSpPr>
          <p:nvPr/>
        </p:nvSpPr>
        <p:spPr bwMode="auto">
          <a:xfrm>
            <a:off x="142844" y="3282950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存储结构</a:t>
            </a:r>
          </a:p>
        </p:txBody>
      </p:sp>
      <p:sp>
        <p:nvSpPr>
          <p:cNvPr id="264219" name="AutoShape 27"/>
          <p:cNvSpPr>
            <a:spLocks noChangeArrowheads="1"/>
          </p:cNvSpPr>
          <p:nvPr/>
        </p:nvSpPr>
        <p:spPr bwMode="auto">
          <a:xfrm>
            <a:off x="861981" y="207167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zh-CN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20" name="Rectangle 28"/>
          <p:cNvSpPr>
            <a:spLocks noChangeArrowheads="1"/>
          </p:cNvSpPr>
          <p:nvPr/>
        </p:nvSpPr>
        <p:spPr bwMode="auto">
          <a:xfrm>
            <a:off x="3457544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0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21" name="Rectangle 29"/>
          <p:cNvSpPr>
            <a:spLocks noChangeArrowheads="1"/>
          </p:cNvSpPr>
          <p:nvPr/>
        </p:nvSpPr>
        <p:spPr bwMode="auto">
          <a:xfrm>
            <a:off x="3998881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22" name="Rectangle 30"/>
          <p:cNvSpPr>
            <a:spLocks noChangeArrowheads="1"/>
          </p:cNvSpPr>
          <p:nvPr/>
        </p:nvSpPr>
        <p:spPr bwMode="auto">
          <a:xfrm>
            <a:off x="4895819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20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23" name="Rectangle 31"/>
          <p:cNvSpPr>
            <a:spLocks noChangeArrowheads="1"/>
          </p:cNvSpPr>
          <p:nvPr/>
        </p:nvSpPr>
        <p:spPr bwMode="auto">
          <a:xfrm>
            <a:off x="5437156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24" name="Rectangle 32"/>
          <p:cNvSpPr>
            <a:spLocks noChangeArrowheads="1"/>
          </p:cNvSpPr>
          <p:nvPr/>
        </p:nvSpPr>
        <p:spPr bwMode="auto">
          <a:xfrm>
            <a:off x="7777131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264225" name="Rectangle 33"/>
          <p:cNvSpPr>
            <a:spLocks noChangeArrowheads="1"/>
          </p:cNvSpPr>
          <p:nvPr/>
        </p:nvSpPr>
        <p:spPr bwMode="auto">
          <a:xfrm>
            <a:off x="8318469" y="33591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264226" name="Text Box 34"/>
          <p:cNvSpPr txBox="1">
            <a:spLocks noChangeArrowheads="1"/>
          </p:cNvSpPr>
          <p:nvPr/>
        </p:nvSpPr>
        <p:spPr bwMode="auto">
          <a:xfrm>
            <a:off x="6481731" y="3359147"/>
            <a:ext cx="5762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+mj-ea"/>
                <a:ea typeface="+mj-ea"/>
                <a:cs typeface="Consolas" pitchFamily="49" charset="0"/>
              </a:rPr>
              <a:t>…</a:t>
            </a:r>
          </a:p>
        </p:txBody>
      </p:sp>
      <p:sp>
        <p:nvSpPr>
          <p:cNvPr id="264227" name="Arc 35"/>
          <p:cNvSpPr>
            <a:spLocks/>
          </p:cNvSpPr>
          <p:nvPr/>
        </p:nvSpPr>
        <p:spPr bwMode="auto">
          <a:xfrm>
            <a:off x="2003405" y="3000372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28" name="Text Box 36"/>
          <p:cNvSpPr txBox="1">
            <a:spLocks noChangeArrowheads="1"/>
          </p:cNvSpPr>
          <p:nvPr/>
        </p:nvSpPr>
        <p:spPr bwMode="auto">
          <a:xfrm>
            <a:off x="1643042" y="2686048"/>
            <a:ext cx="431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264229" name="Line 37"/>
          <p:cNvSpPr>
            <a:spLocks noChangeShapeType="1"/>
          </p:cNvSpPr>
          <p:nvPr/>
        </p:nvSpPr>
        <p:spPr bwMode="auto">
          <a:xfrm>
            <a:off x="2881281" y="3575047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30" name="Line 38"/>
          <p:cNvSpPr>
            <a:spLocks noChangeShapeType="1"/>
          </p:cNvSpPr>
          <p:nvPr/>
        </p:nvSpPr>
        <p:spPr bwMode="auto">
          <a:xfrm>
            <a:off x="4321144" y="3575047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31" name="Line 39"/>
          <p:cNvSpPr>
            <a:spLocks noChangeShapeType="1"/>
          </p:cNvSpPr>
          <p:nvPr/>
        </p:nvSpPr>
        <p:spPr bwMode="auto">
          <a:xfrm>
            <a:off x="5762594" y="3575047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32" name="Line 40"/>
          <p:cNvSpPr>
            <a:spLocks noChangeShapeType="1"/>
          </p:cNvSpPr>
          <p:nvPr/>
        </p:nvSpPr>
        <p:spPr bwMode="auto">
          <a:xfrm>
            <a:off x="7202456" y="3575047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33" name="Text Box 41"/>
          <p:cNvSpPr txBox="1">
            <a:spLocks noChangeArrowheads="1"/>
          </p:cNvSpPr>
          <p:nvPr/>
        </p:nvSpPr>
        <p:spPr bwMode="auto">
          <a:xfrm>
            <a:off x="3286116" y="4075113"/>
            <a:ext cx="3352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带头结点</a:t>
            </a:r>
            <a:r>
              <a:rPr kumimoji="1" lang="zh-CN" altLang="en-US" sz="20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单</a:t>
            </a:r>
            <a:r>
              <a:rPr kumimoji="1" lang="zh-CN" altLang="en-US" sz="2000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链表</a:t>
            </a: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示意图</a:t>
            </a: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14282" y="357166"/>
            <a:ext cx="864399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）销毁线性表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DestroyList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(L)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释放单链表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占用的内存空间。即逐一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释放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全部结点的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空间。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067" name="Text Box 131"/>
          <p:cNvSpPr txBox="1">
            <a:spLocks noChangeArrowheads="1"/>
          </p:cNvSpPr>
          <p:nvPr/>
        </p:nvSpPr>
        <p:spPr bwMode="auto">
          <a:xfrm>
            <a:off x="714348" y="1571612"/>
            <a:ext cx="7358114" cy="1200329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DestroyList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*&amp;L)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pre=L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p=L-&gt;next;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的前驱结点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89049" y="3000372"/>
            <a:ext cx="6508415" cy="1671642"/>
            <a:chOff x="1089049" y="3000372"/>
            <a:chExt cx="6508415" cy="1671642"/>
          </a:xfrm>
        </p:grpSpPr>
        <p:sp>
          <p:nvSpPr>
            <p:cNvPr id="39986" name="Text Box 50"/>
            <p:cNvSpPr txBox="1">
              <a:spLocks noChangeArrowheads="1"/>
            </p:cNvSpPr>
            <p:nvPr/>
          </p:nvSpPr>
          <p:spPr bwMode="auto">
            <a:xfrm>
              <a:off x="1089049" y="3881439"/>
              <a:ext cx="10080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初始时</a:t>
              </a:r>
            </a:p>
          </p:txBody>
        </p:sp>
        <p:sp>
          <p:nvSpPr>
            <p:cNvPr id="40029" name="Rectangle 93"/>
            <p:cNvSpPr>
              <a:spLocks noChangeArrowheads="1"/>
            </p:cNvSpPr>
            <p:nvPr/>
          </p:nvSpPr>
          <p:spPr bwMode="auto">
            <a:xfrm>
              <a:off x="2743224" y="387985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0030" name="Rectangle 94"/>
            <p:cNvSpPr>
              <a:spLocks noChangeArrowheads="1"/>
            </p:cNvSpPr>
            <p:nvPr/>
          </p:nvSpPr>
          <p:spPr bwMode="auto">
            <a:xfrm>
              <a:off x="3103587" y="387985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0031" name="Line 95"/>
            <p:cNvSpPr>
              <a:spLocks noChangeShapeType="1"/>
            </p:cNvSpPr>
            <p:nvPr/>
          </p:nvSpPr>
          <p:spPr bwMode="auto">
            <a:xfrm>
              <a:off x="2395562" y="4059239"/>
              <a:ext cx="360362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032" name="Text Box 96"/>
            <p:cNvSpPr txBox="1">
              <a:spLocks noChangeArrowheads="1"/>
            </p:cNvSpPr>
            <p:nvPr/>
          </p:nvSpPr>
          <p:spPr bwMode="auto">
            <a:xfrm>
              <a:off x="2024087" y="3879851"/>
              <a:ext cx="3603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40033" name="Rectangle 97"/>
            <p:cNvSpPr>
              <a:spLocks noChangeArrowheads="1"/>
            </p:cNvSpPr>
            <p:nvPr/>
          </p:nvSpPr>
          <p:spPr bwMode="auto">
            <a:xfrm>
              <a:off x="3822724" y="387985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0034" name="Rectangle 98"/>
            <p:cNvSpPr>
              <a:spLocks noChangeArrowheads="1"/>
            </p:cNvSpPr>
            <p:nvPr/>
          </p:nvSpPr>
          <p:spPr bwMode="auto">
            <a:xfrm>
              <a:off x="4183087" y="387985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0035" name="Freeform 99"/>
            <p:cNvSpPr>
              <a:spLocks/>
            </p:cNvSpPr>
            <p:nvPr/>
          </p:nvSpPr>
          <p:spPr bwMode="auto">
            <a:xfrm>
              <a:off x="3282974" y="4057651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036" name="Rectangle 100"/>
            <p:cNvSpPr>
              <a:spLocks noChangeArrowheads="1"/>
            </p:cNvSpPr>
            <p:nvPr/>
          </p:nvSpPr>
          <p:spPr bwMode="auto">
            <a:xfrm>
              <a:off x="5868676" y="387985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0037" name="Rectangle 101"/>
            <p:cNvSpPr>
              <a:spLocks noChangeArrowheads="1"/>
            </p:cNvSpPr>
            <p:nvPr/>
          </p:nvSpPr>
          <p:spPr bwMode="auto">
            <a:xfrm>
              <a:off x="6229039" y="387985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0038" name="Line 102"/>
            <p:cNvSpPr>
              <a:spLocks noChangeShapeType="1"/>
            </p:cNvSpPr>
            <p:nvPr/>
          </p:nvSpPr>
          <p:spPr bwMode="auto">
            <a:xfrm>
              <a:off x="5500694" y="4059239"/>
              <a:ext cx="3603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039" name="Rectangle 103"/>
            <p:cNvSpPr>
              <a:spLocks noChangeArrowheads="1"/>
            </p:cNvSpPr>
            <p:nvPr/>
          </p:nvSpPr>
          <p:spPr bwMode="auto">
            <a:xfrm>
              <a:off x="6876739" y="387985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0040" name="Rectangle 104"/>
            <p:cNvSpPr>
              <a:spLocks noChangeArrowheads="1"/>
            </p:cNvSpPr>
            <p:nvPr/>
          </p:nvSpPr>
          <p:spPr bwMode="auto">
            <a:xfrm>
              <a:off x="7237101" y="387985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40041" name="Freeform 105"/>
            <p:cNvSpPr>
              <a:spLocks/>
            </p:cNvSpPr>
            <p:nvPr/>
          </p:nvSpPr>
          <p:spPr bwMode="auto">
            <a:xfrm>
              <a:off x="6402076" y="405765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042" name="Freeform 106"/>
            <p:cNvSpPr>
              <a:spLocks/>
            </p:cNvSpPr>
            <p:nvPr/>
          </p:nvSpPr>
          <p:spPr bwMode="auto">
            <a:xfrm>
              <a:off x="4351362" y="4056064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043" name="Text Box 107"/>
            <p:cNvSpPr txBox="1">
              <a:spLocks noChangeArrowheads="1"/>
            </p:cNvSpPr>
            <p:nvPr/>
          </p:nvSpPr>
          <p:spPr bwMode="auto">
            <a:xfrm>
              <a:off x="4970148" y="3827148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40044" name="Text Box 108"/>
            <p:cNvSpPr txBox="1">
              <a:spLocks noChangeArrowheads="1"/>
            </p:cNvSpPr>
            <p:nvPr/>
          </p:nvSpPr>
          <p:spPr bwMode="auto">
            <a:xfrm>
              <a:off x="2527324" y="4305301"/>
              <a:ext cx="7207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pre</a:t>
              </a:r>
            </a:p>
          </p:txBody>
        </p:sp>
        <p:sp>
          <p:nvSpPr>
            <p:cNvPr id="40045" name="Line 109"/>
            <p:cNvSpPr>
              <a:spLocks noChangeShapeType="1"/>
            </p:cNvSpPr>
            <p:nvPr/>
          </p:nvSpPr>
          <p:spPr bwMode="auto">
            <a:xfrm flipV="1">
              <a:off x="3032149" y="4240214"/>
              <a:ext cx="0" cy="360362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046" name="Text Box 110"/>
            <p:cNvSpPr txBox="1">
              <a:spLocks noChangeArrowheads="1"/>
            </p:cNvSpPr>
            <p:nvPr/>
          </p:nvSpPr>
          <p:spPr bwMode="auto">
            <a:xfrm>
              <a:off x="3843362" y="4305301"/>
              <a:ext cx="34131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40047" name="Line 111"/>
            <p:cNvSpPr>
              <a:spLocks noChangeShapeType="1"/>
            </p:cNvSpPr>
            <p:nvPr/>
          </p:nvSpPr>
          <p:spPr bwMode="auto">
            <a:xfrm flipV="1">
              <a:off x="4111649" y="4240214"/>
              <a:ext cx="0" cy="360362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下箭头 42"/>
            <p:cNvSpPr/>
            <p:nvPr/>
          </p:nvSpPr>
          <p:spPr>
            <a:xfrm>
              <a:off x="3714744" y="3000372"/>
              <a:ext cx="285752" cy="500066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20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7" name="Text Box 131"/>
          <p:cNvSpPr txBox="1">
            <a:spLocks noChangeArrowheads="1"/>
          </p:cNvSpPr>
          <p:nvPr/>
        </p:nvSpPr>
        <p:spPr bwMode="auto">
          <a:xfrm>
            <a:off x="428596" y="704834"/>
            <a:ext cx="8358246" cy="265964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216000" rIns="144000" bIns="216000">
            <a:spAutoFit/>
          </a:bodyPr>
          <a:lstStyle/>
          <a:p>
            <a:pPr algn="l">
              <a:lnSpc>
                <a:spcPts val="25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扫描单链表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free(pre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pre=p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//pre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同步后移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p=pre-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free(pre</a:t>
            </a:r>
            <a:r>
              <a:rPr kumimoji="1"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结束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尾结点，释放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71472" y="3429000"/>
            <a:ext cx="8224854" cy="1888648"/>
            <a:chOff x="571472" y="3429000"/>
            <a:chExt cx="8224854" cy="1888648"/>
          </a:xfrm>
        </p:grpSpPr>
        <p:sp>
          <p:nvSpPr>
            <p:cNvPr id="40028" name="Text Box 92"/>
            <p:cNvSpPr txBox="1">
              <a:spLocks noChangeArrowheads="1"/>
            </p:cNvSpPr>
            <p:nvPr/>
          </p:nvSpPr>
          <p:spPr bwMode="auto">
            <a:xfrm>
              <a:off x="571472" y="4314337"/>
              <a:ext cx="15128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循环结束时</a:t>
              </a:r>
            </a:p>
          </p:txBody>
        </p:sp>
        <p:sp>
          <p:nvSpPr>
            <p:cNvPr id="40048" name="Rectangle 112"/>
            <p:cNvSpPr>
              <a:spLocks noChangeArrowheads="1"/>
            </p:cNvSpPr>
            <p:nvPr/>
          </p:nvSpPr>
          <p:spPr bwMode="auto">
            <a:xfrm>
              <a:off x="2514572" y="430165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049" name="Rectangle 113"/>
            <p:cNvSpPr>
              <a:spLocks noChangeArrowheads="1"/>
            </p:cNvSpPr>
            <p:nvPr/>
          </p:nvSpPr>
          <p:spPr bwMode="auto">
            <a:xfrm>
              <a:off x="2874935" y="430165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050" name="Line 114"/>
            <p:cNvSpPr>
              <a:spLocks noChangeShapeType="1"/>
            </p:cNvSpPr>
            <p:nvPr/>
          </p:nvSpPr>
          <p:spPr bwMode="auto">
            <a:xfrm>
              <a:off x="2166910" y="4481037"/>
              <a:ext cx="360362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051" name="Text Box 115"/>
            <p:cNvSpPr txBox="1">
              <a:spLocks noChangeArrowheads="1"/>
            </p:cNvSpPr>
            <p:nvPr/>
          </p:nvSpPr>
          <p:spPr bwMode="auto">
            <a:xfrm>
              <a:off x="1887510" y="4301650"/>
              <a:ext cx="2682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40052" name="Rectangle 116"/>
            <p:cNvSpPr>
              <a:spLocks noChangeArrowheads="1"/>
            </p:cNvSpPr>
            <p:nvPr/>
          </p:nvSpPr>
          <p:spPr bwMode="auto">
            <a:xfrm>
              <a:off x="3594072" y="430165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053" name="Rectangle 117"/>
            <p:cNvSpPr>
              <a:spLocks noChangeArrowheads="1"/>
            </p:cNvSpPr>
            <p:nvPr/>
          </p:nvSpPr>
          <p:spPr bwMode="auto">
            <a:xfrm>
              <a:off x="3954435" y="430165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054" name="Freeform 118"/>
            <p:cNvSpPr>
              <a:spLocks/>
            </p:cNvSpPr>
            <p:nvPr/>
          </p:nvSpPr>
          <p:spPr bwMode="auto">
            <a:xfrm>
              <a:off x="3054322" y="447945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055" name="Rectangle 119"/>
            <p:cNvSpPr>
              <a:spLocks noChangeArrowheads="1"/>
            </p:cNvSpPr>
            <p:nvPr/>
          </p:nvSpPr>
          <p:spPr bwMode="auto">
            <a:xfrm>
              <a:off x="5705448" y="430165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056" name="Rectangle 120"/>
            <p:cNvSpPr>
              <a:spLocks noChangeArrowheads="1"/>
            </p:cNvSpPr>
            <p:nvPr/>
          </p:nvSpPr>
          <p:spPr bwMode="auto">
            <a:xfrm>
              <a:off x="6065811" y="430165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057" name="Line 121"/>
            <p:cNvSpPr>
              <a:spLocks noChangeShapeType="1"/>
            </p:cNvSpPr>
            <p:nvPr/>
          </p:nvSpPr>
          <p:spPr bwMode="auto">
            <a:xfrm>
              <a:off x="5357786" y="4481037"/>
              <a:ext cx="3603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058" name="Rectangle 122"/>
            <p:cNvSpPr>
              <a:spLocks noChangeArrowheads="1"/>
            </p:cNvSpPr>
            <p:nvPr/>
          </p:nvSpPr>
          <p:spPr bwMode="auto">
            <a:xfrm>
              <a:off x="6713511" y="430165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059" name="Rectangle 123"/>
            <p:cNvSpPr>
              <a:spLocks noChangeArrowheads="1"/>
            </p:cNvSpPr>
            <p:nvPr/>
          </p:nvSpPr>
          <p:spPr bwMode="auto">
            <a:xfrm>
              <a:off x="7073873" y="430165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40060" name="Freeform 124"/>
            <p:cNvSpPr>
              <a:spLocks/>
            </p:cNvSpPr>
            <p:nvPr/>
          </p:nvSpPr>
          <p:spPr bwMode="auto">
            <a:xfrm>
              <a:off x="6238848" y="4479450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061" name="Freeform 125"/>
            <p:cNvSpPr>
              <a:spLocks/>
            </p:cNvSpPr>
            <p:nvPr/>
          </p:nvSpPr>
          <p:spPr bwMode="auto">
            <a:xfrm>
              <a:off x="4122710" y="4477862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062" name="Text Box 126"/>
            <p:cNvSpPr txBox="1">
              <a:spLocks noChangeArrowheads="1"/>
            </p:cNvSpPr>
            <p:nvPr/>
          </p:nvSpPr>
          <p:spPr bwMode="auto">
            <a:xfrm>
              <a:off x="6602376" y="4950936"/>
              <a:ext cx="6270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pre</a:t>
              </a:r>
            </a:p>
          </p:txBody>
        </p:sp>
        <p:sp>
          <p:nvSpPr>
            <p:cNvPr id="40063" name="Line 127"/>
            <p:cNvSpPr>
              <a:spLocks noChangeShapeType="1"/>
            </p:cNvSpPr>
            <p:nvPr/>
          </p:nvSpPr>
          <p:spPr bwMode="auto">
            <a:xfrm flipV="1">
              <a:off x="6981798" y="4662012"/>
              <a:ext cx="0" cy="360363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064" name="Text Box 128"/>
            <p:cNvSpPr txBox="1">
              <a:spLocks noChangeArrowheads="1"/>
            </p:cNvSpPr>
            <p:nvPr/>
          </p:nvSpPr>
          <p:spPr bwMode="auto">
            <a:xfrm>
              <a:off x="7429488" y="4941414"/>
              <a:ext cx="136683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p=NULL</a:t>
              </a:r>
            </a:p>
          </p:txBody>
        </p:sp>
        <p:sp>
          <p:nvSpPr>
            <p:cNvPr id="40066" name="Text Box 130"/>
            <p:cNvSpPr txBox="1">
              <a:spLocks noChangeArrowheads="1"/>
            </p:cNvSpPr>
            <p:nvPr/>
          </p:nvSpPr>
          <p:spPr bwMode="auto">
            <a:xfrm>
              <a:off x="4805997" y="4071942"/>
              <a:ext cx="538164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43" name="下箭头 42"/>
            <p:cNvSpPr/>
            <p:nvPr/>
          </p:nvSpPr>
          <p:spPr>
            <a:xfrm>
              <a:off x="3606794" y="3429000"/>
              <a:ext cx="357190" cy="500066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21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85720" y="642918"/>
            <a:ext cx="83820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）判线性表是否为空表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ListEmpty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(L)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没有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数据结点，则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真，否则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返回假。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900113" y="1960019"/>
            <a:ext cx="5029209" cy="147151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rIns="144000" bIns="180000">
            <a:spAutoFit/>
          </a:bodyPr>
          <a:lstStyle/>
          <a:p>
            <a:pPr algn="l"/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ListEmpty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*L)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return(L-&gt;next==NULL);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185984" y="3941712"/>
            <a:ext cx="2243140" cy="1130362"/>
            <a:chOff x="2185984" y="3627442"/>
            <a:chExt cx="2243140" cy="1130362"/>
          </a:xfrm>
        </p:grpSpPr>
        <p:grpSp>
          <p:nvGrpSpPr>
            <p:cNvPr id="8" name="组合 7"/>
            <p:cNvGrpSpPr/>
            <p:nvPr/>
          </p:nvGrpSpPr>
          <p:grpSpPr>
            <a:xfrm>
              <a:off x="2185984" y="3627442"/>
              <a:ext cx="1957388" cy="515938"/>
              <a:chOff x="2185984" y="3627442"/>
              <a:chExt cx="1957388" cy="515938"/>
            </a:xfrm>
          </p:grpSpPr>
          <p:sp>
            <p:nvSpPr>
              <p:cNvPr id="4" name="Rectangle 16"/>
              <p:cNvSpPr>
                <a:spLocks noChangeArrowheads="1"/>
              </p:cNvSpPr>
              <p:nvPr/>
            </p:nvSpPr>
            <p:spPr bwMode="auto">
              <a:xfrm>
                <a:off x="3603622" y="3711580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zh-CN" altLang="en-US" sz="2000" dirty="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  <a:endParaRPr lang="zh-CN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" name="Rectangle 17"/>
              <p:cNvSpPr>
                <a:spLocks noChangeArrowheads="1"/>
              </p:cNvSpPr>
              <p:nvPr/>
            </p:nvSpPr>
            <p:spPr bwMode="auto">
              <a:xfrm>
                <a:off x="3062284" y="3711580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" name="Line 18"/>
              <p:cNvSpPr>
                <a:spLocks noChangeShapeType="1"/>
              </p:cNvSpPr>
              <p:nvPr/>
            </p:nvSpPr>
            <p:spPr bwMode="auto">
              <a:xfrm>
                <a:off x="2473322" y="3916367"/>
                <a:ext cx="576263" cy="0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Text Box 19"/>
              <p:cNvSpPr txBox="1">
                <a:spLocks noChangeArrowheads="1"/>
              </p:cNvSpPr>
              <p:nvPr/>
            </p:nvSpPr>
            <p:spPr bwMode="auto">
              <a:xfrm>
                <a:off x="2185984" y="3627442"/>
                <a:ext cx="43180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L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357422" y="4357694"/>
              <a:ext cx="20717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空表的情况</a:t>
              </a:r>
              <a:endParaRPr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22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28596" y="357166"/>
            <a:ext cx="521497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）求线性表的长度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ListLength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(L)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返回单链表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数据结点的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个数。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</a:p>
        </p:txBody>
      </p:sp>
      <p:sp>
        <p:nvSpPr>
          <p:cNvPr id="42026" name="Text Box 42"/>
          <p:cNvSpPr txBox="1">
            <a:spLocks noChangeArrowheads="1"/>
          </p:cNvSpPr>
          <p:nvPr/>
        </p:nvSpPr>
        <p:spPr bwMode="auto">
          <a:xfrm>
            <a:off x="428596" y="1500174"/>
            <a:ext cx="8281987" cy="1748510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0000" bIns="180000">
            <a:spAutoFit/>
          </a:bodyPr>
          <a:lstStyle/>
          <a:p>
            <a:pPr algn="l"/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ListLength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*L)</a:t>
            </a: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n=0;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*p=L;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头结点，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置为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即头结点的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序号为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85786" y="3714752"/>
            <a:ext cx="6505606" cy="2121257"/>
            <a:chOff x="785786" y="3714752"/>
            <a:chExt cx="6505606" cy="2121257"/>
          </a:xfrm>
        </p:grpSpPr>
        <p:sp>
          <p:nvSpPr>
            <p:cNvPr id="41987" name="Text Box 3"/>
            <p:cNvSpPr txBox="1">
              <a:spLocks noChangeArrowheads="1"/>
            </p:cNvSpPr>
            <p:nvPr/>
          </p:nvSpPr>
          <p:spPr bwMode="auto">
            <a:xfrm>
              <a:off x="785786" y="4567251"/>
              <a:ext cx="10080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初始时</a:t>
              </a:r>
            </a:p>
          </p:txBody>
        </p:sp>
        <p:sp>
          <p:nvSpPr>
            <p:cNvPr id="41989" name="Rectangle 5"/>
            <p:cNvSpPr>
              <a:spLocks noChangeArrowheads="1"/>
            </p:cNvSpPr>
            <p:nvPr/>
          </p:nvSpPr>
          <p:spPr bwMode="auto">
            <a:xfrm>
              <a:off x="2439961" y="4565664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1990" name="Rectangle 6"/>
            <p:cNvSpPr>
              <a:spLocks noChangeArrowheads="1"/>
            </p:cNvSpPr>
            <p:nvPr/>
          </p:nvSpPr>
          <p:spPr bwMode="auto">
            <a:xfrm>
              <a:off x="2800323" y="4565664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>
              <a:off x="2092298" y="4745051"/>
              <a:ext cx="360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992" name="Text Box 8"/>
            <p:cNvSpPr txBox="1">
              <a:spLocks noChangeArrowheads="1"/>
            </p:cNvSpPr>
            <p:nvPr/>
          </p:nvSpPr>
          <p:spPr bwMode="auto">
            <a:xfrm>
              <a:off x="1812898" y="4565664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41993" name="Rectangle 9"/>
            <p:cNvSpPr>
              <a:spLocks noChangeArrowheads="1"/>
            </p:cNvSpPr>
            <p:nvPr/>
          </p:nvSpPr>
          <p:spPr bwMode="auto">
            <a:xfrm>
              <a:off x="3519461" y="4565664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1994" name="Rectangle 10"/>
            <p:cNvSpPr>
              <a:spLocks noChangeArrowheads="1"/>
            </p:cNvSpPr>
            <p:nvPr/>
          </p:nvSpPr>
          <p:spPr bwMode="auto">
            <a:xfrm>
              <a:off x="3879823" y="4565664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1995" name="Freeform 11"/>
            <p:cNvSpPr>
              <a:spLocks/>
            </p:cNvSpPr>
            <p:nvPr/>
          </p:nvSpPr>
          <p:spPr bwMode="auto">
            <a:xfrm>
              <a:off x="2979711" y="4743464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996" name="Rectangle 12"/>
            <p:cNvSpPr>
              <a:spLocks noChangeArrowheads="1"/>
            </p:cNvSpPr>
            <p:nvPr/>
          </p:nvSpPr>
          <p:spPr bwMode="auto">
            <a:xfrm>
              <a:off x="5562605" y="4565664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1997" name="Rectangle 13"/>
            <p:cNvSpPr>
              <a:spLocks noChangeArrowheads="1"/>
            </p:cNvSpPr>
            <p:nvPr/>
          </p:nvSpPr>
          <p:spPr bwMode="auto">
            <a:xfrm>
              <a:off x="5922967" y="4565664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5214942" y="4745051"/>
              <a:ext cx="360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999" name="Rectangle 15"/>
            <p:cNvSpPr>
              <a:spLocks noChangeArrowheads="1"/>
            </p:cNvSpPr>
            <p:nvPr/>
          </p:nvSpPr>
          <p:spPr bwMode="auto">
            <a:xfrm>
              <a:off x="6570667" y="4565664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2000" name="Rectangle 16"/>
            <p:cNvSpPr>
              <a:spLocks noChangeArrowheads="1"/>
            </p:cNvSpPr>
            <p:nvPr/>
          </p:nvSpPr>
          <p:spPr bwMode="auto">
            <a:xfrm>
              <a:off x="6931030" y="4565664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42001" name="Freeform 17"/>
            <p:cNvSpPr>
              <a:spLocks/>
            </p:cNvSpPr>
            <p:nvPr/>
          </p:nvSpPr>
          <p:spPr bwMode="auto">
            <a:xfrm>
              <a:off x="6096005" y="4743464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002" name="Freeform 18"/>
            <p:cNvSpPr>
              <a:spLocks/>
            </p:cNvSpPr>
            <p:nvPr/>
          </p:nvSpPr>
          <p:spPr bwMode="auto">
            <a:xfrm>
              <a:off x="4048098" y="4741876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003" name="Text Box 19"/>
            <p:cNvSpPr txBox="1">
              <a:spLocks noChangeArrowheads="1"/>
            </p:cNvSpPr>
            <p:nvPr/>
          </p:nvSpPr>
          <p:spPr bwMode="auto">
            <a:xfrm>
              <a:off x="4643438" y="4430726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solidFill>
                    <a:schemeClr val="tx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42004" name="Text Box 20"/>
            <p:cNvSpPr txBox="1">
              <a:spLocks noChangeArrowheads="1"/>
            </p:cNvSpPr>
            <p:nvPr/>
          </p:nvSpPr>
          <p:spPr bwMode="auto">
            <a:xfrm>
              <a:off x="2714612" y="5143512"/>
              <a:ext cx="844550" cy="692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p</a:t>
              </a: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=0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005" name="Line 21"/>
            <p:cNvSpPr>
              <a:spLocks noChangeShapeType="1"/>
            </p:cNvSpPr>
            <p:nvPr/>
          </p:nvSpPr>
          <p:spPr bwMode="auto">
            <a:xfrm flipV="1">
              <a:off x="2728886" y="4926026"/>
              <a:ext cx="0" cy="360363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下箭头 39"/>
            <p:cNvSpPr/>
            <p:nvPr/>
          </p:nvSpPr>
          <p:spPr>
            <a:xfrm>
              <a:off x="3428992" y="3714752"/>
              <a:ext cx="214314" cy="500066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23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26" name="Text Box 42"/>
          <p:cNvSpPr txBox="1">
            <a:spLocks noChangeArrowheads="1"/>
          </p:cNvSpPr>
          <p:nvPr/>
        </p:nvSpPr>
        <p:spPr bwMode="auto">
          <a:xfrm>
            <a:off x="428596" y="642918"/>
            <a:ext cx="8281987" cy="1880103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(p-&gt;next!=NULL)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n++;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return(n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结束，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尾结点，其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序号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为结点个数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95288" y="2857496"/>
            <a:ext cx="8188347" cy="1979369"/>
            <a:chOff x="395288" y="2857496"/>
            <a:chExt cx="8188347" cy="1979369"/>
          </a:xfrm>
        </p:grpSpPr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395288" y="3606789"/>
              <a:ext cx="151288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循环结束时</a:t>
              </a:r>
            </a:p>
          </p:txBody>
        </p:sp>
        <p:sp>
          <p:nvSpPr>
            <p:cNvPr id="42008" name="Rectangle 24"/>
            <p:cNvSpPr>
              <a:spLocks noChangeArrowheads="1"/>
            </p:cNvSpPr>
            <p:nvPr/>
          </p:nvSpPr>
          <p:spPr bwMode="auto">
            <a:xfrm>
              <a:off x="2338388" y="3606789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2009" name="Rectangle 25"/>
            <p:cNvSpPr>
              <a:spLocks noChangeArrowheads="1"/>
            </p:cNvSpPr>
            <p:nvPr/>
          </p:nvSpPr>
          <p:spPr bwMode="auto">
            <a:xfrm>
              <a:off x="2698750" y="3606789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2010" name="Line 26"/>
            <p:cNvSpPr>
              <a:spLocks noChangeShapeType="1"/>
            </p:cNvSpPr>
            <p:nvPr/>
          </p:nvSpPr>
          <p:spPr bwMode="auto">
            <a:xfrm>
              <a:off x="1990725" y="3786177"/>
              <a:ext cx="360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011" name="Text Box 27"/>
            <p:cNvSpPr txBox="1">
              <a:spLocks noChangeArrowheads="1"/>
            </p:cNvSpPr>
            <p:nvPr/>
          </p:nvSpPr>
          <p:spPr bwMode="auto">
            <a:xfrm>
              <a:off x="1711325" y="3606789"/>
              <a:ext cx="2682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42012" name="Rectangle 28"/>
            <p:cNvSpPr>
              <a:spLocks noChangeArrowheads="1"/>
            </p:cNvSpPr>
            <p:nvPr/>
          </p:nvSpPr>
          <p:spPr bwMode="auto">
            <a:xfrm>
              <a:off x="3417888" y="3606789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2013" name="Rectangle 29"/>
            <p:cNvSpPr>
              <a:spLocks noChangeArrowheads="1"/>
            </p:cNvSpPr>
            <p:nvPr/>
          </p:nvSpPr>
          <p:spPr bwMode="auto">
            <a:xfrm>
              <a:off x="3778250" y="3606789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2014" name="Freeform 30"/>
            <p:cNvSpPr>
              <a:spLocks/>
            </p:cNvSpPr>
            <p:nvPr/>
          </p:nvSpPr>
          <p:spPr bwMode="auto">
            <a:xfrm>
              <a:off x="2878138" y="3784589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015" name="Rectangle 31"/>
            <p:cNvSpPr>
              <a:spLocks noChangeArrowheads="1"/>
            </p:cNvSpPr>
            <p:nvPr/>
          </p:nvSpPr>
          <p:spPr bwMode="auto">
            <a:xfrm>
              <a:off x="5491167" y="3606789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2016" name="Rectangle 32"/>
            <p:cNvSpPr>
              <a:spLocks noChangeArrowheads="1"/>
            </p:cNvSpPr>
            <p:nvPr/>
          </p:nvSpPr>
          <p:spPr bwMode="auto">
            <a:xfrm>
              <a:off x="5851529" y="3606789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2017" name="Line 33"/>
            <p:cNvSpPr>
              <a:spLocks noChangeShapeType="1"/>
            </p:cNvSpPr>
            <p:nvPr/>
          </p:nvSpPr>
          <p:spPr bwMode="auto">
            <a:xfrm>
              <a:off x="5143504" y="3786177"/>
              <a:ext cx="360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018" name="Rectangle 34"/>
            <p:cNvSpPr>
              <a:spLocks noChangeArrowheads="1"/>
            </p:cNvSpPr>
            <p:nvPr/>
          </p:nvSpPr>
          <p:spPr bwMode="auto">
            <a:xfrm>
              <a:off x="6499229" y="3606789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2019" name="Rectangle 35"/>
            <p:cNvSpPr>
              <a:spLocks noChangeArrowheads="1"/>
            </p:cNvSpPr>
            <p:nvPr/>
          </p:nvSpPr>
          <p:spPr bwMode="auto">
            <a:xfrm>
              <a:off x="6859592" y="3606789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42020" name="Freeform 36"/>
            <p:cNvSpPr>
              <a:spLocks/>
            </p:cNvSpPr>
            <p:nvPr/>
          </p:nvSpPr>
          <p:spPr bwMode="auto">
            <a:xfrm>
              <a:off x="6024567" y="3784589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021" name="Freeform 37"/>
            <p:cNvSpPr>
              <a:spLocks/>
            </p:cNvSpPr>
            <p:nvPr/>
          </p:nvSpPr>
          <p:spPr bwMode="auto">
            <a:xfrm>
              <a:off x="3946525" y="3783002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022" name="Text Box 38"/>
            <p:cNvSpPr txBox="1">
              <a:spLocks noChangeArrowheads="1"/>
            </p:cNvSpPr>
            <p:nvPr/>
          </p:nvSpPr>
          <p:spPr bwMode="auto">
            <a:xfrm>
              <a:off x="6767535" y="4144368"/>
              <a:ext cx="1816100" cy="692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为结点个数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2023" name="Line 39"/>
            <p:cNvSpPr>
              <a:spLocks noChangeShapeType="1"/>
            </p:cNvSpPr>
            <p:nvPr/>
          </p:nvSpPr>
          <p:spPr bwMode="auto">
            <a:xfrm flipV="1">
              <a:off x="6767517" y="3967152"/>
              <a:ext cx="0" cy="360362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025" name="Text Box 41"/>
            <p:cNvSpPr txBox="1">
              <a:spLocks noChangeArrowheads="1"/>
            </p:cNvSpPr>
            <p:nvPr/>
          </p:nvSpPr>
          <p:spPr bwMode="auto">
            <a:xfrm>
              <a:off x="4611539" y="3387714"/>
              <a:ext cx="428629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41" name="下箭头 40"/>
            <p:cNvSpPr/>
            <p:nvPr/>
          </p:nvSpPr>
          <p:spPr>
            <a:xfrm>
              <a:off x="3643306" y="2857496"/>
              <a:ext cx="357190" cy="500066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24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14282" y="357166"/>
            <a:ext cx="84582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）输出线性表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DispList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(L)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逐一扫描单链表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每个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数据结点，并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显示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各结点的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域值。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11188" y="1571612"/>
            <a:ext cx="8137525" cy="2711100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DispList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*L)</a:t>
            </a: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*p=L-&gt;next;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，输出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移向下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206543" y="4572008"/>
            <a:ext cx="5437159" cy="1571636"/>
            <a:chOff x="854101" y="4572008"/>
            <a:chExt cx="5437159" cy="1571636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481164" y="521971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" name="Rectangle 25"/>
            <p:cNvSpPr>
              <a:spLocks noChangeArrowheads="1"/>
            </p:cNvSpPr>
            <p:nvPr/>
          </p:nvSpPr>
          <p:spPr bwMode="auto">
            <a:xfrm>
              <a:off x="1841526" y="521971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" name="Line 26"/>
            <p:cNvSpPr>
              <a:spLocks noChangeShapeType="1"/>
            </p:cNvSpPr>
            <p:nvPr/>
          </p:nvSpPr>
          <p:spPr bwMode="auto">
            <a:xfrm>
              <a:off x="1133501" y="5399099"/>
              <a:ext cx="360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854101" y="5219711"/>
              <a:ext cx="2682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2560664" y="521971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921026" y="521971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0" name="Freeform 30"/>
            <p:cNvSpPr>
              <a:spLocks/>
            </p:cNvSpPr>
            <p:nvPr/>
          </p:nvSpPr>
          <p:spPr bwMode="auto">
            <a:xfrm>
              <a:off x="2020914" y="5397511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31"/>
            <p:cNvSpPr>
              <a:spLocks noChangeArrowheads="1"/>
            </p:cNvSpPr>
            <p:nvPr/>
          </p:nvSpPr>
          <p:spPr bwMode="auto">
            <a:xfrm>
              <a:off x="4562473" y="521971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2" name="Rectangle 32"/>
            <p:cNvSpPr>
              <a:spLocks noChangeArrowheads="1"/>
            </p:cNvSpPr>
            <p:nvPr/>
          </p:nvSpPr>
          <p:spPr bwMode="auto">
            <a:xfrm>
              <a:off x="4922835" y="521971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>
              <a:off x="4214810" y="5399099"/>
              <a:ext cx="360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34"/>
            <p:cNvSpPr>
              <a:spLocks noChangeArrowheads="1"/>
            </p:cNvSpPr>
            <p:nvPr/>
          </p:nvSpPr>
          <p:spPr bwMode="auto">
            <a:xfrm>
              <a:off x="5570535" y="521971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5" name="Rectangle 35"/>
            <p:cNvSpPr>
              <a:spLocks noChangeArrowheads="1"/>
            </p:cNvSpPr>
            <p:nvPr/>
          </p:nvSpPr>
          <p:spPr bwMode="auto">
            <a:xfrm>
              <a:off x="5930898" y="521971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16" name="Freeform 36"/>
            <p:cNvSpPr>
              <a:spLocks/>
            </p:cNvSpPr>
            <p:nvPr/>
          </p:nvSpPr>
          <p:spPr bwMode="auto">
            <a:xfrm>
              <a:off x="5095873" y="5397511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Freeform 37"/>
            <p:cNvSpPr>
              <a:spLocks/>
            </p:cNvSpPr>
            <p:nvPr/>
          </p:nvSpPr>
          <p:spPr bwMode="auto">
            <a:xfrm>
              <a:off x="3089301" y="5395924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2714612" y="5776931"/>
              <a:ext cx="38734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endParaRPr lang="zh-CN" altLang="en-US" sz="1800" i="1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9" name="Line 39"/>
            <p:cNvSpPr>
              <a:spLocks noChangeShapeType="1"/>
            </p:cNvSpPr>
            <p:nvPr/>
          </p:nvSpPr>
          <p:spPr bwMode="auto">
            <a:xfrm flipV="1">
              <a:off x="2714626" y="5626112"/>
              <a:ext cx="0" cy="360362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 Box 41"/>
            <p:cNvSpPr txBox="1">
              <a:spLocks noChangeArrowheads="1"/>
            </p:cNvSpPr>
            <p:nvPr/>
          </p:nvSpPr>
          <p:spPr bwMode="auto">
            <a:xfrm>
              <a:off x="3786182" y="5089536"/>
              <a:ext cx="43337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solidFill>
                    <a:schemeClr val="tx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1" name="下箭头 20"/>
            <p:cNvSpPr/>
            <p:nvPr/>
          </p:nvSpPr>
          <p:spPr>
            <a:xfrm>
              <a:off x="3214678" y="4572008"/>
              <a:ext cx="285752" cy="428628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25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14282" y="928670"/>
            <a:ext cx="8642350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）求线性表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中位置</a:t>
            </a:r>
            <a:r>
              <a:rPr kumimoji="1" lang="en-US" altLang="zh-CN" sz="2000" i="1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的数据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元素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GetElem(L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&amp;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中从头开始找到第</a:t>
            </a:r>
            <a:r>
              <a:rPr kumimoji="1"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个结点，若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存在第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数据结点，则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将其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域值赋给变量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26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417525"/>
            <a:ext cx="8472518" cy="2862322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GetElem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(LinkNode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&amp;e)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p=L;	 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头结点，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置为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即头结点的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序号为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endParaRPr kumimoji="1" lang="en-US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p!=NULL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j++;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56357" y="1776404"/>
            <a:ext cx="3429024" cy="2219398"/>
            <a:chOff x="642910" y="1466836"/>
            <a:chExt cx="3429024" cy="2219398"/>
          </a:xfrm>
        </p:grpSpPr>
        <p:sp>
          <p:nvSpPr>
            <p:cNvPr id="25" name="TextBox 24"/>
            <p:cNvSpPr txBox="1"/>
            <p:nvPr/>
          </p:nvSpPr>
          <p:spPr>
            <a:xfrm>
              <a:off x="1323952" y="3286124"/>
              <a:ext cx="20717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找第</a:t>
              </a:r>
              <a:r>
                <a:rPr kumimoji="1" lang="en-US" altLang="zh-CN" sz="2000" i="1" err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r>
                <a:rPr kumimoji="1"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endPara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42910" y="1466836"/>
              <a:ext cx="3429024" cy="128588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连接符 27"/>
            <p:cNvCxnSpPr>
              <a:stCxn id="26" idx="2"/>
            </p:cNvCxnSpPr>
            <p:nvPr/>
          </p:nvCxnSpPr>
          <p:spPr>
            <a:xfrm rot="16200000" flipH="1">
              <a:off x="2072860" y="3037281"/>
              <a:ext cx="571504" cy="2381"/>
            </a:xfrm>
            <a:prstGeom prst="line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500034" y="4714884"/>
            <a:ext cx="7800992" cy="1500198"/>
            <a:chOff x="395288" y="4081464"/>
            <a:chExt cx="7800992" cy="1500198"/>
          </a:xfrm>
        </p:grpSpPr>
        <p:sp>
          <p:nvSpPr>
            <p:cNvPr id="45059" name="Text Box 3"/>
            <p:cNvSpPr txBox="1">
              <a:spLocks noChangeArrowheads="1"/>
            </p:cNvSpPr>
            <p:nvPr/>
          </p:nvSpPr>
          <p:spPr bwMode="auto">
            <a:xfrm>
              <a:off x="395288" y="4503741"/>
              <a:ext cx="15128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循环结束时</a:t>
              </a:r>
            </a:p>
          </p:txBody>
        </p:sp>
        <p:sp>
          <p:nvSpPr>
            <p:cNvPr id="45060" name="Rectangle 4"/>
            <p:cNvSpPr>
              <a:spLocks noChangeArrowheads="1"/>
            </p:cNvSpPr>
            <p:nvPr/>
          </p:nvSpPr>
          <p:spPr bwMode="auto">
            <a:xfrm>
              <a:off x="2338388" y="45037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2698750" y="45037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5062" name="Line 6"/>
            <p:cNvSpPr>
              <a:spLocks noChangeShapeType="1"/>
            </p:cNvSpPr>
            <p:nvPr/>
          </p:nvSpPr>
          <p:spPr bwMode="auto">
            <a:xfrm>
              <a:off x="1990725" y="4683128"/>
              <a:ext cx="360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1711325" y="4503741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smtClean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  <a:endParaRPr lang="en-US" altLang="zh-CN" sz="1800" dirty="0"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4546600" y="45037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4906963" y="45037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5066" name="Freeform 10"/>
            <p:cNvSpPr>
              <a:spLocks/>
            </p:cNvSpPr>
            <p:nvPr/>
          </p:nvSpPr>
          <p:spPr bwMode="auto">
            <a:xfrm>
              <a:off x="2878138" y="4681541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5614988" y="45037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45068" name="Rectangle 12"/>
            <p:cNvSpPr>
              <a:spLocks noChangeArrowheads="1"/>
            </p:cNvSpPr>
            <p:nvPr/>
          </p:nvSpPr>
          <p:spPr bwMode="auto">
            <a:xfrm>
              <a:off x="5975350" y="45037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>
              <a:off x="5267325" y="4683128"/>
              <a:ext cx="360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70" name="Rectangle 14"/>
            <p:cNvSpPr>
              <a:spLocks noChangeArrowheads="1"/>
            </p:cNvSpPr>
            <p:nvPr/>
          </p:nvSpPr>
          <p:spPr bwMode="auto">
            <a:xfrm>
              <a:off x="7475555" y="45037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i="1" baseline="-250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</a:p>
          </p:txBody>
        </p:sp>
        <p:sp>
          <p:nvSpPr>
            <p:cNvPr id="45071" name="Rectangle 15"/>
            <p:cNvSpPr>
              <a:spLocks noChangeArrowheads="1"/>
            </p:cNvSpPr>
            <p:nvPr/>
          </p:nvSpPr>
          <p:spPr bwMode="auto">
            <a:xfrm>
              <a:off x="7835917" y="45037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45072" name="Freeform 16"/>
            <p:cNvSpPr>
              <a:spLocks/>
            </p:cNvSpPr>
            <p:nvPr/>
          </p:nvSpPr>
          <p:spPr bwMode="auto">
            <a:xfrm>
              <a:off x="7000892" y="468154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73" name="Freeform 17"/>
            <p:cNvSpPr>
              <a:spLocks/>
            </p:cNvSpPr>
            <p:nvPr/>
          </p:nvSpPr>
          <p:spPr bwMode="auto">
            <a:xfrm>
              <a:off x="3946525" y="4679953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76" name="Text Box 20"/>
            <p:cNvSpPr txBox="1">
              <a:spLocks noChangeArrowheads="1"/>
            </p:cNvSpPr>
            <p:nvPr/>
          </p:nvSpPr>
          <p:spPr bwMode="auto">
            <a:xfrm>
              <a:off x="3536617" y="4275769"/>
              <a:ext cx="720725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>
              <a:off x="5610262" y="4081464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en-US" altLang="zh-CN" sz="18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79" name="Freeform 23"/>
            <p:cNvSpPr>
              <a:spLocks/>
            </p:cNvSpPr>
            <p:nvPr/>
          </p:nvSpPr>
          <p:spPr bwMode="auto">
            <a:xfrm>
              <a:off x="6084888" y="4683128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>
              <a:off x="6572264" y="4294340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solidFill>
                    <a:schemeClr val="tx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45081" name="Line 25"/>
            <p:cNvSpPr>
              <a:spLocks noChangeShapeType="1"/>
            </p:cNvSpPr>
            <p:nvPr/>
          </p:nvSpPr>
          <p:spPr bwMode="auto">
            <a:xfrm flipV="1">
              <a:off x="5724525" y="4864103"/>
              <a:ext cx="0" cy="288925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82" name="Text Box 26"/>
            <p:cNvSpPr txBox="1">
              <a:spLocks noChangeArrowheads="1"/>
            </p:cNvSpPr>
            <p:nvPr/>
          </p:nvSpPr>
          <p:spPr bwMode="auto">
            <a:xfrm>
              <a:off x="5572132" y="5214950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</p:grpSp>
      <p:sp>
        <p:nvSpPr>
          <p:cNvPr id="29" name="下箭头 28"/>
          <p:cNvSpPr/>
          <p:nvPr/>
        </p:nvSpPr>
        <p:spPr>
          <a:xfrm>
            <a:off x="2175007" y="4205296"/>
            <a:ext cx="357190" cy="57150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27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396413"/>
            <a:ext cx="8218488" cy="258694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0000" bIns="180000">
            <a:spAutoFit/>
          </a:bodyPr>
          <a:lstStyle/>
          <a:p>
            <a:pPr algn="l">
              <a:lnSpc>
                <a:spcPts val="25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(p==NULL)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不存在第</a:t>
            </a:r>
            <a:r>
              <a:rPr kumimoji="1" lang="en-US" altLang="zh-CN" sz="1800" i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数据结点，返回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存在第</a:t>
            </a:r>
            <a:r>
              <a:rPr kumimoji="1" lang="en-US" altLang="zh-CN" sz="1800" i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数据结点，返回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e=p-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28596" y="3562354"/>
            <a:ext cx="7800992" cy="1519242"/>
            <a:chOff x="395288" y="4062420"/>
            <a:chExt cx="7800992" cy="1519242"/>
          </a:xfrm>
        </p:grpSpPr>
        <p:sp>
          <p:nvSpPr>
            <p:cNvPr id="29" name="Text Box 3"/>
            <p:cNvSpPr txBox="1">
              <a:spLocks noChangeArrowheads="1"/>
            </p:cNvSpPr>
            <p:nvPr/>
          </p:nvSpPr>
          <p:spPr bwMode="auto">
            <a:xfrm>
              <a:off x="395288" y="4503741"/>
              <a:ext cx="15128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循环结束时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2338388" y="45037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2698750" y="45037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>
              <a:off x="1990725" y="4683128"/>
              <a:ext cx="360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1711325" y="4503741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smtClean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  <a:endParaRPr lang="en-US" altLang="zh-CN" sz="1800" dirty="0"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4546600" y="45037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4906963" y="45037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2878138" y="4681541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5614988" y="45037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5975350" y="45037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5267325" y="4683128"/>
              <a:ext cx="360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Rectangle 14"/>
            <p:cNvSpPr>
              <a:spLocks noChangeArrowheads="1"/>
            </p:cNvSpPr>
            <p:nvPr/>
          </p:nvSpPr>
          <p:spPr bwMode="auto">
            <a:xfrm>
              <a:off x="7475555" y="45037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i="1" baseline="-250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</a:p>
          </p:txBody>
        </p:sp>
        <p:sp>
          <p:nvSpPr>
            <p:cNvPr id="41" name="Rectangle 15"/>
            <p:cNvSpPr>
              <a:spLocks noChangeArrowheads="1"/>
            </p:cNvSpPr>
            <p:nvPr/>
          </p:nvSpPr>
          <p:spPr bwMode="auto">
            <a:xfrm>
              <a:off x="7835917" y="45037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>
              <a:off x="7000892" y="468154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3946525" y="4679953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3536617" y="4275769"/>
              <a:ext cx="720725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5681700" y="4062420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en-US" altLang="zh-CN" sz="18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6084888" y="4683128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6572264" y="4294340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solidFill>
                    <a:schemeClr val="tx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49" name="Line 25"/>
            <p:cNvSpPr>
              <a:spLocks noChangeShapeType="1"/>
            </p:cNvSpPr>
            <p:nvPr/>
          </p:nvSpPr>
          <p:spPr bwMode="auto">
            <a:xfrm flipV="1">
              <a:off x="5724525" y="4864103"/>
              <a:ext cx="0" cy="288925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5572132" y="5214950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28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52400" y="249302"/>
            <a:ext cx="88392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7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）按元素值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查找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LocateElem(L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中从头开始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找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第一个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值域与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相等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的结点，若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存在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这样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的结点，则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位置，否则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</a:p>
        </p:txBody>
      </p:sp>
      <p:sp>
        <p:nvSpPr>
          <p:cNvPr id="46133" name="Text Box 53"/>
          <p:cNvSpPr txBox="1">
            <a:spLocks noChangeArrowheads="1"/>
          </p:cNvSpPr>
          <p:nvPr/>
        </p:nvSpPr>
        <p:spPr bwMode="auto">
          <a:xfrm>
            <a:off x="539750" y="1662106"/>
            <a:ext cx="7991475" cy="298809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LocateElem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*p=L-&gt;next;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开始结点，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  </a:t>
            </a:r>
            <a:endParaRPr lang="en-US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(p!=NULL &amp;&amp; p-&gt;data!=e)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p=p-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&gt;next;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值为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的结点，其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序号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i="1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en-US" altLang="zh-CN" sz="1800" i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}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8596" y="4917056"/>
            <a:ext cx="7602939" cy="1440902"/>
            <a:chOff x="428596" y="4717038"/>
            <a:chExt cx="7602939" cy="1440902"/>
          </a:xfrm>
        </p:grpSpPr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428596" y="5083191"/>
              <a:ext cx="15128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循环结束时</a:t>
              </a:r>
            </a:p>
          </p:txBody>
        </p:sp>
        <p:sp>
          <p:nvSpPr>
            <p:cNvPr id="46112" name="Rectangle 32"/>
            <p:cNvSpPr>
              <a:spLocks noChangeArrowheads="1"/>
            </p:cNvSpPr>
            <p:nvPr/>
          </p:nvSpPr>
          <p:spPr bwMode="auto">
            <a:xfrm>
              <a:off x="2371696" y="5105397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6113" name="Rectangle 33"/>
            <p:cNvSpPr>
              <a:spLocks noChangeArrowheads="1"/>
            </p:cNvSpPr>
            <p:nvPr/>
          </p:nvSpPr>
          <p:spPr bwMode="auto">
            <a:xfrm>
              <a:off x="2732058" y="5105397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6114" name="Line 34"/>
            <p:cNvSpPr>
              <a:spLocks noChangeShapeType="1"/>
            </p:cNvSpPr>
            <p:nvPr/>
          </p:nvSpPr>
          <p:spPr bwMode="auto">
            <a:xfrm>
              <a:off x="2024033" y="5284784"/>
              <a:ext cx="360363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15" name="Text Box 35"/>
            <p:cNvSpPr txBox="1">
              <a:spLocks noChangeArrowheads="1"/>
            </p:cNvSpPr>
            <p:nvPr/>
          </p:nvSpPr>
          <p:spPr bwMode="auto">
            <a:xfrm>
              <a:off x="1744633" y="5105397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46116" name="Rectangle 36"/>
            <p:cNvSpPr>
              <a:spLocks noChangeArrowheads="1"/>
            </p:cNvSpPr>
            <p:nvPr/>
          </p:nvSpPr>
          <p:spPr bwMode="auto">
            <a:xfrm>
              <a:off x="4415163" y="5105397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6117" name="Rectangle 37"/>
            <p:cNvSpPr>
              <a:spLocks noChangeArrowheads="1"/>
            </p:cNvSpPr>
            <p:nvPr/>
          </p:nvSpPr>
          <p:spPr bwMode="auto">
            <a:xfrm>
              <a:off x="4775526" y="5105397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6118" name="Freeform 38"/>
            <p:cNvSpPr>
              <a:spLocks/>
            </p:cNvSpPr>
            <p:nvPr/>
          </p:nvSpPr>
          <p:spPr bwMode="auto">
            <a:xfrm>
              <a:off x="2911446" y="5283197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19" name="Rectangle 39"/>
            <p:cNvSpPr>
              <a:spLocks noChangeArrowheads="1"/>
            </p:cNvSpPr>
            <p:nvPr/>
          </p:nvSpPr>
          <p:spPr bwMode="auto">
            <a:xfrm>
              <a:off x="5483551" y="5105397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46120" name="Rectangle 40"/>
            <p:cNvSpPr>
              <a:spLocks noChangeArrowheads="1"/>
            </p:cNvSpPr>
            <p:nvPr/>
          </p:nvSpPr>
          <p:spPr bwMode="auto">
            <a:xfrm>
              <a:off x="5843913" y="5105397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6121" name="Line 41"/>
            <p:cNvSpPr>
              <a:spLocks noChangeShapeType="1"/>
            </p:cNvSpPr>
            <p:nvPr/>
          </p:nvSpPr>
          <p:spPr bwMode="auto">
            <a:xfrm>
              <a:off x="5008291" y="5284784"/>
              <a:ext cx="46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22" name="Rectangle 42"/>
            <p:cNvSpPr>
              <a:spLocks noChangeArrowheads="1"/>
            </p:cNvSpPr>
            <p:nvPr/>
          </p:nvSpPr>
          <p:spPr bwMode="auto">
            <a:xfrm>
              <a:off x="7310810" y="5105397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6123" name="Rectangle 43"/>
            <p:cNvSpPr>
              <a:spLocks noChangeArrowheads="1"/>
            </p:cNvSpPr>
            <p:nvPr/>
          </p:nvSpPr>
          <p:spPr bwMode="auto">
            <a:xfrm>
              <a:off x="7671172" y="5105397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46124" name="Freeform 44"/>
            <p:cNvSpPr>
              <a:spLocks/>
            </p:cNvSpPr>
            <p:nvPr/>
          </p:nvSpPr>
          <p:spPr bwMode="auto">
            <a:xfrm>
              <a:off x="6836147" y="5283197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25" name="Freeform 45"/>
            <p:cNvSpPr>
              <a:spLocks/>
            </p:cNvSpPr>
            <p:nvPr/>
          </p:nvSpPr>
          <p:spPr bwMode="auto">
            <a:xfrm>
              <a:off x="3857620" y="5281609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26" name="Text Box 46"/>
            <p:cNvSpPr txBox="1">
              <a:spLocks noChangeArrowheads="1"/>
            </p:cNvSpPr>
            <p:nvPr/>
          </p:nvSpPr>
          <p:spPr bwMode="auto">
            <a:xfrm>
              <a:off x="3501848" y="4975850"/>
              <a:ext cx="3953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46128" name="Text Box 48"/>
            <p:cNvSpPr txBox="1">
              <a:spLocks noChangeArrowheads="1"/>
            </p:cNvSpPr>
            <p:nvPr/>
          </p:nvSpPr>
          <p:spPr bwMode="auto">
            <a:xfrm>
              <a:off x="5572132" y="4717038"/>
              <a:ext cx="2774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endParaRPr lang="en-US" altLang="zh-CN" sz="1800" i="1" dirty="0"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6129" name="Freeform 49"/>
            <p:cNvSpPr>
              <a:spLocks/>
            </p:cNvSpPr>
            <p:nvPr/>
          </p:nvSpPr>
          <p:spPr bwMode="auto">
            <a:xfrm>
              <a:off x="5953451" y="5284784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30" name="Text Box 50"/>
            <p:cNvSpPr txBox="1">
              <a:spLocks noChangeArrowheads="1"/>
            </p:cNvSpPr>
            <p:nvPr/>
          </p:nvSpPr>
          <p:spPr bwMode="auto">
            <a:xfrm>
              <a:off x="6478957" y="4962522"/>
              <a:ext cx="33501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V="1">
              <a:off x="5593088" y="5508646"/>
              <a:ext cx="0" cy="288925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440695" y="5791228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</p:grpSp>
      <p:sp>
        <p:nvSpPr>
          <p:cNvPr id="26" name="矩形 25"/>
          <p:cNvSpPr/>
          <p:nvPr/>
        </p:nvSpPr>
        <p:spPr>
          <a:xfrm>
            <a:off x="747656" y="3057514"/>
            <a:ext cx="7539120" cy="128588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3857620" y="4354515"/>
            <a:ext cx="214314" cy="71438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29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728624" y="1501759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1269961" y="1501759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20" name="Rectangle 28"/>
          <p:cNvSpPr>
            <a:spLocks noChangeArrowheads="1"/>
          </p:cNvSpPr>
          <p:nvPr/>
        </p:nvSpPr>
        <p:spPr bwMode="auto">
          <a:xfrm>
            <a:off x="2097049" y="1501759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0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21" name="Rectangle 29"/>
          <p:cNvSpPr>
            <a:spLocks noChangeArrowheads="1"/>
          </p:cNvSpPr>
          <p:nvPr/>
        </p:nvSpPr>
        <p:spPr bwMode="auto">
          <a:xfrm>
            <a:off x="2638386" y="1501759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22" name="Rectangle 30"/>
          <p:cNvSpPr>
            <a:spLocks noChangeArrowheads="1"/>
          </p:cNvSpPr>
          <p:nvPr/>
        </p:nvSpPr>
        <p:spPr bwMode="auto">
          <a:xfrm>
            <a:off x="3535324" y="1501759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20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23" name="Rectangle 31"/>
          <p:cNvSpPr>
            <a:spLocks noChangeArrowheads="1"/>
          </p:cNvSpPr>
          <p:nvPr/>
        </p:nvSpPr>
        <p:spPr bwMode="auto">
          <a:xfrm>
            <a:off x="4076661" y="1501759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24" name="Rectangle 32"/>
          <p:cNvSpPr>
            <a:spLocks noChangeArrowheads="1"/>
          </p:cNvSpPr>
          <p:nvPr/>
        </p:nvSpPr>
        <p:spPr bwMode="auto">
          <a:xfrm>
            <a:off x="6416636" y="1501759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264225" name="Rectangle 33"/>
          <p:cNvSpPr>
            <a:spLocks noChangeArrowheads="1"/>
          </p:cNvSpPr>
          <p:nvPr/>
        </p:nvSpPr>
        <p:spPr bwMode="auto">
          <a:xfrm>
            <a:off x="6957974" y="1501759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264226" name="Text Box 34"/>
          <p:cNvSpPr txBox="1">
            <a:spLocks noChangeArrowheads="1"/>
          </p:cNvSpPr>
          <p:nvPr/>
        </p:nvSpPr>
        <p:spPr bwMode="auto">
          <a:xfrm>
            <a:off x="5121236" y="1501759"/>
            <a:ext cx="5762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+mn-ea"/>
                <a:ea typeface="+mn-ea"/>
                <a:cs typeface="Consolas" pitchFamily="49" charset="0"/>
              </a:rPr>
              <a:t>…</a:t>
            </a:r>
          </a:p>
        </p:txBody>
      </p:sp>
      <p:sp>
        <p:nvSpPr>
          <p:cNvPr id="264227" name="Arc 35"/>
          <p:cNvSpPr>
            <a:spLocks/>
          </p:cNvSpPr>
          <p:nvPr/>
        </p:nvSpPr>
        <p:spPr bwMode="auto">
          <a:xfrm>
            <a:off x="642910" y="1142984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29" name="Line 37"/>
          <p:cNvSpPr>
            <a:spLocks noChangeShapeType="1"/>
          </p:cNvSpPr>
          <p:nvPr/>
        </p:nvSpPr>
        <p:spPr bwMode="auto">
          <a:xfrm>
            <a:off x="1520786" y="1717659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30" name="Line 38"/>
          <p:cNvSpPr>
            <a:spLocks noChangeShapeType="1"/>
          </p:cNvSpPr>
          <p:nvPr/>
        </p:nvSpPr>
        <p:spPr bwMode="auto">
          <a:xfrm>
            <a:off x="2960649" y="1717659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31" name="Line 39"/>
          <p:cNvSpPr>
            <a:spLocks noChangeShapeType="1"/>
          </p:cNvSpPr>
          <p:nvPr/>
        </p:nvSpPr>
        <p:spPr bwMode="auto">
          <a:xfrm>
            <a:off x="4402099" y="1717659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32" name="Line 40"/>
          <p:cNvSpPr>
            <a:spLocks noChangeShapeType="1"/>
          </p:cNvSpPr>
          <p:nvPr/>
        </p:nvSpPr>
        <p:spPr bwMode="auto">
          <a:xfrm>
            <a:off x="5841961" y="1717659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652491" y="3184378"/>
            <a:ext cx="7920037" cy="14388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ts val="3500"/>
              </a:lnSpc>
              <a:buFontTx/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首结点的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操作和表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中其他结点的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相一致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，无需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进行特殊处理；</a:t>
            </a:r>
          </a:p>
          <a:p>
            <a:pPr marL="457200" indent="-457200" algn="l">
              <a:lnSpc>
                <a:spcPts val="3500"/>
              </a:lnSpc>
              <a:buFontTx/>
              <a:buBlip>
                <a:blip r:embed="rId2"/>
              </a:buBlip>
            </a:pP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无论链表是否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空，都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一个头结点，因此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空表和非空表的处理也就统一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了。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652491" y="2500306"/>
            <a:ext cx="496887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增加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个头结点的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优点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Text Box 41"/>
          <p:cNvSpPr txBox="1">
            <a:spLocks noChangeArrowheads="1"/>
          </p:cNvSpPr>
          <p:nvPr/>
        </p:nvSpPr>
        <p:spPr bwMode="auto">
          <a:xfrm>
            <a:off x="714348" y="571480"/>
            <a:ext cx="24288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带头结点单链表</a:t>
            </a:r>
            <a:endParaRPr kumimoji="1" lang="zh-CN" altLang="en-US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285720" y="928670"/>
            <a:ext cx="431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33" name="Text Box 53"/>
          <p:cNvSpPr txBox="1">
            <a:spLocks noChangeArrowheads="1"/>
          </p:cNvSpPr>
          <p:nvPr/>
        </p:nvSpPr>
        <p:spPr bwMode="auto">
          <a:xfrm>
            <a:off x="571472" y="714356"/>
            <a:ext cx="7991475" cy="2115712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216000" rIns="144000" bIns="252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(p==NULL)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不存在元素值为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的结点，返回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0;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存在元素值为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的结点，返回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其逻辑序号</a:t>
            </a:r>
            <a:r>
              <a:rPr lang="en-US" altLang="zh-CN" sz="1800" i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en-US" altLang="zh-CN" sz="1800" i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i;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8662" y="4643446"/>
            <a:ext cx="7000924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算法的时间复杂度为</a:t>
            </a:r>
            <a:r>
              <a:rPr lang="en-US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O(</a:t>
            </a:r>
            <a:r>
              <a:rPr lang="en-US" altLang="zh-CN" sz="2000" i="1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) </a:t>
            </a:r>
            <a:r>
              <a:rPr lang="en-US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  </a:t>
            </a:r>
            <a:r>
              <a:rPr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不具有随机存取特性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57224" y="2957452"/>
            <a:ext cx="6410362" cy="1011280"/>
            <a:chOff x="857224" y="2957452"/>
            <a:chExt cx="6410362" cy="1011280"/>
          </a:xfrm>
        </p:grpSpPr>
        <p:sp>
          <p:nvSpPr>
            <p:cNvPr id="46112" name="Rectangle 32"/>
            <p:cNvSpPr>
              <a:spLocks noChangeArrowheads="1"/>
            </p:cNvSpPr>
            <p:nvPr/>
          </p:nvSpPr>
          <p:spPr bwMode="auto">
            <a:xfrm>
              <a:off x="1484287" y="360202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6113" name="Rectangle 33"/>
            <p:cNvSpPr>
              <a:spLocks noChangeArrowheads="1"/>
            </p:cNvSpPr>
            <p:nvPr/>
          </p:nvSpPr>
          <p:spPr bwMode="auto">
            <a:xfrm>
              <a:off x="1844649" y="360202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6114" name="Line 34"/>
            <p:cNvSpPr>
              <a:spLocks noChangeShapeType="1"/>
            </p:cNvSpPr>
            <p:nvPr/>
          </p:nvSpPr>
          <p:spPr bwMode="auto">
            <a:xfrm>
              <a:off x="1136624" y="3781407"/>
              <a:ext cx="360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15" name="Text Box 35"/>
            <p:cNvSpPr txBox="1">
              <a:spLocks noChangeArrowheads="1"/>
            </p:cNvSpPr>
            <p:nvPr/>
          </p:nvSpPr>
          <p:spPr bwMode="auto">
            <a:xfrm>
              <a:off x="857224" y="3602020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46116" name="Rectangle 36"/>
            <p:cNvSpPr>
              <a:spLocks noChangeArrowheads="1"/>
            </p:cNvSpPr>
            <p:nvPr/>
          </p:nvSpPr>
          <p:spPr bwMode="auto">
            <a:xfrm>
              <a:off x="3692499" y="360202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6117" name="Rectangle 37"/>
            <p:cNvSpPr>
              <a:spLocks noChangeArrowheads="1"/>
            </p:cNvSpPr>
            <p:nvPr/>
          </p:nvSpPr>
          <p:spPr bwMode="auto">
            <a:xfrm>
              <a:off x="4052862" y="360202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6118" name="Freeform 38"/>
            <p:cNvSpPr>
              <a:spLocks/>
            </p:cNvSpPr>
            <p:nvPr/>
          </p:nvSpPr>
          <p:spPr bwMode="auto">
            <a:xfrm>
              <a:off x="2024037" y="377982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19" name="Rectangle 39"/>
            <p:cNvSpPr>
              <a:spLocks noChangeArrowheads="1"/>
            </p:cNvSpPr>
            <p:nvPr/>
          </p:nvSpPr>
          <p:spPr bwMode="auto">
            <a:xfrm>
              <a:off x="4760887" y="360202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e</a:t>
              </a:r>
            </a:p>
          </p:txBody>
        </p:sp>
        <p:sp>
          <p:nvSpPr>
            <p:cNvPr id="46120" name="Rectangle 40"/>
            <p:cNvSpPr>
              <a:spLocks noChangeArrowheads="1"/>
            </p:cNvSpPr>
            <p:nvPr/>
          </p:nvSpPr>
          <p:spPr bwMode="auto">
            <a:xfrm>
              <a:off x="5121249" y="360202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6121" name="Line 41"/>
            <p:cNvSpPr>
              <a:spLocks noChangeShapeType="1"/>
            </p:cNvSpPr>
            <p:nvPr/>
          </p:nvSpPr>
          <p:spPr bwMode="auto">
            <a:xfrm>
              <a:off x="4275615" y="3781407"/>
              <a:ext cx="46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22" name="Rectangle 42"/>
            <p:cNvSpPr>
              <a:spLocks noChangeArrowheads="1"/>
            </p:cNvSpPr>
            <p:nvPr/>
          </p:nvSpPr>
          <p:spPr bwMode="auto">
            <a:xfrm>
              <a:off x="6546861" y="360202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6123" name="Rectangle 43"/>
            <p:cNvSpPr>
              <a:spLocks noChangeArrowheads="1"/>
            </p:cNvSpPr>
            <p:nvPr/>
          </p:nvSpPr>
          <p:spPr bwMode="auto">
            <a:xfrm>
              <a:off x="6907223" y="360202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46124" name="Freeform 44"/>
            <p:cNvSpPr>
              <a:spLocks/>
            </p:cNvSpPr>
            <p:nvPr/>
          </p:nvSpPr>
          <p:spPr bwMode="auto">
            <a:xfrm>
              <a:off x="6072198" y="3779820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25" name="Freeform 45"/>
            <p:cNvSpPr>
              <a:spLocks/>
            </p:cNvSpPr>
            <p:nvPr/>
          </p:nvSpPr>
          <p:spPr bwMode="auto">
            <a:xfrm>
              <a:off x="3092424" y="3778232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26" name="Text Box 46"/>
            <p:cNvSpPr txBox="1">
              <a:spLocks noChangeArrowheads="1"/>
            </p:cNvSpPr>
            <p:nvPr/>
          </p:nvSpPr>
          <p:spPr bwMode="auto">
            <a:xfrm>
              <a:off x="2659037" y="3438507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46127" name="Line 47"/>
            <p:cNvSpPr>
              <a:spLocks noChangeShapeType="1"/>
            </p:cNvSpPr>
            <p:nvPr/>
          </p:nvSpPr>
          <p:spPr bwMode="auto">
            <a:xfrm>
              <a:off x="4929190" y="3240070"/>
              <a:ext cx="0" cy="358775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28" name="Text Box 48"/>
            <p:cNvSpPr txBox="1">
              <a:spLocks noChangeArrowheads="1"/>
            </p:cNvSpPr>
            <p:nvPr/>
          </p:nvSpPr>
          <p:spPr bwMode="auto">
            <a:xfrm>
              <a:off x="5068893" y="3143248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endParaRPr lang="en-US" altLang="zh-CN" sz="1800" i="1" dirty="0"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6129" name="Freeform 49"/>
            <p:cNvSpPr>
              <a:spLocks/>
            </p:cNvSpPr>
            <p:nvPr/>
          </p:nvSpPr>
          <p:spPr bwMode="auto">
            <a:xfrm>
              <a:off x="5230787" y="3781407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30" name="Text Box 50"/>
            <p:cNvSpPr txBox="1">
              <a:spLocks noChangeArrowheads="1"/>
            </p:cNvSpPr>
            <p:nvPr/>
          </p:nvSpPr>
          <p:spPr bwMode="auto">
            <a:xfrm>
              <a:off x="5732435" y="3446445"/>
              <a:ext cx="4112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14876" y="295745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0" i="1" smtClean="0"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2000" b="0" i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30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52400" y="126192"/>
            <a:ext cx="8686800" cy="1295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28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）插入数据元素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ListInsert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algn="just">
              <a:lnSpc>
                <a:spcPts val="28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在单链表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中找到第</a:t>
            </a:r>
            <a:r>
              <a:rPr kumimoji="1"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个结点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存在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这样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的结点，将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值为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插入到其后。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84213" y="1647812"/>
            <a:ext cx="7674001" cy="2960399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ListInsert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</a:t>
            </a:r>
          </a:p>
          <a:p>
            <a:pPr algn="l">
              <a:lnSpc>
                <a:spcPct val="11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j=0;</a:t>
            </a:r>
          </a:p>
          <a:p>
            <a:pPr algn="l">
              <a:lnSpc>
                <a:spcPct val="11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       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头结点，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置为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l">
              <a:lnSpc>
                <a:spcPct val="110000"/>
              </a:lnSpc>
            </a:pP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 &amp;&amp; p!=NULL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1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j++;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pPr algn="l">
              <a:lnSpc>
                <a:spcPct val="11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10000"/>
              </a:lnSpc>
            </a:pP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749322" y="2862258"/>
            <a:ext cx="7108826" cy="3638576"/>
            <a:chOff x="749322" y="2862258"/>
            <a:chExt cx="7108826" cy="3638576"/>
          </a:xfrm>
        </p:grpSpPr>
        <p:sp>
          <p:nvSpPr>
            <p:cNvPr id="4" name="TextBox 3"/>
            <p:cNvSpPr txBox="1"/>
            <p:nvPr/>
          </p:nvSpPr>
          <p:spPr>
            <a:xfrm>
              <a:off x="4500562" y="4572008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查找第</a:t>
              </a:r>
              <a:r>
                <a:rPr lang="en-US" altLang="zh-CN" sz="2000" i="1" err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endPara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" name="Rectangle 32"/>
            <p:cNvSpPr>
              <a:spLocks noChangeArrowheads="1"/>
            </p:cNvSpPr>
            <p:nvPr/>
          </p:nvSpPr>
          <p:spPr bwMode="auto">
            <a:xfrm>
              <a:off x="1376385" y="546578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" name="Rectangle 33"/>
            <p:cNvSpPr>
              <a:spLocks noChangeArrowheads="1"/>
            </p:cNvSpPr>
            <p:nvPr/>
          </p:nvSpPr>
          <p:spPr bwMode="auto">
            <a:xfrm>
              <a:off x="1736747" y="546578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" name="Line 34"/>
            <p:cNvSpPr>
              <a:spLocks noChangeShapeType="1"/>
            </p:cNvSpPr>
            <p:nvPr/>
          </p:nvSpPr>
          <p:spPr bwMode="auto">
            <a:xfrm>
              <a:off x="1028722" y="5645167"/>
              <a:ext cx="360363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35"/>
            <p:cNvSpPr txBox="1">
              <a:spLocks noChangeArrowheads="1"/>
            </p:cNvSpPr>
            <p:nvPr/>
          </p:nvSpPr>
          <p:spPr bwMode="auto">
            <a:xfrm>
              <a:off x="749322" y="5465780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10" name="Rectangle 36"/>
            <p:cNvSpPr>
              <a:spLocks noChangeArrowheads="1"/>
            </p:cNvSpPr>
            <p:nvPr/>
          </p:nvSpPr>
          <p:spPr bwMode="auto">
            <a:xfrm>
              <a:off x="3457563" y="546578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1" name="Rectangle 37"/>
            <p:cNvSpPr>
              <a:spLocks noChangeArrowheads="1"/>
            </p:cNvSpPr>
            <p:nvPr/>
          </p:nvSpPr>
          <p:spPr bwMode="auto">
            <a:xfrm>
              <a:off x="3817926" y="546578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>
              <a:off x="1916135" y="564358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39"/>
            <p:cNvSpPr>
              <a:spLocks noChangeArrowheads="1"/>
            </p:cNvSpPr>
            <p:nvPr/>
          </p:nvSpPr>
          <p:spPr bwMode="auto">
            <a:xfrm>
              <a:off x="4525951" y="546578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4" name="Rectangle 40"/>
            <p:cNvSpPr>
              <a:spLocks noChangeArrowheads="1"/>
            </p:cNvSpPr>
            <p:nvPr/>
          </p:nvSpPr>
          <p:spPr bwMode="auto">
            <a:xfrm>
              <a:off x="4886313" y="546578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4024276" y="5645167"/>
              <a:ext cx="46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42"/>
            <p:cNvSpPr>
              <a:spLocks noChangeArrowheads="1"/>
            </p:cNvSpPr>
            <p:nvPr/>
          </p:nvSpPr>
          <p:spPr bwMode="auto">
            <a:xfrm>
              <a:off x="6491265" y="5465780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7" name="Rectangle 43"/>
            <p:cNvSpPr>
              <a:spLocks noChangeArrowheads="1"/>
            </p:cNvSpPr>
            <p:nvPr/>
          </p:nvSpPr>
          <p:spPr bwMode="auto">
            <a:xfrm>
              <a:off x="6851627" y="5465780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18" name="Freeform 44"/>
            <p:cNvSpPr>
              <a:spLocks/>
            </p:cNvSpPr>
            <p:nvPr/>
          </p:nvSpPr>
          <p:spPr bwMode="auto">
            <a:xfrm>
              <a:off x="6016602" y="5643580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Freeform 45"/>
            <p:cNvSpPr>
              <a:spLocks/>
            </p:cNvSpPr>
            <p:nvPr/>
          </p:nvSpPr>
          <p:spPr bwMode="auto">
            <a:xfrm>
              <a:off x="2857488" y="5641992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2481136" y="5338300"/>
              <a:ext cx="41589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2" name="Text Box 48"/>
            <p:cNvSpPr txBox="1">
              <a:spLocks noChangeArrowheads="1"/>
            </p:cNvSpPr>
            <p:nvPr/>
          </p:nvSpPr>
          <p:spPr bwMode="auto">
            <a:xfrm>
              <a:off x="3444834" y="5062552"/>
              <a:ext cx="584194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 smtClean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1800" dirty="0"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3" name="Freeform 49"/>
            <p:cNvSpPr>
              <a:spLocks/>
            </p:cNvSpPr>
            <p:nvPr/>
          </p:nvSpPr>
          <p:spPr bwMode="auto">
            <a:xfrm>
              <a:off x="4995851" y="5645167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 Box 50"/>
            <p:cNvSpPr txBox="1">
              <a:spLocks noChangeArrowheads="1"/>
            </p:cNvSpPr>
            <p:nvPr/>
          </p:nvSpPr>
          <p:spPr bwMode="auto">
            <a:xfrm>
              <a:off x="5587974" y="5335422"/>
              <a:ext cx="42862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3597227" y="5851540"/>
              <a:ext cx="0" cy="288925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444834" y="6134122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857224" y="2862258"/>
              <a:ext cx="7000924" cy="149940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下箭头 29"/>
            <p:cNvSpPr/>
            <p:nvPr/>
          </p:nvSpPr>
          <p:spPr>
            <a:xfrm>
              <a:off x="4286248" y="4403732"/>
              <a:ext cx="142876" cy="71438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31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90541" y="285728"/>
            <a:ext cx="8353425" cy="3760004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26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(p==NULL)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未找到第</a:t>
            </a:r>
            <a:r>
              <a:rPr kumimoji="1" lang="en-US" altLang="zh-CN" sz="1800" i="1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个结点，返回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false;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else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找到第</a:t>
            </a:r>
            <a:r>
              <a:rPr kumimoji="1" lang="en-US" altLang="zh-CN" sz="1800" i="1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，插入并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=(LinkNode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malloc(sizeof(LinkNode));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s-&gt;data=e;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新结点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域置为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s-&gt;next=p-&gt;next;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之后</a:t>
            </a:r>
          </a:p>
          <a:p>
            <a:pPr algn="l">
              <a:lnSpc>
                <a:spcPts val="26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p-&gt;next=s;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true;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758219" y="1664316"/>
            <a:ext cx="7242805" cy="4857784"/>
            <a:chOff x="758219" y="1664316"/>
            <a:chExt cx="7242805" cy="4857784"/>
          </a:xfrm>
        </p:grpSpPr>
        <p:sp>
          <p:nvSpPr>
            <p:cNvPr id="3" name="TextBox 2"/>
            <p:cNvSpPr txBox="1"/>
            <p:nvPr/>
          </p:nvSpPr>
          <p:spPr>
            <a:xfrm>
              <a:off x="4286248" y="4950464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 smtClean="0">
                  <a:solidFill>
                    <a:srgbClr val="00660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插入</a:t>
              </a:r>
              <a:endParaRPr lang="zh-CN" altLang="en-US" sz="1800" dirty="0">
                <a:solidFill>
                  <a:srgbClr val="006600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" name="Rectangle 32"/>
            <p:cNvSpPr>
              <a:spLocks noChangeArrowheads="1"/>
            </p:cNvSpPr>
            <p:nvPr/>
          </p:nvSpPr>
          <p:spPr bwMode="auto">
            <a:xfrm>
              <a:off x="1385282" y="5518945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" name="Rectangle 33"/>
            <p:cNvSpPr>
              <a:spLocks noChangeArrowheads="1"/>
            </p:cNvSpPr>
            <p:nvPr/>
          </p:nvSpPr>
          <p:spPr bwMode="auto">
            <a:xfrm>
              <a:off x="1745644" y="551894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" name="Line 34"/>
            <p:cNvSpPr>
              <a:spLocks noChangeShapeType="1"/>
            </p:cNvSpPr>
            <p:nvPr/>
          </p:nvSpPr>
          <p:spPr bwMode="auto">
            <a:xfrm>
              <a:off x="1037619" y="5698332"/>
              <a:ext cx="360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 Box 35"/>
            <p:cNvSpPr txBox="1">
              <a:spLocks noChangeArrowheads="1"/>
            </p:cNvSpPr>
            <p:nvPr/>
          </p:nvSpPr>
          <p:spPr bwMode="auto">
            <a:xfrm>
              <a:off x="758219" y="5518945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8" name="Rectangle 36"/>
            <p:cNvSpPr>
              <a:spLocks noChangeArrowheads="1"/>
            </p:cNvSpPr>
            <p:nvPr/>
          </p:nvSpPr>
          <p:spPr bwMode="auto">
            <a:xfrm>
              <a:off x="3263871" y="548704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9" name="Rectangle 37"/>
            <p:cNvSpPr>
              <a:spLocks noChangeArrowheads="1"/>
            </p:cNvSpPr>
            <p:nvPr/>
          </p:nvSpPr>
          <p:spPr bwMode="auto">
            <a:xfrm>
              <a:off x="3624234" y="548704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0" name="Freeform 38"/>
            <p:cNvSpPr>
              <a:spLocks/>
            </p:cNvSpPr>
            <p:nvPr/>
          </p:nvSpPr>
          <p:spPr bwMode="auto">
            <a:xfrm>
              <a:off x="1925032" y="5696745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39"/>
            <p:cNvSpPr>
              <a:spLocks noChangeArrowheads="1"/>
            </p:cNvSpPr>
            <p:nvPr/>
          </p:nvSpPr>
          <p:spPr bwMode="auto">
            <a:xfrm>
              <a:off x="4332259" y="548704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2" name="Rectangle 40"/>
            <p:cNvSpPr>
              <a:spLocks noChangeArrowheads="1"/>
            </p:cNvSpPr>
            <p:nvPr/>
          </p:nvSpPr>
          <p:spPr bwMode="auto">
            <a:xfrm>
              <a:off x="4692621" y="548704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3" name="Line 41"/>
            <p:cNvSpPr>
              <a:spLocks noChangeShapeType="1"/>
            </p:cNvSpPr>
            <p:nvPr/>
          </p:nvSpPr>
          <p:spPr bwMode="auto">
            <a:xfrm>
              <a:off x="3844920" y="5666433"/>
              <a:ext cx="46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42"/>
            <p:cNvSpPr>
              <a:spLocks noChangeArrowheads="1"/>
            </p:cNvSpPr>
            <p:nvPr/>
          </p:nvSpPr>
          <p:spPr bwMode="auto">
            <a:xfrm>
              <a:off x="6046795" y="548704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5" name="Rectangle 43"/>
            <p:cNvSpPr>
              <a:spLocks noChangeArrowheads="1"/>
            </p:cNvSpPr>
            <p:nvPr/>
          </p:nvSpPr>
          <p:spPr bwMode="auto">
            <a:xfrm>
              <a:off x="6407157" y="548704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16" name="Freeform 44"/>
            <p:cNvSpPr>
              <a:spLocks/>
            </p:cNvSpPr>
            <p:nvPr/>
          </p:nvSpPr>
          <p:spPr bwMode="auto">
            <a:xfrm>
              <a:off x="5572132" y="5664846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Freeform 45"/>
            <p:cNvSpPr>
              <a:spLocks/>
            </p:cNvSpPr>
            <p:nvPr/>
          </p:nvSpPr>
          <p:spPr bwMode="auto">
            <a:xfrm>
              <a:off x="2807483" y="5663258"/>
              <a:ext cx="46800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 Box 46"/>
            <p:cNvSpPr txBox="1">
              <a:spLocks noChangeArrowheads="1"/>
            </p:cNvSpPr>
            <p:nvPr/>
          </p:nvSpPr>
          <p:spPr bwMode="auto">
            <a:xfrm>
              <a:off x="2458433" y="5370016"/>
              <a:ext cx="39905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0" name="Text Box 48"/>
            <p:cNvSpPr txBox="1">
              <a:spLocks noChangeArrowheads="1"/>
            </p:cNvSpPr>
            <p:nvPr/>
          </p:nvSpPr>
          <p:spPr bwMode="auto">
            <a:xfrm>
              <a:off x="3286116" y="5028274"/>
              <a:ext cx="584194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 smtClean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1800" dirty="0"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1" name="Freeform 49"/>
            <p:cNvSpPr>
              <a:spLocks/>
            </p:cNvSpPr>
            <p:nvPr/>
          </p:nvSpPr>
          <p:spPr bwMode="auto">
            <a:xfrm>
              <a:off x="4802159" y="5666433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 Box 50"/>
            <p:cNvSpPr txBox="1">
              <a:spLocks noChangeArrowheads="1"/>
            </p:cNvSpPr>
            <p:nvPr/>
          </p:nvSpPr>
          <p:spPr bwMode="auto">
            <a:xfrm>
              <a:off x="5214942" y="5356871"/>
              <a:ext cx="30166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V="1">
              <a:off x="3403535" y="5872806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3251142" y="6155388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25" name="Rectangle 39"/>
            <p:cNvSpPr>
              <a:spLocks noChangeArrowheads="1"/>
            </p:cNvSpPr>
            <p:nvPr/>
          </p:nvSpPr>
          <p:spPr bwMode="auto">
            <a:xfrm>
              <a:off x="4708531" y="445039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e</a:t>
              </a:r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6" name="Rectangle 40"/>
            <p:cNvSpPr>
              <a:spLocks noChangeArrowheads="1"/>
            </p:cNvSpPr>
            <p:nvPr/>
          </p:nvSpPr>
          <p:spPr bwMode="auto">
            <a:xfrm>
              <a:off x="5068893" y="445039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4143372" y="4604909"/>
              <a:ext cx="542928" cy="988497"/>
            </a:xfrm>
            <a:custGeom>
              <a:avLst/>
              <a:gdLst>
                <a:gd name="connsiteX0" fmla="*/ 546100 w 546100"/>
                <a:gd name="connsiteY0" fmla="*/ 4233 h 715433"/>
                <a:gd name="connsiteX1" fmla="*/ 254000 w 546100"/>
                <a:gd name="connsiteY1" fmla="*/ 118533 h 715433"/>
                <a:gd name="connsiteX2" fmla="*/ 0 w 546100"/>
                <a:gd name="connsiteY2" fmla="*/ 715433 h 71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100" h="715433">
                  <a:moveTo>
                    <a:pt x="546100" y="4233"/>
                  </a:moveTo>
                  <a:cubicBezTo>
                    <a:pt x="445558" y="2116"/>
                    <a:pt x="345017" y="0"/>
                    <a:pt x="254000" y="118533"/>
                  </a:cubicBezTo>
                  <a:cubicBezTo>
                    <a:pt x="162983" y="237066"/>
                    <a:pt x="81491" y="476249"/>
                    <a:pt x="0" y="715433"/>
                  </a:cubicBezTo>
                </a:path>
              </a:pathLst>
            </a:cu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4357686" y="4228142"/>
              <a:ext cx="355600" cy="215900"/>
            </a:xfrm>
            <a:custGeom>
              <a:avLst/>
              <a:gdLst>
                <a:gd name="connsiteX0" fmla="*/ 0 w 355600"/>
                <a:gd name="connsiteY0" fmla="*/ 0 h 215900"/>
                <a:gd name="connsiteX1" fmla="*/ 228600 w 355600"/>
                <a:gd name="connsiteY1" fmla="*/ 114300 h 215900"/>
                <a:gd name="connsiteX2" fmla="*/ 355600 w 355600"/>
                <a:gd name="connsiteY2" fmla="*/ 215900 h 21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" h="215900">
                  <a:moveTo>
                    <a:pt x="0" y="0"/>
                  </a:moveTo>
                  <a:cubicBezTo>
                    <a:pt x="84666" y="39158"/>
                    <a:pt x="169333" y="78317"/>
                    <a:pt x="228600" y="114300"/>
                  </a:cubicBezTo>
                  <a:cubicBezTo>
                    <a:pt x="287867" y="150283"/>
                    <a:pt x="321733" y="183091"/>
                    <a:pt x="355600" y="215900"/>
                  </a:cubicBezTo>
                </a:path>
              </a:pathLst>
            </a:cu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4071934" y="4021770"/>
              <a:ext cx="3603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smtClean="0">
                  <a:latin typeface="Consolas" pitchFamily="49" charset="0"/>
                  <a:cs typeface="Consolas" pitchFamily="49" charset="0"/>
                </a:rPr>
                <a:t>s</a:t>
              </a:r>
              <a:endParaRPr lang="en-US" altLang="zh-CN" sz="18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000100" y="1664316"/>
              <a:ext cx="7000924" cy="164307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下箭头 31"/>
            <p:cNvSpPr/>
            <p:nvPr/>
          </p:nvSpPr>
          <p:spPr>
            <a:xfrm>
              <a:off x="3143240" y="3307390"/>
              <a:ext cx="288000" cy="1500198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32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52400" y="233449"/>
            <a:ext cx="8763000" cy="1224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26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）删除数据元素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ListDelete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L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&amp;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algn="just">
              <a:lnSpc>
                <a:spcPts val="26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在单链表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中找到第</a:t>
            </a:r>
            <a:r>
              <a:rPr kumimoji="1"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个结点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存在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这样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的结点，且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也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存在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后继结点，则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该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后继结点。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kumimoji="1" lang="zh-CN" altLang="en-US" sz="20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539750" y="1687661"/>
            <a:ext cx="7848600" cy="2711100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ListDelete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&amp;e)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置为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 &amp;&amp; p!=NULL)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查找第</a:t>
            </a:r>
            <a:r>
              <a:rPr lang="en-US" altLang="zh-CN" sz="180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j++;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749322" y="2690014"/>
            <a:ext cx="7108826" cy="3739382"/>
            <a:chOff x="749322" y="2690014"/>
            <a:chExt cx="7108826" cy="3739382"/>
          </a:xfrm>
        </p:grpSpPr>
        <p:sp>
          <p:nvSpPr>
            <p:cNvPr id="6" name="TextBox 5"/>
            <p:cNvSpPr txBox="1"/>
            <p:nvPr/>
          </p:nvSpPr>
          <p:spPr>
            <a:xfrm>
              <a:off x="4500562" y="4618840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查找第</a:t>
              </a:r>
              <a:r>
                <a:rPr lang="en-US" altLang="zh-CN" sz="2000" i="1" err="1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2000" smtClean="0">
                  <a:solidFill>
                    <a:srgbClr val="0066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endPara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1418917" y="5394342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" name="Rectangle 33"/>
            <p:cNvSpPr>
              <a:spLocks noChangeArrowheads="1"/>
            </p:cNvSpPr>
            <p:nvPr/>
          </p:nvSpPr>
          <p:spPr bwMode="auto">
            <a:xfrm>
              <a:off x="1779279" y="5394342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1071254" y="5573729"/>
              <a:ext cx="360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 Box 35"/>
            <p:cNvSpPr txBox="1">
              <a:spLocks noChangeArrowheads="1"/>
            </p:cNvSpPr>
            <p:nvPr/>
          </p:nvSpPr>
          <p:spPr bwMode="auto">
            <a:xfrm>
              <a:off x="749322" y="5394342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11" name="Rectangle 36"/>
            <p:cNvSpPr>
              <a:spLocks noChangeArrowheads="1"/>
            </p:cNvSpPr>
            <p:nvPr/>
          </p:nvSpPr>
          <p:spPr bwMode="auto">
            <a:xfrm>
              <a:off x="3584597" y="5394342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2" name="Rectangle 37"/>
            <p:cNvSpPr>
              <a:spLocks noChangeArrowheads="1"/>
            </p:cNvSpPr>
            <p:nvPr/>
          </p:nvSpPr>
          <p:spPr bwMode="auto">
            <a:xfrm>
              <a:off x="3944960" y="5394342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3" name="Freeform 38"/>
            <p:cNvSpPr>
              <a:spLocks/>
            </p:cNvSpPr>
            <p:nvPr/>
          </p:nvSpPr>
          <p:spPr bwMode="auto">
            <a:xfrm>
              <a:off x="1958667" y="5572142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39"/>
            <p:cNvSpPr>
              <a:spLocks noChangeArrowheads="1"/>
            </p:cNvSpPr>
            <p:nvPr/>
          </p:nvSpPr>
          <p:spPr bwMode="auto">
            <a:xfrm>
              <a:off x="4652985" y="5394342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5" name="Rectangle 40"/>
            <p:cNvSpPr>
              <a:spLocks noChangeArrowheads="1"/>
            </p:cNvSpPr>
            <p:nvPr/>
          </p:nvSpPr>
          <p:spPr bwMode="auto">
            <a:xfrm>
              <a:off x="5013347" y="5394342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6" name="Line 41"/>
            <p:cNvSpPr>
              <a:spLocks noChangeShapeType="1"/>
            </p:cNvSpPr>
            <p:nvPr/>
          </p:nvSpPr>
          <p:spPr bwMode="auto">
            <a:xfrm>
              <a:off x="4156072" y="5573729"/>
              <a:ext cx="46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42"/>
            <p:cNvSpPr>
              <a:spLocks noChangeArrowheads="1"/>
            </p:cNvSpPr>
            <p:nvPr/>
          </p:nvSpPr>
          <p:spPr bwMode="auto">
            <a:xfrm>
              <a:off x="6546861" y="5394342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8" name="Rectangle 43"/>
            <p:cNvSpPr>
              <a:spLocks noChangeArrowheads="1"/>
            </p:cNvSpPr>
            <p:nvPr/>
          </p:nvSpPr>
          <p:spPr bwMode="auto">
            <a:xfrm>
              <a:off x="6907223" y="5394342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19" name="Freeform 44"/>
            <p:cNvSpPr>
              <a:spLocks/>
            </p:cNvSpPr>
            <p:nvPr/>
          </p:nvSpPr>
          <p:spPr bwMode="auto">
            <a:xfrm>
              <a:off x="6072198" y="5572142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Freeform 45"/>
            <p:cNvSpPr>
              <a:spLocks/>
            </p:cNvSpPr>
            <p:nvPr/>
          </p:nvSpPr>
          <p:spPr bwMode="auto">
            <a:xfrm>
              <a:off x="3027054" y="5570554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 Box 46"/>
            <p:cNvSpPr txBox="1">
              <a:spLocks noChangeArrowheads="1"/>
            </p:cNvSpPr>
            <p:nvPr/>
          </p:nvSpPr>
          <p:spPr bwMode="auto">
            <a:xfrm>
              <a:off x="2568267" y="5256229"/>
              <a:ext cx="40319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3" name="Text Box 48"/>
            <p:cNvSpPr txBox="1">
              <a:spLocks noChangeArrowheads="1"/>
            </p:cNvSpPr>
            <p:nvPr/>
          </p:nvSpPr>
          <p:spPr bwMode="auto">
            <a:xfrm>
              <a:off x="3559178" y="4935570"/>
              <a:ext cx="584194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 smtClean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1800" dirty="0"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4" name="Freeform 49"/>
            <p:cNvSpPr>
              <a:spLocks/>
            </p:cNvSpPr>
            <p:nvPr/>
          </p:nvSpPr>
          <p:spPr bwMode="auto">
            <a:xfrm>
              <a:off x="5122885" y="5573729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 Box 50"/>
            <p:cNvSpPr txBox="1">
              <a:spLocks noChangeArrowheads="1"/>
            </p:cNvSpPr>
            <p:nvPr/>
          </p:nvSpPr>
          <p:spPr bwMode="auto">
            <a:xfrm>
              <a:off x="5643570" y="5264167"/>
              <a:ext cx="35719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3724261" y="5780102"/>
              <a:ext cx="0" cy="288925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3571868" y="6062684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857224" y="2690014"/>
              <a:ext cx="7000924" cy="149940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下箭头 29"/>
            <p:cNvSpPr/>
            <p:nvPr/>
          </p:nvSpPr>
          <p:spPr>
            <a:xfrm flipH="1">
              <a:off x="4286248" y="4189418"/>
              <a:ext cx="214314" cy="1000132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33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28600" y="285728"/>
            <a:ext cx="8686800" cy="391876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25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(p==NULL)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未找到第</a:t>
            </a:r>
            <a:r>
              <a:rPr kumimoji="1" lang="en-US" altLang="zh-CN" sz="1800" i="1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个结点，返回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false;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找到第</a:t>
            </a:r>
            <a:r>
              <a:rPr kumimoji="1" lang="en-US" altLang="zh-CN" sz="1800" i="1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q=p-&gt;next;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</a:t>
            </a:r>
            <a:r>
              <a:rPr kumimoji="1" lang="en-US" altLang="zh-CN" sz="1800" i="1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q==NULL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若不存在第</a:t>
            </a:r>
            <a:r>
              <a:rPr kumimoji="1" lang="en-US" altLang="zh-CN" sz="180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个结点，返回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e=q-&gt;data;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p-&gt;next=q-&gt;next;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从单链表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free(q);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true;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表示成功删除第</a:t>
            </a:r>
            <a:r>
              <a:rPr kumimoji="1" lang="en-US" altLang="zh-CN" sz="180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483613" y="2266964"/>
            <a:ext cx="7588849" cy="4019556"/>
            <a:chOff x="483613" y="2266964"/>
            <a:chExt cx="7588849" cy="4019556"/>
          </a:xfrm>
        </p:grpSpPr>
        <p:sp>
          <p:nvSpPr>
            <p:cNvPr id="31" name="矩形 30"/>
            <p:cNvSpPr/>
            <p:nvPr/>
          </p:nvSpPr>
          <p:spPr>
            <a:xfrm>
              <a:off x="1071538" y="2266964"/>
              <a:ext cx="7000924" cy="135732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直接连接符 32"/>
            <p:cNvCxnSpPr>
              <a:stCxn id="31" idx="2"/>
            </p:cNvCxnSpPr>
            <p:nvPr/>
          </p:nvCxnSpPr>
          <p:spPr>
            <a:xfrm rot="5400000">
              <a:off x="3964380" y="4231112"/>
              <a:ext cx="1214446" cy="794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572000" y="4171898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删除第</a:t>
              </a:r>
              <a:r>
                <a:rPr lang="en-US" altLang="zh-CN" sz="2000" i="1" err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endPara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1110676" y="525146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1471038" y="525146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763013" y="5430853"/>
              <a:ext cx="360363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>
              <a:off x="483613" y="5251466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3095595" y="525146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3455958" y="525146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1650426" y="5429266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4163983" y="525146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4524345" y="525146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3668706" y="5430853"/>
              <a:ext cx="46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6046795" y="525146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6407157" y="525146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5572132" y="5429266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2527419" y="5427678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 Box 46"/>
            <p:cNvSpPr txBox="1">
              <a:spLocks noChangeArrowheads="1"/>
            </p:cNvSpPr>
            <p:nvPr/>
          </p:nvSpPr>
          <p:spPr bwMode="auto">
            <a:xfrm>
              <a:off x="2221926" y="5100653"/>
              <a:ext cx="43022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3143240" y="4792694"/>
              <a:ext cx="584194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 smtClean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1800" dirty="0"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4633883" y="5430853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5143504" y="5108591"/>
              <a:ext cx="29848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53" name="Line 25"/>
            <p:cNvSpPr>
              <a:spLocks noChangeShapeType="1"/>
            </p:cNvSpPr>
            <p:nvPr/>
          </p:nvSpPr>
          <p:spPr bwMode="auto">
            <a:xfrm flipV="1">
              <a:off x="3235259" y="5637226"/>
              <a:ext cx="0" cy="288925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3082866" y="5919808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55" name="椭圆 54"/>
            <p:cNvSpPr/>
            <p:nvPr/>
          </p:nvSpPr>
          <p:spPr>
            <a:xfrm>
              <a:off x="3929058" y="4857760"/>
              <a:ext cx="1214446" cy="114300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34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7158" y="334012"/>
            <a:ext cx="4143404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4</a:t>
            </a:r>
            <a:r>
              <a:rPr kumimoji="1" lang="zh-CN" altLang="en-US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、单链表的算法设计方法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</a:t>
            </a:r>
            <a:endParaRPr kumimoji="1" lang="zh-CN" altLang="en-US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1142984"/>
            <a:ext cx="8215370" cy="80887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kumimoji="1" lang="zh-CN" altLang="en-US" sz="200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单链表的算法设计是线性表链式存储结构算法设计的基础，是需要重点掌握的内容。这里总结一般的算法设计方法。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57224" y="3500438"/>
            <a:ext cx="7072362" cy="987551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单链表有尾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插法和头插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法两种建表算法。</a:t>
            </a:r>
            <a:endParaRPr kumimoji="1"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很多算法是以这两个建表算法为基础进行设计的。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2500306"/>
            <a:ext cx="4429156" cy="4660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en-US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以</a:t>
            </a:r>
            <a:r>
              <a:rPr lang="zh-CN" altLang="en-US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建表算法为基础的算法设计  </a:t>
            </a:r>
            <a:endParaRPr lang="zh-CN" altLang="en-US" sz="22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35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14348" y="331611"/>
            <a:ext cx="7000924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例（补充）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 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kumimoji="1" lang="zh-CN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kumimoji="1" lang="zh-CN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带头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kumimoji="1"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单</a:t>
            </a:r>
            <a:r>
              <a:rPr kumimoji="1"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链表</a:t>
            </a:r>
            <a:endParaRPr kumimoji="1"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L=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+mj-ea"/>
                <a:ea typeface="+mj-ea"/>
                <a:cs typeface="Consolas" pitchFamily="49" charset="0"/>
              </a:rPr>
              <a:t>…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kumimoji="1"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设计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一个算法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将所有结点逆置，即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L=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+mj-ea"/>
                <a:ea typeface="+mj-ea"/>
                <a:cs typeface="Consolas" pitchFamily="49" charset="0"/>
              </a:rPr>
              <a:t>…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kumimoji="1"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" name="组合 26"/>
          <p:cNvGrpSpPr/>
          <p:nvPr/>
        </p:nvGrpSpPr>
        <p:grpSpPr>
          <a:xfrm>
            <a:off x="857224" y="3429000"/>
            <a:ext cx="6338924" cy="1928826"/>
            <a:chOff x="857224" y="3000372"/>
            <a:chExt cx="6338924" cy="1928826"/>
          </a:xfrm>
        </p:grpSpPr>
        <p:sp>
          <p:nvSpPr>
            <p:cNvPr id="3" name="Rectangle 32"/>
            <p:cNvSpPr>
              <a:spLocks noChangeArrowheads="1"/>
            </p:cNvSpPr>
            <p:nvPr/>
          </p:nvSpPr>
          <p:spPr bwMode="auto">
            <a:xfrm>
              <a:off x="1484287" y="4562486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" name="Rectangle 33"/>
            <p:cNvSpPr>
              <a:spLocks noChangeArrowheads="1"/>
            </p:cNvSpPr>
            <p:nvPr/>
          </p:nvSpPr>
          <p:spPr bwMode="auto">
            <a:xfrm>
              <a:off x="1844649" y="4562486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  <a:endParaRPr lang="zh-CN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" name="Line 34"/>
            <p:cNvSpPr>
              <a:spLocks noChangeShapeType="1"/>
            </p:cNvSpPr>
            <p:nvPr/>
          </p:nvSpPr>
          <p:spPr bwMode="auto">
            <a:xfrm>
              <a:off x="1136624" y="4741873"/>
              <a:ext cx="360363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 Box 35"/>
            <p:cNvSpPr txBox="1">
              <a:spLocks noChangeArrowheads="1"/>
            </p:cNvSpPr>
            <p:nvPr/>
          </p:nvSpPr>
          <p:spPr bwMode="auto">
            <a:xfrm>
              <a:off x="857224" y="4562486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7" name="Rectangle 36"/>
            <p:cNvSpPr>
              <a:spLocks noChangeArrowheads="1"/>
            </p:cNvSpPr>
            <p:nvPr/>
          </p:nvSpPr>
          <p:spPr bwMode="auto">
            <a:xfrm>
              <a:off x="3081390" y="355442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zh-CN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" name="Rectangle 37"/>
            <p:cNvSpPr>
              <a:spLocks noChangeArrowheads="1"/>
            </p:cNvSpPr>
            <p:nvPr/>
          </p:nvSpPr>
          <p:spPr bwMode="auto">
            <a:xfrm>
              <a:off x="3441753" y="355442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0" name="Rectangle 39"/>
            <p:cNvSpPr>
              <a:spLocks noChangeArrowheads="1"/>
            </p:cNvSpPr>
            <p:nvPr/>
          </p:nvSpPr>
          <p:spPr bwMode="auto">
            <a:xfrm>
              <a:off x="4149778" y="355442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1" name="Rectangle 40"/>
            <p:cNvSpPr>
              <a:spLocks noChangeArrowheads="1"/>
            </p:cNvSpPr>
            <p:nvPr/>
          </p:nvSpPr>
          <p:spPr bwMode="auto">
            <a:xfrm>
              <a:off x="4510140" y="355442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2" name="Line 41"/>
            <p:cNvSpPr>
              <a:spLocks noChangeShapeType="1"/>
            </p:cNvSpPr>
            <p:nvPr/>
          </p:nvSpPr>
          <p:spPr bwMode="auto">
            <a:xfrm>
              <a:off x="3612826" y="3733808"/>
              <a:ext cx="50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6475423" y="355442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i="1" baseline="-250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endParaRPr lang="zh-CN" altLang="zh-CN" sz="1800" i="1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6835785" y="355442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15" name="Freeform 49"/>
            <p:cNvSpPr>
              <a:spLocks/>
            </p:cNvSpPr>
            <p:nvPr/>
          </p:nvSpPr>
          <p:spPr bwMode="auto">
            <a:xfrm>
              <a:off x="4619678" y="3733808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Freeform 44"/>
            <p:cNvSpPr>
              <a:spLocks/>
            </p:cNvSpPr>
            <p:nvPr/>
          </p:nvSpPr>
          <p:spPr bwMode="auto">
            <a:xfrm>
              <a:off x="6000760" y="373222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 Box 50"/>
            <p:cNvSpPr txBox="1">
              <a:spLocks noChangeArrowheads="1"/>
            </p:cNvSpPr>
            <p:nvPr/>
          </p:nvSpPr>
          <p:spPr bwMode="auto">
            <a:xfrm>
              <a:off x="5321354" y="3349629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cxnSp>
          <p:nvCxnSpPr>
            <p:cNvPr id="23" name="直接箭头连接符 22"/>
            <p:cNvCxnSpPr>
              <a:endCxn id="7" idx="0"/>
            </p:cNvCxnSpPr>
            <p:nvPr/>
          </p:nvCxnSpPr>
          <p:spPr>
            <a:xfrm rot="5400000">
              <a:off x="3121464" y="3354794"/>
              <a:ext cx="339735" cy="595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249652" y="3000372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2324100" y="3786717"/>
              <a:ext cx="660400" cy="658283"/>
            </a:xfrm>
            <a:custGeom>
              <a:avLst/>
              <a:gdLst>
                <a:gd name="connsiteX0" fmla="*/ 660400 w 660400"/>
                <a:gd name="connsiteY0" fmla="*/ 10583 h 658283"/>
                <a:gd name="connsiteX1" fmla="*/ 482600 w 660400"/>
                <a:gd name="connsiteY1" fmla="*/ 35983 h 658283"/>
                <a:gd name="connsiteX2" fmla="*/ 203200 w 660400"/>
                <a:gd name="connsiteY2" fmla="*/ 226483 h 658283"/>
                <a:gd name="connsiteX3" fmla="*/ 0 w 660400"/>
                <a:gd name="connsiteY3" fmla="*/ 658283 h 65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400" h="658283">
                  <a:moveTo>
                    <a:pt x="660400" y="10583"/>
                  </a:moveTo>
                  <a:cubicBezTo>
                    <a:pt x="609600" y="5291"/>
                    <a:pt x="558800" y="0"/>
                    <a:pt x="482600" y="35983"/>
                  </a:cubicBezTo>
                  <a:cubicBezTo>
                    <a:pt x="406400" y="71966"/>
                    <a:pt x="283633" y="122766"/>
                    <a:pt x="203200" y="226483"/>
                  </a:cubicBezTo>
                  <a:cubicBezTo>
                    <a:pt x="122767" y="330200"/>
                    <a:pt x="61383" y="494241"/>
                    <a:pt x="0" y="658283"/>
                  </a:cubicBezTo>
                </a:path>
              </a:pathLst>
            </a:cu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2571736" y="4143380"/>
              <a:ext cx="18716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B05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头插法建表</a:t>
              </a: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36</a:t>
            </a:fld>
            <a:r>
              <a:rPr lang="en-US" altLang="zh-CN" smtClean="0"/>
              <a:t>/50</a:t>
            </a:r>
            <a:endParaRPr lang="en-US" altLang="zh-CN"/>
          </a:p>
        </p:txBody>
      </p:sp>
      <p:grpSp>
        <p:nvGrpSpPr>
          <p:cNvPr id="29" name="组合 28"/>
          <p:cNvGrpSpPr/>
          <p:nvPr/>
        </p:nvGrpSpPr>
        <p:grpSpPr>
          <a:xfrm>
            <a:off x="1428728" y="2857496"/>
            <a:ext cx="722313" cy="582613"/>
            <a:chOff x="1774825" y="5489593"/>
            <a:chExt cx="722313" cy="582613"/>
          </a:xfrm>
        </p:grpSpPr>
        <p:sp>
          <p:nvSpPr>
            <p:cNvPr id="30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31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32" name="Picture 49" descr="阴影5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33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8597" y="285728"/>
            <a:ext cx="6715172" cy="1945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Reverse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*&amp;L)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LinkNode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p=L-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L-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&gt;next=NULL;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26"/>
          <p:cNvGrpSpPr/>
          <p:nvPr/>
        </p:nvGrpSpPr>
        <p:grpSpPr>
          <a:xfrm>
            <a:off x="1000100" y="2285992"/>
            <a:ext cx="6338924" cy="3400506"/>
            <a:chOff x="1000100" y="2285992"/>
            <a:chExt cx="6338924" cy="3400506"/>
          </a:xfrm>
        </p:grpSpPr>
        <p:sp>
          <p:nvSpPr>
            <p:cNvPr id="4" name="Rectangle 32"/>
            <p:cNvSpPr>
              <a:spLocks noChangeArrowheads="1"/>
            </p:cNvSpPr>
            <p:nvPr/>
          </p:nvSpPr>
          <p:spPr bwMode="auto">
            <a:xfrm>
              <a:off x="1627163" y="4357694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" name="Rectangle 33"/>
            <p:cNvSpPr>
              <a:spLocks noChangeArrowheads="1"/>
            </p:cNvSpPr>
            <p:nvPr/>
          </p:nvSpPr>
          <p:spPr bwMode="auto">
            <a:xfrm>
              <a:off x="1987525" y="4357694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  <a:endParaRPr lang="zh-CN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" name="Line 34"/>
            <p:cNvSpPr>
              <a:spLocks noChangeShapeType="1"/>
            </p:cNvSpPr>
            <p:nvPr/>
          </p:nvSpPr>
          <p:spPr bwMode="auto">
            <a:xfrm>
              <a:off x="1279500" y="4537081"/>
              <a:ext cx="360363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 Box 35"/>
            <p:cNvSpPr txBox="1">
              <a:spLocks noChangeArrowheads="1"/>
            </p:cNvSpPr>
            <p:nvPr/>
          </p:nvSpPr>
          <p:spPr bwMode="auto">
            <a:xfrm>
              <a:off x="1000100" y="4357694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8" name="Rectangle 36"/>
            <p:cNvSpPr>
              <a:spLocks noChangeArrowheads="1"/>
            </p:cNvSpPr>
            <p:nvPr/>
          </p:nvSpPr>
          <p:spPr bwMode="auto">
            <a:xfrm>
              <a:off x="3224266" y="355442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zh-CN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9" name="Rectangle 37"/>
            <p:cNvSpPr>
              <a:spLocks noChangeArrowheads="1"/>
            </p:cNvSpPr>
            <p:nvPr/>
          </p:nvSpPr>
          <p:spPr bwMode="auto">
            <a:xfrm>
              <a:off x="3584568" y="355442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0" name="Rectangle 39"/>
            <p:cNvSpPr>
              <a:spLocks noChangeArrowheads="1"/>
            </p:cNvSpPr>
            <p:nvPr/>
          </p:nvSpPr>
          <p:spPr bwMode="auto">
            <a:xfrm>
              <a:off x="4292654" y="355442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1" name="Rectangle 40"/>
            <p:cNvSpPr>
              <a:spLocks noChangeArrowheads="1"/>
            </p:cNvSpPr>
            <p:nvPr/>
          </p:nvSpPr>
          <p:spPr bwMode="auto">
            <a:xfrm>
              <a:off x="4653016" y="355442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6618299" y="355442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i="1" baseline="-250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endParaRPr lang="zh-CN" altLang="zh-CN" sz="1800" i="1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6978661" y="355442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15" name="Freeform 49"/>
            <p:cNvSpPr>
              <a:spLocks/>
            </p:cNvSpPr>
            <p:nvPr/>
          </p:nvSpPr>
          <p:spPr bwMode="auto">
            <a:xfrm>
              <a:off x="4762554" y="3733808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Freeform 44"/>
            <p:cNvSpPr>
              <a:spLocks/>
            </p:cNvSpPr>
            <p:nvPr/>
          </p:nvSpPr>
          <p:spPr bwMode="auto">
            <a:xfrm>
              <a:off x="6143636" y="373222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5464230" y="3349629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cxnSp>
          <p:nvCxnSpPr>
            <p:cNvPr id="19" name="直接箭头连接符 18"/>
            <p:cNvCxnSpPr>
              <a:endCxn id="8" idx="0"/>
            </p:cNvCxnSpPr>
            <p:nvPr/>
          </p:nvCxnSpPr>
          <p:spPr>
            <a:xfrm rot="5400000">
              <a:off x="3264340" y="3354794"/>
              <a:ext cx="339735" cy="595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392528" y="3000372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下箭头 22"/>
            <p:cNvSpPr/>
            <p:nvPr/>
          </p:nvSpPr>
          <p:spPr>
            <a:xfrm>
              <a:off x="3929058" y="2285992"/>
              <a:ext cx="285752" cy="642942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右大括号 23"/>
            <p:cNvSpPr/>
            <p:nvPr/>
          </p:nvSpPr>
          <p:spPr>
            <a:xfrm rot="5400000">
              <a:off x="4464843" y="2536025"/>
              <a:ext cx="214314" cy="5000660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57554" y="5286388"/>
              <a:ext cx="26432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en-US" altLang="zh-CN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L</a:t>
              </a:r>
              <a:r>
                <a:rPr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拆分为两个部分</a:t>
              </a:r>
              <a:endPara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Line 41"/>
            <p:cNvSpPr>
              <a:spLocks noChangeShapeType="1"/>
            </p:cNvSpPr>
            <p:nvPr/>
          </p:nvSpPr>
          <p:spPr bwMode="auto">
            <a:xfrm flipV="1">
              <a:off x="3786183" y="3733808"/>
              <a:ext cx="5000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37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28596" y="500042"/>
            <a:ext cx="7285027" cy="2586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ts val="25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while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(p!=NULL)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q=p-&gt;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next;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临时保存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的后继结点</a:t>
            </a:r>
            <a:endParaRPr kumimoji="1" lang="en-US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p-&gt;next=L-&gt;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next;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结点采用头插法连接</a:t>
            </a:r>
            <a:endParaRPr kumimoji="1" lang="en-US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L-&gt;next=p;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p=q;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24"/>
          <p:cNvGrpSpPr/>
          <p:nvPr/>
        </p:nvGrpSpPr>
        <p:grpSpPr>
          <a:xfrm>
            <a:off x="714348" y="3214686"/>
            <a:ext cx="6338924" cy="2286016"/>
            <a:chOff x="857224" y="2928934"/>
            <a:chExt cx="6338924" cy="2286016"/>
          </a:xfrm>
        </p:grpSpPr>
        <p:sp>
          <p:nvSpPr>
            <p:cNvPr id="5" name="Rectangle 32"/>
            <p:cNvSpPr>
              <a:spLocks noChangeArrowheads="1"/>
            </p:cNvSpPr>
            <p:nvPr/>
          </p:nvSpPr>
          <p:spPr bwMode="auto">
            <a:xfrm>
              <a:off x="1484287" y="484823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" name="Rectangle 33"/>
            <p:cNvSpPr>
              <a:spLocks noChangeArrowheads="1"/>
            </p:cNvSpPr>
            <p:nvPr/>
          </p:nvSpPr>
          <p:spPr bwMode="auto">
            <a:xfrm>
              <a:off x="1844649" y="484823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  <a:endParaRPr lang="zh-CN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" name="Line 34"/>
            <p:cNvSpPr>
              <a:spLocks noChangeShapeType="1"/>
            </p:cNvSpPr>
            <p:nvPr/>
          </p:nvSpPr>
          <p:spPr bwMode="auto">
            <a:xfrm>
              <a:off x="1136624" y="5027625"/>
              <a:ext cx="360363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 Box 35"/>
            <p:cNvSpPr txBox="1">
              <a:spLocks noChangeArrowheads="1"/>
            </p:cNvSpPr>
            <p:nvPr/>
          </p:nvSpPr>
          <p:spPr bwMode="auto">
            <a:xfrm>
              <a:off x="857224" y="4848238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9" name="Rectangle 36"/>
            <p:cNvSpPr>
              <a:spLocks noChangeArrowheads="1"/>
            </p:cNvSpPr>
            <p:nvPr/>
          </p:nvSpPr>
          <p:spPr bwMode="auto">
            <a:xfrm>
              <a:off x="3081390" y="384017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zh-CN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0" name="Rectangle 37"/>
            <p:cNvSpPr>
              <a:spLocks noChangeArrowheads="1"/>
            </p:cNvSpPr>
            <p:nvPr/>
          </p:nvSpPr>
          <p:spPr bwMode="auto">
            <a:xfrm>
              <a:off x="3441753" y="3840173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1" name="Rectangle 39"/>
            <p:cNvSpPr>
              <a:spLocks noChangeArrowheads="1"/>
            </p:cNvSpPr>
            <p:nvPr/>
          </p:nvSpPr>
          <p:spPr bwMode="auto">
            <a:xfrm>
              <a:off x="4149778" y="3840173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2" name="Rectangle 40"/>
            <p:cNvSpPr>
              <a:spLocks noChangeArrowheads="1"/>
            </p:cNvSpPr>
            <p:nvPr/>
          </p:nvSpPr>
          <p:spPr bwMode="auto">
            <a:xfrm>
              <a:off x="4510140" y="384017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3" name="Line 41"/>
            <p:cNvSpPr>
              <a:spLocks noChangeShapeType="1"/>
            </p:cNvSpPr>
            <p:nvPr/>
          </p:nvSpPr>
          <p:spPr bwMode="auto">
            <a:xfrm flipV="1">
              <a:off x="3643307" y="4019560"/>
              <a:ext cx="5191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42"/>
            <p:cNvSpPr>
              <a:spLocks noChangeArrowheads="1"/>
            </p:cNvSpPr>
            <p:nvPr/>
          </p:nvSpPr>
          <p:spPr bwMode="auto">
            <a:xfrm>
              <a:off x="6475423" y="3840173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i="1" baseline="-250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endParaRPr lang="zh-CN" altLang="zh-CN" sz="1800" i="1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5" name="Rectangle 43"/>
            <p:cNvSpPr>
              <a:spLocks noChangeArrowheads="1"/>
            </p:cNvSpPr>
            <p:nvPr/>
          </p:nvSpPr>
          <p:spPr bwMode="auto">
            <a:xfrm>
              <a:off x="6835785" y="384017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16" name="Freeform 49"/>
            <p:cNvSpPr>
              <a:spLocks/>
            </p:cNvSpPr>
            <p:nvPr/>
          </p:nvSpPr>
          <p:spPr bwMode="auto">
            <a:xfrm>
              <a:off x="4619678" y="4019560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Freeform 44"/>
            <p:cNvSpPr>
              <a:spLocks/>
            </p:cNvSpPr>
            <p:nvPr/>
          </p:nvSpPr>
          <p:spPr bwMode="auto">
            <a:xfrm>
              <a:off x="6000760" y="4017973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 Box 50"/>
            <p:cNvSpPr txBox="1">
              <a:spLocks noChangeArrowheads="1"/>
            </p:cNvSpPr>
            <p:nvPr/>
          </p:nvSpPr>
          <p:spPr bwMode="auto">
            <a:xfrm>
              <a:off x="5321354" y="3635381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cxnSp>
          <p:nvCxnSpPr>
            <p:cNvPr id="20" name="直接箭头连接符 19"/>
            <p:cNvCxnSpPr>
              <a:endCxn id="9" idx="0"/>
            </p:cNvCxnSpPr>
            <p:nvPr/>
          </p:nvCxnSpPr>
          <p:spPr>
            <a:xfrm rot="5400000">
              <a:off x="3121464" y="3640546"/>
              <a:ext cx="339735" cy="595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249652" y="3286124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2324100" y="4072469"/>
              <a:ext cx="660400" cy="658283"/>
            </a:xfrm>
            <a:custGeom>
              <a:avLst/>
              <a:gdLst>
                <a:gd name="connsiteX0" fmla="*/ 660400 w 660400"/>
                <a:gd name="connsiteY0" fmla="*/ 10583 h 658283"/>
                <a:gd name="connsiteX1" fmla="*/ 482600 w 660400"/>
                <a:gd name="connsiteY1" fmla="*/ 35983 h 658283"/>
                <a:gd name="connsiteX2" fmla="*/ 203200 w 660400"/>
                <a:gd name="connsiteY2" fmla="*/ 226483 h 658283"/>
                <a:gd name="connsiteX3" fmla="*/ 0 w 660400"/>
                <a:gd name="connsiteY3" fmla="*/ 658283 h 65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400" h="658283">
                  <a:moveTo>
                    <a:pt x="660400" y="10583"/>
                  </a:moveTo>
                  <a:cubicBezTo>
                    <a:pt x="609600" y="5291"/>
                    <a:pt x="558800" y="0"/>
                    <a:pt x="482600" y="35983"/>
                  </a:cubicBezTo>
                  <a:cubicBezTo>
                    <a:pt x="406400" y="71966"/>
                    <a:pt x="283633" y="122766"/>
                    <a:pt x="203200" y="226483"/>
                  </a:cubicBezTo>
                  <a:cubicBezTo>
                    <a:pt x="122767" y="330200"/>
                    <a:pt x="61383" y="494241"/>
                    <a:pt x="0" y="658283"/>
                  </a:cubicBezTo>
                </a:path>
              </a:pathLst>
            </a:cu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2571736" y="4429132"/>
              <a:ext cx="18716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B05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头插法建表</a:t>
              </a:r>
            </a:p>
          </p:txBody>
        </p:sp>
        <p:sp>
          <p:nvSpPr>
            <p:cNvPr id="24" name="下箭头 23"/>
            <p:cNvSpPr/>
            <p:nvPr/>
          </p:nvSpPr>
          <p:spPr>
            <a:xfrm>
              <a:off x="2357422" y="2928934"/>
              <a:ext cx="285752" cy="64294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38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另一种解法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" name="Rectangle 32"/>
          <p:cNvSpPr>
            <a:spLocks noChangeArrowheads="1"/>
          </p:cNvSpPr>
          <p:nvPr/>
        </p:nvSpPr>
        <p:spPr bwMode="auto">
          <a:xfrm>
            <a:off x="2065325" y="171448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2425687" y="171448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" name="Line 34"/>
          <p:cNvSpPr>
            <a:spLocks noChangeShapeType="1"/>
          </p:cNvSpPr>
          <p:nvPr/>
        </p:nvSpPr>
        <p:spPr bwMode="auto">
          <a:xfrm>
            <a:off x="1717662" y="1893875"/>
            <a:ext cx="360363" cy="0"/>
          </a:xfrm>
          <a:prstGeom prst="line">
            <a:avLst/>
          </a:prstGeom>
          <a:noFill/>
          <a:ln w="19050">
            <a:solidFill>
              <a:srgbClr val="7030A0"/>
            </a:solidFill>
            <a:miter lim="800000"/>
            <a:headEnd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1438262" y="1714488"/>
            <a:ext cx="268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ea typeface="宋体" pitchFamily="2" charset="-122"/>
                <a:cs typeface="Consolas" pitchFamily="49" charset="0"/>
              </a:rPr>
              <a:t>L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314894" y="1697033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lang="en-US" altLang="zh-CN" sz="1800" baseline="-25000" dirty="0" err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endParaRPr lang="zh-CN" altLang="zh-CN" sz="1800" baseline="-250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" name="Rectangle 37"/>
          <p:cNvSpPr>
            <a:spLocks noChangeArrowheads="1"/>
          </p:cNvSpPr>
          <p:nvPr/>
        </p:nvSpPr>
        <p:spPr bwMode="auto">
          <a:xfrm>
            <a:off x="4675257" y="1697033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5383282" y="1697033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lang="en-US" altLang="zh-CN" sz="1800" baseline="-25000" dirty="0" err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endParaRPr lang="en-US" altLang="zh-CN" sz="1800" baseline="-250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5743644" y="1697033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1" name="Line 41"/>
          <p:cNvSpPr>
            <a:spLocks noChangeShapeType="1"/>
          </p:cNvSpPr>
          <p:nvPr/>
        </p:nvSpPr>
        <p:spPr bwMode="auto">
          <a:xfrm flipV="1">
            <a:off x="4876811" y="1876420"/>
            <a:ext cx="51917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7404117" y="1697033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lang="en-US" altLang="zh-CN" sz="1800" i="1" baseline="-25000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endParaRPr lang="zh-CN" altLang="zh-CN" sz="1800" i="1" baseline="-250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3" name="Rectangle 43"/>
          <p:cNvSpPr>
            <a:spLocks noChangeArrowheads="1"/>
          </p:cNvSpPr>
          <p:nvPr/>
        </p:nvSpPr>
        <p:spPr bwMode="auto">
          <a:xfrm>
            <a:off x="7764479" y="1697033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∧</a:t>
            </a:r>
          </a:p>
        </p:txBody>
      </p:sp>
      <p:sp>
        <p:nvSpPr>
          <p:cNvPr id="14" name="Freeform 49"/>
          <p:cNvSpPr>
            <a:spLocks/>
          </p:cNvSpPr>
          <p:nvPr/>
        </p:nvSpPr>
        <p:spPr bwMode="auto">
          <a:xfrm>
            <a:off x="5853182" y="1876420"/>
            <a:ext cx="487362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Freeform 44"/>
          <p:cNvSpPr>
            <a:spLocks/>
          </p:cNvSpPr>
          <p:nvPr/>
        </p:nvSpPr>
        <p:spPr bwMode="auto">
          <a:xfrm>
            <a:off x="6929454" y="1874833"/>
            <a:ext cx="487363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 Box 50"/>
          <p:cNvSpPr txBox="1">
            <a:spLocks noChangeArrowheads="1"/>
          </p:cNvSpPr>
          <p:nvPr/>
        </p:nvSpPr>
        <p:spPr bwMode="auto">
          <a:xfrm>
            <a:off x="6412619" y="1471921"/>
            <a:ext cx="446034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0" dirty="0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14678" y="2457444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p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rot="5400000" flipH="1" flipV="1">
            <a:off x="3265478" y="2319330"/>
            <a:ext cx="428628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05306" y="2448712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q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rot="5400000" flipH="1" flipV="1">
            <a:off x="4356106" y="2310598"/>
            <a:ext cx="428628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76876" y="2461412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r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rot="5400000" flipH="1" flipV="1">
            <a:off x="5427676" y="2323298"/>
            <a:ext cx="428628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36"/>
          <p:cNvSpPr>
            <a:spLocks noChangeArrowheads="1"/>
          </p:cNvSpPr>
          <p:nvPr/>
        </p:nvSpPr>
        <p:spPr bwMode="auto">
          <a:xfrm>
            <a:off x="3208333" y="171448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lang="en-US" altLang="zh-CN" sz="1800" baseline="-25000" dirty="0" err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endParaRPr lang="zh-CN" altLang="zh-CN" sz="1800" baseline="-250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9" name="Rectangle 37"/>
          <p:cNvSpPr>
            <a:spLocks noChangeArrowheads="1"/>
          </p:cNvSpPr>
          <p:nvPr/>
        </p:nvSpPr>
        <p:spPr bwMode="auto">
          <a:xfrm>
            <a:off x="3568696" y="171448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0" name="Line 41"/>
          <p:cNvSpPr>
            <a:spLocks noChangeShapeType="1"/>
          </p:cNvSpPr>
          <p:nvPr/>
        </p:nvSpPr>
        <p:spPr bwMode="auto">
          <a:xfrm flipV="1">
            <a:off x="2679573" y="1900219"/>
            <a:ext cx="51917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41"/>
          <p:cNvSpPr>
            <a:spLocks noChangeShapeType="1"/>
          </p:cNvSpPr>
          <p:nvPr/>
        </p:nvSpPr>
        <p:spPr bwMode="auto">
          <a:xfrm flipV="1">
            <a:off x="3786134" y="1882764"/>
            <a:ext cx="51917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3683000" y="1286933"/>
            <a:ext cx="1638300" cy="618067"/>
          </a:xfrm>
          <a:custGeom>
            <a:avLst/>
            <a:gdLst>
              <a:gd name="connsiteX0" fmla="*/ 1244600 w 1638300"/>
              <a:gd name="connsiteY0" fmla="*/ 592667 h 618067"/>
              <a:gd name="connsiteX1" fmla="*/ 1511300 w 1638300"/>
              <a:gd name="connsiteY1" fmla="*/ 541867 h 618067"/>
              <a:gd name="connsiteX2" fmla="*/ 1485900 w 1638300"/>
              <a:gd name="connsiteY2" fmla="*/ 135467 h 618067"/>
              <a:gd name="connsiteX3" fmla="*/ 596900 w 1638300"/>
              <a:gd name="connsiteY3" fmla="*/ 46567 h 618067"/>
              <a:gd name="connsiteX4" fmla="*/ 0 w 1638300"/>
              <a:gd name="connsiteY4" fmla="*/ 414867 h 61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300" h="618067">
                <a:moveTo>
                  <a:pt x="1244600" y="592667"/>
                </a:moveTo>
                <a:cubicBezTo>
                  <a:pt x="1357841" y="605367"/>
                  <a:pt x="1471083" y="618067"/>
                  <a:pt x="1511300" y="541867"/>
                </a:cubicBezTo>
                <a:cubicBezTo>
                  <a:pt x="1551517" y="465667"/>
                  <a:pt x="1638300" y="218017"/>
                  <a:pt x="1485900" y="135467"/>
                </a:cubicBezTo>
                <a:cubicBezTo>
                  <a:pt x="1333500" y="52917"/>
                  <a:pt x="844550" y="0"/>
                  <a:pt x="596900" y="46567"/>
                </a:cubicBezTo>
                <a:cubicBezTo>
                  <a:pt x="349250" y="93134"/>
                  <a:pt x="174625" y="254000"/>
                  <a:pt x="0" y="414867"/>
                </a:cubicBezTo>
              </a:path>
            </a:pathLst>
          </a:cu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85852" y="3429000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华文中宋" pitchFamily="2" charset="-122"/>
                <a:ea typeface="华文中宋" pitchFamily="2" charset="-122"/>
                <a:cs typeface="Consolas" pitchFamily="49" charset="0"/>
              </a:rPr>
              <a:t>这种解法远不如前面解法清晰！</a:t>
            </a:r>
            <a:endParaRPr lang="zh-CN" altLang="en-US" sz="2000" dirty="0"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39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250825" y="333375"/>
            <a:ext cx="8497888" cy="7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存储密度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指结点数据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本身所占的存储量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整个结点结构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中所占的存储量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之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比，即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500034" y="4857760"/>
            <a:ext cx="8064500" cy="895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08000" bIns="10800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　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一般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地，存储密度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越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大，存储空间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的利用率就越高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显然，顺序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表的存储密度为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100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%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），而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链表的存储密度小于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1187450" y="1646223"/>
            <a:ext cx="1944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存储密度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</a:p>
        </p:txBody>
      </p:sp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2987675" y="1357298"/>
            <a:ext cx="38163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结点数据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本身占用的空间</a:t>
            </a:r>
          </a:p>
        </p:txBody>
      </p:sp>
      <p:sp>
        <p:nvSpPr>
          <p:cNvPr id="200712" name="Text Box 8"/>
          <p:cNvSpPr txBox="1">
            <a:spLocks noChangeArrowheads="1"/>
          </p:cNvSpPr>
          <p:nvPr/>
        </p:nvSpPr>
        <p:spPr bwMode="auto">
          <a:xfrm>
            <a:off x="3276600" y="1908161"/>
            <a:ext cx="32400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结点占用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的空间总量</a:t>
            </a:r>
          </a:p>
        </p:txBody>
      </p:sp>
      <p:sp>
        <p:nvSpPr>
          <p:cNvPr id="200713" name="Line 9"/>
          <p:cNvSpPr>
            <a:spLocks noChangeShapeType="1"/>
          </p:cNvSpPr>
          <p:nvPr/>
        </p:nvSpPr>
        <p:spPr bwMode="auto">
          <a:xfrm>
            <a:off x="2832198" y="1870061"/>
            <a:ext cx="3240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507796" y="2500306"/>
            <a:ext cx="4207212" cy="2000264"/>
            <a:chOff x="1507796" y="2500306"/>
            <a:chExt cx="4207212" cy="2000264"/>
          </a:xfrm>
        </p:grpSpPr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3457544" y="331147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3998881" y="331147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3286116" y="3028890"/>
              <a:ext cx="285752" cy="21431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57422" y="2628780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8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个字节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rot="5400000">
              <a:off x="4314807" y="3054277"/>
              <a:ext cx="282580" cy="23180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357686" y="2628780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个字节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2714612" y="4100460"/>
              <a:ext cx="278608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存储密度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=8/12=67%</a:t>
              </a:r>
              <a:endPara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7796" y="2500306"/>
              <a:ext cx="492443" cy="9286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例如</a:t>
              </a:r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4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285720" y="431567"/>
            <a:ext cx="8358246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2.6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 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kumimoji="1" lang="zh-CN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kumimoji="1" lang="zh-CN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带头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kumimoji="1"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设计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一个算法将其拆分成两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带头结点的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L1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L2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　</a:t>
            </a:r>
            <a:r>
              <a:rPr kumimoji="1" lang="en-US" altLang="zh-CN" sz="2000" err="1">
                <a:latin typeface="Consolas" pitchFamily="49" charset="0"/>
                <a:ea typeface="楷体" pitchFamily="49" charset="-122"/>
                <a:cs typeface="Consolas" pitchFamily="49" charset="0"/>
              </a:rPr>
              <a:t>L1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+mn-ea"/>
                <a:ea typeface="+mn-ea"/>
                <a:cs typeface="Consolas" pitchFamily="49" charset="0"/>
              </a:rPr>
              <a:t>…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L2=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+mj-ea"/>
                <a:ea typeface="+mj-ea"/>
                <a:cs typeface="Consolas" pitchFamily="49" charset="0"/>
              </a:rPr>
              <a:t>…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kumimoji="1"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要求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L1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使用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头结点。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64"/>
          <p:cNvGrpSpPr/>
          <p:nvPr/>
        </p:nvGrpSpPr>
        <p:grpSpPr>
          <a:xfrm>
            <a:off x="928662" y="2786058"/>
            <a:ext cx="6633892" cy="2579045"/>
            <a:chOff x="928662" y="3255008"/>
            <a:chExt cx="6633892" cy="2579045"/>
          </a:xfrm>
        </p:grpSpPr>
        <p:sp>
          <p:nvSpPr>
            <p:cNvPr id="3" name="Rectangle 32"/>
            <p:cNvSpPr>
              <a:spLocks noChangeArrowheads="1"/>
            </p:cNvSpPr>
            <p:nvPr/>
          </p:nvSpPr>
          <p:spPr bwMode="auto">
            <a:xfrm>
              <a:off x="1662137" y="3395639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" name="Rectangle 33"/>
            <p:cNvSpPr>
              <a:spLocks noChangeArrowheads="1"/>
            </p:cNvSpPr>
            <p:nvPr/>
          </p:nvSpPr>
          <p:spPr bwMode="auto">
            <a:xfrm>
              <a:off x="2022499" y="3395639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" name="Line 34"/>
            <p:cNvSpPr>
              <a:spLocks noChangeShapeType="1"/>
            </p:cNvSpPr>
            <p:nvPr/>
          </p:nvSpPr>
          <p:spPr bwMode="auto">
            <a:xfrm>
              <a:off x="1314474" y="3575026"/>
              <a:ext cx="360363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 Box 35"/>
            <p:cNvSpPr txBox="1">
              <a:spLocks noChangeArrowheads="1"/>
            </p:cNvSpPr>
            <p:nvPr/>
          </p:nvSpPr>
          <p:spPr bwMode="auto">
            <a:xfrm>
              <a:off x="1035074" y="3395639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7" name="Rectangle 36"/>
            <p:cNvSpPr>
              <a:spLocks noChangeArrowheads="1"/>
            </p:cNvSpPr>
            <p:nvPr/>
          </p:nvSpPr>
          <p:spPr bwMode="auto">
            <a:xfrm>
              <a:off x="2795638" y="3395639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zh-CN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" name="Rectangle 37"/>
            <p:cNvSpPr>
              <a:spLocks noChangeArrowheads="1"/>
            </p:cNvSpPr>
            <p:nvPr/>
          </p:nvSpPr>
          <p:spPr bwMode="auto">
            <a:xfrm>
              <a:off x="3156001" y="3395639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9" name="Freeform 38"/>
            <p:cNvSpPr>
              <a:spLocks/>
            </p:cNvSpPr>
            <p:nvPr/>
          </p:nvSpPr>
          <p:spPr bwMode="auto">
            <a:xfrm>
              <a:off x="2201887" y="3573439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39"/>
            <p:cNvSpPr>
              <a:spLocks noChangeArrowheads="1"/>
            </p:cNvSpPr>
            <p:nvPr/>
          </p:nvSpPr>
          <p:spPr bwMode="auto">
            <a:xfrm>
              <a:off x="3925622" y="3395639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1" name="Rectangle 40"/>
            <p:cNvSpPr>
              <a:spLocks noChangeArrowheads="1"/>
            </p:cNvSpPr>
            <p:nvPr/>
          </p:nvSpPr>
          <p:spPr bwMode="auto">
            <a:xfrm>
              <a:off x="4285984" y="3395639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2" name="Line 41"/>
            <p:cNvSpPr>
              <a:spLocks noChangeShapeType="1"/>
            </p:cNvSpPr>
            <p:nvPr/>
          </p:nvSpPr>
          <p:spPr bwMode="auto">
            <a:xfrm>
              <a:off x="3374122" y="3575026"/>
              <a:ext cx="54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6841829" y="3395639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  <a:r>
                <a:rPr lang="en-US" altLang="zh-CN" sz="1800" i="1" baseline="-25000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endParaRPr lang="zh-CN" altLang="zh-CN" sz="1800" i="1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7202191" y="3395639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20" name="Freeform 49"/>
            <p:cNvSpPr>
              <a:spLocks/>
            </p:cNvSpPr>
            <p:nvPr/>
          </p:nvSpPr>
          <p:spPr bwMode="auto">
            <a:xfrm>
              <a:off x="4395522" y="3575026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 Box 50"/>
            <p:cNvSpPr txBox="1">
              <a:spLocks noChangeArrowheads="1"/>
            </p:cNvSpPr>
            <p:nvPr/>
          </p:nvSpPr>
          <p:spPr bwMode="auto">
            <a:xfrm>
              <a:off x="4954322" y="3255008"/>
              <a:ext cx="36353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5" name="Rectangle 39"/>
            <p:cNvSpPr>
              <a:spLocks noChangeArrowheads="1"/>
            </p:cNvSpPr>
            <p:nvPr/>
          </p:nvSpPr>
          <p:spPr bwMode="auto">
            <a:xfrm>
              <a:off x="5730613" y="3390895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i="1" baseline="-250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6" name="Rectangle 40"/>
            <p:cNvSpPr>
              <a:spLocks noChangeArrowheads="1"/>
            </p:cNvSpPr>
            <p:nvPr/>
          </p:nvSpPr>
          <p:spPr bwMode="auto">
            <a:xfrm>
              <a:off x="6090975" y="339089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7" name="Line 41"/>
            <p:cNvSpPr>
              <a:spLocks noChangeShapeType="1"/>
            </p:cNvSpPr>
            <p:nvPr/>
          </p:nvSpPr>
          <p:spPr bwMode="auto">
            <a:xfrm>
              <a:off x="5382950" y="3570282"/>
              <a:ext cx="360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Freeform 44"/>
            <p:cNvSpPr>
              <a:spLocks/>
            </p:cNvSpPr>
            <p:nvPr/>
          </p:nvSpPr>
          <p:spPr bwMode="auto">
            <a:xfrm>
              <a:off x="6367166" y="3573439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下箭头 27"/>
            <p:cNvSpPr/>
            <p:nvPr/>
          </p:nvSpPr>
          <p:spPr>
            <a:xfrm>
              <a:off x="4562158" y="4071942"/>
              <a:ext cx="357190" cy="428628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>
              <a:off x="1627163" y="4705362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1987525" y="4705362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>
              <a:off x="1279500" y="4884749"/>
              <a:ext cx="360363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928662" y="4705362"/>
              <a:ext cx="5540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 err="1" smtClean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  <a:r>
                <a:rPr lang="en-US" altLang="zh-CN" sz="1800" baseline="-25000" dirty="0" err="1" smtClean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1800" baseline="-25000" dirty="0"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2760664" y="4705362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zh-CN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4" name="Rectangle 37"/>
            <p:cNvSpPr>
              <a:spLocks noChangeArrowheads="1"/>
            </p:cNvSpPr>
            <p:nvPr/>
          </p:nvSpPr>
          <p:spPr bwMode="auto">
            <a:xfrm>
              <a:off x="3121027" y="4705362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5" name="Freeform 38"/>
            <p:cNvSpPr>
              <a:spLocks/>
            </p:cNvSpPr>
            <p:nvPr/>
          </p:nvSpPr>
          <p:spPr bwMode="auto">
            <a:xfrm>
              <a:off x="2166913" y="4883162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Rectangle 39"/>
            <p:cNvSpPr>
              <a:spLocks noChangeArrowheads="1"/>
            </p:cNvSpPr>
            <p:nvPr/>
          </p:nvSpPr>
          <p:spPr bwMode="auto">
            <a:xfrm>
              <a:off x="3890648" y="4705362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7" name="Rectangle 40"/>
            <p:cNvSpPr>
              <a:spLocks noChangeArrowheads="1"/>
            </p:cNvSpPr>
            <p:nvPr/>
          </p:nvSpPr>
          <p:spPr bwMode="auto">
            <a:xfrm>
              <a:off x="4251010" y="4705362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>
              <a:off x="3339148" y="4884749"/>
              <a:ext cx="54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6806855" y="4705362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i="1" baseline="-250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endParaRPr lang="zh-CN" altLang="zh-CN" sz="1800" i="1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>
              <a:off x="7167217" y="4705362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41" name="Freeform 49"/>
            <p:cNvSpPr>
              <a:spLocks/>
            </p:cNvSpPr>
            <p:nvPr/>
          </p:nvSpPr>
          <p:spPr bwMode="auto">
            <a:xfrm>
              <a:off x="4360548" y="4884749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 Box 50"/>
            <p:cNvSpPr txBox="1">
              <a:spLocks noChangeArrowheads="1"/>
            </p:cNvSpPr>
            <p:nvPr/>
          </p:nvSpPr>
          <p:spPr bwMode="auto">
            <a:xfrm>
              <a:off x="4919348" y="4564731"/>
              <a:ext cx="39850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5624519" y="4700618"/>
              <a:ext cx="4320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</a:t>
              </a:r>
              <a:r>
                <a:rPr lang="en-US" altLang="zh-CN" sz="1800" i="1" baseline="-250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r>
                <a:rPr lang="en-US" altLang="zh-CN" sz="1800" baseline="-250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6056001" y="470061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5276856" y="4880005"/>
              <a:ext cx="360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6332192" y="4883162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Rectangle 32"/>
            <p:cNvSpPr>
              <a:spLocks noChangeArrowheads="1"/>
            </p:cNvSpPr>
            <p:nvPr/>
          </p:nvSpPr>
          <p:spPr bwMode="auto">
            <a:xfrm>
              <a:off x="1627163" y="54673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8" name="Rectangle 33"/>
            <p:cNvSpPr>
              <a:spLocks noChangeArrowheads="1"/>
            </p:cNvSpPr>
            <p:nvPr/>
          </p:nvSpPr>
          <p:spPr bwMode="auto">
            <a:xfrm>
              <a:off x="1987525" y="54673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9" name="Line 34"/>
            <p:cNvSpPr>
              <a:spLocks noChangeShapeType="1"/>
            </p:cNvSpPr>
            <p:nvPr/>
          </p:nvSpPr>
          <p:spPr bwMode="auto">
            <a:xfrm>
              <a:off x="1279500" y="5646728"/>
              <a:ext cx="360363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 Box 35"/>
            <p:cNvSpPr txBox="1">
              <a:spLocks noChangeArrowheads="1"/>
            </p:cNvSpPr>
            <p:nvPr/>
          </p:nvSpPr>
          <p:spPr bwMode="auto">
            <a:xfrm>
              <a:off x="928662" y="5467341"/>
              <a:ext cx="55404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 err="1" smtClean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  <a:r>
                <a:rPr lang="en-US" altLang="zh-CN" sz="1800" baseline="-25000" dirty="0" err="1" smtClean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US" altLang="zh-CN" sz="1800" baseline="-25000" dirty="0"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1" name="Rectangle 36"/>
            <p:cNvSpPr>
              <a:spLocks noChangeArrowheads="1"/>
            </p:cNvSpPr>
            <p:nvPr/>
          </p:nvSpPr>
          <p:spPr bwMode="auto">
            <a:xfrm>
              <a:off x="2760664" y="54673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  <a:r>
                <a:rPr lang="en-US" altLang="zh-CN" sz="1800" i="1" baseline="-25000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endParaRPr lang="zh-CN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2" name="Rectangle 37"/>
            <p:cNvSpPr>
              <a:spLocks noChangeArrowheads="1"/>
            </p:cNvSpPr>
            <p:nvPr/>
          </p:nvSpPr>
          <p:spPr bwMode="auto">
            <a:xfrm>
              <a:off x="3121027" y="54673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>
              <a:off x="2166913" y="5645141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Rectangle 39"/>
            <p:cNvSpPr>
              <a:spLocks noChangeArrowheads="1"/>
            </p:cNvSpPr>
            <p:nvPr/>
          </p:nvSpPr>
          <p:spPr bwMode="auto">
            <a:xfrm>
              <a:off x="3809368" y="5467341"/>
              <a:ext cx="4320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  <a:r>
                <a:rPr lang="en-US" altLang="zh-CN" sz="1800" i="1" baseline="-25000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r>
                <a:rPr lang="en-US" altLang="zh-CN" sz="1800" baseline="-25000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5" name="Rectangle 40"/>
            <p:cNvSpPr>
              <a:spLocks noChangeArrowheads="1"/>
            </p:cNvSpPr>
            <p:nvPr/>
          </p:nvSpPr>
          <p:spPr bwMode="auto">
            <a:xfrm>
              <a:off x="4251010" y="54673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6" name="Line 41"/>
            <p:cNvSpPr>
              <a:spLocks noChangeShapeType="1"/>
            </p:cNvSpPr>
            <p:nvPr/>
          </p:nvSpPr>
          <p:spPr bwMode="auto">
            <a:xfrm>
              <a:off x="3339148" y="5646728"/>
              <a:ext cx="46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Rectangle 42"/>
            <p:cNvSpPr>
              <a:spLocks noChangeArrowheads="1"/>
            </p:cNvSpPr>
            <p:nvPr/>
          </p:nvSpPr>
          <p:spPr bwMode="auto">
            <a:xfrm>
              <a:off x="6806855" y="5467341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zh-CN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8" name="Rectangle 43"/>
            <p:cNvSpPr>
              <a:spLocks noChangeArrowheads="1"/>
            </p:cNvSpPr>
            <p:nvPr/>
          </p:nvSpPr>
          <p:spPr bwMode="auto">
            <a:xfrm>
              <a:off x="7167217" y="5467341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59" name="Freeform 49"/>
            <p:cNvSpPr>
              <a:spLocks/>
            </p:cNvSpPr>
            <p:nvPr/>
          </p:nvSpPr>
          <p:spPr bwMode="auto">
            <a:xfrm>
              <a:off x="4360548" y="5646728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Text Box 50"/>
            <p:cNvSpPr txBox="1">
              <a:spLocks noChangeArrowheads="1"/>
            </p:cNvSpPr>
            <p:nvPr/>
          </p:nvSpPr>
          <p:spPr bwMode="auto">
            <a:xfrm>
              <a:off x="4919348" y="5316550"/>
              <a:ext cx="39850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61" name="Rectangle 39"/>
            <p:cNvSpPr>
              <a:spLocks noChangeArrowheads="1"/>
            </p:cNvSpPr>
            <p:nvPr/>
          </p:nvSpPr>
          <p:spPr bwMode="auto">
            <a:xfrm>
              <a:off x="5695639" y="5462597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2" name="Rectangle 40"/>
            <p:cNvSpPr>
              <a:spLocks noChangeArrowheads="1"/>
            </p:cNvSpPr>
            <p:nvPr/>
          </p:nvSpPr>
          <p:spPr bwMode="auto">
            <a:xfrm>
              <a:off x="6056001" y="5462597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3" name="Line 41"/>
            <p:cNvSpPr>
              <a:spLocks noChangeShapeType="1"/>
            </p:cNvSpPr>
            <p:nvPr/>
          </p:nvSpPr>
          <p:spPr bwMode="auto">
            <a:xfrm>
              <a:off x="5347976" y="5641984"/>
              <a:ext cx="360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Freeform 44"/>
            <p:cNvSpPr>
              <a:spLocks/>
            </p:cNvSpPr>
            <p:nvPr/>
          </p:nvSpPr>
          <p:spPr bwMode="auto">
            <a:xfrm>
              <a:off x="6332192" y="564514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5" name="灯片编号占位符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40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1952625" y="457993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2312988" y="457993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166" name="Line 6"/>
          <p:cNvSpPr>
            <a:spLocks noChangeShapeType="1"/>
          </p:cNvSpPr>
          <p:nvPr/>
        </p:nvSpPr>
        <p:spPr bwMode="auto">
          <a:xfrm>
            <a:off x="1604963" y="4759325"/>
            <a:ext cx="360362" cy="0"/>
          </a:xfrm>
          <a:prstGeom prst="line">
            <a:avLst/>
          </a:prstGeom>
          <a:noFill/>
          <a:ln w="19050">
            <a:solidFill>
              <a:srgbClr val="7030A0"/>
            </a:solidFill>
            <a:miter lim="800000"/>
            <a:headEnd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1162050" y="4579938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 err="1">
                <a:latin typeface="Consolas" pitchFamily="49" charset="0"/>
                <a:ea typeface="宋体" pitchFamily="2" charset="-122"/>
                <a:cs typeface="Consolas" pitchFamily="49" charset="0"/>
              </a:rPr>
              <a:t>L1</a:t>
            </a:r>
            <a:endParaRPr lang="en-US" altLang="zh-CN" sz="1800" dirty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2530475" y="352583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2890838" y="352583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3598863" y="352583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3959225" y="352583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>
            <a:off x="3108959" y="3705225"/>
            <a:ext cx="468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174" name="Rectangle 14"/>
          <p:cNvSpPr>
            <a:spLocks noChangeArrowheads="1"/>
          </p:cNvSpPr>
          <p:nvPr/>
        </p:nvSpPr>
        <p:spPr bwMode="auto">
          <a:xfrm>
            <a:off x="5637225" y="352583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5997587" y="352583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∧</a:t>
            </a:r>
          </a:p>
        </p:txBody>
      </p:sp>
      <p:sp>
        <p:nvSpPr>
          <p:cNvPr id="92176" name="Freeform 16"/>
          <p:cNvSpPr>
            <a:spLocks/>
          </p:cNvSpPr>
          <p:nvPr/>
        </p:nvSpPr>
        <p:spPr bwMode="auto">
          <a:xfrm>
            <a:off x="5162562" y="3703638"/>
            <a:ext cx="487363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179" name="Text Box 19"/>
          <p:cNvSpPr txBox="1">
            <a:spLocks noChangeArrowheads="1"/>
          </p:cNvSpPr>
          <p:nvPr/>
        </p:nvSpPr>
        <p:spPr bwMode="auto">
          <a:xfrm>
            <a:off x="2428860" y="2786058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ea typeface="宋体" pitchFamily="2" charset="-122"/>
                <a:cs typeface="Consolas" pitchFamily="49" charset="0"/>
              </a:rPr>
              <a:t>p</a:t>
            </a:r>
          </a:p>
        </p:txBody>
      </p:sp>
      <p:sp>
        <p:nvSpPr>
          <p:cNvPr id="92180" name="Freeform 20"/>
          <p:cNvSpPr>
            <a:spLocks/>
          </p:cNvSpPr>
          <p:nvPr/>
        </p:nvSpPr>
        <p:spPr bwMode="auto">
          <a:xfrm>
            <a:off x="4068763" y="3705225"/>
            <a:ext cx="487362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4716463" y="3284538"/>
            <a:ext cx="427041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0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92183" name="Rectangle 23"/>
          <p:cNvSpPr>
            <a:spLocks noChangeArrowheads="1"/>
          </p:cNvSpPr>
          <p:nvPr/>
        </p:nvSpPr>
        <p:spPr bwMode="auto">
          <a:xfrm>
            <a:off x="1952625" y="522128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184" name="Rectangle 24"/>
          <p:cNvSpPr>
            <a:spLocks noChangeArrowheads="1"/>
          </p:cNvSpPr>
          <p:nvPr/>
        </p:nvSpPr>
        <p:spPr bwMode="auto">
          <a:xfrm>
            <a:off x="2312988" y="522128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185" name="Line 25"/>
          <p:cNvSpPr>
            <a:spLocks noChangeShapeType="1"/>
          </p:cNvSpPr>
          <p:nvPr/>
        </p:nvSpPr>
        <p:spPr bwMode="auto">
          <a:xfrm>
            <a:off x="1604963" y="5400675"/>
            <a:ext cx="360362" cy="0"/>
          </a:xfrm>
          <a:prstGeom prst="line">
            <a:avLst/>
          </a:prstGeom>
          <a:noFill/>
          <a:ln w="19050">
            <a:solidFill>
              <a:srgbClr val="7030A0"/>
            </a:solidFill>
            <a:miter lim="800000"/>
            <a:headEnd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186" name="Text Box 26"/>
          <p:cNvSpPr txBox="1">
            <a:spLocks noChangeArrowheads="1"/>
          </p:cNvSpPr>
          <p:nvPr/>
        </p:nvSpPr>
        <p:spPr bwMode="auto">
          <a:xfrm>
            <a:off x="1162050" y="5221288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ea typeface="宋体" pitchFamily="2" charset="-122"/>
                <a:cs typeface="Consolas" pitchFamily="49" charset="0"/>
              </a:rPr>
              <a:t>L2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746378" y="3932238"/>
            <a:ext cx="2468564" cy="1368425"/>
            <a:chOff x="1730" y="1842"/>
            <a:chExt cx="1555" cy="862"/>
          </a:xfrm>
        </p:grpSpPr>
        <p:sp>
          <p:nvSpPr>
            <p:cNvPr id="92188" name="Freeform 28"/>
            <p:cNvSpPr>
              <a:spLocks/>
            </p:cNvSpPr>
            <p:nvPr/>
          </p:nvSpPr>
          <p:spPr bwMode="auto">
            <a:xfrm>
              <a:off x="1730" y="1842"/>
              <a:ext cx="680" cy="862"/>
            </a:xfrm>
            <a:custGeom>
              <a:avLst/>
              <a:gdLst/>
              <a:ahLst/>
              <a:cxnLst>
                <a:cxn ang="0">
                  <a:pos x="680" y="0"/>
                </a:cxn>
                <a:cxn ang="0">
                  <a:pos x="670" y="202"/>
                </a:cxn>
                <a:cxn ang="0">
                  <a:pos x="646" y="341"/>
                </a:cxn>
                <a:cxn ang="0">
                  <a:pos x="590" y="478"/>
                </a:cxn>
                <a:cxn ang="0">
                  <a:pos x="522" y="594"/>
                </a:cxn>
                <a:cxn ang="0">
                  <a:pos x="438" y="690"/>
                </a:cxn>
                <a:cxn ang="0">
                  <a:pos x="346" y="762"/>
                </a:cxn>
                <a:cxn ang="0">
                  <a:pos x="234" y="814"/>
                </a:cxn>
                <a:cxn ang="0">
                  <a:pos x="0" y="862"/>
                </a:cxn>
              </a:cxnLst>
              <a:rect l="0" t="0" r="r" b="b"/>
              <a:pathLst>
                <a:path w="680" h="862">
                  <a:moveTo>
                    <a:pt x="680" y="0"/>
                  </a:moveTo>
                  <a:lnTo>
                    <a:pt x="670" y="202"/>
                  </a:lnTo>
                  <a:lnTo>
                    <a:pt x="646" y="341"/>
                  </a:lnTo>
                  <a:lnTo>
                    <a:pt x="590" y="478"/>
                  </a:lnTo>
                  <a:lnTo>
                    <a:pt x="522" y="594"/>
                  </a:lnTo>
                  <a:lnTo>
                    <a:pt x="438" y="690"/>
                  </a:lnTo>
                  <a:lnTo>
                    <a:pt x="346" y="762"/>
                  </a:lnTo>
                  <a:lnTo>
                    <a:pt x="234" y="814"/>
                  </a:lnTo>
                  <a:lnTo>
                    <a:pt x="0" y="862"/>
                  </a:lnTo>
                </a:path>
              </a:pathLst>
            </a:cu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189" name="Text Box 29"/>
            <p:cNvSpPr txBox="1">
              <a:spLocks noChangeArrowheads="1"/>
            </p:cNvSpPr>
            <p:nvPr/>
          </p:nvSpPr>
          <p:spPr bwMode="auto">
            <a:xfrm>
              <a:off x="2335" y="2296"/>
              <a:ext cx="9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B05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头插法建表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692275" y="4003675"/>
            <a:ext cx="1871663" cy="647700"/>
            <a:chOff x="1066" y="1887"/>
            <a:chExt cx="1179" cy="408"/>
          </a:xfrm>
        </p:grpSpPr>
        <p:sp>
          <p:nvSpPr>
            <p:cNvPr id="92187" name="Freeform 27"/>
            <p:cNvSpPr>
              <a:spLocks/>
            </p:cNvSpPr>
            <p:nvPr/>
          </p:nvSpPr>
          <p:spPr bwMode="auto">
            <a:xfrm>
              <a:off x="1730" y="1887"/>
              <a:ext cx="278" cy="408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278" y="136"/>
                </a:cxn>
                <a:cxn ang="0">
                  <a:pos x="274" y="197"/>
                </a:cxn>
                <a:cxn ang="0">
                  <a:pos x="254" y="269"/>
                </a:cxn>
                <a:cxn ang="0">
                  <a:pos x="214" y="321"/>
                </a:cxn>
                <a:cxn ang="0">
                  <a:pos x="170" y="369"/>
                </a:cxn>
                <a:cxn ang="0">
                  <a:pos x="0" y="408"/>
                </a:cxn>
              </a:cxnLst>
              <a:rect l="0" t="0" r="r" b="b"/>
              <a:pathLst>
                <a:path w="278" h="408">
                  <a:moveTo>
                    <a:pt x="272" y="0"/>
                  </a:moveTo>
                  <a:lnTo>
                    <a:pt x="278" y="136"/>
                  </a:lnTo>
                  <a:lnTo>
                    <a:pt x="274" y="197"/>
                  </a:lnTo>
                  <a:lnTo>
                    <a:pt x="254" y="269"/>
                  </a:lnTo>
                  <a:lnTo>
                    <a:pt x="214" y="321"/>
                  </a:lnTo>
                  <a:lnTo>
                    <a:pt x="170" y="369"/>
                  </a:lnTo>
                  <a:lnTo>
                    <a:pt x="0" y="408"/>
                  </a:lnTo>
                </a:path>
              </a:pathLst>
            </a:cu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190" name="Text Box 30"/>
            <p:cNvSpPr txBox="1">
              <a:spLocks noChangeArrowheads="1"/>
            </p:cNvSpPr>
            <p:nvPr/>
          </p:nvSpPr>
          <p:spPr bwMode="auto">
            <a:xfrm>
              <a:off x="1066" y="1888"/>
              <a:ext cx="117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B05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尾插法建表</a:t>
              </a:r>
            </a:p>
          </p:txBody>
        </p:sp>
      </p:grpSp>
      <p:sp>
        <p:nvSpPr>
          <p:cNvPr id="92191" name="Line 31"/>
          <p:cNvSpPr>
            <a:spLocks noChangeShapeType="1"/>
          </p:cNvSpPr>
          <p:nvPr/>
        </p:nvSpPr>
        <p:spPr bwMode="auto">
          <a:xfrm>
            <a:off x="2700338" y="3141663"/>
            <a:ext cx="0" cy="358775"/>
          </a:xfrm>
          <a:prstGeom prst="line">
            <a:avLst/>
          </a:prstGeom>
          <a:noFill/>
          <a:ln w="19050">
            <a:solidFill>
              <a:srgbClr val="FF00FF"/>
            </a:solidFill>
            <a:miter lim="800000"/>
            <a:headEnd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2844" y="908214"/>
            <a:ext cx="8858312" cy="14492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利用原单链表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中的所有结点通过改变指针域重组成单链表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L1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L2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由于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L1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中结点的相对顺序与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中的相同，所以采用尾插法建立单链表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L1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由于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L2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中结点的相对顺序与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中的相反，所以采用头插法建立单链表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L2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41</a:t>
            </a:fld>
            <a:r>
              <a:rPr lang="en-US" altLang="zh-CN" smtClean="0"/>
              <a:t>/50</a:t>
            </a:r>
            <a:endParaRPr lang="en-US" altLang="zh-CN"/>
          </a:p>
        </p:txBody>
      </p:sp>
      <p:grpSp>
        <p:nvGrpSpPr>
          <p:cNvPr id="35" name="组合 34"/>
          <p:cNvGrpSpPr/>
          <p:nvPr/>
        </p:nvGrpSpPr>
        <p:grpSpPr>
          <a:xfrm>
            <a:off x="642910" y="142852"/>
            <a:ext cx="722313" cy="582613"/>
            <a:chOff x="1774825" y="5489593"/>
            <a:chExt cx="722313" cy="582613"/>
          </a:xfrm>
        </p:grpSpPr>
        <p:sp>
          <p:nvSpPr>
            <p:cNvPr id="36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37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38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39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249239" y="333375"/>
            <a:ext cx="8680479" cy="2436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rIns="144000" bIns="216000">
            <a:spAutoFit/>
          </a:bodyPr>
          <a:lstStyle/>
          <a:p>
            <a:pPr algn="l">
              <a:lnSpc>
                <a:spcPts val="26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</a:t>
            </a:r>
            <a:r>
              <a:rPr kumimoji="1" lang="en-US" altLang="zh-CN" sz="180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split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(LinkNode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L1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*p=L-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*q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L1=L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利用原来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kumimoji="1"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r1=L1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//</a:t>
            </a:r>
            <a:r>
              <a:rPr kumimoji="1" lang="en-US" altLang="zh-CN" sz="1800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始终指向</a:t>
            </a:r>
            <a:r>
              <a:rPr kumimoji="1" lang="en-US" altLang="zh-CN" sz="1800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L1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的尾结点</a:t>
            </a:r>
            <a:endParaRPr kumimoji="1" lang="zh-CN" altLang="en-US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kumimoji="1" lang="zh-CN" altLang="en-US" sz="180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L2=(LinkNode *)malloc(sizeof(LinkNode));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kumimoji="1" lang="en-US" altLang="zh-CN" sz="1800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L2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的头结点</a:t>
            </a:r>
            <a:endParaRPr kumimoji="1" lang="zh-CN" altLang="en-US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kumimoji="1" lang="zh-CN" altLang="en-US" sz="180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L2-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	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L2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的指针域为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      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952625" y="5064144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12988" y="5064144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1604963" y="5243531"/>
            <a:ext cx="360362" cy="0"/>
          </a:xfrm>
          <a:prstGeom prst="line">
            <a:avLst/>
          </a:prstGeom>
          <a:noFill/>
          <a:ln w="19050">
            <a:solidFill>
              <a:srgbClr val="7030A0"/>
            </a:solidFill>
            <a:miter lim="800000"/>
            <a:headEnd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162050" y="5064144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 err="1">
                <a:latin typeface="Consolas" pitchFamily="49" charset="0"/>
                <a:ea typeface="宋体" pitchFamily="2" charset="-122"/>
                <a:cs typeface="Consolas" pitchFamily="49" charset="0"/>
              </a:rPr>
              <a:t>L1</a:t>
            </a:r>
            <a:endParaRPr lang="en-US" altLang="zh-CN" sz="1800" dirty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30475" y="4338662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890838" y="4338662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598863" y="4338662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959225" y="4338662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3129279" y="4518049"/>
            <a:ext cx="468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5689605" y="4338662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6049967" y="4338662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∧</a:t>
            </a:r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5214942" y="4516462"/>
            <a:ext cx="487363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Freeform 20"/>
          <p:cNvSpPr>
            <a:spLocks/>
          </p:cNvSpPr>
          <p:nvPr/>
        </p:nvSpPr>
        <p:spPr bwMode="auto">
          <a:xfrm>
            <a:off x="4068763" y="4518049"/>
            <a:ext cx="487362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716463" y="4097362"/>
            <a:ext cx="427041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0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1952625" y="5705494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2312988" y="5705494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∧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1604963" y="5884881"/>
            <a:ext cx="360362" cy="0"/>
          </a:xfrm>
          <a:prstGeom prst="line">
            <a:avLst/>
          </a:prstGeom>
          <a:noFill/>
          <a:ln w="19050">
            <a:solidFill>
              <a:srgbClr val="7030A0"/>
            </a:solidFill>
            <a:miter lim="800000"/>
            <a:headEnd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1162050" y="5705494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ea typeface="宋体" pitchFamily="2" charset="-122"/>
                <a:cs typeface="Consolas" pitchFamily="49" charset="0"/>
              </a:rPr>
              <a:t>L2</a:t>
            </a:r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2700338" y="3954487"/>
            <a:ext cx="0" cy="358775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2425687" y="3643314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ea typeface="宋体" pitchFamily="2" charset="-122"/>
                <a:cs typeface="Consolas" pitchFamily="49" charset="0"/>
              </a:rPr>
              <a:t>p</a:t>
            </a:r>
          </a:p>
        </p:txBody>
      </p:sp>
      <p:sp>
        <p:nvSpPr>
          <p:cNvPr id="29" name="下箭头 28"/>
          <p:cNvSpPr/>
          <p:nvPr/>
        </p:nvSpPr>
        <p:spPr>
          <a:xfrm>
            <a:off x="3500430" y="2857496"/>
            <a:ext cx="357190" cy="85725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00496" y="3071810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00B05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建表的准备工作</a:t>
            </a:r>
            <a:endParaRPr lang="zh-CN" altLang="en-US" sz="2000" dirty="0">
              <a:solidFill>
                <a:srgbClr val="00B050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42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285720" y="235341"/>
            <a:ext cx="8680479" cy="32650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kumimoji="1" lang="en-US" altLang="zh-CN" sz="1800" dirty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kumimoji="1" lang="en-US" altLang="zh-CN" sz="18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-&gt;next=p;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采用尾插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法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p(data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值为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err="1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</a:t>
            </a:r>
            <a:r>
              <a:rPr kumimoji="1" lang="en-US" altLang="zh-CN" sz="18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=p;</a:t>
            </a:r>
          </a:p>
          <a:p>
            <a:pPr algn="l"/>
            <a:r>
              <a:rPr kumimoji="1" lang="en-US" altLang="zh-CN" sz="1800" dirty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p=p-&gt;next;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移向下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值为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en-US" altLang="zh-CN" sz="1800" baseline="-25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q=p-&gt;next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 dirty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p-&gt;next=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L2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-&gt;next;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采用头插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法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L2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L2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-&gt;next=p;</a:t>
            </a:r>
          </a:p>
          <a:p>
            <a:pPr algn="l"/>
            <a:r>
              <a:rPr kumimoji="1" lang="en-US" altLang="zh-CN" sz="1800" dirty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p=q;	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重新指向</a:t>
            </a:r>
            <a:r>
              <a:rPr kumimoji="1" lang="en-US" altLang="zh-CN" sz="1800" i="1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r1-</a:t>
            </a:r>
            <a:r>
              <a:rPr kumimoji="1" lang="en-US" altLang="zh-CN" sz="1800" dirty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置空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647931" y="544036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08294" y="544036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300269" y="5619753"/>
            <a:ext cx="360362" cy="0"/>
          </a:xfrm>
          <a:prstGeom prst="line">
            <a:avLst/>
          </a:prstGeom>
          <a:noFill/>
          <a:ln w="19050">
            <a:solidFill>
              <a:srgbClr val="7030A0"/>
            </a:solidFill>
            <a:miter lim="800000"/>
            <a:headEnd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857356" y="5440366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 err="1">
                <a:latin typeface="Consolas" pitchFamily="49" charset="0"/>
                <a:ea typeface="宋体" pitchFamily="2" charset="-122"/>
                <a:cs typeface="Consolas" pitchFamily="49" charset="0"/>
              </a:rPr>
              <a:t>L1</a:t>
            </a:r>
            <a:endParaRPr lang="en-US" altLang="zh-CN" sz="1800" dirty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25781" y="438626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586144" y="438626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294169" y="438626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654531" y="438626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3834745" y="4565653"/>
            <a:ext cx="468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189671" y="438626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6550033" y="438626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∧</a:t>
            </a:r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5715008" y="4564066"/>
            <a:ext cx="487363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211505" y="3643314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ea typeface="宋体" pitchFamily="2" charset="-122"/>
                <a:cs typeface="Consolas" pitchFamily="49" charset="0"/>
              </a:rPr>
              <a:t>p</a:t>
            </a:r>
          </a:p>
        </p:txBody>
      </p:sp>
      <p:sp>
        <p:nvSpPr>
          <p:cNvPr id="16" name="Freeform 20"/>
          <p:cNvSpPr>
            <a:spLocks/>
          </p:cNvSpPr>
          <p:nvPr/>
        </p:nvSpPr>
        <p:spPr bwMode="auto">
          <a:xfrm>
            <a:off x="4764069" y="4565653"/>
            <a:ext cx="487362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310169" y="4144966"/>
            <a:ext cx="37467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0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647931" y="6081716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3008294" y="6081716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2300269" y="6261103"/>
            <a:ext cx="360362" cy="0"/>
          </a:xfrm>
          <a:prstGeom prst="line">
            <a:avLst/>
          </a:prstGeom>
          <a:noFill/>
          <a:ln w="19050">
            <a:solidFill>
              <a:srgbClr val="7030A0"/>
            </a:solidFill>
            <a:miter lim="800000"/>
            <a:headEnd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1857356" y="6081716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ea typeface="宋体" pitchFamily="2" charset="-122"/>
                <a:cs typeface="Consolas" pitchFamily="49" charset="0"/>
              </a:rPr>
              <a:t>L2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441681" y="4792666"/>
            <a:ext cx="2689225" cy="1368425"/>
            <a:chOff x="1730" y="1842"/>
            <a:chExt cx="1694" cy="862"/>
          </a:xfrm>
        </p:grpSpPr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1730" y="1842"/>
              <a:ext cx="680" cy="862"/>
            </a:xfrm>
            <a:custGeom>
              <a:avLst/>
              <a:gdLst/>
              <a:ahLst/>
              <a:cxnLst>
                <a:cxn ang="0">
                  <a:pos x="680" y="0"/>
                </a:cxn>
                <a:cxn ang="0">
                  <a:pos x="670" y="202"/>
                </a:cxn>
                <a:cxn ang="0">
                  <a:pos x="646" y="341"/>
                </a:cxn>
                <a:cxn ang="0">
                  <a:pos x="590" y="478"/>
                </a:cxn>
                <a:cxn ang="0">
                  <a:pos x="522" y="594"/>
                </a:cxn>
                <a:cxn ang="0">
                  <a:pos x="438" y="690"/>
                </a:cxn>
                <a:cxn ang="0">
                  <a:pos x="346" y="762"/>
                </a:cxn>
                <a:cxn ang="0">
                  <a:pos x="234" y="814"/>
                </a:cxn>
                <a:cxn ang="0">
                  <a:pos x="0" y="862"/>
                </a:cxn>
              </a:cxnLst>
              <a:rect l="0" t="0" r="r" b="b"/>
              <a:pathLst>
                <a:path w="680" h="862">
                  <a:moveTo>
                    <a:pt x="680" y="0"/>
                  </a:moveTo>
                  <a:lnTo>
                    <a:pt x="670" y="202"/>
                  </a:lnTo>
                  <a:lnTo>
                    <a:pt x="646" y="341"/>
                  </a:lnTo>
                  <a:lnTo>
                    <a:pt x="590" y="478"/>
                  </a:lnTo>
                  <a:lnTo>
                    <a:pt x="522" y="594"/>
                  </a:lnTo>
                  <a:lnTo>
                    <a:pt x="438" y="690"/>
                  </a:lnTo>
                  <a:lnTo>
                    <a:pt x="346" y="762"/>
                  </a:lnTo>
                  <a:lnTo>
                    <a:pt x="234" y="814"/>
                  </a:lnTo>
                  <a:lnTo>
                    <a:pt x="0" y="862"/>
                  </a:lnTo>
                </a:path>
              </a:pathLst>
            </a:cu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2245" y="2296"/>
              <a:ext cx="11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33CC33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头插法建表</a:t>
              </a:r>
            </a:p>
          </p:txBody>
        </p:sp>
      </p:grpSp>
      <p:grpSp>
        <p:nvGrpSpPr>
          <p:cNvPr id="22" name="Group 33"/>
          <p:cNvGrpSpPr>
            <a:grpSpLocks/>
          </p:cNvGrpSpPr>
          <p:nvPr/>
        </p:nvGrpSpPr>
        <p:grpSpPr bwMode="auto">
          <a:xfrm>
            <a:off x="2387581" y="4864103"/>
            <a:ext cx="1871663" cy="647700"/>
            <a:chOff x="1066" y="1887"/>
            <a:chExt cx="1179" cy="408"/>
          </a:xfrm>
        </p:grpSpPr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1730" y="1887"/>
              <a:ext cx="278" cy="408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278" y="136"/>
                </a:cxn>
                <a:cxn ang="0">
                  <a:pos x="274" y="197"/>
                </a:cxn>
                <a:cxn ang="0">
                  <a:pos x="254" y="269"/>
                </a:cxn>
                <a:cxn ang="0">
                  <a:pos x="214" y="321"/>
                </a:cxn>
                <a:cxn ang="0">
                  <a:pos x="170" y="369"/>
                </a:cxn>
                <a:cxn ang="0">
                  <a:pos x="0" y="408"/>
                </a:cxn>
              </a:cxnLst>
              <a:rect l="0" t="0" r="r" b="b"/>
              <a:pathLst>
                <a:path w="278" h="408">
                  <a:moveTo>
                    <a:pt x="272" y="0"/>
                  </a:moveTo>
                  <a:lnTo>
                    <a:pt x="278" y="136"/>
                  </a:lnTo>
                  <a:lnTo>
                    <a:pt x="274" y="197"/>
                  </a:lnTo>
                  <a:lnTo>
                    <a:pt x="254" y="269"/>
                  </a:lnTo>
                  <a:lnTo>
                    <a:pt x="214" y="321"/>
                  </a:lnTo>
                  <a:lnTo>
                    <a:pt x="170" y="369"/>
                  </a:lnTo>
                  <a:lnTo>
                    <a:pt x="0" y="408"/>
                  </a:lnTo>
                </a:path>
              </a:pathLst>
            </a:cu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1066" y="1888"/>
              <a:ext cx="11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33CC33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尾插法建表</a:t>
              </a:r>
            </a:p>
          </p:txBody>
        </p:sp>
      </p:grp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3395644" y="4002091"/>
            <a:ext cx="0" cy="358775"/>
          </a:xfrm>
          <a:prstGeom prst="line">
            <a:avLst/>
          </a:prstGeom>
          <a:noFill/>
          <a:ln w="19050">
            <a:solidFill>
              <a:srgbClr val="FF00FF"/>
            </a:solidFill>
            <a:miter lim="800000"/>
            <a:headEnd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下箭头 28"/>
          <p:cNvSpPr/>
          <p:nvPr/>
        </p:nvSpPr>
        <p:spPr>
          <a:xfrm>
            <a:off x="4071934" y="3643314"/>
            <a:ext cx="285752" cy="428628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43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714356"/>
            <a:ext cx="8072494" cy="2739211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kumimoji="1"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有一个带头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kumimoji="1"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的单链表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，每个结点值由单个数字、小写字母和大写字母构成。设计一个算法将其拆分成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个带头结点的单链表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L1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L2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L3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L1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包含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中的所有数字结点，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L2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包含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中的所有小写字母结点，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L3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包含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中的所有大写字母结点。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该算法如何设计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44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7"/>
          <p:cNvGrpSpPr/>
          <p:nvPr/>
        </p:nvGrpSpPr>
        <p:grpSpPr>
          <a:xfrm>
            <a:off x="1071538" y="1142984"/>
            <a:ext cx="4786346" cy="1687150"/>
            <a:chOff x="785786" y="2500306"/>
            <a:chExt cx="4786346" cy="1687150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785786" y="2500306"/>
              <a:ext cx="3929089" cy="466007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tIns="72000" bIns="72000">
              <a:spAutoFit/>
            </a:bodyPr>
            <a:lstStyle/>
            <a:p>
              <a:pPr>
                <a:lnSpc>
                  <a:spcPts val="25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chemeClr val="bg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  <a:sym typeface="Wingdings"/>
                </a:rPr>
                <a:t> </a:t>
              </a:r>
              <a:r>
                <a:rPr kumimoji="1" lang="zh-CN" altLang="en-US" sz="2200" smtClean="0">
                  <a:solidFill>
                    <a:schemeClr val="bg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  <a:sym typeface="Wingdings"/>
                </a:rPr>
                <a:t>以</a:t>
              </a:r>
              <a:r>
                <a:rPr kumimoji="1" lang="zh-CN" altLang="en-US" sz="2200" dirty="0" smtClean="0">
                  <a:solidFill>
                    <a:schemeClr val="bg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  <a:sym typeface="Wingdings"/>
                </a:rPr>
                <a:t>查找为基础的算法设计</a:t>
              </a:r>
              <a:endParaRPr kumimoji="1" lang="zh-CN" altLang="en-US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14414" y="3243928"/>
              <a:ext cx="4357718" cy="943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按照</a:t>
              </a:r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条件进行结点查找</a:t>
              </a:r>
              <a:r>
                <a:rPr lang="en-US" altLang="zh-CN" sz="2000" dirty="0" smtClean="0">
                  <a:latin typeface="楷体" pitchFamily="49" charset="-122"/>
                  <a:ea typeface="楷体" pitchFamily="49" charset="-122"/>
                </a:rPr>
                <a:t>;</a:t>
              </a: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进行插入或者删除操作。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45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468313" y="357166"/>
            <a:ext cx="8137525" cy="82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2.7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设计一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算法，删除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一个单链表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中元素值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最大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的结点（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最大值结点是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唯一的）。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0965" name="Text Box 69"/>
          <p:cNvSpPr txBox="1">
            <a:spLocks noChangeArrowheads="1"/>
          </p:cNvSpPr>
          <p:nvPr/>
        </p:nvSpPr>
        <p:spPr bwMode="auto">
          <a:xfrm>
            <a:off x="179388" y="2498725"/>
            <a:ext cx="43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80927" name="Line 31"/>
          <p:cNvSpPr>
            <a:spLocks noChangeShapeType="1"/>
          </p:cNvSpPr>
          <p:nvPr/>
        </p:nvSpPr>
        <p:spPr bwMode="auto">
          <a:xfrm>
            <a:off x="479425" y="3003550"/>
            <a:ext cx="360000" cy="0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7766050" y="2790825"/>
            <a:ext cx="838200" cy="517525"/>
            <a:chOff x="4752" y="2691"/>
            <a:chExt cx="528" cy="326"/>
          </a:xfrm>
        </p:grpSpPr>
        <p:sp>
          <p:nvSpPr>
            <p:cNvPr id="80931" name="Rectangle 35"/>
            <p:cNvSpPr>
              <a:spLocks noChangeArrowheads="1"/>
            </p:cNvSpPr>
            <p:nvPr/>
          </p:nvSpPr>
          <p:spPr bwMode="auto">
            <a:xfrm>
              <a:off x="4992" y="2691"/>
              <a:ext cx="288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0932" name="Rectangle 36"/>
            <p:cNvSpPr>
              <a:spLocks noChangeArrowheads="1"/>
            </p:cNvSpPr>
            <p:nvPr/>
          </p:nvSpPr>
          <p:spPr bwMode="auto">
            <a:xfrm>
              <a:off x="4752" y="2691"/>
              <a:ext cx="240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0933" name="Line 37"/>
            <p:cNvSpPr>
              <a:spLocks noChangeShapeType="1"/>
            </p:cNvSpPr>
            <p:nvPr/>
          </p:nvSpPr>
          <p:spPr bwMode="auto">
            <a:xfrm>
              <a:off x="4752" y="2691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34" name="Line 38"/>
            <p:cNvSpPr>
              <a:spLocks noChangeShapeType="1"/>
            </p:cNvSpPr>
            <p:nvPr/>
          </p:nvSpPr>
          <p:spPr bwMode="auto">
            <a:xfrm>
              <a:off x="4752" y="3017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35" name="Line 39"/>
            <p:cNvSpPr>
              <a:spLocks noChangeShapeType="1"/>
            </p:cNvSpPr>
            <p:nvPr/>
          </p:nvSpPr>
          <p:spPr bwMode="auto">
            <a:xfrm>
              <a:off x="475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36" name="Line 40"/>
            <p:cNvSpPr>
              <a:spLocks noChangeShapeType="1"/>
            </p:cNvSpPr>
            <p:nvPr/>
          </p:nvSpPr>
          <p:spPr bwMode="auto">
            <a:xfrm>
              <a:off x="499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37" name="Line 41"/>
            <p:cNvSpPr>
              <a:spLocks noChangeShapeType="1"/>
            </p:cNvSpPr>
            <p:nvPr/>
          </p:nvSpPr>
          <p:spPr bwMode="auto">
            <a:xfrm>
              <a:off x="5280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116138" y="2798763"/>
            <a:ext cx="838200" cy="517525"/>
            <a:chOff x="4752" y="2691"/>
            <a:chExt cx="528" cy="326"/>
          </a:xfrm>
        </p:grpSpPr>
        <p:sp>
          <p:nvSpPr>
            <p:cNvPr id="80939" name="Rectangle 43"/>
            <p:cNvSpPr>
              <a:spLocks noChangeArrowheads="1"/>
            </p:cNvSpPr>
            <p:nvPr/>
          </p:nvSpPr>
          <p:spPr bwMode="auto">
            <a:xfrm>
              <a:off x="4992" y="2691"/>
              <a:ext cx="288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0940" name="Rectangle 44"/>
            <p:cNvSpPr>
              <a:spLocks noChangeArrowheads="1"/>
            </p:cNvSpPr>
            <p:nvPr/>
          </p:nvSpPr>
          <p:spPr bwMode="auto">
            <a:xfrm>
              <a:off x="4752" y="2691"/>
              <a:ext cx="240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0941" name="Line 45"/>
            <p:cNvSpPr>
              <a:spLocks noChangeShapeType="1"/>
            </p:cNvSpPr>
            <p:nvPr/>
          </p:nvSpPr>
          <p:spPr bwMode="auto">
            <a:xfrm>
              <a:off x="4752" y="2691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42" name="Line 46"/>
            <p:cNvSpPr>
              <a:spLocks noChangeShapeType="1"/>
            </p:cNvSpPr>
            <p:nvPr/>
          </p:nvSpPr>
          <p:spPr bwMode="auto">
            <a:xfrm>
              <a:off x="4752" y="3017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43" name="Line 47"/>
            <p:cNvSpPr>
              <a:spLocks noChangeShapeType="1"/>
            </p:cNvSpPr>
            <p:nvPr/>
          </p:nvSpPr>
          <p:spPr bwMode="auto">
            <a:xfrm>
              <a:off x="475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44" name="Line 48"/>
            <p:cNvSpPr>
              <a:spLocks noChangeShapeType="1"/>
            </p:cNvSpPr>
            <p:nvPr/>
          </p:nvSpPr>
          <p:spPr bwMode="auto">
            <a:xfrm>
              <a:off x="499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45" name="Line 49"/>
            <p:cNvSpPr>
              <a:spLocks noChangeShapeType="1"/>
            </p:cNvSpPr>
            <p:nvPr/>
          </p:nvSpPr>
          <p:spPr bwMode="auto">
            <a:xfrm>
              <a:off x="5280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0954" name="Line 58"/>
          <p:cNvSpPr>
            <a:spLocks noChangeShapeType="1"/>
          </p:cNvSpPr>
          <p:nvPr/>
        </p:nvSpPr>
        <p:spPr bwMode="auto">
          <a:xfrm>
            <a:off x="2836863" y="3027363"/>
            <a:ext cx="557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5626100" y="2790825"/>
            <a:ext cx="838200" cy="517525"/>
            <a:chOff x="4752" y="2691"/>
            <a:chExt cx="528" cy="326"/>
          </a:xfrm>
        </p:grpSpPr>
        <p:sp>
          <p:nvSpPr>
            <p:cNvPr id="80957" name="Rectangle 61"/>
            <p:cNvSpPr>
              <a:spLocks noChangeArrowheads="1"/>
            </p:cNvSpPr>
            <p:nvPr/>
          </p:nvSpPr>
          <p:spPr bwMode="auto">
            <a:xfrm>
              <a:off x="4992" y="2691"/>
              <a:ext cx="288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0958" name="Rectangle 62"/>
            <p:cNvSpPr>
              <a:spLocks noChangeArrowheads="1"/>
            </p:cNvSpPr>
            <p:nvPr/>
          </p:nvSpPr>
          <p:spPr bwMode="auto">
            <a:xfrm>
              <a:off x="4752" y="2691"/>
              <a:ext cx="240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0959" name="Line 63"/>
            <p:cNvSpPr>
              <a:spLocks noChangeShapeType="1"/>
            </p:cNvSpPr>
            <p:nvPr/>
          </p:nvSpPr>
          <p:spPr bwMode="auto">
            <a:xfrm>
              <a:off x="4752" y="2691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60" name="Line 64"/>
            <p:cNvSpPr>
              <a:spLocks noChangeShapeType="1"/>
            </p:cNvSpPr>
            <p:nvPr/>
          </p:nvSpPr>
          <p:spPr bwMode="auto">
            <a:xfrm>
              <a:off x="4752" y="3017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61" name="Line 65"/>
            <p:cNvSpPr>
              <a:spLocks noChangeShapeType="1"/>
            </p:cNvSpPr>
            <p:nvPr/>
          </p:nvSpPr>
          <p:spPr bwMode="auto">
            <a:xfrm>
              <a:off x="475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62" name="Line 66"/>
            <p:cNvSpPr>
              <a:spLocks noChangeShapeType="1"/>
            </p:cNvSpPr>
            <p:nvPr/>
          </p:nvSpPr>
          <p:spPr bwMode="auto">
            <a:xfrm>
              <a:off x="499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63" name="Line 67"/>
            <p:cNvSpPr>
              <a:spLocks noChangeShapeType="1"/>
            </p:cNvSpPr>
            <p:nvPr/>
          </p:nvSpPr>
          <p:spPr bwMode="auto">
            <a:xfrm>
              <a:off x="5280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0964" name="Text Box 68"/>
          <p:cNvSpPr txBox="1">
            <a:spLocks noChangeArrowheads="1"/>
          </p:cNvSpPr>
          <p:nvPr/>
        </p:nvSpPr>
        <p:spPr bwMode="auto">
          <a:xfrm>
            <a:off x="8126413" y="2876550"/>
            <a:ext cx="360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∧</a:t>
            </a:r>
          </a:p>
        </p:txBody>
      </p:sp>
      <p:sp>
        <p:nvSpPr>
          <p:cNvPr id="80966" name="Line 70"/>
          <p:cNvSpPr>
            <a:spLocks noChangeShapeType="1"/>
          </p:cNvSpPr>
          <p:nvPr/>
        </p:nvSpPr>
        <p:spPr bwMode="auto">
          <a:xfrm>
            <a:off x="7221538" y="3006725"/>
            <a:ext cx="557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968" name="Text Box 72"/>
          <p:cNvSpPr txBox="1">
            <a:spLocks noChangeArrowheads="1"/>
          </p:cNvSpPr>
          <p:nvPr/>
        </p:nvSpPr>
        <p:spPr bwMode="auto">
          <a:xfrm>
            <a:off x="6769100" y="2679700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4481513" y="2794000"/>
            <a:ext cx="838200" cy="517525"/>
            <a:chOff x="4752" y="2691"/>
            <a:chExt cx="528" cy="326"/>
          </a:xfrm>
        </p:grpSpPr>
        <p:sp>
          <p:nvSpPr>
            <p:cNvPr id="80971" name="Rectangle 75"/>
            <p:cNvSpPr>
              <a:spLocks noChangeArrowheads="1"/>
            </p:cNvSpPr>
            <p:nvPr/>
          </p:nvSpPr>
          <p:spPr bwMode="auto">
            <a:xfrm>
              <a:off x="4992" y="2691"/>
              <a:ext cx="288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0972" name="Rectangle 76"/>
            <p:cNvSpPr>
              <a:spLocks noChangeArrowheads="1"/>
            </p:cNvSpPr>
            <p:nvPr/>
          </p:nvSpPr>
          <p:spPr bwMode="auto">
            <a:xfrm>
              <a:off x="4752" y="2691"/>
              <a:ext cx="240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0973" name="Line 77"/>
            <p:cNvSpPr>
              <a:spLocks noChangeShapeType="1"/>
            </p:cNvSpPr>
            <p:nvPr/>
          </p:nvSpPr>
          <p:spPr bwMode="auto">
            <a:xfrm>
              <a:off x="4752" y="2691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74" name="Line 78"/>
            <p:cNvSpPr>
              <a:spLocks noChangeShapeType="1"/>
            </p:cNvSpPr>
            <p:nvPr/>
          </p:nvSpPr>
          <p:spPr bwMode="auto">
            <a:xfrm>
              <a:off x="4752" y="3017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75" name="Line 79"/>
            <p:cNvSpPr>
              <a:spLocks noChangeShapeType="1"/>
            </p:cNvSpPr>
            <p:nvPr/>
          </p:nvSpPr>
          <p:spPr bwMode="auto">
            <a:xfrm>
              <a:off x="475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76" name="Line 80"/>
            <p:cNvSpPr>
              <a:spLocks noChangeShapeType="1"/>
            </p:cNvSpPr>
            <p:nvPr/>
          </p:nvSpPr>
          <p:spPr bwMode="auto">
            <a:xfrm>
              <a:off x="499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77" name="Line 81"/>
            <p:cNvSpPr>
              <a:spLocks noChangeShapeType="1"/>
            </p:cNvSpPr>
            <p:nvPr/>
          </p:nvSpPr>
          <p:spPr bwMode="auto">
            <a:xfrm>
              <a:off x="5280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0978" name="Line 82"/>
          <p:cNvSpPr>
            <a:spLocks noChangeShapeType="1"/>
          </p:cNvSpPr>
          <p:nvPr/>
        </p:nvSpPr>
        <p:spPr bwMode="auto">
          <a:xfrm>
            <a:off x="4044950" y="300990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979" name="Text Box 83"/>
          <p:cNvSpPr txBox="1">
            <a:spLocks noChangeArrowheads="1"/>
          </p:cNvSpPr>
          <p:nvPr/>
        </p:nvSpPr>
        <p:spPr bwMode="auto">
          <a:xfrm>
            <a:off x="3386138" y="2679700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4357686" y="2393955"/>
            <a:ext cx="2327275" cy="1820863"/>
            <a:chOff x="2699" y="1514"/>
            <a:chExt cx="1466" cy="1147"/>
          </a:xfrm>
        </p:grpSpPr>
        <p:sp>
          <p:nvSpPr>
            <p:cNvPr id="80980" name="Line 84"/>
            <p:cNvSpPr>
              <a:spLocks noChangeShapeType="1"/>
            </p:cNvSpPr>
            <p:nvPr/>
          </p:nvSpPr>
          <p:spPr bwMode="auto">
            <a:xfrm flipV="1">
              <a:off x="3877" y="2091"/>
              <a:ext cx="0" cy="3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81" name="Text Box 85"/>
            <p:cNvSpPr txBox="1">
              <a:spLocks noChangeArrowheads="1"/>
            </p:cNvSpPr>
            <p:nvPr/>
          </p:nvSpPr>
          <p:spPr bwMode="auto">
            <a:xfrm>
              <a:off x="3605" y="2409"/>
              <a:ext cx="5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 err="1">
                  <a:latin typeface="Consolas" pitchFamily="49" charset="0"/>
                  <a:cs typeface="Consolas" pitchFamily="49" charset="0"/>
                </a:rPr>
                <a:t>maxp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82" name="Line 86"/>
            <p:cNvSpPr>
              <a:spLocks noChangeShapeType="1"/>
            </p:cNvSpPr>
            <p:nvPr/>
          </p:nvSpPr>
          <p:spPr bwMode="auto">
            <a:xfrm flipV="1">
              <a:off x="2971" y="2093"/>
              <a:ext cx="0" cy="3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83" name="Text Box 87"/>
            <p:cNvSpPr txBox="1">
              <a:spLocks noChangeArrowheads="1"/>
            </p:cNvSpPr>
            <p:nvPr/>
          </p:nvSpPr>
          <p:spPr bwMode="auto">
            <a:xfrm>
              <a:off x="2699" y="2411"/>
              <a:ext cx="7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 err="1">
                  <a:latin typeface="Consolas" pitchFamily="49" charset="0"/>
                  <a:cs typeface="Consolas" pitchFamily="49" charset="0"/>
                </a:rPr>
                <a:t>maxpre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84" name="Oval 88"/>
            <p:cNvSpPr>
              <a:spLocks noChangeArrowheads="1"/>
            </p:cNvSpPr>
            <p:nvPr/>
          </p:nvSpPr>
          <p:spPr bwMode="auto">
            <a:xfrm>
              <a:off x="3440" y="1514"/>
              <a:ext cx="725" cy="74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 cap="rnd">
              <a:solidFill>
                <a:srgbClr val="33CC33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100"/>
          <p:cNvGrpSpPr>
            <a:grpSpLocks/>
          </p:cNvGrpSpPr>
          <p:nvPr/>
        </p:nvGrpSpPr>
        <p:grpSpPr bwMode="auto">
          <a:xfrm>
            <a:off x="4338638" y="1819275"/>
            <a:ext cx="3376634" cy="1203325"/>
            <a:chOff x="2733" y="1146"/>
            <a:chExt cx="1905" cy="758"/>
          </a:xfrm>
        </p:grpSpPr>
        <p:sp>
          <p:nvSpPr>
            <p:cNvPr id="80993" name="Freeform 97"/>
            <p:cNvSpPr>
              <a:spLocks/>
            </p:cNvSpPr>
            <p:nvPr/>
          </p:nvSpPr>
          <p:spPr bwMode="auto">
            <a:xfrm>
              <a:off x="3190" y="1396"/>
              <a:ext cx="1114" cy="508"/>
            </a:xfrm>
            <a:custGeom>
              <a:avLst/>
              <a:gdLst/>
              <a:ahLst/>
              <a:cxnLst>
                <a:cxn ang="0">
                  <a:pos x="2" y="508"/>
                </a:cxn>
                <a:cxn ang="0">
                  <a:pos x="138" y="76"/>
                </a:cxn>
                <a:cxn ang="0">
                  <a:pos x="834" y="52"/>
                </a:cxn>
                <a:cxn ang="0">
                  <a:pos x="1114" y="388"/>
                </a:cxn>
              </a:cxnLst>
              <a:rect l="0" t="0" r="r" b="b"/>
              <a:pathLst>
                <a:path w="1114" h="508">
                  <a:moveTo>
                    <a:pt x="2" y="508"/>
                  </a:moveTo>
                  <a:cubicBezTo>
                    <a:pt x="26" y="436"/>
                    <a:pt x="0" y="152"/>
                    <a:pt x="138" y="76"/>
                  </a:cubicBezTo>
                  <a:cubicBezTo>
                    <a:pt x="268" y="8"/>
                    <a:pt x="671" y="0"/>
                    <a:pt x="834" y="52"/>
                  </a:cubicBezTo>
                  <a:cubicBezTo>
                    <a:pt x="997" y="104"/>
                    <a:pt x="1056" y="318"/>
                    <a:pt x="1114" y="388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94" name="Text Box 98"/>
            <p:cNvSpPr txBox="1">
              <a:spLocks noChangeArrowheads="1"/>
            </p:cNvSpPr>
            <p:nvPr/>
          </p:nvSpPr>
          <p:spPr bwMode="auto">
            <a:xfrm>
              <a:off x="2733" y="1146"/>
              <a:ext cx="1905" cy="19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latin typeface="Consolas" pitchFamily="49" charset="0"/>
                  <a:cs typeface="Consolas" pitchFamily="49" charset="0"/>
                </a:rPr>
                <a:t>maxpre</a:t>
              </a:r>
              <a:r>
                <a:rPr lang="en-US" altLang="zh-CN" sz="2000" dirty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&gt;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next=maxp</a:t>
              </a:r>
              <a:r>
                <a:rPr lang="en-US" altLang="zh-CN" sz="200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&gt;next</a:t>
              </a:r>
            </a:p>
          </p:txBody>
        </p:sp>
      </p:grpSp>
      <p:grpSp>
        <p:nvGrpSpPr>
          <p:cNvPr id="8" name="组合 70"/>
          <p:cNvGrpSpPr/>
          <p:nvPr/>
        </p:nvGrpSpPr>
        <p:grpSpPr>
          <a:xfrm>
            <a:off x="1000100" y="3319463"/>
            <a:ext cx="1785950" cy="1621877"/>
            <a:chOff x="1000100" y="3319463"/>
            <a:chExt cx="1785950" cy="1621877"/>
          </a:xfrm>
        </p:grpSpPr>
        <p:sp>
          <p:nvSpPr>
            <p:cNvPr id="80988" name="Line 92"/>
            <p:cNvSpPr>
              <a:spLocks noChangeShapeType="1"/>
            </p:cNvSpPr>
            <p:nvPr/>
          </p:nvSpPr>
          <p:spPr bwMode="auto">
            <a:xfrm flipV="1">
              <a:off x="2554288" y="3319463"/>
              <a:ext cx="0" cy="5762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89" name="Text Box 93"/>
            <p:cNvSpPr txBox="1">
              <a:spLocks noChangeArrowheads="1"/>
            </p:cNvSpPr>
            <p:nvPr/>
          </p:nvSpPr>
          <p:spPr bwMode="auto">
            <a:xfrm>
              <a:off x="2409825" y="3824288"/>
              <a:ext cx="3619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80990" name="Line 94"/>
            <p:cNvSpPr>
              <a:spLocks noChangeShapeType="1"/>
            </p:cNvSpPr>
            <p:nvPr/>
          </p:nvSpPr>
          <p:spPr bwMode="auto">
            <a:xfrm flipV="1">
              <a:off x="1258888" y="3319463"/>
              <a:ext cx="0" cy="5762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91" name="Text Box 95"/>
            <p:cNvSpPr txBox="1">
              <a:spLocks noChangeArrowheads="1"/>
            </p:cNvSpPr>
            <p:nvPr/>
          </p:nvSpPr>
          <p:spPr bwMode="auto">
            <a:xfrm>
              <a:off x="1004888" y="3824288"/>
              <a:ext cx="64928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pre</a:t>
              </a:r>
            </a:p>
          </p:txBody>
        </p:sp>
        <p:sp>
          <p:nvSpPr>
            <p:cNvPr id="69" name="左大括号 68"/>
            <p:cNvSpPr/>
            <p:nvPr/>
          </p:nvSpPr>
          <p:spPr>
            <a:xfrm rot="16200000">
              <a:off x="1803075" y="3697595"/>
              <a:ext cx="180000" cy="1357322"/>
            </a:xfrm>
            <a:prstGeom prst="leftBrac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00100" y="4572008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一对同步指针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71" name="Group 42"/>
          <p:cNvGrpSpPr>
            <a:grpSpLocks/>
          </p:cNvGrpSpPr>
          <p:nvPr/>
        </p:nvGrpSpPr>
        <p:grpSpPr bwMode="auto">
          <a:xfrm>
            <a:off x="857224" y="2786058"/>
            <a:ext cx="838200" cy="517525"/>
            <a:chOff x="4752" y="2691"/>
            <a:chExt cx="528" cy="326"/>
          </a:xfrm>
        </p:grpSpPr>
        <p:sp>
          <p:nvSpPr>
            <p:cNvPr id="73" name="Rectangle 43"/>
            <p:cNvSpPr>
              <a:spLocks noChangeArrowheads="1"/>
            </p:cNvSpPr>
            <p:nvPr/>
          </p:nvSpPr>
          <p:spPr bwMode="auto">
            <a:xfrm>
              <a:off x="4992" y="2691"/>
              <a:ext cx="288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4" name="Rectangle 44"/>
            <p:cNvSpPr>
              <a:spLocks noChangeArrowheads="1"/>
            </p:cNvSpPr>
            <p:nvPr/>
          </p:nvSpPr>
          <p:spPr bwMode="auto">
            <a:xfrm>
              <a:off x="4752" y="2691"/>
              <a:ext cx="240" cy="3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l">
                <a:spcBef>
                  <a:spcPct val="20000"/>
                </a:spcBef>
              </a:pPr>
              <a:endParaRPr lang="zh-CN" altLang="zh-CN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5" name="Line 45"/>
            <p:cNvSpPr>
              <a:spLocks noChangeShapeType="1"/>
            </p:cNvSpPr>
            <p:nvPr/>
          </p:nvSpPr>
          <p:spPr bwMode="auto">
            <a:xfrm>
              <a:off x="4752" y="2691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Line 46"/>
            <p:cNvSpPr>
              <a:spLocks noChangeShapeType="1"/>
            </p:cNvSpPr>
            <p:nvPr/>
          </p:nvSpPr>
          <p:spPr bwMode="auto">
            <a:xfrm>
              <a:off x="4752" y="3017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47"/>
            <p:cNvSpPr>
              <a:spLocks noChangeShapeType="1"/>
            </p:cNvSpPr>
            <p:nvPr/>
          </p:nvSpPr>
          <p:spPr bwMode="auto">
            <a:xfrm>
              <a:off x="475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Line 48"/>
            <p:cNvSpPr>
              <a:spLocks noChangeShapeType="1"/>
            </p:cNvSpPr>
            <p:nvPr/>
          </p:nvSpPr>
          <p:spPr bwMode="auto">
            <a:xfrm>
              <a:off x="4992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49"/>
            <p:cNvSpPr>
              <a:spLocks noChangeShapeType="1"/>
            </p:cNvSpPr>
            <p:nvPr/>
          </p:nvSpPr>
          <p:spPr bwMode="auto">
            <a:xfrm>
              <a:off x="5280" y="2691"/>
              <a:ext cx="0" cy="32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0928" name="Line 32"/>
          <p:cNvSpPr>
            <a:spLocks noChangeShapeType="1"/>
          </p:cNvSpPr>
          <p:nvPr/>
        </p:nvSpPr>
        <p:spPr bwMode="auto">
          <a:xfrm>
            <a:off x="1557338" y="3019425"/>
            <a:ext cx="557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929" name="Line 33"/>
          <p:cNvSpPr>
            <a:spLocks noChangeShapeType="1"/>
          </p:cNvSpPr>
          <p:nvPr/>
        </p:nvSpPr>
        <p:spPr bwMode="auto">
          <a:xfrm>
            <a:off x="6175375" y="3014663"/>
            <a:ext cx="557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967" name="Line 71"/>
          <p:cNvSpPr>
            <a:spLocks noChangeShapeType="1"/>
          </p:cNvSpPr>
          <p:nvPr/>
        </p:nvSpPr>
        <p:spPr bwMode="auto">
          <a:xfrm>
            <a:off x="5170488" y="30067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46</a:t>
            </a:fld>
            <a:r>
              <a:rPr lang="en-US" altLang="zh-CN" smtClean="0"/>
              <a:t>/50</a:t>
            </a:r>
            <a:endParaRPr lang="en-US" altLang="zh-CN"/>
          </a:p>
        </p:txBody>
      </p:sp>
      <p:grpSp>
        <p:nvGrpSpPr>
          <p:cNvPr id="81" name="组合 80"/>
          <p:cNvGrpSpPr/>
          <p:nvPr/>
        </p:nvGrpSpPr>
        <p:grpSpPr>
          <a:xfrm>
            <a:off x="1277919" y="1428736"/>
            <a:ext cx="722313" cy="582613"/>
            <a:chOff x="1774825" y="5489593"/>
            <a:chExt cx="722313" cy="582613"/>
          </a:xfrm>
        </p:grpSpPr>
        <p:sp>
          <p:nvSpPr>
            <p:cNvPr id="82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83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84" name="Picture 49" descr="阴影5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85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5185E-6 L 0.65208 0.0006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323850" y="285728"/>
            <a:ext cx="8640763" cy="4880567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delmaxnode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(LinkNode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*&amp;L)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LinkNode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*p=L-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*pre=L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*maxp=p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maxpre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=pre;</a:t>
            </a:r>
          </a:p>
          <a:p>
            <a:pPr algn="l">
              <a:lnSpc>
                <a:spcPts val="2500"/>
              </a:lnSpc>
            </a:pP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(p!=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NULL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-&gt;data&lt;p-&gt;data)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若找到一个更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=p;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更改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maxp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maxpre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=pre;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更改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maxpre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}</a:t>
            </a:r>
          </a:p>
          <a:p>
            <a:pPr algn="l">
              <a:lnSpc>
                <a:spcPts val="25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pre=p;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同步后移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p=p-&gt;next;</a:t>
            </a:r>
          </a:p>
          <a:p>
            <a:pPr algn="l"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}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maxpre-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maxp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-&gt;next;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free(maxp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释放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714348" y="5572140"/>
            <a:ext cx="467677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该算法的时间复杂度为</a:t>
            </a:r>
            <a:r>
              <a:rPr lang="en-US" altLang="zh-CN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O(</a:t>
            </a:r>
            <a:r>
              <a:rPr lang="en-US" altLang="zh-CN" sz="2000" i="1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lang="en-US" altLang="zh-CN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47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468313" y="692150"/>
            <a:ext cx="8291512" cy="80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2.8】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有一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带头结点的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（至少有一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数据结点），设计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一个算法使其元素递增有序排列。</a:t>
            </a: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760439" y="3494088"/>
            <a:ext cx="554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ea typeface="宋体" pitchFamily="2" charset="-122"/>
                <a:cs typeface="Consolas" pitchFamily="49" charset="0"/>
              </a:rPr>
              <a:t>L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435126" y="349408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1795489" y="349408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01733" name="Line 5"/>
          <p:cNvSpPr>
            <a:spLocks noChangeShapeType="1"/>
          </p:cNvSpPr>
          <p:nvPr/>
        </p:nvSpPr>
        <p:spPr bwMode="auto">
          <a:xfrm>
            <a:off x="1087464" y="3673475"/>
            <a:ext cx="360362" cy="0"/>
          </a:xfrm>
          <a:prstGeom prst="line">
            <a:avLst/>
          </a:prstGeom>
          <a:noFill/>
          <a:ln w="19050">
            <a:solidFill>
              <a:srgbClr val="7030A0"/>
            </a:solidFill>
            <a:miter lim="800000"/>
            <a:headEnd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735" name="Rectangle 7"/>
          <p:cNvSpPr>
            <a:spLocks noChangeArrowheads="1"/>
          </p:cNvSpPr>
          <p:nvPr/>
        </p:nvSpPr>
        <p:spPr bwMode="auto">
          <a:xfrm>
            <a:off x="5264151" y="349408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01736" name="Rectangle 8"/>
          <p:cNvSpPr>
            <a:spLocks noChangeArrowheads="1"/>
          </p:cNvSpPr>
          <p:nvPr/>
        </p:nvSpPr>
        <p:spPr bwMode="auto">
          <a:xfrm>
            <a:off x="5624514" y="349408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∧</a:t>
            </a:r>
          </a:p>
        </p:txBody>
      </p:sp>
      <p:sp>
        <p:nvSpPr>
          <p:cNvPr id="201737" name="Rectangle 9"/>
          <p:cNvSpPr>
            <a:spLocks noChangeArrowheads="1"/>
          </p:cNvSpPr>
          <p:nvPr/>
        </p:nvSpPr>
        <p:spPr bwMode="auto">
          <a:xfrm>
            <a:off x="5224489" y="249078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01738" name="Rectangle 10"/>
          <p:cNvSpPr>
            <a:spLocks noChangeArrowheads="1"/>
          </p:cNvSpPr>
          <p:nvPr/>
        </p:nvSpPr>
        <p:spPr bwMode="auto">
          <a:xfrm>
            <a:off x="5584851" y="249078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01739" name="Rectangle 11"/>
          <p:cNvSpPr>
            <a:spLocks noChangeArrowheads="1"/>
          </p:cNvSpPr>
          <p:nvPr/>
        </p:nvSpPr>
        <p:spPr bwMode="auto">
          <a:xfrm>
            <a:off x="7261241" y="249078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01740" name="Rectangle 12"/>
          <p:cNvSpPr>
            <a:spLocks noChangeArrowheads="1"/>
          </p:cNvSpPr>
          <p:nvPr/>
        </p:nvSpPr>
        <p:spPr bwMode="auto">
          <a:xfrm>
            <a:off x="7621603" y="249078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∧</a:t>
            </a:r>
          </a:p>
        </p:txBody>
      </p:sp>
      <p:sp>
        <p:nvSpPr>
          <p:cNvPr id="201741" name="Freeform 13"/>
          <p:cNvSpPr>
            <a:spLocks/>
          </p:cNvSpPr>
          <p:nvPr/>
        </p:nvSpPr>
        <p:spPr bwMode="auto">
          <a:xfrm>
            <a:off x="6786578" y="2668588"/>
            <a:ext cx="487363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742" name="Freeform 14"/>
          <p:cNvSpPr>
            <a:spLocks/>
          </p:cNvSpPr>
          <p:nvPr/>
        </p:nvSpPr>
        <p:spPr bwMode="auto">
          <a:xfrm>
            <a:off x="4714876" y="3670300"/>
            <a:ext cx="552450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8" y="2"/>
              </a:cxn>
            </a:cxnLst>
            <a:rect l="0" t="0" r="r" b="b"/>
            <a:pathLst>
              <a:path w="348" h="2">
                <a:moveTo>
                  <a:pt x="0" y="0"/>
                </a:moveTo>
                <a:lnTo>
                  <a:pt x="348" y="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743" name="Text Box 15"/>
          <p:cNvSpPr txBox="1">
            <a:spLocks noChangeArrowheads="1"/>
          </p:cNvSpPr>
          <p:nvPr/>
        </p:nvSpPr>
        <p:spPr bwMode="auto">
          <a:xfrm>
            <a:off x="5334026" y="1916113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ea typeface="宋体" pitchFamily="2" charset="-122"/>
                <a:cs typeface="Consolas" pitchFamily="49" charset="0"/>
              </a:rPr>
              <a:t>p</a:t>
            </a:r>
          </a:p>
        </p:txBody>
      </p:sp>
      <p:sp>
        <p:nvSpPr>
          <p:cNvPr id="201744" name="Freeform 16"/>
          <p:cNvSpPr>
            <a:spLocks/>
          </p:cNvSpPr>
          <p:nvPr/>
        </p:nvSpPr>
        <p:spPr bwMode="auto">
          <a:xfrm>
            <a:off x="5694389" y="2670175"/>
            <a:ext cx="487362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7" y="2"/>
              </a:cxn>
            </a:cxnLst>
            <a:rect l="0" t="0" r="r" b="b"/>
            <a:pathLst>
              <a:path w="307" h="2">
                <a:moveTo>
                  <a:pt x="0" y="0"/>
                </a:moveTo>
                <a:lnTo>
                  <a:pt x="307" y="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745" name="Text Box 17"/>
          <p:cNvSpPr txBox="1">
            <a:spLocks noChangeArrowheads="1"/>
          </p:cNvSpPr>
          <p:nvPr/>
        </p:nvSpPr>
        <p:spPr bwMode="auto">
          <a:xfrm>
            <a:off x="6281129" y="2483168"/>
            <a:ext cx="373051" cy="35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1600"/>
              </a:lnSpc>
              <a:spcBef>
                <a:spcPts val="0"/>
              </a:spcBef>
            </a:pPr>
            <a:r>
              <a:rPr lang="en-US" altLang="zh-CN" sz="32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201746" name="Line 18"/>
          <p:cNvSpPr>
            <a:spLocks noChangeShapeType="1"/>
          </p:cNvSpPr>
          <p:nvPr/>
        </p:nvSpPr>
        <p:spPr bwMode="auto">
          <a:xfrm>
            <a:off x="5353076" y="2132013"/>
            <a:ext cx="0" cy="360362"/>
          </a:xfrm>
          <a:prstGeom prst="line">
            <a:avLst/>
          </a:prstGeom>
          <a:noFill/>
          <a:ln w="19050">
            <a:solidFill>
              <a:srgbClr val="FF3300"/>
            </a:solidFill>
            <a:miter lim="800000"/>
            <a:headEnd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747" name="Freeform 19"/>
          <p:cNvSpPr>
            <a:spLocks/>
          </p:cNvSpPr>
          <p:nvPr/>
        </p:nvSpPr>
        <p:spPr bwMode="auto">
          <a:xfrm>
            <a:off x="4078314" y="2876550"/>
            <a:ext cx="1371600" cy="654050"/>
          </a:xfrm>
          <a:custGeom>
            <a:avLst/>
            <a:gdLst/>
            <a:ahLst/>
            <a:cxnLst>
              <a:cxn ang="0">
                <a:pos x="864" y="0"/>
              </a:cxn>
              <a:cxn ang="0">
                <a:pos x="720" y="64"/>
              </a:cxn>
              <a:cxn ang="0">
                <a:pos x="416" y="120"/>
              </a:cxn>
              <a:cxn ang="0">
                <a:pos x="176" y="200"/>
              </a:cxn>
              <a:cxn ang="0">
                <a:pos x="0" y="412"/>
              </a:cxn>
            </a:cxnLst>
            <a:rect l="0" t="0" r="r" b="b"/>
            <a:pathLst>
              <a:path w="864" h="412">
                <a:moveTo>
                  <a:pt x="864" y="0"/>
                </a:moveTo>
                <a:cubicBezTo>
                  <a:pt x="864" y="0"/>
                  <a:pt x="795" y="44"/>
                  <a:pt x="720" y="64"/>
                </a:cubicBezTo>
                <a:cubicBezTo>
                  <a:pt x="645" y="84"/>
                  <a:pt x="507" y="97"/>
                  <a:pt x="416" y="120"/>
                </a:cubicBezTo>
                <a:cubicBezTo>
                  <a:pt x="325" y="143"/>
                  <a:pt x="245" y="151"/>
                  <a:pt x="176" y="200"/>
                </a:cubicBezTo>
                <a:cubicBezTo>
                  <a:pt x="107" y="249"/>
                  <a:pt x="37" y="368"/>
                  <a:pt x="0" y="412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748" name="Rectangle 20"/>
          <p:cNvSpPr>
            <a:spLocks noChangeArrowheads="1"/>
          </p:cNvSpPr>
          <p:nvPr/>
        </p:nvSpPr>
        <p:spPr bwMode="auto">
          <a:xfrm>
            <a:off x="3089301" y="3500438"/>
            <a:ext cx="3603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01749" name="Rectangle 21"/>
          <p:cNvSpPr>
            <a:spLocks noChangeArrowheads="1"/>
          </p:cNvSpPr>
          <p:nvPr/>
        </p:nvSpPr>
        <p:spPr bwMode="auto">
          <a:xfrm>
            <a:off x="3449664" y="3500438"/>
            <a:ext cx="3603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01750" name="Freeform 22"/>
          <p:cNvSpPr>
            <a:spLocks/>
          </p:cNvSpPr>
          <p:nvPr/>
        </p:nvSpPr>
        <p:spPr bwMode="auto">
          <a:xfrm>
            <a:off x="1839939" y="3676650"/>
            <a:ext cx="552450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8" y="2"/>
              </a:cxn>
            </a:cxnLst>
            <a:rect l="0" t="0" r="r" b="b"/>
            <a:pathLst>
              <a:path w="348" h="2">
                <a:moveTo>
                  <a:pt x="0" y="0"/>
                </a:moveTo>
                <a:lnTo>
                  <a:pt x="348" y="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751" name="Freeform 23"/>
          <p:cNvSpPr>
            <a:spLocks/>
          </p:cNvSpPr>
          <p:nvPr/>
        </p:nvSpPr>
        <p:spPr bwMode="auto">
          <a:xfrm>
            <a:off x="3641751" y="3670300"/>
            <a:ext cx="552450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8" y="2"/>
              </a:cxn>
            </a:cxnLst>
            <a:rect l="0" t="0" r="r" b="b"/>
            <a:pathLst>
              <a:path w="348" h="2">
                <a:moveTo>
                  <a:pt x="0" y="0"/>
                </a:moveTo>
                <a:lnTo>
                  <a:pt x="348" y="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752" name="Text Box 24"/>
          <p:cNvSpPr txBox="1">
            <a:spLocks noChangeArrowheads="1"/>
          </p:cNvSpPr>
          <p:nvPr/>
        </p:nvSpPr>
        <p:spPr bwMode="auto">
          <a:xfrm>
            <a:off x="4258655" y="3474403"/>
            <a:ext cx="425424" cy="35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1600"/>
              </a:lnSpc>
              <a:spcBef>
                <a:spcPts val="0"/>
              </a:spcBef>
            </a:pPr>
            <a:r>
              <a:rPr lang="en-US" altLang="zh-CN" sz="32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201753" name="Text Box 25"/>
          <p:cNvSpPr txBox="1">
            <a:spLocks noChangeArrowheads="1"/>
          </p:cNvSpPr>
          <p:nvPr/>
        </p:nvSpPr>
        <p:spPr bwMode="auto">
          <a:xfrm>
            <a:off x="3238525" y="2924175"/>
            <a:ext cx="7000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ea typeface="宋体" pitchFamily="2" charset="-122"/>
                <a:cs typeface="Consolas" pitchFamily="49" charset="0"/>
              </a:rPr>
              <a:t>pre</a:t>
            </a:r>
          </a:p>
        </p:txBody>
      </p:sp>
      <p:sp>
        <p:nvSpPr>
          <p:cNvPr id="201754" name="Line 26"/>
          <p:cNvSpPr>
            <a:spLocks noChangeShapeType="1"/>
          </p:cNvSpPr>
          <p:nvPr/>
        </p:nvSpPr>
        <p:spPr bwMode="auto">
          <a:xfrm>
            <a:off x="3257576" y="3140075"/>
            <a:ext cx="0" cy="360363"/>
          </a:xfrm>
          <a:prstGeom prst="line">
            <a:avLst/>
          </a:prstGeom>
          <a:noFill/>
          <a:ln w="19050">
            <a:solidFill>
              <a:srgbClr val="FF3300"/>
            </a:solidFill>
            <a:miter lim="800000"/>
            <a:headEnd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755" name="Text Box 27"/>
          <p:cNvSpPr txBox="1">
            <a:spLocks noChangeArrowheads="1"/>
          </p:cNvSpPr>
          <p:nvPr/>
        </p:nvSpPr>
        <p:spPr bwMode="auto">
          <a:xfrm>
            <a:off x="2405725" y="3497898"/>
            <a:ext cx="369847" cy="35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1600"/>
              </a:lnSpc>
              <a:spcBef>
                <a:spcPts val="0"/>
              </a:spcBef>
            </a:pPr>
            <a:r>
              <a:rPr lang="en-US" altLang="zh-CN" sz="32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201756" name="Line 28"/>
          <p:cNvSpPr>
            <a:spLocks noChangeShapeType="1"/>
          </p:cNvSpPr>
          <p:nvPr/>
        </p:nvSpPr>
        <p:spPr bwMode="auto">
          <a:xfrm>
            <a:off x="2849589" y="3678238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右大括号 28"/>
          <p:cNvSpPr/>
          <p:nvPr/>
        </p:nvSpPr>
        <p:spPr>
          <a:xfrm rot="5400000">
            <a:off x="3652010" y="2286835"/>
            <a:ext cx="216000" cy="3786214"/>
          </a:xfrm>
          <a:prstGeom prst="rightBrac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95597" y="4286256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有序单链表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48</a:t>
            </a:fld>
            <a:r>
              <a:rPr lang="en-US" altLang="zh-CN" smtClean="0"/>
              <a:t>/50</a:t>
            </a:r>
            <a:endParaRPr lang="en-US" altLang="zh-CN"/>
          </a:p>
        </p:txBody>
      </p:sp>
      <p:grpSp>
        <p:nvGrpSpPr>
          <p:cNvPr id="39" name="组合 38"/>
          <p:cNvGrpSpPr/>
          <p:nvPr/>
        </p:nvGrpSpPr>
        <p:grpSpPr>
          <a:xfrm>
            <a:off x="1214414" y="1857364"/>
            <a:ext cx="722313" cy="582613"/>
            <a:chOff x="1774825" y="5489593"/>
            <a:chExt cx="722313" cy="582613"/>
          </a:xfrm>
        </p:grpSpPr>
        <p:sp>
          <p:nvSpPr>
            <p:cNvPr id="35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36" name="Group 8"/>
            <p:cNvGrpSpPr>
              <a:grpSpLocks/>
            </p:cNvGrpSpPr>
            <p:nvPr/>
          </p:nvGrpSpPr>
          <p:grpSpPr bwMode="auto">
            <a:xfrm>
              <a:off x="1774825" y="5518168"/>
              <a:ext cx="544513" cy="554038"/>
              <a:chOff x="1019" y="1020"/>
              <a:chExt cx="399" cy="406"/>
            </a:xfrm>
          </p:grpSpPr>
          <p:pic>
            <p:nvPicPr>
              <p:cNvPr id="37" name="Picture 49" descr="阴影5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38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44493" y="574282"/>
            <a:ext cx="8856663" cy="2068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26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sort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*&amp;L)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*pre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q;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p=L-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&gt;next-&gt;next;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&gt;next-&gt;next=NULL;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构造只含一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数据结点的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</a:p>
          <a:p>
            <a:pPr algn="l">
              <a:lnSpc>
                <a:spcPts val="2600"/>
              </a:lnSpc>
            </a:pP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1111284" y="2571744"/>
            <a:ext cx="5513360" cy="3500462"/>
            <a:chOff x="1111284" y="2571744"/>
            <a:chExt cx="5513360" cy="3500462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785971" y="394174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146334" y="394174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438309" y="4121135"/>
              <a:ext cx="360362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111284" y="3941748"/>
              <a:ext cx="5540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L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779705" y="394174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140068" y="394174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chemeClr val="tx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929058" y="3503609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289420" y="3503609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5903919" y="3503609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6264281" y="3503609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5429256" y="3681409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4038595" y="2928934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ea typeface="宋体" pitchFamily="2" charset="-122"/>
                  <a:cs typeface="Consolas" pitchFamily="49" charset="0"/>
                </a:rPr>
                <a:t>p</a:t>
              </a: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398958" y="3682996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4929190" y="3262309"/>
              <a:ext cx="454036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057645" y="3144834"/>
              <a:ext cx="0" cy="36036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2190784" y="412431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85852" y="4506913"/>
              <a:ext cx="25622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含一</a:t>
              </a:r>
              <a:r>
                <a:rPr lang="zh-CN" altLang="en-US" sz="20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个数据结点的</a:t>
              </a:r>
              <a:r>
                <a:rPr lang="zh-CN" altLang="en-US" sz="20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单链表是有序单链表</a:t>
              </a:r>
              <a:endParaRPr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5" name="下箭头 34"/>
            <p:cNvSpPr/>
            <p:nvPr/>
          </p:nvSpPr>
          <p:spPr>
            <a:xfrm>
              <a:off x="3143240" y="2571744"/>
              <a:ext cx="285752" cy="64294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右大括号 35"/>
            <p:cNvSpPr/>
            <p:nvPr/>
          </p:nvSpPr>
          <p:spPr>
            <a:xfrm rot="5400000">
              <a:off x="4285405" y="3572719"/>
              <a:ext cx="216000" cy="3786214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43240" y="5672096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将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拆分为两个部分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49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1000108"/>
            <a:ext cx="7786742" cy="1342827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144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思考题：</a:t>
            </a:r>
            <a:endParaRPr lang="en-US" altLang="zh-CN" smtClean="0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线性表的顺序存储结构和链式存储结构的差异？</a:t>
            </a:r>
            <a:endParaRPr lang="zh-CN" altLang="en-US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5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44493" y="642918"/>
            <a:ext cx="8856663" cy="3614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p!=NULL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q=p-&gt;next;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结点后继结点的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指针</a:t>
            </a:r>
            <a:endParaRPr kumimoji="1" lang="en-US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pre=L;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从有序表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头，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的前驱结点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(pre-&gt;next!=NULL &amp;&amp; pre-&gt;next-&gt;data&lt;p-&gt;data)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pre=pre-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在有序表中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的前驱结点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p-&gt;next=pre-&gt;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pre-&gt;next=p;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p=q;			</a:t>
            </a:r>
            <a:r>
              <a:rPr kumimoji="1" lang="en-US" altLang="zh-CN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扫描原单链表</a:t>
            </a:r>
            <a:r>
              <a:rPr kumimoji="1" lang="zh-CN" altLang="en-US" sz="180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余下</a:t>
            </a:r>
            <a:r>
              <a:rPr kumimoji="1"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  <a:endParaRPr kumimoji="1" lang="zh-CN" altLang="en-US" sz="1800" dirty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928662" y="2679320"/>
            <a:ext cx="7929618" cy="2257498"/>
            <a:chOff x="928662" y="4000504"/>
            <a:chExt cx="7929618" cy="2257498"/>
          </a:xfrm>
        </p:grpSpPr>
        <p:sp>
          <p:nvSpPr>
            <p:cNvPr id="6" name="TextBox 5"/>
            <p:cNvSpPr txBox="1"/>
            <p:nvPr/>
          </p:nvSpPr>
          <p:spPr>
            <a:xfrm>
              <a:off x="1071538" y="5857892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</a:t>
              </a:r>
              <a:r>
                <a:rPr kumimoji="1" lang="en-US" altLang="zh-CN" sz="20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pre</a:t>
              </a:r>
              <a:r>
                <a:rPr kumimoji="1" lang="zh-CN" altLang="en-US" sz="20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之后插入</a:t>
              </a:r>
              <a:r>
                <a:rPr kumimoji="1" lang="en-US" altLang="zh-CN" sz="20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endParaRPr lang="zh-CN" altLang="en-US" sz="2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28662" y="4000504"/>
              <a:ext cx="7929618" cy="97161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5400000">
              <a:off x="1807378" y="5450724"/>
              <a:ext cx="957212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2"/>
          <p:cNvGrpSpPr/>
          <p:nvPr/>
        </p:nvGrpSpPr>
        <p:grpSpPr>
          <a:xfrm>
            <a:off x="928662" y="1459833"/>
            <a:ext cx="7929618" cy="3214710"/>
            <a:chOff x="928662" y="2714620"/>
            <a:chExt cx="7929618" cy="3214710"/>
          </a:xfrm>
        </p:grpSpPr>
        <p:sp>
          <p:nvSpPr>
            <p:cNvPr id="3" name="矩形 2"/>
            <p:cNvSpPr/>
            <p:nvPr/>
          </p:nvSpPr>
          <p:spPr>
            <a:xfrm>
              <a:off x="928662" y="2714620"/>
              <a:ext cx="7929618" cy="114300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 rot="5400000">
              <a:off x="2643687" y="4714603"/>
              <a:ext cx="1714280" cy="79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285984" y="5529220"/>
              <a:ext cx="55007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在有序单链表中</a:t>
              </a:r>
              <a:r>
                <a:rPr lang="zh-CN" altLang="en-US" sz="20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查找插入</a:t>
              </a:r>
              <a:r>
                <a:rPr kumimoji="1" lang="zh-CN" altLang="en-US" sz="20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结点的前驱结点</a:t>
              </a:r>
              <a:r>
                <a:rPr kumimoji="1" lang="en-US" altLang="zh-CN" sz="20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pre</a:t>
              </a:r>
              <a:endParaRPr lang="zh-CN" altLang="en-US" sz="20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00034" y="5072074"/>
            <a:ext cx="467677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该算法的时间复杂度</a:t>
            </a:r>
            <a:r>
              <a:rPr lang="zh-CN" altLang="en-US" sz="2000">
                <a:latin typeface="Consolas" pitchFamily="49" charset="0"/>
                <a:ea typeface="华文中宋" pitchFamily="2" charset="-122"/>
                <a:cs typeface="Consolas" pitchFamily="49" charset="0"/>
              </a:rPr>
              <a:t>为</a:t>
            </a:r>
            <a:r>
              <a:rPr lang="en-US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O(</a:t>
            </a:r>
            <a:r>
              <a:rPr lang="en-US" altLang="zh-CN" sz="2000" i="1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en-US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50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 descr="信纸"/>
          <p:cNvSpPr txBox="1">
            <a:spLocks noChangeArrowheads="1"/>
          </p:cNvSpPr>
          <p:nvPr/>
        </p:nvSpPr>
        <p:spPr bwMode="auto">
          <a:xfrm>
            <a:off x="468313" y="476250"/>
            <a:ext cx="3032117" cy="514738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2.3.2 </a:t>
            </a:r>
            <a:r>
              <a:rPr kumimoji="1"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单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链表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57224" y="1285860"/>
            <a:ext cx="63579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单链表中结点类型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LinkNode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定义如下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kumimoji="1" lang="en-US" altLang="zh-CN" sz="2000" dirty="0">
              <a:solidFill>
                <a:schemeClr val="tx2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4348" y="1928802"/>
            <a:ext cx="591184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单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链表结点类型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*next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14480" y="2714620"/>
            <a:ext cx="1571636" cy="2000263"/>
            <a:chOff x="2000232" y="2928935"/>
            <a:chExt cx="1571636" cy="2000263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000232" y="449739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en-US" altLang="zh-CN" sz="20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541570" y="449739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endCxn id="7" idx="0"/>
            </p:cNvCxnSpPr>
            <p:nvPr/>
          </p:nvCxnSpPr>
          <p:spPr>
            <a:xfrm rot="5400000">
              <a:off x="1851004" y="3348038"/>
              <a:ext cx="1568464" cy="730257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endCxn id="9" idx="0"/>
            </p:cNvCxnSpPr>
            <p:nvPr/>
          </p:nvCxnSpPr>
          <p:spPr>
            <a:xfrm rot="5400000">
              <a:off x="2621739" y="3547269"/>
              <a:ext cx="1139836" cy="76042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6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714348" y="1142984"/>
            <a:ext cx="785818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当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访问过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个结点后，只能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接着访问它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后继结点，而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无法访问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它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的前驱结点。  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28604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kumimoji="1"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单链表的特点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824179" y="314800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365517" y="314800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805379" y="314800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zh-CN" sz="20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346717" y="314800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6353192" y="3109906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+mn-ea"/>
                <a:ea typeface="+mn-ea"/>
                <a:cs typeface="Consolas" pitchFamily="49" charset="0"/>
              </a:rPr>
              <a:t>…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411413" y="2428868"/>
            <a:ext cx="701691" cy="719138"/>
            <a:chOff x="2285984" y="1142984"/>
            <a:chExt cx="701691" cy="719138"/>
          </a:xfrm>
        </p:grpSpPr>
        <p:sp>
          <p:nvSpPr>
            <p:cNvPr id="10" name="Arc 14"/>
            <p:cNvSpPr>
              <a:spLocks/>
            </p:cNvSpPr>
            <p:nvPr/>
          </p:nvSpPr>
          <p:spPr bwMode="auto">
            <a:xfrm>
              <a:off x="2627313" y="1503347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7030A0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285984" y="1142984"/>
              <a:ext cx="431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</p:grpSp>
      <p:sp>
        <p:nvSpPr>
          <p:cNvPr id="12" name="Freeform 17"/>
          <p:cNvSpPr>
            <a:spLocks/>
          </p:cNvSpPr>
          <p:nvPr/>
        </p:nvSpPr>
        <p:spPr bwMode="auto">
          <a:xfrm>
            <a:off x="3697304" y="3362318"/>
            <a:ext cx="1123950" cy="0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708" y="0"/>
              </a:cxn>
            </a:cxnLst>
            <a:rect l="0" t="0" r="r" b="b"/>
            <a:pathLst>
              <a:path w="708" h="6">
                <a:moveTo>
                  <a:pt x="0" y="6"/>
                </a:moveTo>
                <a:lnTo>
                  <a:pt x="708" y="0"/>
                </a:lnTo>
              </a:path>
            </a:pathLst>
          </a:cu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5672154" y="3363906"/>
            <a:ext cx="5762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1528779" y="3148006"/>
            <a:ext cx="5762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+mn-ea"/>
                <a:ea typeface="+mn-ea"/>
                <a:cs typeface="Consolas" pitchFamily="49" charset="0"/>
              </a:rPr>
              <a:t>…</a:t>
            </a:r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2249504" y="3363906"/>
            <a:ext cx="5762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7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27 -0.00092 L 0.24514 -0.00092 " pathEditMode="relative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785786" y="2364831"/>
            <a:ext cx="6178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插入操作：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值为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新结点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插入到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结点之后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     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571472" y="571480"/>
            <a:ext cx="4214842" cy="4683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、插入结点和删除结点操作</a:t>
            </a:r>
            <a:endParaRPr lang="zh-CN" altLang="en-US" sz="22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785786" y="3043238"/>
            <a:ext cx="64294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特点：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只需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修改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相关结点的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指针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域，不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需要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移动结点。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714348" y="1571612"/>
            <a:ext cx="192882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）插入结点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8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2081186" y="18812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0344" name="Rectangle 8"/>
          <p:cNvSpPr>
            <a:spLocks noChangeArrowheads="1"/>
          </p:cNvSpPr>
          <p:nvPr/>
        </p:nvSpPr>
        <p:spPr bwMode="auto">
          <a:xfrm>
            <a:off x="2622524" y="18812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0345" name="Rectangle 9"/>
          <p:cNvSpPr>
            <a:spLocks noChangeArrowheads="1"/>
          </p:cNvSpPr>
          <p:nvPr/>
        </p:nvSpPr>
        <p:spPr bwMode="auto">
          <a:xfrm>
            <a:off x="4062386" y="18812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zh-CN" sz="20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0346" name="Rectangle 10"/>
          <p:cNvSpPr>
            <a:spLocks noChangeArrowheads="1"/>
          </p:cNvSpPr>
          <p:nvPr/>
        </p:nvSpPr>
        <p:spPr bwMode="auto">
          <a:xfrm>
            <a:off x="4603724" y="18812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0347" name="Rectangle 11"/>
          <p:cNvSpPr>
            <a:spLocks noChangeArrowheads="1"/>
          </p:cNvSpPr>
          <p:nvPr/>
        </p:nvSpPr>
        <p:spPr bwMode="auto">
          <a:xfrm>
            <a:off x="3162274" y="3490929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altLang="zh-CN" sz="2000" i="1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0348" name="Rectangle 12"/>
          <p:cNvSpPr>
            <a:spLocks noChangeArrowheads="1"/>
          </p:cNvSpPr>
          <p:nvPr/>
        </p:nvSpPr>
        <p:spPr bwMode="auto">
          <a:xfrm>
            <a:off x="3703611" y="3490929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0349" name="Text Box 13"/>
          <p:cNvSpPr txBox="1">
            <a:spLocks noChangeArrowheads="1"/>
          </p:cNvSpPr>
          <p:nvPr/>
        </p:nvSpPr>
        <p:spPr bwMode="auto">
          <a:xfrm>
            <a:off x="5610199" y="1843104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+mj-ea"/>
                <a:ea typeface="+mj-ea"/>
                <a:cs typeface="Consolas" pitchFamily="49" charset="0"/>
              </a:rPr>
              <a:t>…</a:t>
            </a:r>
          </a:p>
        </p:txBody>
      </p:sp>
      <p:sp>
        <p:nvSpPr>
          <p:cNvPr id="270350" name="Arc 14"/>
          <p:cNvSpPr>
            <a:spLocks/>
          </p:cNvSpPr>
          <p:nvPr/>
        </p:nvSpPr>
        <p:spPr bwMode="auto">
          <a:xfrm>
            <a:off x="2009749" y="1522429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0351" name="Text Box 15"/>
          <p:cNvSpPr txBox="1">
            <a:spLocks noChangeArrowheads="1"/>
          </p:cNvSpPr>
          <p:nvPr/>
        </p:nvSpPr>
        <p:spPr bwMode="auto">
          <a:xfrm>
            <a:off x="1668420" y="1162066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sp>
        <p:nvSpPr>
          <p:cNvPr id="270353" name="Freeform 17"/>
          <p:cNvSpPr>
            <a:spLocks/>
          </p:cNvSpPr>
          <p:nvPr/>
        </p:nvSpPr>
        <p:spPr bwMode="auto">
          <a:xfrm>
            <a:off x="2954311" y="2095516"/>
            <a:ext cx="1123950" cy="9525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708" y="0"/>
              </a:cxn>
            </a:cxnLst>
            <a:rect l="0" t="0" r="r" b="b"/>
            <a:pathLst>
              <a:path w="708" h="6">
                <a:moveTo>
                  <a:pt x="0" y="6"/>
                </a:moveTo>
                <a:lnTo>
                  <a:pt x="708" y="0"/>
                </a:ln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0354" name="Line 18"/>
          <p:cNvSpPr>
            <a:spLocks noChangeShapeType="1"/>
          </p:cNvSpPr>
          <p:nvPr/>
        </p:nvSpPr>
        <p:spPr bwMode="auto">
          <a:xfrm>
            <a:off x="4929161" y="2097104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0356" name="Text Box 20"/>
          <p:cNvSpPr txBox="1">
            <a:spLocks noChangeArrowheads="1"/>
          </p:cNvSpPr>
          <p:nvPr/>
        </p:nvSpPr>
        <p:spPr bwMode="auto">
          <a:xfrm>
            <a:off x="785786" y="1881204"/>
            <a:ext cx="5762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+mj-ea"/>
                <a:ea typeface="+mj-ea"/>
                <a:cs typeface="Consolas" pitchFamily="49" charset="0"/>
              </a:rPr>
              <a:t>…</a:t>
            </a:r>
          </a:p>
        </p:txBody>
      </p:sp>
      <p:sp>
        <p:nvSpPr>
          <p:cNvPr id="270357" name="Line 21"/>
          <p:cNvSpPr>
            <a:spLocks noChangeShapeType="1"/>
          </p:cNvSpPr>
          <p:nvPr/>
        </p:nvSpPr>
        <p:spPr bwMode="auto">
          <a:xfrm>
            <a:off x="1506511" y="2097104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0360" name="Text Box 24"/>
          <p:cNvSpPr txBox="1">
            <a:spLocks noChangeArrowheads="1"/>
          </p:cNvSpPr>
          <p:nvPr/>
        </p:nvSpPr>
        <p:spPr bwMode="auto">
          <a:xfrm>
            <a:off x="2471711" y="3443304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70362" name="Line 26"/>
          <p:cNvSpPr>
            <a:spLocks noChangeShapeType="1"/>
          </p:cNvSpPr>
          <p:nvPr/>
        </p:nvSpPr>
        <p:spPr bwMode="auto">
          <a:xfrm>
            <a:off x="2776511" y="3702066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70372" name="Group 36"/>
          <p:cNvGrpSpPr>
            <a:grpSpLocks/>
          </p:cNvGrpSpPr>
          <p:nvPr/>
        </p:nvGrpSpPr>
        <p:grpSpPr bwMode="auto">
          <a:xfrm>
            <a:off x="4025874" y="2317766"/>
            <a:ext cx="3101975" cy="1389063"/>
            <a:chOff x="2925" y="1376"/>
            <a:chExt cx="1954" cy="875"/>
          </a:xfrm>
        </p:grpSpPr>
        <p:sp>
          <p:nvSpPr>
            <p:cNvPr id="270361" name="Freeform 25"/>
            <p:cNvSpPr>
              <a:spLocks/>
            </p:cNvSpPr>
            <p:nvPr/>
          </p:nvSpPr>
          <p:spPr bwMode="auto">
            <a:xfrm>
              <a:off x="2925" y="1376"/>
              <a:ext cx="299" cy="875"/>
            </a:xfrm>
            <a:custGeom>
              <a:avLst/>
              <a:gdLst/>
              <a:ahLst/>
              <a:cxnLst>
                <a:cxn ang="0">
                  <a:pos x="0" y="875"/>
                </a:cxn>
                <a:cxn ang="0">
                  <a:pos x="299" y="0"/>
                </a:cxn>
              </a:cxnLst>
              <a:rect l="0" t="0" r="r" b="b"/>
              <a:pathLst>
                <a:path w="299" h="875">
                  <a:moveTo>
                    <a:pt x="0" y="875"/>
                  </a:moveTo>
                  <a:lnTo>
                    <a:pt x="299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0365" name="Text Box 29"/>
            <p:cNvSpPr txBox="1">
              <a:spLocks noChangeArrowheads="1"/>
            </p:cNvSpPr>
            <p:nvPr/>
          </p:nvSpPr>
          <p:spPr bwMode="auto">
            <a:xfrm>
              <a:off x="3107" y="1621"/>
              <a:ext cx="17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②s</a:t>
              </a:r>
              <a:r>
                <a:rPr lang="en-US" altLang="zh-CN" sz="200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&gt;next=p</a:t>
              </a:r>
              <a:r>
                <a:rPr lang="en-US" altLang="zh-CN" sz="20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&gt;next</a:t>
              </a:r>
            </a:p>
          </p:txBody>
        </p:sp>
      </p:grpSp>
      <p:grpSp>
        <p:nvGrpSpPr>
          <p:cNvPr id="270373" name="Group 37"/>
          <p:cNvGrpSpPr>
            <a:grpSpLocks/>
          </p:cNvGrpSpPr>
          <p:nvPr/>
        </p:nvGrpSpPr>
        <p:grpSpPr bwMode="auto">
          <a:xfrm>
            <a:off x="1362049" y="2105041"/>
            <a:ext cx="2016125" cy="1384300"/>
            <a:chOff x="1247" y="1242"/>
            <a:chExt cx="1270" cy="872"/>
          </a:xfrm>
        </p:grpSpPr>
        <p:sp>
          <p:nvSpPr>
            <p:cNvPr id="270363" name="Freeform 27"/>
            <p:cNvSpPr>
              <a:spLocks/>
            </p:cNvSpPr>
            <p:nvPr/>
          </p:nvSpPr>
          <p:spPr bwMode="auto">
            <a:xfrm>
              <a:off x="2184" y="1242"/>
              <a:ext cx="333" cy="8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3" y="872"/>
                </a:cxn>
              </a:cxnLst>
              <a:rect l="0" t="0" r="r" b="b"/>
              <a:pathLst>
                <a:path w="333" h="872">
                  <a:moveTo>
                    <a:pt x="0" y="0"/>
                  </a:moveTo>
                  <a:lnTo>
                    <a:pt x="333" y="872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0366" name="Text Box 30"/>
            <p:cNvSpPr txBox="1">
              <a:spLocks noChangeArrowheads="1"/>
            </p:cNvSpPr>
            <p:nvPr/>
          </p:nvSpPr>
          <p:spPr bwMode="auto">
            <a:xfrm>
              <a:off x="1247" y="1616"/>
              <a:ext cx="11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①p</a:t>
              </a:r>
              <a:r>
                <a:rPr lang="en-US" altLang="zh-CN" sz="2000" smtClean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&gt;next=s</a:t>
              </a:r>
            </a:p>
          </p:txBody>
        </p:sp>
      </p:grpSp>
      <p:sp>
        <p:nvSpPr>
          <p:cNvPr id="270369" name="Text Box 33"/>
          <p:cNvSpPr txBox="1">
            <a:spLocks noChangeArrowheads="1"/>
          </p:cNvSpPr>
          <p:nvPr/>
        </p:nvSpPr>
        <p:spPr bwMode="auto">
          <a:xfrm>
            <a:off x="1938311" y="4425966"/>
            <a:ext cx="3887788" cy="136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插入操作语句描述如下：</a:t>
            </a:r>
          </a:p>
          <a:p>
            <a:pPr algn="l">
              <a:lnSpc>
                <a:spcPct val="130000"/>
              </a:lnSpc>
            </a:pP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 = p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&gt;next;</a:t>
            </a:r>
          </a:p>
          <a:p>
            <a:pPr algn="l">
              <a:lnSpc>
                <a:spcPct val="130000"/>
              </a:lnSpc>
            </a:pP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 = s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</p:txBody>
      </p:sp>
      <p:sp>
        <p:nvSpPr>
          <p:cNvPr id="270371" name="Text Box 35"/>
          <p:cNvSpPr txBox="1">
            <a:spLocks noChangeArrowheads="1"/>
          </p:cNvSpPr>
          <p:nvPr/>
        </p:nvSpPr>
        <p:spPr bwMode="auto">
          <a:xfrm>
            <a:off x="857224" y="285728"/>
            <a:ext cx="2786082" cy="489534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162000" tIns="108000" rIns="162000" bIns="7200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</a:t>
            </a:r>
            <a:r>
              <a:rPr lang="zh-CN" altLang="en-US" sz="200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链表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插入结点演示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9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70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53" grpId="0" animBg="1"/>
      <p:bldP spid="27036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2491</TotalTime>
  <Words>2888</Words>
  <Application>Microsoft Office PowerPoint</Application>
  <PresentationFormat>全屏显示(4:3)</PresentationFormat>
  <Paragraphs>644</Paragraphs>
  <Slides>50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1036</cp:revision>
  <dcterms:created xsi:type="dcterms:W3CDTF">2004-04-02T09:54:37Z</dcterms:created>
  <dcterms:modified xsi:type="dcterms:W3CDTF">2021-05-07T09:52:33Z</dcterms:modified>
</cp:coreProperties>
</file>