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3"/>
  </p:notesMasterIdLst>
  <p:sldIdLst>
    <p:sldId id="526" r:id="rId2"/>
    <p:sldId id="527" r:id="rId3"/>
    <p:sldId id="528" r:id="rId4"/>
    <p:sldId id="529" r:id="rId5"/>
    <p:sldId id="530" r:id="rId6"/>
    <p:sldId id="531" r:id="rId7"/>
    <p:sldId id="532" r:id="rId8"/>
    <p:sldId id="533" r:id="rId9"/>
    <p:sldId id="534" r:id="rId10"/>
    <p:sldId id="535" r:id="rId11"/>
    <p:sldId id="536" r:id="rId12"/>
    <p:sldId id="537" r:id="rId13"/>
    <p:sldId id="538" r:id="rId14"/>
    <p:sldId id="539"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556" r:id="rId32"/>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33"/>
    <a:srgbClr val="FF00FF"/>
    <a:srgbClr val="C00000"/>
    <a:srgbClr val="FF3300"/>
    <a:srgbClr val="006600"/>
    <a:srgbClr val="33CC33"/>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9" autoAdjust="0"/>
    <p:restoredTop sz="89442" autoAdjust="0"/>
  </p:normalViewPr>
  <p:slideViewPr>
    <p:cSldViewPr>
      <p:cViewPr varScale="1">
        <p:scale>
          <a:sx n="94" d="100"/>
          <a:sy n="94" d="100"/>
        </p:scale>
        <p:origin x="-522" y="-108"/>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1C857-FCB3-44AD-8FD7-A767267E7396}" type="datetimeFigureOut">
              <a:rPr lang="zh-CN" altLang="en-US" smtClean="0"/>
              <a:pPr/>
              <a:t>2021/10/9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6085A-D03B-4BA8-B349-8A4DE339B53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E0B966-29F6-4592-A070-7B6888C90873}"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BD3F3EC2-762F-4585-9ABE-3D0BD98F40C0}" type="slidenum">
              <a:rPr lang="en-US" altLang="zh-CN" smtClean="0"/>
              <a:pPr/>
              <a:t>‹#›</a:t>
            </a:fld>
            <a:r>
              <a:rPr lang="en-US" altLang="zh-CN" smtClean="0"/>
              <a:t>/31</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 name="Text Box 4" descr="蓝色面巾纸"/>
          <p:cNvSpPr txBox="1">
            <a:spLocks noChangeArrowheads="1"/>
          </p:cNvSpPr>
          <p:nvPr/>
        </p:nvSpPr>
        <p:spPr bwMode="auto">
          <a:xfrm>
            <a:off x="571472" y="571480"/>
            <a:ext cx="2786082"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2.3.3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双</a:t>
            </a:r>
            <a:r>
              <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链表 </a:t>
            </a:r>
            <a:endPar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endParaRPr>
          </a:p>
        </p:txBody>
      </p:sp>
      <p:sp>
        <p:nvSpPr>
          <p:cNvPr id="37" name="TextBox 36"/>
          <p:cNvSpPr txBox="1"/>
          <p:nvPr/>
        </p:nvSpPr>
        <p:spPr>
          <a:xfrm>
            <a:off x="571472" y="1571612"/>
            <a:ext cx="7858180" cy="955967"/>
          </a:xfrm>
          <a:prstGeom prst="rect">
            <a:avLst/>
          </a:prstGeom>
          <a:noFill/>
        </p:spPr>
        <p:txBody>
          <a:bodyPr wrap="square" rtlCol="0">
            <a:spAutoFit/>
          </a:bodyPr>
          <a:lstStyle/>
          <a:p>
            <a:pPr algn="l">
              <a:lnSpc>
                <a:spcPct val="150000"/>
              </a:lnSpc>
            </a:pPr>
            <a:r>
              <a:rPr kumimoji="1" lang="zh-CN" altLang="en-US" sz="2000" dirty="0" smtClean="0">
                <a:latin typeface="楷体" pitchFamily="49" charset="-122"/>
                <a:ea typeface="楷体" pitchFamily="49" charset="-122"/>
                <a:cs typeface="Times New Roman" pitchFamily="18" charset="0"/>
              </a:rPr>
              <a:t>    在线性表的链式存储</a:t>
            </a:r>
            <a:r>
              <a:rPr kumimoji="1" lang="zh-CN" altLang="en-US" sz="2000" smtClean="0">
                <a:latin typeface="楷体" pitchFamily="49" charset="-122"/>
                <a:ea typeface="楷体" pitchFamily="49" charset="-122"/>
                <a:cs typeface="Times New Roman" pitchFamily="18" charset="0"/>
              </a:rPr>
              <a:t>结构中，</a:t>
            </a:r>
            <a:r>
              <a:rPr lang="zh-CN" altLang="en-US" sz="2000" smtClean="0">
                <a:latin typeface="楷体" pitchFamily="49" charset="-122"/>
                <a:ea typeface="楷体" pitchFamily="49" charset="-122"/>
                <a:cs typeface="Times New Roman" pitchFamily="18" charset="0"/>
              </a:rPr>
              <a:t>每个物理结点增加</a:t>
            </a:r>
            <a:r>
              <a:rPr lang="zh-CN" altLang="en-US" sz="2000" dirty="0" smtClean="0">
                <a:latin typeface="楷体" pitchFamily="49" charset="-122"/>
                <a:ea typeface="楷体" pitchFamily="49" charset="-122"/>
                <a:cs typeface="Times New Roman" pitchFamily="18" charset="0"/>
              </a:rPr>
              <a:t>一个</a:t>
            </a:r>
            <a:r>
              <a:rPr lang="zh-CN" altLang="en-US" sz="2000" smtClean="0">
                <a:latin typeface="楷体" pitchFamily="49" charset="-122"/>
                <a:ea typeface="楷体" pitchFamily="49" charset="-122"/>
                <a:cs typeface="Times New Roman" pitchFamily="18" charset="0"/>
              </a:rPr>
              <a:t>指向后继</a:t>
            </a:r>
            <a:r>
              <a:rPr kumimoji="1" lang="zh-CN" altLang="en-US" sz="2000" smtClean="0">
                <a:latin typeface="楷体" pitchFamily="49" charset="-122"/>
                <a:ea typeface="楷体" pitchFamily="49" charset="-122"/>
                <a:cs typeface="Times New Roman" pitchFamily="18" charset="0"/>
              </a:rPr>
              <a:t>结点的</a:t>
            </a:r>
            <a:r>
              <a:rPr kumimoji="1" lang="zh-CN" altLang="en-US" sz="2000" dirty="0" smtClean="0">
                <a:latin typeface="楷体" pitchFamily="49" charset="-122"/>
                <a:ea typeface="楷体" pitchFamily="49" charset="-122"/>
                <a:cs typeface="Times New Roman" pitchFamily="18" charset="0"/>
              </a:rPr>
              <a:t>指针域和一</a:t>
            </a:r>
            <a:r>
              <a:rPr kumimoji="1" lang="zh-CN" altLang="en-US" sz="2000" smtClean="0">
                <a:latin typeface="楷体" pitchFamily="49" charset="-122"/>
                <a:ea typeface="楷体" pitchFamily="49" charset="-122"/>
                <a:cs typeface="Times New Roman" pitchFamily="18" charset="0"/>
              </a:rPr>
              <a:t>个指向前驱结点的</a:t>
            </a:r>
            <a:r>
              <a:rPr kumimoji="1" lang="zh-CN" altLang="en-US" sz="2000" dirty="0" smtClean="0">
                <a:latin typeface="楷体" pitchFamily="49" charset="-122"/>
                <a:ea typeface="楷体" pitchFamily="49" charset="-122"/>
                <a:cs typeface="Times New Roman" pitchFamily="18" charset="0"/>
              </a:rPr>
              <a:t>指针域 </a:t>
            </a:r>
            <a:r>
              <a:rPr kumimoji="1" lang="en-US" altLang="zh-CN" sz="2000" dirty="0" smtClean="0">
                <a:solidFill>
                  <a:srgbClr val="FF0000"/>
                </a:solidFill>
                <a:latin typeface="楷体" pitchFamily="49" charset="-122"/>
                <a:ea typeface="楷体" pitchFamily="49" charset="-122"/>
                <a:cs typeface="Times New Roman" pitchFamily="18" charset="0"/>
                <a:sym typeface="Wingdings"/>
              </a:rPr>
              <a:t></a:t>
            </a:r>
            <a:r>
              <a:rPr kumimoji="1" lang="zh-CN" altLang="en-US" sz="2000" dirty="0" smtClean="0">
                <a:solidFill>
                  <a:srgbClr val="FF0000"/>
                </a:solidFill>
                <a:latin typeface="楷体" pitchFamily="49" charset="-122"/>
                <a:ea typeface="楷体" pitchFamily="49" charset="-122"/>
                <a:cs typeface="Times New Roman" pitchFamily="18" charset="0"/>
              </a:rPr>
              <a:t>双链表</a:t>
            </a:r>
            <a:r>
              <a:rPr kumimoji="1" lang="zh-CN" altLang="en-US" sz="2000" dirty="0" smtClean="0">
                <a:latin typeface="楷体" pitchFamily="49" charset="-122"/>
                <a:ea typeface="楷体" pitchFamily="49" charset="-122"/>
                <a:cs typeface="Times New Roman" pitchFamily="18" charset="0"/>
              </a:rPr>
              <a:t>。</a:t>
            </a:r>
            <a:endParaRPr lang="zh-CN" altLang="en-US" sz="2000" dirty="0">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BD3F3EC2-762F-4585-9ABE-3D0BD98F40C0}" type="slidenum">
              <a:rPr lang="en-US" altLang="zh-CN" smtClean="0"/>
              <a:pPr/>
              <a:t>1</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5286412" cy="483960"/>
          </a:xfrm>
          <a:prstGeom prst="rect">
            <a:avLst/>
          </a:prstGeom>
          <a:blipFill>
            <a:blip r:embed="rId3"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wrap="square" tIns="72000" bIns="72000">
            <a:spAutoFit/>
          </a:bodyPr>
          <a:lstStyle/>
          <a:p>
            <a:pPr algn="just">
              <a:spcBef>
                <a:spcPct val="50000"/>
              </a:spcBef>
            </a:pPr>
            <a:r>
              <a:rPr lang="en-US" altLang="zh-CN" sz="2200" smtClean="0">
                <a:solidFill>
                  <a:srgbClr val="FF0000"/>
                </a:solidFill>
                <a:latin typeface="Consolas" pitchFamily="49" charset="0"/>
                <a:ea typeface="微软雅黑" pitchFamily="34" charset="-122"/>
                <a:cs typeface="Consolas" pitchFamily="49" charset="0"/>
              </a:rPr>
              <a:t>  2</a:t>
            </a:r>
            <a:r>
              <a:rPr lang="zh-CN" altLang="en-US" sz="2200" smtClean="0">
                <a:solidFill>
                  <a:srgbClr val="FF0000"/>
                </a:solidFill>
                <a:latin typeface="Consolas" pitchFamily="49" charset="0"/>
                <a:ea typeface="微软雅黑" pitchFamily="34" charset="-122"/>
                <a:cs typeface="Consolas" pitchFamily="49" charset="0"/>
              </a:rPr>
              <a:t>、</a:t>
            </a:r>
            <a:r>
              <a:rPr lang="zh-CN" altLang="en-US" sz="2200" dirty="0" smtClean="0">
                <a:solidFill>
                  <a:srgbClr val="FF0000"/>
                </a:solidFill>
                <a:latin typeface="Consolas" pitchFamily="49" charset="0"/>
                <a:ea typeface="微软雅黑" pitchFamily="34" charset="-122"/>
                <a:cs typeface="Consolas" pitchFamily="49" charset="0"/>
              </a:rPr>
              <a:t>线性表</a:t>
            </a:r>
            <a:r>
              <a:rPr lang="zh-CN" altLang="en-US" sz="2200" dirty="0">
                <a:solidFill>
                  <a:srgbClr val="FF0000"/>
                </a:solidFill>
                <a:latin typeface="Consolas" pitchFamily="49" charset="0"/>
                <a:ea typeface="微软雅黑" pitchFamily="34" charset="-122"/>
                <a:cs typeface="Consolas" pitchFamily="49" charset="0"/>
              </a:rPr>
              <a:t>基本运算在双链表中的实现</a:t>
            </a:r>
          </a:p>
        </p:txBody>
      </p:sp>
      <p:sp>
        <p:nvSpPr>
          <p:cNvPr id="205827" name="Text Box 3"/>
          <p:cNvSpPr txBox="1">
            <a:spLocks noChangeArrowheads="1"/>
          </p:cNvSpPr>
          <p:nvPr/>
        </p:nvSpPr>
        <p:spPr bwMode="auto">
          <a:xfrm>
            <a:off x="357158" y="1467137"/>
            <a:ext cx="6500858"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smtClean="0">
                <a:latin typeface="Consolas" pitchFamily="49" charset="0"/>
                <a:ea typeface="楷体" pitchFamily="49" charset="-122"/>
                <a:cs typeface="Consolas" pitchFamily="49" charset="0"/>
              </a:rPr>
              <a:t>和</a:t>
            </a:r>
            <a:r>
              <a:rPr lang="zh-CN" altLang="en-US" sz="2000" dirty="0">
                <a:latin typeface="Consolas" pitchFamily="49" charset="0"/>
                <a:ea typeface="楷体" pitchFamily="49" charset="-122"/>
                <a:cs typeface="Consolas" pitchFamily="49" charset="0"/>
              </a:rPr>
              <a:t>单</a:t>
            </a:r>
            <a:r>
              <a:rPr lang="zh-CN" altLang="en-US" sz="2000">
                <a:latin typeface="Consolas" pitchFamily="49" charset="0"/>
                <a:ea typeface="楷体" pitchFamily="49" charset="-122"/>
                <a:cs typeface="Consolas" pitchFamily="49" charset="0"/>
              </a:rPr>
              <a:t>链表</a:t>
            </a:r>
            <a:r>
              <a:rPr lang="zh-CN" altLang="en-US" sz="2000" smtClean="0">
                <a:latin typeface="Consolas" pitchFamily="49" charset="0"/>
                <a:ea typeface="楷体" pitchFamily="49" charset="-122"/>
                <a:cs typeface="Consolas" pitchFamily="49" charset="0"/>
              </a:rPr>
              <a:t>相比，双</a:t>
            </a:r>
            <a:r>
              <a:rPr lang="zh-CN" altLang="en-US" sz="2000" dirty="0" smtClean="0">
                <a:latin typeface="Consolas" pitchFamily="49" charset="0"/>
                <a:ea typeface="楷体" pitchFamily="49" charset="-122"/>
                <a:cs typeface="Consolas" pitchFamily="49" charset="0"/>
              </a:rPr>
              <a:t>链表</a:t>
            </a:r>
            <a:r>
              <a:rPr lang="zh-CN" altLang="en-US" sz="2000" dirty="0" smtClean="0">
                <a:solidFill>
                  <a:srgbClr val="FF00FF"/>
                </a:solidFill>
                <a:latin typeface="方正启体简体" pitchFamily="65" charset="-122"/>
                <a:ea typeface="方正启体简体" pitchFamily="65" charset="-122"/>
                <a:cs typeface="Consolas" pitchFamily="49" charset="0"/>
              </a:rPr>
              <a:t>主要</a:t>
            </a:r>
            <a:r>
              <a:rPr lang="zh-CN" altLang="en-US" sz="2000" dirty="0">
                <a:solidFill>
                  <a:srgbClr val="FF00FF"/>
                </a:solidFill>
                <a:latin typeface="方正启体简体" pitchFamily="65" charset="-122"/>
                <a:ea typeface="方正启体简体" pitchFamily="65" charset="-122"/>
                <a:cs typeface="Consolas" pitchFamily="49" charset="0"/>
              </a:rPr>
              <a:t>是插入和删除运算不同</a:t>
            </a:r>
            <a:r>
              <a:rPr lang="zh-CN" altLang="en-US" sz="2000" dirty="0">
                <a:latin typeface="Consolas" pitchFamily="49" charset="0"/>
                <a:ea typeface="楷体" pitchFamily="49" charset="-122"/>
                <a:cs typeface="Consolas" pitchFamily="49" charset="0"/>
              </a:rPr>
              <a:t>。</a:t>
            </a:r>
          </a:p>
        </p:txBody>
      </p:sp>
      <p:sp>
        <p:nvSpPr>
          <p:cNvPr id="4" name="Text Box 4"/>
          <p:cNvSpPr txBox="1">
            <a:spLocks noChangeArrowheads="1"/>
          </p:cNvSpPr>
          <p:nvPr/>
        </p:nvSpPr>
        <p:spPr bwMode="auto">
          <a:xfrm>
            <a:off x="360393" y="2857496"/>
            <a:ext cx="7712069" cy="233886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rIns="144000" bIns="216000">
            <a:spAutoFit/>
          </a:bodyPr>
          <a:lstStyle/>
          <a:p>
            <a:pPr algn="l"/>
            <a:r>
              <a:rPr lang="en-US" altLang="zh-CN" sz="1800" err="1">
                <a:solidFill>
                  <a:srgbClr val="0000FF"/>
                </a:solidFill>
                <a:latin typeface="Consolas" pitchFamily="49" charset="0"/>
                <a:ea typeface="仿宋" pitchFamily="49" charset="-122"/>
                <a:cs typeface="Consolas" pitchFamily="49" charset="0"/>
              </a:rPr>
              <a:t>bool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ListInsert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*&amp;</a:t>
            </a:r>
            <a:r>
              <a:rPr lang="en-US" altLang="zh-CN" sz="1800" smtClean="0">
                <a:solidFill>
                  <a:srgbClr val="0000FF"/>
                </a:solidFill>
                <a:latin typeface="Consolas" pitchFamily="49" charset="0"/>
                <a:ea typeface="仿宋" pitchFamily="49" charset="-122"/>
                <a:cs typeface="Consolas" pitchFamily="49" charset="0"/>
              </a:rPr>
              <a:t>L</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dirty="0">
                <a:solidFill>
                  <a:srgbClr val="0000FF"/>
                </a:solidFill>
                <a:latin typeface="Consolas" pitchFamily="49" charset="0"/>
                <a:ea typeface="仿宋" pitchFamily="49" charset="-122"/>
                <a:cs typeface="Consolas" pitchFamily="49" charset="0"/>
              </a:rPr>
              <a:t>e)</a:t>
            </a:r>
          </a:p>
          <a:p>
            <a:pPr algn="l"/>
            <a:r>
              <a:rPr lang="en-US" altLang="zh-CN" sz="1800" smtClean="0">
                <a:solidFill>
                  <a:srgbClr val="0000FF"/>
                </a:solidFill>
                <a:latin typeface="Consolas" pitchFamily="49" charset="0"/>
                <a:ea typeface="仿宋" pitchFamily="49" charset="-122"/>
                <a:cs typeface="Consolas" pitchFamily="49" charset="0"/>
              </a:rPr>
              <a:t>{  int j=0;</a:t>
            </a:r>
          </a:p>
          <a:p>
            <a:pPr algn="l"/>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p=L</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a:t>
            </a:r>
            <a:r>
              <a:rPr lang="zh-CN" altLang="en-US" sz="1800" smtClean="0">
                <a:solidFill>
                  <a:srgbClr val="00B0F0"/>
                </a:solidFill>
                <a:latin typeface="Consolas" pitchFamily="49" charset="0"/>
                <a:ea typeface="仿宋" pitchFamily="49" charset="-122"/>
                <a:cs typeface="Consolas" pitchFamily="49" charset="0"/>
              </a:rPr>
              <a:t>头结点，</a:t>
            </a:r>
            <a:r>
              <a:rPr lang="en-US" altLang="zh-CN" sz="1800" smtClean="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设置为</a:t>
            </a:r>
            <a:r>
              <a:rPr lang="en-US" altLang="zh-CN" sz="1800" dirty="0">
                <a:solidFill>
                  <a:srgbClr val="00B0F0"/>
                </a:solidFill>
                <a:latin typeface="Consolas" pitchFamily="49" charset="0"/>
                <a:ea typeface="仿宋" pitchFamily="49" charset="-122"/>
                <a:cs typeface="Consolas" pitchFamily="49" charset="0"/>
              </a:rPr>
              <a:t>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while </a:t>
            </a:r>
            <a:r>
              <a:rPr lang="en-US" altLang="zh-CN" sz="1800" dirty="0">
                <a:solidFill>
                  <a:srgbClr val="FF00FF"/>
                </a:solidFill>
                <a:latin typeface="Consolas" pitchFamily="49" charset="0"/>
                <a:ea typeface="仿宋" pitchFamily="49" charset="-122"/>
                <a:cs typeface="Consolas" pitchFamily="49" charset="0"/>
              </a:rPr>
              <a:t>(j&lt;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-1 &amp;&amp; 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err="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j++;</a:t>
            </a:r>
            <a:endParaRPr lang="en-US" altLang="zh-CN" sz="1800" dirty="0">
              <a:solidFill>
                <a:srgbClr val="FF00FF"/>
              </a:solidFill>
              <a:latin typeface="Consolas" pitchFamily="49" charset="0"/>
              <a:ea typeface="仿宋" pitchFamily="49" charset="-122"/>
              <a:cs typeface="Consolas" pitchFamily="49" charset="0"/>
            </a:endParaRPr>
          </a:p>
          <a:p>
            <a:pPr algn="l"/>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p=p-</a:t>
            </a:r>
            <a:r>
              <a:rPr lang="en-US" altLang="zh-CN" sz="1800" dirty="0">
                <a:solidFill>
                  <a:srgbClr val="FF00FF"/>
                </a:solidFill>
                <a:latin typeface="Consolas" pitchFamily="49" charset="0"/>
                <a:ea typeface="仿宋" pitchFamily="49" charset="-122"/>
                <a:cs typeface="Consolas" pitchFamily="49" charset="0"/>
              </a:rPr>
              <a:t>&gt;next;</a:t>
            </a:r>
          </a:p>
          <a:p>
            <a:pPr algn="l"/>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31831" y="2214554"/>
            <a:ext cx="3357586" cy="430887"/>
          </a:xfrm>
          <a:prstGeom prst="rect">
            <a:avLst/>
          </a:prstGeom>
          <a:noFill/>
        </p:spPr>
        <p:txBody>
          <a:bodyPr wrap="square" rtlCol="0">
            <a:spAutoFit/>
          </a:bodyPr>
          <a:lstStyle/>
          <a:p>
            <a:pPr algn="l"/>
            <a:r>
              <a:rPr lang="zh-CN" altLang="en-US" sz="2200" smtClean="0">
                <a:solidFill>
                  <a:srgbClr val="FF0000"/>
                </a:solidFill>
                <a:latin typeface="Consolas" pitchFamily="49" charset="0"/>
                <a:ea typeface="华文中宋" pitchFamily="2" charset="-122"/>
                <a:cs typeface="Consolas" pitchFamily="49" charset="0"/>
                <a:sym typeface="Wingdings"/>
              </a:rPr>
              <a:t> </a:t>
            </a:r>
            <a:r>
              <a:rPr lang="zh-CN" altLang="en-US" sz="2200" smtClean="0">
                <a:solidFill>
                  <a:srgbClr val="FF0000"/>
                </a:solidFill>
                <a:latin typeface="Consolas" pitchFamily="49" charset="0"/>
                <a:ea typeface="华文中宋" pitchFamily="2" charset="-122"/>
                <a:cs typeface="Consolas" pitchFamily="49" charset="0"/>
              </a:rPr>
              <a:t>双链表的插入算法：</a:t>
            </a:r>
            <a:endParaRPr lang="zh-CN" altLang="en-US" sz="2200" dirty="0">
              <a:solidFill>
                <a:srgbClr val="FF0000"/>
              </a:solidFill>
              <a:latin typeface="Consolas" pitchFamily="49" charset="0"/>
              <a:ea typeface="华文中宋" pitchFamily="2" charset="-122"/>
              <a:cs typeface="Consolas" pitchFamily="49" charset="0"/>
            </a:endParaRPr>
          </a:p>
        </p:txBody>
      </p:sp>
      <p:sp>
        <p:nvSpPr>
          <p:cNvPr id="6" name="TextBox 5"/>
          <p:cNvSpPr txBox="1"/>
          <p:nvPr/>
        </p:nvSpPr>
        <p:spPr>
          <a:xfrm>
            <a:off x="2717848" y="5429265"/>
            <a:ext cx="2571768" cy="400110"/>
          </a:xfrm>
          <a:prstGeom prst="rect">
            <a:avLst/>
          </a:prstGeom>
          <a:noFill/>
        </p:spPr>
        <p:txBody>
          <a:bodyPr wrap="square" rtlCol="0">
            <a:spAutoFit/>
          </a:bodyPr>
          <a:lstStyle/>
          <a:p>
            <a:pPr algn="l"/>
            <a:r>
              <a:rPr lang="zh-CN" altLang="en-US" sz="2000" dirty="0" smtClean="0">
                <a:latin typeface="Consolas" pitchFamily="49" charset="0"/>
                <a:ea typeface="仿宋" pitchFamily="49" charset="-122"/>
                <a:cs typeface="Consolas" pitchFamily="49" charset="0"/>
              </a:rPr>
              <a:t>查找第</a:t>
            </a:r>
            <a:r>
              <a:rPr lang="en-US" altLang="zh-CN" sz="2000" i="1" err="1" smtClean="0">
                <a:latin typeface="Consolas" pitchFamily="49" charset="0"/>
                <a:ea typeface="仿宋" pitchFamily="49" charset="-122"/>
                <a:cs typeface="Consolas" pitchFamily="49" charset="0"/>
              </a:rPr>
              <a:t>i</a:t>
            </a:r>
            <a:r>
              <a:rPr lang="en-US" altLang="zh-CN" sz="2000" smtClean="0">
                <a:latin typeface="Consolas" pitchFamily="49" charset="0"/>
                <a:ea typeface="仿宋" pitchFamily="49" charset="-122"/>
                <a:cs typeface="Consolas" pitchFamily="49" charset="0"/>
              </a:rPr>
              <a:t>-1</a:t>
            </a:r>
            <a:r>
              <a:rPr lang="zh-CN" altLang="en-US" sz="2000" smtClean="0">
                <a:latin typeface="Consolas" pitchFamily="49" charset="0"/>
                <a:ea typeface="仿宋" pitchFamily="49" charset="-122"/>
                <a:cs typeface="Consolas" pitchFamily="49" charset="0"/>
              </a:rPr>
              <a:t>个结点</a:t>
            </a:r>
            <a:r>
              <a:rPr lang="en-US" altLang="zh-CN" sz="2000" i="1" smtClean="0">
                <a:latin typeface="Consolas" pitchFamily="49" charset="0"/>
                <a:ea typeface="仿宋" pitchFamily="49" charset="-122"/>
                <a:cs typeface="Consolas" pitchFamily="49" charset="0"/>
              </a:rPr>
              <a:t>p</a:t>
            </a:r>
            <a:endParaRPr lang="zh-CN" altLang="en-US" sz="2000" i="1" dirty="0">
              <a:latin typeface="Consolas" pitchFamily="49" charset="0"/>
              <a:ea typeface="仿宋" pitchFamily="49" charset="-122"/>
              <a:cs typeface="Consolas" pitchFamily="49" charset="0"/>
            </a:endParaRPr>
          </a:p>
        </p:txBody>
      </p:sp>
      <p:sp>
        <p:nvSpPr>
          <p:cNvPr id="7" name="左大括号 6"/>
          <p:cNvSpPr/>
          <p:nvPr/>
        </p:nvSpPr>
        <p:spPr>
          <a:xfrm rot="16200000">
            <a:off x="3432228" y="2571745"/>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灯片编号占位符 9"/>
          <p:cNvSpPr>
            <a:spLocks noGrp="1"/>
          </p:cNvSpPr>
          <p:nvPr>
            <p:ph type="sldNum" sz="quarter" idx="12"/>
          </p:nvPr>
        </p:nvSpPr>
        <p:spPr/>
        <p:txBody>
          <a:bodyPr/>
          <a:lstStyle/>
          <a:p>
            <a:fld id="{BD3F3EC2-762F-4585-9ABE-3D0BD98F40C0}" type="slidenum">
              <a:rPr lang="en-US" altLang="zh-CN" smtClean="0"/>
              <a:pPr/>
              <a:t>10</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250825" y="260350"/>
            <a:ext cx="8569325" cy="4395389"/>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未找到第</a:t>
            </a:r>
            <a:r>
              <a:rPr lang="en-US" altLang="zh-CN" sz="1800" i="1" err="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个结点，返回</a:t>
            </a:r>
            <a:r>
              <a:rPr lang="en-US" altLang="zh-CN" sz="1800" dirty="0">
                <a:solidFill>
                  <a:srgbClr val="00B0F0"/>
                </a:solidFill>
                <a:latin typeface="Consolas" pitchFamily="49" charset="0"/>
                <a:ea typeface="仿宋" pitchFamily="49" charset="-122"/>
                <a:cs typeface="Consolas" pitchFamily="49" charset="0"/>
              </a:rPr>
              <a:t>false</a:t>
            </a:r>
          </a:p>
          <a:p>
            <a:pPr algn="l"/>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false;</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找到第</a:t>
            </a:r>
            <a:r>
              <a:rPr lang="en-US" altLang="zh-CN" sz="1800" i="1" err="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个结点</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，在</a:t>
            </a:r>
            <a:r>
              <a:rPr lang="zh-CN" altLang="en-US" sz="1800" dirty="0">
                <a:solidFill>
                  <a:srgbClr val="00B0F0"/>
                </a:solidFill>
                <a:latin typeface="Consolas" pitchFamily="49" charset="0"/>
                <a:ea typeface="仿宋" pitchFamily="49" charset="-122"/>
                <a:cs typeface="Consolas" pitchFamily="49" charset="0"/>
              </a:rPr>
              <a:t>其后</a:t>
            </a:r>
            <a:r>
              <a:rPr lang="zh-CN" altLang="en-US" sz="1800">
                <a:solidFill>
                  <a:srgbClr val="00B0F0"/>
                </a:solidFill>
                <a:latin typeface="Consolas" pitchFamily="49" charset="0"/>
                <a:ea typeface="仿宋" pitchFamily="49" charset="-122"/>
                <a:cs typeface="Consolas" pitchFamily="49" charset="0"/>
              </a:rPr>
              <a:t>插入</a:t>
            </a:r>
            <a:r>
              <a:rPr lang="zh-CN" altLang="en-US" sz="1800" smtClean="0">
                <a:solidFill>
                  <a:srgbClr val="00B0F0"/>
                </a:solidFill>
                <a:latin typeface="Consolas" pitchFamily="49" charset="0"/>
                <a:ea typeface="仿宋" pitchFamily="49" charset="-122"/>
                <a:cs typeface="Consolas" pitchFamily="49" charset="0"/>
              </a:rPr>
              <a:t>新结点</a:t>
            </a:r>
            <a:r>
              <a:rPr lang="en-US" altLang="zh-CN" sz="1800" smtClean="0">
                <a:solidFill>
                  <a:srgbClr val="00B0F0"/>
                </a:solidFill>
                <a:latin typeface="Consolas" pitchFamily="49" charset="0"/>
                <a:ea typeface="仿宋" pitchFamily="49" charset="-122"/>
                <a:cs typeface="Consolas" pitchFamily="49" charset="0"/>
              </a:rPr>
              <a:t>s</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s</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s-&gt;data=e;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创建</a:t>
            </a:r>
            <a:r>
              <a:rPr lang="zh-CN" altLang="en-US" sz="1800" smtClean="0">
                <a:solidFill>
                  <a:srgbClr val="00B0F0"/>
                </a:solidFill>
                <a:latin typeface="Consolas" pitchFamily="49" charset="0"/>
                <a:ea typeface="仿宋" pitchFamily="49" charset="-122"/>
                <a:cs typeface="Consolas" pitchFamily="49" charset="0"/>
              </a:rPr>
              <a:t>新结点</a:t>
            </a:r>
            <a:r>
              <a:rPr lang="en-US" altLang="zh-CN" sz="1800" smtClean="0">
                <a:solidFill>
                  <a:srgbClr val="00B0F0"/>
                </a:solidFill>
                <a:latin typeface="Consolas" pitchFamily="49" charset="0"/>
                <a:ea typeface="仿宋" pitchFamily="49" charset="-122"/>
                <a:cs typeface="Consolas" pitchFamily="49" charset="0"/>
              </a:rPr>
              <a:t>s</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s-&gt;next=p-&gt;next;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之后</a:t>
            </a:r>
            <a:r>
              <a:rPr lang="zh-CN" altLang="en-US"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s</a:t>
            </a:r>
            <a:r>
              <a:rPr lang="zh-CN" altLang="en-US" sz="1800" smtClean="0">
                <a:solidFill>
                  <a:srgbClr val="00B0F0"/>
                </a:solidFill>
                <a:latin typeface="Consolas" pitchFamily="49" charset="0"/>
                <a:ea typeface="仿宋" pitchFamily="49" charset="-122"/>
                <a:cs typeface="Consolas" pitchFamily="49" charset="0"/>
              </a:rPr>
              <a:t>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(p-&gt;next!=NULL</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a:t>
            </a:r>
            <a:r>
              <a:rPr lang="zh-CN" altLang="en-US" sz="1800">
                <a:solidFill>
                  <a:srgbClr val="00B0F0"/>
                </a:solidFill>
                <a:latin typeface="Consolas" pitchFamily="49" charset="0"/>
                <a:ea typeface="仿宋" pitchFamily="49" charset="-122"/>
                <a:cs typeface="Consolas" pitchFamily="49" charset="0"/>
              </a:rPr>
              <a:t>存在</a:t>
            </a:r>
            <a:r>
              <a:rPr lang="zh-CN" altLang="en-US" sz="1800" smtClean="0">
                <a:solidFill>
                  <a:srgbClr val="00B0F0"/>
                </a:solidFill>
                <a:latin typeface="Consolas" pitchFamily="49" charset="0"/>
                <a:ea typeface="仿宋" pitchFamily="49" charset="-122"/>
                <a:cs typeface="Consolas" pitchFamily="49" charset="0"/>
              </a:rPr>
              <a:t>后继结点，修改其前驱指针</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dirty="0" smtClean="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zh-CN" altLang="en-US"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&gt;next-&gt;prior=s;</a:t>
            </a:r>
          </a:p>
          <a:p>
            <a:pPr algn="l"/>
            <a:r>
              <a:rPr lang="en-US" altLang="zh-CN" sz="1800" dirty="0">
                <a:solidFill>
                  <a:srgbClr val="0000FF"/>
                </a:solidFill>
                <a:latin typeface="Consolas" pitchFamily="49" charset="0"/>
                <a:ea typeface="仿宋" pitchFamily="49" charset="-122"/>
                <a:cs typeface="Consolas" pitchFamily="49" charset="0"/>
              </a:rPr>
              <a:t>	s-&gt;prior=p;</a:t>
            </a:r>
          </a:p>
          <a:p>
            <a:pPr algn="l"/>
            <a:r>
              <a:rPr lang="en-US" altLang="zh-CN" sz="1800" dirty="0">
                <a:solidFill>
                  <a:srgbClr val="0000FF"/>
                </a:solidFill>
                <a:latin typeface="Consolas" pitchFamily="49" charset="0"/>
                <a:ea typeface="仿宋" pitchFamily="49" charset="-122"/>
                <a:cs typeface="Consolas" pitchFamily="49" charset="0"/>
              </a:rPr>
              <a:t>	p-&gt;next=s;</a:t>
            </a:r>
          </a:p>
          <a:p>
            <a:pPr algn="l">
              <a:spcBef>
                <a:spcPts val="1200"/>
              </a:spcBef>
            </a:pPr>
            <a:r>
              <a:rPr lang="en-US" altLang="zh-CN" sz="1800" dirty="0">
                <a:solidFill>
                  <a:srgbClr val="0000FF"/>
                </a:solidFill>
                <a:latin typeface="Consolas" pitchFamily="49" charset="0"/>
                <a:ea typeface="仿宋" pitchFamily="49" charset="-122"/>
                <a:cs typeface="Consolas" pitchFamily="49" charset="0"/>
              </a:rPr>
              <a:t>	return true;</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p>
        </p:txBody>
      </p:sp>
      <p:grpSp>
        <p:nvGrpSpPr>
          <p:cNvPr id="2" name="组合 7"/>
          <p:cNvGrpSpPr/>
          <p:nvPr/>
        </p:nvGrpSpPr>
        <p:grpSpPr>
          <a:xfrm>
            <a:off x="1000100" y="1510652"/>
            <a:ext cx="7000924" cy="3604342"/>
            <a:chOff x="1071538" y="1510652"/>
            <a:chExt cx="7000924" cy="360434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smtClean="0">
                  <a:solidFill>
                    <a:srgbClr val="FF00FF"/>
                  </a:solidFill>
                  <a:latin typeface="Consolas" pitchFamily="49" charset="0"/>
                  <a:ea typeface="仿宋" pitchFamily="49" charset="-122"/>
                  <a:cs typeface="Consolas" pitchFamily="49" charset="0"/>
                </a:rPr>
                <a:t>新建结点</a:t>
              </a:r>
              <a:r>
                <a:rPr lang="en-US" altLang="zh-CN" sz="2000" i="1" smtClean="0">
                  <a:solidFill>
                    <a:srgbClr val="FF00FF"/>
                  </a:solidFill>
                  <a:latin typeface="Consolas" pitchFamily="49" charset="0"/>
                  <a:ea typeface="仿宋" pitchFamily="49" charset="-122"/>
                  <a:cs typeface="Consolas" pitchFamily="49" charset="0"/>
                </a:rPr>
                <a:t>s</a:t>
              </a:r>
              <a:r>
                <a:rPr lang="zh-CN" altLang="en-US" sz="2000" smtClean="0">
                  <a:solidFill>
                    <a:srgbClr val="FF00FF"/>
                  </a:solidFill>
                  <a:latin typeface="Consolas" pitchFamily="49" charset="0"/>
                  <a:ea typeface="仿宋" pitchFamily="49" charset="-122"/>
                  <a:cs typeface="Consolas" pitchFamily="49" charset="0"/>
                </a:rPr>
                <a:t>，将</a:t>
              </a:r>
              <a:r>
                <a:rPr lang="zh-CN" altLang="en-US" sz="2000" dirty="0" smtClean="0">
                  <a:solidFill>
                    <a:srgbClr val="FF00FF"/>
                  </a:solidFill>
                  <a:latin typeface="Consolas" pitchFamily="49" charset="0"/>
                  <a:ea typeface="仿宋" pitchFamily="49" charset="-122"/>
                  <a:cs typeface="Consolas" pitchFamily="49" charset="0"/>
                </a:rPr>
                <a:t>其</a:t>
              </a:r>
              <a:r>
                <a:rPr lang="zh-CN" altLang="en-US" sz="2000" smtClean="0">
                  <a:solidFill>
                    <a:srgbClr val="FF00FF"/>
                  </a:solidFill>
                  <a:latin typeface="Consolas" pitchFamily="49" charset="0"/>
                  <a:ea typeface="仿宋" pitchFamily="49" charset="-122"/>
                  <a:cs typeface="Consolas" pitchFamily="49" charset="0"/>
                </a:rPr>
                <a:t>插入到</a:t>
              </a:r>
              <a:r>
                <a:rPr lang="en-US" altLang="zh-CN" sz="2000" i="1" smtClean="0">
                  <a:solidFill>
                    <a:srgbClr val="FF00FF"/>
                  </a:solidFill>
                  <a:latin typeface="Consolas" pitchFamily="49" charset="0"/>
                  <a:ea typeface="仿宋" pitchFamily="49" charset="-122"/>
                  <a:cs typeface="Consolas" pitchFamily="49" charset="0"/>
                </a:rPr>
                <a:t>p</a:t>
              </a:r>
              <a:r>
                <a:rPr lang="zh-CN" altLang="en-US" sz="2000" smtClean="0">
                  <a:solidFill>
                    <a:srgbClr val="FF00FF"/>
                  </a:solidFill>
                  <a:latin typeface="Consolas" pitchFamily="49" charset="0"/>
                  <a:ea typeface="仿宋" pitchFamily="49" charset="-122"/>
                  <a:cs typeface="Consolas" pitchFamily="49" charset="0"/>
                </a:rPr>
                <a:t>结点之后</a:t>
              </a:r>
              <a:endParaRPr lang="zh-CN" altLang="en-US" sz="2000" dirty="0">
                <a:solidFill>
                  <a:srgbClr val="FF00FF"/>
                </a:solidFill>
                <a:latin typeface="Consolas" pitchFamily="49" charset="0"/>
                <a:ea typeface="仿宋" pitchFamily="49" charset="-122"/>
                <a:cs typeface="Consolas" pitchFamily="49" charset="0"/>
              </a:endParaRPr>
            </a:p>
          </p:txBody>
        </p:sp>
        <p:sp>
          <p:nvSpPr>
            <p:cNvPr id="5" name="矩形 4"/>
            <p:cNvSpPr/>
            <p:nvPr/>
          </p:nvSpPr>
          <p:spPr>
            <a:xfrm>
              <a:off x="1071538" y="1510652"/>
              <a:ext cx="7000924" cy="2061224"/>
            </a:xfrm>
            <a:prstGeom prst="rect">
              <a:avLst/>
            </a:prstGeom>
            <a:solidFill>
              <a:schemeClr val="accent1">
                <a:alpha val="0"/>
              </a:schemeClr>
            </a:solid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7" name="直接连接符 6"/>
            <p:cNvCxnSpPr>
              <a:stCxn id="5" idx="2"/>
            </p:cNvCxnSpPr>
            <p:nvPr/>
          </p:nvCxnSpPr>
          <p:spPr>
            <a:xfrm rot="5400000">
              <a:off x="4036215" y="4107661"/>
              <a:ext cx="1071570" cy="0"/>
            </a:xfrm>
            <a:prstGeom prst="line">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596" y="5539103"/>
            <a:ext cx="8429684"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微软雅黑" pitchFamily="34" charset="-122"/>
                <a:cs typeface="Consolas" pitchFamily="49" charset="0"/>
              </a:rPr>
              <a:t>另外解法</a:t>
            </a:r>
            <a:r>
              <a:rPr lang="zh-CN" altLang="en-US" sz="2000" smtClean="0">
                <a:latin typeface="Consolas" pitchFamily="49" charset="0"/>
                <a:ea typeface="楷体" pitchFamily="49" charset="-122"/>
                <a:cs typeface="Consolas" pitchFamily="49" charset="0"/>
              </a:rPr>
              <a:t>：</a:t>
            </a:r>
            <a:r>
              <a:rPr lang="zh-CN" altLang="en-US" sz="2000" smtClean="0">
                <a:latin typeface="Consolas" pitchFamily="49" charset="0"/>
                <a:ea typeface="方正启体简体" pitchFamily="65" charset="-122"/>
                <a:cs typeface="Consolas" pitchFamily="49" charset="0"/>
              </a:rPr>
              <a:t>在</a:t>
            </a:r>
            <a:r>
              <a:rPr lang="zh-CN" altLang="en-US" sz="2000" dirty="0" smtClean="0">
                <a:latin typeface="Consolas" pitchFamily="49" charset="0"/>
                <a:ea typeface="方正启体简体" pitchFamily="65" charset="-122"/>
                <a:cs typeface="Consolas" pitchFamily="49" charset="0"/>
              </a:rPr>
              <a:t>双</a:t>
            </a:r>
            <a:r>
              <a:rPr lang="zh-CN" altLang="en-US" sz="2000" smtClean="0">
                <a:latin typeface="Consolas" pitchFamily="49" charset="0"/>
                <a:ea typeface="方正启体简体" pitchFamily="65" charset="-122"/>
                <a:cs typeface="Consolas" pitchFamily="49" charset="0"/>
              </a:rPr>
              <a:t>链表中，可以</a:t>
            </a:r>
            <a:r>
              <a:rPr lang="zh-CN" altLang="en-US" sz="2000" dirty="0" smtClean="0">
                <a:latin typeface="Consolas" pitchFamily="49" charset="0"/>
                <a:ea typeface="方正启体简体" pitchFamily="65" charset="-122"/>
                <a:cs typeface="Consolas" pitchFamily="49" charset="0"/>
              </a:rPr>
              <a:t>查找第</a:t>
            </a:r>
            <a:r>
              <a:rPr lang="en-US" altLang="zh-CN" sz="2000" i="1" err="1" smtClean="0">
                <a:latin typeface="Consolas" pitchFamily="49" charset="0"/>
                <a:ea typeface="方正启体简体" pitchFamily="65" charset="-122"/>
                <a:cs typeface="Consolas" pitchFamily="49" charset="0"/>
              </a:rPr>
              <a:t>i</a:t>
            </a:r>
            <a:r>
              <a:rPr lang="zh-CN" altLang="en-US" sz="2000" smtClean="0">
                <a:latin typeface="Consolas" pitchFamily="49" charset="0"/>
                <a:ea typeface="方正启体简体" pitchFamily="65" charset="-122"/>
                <a:cs typeface="Consolas" pitchFamily="49" charset="0"/>
              </a:rPr>
              <a:t>个结点，并</a:t>
            </a:r>
            <a:r>
              <a:rPr lang="zh-CN" altLang="en-US" sz="2000" dirty="0" smtClean="0">
                <a:latin typeface="Consolas" pitchFamily="49" charset="0"/>
                <a:ea typeface="方正启体简体" pitchFamily="65" charset="-122"/>
                <a:cs typeface="Consolas" pitchFamily="49" charset="0"/>
              </a:rPr>
              <a:t>在它前面插入</a:t>
            </a:r>
            <a:r>
              <a:rPr lang="zh-CN" altLang="en-US" sz="2000" smtClean="0">
                <a:latin typeface="Consolas" pitchFamily="49" charset="0"/>
                <a:ea typeface="方正启体简体" pitchFamily="65" charset="-122"/>
                <a:cs typeface="Consolas" pitchFamily="49" charset="0"/>
              </a:rPr>
              <a:t>一个结点。</a:t>
            </a:r>
            <a:endParaRPr lang="zh-CN" altLang="en-US" sz="2000" dirty="0">
              <a:latin typeface="Consolas" pitchFamily="49" charset="0"/>
              <a:ea typeface="方正启体简体" pitchFamily="65" charset="-122"/>
              <a:cs typeface="Consolas" pitchFamily="49" charset="0"/>
            </a:endParaRPr>
          </a:p>
        </p:txBody>
      </p:sp>
      <p:sp>
        <p:nvSpPr>
          <p:cNvPr id="10" name="灯片编号占位符 9"/>
          <p:cNvSpPr>
            <a:spLocks noGrp="1"/>
          </p:cNvSpPr>
          <p:nvPr>
            <p:ph type="sldNum" sz="quarter" idx="12"/>
          </p:nvPr>
        </p:nvSpPr>
        <p:spPr/>
        <p:txBody>
          <a:bodyPr/>
          <a:lstStyle/>
          <a:p>
            <a:fld id="{BD3F3EC2-762F-4585-9ABE-3D0BD98F40C0}" type="slidenum">
              <a:rPr lang="en-US" altLang="zh-CN" smtClean="0"/>
              <a:pPr/>
              <a:t>11</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23671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216000" rIns="144000" bIns="216000">
            <a:spAutoFit/>
          </a:bodyPr>
          <a:lstStyle/>
          <a:p>
            <a:pPr algn="l"/>
            <a:r>
              <a:rPr lang="en-US" altLang="zh-CN" sz="1800" err="1">
                <a:solidFill>
                  <a:srgbClr val="0000FF"/>
                </a:solidFill>
                <a:latin typeface="Consolas" pitchFamily="49" charset="0"/>
                <a:ea typeface="仿宋" pitchFamily="49" charset="-122"/>
                <a:cs typeface="Consolas" pitchFamily="49" charset="0"/>
              </a:rPr>
              <a:t>bool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ListDelete</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*&amp;</a:t>
            </a:r>
            <a:r>
              <a:rPr lang="en-US" altLang="zh-CN" sz="1800" smtClean="0">
                <a:solidFill>
                  <a:srgbClr val="0000FF"/>
                </a:solidFill>
                <a:latin typeface="Consolas" pitchFamily="49" charset="0"/>
                <a:ea typeface="仿宋" pitchFamily="49" charset="-122"/>
                <a:cs typeface="Consolas" pitchFamily="49" charset="0"/>
              </a:rPr>
              <a:t>L</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dirty="0">
                <a:solidFill>
                  <a:srgbClr val="0000FF"/>
                </a:solidFill>
                <a:latin typeface="Consolas" pitchFamily="49" charset="0"/>
                <a:ea typeface="仿宋" pitchFamily="49" charset="-122"/>
                <a:cs typeface="Consolas" pitchFamily="49" charset="0"/>
              </a:rPr>
              <a:t>&amp;e)</a:t>
            </a:r>
          </a:p>
          <a:p>
            <a:pPr algn="l"/>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smtClean="0">
                <a:solidFill>
                  <a:srgbClr val="0000FF"/>
                </a:solidFill>
                <a:latin typeface="Consolas" pitchFamily="49" charset="0"/>
                <a:ea typeface="仿宋" pitchFamily="49" charset="-122"/>
                <a:cs typeface="Consolas" pitchFamily="49" charset="0"/>
              </a:rPr>
              <a:t>j=0</a:t>
            </a: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p=L</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q</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a:t>
            </a:r>
            <a:r>
              <a:rPr lang="zh-CN" altLang="en-US" sz="1800" smtClean="0">
                <a:solidFill>
                  <a:srgbClr val="00B0F0"/>
                </a:solidFill>
                <a:latin typeface="Consolas" pitchFamily="49" charset="0"/>
                <a:ea typeface="仿宋" pitchFamily="49" charset="-122"/>
                <a:cs typeface="Consolas" pitchFamily="49" charset="0"/>
              </a:rPr>
              <a:t>头结点，</a:t>
            </a:r>
            <a:r>
              <a:rPr lang="en-US" altLang="zh-CN" sz="1800" smtClean="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设置为</a:t>
            </a:r>
            <a:r>
              <a:rPr lang="en-US" altLang="zh-CN" sz="1800" dirty="0" smtClean="0">
                <a:solidFill>
                  <a:srgbClr val="00B0F0"/>
                </a:solidFill>
                <a:latin typeface="Consolas" pitchFamily="49" charset="0"/>
                <a:ea typeface="仿宋" pitchFamily="49" charset="-122"/>
                <a:cs typeface="Consolas" pitchFamily="49" charset="0"/>
              </a:rPr>
              <a:t>0</a:t>
            </a:r>
          </a:p>
          <a:p>
            <a:pPr algn="l">
              <a:lnSpc>
                <a:spcPct val="150000"/>
              </a:lnSpc>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 &amp;&amp; p!=NULL)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err="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j++;</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p=p-</a:t>
            </a:r>
            <a:r>
              <a:rPr lang="en-US" altLang="zh-CN" sz="1800" dirty="0">
                <a:solidFill>
                  <a:srgbClr val="0000FF"/>
                </a:solidFill>
                <a:latin typeface="Consolas" pitchFamily="49" charset="0"/>
                <a:ea typeface="仿宋" pitchFamily="49" charset="-122"/>
                <a:cs typeface="Consolas" pitchFamily="49" charset="0"/>
              </a:rPr>
              <a:t>&gt;next;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57158" y="500042"/>
            <a:ext cx="3357586" cy="430887"/>
          </a:xfrm>
          <a:prstGeom prst="rect">
            <a:avLst/>
          </a:prstGeom>
          <a:noFill/>
        </p:spPr>
        <p:txBody>
          <a:bodyPr wrap="square" rtlCol="0">
            <a:spAutoFit/>
          </a:bodyPr>
          <a:lstStyle/>
          <a:p>
            <a:pPr algn="l"/>
            <a:r>
              <a:rPr lang="zh-CN" altLang="en-US" sz="2200" smtClean="0">
                <a:solidFill>
                  <a:srgbClr val="FF0000"/>
                </a:solidFill>
                <a:latin typeface="Consolas" pitchFamily="49" charset="0"/>
                <a:ea typeface="华文中宋" pitchFamily="2" charset="-122"/>
                <a:cs typeface="Consolas" pitchFamily="49" charset="0"/>
                <a:sym typeface="Wingdings"/>
              </a:rPr>
              <a:t> </a:t>
            </a:r>
            <a:r>
              <a:rPr lang="zh-CN" altLang="en-US" sz="2200" smtClean="0">
                <a:solidFill>
                  <a:srgbClr val="FF0000"/>
                </a:solidFill>
                <a:latin typeface="Consolas" pitchFamily="49" charset="0"/>
                <a:ea typeface="华文中宋" pitchFamily="2" charset="-122"/>
                <a:cs typeface="Consolas" pitchFamily="49" charset="0"/>
              </a:rPr>
              <a:t>双</a:t>
            </a:r>
            <a:r>
              <a:rPr lang="zh-CN" altLang="en-US" sz="2200" dirty="0" smtClean="0">
                <a:solidFill>
                  <a:srgbClr val="FF0000"/>
                </a:solidFill>
                <a:latin typeface="Consolas" pitchFamily="49" charset="0"/>
                <a:ea typeface="华文中宋" pitchFamily="2" charset="-122"/>
                <a:cs typeface="Consolas" pitchFamily="49" charset="0"/>
              </a:rPr>
              <a:t>链表的删除算法：</a:t>
            </a:r>
            <a:endParaRPr lang="zh-CN" altLang="en-US" sz="2200" dirty="0">
              <a:solidFill>
                <a:srgbClr val="FF0000"/>
              </a:solidFill>
              <a:latin typeface="Consolas" pitchFamily="49" charset="0"/>
              <a:ea typeface="华文中宋" pitchFamily="2" charset="-122"/>
              <a:cs typeface="Consolas" pitchFamily="49" charset="0"/>
            </a:endParaRPr>
          </a:p>
        </p:txBody>
      </p:sp>
      <p:grpSp>
        <p:nvGrpSpPr>
          <p:cNvPr id="2" name="组合 6"/>
          <p:cNvGrpSpPr/>
          <p:nvPr/>
        </p:nvGrpSpPr>
        <p:grpSpPr>
          <a:xfrm>
            <a:off x="928662" y="3286124"/>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smtClean="0">
                  <a:solidFill>
                    <a:srgbClr val="FF00FF"/>
                  </a:solidFill>
                  <a:latin typeface="Consolas" pitchFamily="49" charset="0"/>
                  <a:ea typeface="仿宋" pitchFamily="49" charset="-122"/>
                  <a:cs typeface="Consolas" pitchFamily="49" charset="0"/>
                </a:rPr>
                <a:t>查找第</a:t>
              </a:r>
              <a:r>
                <a:rPr lang="en-US" altLang="zh-CN" sz="2000" i="1" err="1" smtClean="0">
                  <a:solidFill>
                    <a:srgbClr val="FF00FF"/>
                  </a:solidFill>
                  <a:latin typeface="Consolas" pitchFamily="49" charset="0"/>
                  <a:ea typeface="仿宋" pitchFamily="49" charset="-122"/>
                  <a:cs typeface="Consolas" pitchFamily="49" charset="0"/>
                </a:rPr>
                <a:t>i</a:t>
              </a:r>
              <a:r>
                <a:rPr lang="en-US" altLang="zh-CN" sz="2000" smtClean="0">
                  <a:solidFill>
                    <a:srgbClr val="FF00FF"/>
                  </a:solidFill>
                  <a:latin typeface="Consolas" pitchFamily="49" charset="0"/>
                  <a:ea typeface="仿宋" pitchFamily="49" charset="-122"/>
                  <a:cs typeface="Consolas" pitchFamily="49" charset="0"/>
                </a:rPr>
                <a:t>-1</a:t>
              </a:r>
              <a:r>
                <a:rPr lang="zh-CN" altLang="en-US" sz="2000" smtClean="0">
                  <a:solidFill>
                    <a:srgbClr val="FF00FF"/>
                  </a:solidFill>
                  <a:latin typeface="Consolas" pitchFamily="49" charset="0"/>
                  <a:ea typeface="仿宋" pitchFamily="49" charset="-122"/>
                  <a:cs typeface="Consolas" pitchFamily="49" charset="0"/>
                </a:rPr>
                <a:t>个结点</a:t>
              </a:r>
              <a:r>
                <a:rPr lang="en-US" altLang="zh-CN" sz="2000" i="1" smtClean="0">
                  <a:solidFill>
                    <a:srgbClr val="FF00FF"/>
                  </a:solidFill>
                  <a:latin typeface="Consolas" pitchFamily="49" charset="0"/>
                  <a:ea typeface="仿宋" pitchFamily="49" charset="-122"/>
                  <a:cs typeface="Consolas" pitchFamily="49" charset="0"/>
                </a:rPr>
                <a:t>p</a:t>
              </a:r>
              <a:endParaRPr lang="zh-CN" altLang="en-US" sz="2000" i="1" dirty="0">
                <a:solidFill>
                  <a:srgbClr val="FF00FF"/>
                </a:solidFill>
                <a:latin typeface="Consolas" pitchFamily="49" charset="0"/>
                <a:ea typeface="仿宋" pitchFamily="49" charset="-122"/>
                <a:cs typeface="Consolas" pitchFamily="49" charset="0"/>
              </a:endParaRPr>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9" name="灯片编号占位符 8"/>
          <p:cNvSpPr>
            <a:spLocks noGrp="1"/>
          </p:cNvSpPr>
          <p:nvPr>
            <p:ph type="sldNum" sz="quarter" idx="12"/>
          </p:nvPr>
        </p:nvSpPr>
        <p:spPr/>
        <p:txBody>
          <a:bodyPr/>
          <a:lstStyle/>
          <a:p>
            <a:fld id="{BD3F3EC2-762F-4585-9ABE-3D0BD98F40C0}" type="slidenum">
              <a:rPr lang="en-US" altLang="zh-CN" smtClean="0"/>
              <a:pPr/>
              <a:t>12</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536017" cy="4518499"/>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未找到第</a:t>
            </a:r>
            <a:r>
              <a:rPr lang="en-US" altLang="zh-CN" sz="1800" err="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false;</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r>
              <a:rPr lang="en-US" altLang="zh-CN" sz="1800" dirty="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找到第</a:t>
            </a:r>
            <a:r>
              <a:rPr lang="en-US" altLang="zh-CN" sz="1800" err="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个结点</a:t>
            </a:r>
            <a:r>
              <a:rPr lang="en-US" altLang="zh-CN" sz="1800" smtClean="0">
                <a:solidFill>
                  <a:srgbClr val="00B0F0"/>
                </a:solidFill>
                <a:latin typeface="Consolas" pitchFamily="49" charset="0"/>
                <a:ea typeface="仿宋" pitchFamily="49" charset="-122"/>
                <a:cs typeface="Consolas" pitchFamily="49" charset="0"/>
              </a:rPr>
              <a:t>p</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q=p-&gt;next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q</a:t>
            </a:r>
            <a:r>
              <a:rPr lang="zh-CN" altLang="en-US" sz="1800" dirty="0">
                <a:solidFill>
                  <a:srgbClr val="00B0F0"/>
                </a:solidFill>
                <a:latin typeface="Consolas" pitchFamily="49" charset="0"/>
                <a:ea typeface="仿宋" pitchFamily="49" charset="-122"/>
                <a:cs typeface="Consolas" pitchFamily="49" charset="0"/>
              </a:rPr>
              <a:t>指向第</a:t>
            </a:r>
            <a:r>
              <a:rPr lang="en-US" altLang="zh-CN" sz="1800" err="1">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个结点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a:solidFill>
                  <a:srgbClr val="FF00FF"/>
                </a:solidFill>
                <a:latin typeface="Consolas" pitchFamily="49" charset="0"/>
                <a:ea typeface="仿宋" pitchFamily="49" charset="-122"/>
                <a:cs typeface="Consolas" pitchFamily="49" charset="0"/>
              </a:rPr>
              <a:t>q==NULL</a:t>
            </a:r>
            <a:r>
              <a:rPr lang="en-US" altLang="zh-CN" sz="1800" dirty="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当不存在第</a:t>
            </a:r>
            <a:r>
              <a:rPr lang="en-US" altLang="zh-CN" sz="1800" err="1">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个结点时</a:t>
            </a:r>
            <a:r>
              <a:rPr lang="zh-CN" altLang="en-US" sz="1800" dirty="0">
                <a:solidFill>
                  <a:srgbClr val="00B0F0"/>
                </a:solidFill>
                <a:latin typeface="Consolas" pitchFamily="49" charset="0"/>
                <a:ea typeface="仿宋" pitchFamily="49" charset="-122"/>
                <a:cs typeface="Consolas" pitchFamily="49" charset="0"/>
              </a:rPr>
              <a:t>返回</a:t>
            </a:r>
            <a:r>
              <a:rPr lang="en-US" altLang="zh-CN" sz="1800" dirty="0">
                <a:solidFill>
                  <a:srgbClr val="00B0F0"/>
                </a:solidFill>
                <a:latin typeface="Consolas" pitchFamily="49" charset="0"/>
                <a:ea typeface="仿宋" pitchFamily="49" charset="-122"/>
                <a:cs typeface="Consolas" pitchFamily="49" charset="0"/>
              </a:rPr>
              <a:t>false</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false;</a:t>
            </a:r>
          </a:p>
          <a:p>
            <a:pPr algn="l"/>
            <a:r>
              <a:rPr lang="en-US" altLang="zh-CN" sz="1800" dirty="0">
                <a:solidFill>
                  <a:srgbClr val="0000FF"/>
                </a:solidFill>
                <a:latin typeface="Consolas" pitchFamily="49" charset="0"/>
                <a:ea typeface="仿宋" pitchFamily="49" charset="-122"/>
                <a:cs typeface="Consolas" pitchFamily="49" charset="0"/>
              </a:rPr>
              <a:t>	e=q-&gt;data;</a:t>
            </a:r>
          </a:p>
          <a:p>
            <a:pPr algn="l">
              <a:lnSpc>
                <a:spcPct val="150000"/>
              </a:lnSpc>
            </a:pPr>
            <a:r>
              <a:rPr lang="en-US" altLang="zh-CN" sz="1800" dirty="0">
                <a:solidFill>
                  <a:srgbClr val="0000FF"/>
                </a:solidFill>
                <a:latin typeface="Consolas" pitchFamily="49" charset="0"/>
                <a:ea typeface="仿宋" pitchFamily="49" charset="-122"/>
                <a:cs typeface="Consolas" pitchFamily="49" charset="0"/>
              </a:rPr>
              <a:t>	p-&gt;next=q-&gt;next;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从</a:t>
            </a:r>
            <a:r>
              <a:rPr kumimoji="1" lang="zh-CN" altLang="en-US" sz="1800" smtClean="0">
                <a:solidFill>
                  <a:srgbClr val="00B0F0"/>
                </a:solidFill>
                <a:latin typeface="Consolas" pitchFamily="49" charset="0"/>
                <a:ea typeface="仿宋" pitchFamily="49" charset="-122"/>
                <a:cs typeface="Consolas" pitchFamily="49" charset="0"/>
              </a:rPr>
              <a:t>双</a:t>
            </a:r>
            <a:r>
              <a:rPr lang="zh-CN" altLang="en-US" sz="1800" smtClean="0">
                <a:solidFill>
                  <a:srgbClr val="00B0F0"/>
                </a:solidFill>
                <a:latin typeface="Consolas" pitchFamily="49" charset="0"/>
                <a:ea typeface="仿宋" pitchFamily="49" charset="-122"/>
                <a:cs typeface="Consolas" pitchFamily="49" charset="0"/>
              </a:rPr>
              <a:t>单</a:t>
            </a:r>
            <a:r>
              <a:rPr lang="zh-CN" altLang="en-US" sz="1800" dirty="0">
                <a:solidFill>
                  <a:srgbClr val="00B0F0"/>
                </a:solidFill>
                <a:latin typeface="Consolas" pitchFamily="49" charset="0"/>
                <a:ea typeface="仿宋" pitchFamily="49" charset="-122"/>
                <a:cs typeface="Consolas" pitchFamily="49" charset="0"/>
              </a:rPr>
              <a:t>链表</a:t>
            </a:r>
            <a:r>
              <a:rPr lang="zh-CN" altLang="en-US" sz="1800">
                <a:solidFill>
                  <a:srgbClr val="00B0F0"/>
                </a:solidFill>
                <a:latin typeface="Consolas" pitchFamily="49" charset="0"/>
                <a:ea typeface="仿宋" pitchFamily="49" charset="-122"/>
                <a:cs typeface="Consolas" pitchFamily="49" charset="0"/>
              </a:rPr>
              <a:t>中</a:t>
            </a:r>
            <a:r>
              <a:rPr lang="zh-CN" altLang="en-US" sz="1800" smtClean="0">
                <a:solidFill>
                  <a:srgbClr val="00B0F0"/>
                </a:solidFill>
                <a:latin typeface="Consolas" pitchFamily="49" charset="0"/>
                <a:ea typeface="仿宋" pitchFamily="49" charset="-122"/>
                <a:cs typeface="Consolas" pitchFamily="49" charset="0"/>
              </a:rPr>
              <a:t>删除</a:t>
            </a:r>
            <a:r>
              <a:rPr lang="en-US" altLang="zh-CN" sz="1800" smtClean="0">
                <a:solidFill>
                  <a:srgbClr val="00B0F0"/>
                </a:solidFill>
                <a:latin typeface="Consolas" pitchFamily="49" charset="0"/>
                <a:ea typeface="仿宋" pitchFamily="49" charset="-122"/>
                <a:cs typeface="Consolas" pitchFamily="49" charset="0"/>
              </a:rPr>
              <a:t>q</a:t>
            </a:r>
            <a:r>
              <a:rPr lang="zh-CN" altLang="en-US" sz="1800" smtClean="0">
                <a:solidFill>
                  <a:srgbClr val="00B0F0"/>
                </a:solidFill>
                <a:latin typeface="Consolas" pitchFamily="49" charset="0"/>
                <a:ea typeface="仿宋" pitchFamily="49" charset="-122"/>
                <a:cs typeface="Consolas" pitchFamily="49" charset="0"/>
              </a:rPr>
              <a:t>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smtClean="0">
                <a:solidFill>
                  <a:srgbClr val="0000FF"/>
                </a:solidFill>
                <a:latin typeface="Consolas" pitchFamily="49" charset="0"/>
                <a:ea typeface="仿宋" pitchFamily="49" charset="-122"/>
                <a:cs typeface="Consolas" pitchFamily="49" charset="0"/>
              </a:rPr>
              <a:t>(q-</a:t>
            </a:r>
            <a:r>
              <a:rPr lang="en-US" altLang="zh-CN" sz="1800" dirty="0">
                <a:solidFill>
                  <a:srgbClr val="0000FF"/>
                </a:solidFill>
                <a:latin typeface="Consolas" pitchFamily="49" charset="0"/>
                <a:ea typeface="仿宋" pitchFamily="49" charset="-122"/>
                <a:cs typeface="Consolas" pitchFamily="49" charset="0"/>
              </a:rPr>
              <a:t>&gt;next!=NULL)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a:t>
            </a:r>
            <a:r>
              <a:rPr lang="en-US" altLang="zh-CN" sz="1800" smtClean="0">
                <a:solidFill>
                  <a:srgbClr val="00B0F0"/>
                </a:solidFill>
                <a:latin typeface="Consolas" pitchFamily="49" charset="0"/>
                <a:ea typeface="仿宋" pitchFamily="49" charset="-122"/>
                <a:cs typeface="Consolas" pitchFamily="49" charset="0"/>
              </a:rPr>
              <a:t>q</a:t>
            </a:r>
            <a:r>
              <a:rPr lang="zh-CN" altLang="en-US" sz="1800" smtClean="0">
                <a:solidFill>
                  <a:srgbClr val="00B0F0"/>
                </a:solidFill>
                <a:latin typeface="Consolas" pitchFamily="49" charset="0"/>
                <a:ea typeface="仿宋" pitchFamily="49" charset="-122"/>
                <a:cs typeface="Consolas" pitchFamily="49" charset="0"/>
              </a:rPr>
              <a:t>结点存在后继结点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a:t>
            </a:r>
            <a:r>
              <a:rPr lang="en-US" altLang="zh-CN" sz="1800" dirty="0">
                <a:solidFill>
                  <a:srgbClr val="0000FF"/>
                </a:solidFill>
                <a:latin typeface="Consolas" pitchFamily="49" charset="0"/>
                <a:ea typeface="仿宋" pitchFamily="49" charset="-122"/>
                <a:cs typeface="Consolas" pitchFamily="49" charset="0"/>
              </a:rPr>
              <a:t>&gt;next-&gt;</a:t>
            </a:r>
            <a:r>
              <a:rPr lang="en-US" altLang="zh-CN" sz="1800">
                <a:solidFill>
                  <a:srgbClr val="0000FF"/>
                </a:solidFill>
                <a:latin typeface="Consolas" pitchFamily="49" charset="0"/>
                <a:ea typeface="仿宋" pitchFamily="49" charset="-122"/>
                <a:cs typeface="Consolas" pitchFamily="49" charset="0"/>
              </a:rPr>
              <a:t>prior=p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q</a:t>
            </a:r>
            <a:r>
              <a:rPr lang="zh-CN" altLang="en-US" sz="1800" smtClean="0">
                <a:solidFill>
                  <a:srgbClr val="00B0F0"/>
                </a:solidFill>
                <a:latin typeface="Consolas" pitchFamily="49" charset="0"/>
                <a:ea typeface="仿宋" pitchFamily="49" charset="-122"/>
                <a:cs typeface="Consolas" pitchFamily="49" charset="0"/>
              </a:rPr>
              <a:t>结点后继结点的前驱指针</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free(q);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释放</a:t>
            </a:r>
            <a:r>
              <a:rPr lang="en-US" altLang="zh-CN" sz="1800" smtClean="0">
                <a:solidFill>
                  <a:srgbClr val="00B0F0"/>
                </a:solidFill>
                <a:latin typeface="Consolas" pitchFamily="49" charset="0"/>
                <a:ea typeface="仿宋" pitchFamily="49" charset="-122"/>
                <a:cs typeface="Consolas" pitchFamily="49" charset="0"/>
              </a:rPr>
              <a:t>q</a:t>
            </a:r>
            <a:r>
              <a:rPr lang="zh-CN" altLang="en-US" sz="1800" smtClean="0">
                <a:solidFill>
                  <a:srgbClr val="00B0F0"/>
                </a:solidFill>
                <a:latin typeface="Consolas" pitchFamily="49" charset="0"/>
                <a:ea typeface="仿宋" pitchFamily="49" charset="-122"/>
                <a:cs typeface="Consolas" pitchFamily="49" charset="0"/>
              </a:rPr>
              <a:t>结点</a:t>
            </a:r>
            <a:endParaRPr lang="zh-CN" altLang="en-US" sz="1800" dirty="0">
              <a:solidFill>
                <a:srgbClr val="00B0F0"/>
              </a:solidFill>
              <a:latin typeface="Consolas" pitchFamily="49" charset="0"/>
              <a:ea typeface="仿宋" pitchFamily="49" charset="-122"/>
              <a:cs typeface="Consolas" pitchFamily="49" charset="0"/>
            </a:endParaRPr>
          </a:p>
          <a:p>
            <a:pPr algn="l">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true;</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p>
        </p:txBody>
      </p:sp>
      <p:grpSp>
        <p:nvGrpSpPr>
          <p:cNvPr id="2" name="组合 9"/>
          <p:cNvGrpSpPr/>
          <p:nvPr/>
        </p:nvGrpSpPr>
        <p:grpSpPr>
          <a:xfrm>
            <a:off x="1142976" y="2571744"/>
            <a:ext cx="7429552" cy="2943360"/>
            <a:chOff x="1142976" y="2214554"/>
            <a:chExt cx="7429552" cy="2943360"/>
          </a:xfrm>
        </p:grpSpPr>
        <p:sp>
          <p:nvSpPr>
            <p:cNvPr id="4" name="TextBox 3"/>
            <p:cNvSpPr txBox="1"/>
            <p:nvPr/>
          </p:nvSpPr>
          <p:spPr>
            <a:xfrm>
              <a:off x="3500430" y="4757804"/>
              <a:ext cx="3143272" cy="400110"/>
            </a:xfrm>
            <a:prstGeom prst="rect">
              <a:avLst/>
            </a:prstGeom>
            <a:noFill/>
          </p:spPr>
          <p:txBody>
            <a:bodyPr wrap="square" rtlCol="0">
              <a:spAutoFit/>
            </a:bodyPr>
            <a:lstStyle/>
            <a:p>
              <a:pPr algn="l"/>
              <a:r>
                <a:rPr lang="zh-CN" altLang="en-US" sz="2000" smtClean="0">
                  <a:solidFill>
                    <a:srgbClr val="FF00FF"/>
                  </a:solidFill>
                  <a:latin typeface="Consolas" pitchFamily="49" charset="0"/>
                  <a:ea typeface="仿宋" pitchFamily="49" charset="-122"/>
                  <a:cs typeface="Consolas" pitchFamily="49" charset="0"/>
                </a:rPr>
                <a:t>删除</a:t>
              </a:r>
              <a:r>
                <a:rPr lang="en-US" altLang="zh-CN" sz="2000" i="1" smtClean="0">
                  <a:solidFill>
                    <a:srgbClr val="FF00FF"/>
                  </a:solidFill>
                  <a:latin typeface="Consolas" pitchFamily="49" charset="0"/>
                  <a:ea typeface="仿宋" pitchFamily="49" charset="-122"/>
                  <a:cs typeface="Consolas" pitchFamily="49" charset="0"/>
                </a:rPr>
                <a:t>q</a:t>
              </a:r>
              <a:r>
                <a:rPr lang="zh-CN" altLang="en-US" sz="2000" smtClean="0">
                  <a:solidFill>
                    <a:srgbClr val="FF00FF"/>
                  </a:solidFill>
                  <a:latin typeface="Consolas" pitchFamily="49" charset="0"/>
                  <a:ea typeface="仿宋" pitchFamily="49" charset="-122"/>
                  <a:cs typeface="Consolas" pitchFamily="49" charset="0"/>
                </a:rPr>
                <a:t>结点并</a:t>
              </a:r>
              <a:r>
                <a:rPr lang="zh-CN" altLang="en-US" sz="2000" dirty="0" smtClean="0">
                  <a:solidFill>
                    <a:srgbClr val="FF00FF"/>
                  </a:solidFill>
                  <a:latin typeface="Consolas" pitchFamily="49" charset="0"/>
                  <a:ea typeface="仿宋" pitchFamily="49" charset="-122"/>
                  <a:cs typeface="Consolas" pitchFamily="49" charset="0"/>
                </a:rPr>
                <a:t>释放其空间</a:t>
              </a:r>
              <a:endParaRPr lang="zh-CN" altLang="en-US" sz="2000" dirty="0">
                <a:solidFill>
                  <a:srgbClr val="FF00FF"/>
                </a:solidFill>
                <a:latin typeface="Consolas" pitchFamily="49" charset="0"/>
                <a:ea typeface="仿宋" pitchFamily="49" charset="-122"/>
                <a:cs typeface="Consolas" pitchFamily="49" charset="0"/>
              </a:endParaRPr>
            </a:p>
          </p:txBody>
        </p:sp>
        <p:sp>
          <p:nvSpPr>
            <p:cNvPr id="5" name="矩形 4"/>
            <p:cNvSpPr/>
            <p:nvPr/>
          </p:nvSpPr>
          <p:spPr>
            <a:xfrm>
              <a:off x="1142976" y="2214554"/>
              <a:ext cx="7429552" cy="1214446"/>
            </a:xfrm>
            <a:prstGeom prst="rect">
              <a:avLst/>
            </a:prstGeom>
            <a:solidFill>
              <a:schemeClr val="accent1">
                <a:alpha val="0"/>
              </a:schemeClr>
            </a:solid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6" name="直接连接符 5"/>
            <p:cNvCxnSpPr>
              <a:stCxn id="5" idx="2"/>
            </p:cNvCxnSpPr>
            <p:nvPr/>
          </p:nvCxnSpPr>
          <p:spPr>
            <a:xfrm rot="5400000">
              <a:off x="4161571" y="4125181"/>
              <a:ext cx="1392362" cy="0"/>
            </a:xfrm>
            <a:prstGeom prst="line">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714348" y="5715016"/>
            <a:ext cx="6643734" cy="400110"/>
          </a:xfrm>
          <a:prstGeom prst="rect">
            <a:avLst/>
          </a:prstGeom>
          <a:noFill/>
        </p:spPr>
        <p:txBody>
          <a:bodyPr wrap="square" rtlCol="0">
            <a:spAutoFit/>
          </a:bodyPr>
          <a:lstStyle/>
          <a:p>
            <a:pPr algn="l"/>
            <a:r>
              <a:rPr lang="zh-CN" altLang="en-US" sz="2000" smtClean="0">
                <a:solidFill>
                  <a:srgbClr val="FF0000"/>
                </a:solidFill>
                <a:latin typeface="微软雅黑" pitchFamily="34" charset="-122"/>
                <a:ea typeface="微软雅黑" pitchFamily="34" charset="-122"/>
                <a:cs typeface="Consolas" pitchFamily="49" charset="0"/>
              </a:rPr>
              <a:t>另外解法</a:t>
            </a:r>
            <a:r>
              <a:rPr lang="zh-CN" altLang="en-US" sz="1800" smtClean="0">
                <a:latin typeface="Consolas" pitchFamily="49" charset="0"/>
                <a:ea typeface="楷体" pitchFamily="49" charset="-122"/>
                <a:cs typeface="Consolas" pitchFamily="49" charset="0"/>
              </a:rPr>
              <a:t>：</a:t>
            </a:r>
            <a:r>
              <a:rPr lang="zh-CN" altLang="en-US" sz="1800" smtClean="0">
                <a:latin typeface="Consolas" pitchFamily="49" charset="0"/>
                <a:ea typeface="方正启体简体" pitchFamily="65" charset="-122"/>
                <a:cs typeface="Consolas" pitchFamily="49" charset="0"/>
              </a:rPr>
              <a:t>在</a:t>
            </a:r>
            <a:r>
              <a:rPr lang="zh-CN" altLang="en-US" sz="1800" dirty="0" smtClean="0">
                <a:latin typeface="Consolas" pitchFamily="49" charset="0"/>
                <a:ea typeface="方正启体简体" pitchFamily="65" charset="-122"/>
                <a:cs typeface="Consolas" pitchFamily="49" charset="0"/>
              </a:rPr>
              <a:t>双</a:t>
            </a:r>
            <a:r>
              <a:rPr lang="zh-CN" altLang="en-US" sz="1800" smtClean="0">
                <a:latin typeface="Consolas" pitchFamily="49" charset="0"/>
                <a:ea typeface="方正启体简体" pitchFamily="65" charset="-122"/>
                <a:cs typeface="Consolas" pitchFamily="49" charset="0"/>
              </a:rPr>
              <a:t>链表中，可以</a:t>
            </a:r>
            <a:r>
              <a:rPr lang="zh-CN" altLang="en-US" sz="1800" dirty="0" smtClean="0">
                <a:latin typeface="Consolas" pitchFamily="49" charset="0"/>
                <a:ea typeface="方正启体简体" pitchFamily="65" charset="-122"/>
                <a:cs typeface="Consolas" pitchFamily="49" charset="0"/>
              </a:rPr>
              <a:t>查找第</a:t>
            </a:r>
            <a:r>
              <a:rPr lang="en-US" altLang="zh-CN" sz="1800" i="1" err="1" smtClean="0">
                <a:latin typeface="Consolas" pitchFamily="49" charset="0"/>
                <a:ea typeface="方正启体简体" pitchFamily="65" charset="-122"/>
                <a:cs typeface="Consolas" pitchFamily="49" charset="0"/>
              </a:rPr>
              <a:t>i</a:t>
            </a:r>
            <a:r>
              <a:rPr lang="zh-CN" altLang="en-US" sz="1800" smtClean="0">
                <a:latin typeface="Consolas" pitchFamily="49" charset="0"/>
                <a:ea typeface="方正启体简体" pitchFamily="65" charset="-122"/>
                <a:cs typeface="Consolas" pitchFamily="49" charset="0"/>
              </a:rPr>
              <a:t>个结点，并</a:t>
            </a:r>
            <a:r>
              <a:rPr lang="zh-CN" altLang="en-US" sz="1800" dirty="0" smtClean="0">
                <a:latin typeface="Consolas" pitchFamily="49" charset="0"/>
                <a:ea typeface="方正启体简体" pitchFamily="65" charset="-122"/>
                <a:cs typeface="Consolas" pitchFamily="49" charset="0"/>
              </a:rPr>
              <a:t>将它删除。</a:t>
            </a:r>
            <a:endParaRPr lang="zh-CN" altLang="en-US" sz="1800" dirty="0">
              <a:latin typeface="Consolas" pitchFamily="49" charset="0"/>
              <a:ea typeface="方正启体简体" pitchFamily="65" charset="-122"/>
              <a:cs typeface="Consolas" pitchFamily="49" charset="0"/>
            </a:endParaRPr>
          </a:p>
        </p:txBody>
      </p:sp>
      <p:sp>
        <p:nvSpPr>
          <p:cNvPr id="9" name="灯片编号占位符 8"/>
          <p:cNvSpPr>
            <a:spLocks noGrp="1"/>
          </p:cNvSpPr>
          <p:nvPr>
            <p:ph type="sldNum" sz="quarter" idx="12"/>
          </p:nvPr>
        </p:nvSpPr>
        <p:spPr/>
        <p:txBody>
          <a:bodyPr/>
          <a:lstStyle/>
          <a:p>
            <a:fld id="{BD3F3EC2-762F-4585-9ABE-3D0BD98F40C0}" type="slidenum">
              <a:rPr lang="en-US" altLang="zh-CN" smtClean="0"/>
              <a:pPr/>
              <a:t>13</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428596" y="1071546"/>
            <a:ext cx="8424863" cy="1200329"/>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lnSpc>
                <a:spcPct val="120000"/>
              </a:lnSpc>
              <a:spcBef>
                <a:spcPct val="50000"/>
              </a:spcBef>
            </a:pPr>
            <a:r>
              <a:rPr lang="en-US" altLang="zh-CN" sz="2000">
                <a:latin typeface="Consolas" pitchFamily="49" charset="0"/>
                <a:ea typeface="楷体" pitchFamily="49" charset="-122"/>
                <a:cs typeface="Consolas" pitchFamily="49" charset="0"/>
              </a:rPr>
              <a:t>   </a:t>
            </a:r>
            <a:r>
              <a:rPr lang="en-US" altLang="zh-CN" sz="2000" smtClean="0">
                <a:solidFill>
                  <a:srgbClr val="FF3300"/>
                </a:solidFill>
                <a:latin typeface="Consolas" pitchFamily="49" charset="0"/>
                <a:ea typeface="黑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2.9</a:t>
            </a:r>
            <a:r>
              <a:rPr lang="en-US" altLang="zh-CN" sz="2000" smtClean="0">
                <a:solidFill>
                  <a:srgbClr val="FF3300"/>
                </a:solidFill>
                <a:latin typeface="Consolas" pitchFamily="49" charset="0"/>
                <a:ea typeface="黑体" pitchFamily="49" charset="-122"/>
                <a:cs typeface="Consolas" pitchFamily="49" charset="0"/>
              </a:rPr>
              <a:t>】</a:t>
            </a:r>
            <a:r>
              <a:rPr lang="en-US" altLang="zh-CN" sz="2000" smtClean="0">
                <a:latin typeface="Consolas" pitchFamily="49" charset="0"/>
                <a:ea typeface="黑体" pitchFamily="49" charset="-122"/>
                <a:cs typeface="Consolas" pitchFamily="49" charset="0"/>
              </a:rPr>
              <a:t> </a:t>
            </a:r>
            <a:r>
              <a:rPr lang="zh-CN" altLang="en-US" sz="2000" dirty="0">
                <a:latin typeface="Consolas" pitchFamily="49" charset="0"/>
                <a:ea typeface="楷体" pitchFamily="49" charset="-122"/>
                <a:cs typeface="Consolas" pitchFamily="49" charset="0"/>
              </a:rPr>
              <a:t>有一</a:t>
            </a:r>
            <a:r>
              <a:rPr lang="zh-CN" altLang="en-US" sz="2000">
                <a:latin typeface="Consolas" pitchFamily="49" charset="0"/>
                <a:ea typeface="楷体" pitchFamily="49" charset="-122"/>
                <a:cs typeface="Consolas" pitchFamily="49" charset="0"/>
              </a:rPr>
              <a:t>个</a:t>
            </a:r>
            <a:r>
              <a:rPr lang="zh-CN" altLang="en-US" sz="2000" smtClean="0">
                <a:latin typeface="Consolas" pitchFamily="49" charset="0"/>
                <a:ea typeface="楷体" pitchFamily="49" charset="-122"/>
                <a:cs typeface="Consolas" pitchFamily="49" charset="0"/>
              </a:rPr>
              <a:t>带头结点的</a:t>
            </a:r>
            <a:r>
              <a:rPr lang="zh-CN" altLang="en-US" sz="2000" dirty="0">
                <a:latin typeface="Consolas" pitchFamily="49" charset="0"/>
                <a:ea typeface="楷体" pitchFamily="49" charset="-122"/>
                <a:cs typeface="Consolas" pitchFamily="49" charset="0"/>
              </a:rPr>
              <a:t>双</a:t>
            </a:r>
            <a:r>
              <a:rPr lang="zh-CN" altLang="en-US" sz="2000">
                <a:latin typeface="Consolas" pitchFamily="49" charset="0"/>
                <a:ea typeface="楷体" pitchFamily="49" charset="-122"/>
                <a:cs typeface="Consolas" pitchFamily="49" charset="0"/>
              </a:rPr>
              <a:t>链表</a:t>
            </a:r>
            <a:r>
              <a:rPr lang="en-US" altLang="zh-CN" sz="2000" smtClean="0">
                <a:latin typeface="Consolas" pitchFamily="49" charset="0"/>
                <a:ea typeface="楷体" pitchFamily="49" charset="-122"/>
                <a:cs typeface="Consolas" pitchFamily="49" charset="0"/>
              </a:rPr>
              <a:t>L</a:t>
            </a:r>
            <a:r>
              <a:rPr lang="zh-CN" altLang="en-US" sz="2000" smtClean="0">
                <a:latin typeface="Consolas" pitchFamily="49" charset="0"/>
                <a:ea typeface="楷体" pitchFamily="49" charset="-122"/>
                <a:cs typeface="Consolas" pitchFamily="49" charset="0"/>
              </a:rPr>
              <a:t>，设计</a:t>
            </a:r>
            <a:r>
              <a:rPr lang="zh-CN" altLang="en-US" sz="2000" dirty="0">
                <a:latin typeface="Consolas" pitchFamily="49" charset="0"/>
                <a:ea typeface="楷体" pitchFamily="49" charset="-122"/>
                <a:cs typeface="Consolas" pitchFamily="49" charset="0"/>
              </a:rPr>
              <a:t>一个算法将其所有元素</a:t>
            </a:r>
            <a:r>
              <a:rPr lang="zh-CN" altLang="en-US" sz="2000">
                <a:latin typeface="Consolas" pitchFamily="49" charset="0"/>
                <a:ea typeface="楷体" pitchFamily="49" charset="-122"/>
                <a:cs typeface="Consolas" pitchFamily="49" charset="0"/>
              </a:rPr>
              <a:t>逆</a:t>
            </a:r>
            <a:r>
              <a:rPr lang="zh-CN" altLang="en-US" sz="2000" smtClean="0">
                <a:latin typeface="Consolas" pitchFamily="49" charset="0"/>
                <a:ea typeface="楷体" pitchFamily="49" charset="-122"/>
                <a:cs typeface="Consolas" pitchFamily="49" charset="0"/>
              </a:rPr>
              <a:t>置，即</a:t>
            </a:r>
            <a:r>
              <a:rPr lang="zh-CN" altLang="en-US" sz="2000" dirty="0">
                <a:latin typeface="Consolas" pitchFamily="49" charset="0"/>
                <a:ea typeface="楷体" pitchFamily="49" charset="-122"/>
                <a:cs typeface="Consolas" pitchFamily="49" charset="0"/>
              </a:rPr>
              <a:t>第</a:t>
            </a:r>
            <a:r>
              <a:rPr lang="en-US" altLang="zh-CN" sz="2000" dirty="0">
                <a:latin typeface="Consolas" pitchFamily="49" charset="0"/>
                <a:ea typeface="楷体" pitchFamily="49" charset="-122"/>
                <a:cs typeface="Consolas" pitchFamily="49" charset="0"/>
              </a:rPr>
              <a:t>1</a:t>
            </a:r>
            <a:r>
              <a:rPr lang="zh-CN" altLang="en-US" sz="2000" dirty="0">
                <a:latin typeface="Consolas" pitchFamily="49" charset="0"/>
                <a:ea typeface="楷体" pitchFamily="49" charset="-122"/>
                <a:cs typeface="Consolas" pitchFamily="49" charset="0"/>
              </a:rPr>
              <a:t>个元素变为最后一</a:t>
            </a:r>
            <a:r>
              <a:rPr lang="zh-CN" altLang="en-US" sz="2000">
                <a:latin typeface="Consolas" pitchFamily="49" charset="0"/>
                <a:ea typeface="楷体" pitchFamily="49" charset="-122"/>
                <a:cs typeface="Consolas" pitchFamily="49" charset="0"/>
              </a:rPr>
              <a:t>个</a:t>
            </a:r>
            <a:r>
              <a:rPr lang="zh-CN" altLang="en-US" sz="2000" smtClean="0">
                <a:latin typeface="Consolas" pitchFamily="49" charset="0"/>
                <a:ea typeface="楷体" pitchFamily="49" charset="-122"/>
                <a:cs typeface="Consolas" pitchFamily="49" charset="0"/>
              </a:rPr>
              <a:t>元素，第</a:t>
            </a:r>
            <a:r>
              <a:rPr lang="en-US" altLang="zh-CN" sz="2000" dirty="0">
                <a:latin typeface="Consolas" pitchFamily="49" charset="0"/>
                <a:ea typeface="楷体" pitchFamily="49" charset="-122"/>
                <a:cs typeface="Consolas" pitchFamily="49" charset="0"/>
              </a:rPr>
              <a:t>2</a:t>
            </a:r>
            <a:r>
              <a:rPr lang="zh-CN" altLang="en-US" sz="2000" dirty="0">
                <a:latin typeface="Consolas" pitchFamily="49" charset="0"/>
                <a:ea typeface="楷体" pitchFamily="49" charset="-122"/>
                <a:cs typeface="Consolas" pitchFamily="49" charset="0"/>
              </a:rPr>
              <a:t>个元素变为倒数第</a:t>
            </a:r>
            <a:r>
              <a:rPr lang="en-US" altLang="zh-CN" sz="2000" dirty="0">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个</a:t>
            </a:r>
            <a:r>
              <a:rPr lang="zh-CN" altLang="en-US" sz="2000" smtClean="0">
                <a:latin typeface="Consolas" pitchFamily="49" charset="0"/>
                <a:ea typeface="楷体" pitchFamily="49" charset="-122"/>
                <a:cs typeface="Consolas" pitchFamily="49" charset="0"/>
              </a:rPr>
              <a:t>元素，</a:t>
            </a:r>
            <a:r>
              <a:rPr lang="en-US" altLang="zh-CN" sz="2000" smtClean="0">
                <a:latin typeface="+mn-ea"/>
                <a:ea typeface="+mn-ea"/>
                <a:cs typeface="Consolas" pitchFamily="49" charset="0"/>
              </a:rPr>
              <a:t>…</a:t>
            </a:r>
            <a:r>
              <a:rPr lang="zh-CN" altLang="en-US" sz="2000" smtClean="0">
                <a:latin typeface="Consolas" pitchFamily="49" charset="0"/>
                <a:ea typeface="楷体" pitchFamily="49" charset="-122"/>
                <a:cs typeface="Consolas" pitchFamily="49" charset="0"/>
              </a:rPr>
              <a:t>，最后</a:t>
            </a:r>
            <a:r>
              <a:rPr lang="zh-CN" altLang="en-US" sz="2000" dirty="0">
                <a:latin typeface="Consolas" pitchFamily="49" charset="0"/>
                <a:ea typeface="楷体" pitchFamily="49" charset="-122"/>
                <a:cs typeface="Consolas" pitchFamily="49" charset="0"/>
              </a:rPr>
              <a:t>一个元素变为第</a:t>
            </a:r>
            <a:r>
              <a:rPr lang="en-US" altLang="zh-CN" sz="2000" dirty="0">
                <a:latin typeface="Consolas" pitchFamily="49" charset="0"/>
                <a:ea typeface="楷体" pitchFamily="49" charset="-122"/>
                <a:cs typeface="Consolas" pitchFamily="49" charset="0"/>
              </a:rPr>
              <a:t>1</a:t>
            </a:r>
            <a:r>
              <a:rPr lang="zh-CN" altLang="en-US" sz="2000" dirty="0">
                <a:latin typeface="Consolas" pitchFamily="49" charset="0"/>
                <a:ea typeface="楷体" pitchFamily="49" charset="-122"/>
                <a:cs typeface="Consolas" pitchFamily="49" charset="0"/>
              </a:rPr>
              <a:t>个元素。</a:t>
            </a:r>
          </a:p>
        </p:txBody>
      </p:sp>
      <p:grpSp>
        <p:nvGrpSpPr>
          <p:cNvPr id="2" name="组合 22"/>
          <p:cNvGrpSpPr/>
          <p:nvPr/>
        </p:nvGrpSpPr>
        <p:grpSpPr>
          <a:xfrm>
            <a:off x="785786" y="3786190"/>
            <a:ext cx="6192849" cy="1519250"/>
            <a:chOff x="885825" y="3767138"/>
            <a:chExt cx="6192849" cy="1519250"/>
          </a:xfrm>
        </p:grpSpPr>
        <p:sp>
          <p:nvSpPr>
            <p:cNvPr id="210950" name="Rectangle 6"/>
            <p:cNvSpPr>
              <a:spLocks noChangeArrowheads="1"/>
            </p:cNvSpPr>
            <p:nvPr/>
          </p:nvSpPr>
          <p:spPr bwMode="auto">
            <a:xfrm>
              <a:off x="215423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latin typeface="Consolas" pitchFamily="49" charset="0"/>
                <a:cs typeface="Consolas" pitchFamily="49" charset="0"/>
              </a:endParaRPr>
            </a:p>
          </p:txBody>
        </p:sp>
        <p:sp>
          <p:nvSpPr>
            <p:cNvPr id="210951" name="Rectangle 7"/>
            <p:cNvSpPr>
              <a:spLocks noChangeArrowheads="1"/>
            </p:cNvSpPr>
            <p:nvPr/>
          </p:nvSpPr>
          <p:spPr bwMode="auto">
            <a:xfrm>
              <a:off x="2695575"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2" name="Rectangle 8"/>
            <p:cNvSpPr>
              <a:spLocks noChangeArrowheads="1"/>
            </p:cNvSpPr>
            <p:nvPr/>
          </p:nvSpPr>
          <p:spPr bwMode="auto">
            <a:xfrm>
              <a:off x="161448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3" name="Rectangle 9"/>
            <p:cNvSpPr>
              <a:spLocks noChangeArrowheads="1"/>
            </p:cNvSpPr>
            <p:nvPr/>
          </p:nvSpPr>
          <p:spPr bwMode="auto">
            <a:xfrm>
              <a:off x="467518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10954" name="Rectangle 10"/>
            <p:cNvSpPr>
              <a:spLocks noChangeArrowheads="1"/>
            </p:cNvSpPr>
            <p:nvPr/>
          </p:nvSpPr>
          <p:spPr bwMode="auto">
            <a:xfrm>
              <a:off x="5216525"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5" name="Rectangle 11"/>
            <p:cNvSpPr>
              <a:spLocks noChangeArrowheads="1"/>
            </p:cNvSpPr>
            <p:nvPr/>
          </p:nvSpPr>
          <p:spPr bwMode="auto">
            <a:xfrm>
              <a:off x="413543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6" name="Arc 12"/>
            <p:cNvSpPr>
              <a:spLocks/>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sp>
          <p:nvSpPr>
            <p:cNvPr id="210957" name="Text Box 13"/>
            <p:cNvSpPr txBox="1">
              <a:spLocks noChangeArrowheads="1"/>
            </p:cNvSpPr>
            <p:nvPr/>
          </p:nvSpPr>
          <p:spPr bwMode="auto">
            <a:xfrm>
              <a:off x="885825" y="3997325"/>
              <a:ext cx="576263" cy="307777"/>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000">
                  <a:latin typeface="Consolas" pitchFamily="49" charset="0"/>
                  <a:cs typeface="Consolas" pitchFamily="49" charset="0"/>
                </a:rPr>
                <a:t>L</a:t>
              </a:r>
            </a:p>
          </p:txBody>
        </p:sp>
        <p:sp>
          <p:nvSpPr>
            <p:cNvPr id="210958" name="Text Box 14"/>
            <p:cNvSpPr txBox="1">
              <a:spLocks noChangeArrowheads="1"/>
            </p:cNvSpPr>
            <p:nvPr/>
          </p:nvSpPr>
          <p:spPr bwMode="auto">
            <a:xfrm>
              <a:off x="4278313" y="4937125"/>
              <a:ext cx="5762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a:latin typeface="Consolas" pitchFamily="49" charset="0"/>
                  <a:cs typeface="Consolas" pitchFamily="49" charset="0"/>
                </a:rPr>
                <a:t>p</a:t>
              </a:r>
            </a:p>
          </p:txBody>
        </p:sp>
        <p:sp>
          <p:nvSpPr>
            <p:cNvPr id="210959" name="Line 15"/>
            <p:cNvSpPr>
              <a:spLocks noChangeShapeType="1"/>
            </p:cNvSpPr>
            <p:nvPr/>
          </p:nvSpPr>
          <p:spPr bwMode="auto">
            <a:xfrm flipV="1">
              <a:off x="4422775" y="4598988"/>
              <a:ext cx="0" cy="50323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10960" name="Line 16"/>
            <p:cNvSpPr>
              <a:spLocks noChangeShapeType="1"/>
            </p:cNvSpPr>
            <p:nvPr/>
          </p:nvSpPr>
          <p:spPr bwMode="auto">
            <a:xfrm>
              <a:off x="5575300" y="4294188"/>
              <a:ext cx="64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0961" name="Line 17"/>
            <p:cNvSpPr>
              <a:spLocks noChangeShapeType="1"/>
            </p:cNvSpPr>
            <p:nvPr/>
          </p:nvSpPr>
          <p:spPr bwMode="auto">
            <a:xfrm flipH="1">
              <a:off x="5751662" y="4459288"/>
              <a:ext cx="54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0962" name="Text Box 18"/>
            <p:cNvSpPr txBox="1">
              <a:spLocks noChangeArrowheads="1"/>
            </p:cNvSpPr>
            <p:nvPr/>
          </p:nvSpPr>
          <p:spPr bwMode="auto">
            <a:xfrm>
              <a:off x="6215074" y="4143380"/>
              <a:ext cx="863600" cy="369332"/>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latin typeface="+mn-ea"/>
                  <a:ea typeface="+mn-ea"/>
                  <a:cs typeface="Consolas" pitchFamily="49" charset="0"/>
                </a:rPr>
                <a:t>…</a:t>
              </a:r>
            </a:p>
          </p:txBody>
        </p:sp>
        <p:sp>
          <p:nvSpPr>
            <p:cNvPr id="210963" name="Oval 19"/>
            <p:cNvSpPr>
              <a:spLocks noChangeArrowheads="1"/>
            </p:cNvSpPr>
            <p:nvPr/>
          </p:nvSpPr>
          <p:spPr bwMode="auto">
            <a:xfrm>
              <a:off x="3786182" y="3857628"/>
              <a:ext cx="2303463" cy="1428760"/>
            </a:xfrm>
            <a:prstGeom prst="ellipse">
              <a:avLst/>
            </a:prstGeom>
            <a:solidFill>
              <a:schemeClr val="accent1">
                <a:alpha val="0"/>
              </a:schemeClr>
            </a:solidFill>
            <a:ln w="38100" algn="ctr">
              <a:solidFill>
                <a:srgbClr val="33CC33"/>
              </a:solidFill>
              <a:prstDash val="sysDot"/>
              <a:round/>
              <a:headEnd/>
              <a:tailEnd/>
            </a:ln>
            <a:effectLst/>
          </p:spPr>
          <p:txBody>
            <a:bodyPr wrap="none" anchor="ctr"/>
            <a:lstStyle/>
            <a:p>
              <a:endParaRPr lang="zh-CN" altLang="en-US">
                <a:latin typeface="Consolas" pitchFamily="49" charset="0"/>
                <a:cs typeface="Consolas" pitchFamily="49" charset="0"/>
              </a:endParaRPr>
            </a:p>
          </p:txBody>
        </p:sp>
        <p:sp>
          <p:nvSpPr>
            <p:cNvPr id="210964" name="Freeform 20"/>
            <p:cNvSpPr>
              <a:spLocks/>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ln w="38100">
              <a:headEnd type="none" w="med" len="me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21" name="Text Box 5"/>
          <p:cNvSpPr txBox="1">
            <a:spLocks noChangeArrowheads="1"/>
          </p:cNvSpPr>
          <p:nvPr/>
        </p:nvSpPr>
        <p:spPr bwMode="auto">
          <a:xfrm>
            <a:off x="428596" y="357166"/>
            <a:ext cx="3500462" cy="461665"/>
          </a:xfrm>
          <a:prstGeom prst="rect">
            <a:avLst/>
          </a:prstGeom>
          <a:blipFill>
            <a:blip r:embed="rId3" cstate="print"/>
            <a:tile tx="0" ty="0" sx="100000" sy="100000" flip="none" algn="tl"/>
          </a:blipFill>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sz="2400" smtClean="0">
                <a:solidFill>
                  <a:srgbClr val="FF0000"/>
                </a:solidFill>
                <a:latin typeface="微软雅黑" pitchFamily="34" charset="-122"/>
                <a:ea typeface="微软雅黑" pitchFamily="34" charset="-122"/>
                <a:cs typeface="Consolas" pitchFamily="49" charset="0"/>
              </a:rPr>
              <a:t> 3</a:t>
            </a:r>
            <a:r>
              <a:rPr lang="zh-CN" altLang="en-US" sz="2400" smtClean="0">
                <a:solidFill>
                  <a:srgbClr val="FF0000"/>
                </a:solidFill>
                <a:latin typeface="微软雅黑" pitchFamily="34" charset="-122"/>
                <a:ea typeface="微软雅黑" pitchFamily="34" charset="-122"/>
                <a:cs typeface="Consolas" pitchFamily="49" charset="0"/>
              </a:rPr>
              <a:t>、</a:t>
            </a:r>
            <a:r>
              <a:rPr lang="zh-CN" altLang="en-US" smtClean="0">
                <a:solidFill>
                  <a:srgbClr val="FF0000"/>
                </a:solidFill>
                <a:latin typeface="微软雅黑" pitchFamily="34" charset="-122"/>
                <a:ea typeface="微软雅黑" pitchFamily="34" charset="-122"/>
                <a:cs typeface="Consolas" pitchFamily="49" charset="0"/>
              </a:rPr>
              <a:t>双链表</a:t>
            </a:r>
            <a:r>
              <a:rPr lang="zh-CN" altLang="en-US" sz="2400" smtClean="0">
                <a:solidFill>
                  <a:srgbClr val="FF0000"/>
                </a:solidFill>
                <a:latin typeface="微软雅黑" pitchFamily="34" charset="-122"/>
                <a:ea typeface="微软雅黑" pitchFamily="34" charset="-122"/>
                <a:cs typeface="Consolas" pitchFamily="49" charset="0"/>
              </a:rPr>
              <a:t>的应用示例</a:t>
            </a:r>
            <a:endParaRPr lang="zh-CN" altLang="en-US" sz="2400" dirty="0">
              <a:solidFill>
                <a:srgbClr val="FF0000"/>
              </a:solidFill>
              <a:latin typeface="微软雅黑" pitchFamily="34" charset="-122"/>
              <a:ea typeface="微软雅黑" pitchFamily="34" charset="-122"/>
              <a:cs typeface="Consolas" pitchFamily="49" charset="0"/>
            </a:endParaRPr>
          </a:p>
        </p:txBody>
      </p:sp>
      <p:sp>
        <p:nvSpPr>
          <p:cNvPr id="22" name="Text Box 5"/>
          <p:cNvSpPr txBox="1">
            <a:spLocks noChangeArrowheads="1"/>
          </p:cNvSpPr>
          <p:nvPr/>
        </p:nvSpPr>
        <p:spPr bwMode="auto">
          <a:xfrm>
            <a:off x="2000232" y="2786058"/>
            <a:ext cx="2314566" cy="400110"/>
          </a:xfrm>
          <a:prstGeom prst="rect">
            <a:avLst/>
          </a:prstGeom>
          <a:noFill/>
          <a:ln w="9525">
            <a:noFill/>
            <a:miter lim="800000"/>
            <a:headEnd/>
            <a:tailEnd/>
          </a:ln>
          <a:effectLst/>
        </p:spPr>
        <p:txBody>
          <a:bodyPr wrap="square">
            <a:spAutoFit/>
          </a:bodyPr>
          <a:lstStyle/>
          <a:p>
            <a:pPr algn="l">
              <a:spcBef>
                <a:spcPct val="50000"/>
              </a:spcBef>
            </a:pPr>
            <a:r>
              <a:rPr lang="zh-CN" altLang="en-US" sz="2000" smtClean="0">
                <a:latin typeface="仿宋" pitchFamily="49" charset="-122"/>
                <a:ea typeface="仿宋" pitchFamily="49" charset="-122"/>
                <a:cs typeface="Consolas" pitchFamily="49" charset="0"/>
              </a:rPr>
              <a:t>采</a:t>
            </a:r>
            <a:r>
              <a:rPr lang="zh-CN" altLang="en-US" sz="2000" dirty="0">
                <a:latin typeface="仿宋" pitchFamily="49" charset="-122"/>
                <a:ea typeface="仿宋" pitchFamily="49" charset="-122"/>
                <a:cs typeface="Consolas" pitchFamily="49" charset="0"/>
              </a:rPr>
              <a:t>用头插法建表。</a:t>
            </a:r>
          </a:p>
        </p:txBody>
      </p:sp>
      <p:grpSp>
        <p:nvGrpSpPr>
          <p:cNvPr id="24" name="组合 23"/>
          <p:cNvGrpSpPr/>
          <p:nvPr/>
        </p:nvGrpSpPr>
        <p:grpSpPr>
          <a:xfrm>
            <a:off x="1214414" y="2703511"/>
            <a:ext cx="722313" cy="582613"/>
            <a:chOff x="1774825" y="5489593"/>
            <a:chExt cx="722313" cy="582613"/>
          </a:xfrm>
        </p:grpSpPr>
        <p:sp>
          <p:nvSpPr>
            <p:cNvPr id="25"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26" name="Group 8"/>
            <p:cNvGrpSpPr>
              <a:grpSpLocks/>
            </p:cNvGrpSpPr>
            <p:nvPr/>
          </p:nvGrpSpPr>
          <p:grpSpPr bwMode="auto">
            <a:xfrm>
              <a:off x="1774825" y="5518173"/>
              <a:ext cx="544513" cy="554040"/>
              <a:chOff x="1019" y="1020"/>
              <a:chExt cx="399" cy="406"/>
            </a:xfrm>
          </p:grpSpPr>
          <p:pic>
            <p:nvPicPr>
              <p:cNvPr id="27" name="Picture 49" descr="阴影5"/>
              <p:cNvPicPr preferRelativeResize="0">
                <a:picLocks noChangeArrowheads="1"/>
              </p:cNvPicPr>
              <p:nvPr/>
            </p:nvPicPr>
            <p:blipFill>
              <a:blip r:embed="rId4"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
        <p:nvSpPr>
          <p:cNvPr id="29" name="灯片编号占位符 28"/>
          <p:cNvSpPr>
            <a:spLocks noGrp="1"/>
          </p:cNvSpPr>
          <p:nvPr>
            <p:ph type="sldNum" sz="quarter" idx="12"/>
          </p:nvPr>
        </p:nvSpPr>
        <p:spPr/>
        <p:txBody>
          <a:bodyPr/>
          <a:lstStyle/>
          <a:p>
            <a:fld id="{BD3F3EC2-762F-4585-9ABE-3D0BD98F40C0}" type="slidenum">
              <a:rPr lang="en-US" altLang="zh-CN" smtClean="0"/>
              <a:pPr/>
              <a:t>14</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14282" y="500042"/>
            <a:ext cx="8569325" cy="451849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80000" bIns="180000">
            <a:spAutoFit/>
          </a:bodyPr>
          <a:lstStyle/>
          <a:p>
            <a:pPr algn="l"/>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reverse</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双</a:t>
            </a:r>
            <a:r>
              <a:rPr lang="zh-CN" altLang="en-US" sz="1800" smtClean="0">
                <a:solidFill>
                  <a:srgbClr val="00B0F0"/>
                </a:solidFill>
                <a:latin typeface="Consolas" pitchFamily="49" charset="0"/>
                <a:ea typeface="仿宋" pitchFamily="49" charset="-122"/>
                <a:cs typeface="Consolas" pitchFamily="49" charset="0"/>
              </a:rPr>
              <a:t>链表结点逆</a:t>
            </a:r>
            <a:r>
              <a:rPr lang="zh-CN" altLang="en-US" sz="1800" dirty="0">
                <a:solidFill>
                  <a:srgbClr val="00B0F0"/>
                </a:solidFill>
                <a:latin typeface="Consolas" pitchFamily="49" charset="0"/>
                <a:ea typeface="仿宋" pitchFamily="49" charset="-122"/>
                <a:cs typeface="Consolas" pitchFamily="49" charset="0"/>
              </a:rPr>
              <a:t>置</a:t>
            </a:r>
          </a:p>
          <a:p>
            <a:pPr algn="l"/>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*p=L-</a:t>
            </a:r>
            <a:r>
              <a:rPr lang="en-US" altLang="zh-CN" sz="1800">
                <a:solidFill>
                  <a:srgbClr val="0000FF"/>
                </a:solidFill>
                <a:latin typeface="Consolas" pitchFamily="49" charset="0"/>
                <a:ea typeface="仿宋" pitchFamily="49" charset="-122"/>
                <a:cs typeface="Consolas" pitchFamily="49" charset="0"/>
              </a:rPr>
              <a:t>&gt;</a:t>
            </a:r>
            <a:r>
              <a:rPr lang="en-US" altLang="zh-CN" sz="1800" smtClean="0">
                <a:solidFill>
                  <a:srgbClr val="0000FF"/>
                </a:solidFill>
                <a:latin typeface="Consolas" pitchFamily="49" charset="0"/>
                <a:ea typeface="仿宋" pitchFamily="49" charset="-122"/>
                <a:cs typeface="Consolas" pitchFamily="49" charset="0"/>
              </a:rPr>
              <a:t>next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q;</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a:t>
            </a:r>
            <a:r>
              <a:rPr lang="zh-CN" altLang="en-US" sz="1800" smtClean="0">
                <a:solidFill>
                  <a:srgbClr val="00B0F0"/>
                </a:solidFill>
                <a:latin typeface="Consolas" pitchFamily="49" charset="0"/>
                <a:ea typeface="仿宋" pitchFamily="49" charset="-122"/>
                <a:cs typeface="Consolas" pitchFamily="49" charset="0"/>
              </a:rPr>
              <a:t>开始结点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L-</a:t>
            </a:r>
            <a:r>
              <a:rPr lang="en-US" altLang="zh-CN" sz="1800" dirty="0">
                <a:solidFill>
                  <a:srgbClr val="FF00FF"/>
                </a:solidFill>
                <a:latin typeface="Consolas" pitchFamily="49" charset="0"/>
                <a:ea typeface="仿宋" pitchFamily="49" charset="-122"/>
                <a:cs typeface="Consolas" pitchFamily="49" charset="0"/>
              </a:rPr>
              <a:t>&gt;next=NULL;	</a:t>
            </a: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构造</a:t>
            </a:r>
            <a:r>
              <a:rPr lang="zh-CN" altLang="en-US" sz="1800">
                <a:solidFill>
                  <a:srgbClr val="00B0F0"/>
                </a:solidFill>
                <a:latin typeface="Consolas" pitchFamily="49" charset="0"/>
                <a:ea typeface="仿宋" pitchFamily="49" charset="-122"/>
                <a:cs typeface="Consolas" pitchFamily="49" charset="0"/>
              </a:rPr>
              <a:t>只有</a:t>
            </a:r>
            <a:r>
              <a:rPr lang="zh-CN" altLang="en-US" sz="1800" smtClean="0">
                <a:solidFill>
                  <a:srgbClr val="00B0F0"/>
                </a:solidFill>
                <a:latin typeface="Consolas" pitchFamily="49" charset="0"/>
                <a:ea typeface="仿宋" pitchFamily="49" charset="-122"/>
                <a:cs typeface="Consolas" pitchFamily="49" charset="0"/>
              </a:rPr>
              <a:t>头结点的</a:t>
            </a:r>
            <a:r>
              <a:rPr lang="zh-CN" altLang="en-US" sz="1800" dirty="0">
                <a:solidFill>
                  <a:srgbClr val="00B0F0"/>
                </a:solidFill>
                <a:latin typeface="Consolas" pitchFamily="49" charset="0"/>
                <a:ea typeface="仿宋" pitchFamily="49" charset="-122"/>
                <a:cs typeface="Consolas" pitchFamily="49" charset="0"/>
              </a:rPr>
              <a:t>双链表</a:t>
            </a:r>
            <a:r>
              <a:rPr lang="en-US" altLang="zh-CN" sz="1800" dirty="0">
                <a:solidFill>
                  <a:srgbClr val="00B0F0"/>
                </a:solidFill>
                <a:latin typeface="Consolas" pitchFamily="49" charset="0"/>
                <a:ea typeface="仿宋" pitchFamily="49" charset="-122"/>
                <a:cs typeface="Consolas" pitchFamily="49" charset="0"/>
              </a:rPr>
              <a:t>L</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扫描</a:t>
            </a:r>
            <a:r>
              <a:rPr lang="en-US" altLang="zh-CN" sz="1800" dirty="0">
                <a:solidFill>
                  <a:srgbClr val="00B0F0"/>
                </a:solidFill>
                <a:latin typeface="Consolas" pitchFamily="49" charset="0"/>
                <a:ea typeface="仿宋" pitchFamily="49" charset="-122"/>
                <a:cs typeface="Consolas" pitchFamily="49" charset="0"/>
              </a:rPr>
              <a:t>L</a:t>
            </a:r>
            <a:r>
              <a:rPr lang="zh-CN" altLang="en-US" sz="1800">
                <a:solidFill>
                  <a:srgbClr val="00B0F0"/>
                </a:solidFill>
                <a:latin typeface="Consolas" pitchFamily="49" charset="0"/>
                <a:ea typeface="仿宋" pitchFamily="49" charset="-122"/>
                <a:cs typeface="Consolas" pitchFamily="49" charset="0"/>
              </a:rPr>
              <a:t>的</a:t>
            </a:r>
            <a:r>
              <a:rPr lang="zh-CN" altLang="en-US" sz="1800" smtClean="0">
                <a:solidFill>
                  <a:srgbClr val="00B0F0"/>
                </a:solidFill>
                <a:latin typeface="Consolas" pitchFamily="49" charset="0"/>
                <a:ea typeface="仿宋" pitchFamily="49" charset="-122"/>
                <a:cs typeface="Consolas" pitchFamily="49" charset="0"/>
              </a:rPr>
              <a:t>数据结点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q=p-&gt;next;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用</a:t>
            </a:r>
            <a:r>
              <a:rPr lang="en-US" altLang="zh-CN" sz="1800" dirty="0">
                <a:solidFill>
                  <a:srgbClr val="00B0F0"/>
                </a:solidFill>
                <a:latin typeface="Consolas" pitchFamily="49" charset="0"/>
                <a:ea typeface="仿宋" pitchFamily="49" charset="-122"/>
                <a:cs typeface="Consolas" pitchFamily="49" charset="0"/>
              </a:rPr>
              <a:t>q</a:t>
            </a:r>
            <a:r>
              <a:rPr lang="zh-CN" altLang="en-US" sz="1800" dirty="0">
                <a:solidFill>
                  <a:srgbClr val="00B0F0"/>
                </a:solidFill>
                <a:latin typeface="Consolas" pitchFamily="49" charset="0"/>
                <a:ea typeface="仿宋" pitchFamily="49" charset="-122"/>
                <a:cs typeface="Consolas" pitchFamily="49" charset="0"/>
              </a:rPr>
              <a:t>保存</a:t>
            </a:r>
            <a:r>
              <a:rPr lang="zh-CN" altLang="en-US" sz="1800">
                <a:solidFill>
                  <a:srgbClr val="00B0F0"/>
                </a:solidFill>
                <a:latin typeface="Consolas" pitchFamily="49" charset="0"/>
                <a:ea typeface="仿宋" pitchFamily="49" charset="-122"/>
                <a:cs typeface="Consolas" pitchFamily="49" charset="0"/>
              </a:rPr>
              <a:t>其</a:t>
            </a:r>
            <a:r>
              <a:rPr lang="zh-CN" altLang="en-US" sz="1800" smtClean="0">
                <a:solidFill>
                  <a:srgbClr val="00B0F0"/>
                </a:solidFill>
                <a:latin typeface="Consolas" pitchFamily="49" charset="0"/>
                <a:ea typeface="仿宋" pitchFamily="49" charset="-122"/>
                <a:cs typeface="Consolas" pitchFamily="49" charset="0"/>
              </a:rPr>
              <a:t>后继结点</a:t>
            </a:r>
            <a:endParaRPr lang="en-US" altLang="zh-CN" sz="1800" dirty="0" smtClean="0">
              <a:solidFill>
                <a:srgbClr val="00B0F0"/>
              </a:solidFill>
              <a:latin typeface="Consolas" pitchFamily="49" charset="0"/>
              <a:ea typeface="仿宋" pitchFamily="49" charset="-122"/>
              <a:cs typeface="Consolas" pitchFamily="49" charset="0"/>
            </a:endParaRPr>
          </a:p>
          <a:p>
            <a:pPr algn="l"/>
            <a:endParaRPr lang="zh-CN" altLang="en-US" sz="1800" dirty="0">
              <a:solidFill>
                <a:srgbClr val="0000FF"/>
              </a:solidFill>
              <a:latin typeface="Consolas" pitchFamily="49" charset="0"/>
              <a:ea typeface="仿宋" pitchFamily="49" charset="-122"/>
              <a:cs typeface="Consolas" pitchFamily="49" charset="0"/>
            </a:endParaRP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p-&gt;next=L-&gt;next;</a:t>
            </a: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采用头插</a:t>
            </a:r>
            <a:r>
              <a:rPr lang="zh-CN" altLang="en-US" sz="1800">
                <a:solidFill>
                  <a:srgbClr val="00B0F0"/>
                </a:solidFill>
                <a:latin typeface="Consolas" pitchFamily="49" charset="0"/>
                <a:ea typeface="仿宋" pitchFamily="49" charset="-122"/>
                <a:cs typeface="Consolas" pitchFamily="49" charset="0"/>
              </a:rPr>
              <a:t>法</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结点插入</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if (L-&gt;next!=NULL)</a:t>
            </a: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修改</a:t>
            </a:r>
            <a:r>
              <a:rPr lang="zh-CN" altLang="en-US" sz="1800" smtClean="0">
                <a:solidFill>
                  <a:srgbClr val="00B0F0"/>
                </a:solidFill>
                <a:latin typeface="Consolas" pitchFamily="49" charset="0"/>
                <a:ea typeface="仿宋" pitchFamily="49" charset="-122"/>
                <a:cs typeface="Consolas" pitchFamily="49" charset="0"/>
              </a:rPr>
              <a:t>其前驱指针</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dirty="0">
                <a:solidFill>
                  <a:srgbClr val="FF00FF"/>
                </a:solidFill>
                <a:latin typeface="Consolas" pitchFamily="49" charset="0"/>
                <a:ea typeface="仿宋" pitchFamily="49" charset="-122"/>
                <a:cs typeface="Consolas" pitchFamily="49" charset="0"/>
              </a:rPr>
              <a:t>  	</a:t>
            </a:r>
            <a:r>
              <a:rPr lang="zh-CN" altLang="en-US" sz="1800">
                <a:solidFill>
                  <a:srgbClr val="FF00FF"/>
                </a:solidFill>
                <a:latin typeface="Consolas" pitchFamily="49" charset="0"/>
                <a:ea typeface="仿宋" pitchFamily="49" charset="-122"/>
                <a:cs typeface="Consolas" pitchFamily="49" charset="0"/>
              </a:rPr>
              <a:t>  </a:t>
            </a:r>
            <a:r>
              <a:rPr lang="zh-CN" altLang="en-US" sz="1800" smtClean="0">
                <a:solidFill>
                  <a:srgbClr val="FF00FF"/>
                </a:solidFill>
                <a:latin typeface="Consolas" pitchFamily="49" charset="0"/>
                <a:ea typeface="仿宋" pitchFamily="49" charset="-122"/>
                <a:cs typeface="Consolas" pitchFamily="49" charset="0"/>
              </a:rPr>
              <a:t> </a:t>
            </a:r>
            <a:r>
              <a:rPr lang="en-US" altLang="zh-CN" sz="1800" dirty="0" smtClean="0">
                <a:solidFill>
                  <a:srgbClr val="FF00FF"/>
                </a:solidFill>
                <a:latin typeface="Consolas" pitchFamily="49" charset="0"/>
                <a:ea typeface="仿宋" pitchFamily="49" charset="-122"/>
                <a:cs typeface="Consolas" pitchFamily="49" charset="0"/>
              </a:rPr>
              <a:t>L-</a:t>
            </a:r>
            <a:r>
              <a:rPr lang="en-US" altLang="zh-CN" sz="1800" dirty="0">
                <a:solidFill>
                  <a:srgbClr val="FF00FF"/>
                </a:solidFill>
                <a:latin typeface="Consolas" pitchFamily="49" charset="0"/>
                <a:ea typeface="仿宋" pitchFamily="49" charset="-122"/>
                <a:cs typeface="Consolas" pitchFamily="49" charset="0"/>
              </a:rPr>
              <a:t>&gt;next-&gt;prior=p;</a:t>
            </a:r>
          </a:p>
          <a:p>
            <a:pPr algn="l"/>
            <a:r>
              <a:rPr lang="en-US" altLang="zh-CN" sz="1800" dirty="0">
                <a:solidFill>
                  <a:srgbClr val="FF00FF"/>
                </a:solidFill>
                <a:latin typeface="Consolas" pitchFamily="49" charset="0"/>
                <a:ea typeface="仿宋" pitchFamily="49" charset="-122"/>
                <a:cs typeface="Consolas" pitchFamily="49" charset="0"/>
              </a:rPr>
              <a:t>	L-&gt;next=p;</a:t>
            </a:r>
          </a:p>
          <a:p>
            <a:pPr algn="l"/>
            <a:r>
              <a:rPr lang="en-US" altLang="zh-CN" sz="1800" dirty="0">
                <a:solidFill>
                  <a:srgbClr val="FF00FF"/>
                </a:solidFill>
                <a:latin typeface="Consolas" pitchFamily="49" charset="0"/>
                <a:ea typeface="仿宋" pitchFamily="49" charset="-122"/>
                <a:cs typeface="Consolas" pitchFamily="49" charset="0"/>
              </a:rPr>
              <a:t>	p-&gt;prior=L</a:t>
            </a:r>
            <a:r>
              <a:rPr lang="en-US" altLang="zh-CN" sz="1800" dirty="0" smtClean="0">
                <a:solidFill>
                  <a:srgbClr val="FF00FF"/>
                </a:solidFill>
                <a:latin typeface="Consolas" pitchFamily="49" charset="0"/>
                <a:ea typeface="仿宋" pitchFamily="49" charset="-122"/>
                <a:cs typeface="Consolas" pitchFamily="49" charset="0"/>
              </a:rPr>
              <a:t>;</a:t>
            </a:r>
          </a:p>
          <a:p>
            <a:pPr algn="l"/>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p=q;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让</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重新指向</a:t>
            </a:r>
            <a:r>
              <a:rPr lang="zh-CN" altLang="en-US" sz="1800">
                <a:solidFill>
                  <a:srgbClr val="00B0F0"/>
                </a:solidFill>
                <a:latin typeface="Consolas" pitchFamily="49" charset="0"/>
                <a:ea typeface="仿宋" pitchFamily="49" charset="-122"/>
                <a:cs typeface="Consolas" pitchFamily="49" charset="0"/>
              </a:rPr>
              <a:t>其</a:t>
            </a:r>
            <a:r>
              <a:rPr lang="zh-CN" altLang="en-US" sz="1800" smtClean="0">
                <a:solidFill>
                  <a:srgbClr val="00B0F0"/>
                </a:solidFill>
                <a:latin typeface="Consolas" pitchFamily="49" charset="0"/>
                <a:ea typeface="仿宋" pitchFamily="49" charset="-122"/>
                <a:cs typeface="Consolas" pitchFamily="49" charset="0"/>
              </a:rPr>
              <a:t>后继结点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p>
        </p:txBody>
      </p:sp>
      <p:grpSp>
        <p:nvGrpSpPr>
          <p:cNvPr id="2" name="组合 36"/>
          <p:cNvGrpSpPr/>
          <p:nvPr/>
        </p:nvGrpSpPr>
        <p:grpSpPr>
          <a:xfrm>
            <a:off x="5362588" y="5124464"/>
            <a:ext cx="852486" cy="447676"/>
            <a:chOff x="5005398" y="5130812"/>
            <a:chExt cx="852486" cy="447676"/>
          </a:xfrm>
        </p:grpSpPr>
        <p:sp>
          <p:nvSpPr>
            <p:cNvPr id="29" name="Text Box 14"/>
            <p:cNvSpPr txBox="1">
              <a:spLocks noChangeArrowheads="1"/>
            </p:cNvSpPr>
            <p:nvPr/>
          </p:nvSpPr>
          <p:spPr bwMode="auto">
            <a:xfrm>
              <a:off x="5005398" y="5130812"/>
              <a:ext cx="5762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dirty="0">
                  <a:latin typeface="Consolas" pitchFamily="49" charset="0"/>
                  <a:cs typeface="Consolas" pitchFamily="49" charset="0"/>
                </a:rPr>
                <a:t>q</a:t>
              </a:r>
            </a:p>
          </p:txBody>
        </p:sp>
        <p:sp>
          <p:nvSpPr>
            <p:cNvPr id="30" name="Arc 12"/>
            <p:cNvSpPr>
              <a:spLocks/>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sz="1800">
                <a:latin typeface="Consolas" pitchFamily="49" charset="0"/>
                <a:cs typeface="Consolas" pitchFamily="49" charset="0"/>
              </a:endParaRPr>
            </a:p>
          </p:txBody>
        </p:sp>
      </p:grpSp>
      <p:grpSp>
        <p:nvGrpSpPr>
          <p:cNvPr id="3" name="组合 37"/>
          <p:cNvGrpSpPr/>
          <p:nvPr/>
        </p:nvGrpSpPr>
        <p:grpSpPr>
          <a:xfrm>
            <a:off x="638151" y="5143512"/>
            <a:ext cx="7654969" cy="1214446"/>
            <a:chOff x="638151" y="5143512"/>
            <a:chExt cx="7654969" cy="1214446"/>
          </a:xfrm>
        </p:grpSpPr>
        <p:sp>
          <p:nvSpPr>
            <p:cNvPr id="8" name="Rectangle 6"/>
            <p:cNvSpPr>
              <a:spLocks noChangeArrowheads="1"/>
            </p:cNvSpPr>
            <p:nvPr/>
          </p:nvSpPr>
          <p:spPr bwMode="auto">
            <a:xfrm>
              <a:off x="1768447" y="592615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i="1">
                <a:solidFill>
                  <a:srgbClr val="3333FF"/>
                </a:solidFill>
                <a:latin typeface="Consolas" pitchFamily="49" charset="0"/>
                <a:cs typeface="Consolas" pitchFamily="49" charset="0"/>
              </a:endParaRPr>
            </a:p>
          </p:txBody>
        </p:sp>
        <p:sp>
          <p:nvSpPr>
            <p:cNvPr id="9" name="Rectangle 7"/>
            <p:cNvSpPr>
              <a:spLocks noChangeArrowheads="1"/>
            </p:cNvSpPr>
            <p:nvPr/>
          </p:nvSpPr>
          <p:spPr bwMode="auto">
            <a:xfrm>
              <a:off x="2309784" y="592615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1800" dirty="0" smtClean="0">
                  <a:solidFill>
                    <a:srgbClr val="3333FF"/>
                  </a:solidFill>
                  <a:latin typeface="Consolas" pitchFamily="49" charset="0"/>
                  <a:cs typeface="Consolas" pitchFamily="49" charset="0"/>
                </a:rPr>
                <a:t>∧</a:t>
              </a:r>
              <a:endParaRPr lang="zh-CN" altLang="zh-CN" sz="1800" dirty="0">
                <a:solidFill>
                  <a:srgbClr val="3333FF"/>
                </a:solidFill>
                <a:latin typeface="Consolas" pitchFamily="49" charset="0"/>
                <a:cs typeface="Consolas" pitchFamily="49" charset="0"/>
              </a:endParaRPr>
            </a:p>
          </p:txBody>
        </p:sp>
        <p:sp>
          <p:nvSpPr>
            <p:cNvPr id="10" name="Rectangle 8"/>
            <p:cNvSpPr>
              <a:spLocks noChangeArrowheads="1"/>
            </p:cNvSpPr>
            <p:nvPr/>
          </p:nvSpPr>
          <p:spPr bwMode="auto">
            <a:xfrm>
              <a:off x="1228697" y="592615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11" name="Arc 12"/>
            <p:cNvSpPr>
              <a:spLocks/>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sz="1800">
                <a:latin typeface="Consolas" pitchFamily="49" charset="0"/>
                <a:cs typeface="Consolas" pitchFamily="49" charset="0"/>
              </a:endParaRPr>
            </a:p>
          </p:txBody>
        </p:sp>
        <p:sp>
          <p:nvSpPr>
            <p:cNvPr id="12" name="Text Box 13"/>
            <p:cNvSpPr txBox="1">
              <a:spLocks noChangeArrowheads="1"/>
            </p:cNvSpPr>
            <p:nvPr/>
          </p:nvSpPr>
          <p:spPr bwMode="auto">
            <a:xfrm>
              <a:off x="638151" y="5413395"/>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L</a:t>
              </a:r>
            </a:p>
          </p:txBody>
        </p:sp>
        <p:sp>
          <p:nvSpPr>
            <p:cNvPr id="14" name="Rectangle 9"/>
            <p:cNvSpPr>
              <a:spLocks noChangeArrowheads="1"/>
            </p:cNvSpPr>
            <p:nvPr/>
          </p:nvSpPr>
          <p:spPr bwMode="auto">
            <a:xfrm>
              <a:off x="410368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15" name="Rectangle 10"/>
            <p:cNvSpPr>
              <a:spLocks noChangeArrowheads="1"/>
            </p:cNvSpPr>
            <p:nvPr/>
          </p:nvSpPr>
          <p:spPr bwMode="auto">
            <a:xfrm>
              <a:off x="4645021"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16" name="Rectangle 11"/>
            <p:cNvSpPr>
              <a:spLocks noChangeArrowheads="1"/>
            </p:cNvSpPr>
            <p:nvPr/>
          </p:nvSpPr>
          <p:spPr bwMode="auto">
            <a:xfrm>
              <a:off x="356393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17" name="Text Box 14"/>
            <p:cNvSpPr txBox="1">
              <a:spLocks noChangeArrowheads="1"/>
            </p:cNvSpPr>
            <p:nvPr/>
          </p:nvSpPr>
          <p:spPr bwMode="auto">
            <a:xfrm>
              <a:off x="3648076" y="5143512"/>
              <a:ext cx="5762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dirty="0">
                  <a:latin typeface="Consolas" pitchFamily="49" charset="0"/>
                  <a:cs typeface="Consolas" pitchFamily="49" charset="0"/>
                </a:rPr>
                <a:t>p</a:t>
              </a:r>
            </a:p>
          </p:txBody>
        </p:sp>
        <p:sp>
          <p:nvSpPr>
            <p:cNvPr id="19" name="Line 16"/>
            <p:cNvSpPr>
              <a:spLocks noChangeShapeType="1"/>
            </p:cNvSpPr>
            <p:nvPr/>
          </p:nvSpPr>
          <p:spPr bwMode="auto">
            <a:xfrm>
              <a:off x="5003796" y="5707085"/>
              <a:ext cx="432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2" name="Arc 12"/>
            <p:cNvSpPr>
              <a:spLocks/>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sz="1800">
                <a:latin typeface="Consolas" pitchFamily="49" charset="0"/>
                <a:cs typeface="Consolas" pitchFamily="49" charset="0"/>
              </a:endParaRPr>
            </a:p>
          </p:txBody>
        </p:sp>
        <p:sp>
          <p:nvSpPr>
            <p:cNvPr id="25" name="Text Box 18"/>
            <p:cNvSpPr txBox="1">
              <a:spLocks noChangeArrowheads="1"/>
            </p:cNvSpPr>
            <p:nvPr/>
          </p:nvSpPr>
          <p:spPr bwMode="auto">
            <a:xfrm>
              <a:off x="7429520" y="5597543"/>
              <a:ext cx="8636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a:latin typeface="仿宋" pitchFamily="49" charset="-122"/>
                  <a:ea typeface="仿宋" pitchFamily="49" charset="-122"/>
                  <a:cs typeface="Consolas" pitchFamily="49" charset="0"/>
                </a:rPr>
                <a:t>…</a:t>
              </a:r>
            </a:p>
          </p:txBody>
        </p:sp>
        <p:sp>
          <p:nvSpPr>
            <p:cNvPr id="26" name="Rectangle 9"/>
            <p:cNvSpPr>
              <a:spLocks noChangeArrowheads="1"/>
            </p:cNvSpPr>
            <p:nvPr/>
          </p:nvSpPr>
          <p:spPr bwMode="auto">
            <a:xfrm>
              <a:off x="596900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3333FF"/>
                  </a:solidFill>
                  <a:latin typeface="Consolas" pitchFamily="49" charset="0"/>
                  <a:cs typeface="Consolas" pitchFamily="49" charset="0"/>
                </a:rPr>
                <a:t>a</a:t>
              </a:r>
              <a:r>
                <a:rPr lang="en-US" altLang="zh-CN" sz="1800" baseline="-25000" smtClean="0">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7" name="Rectangle 10"/>
            <p:cNvSpPr>
              <a:spLocks noChangeArrowheads="1"/>
            </p:cNvSpPr>
            <p:nvPr/>
          </p:nvSpPr>
          <p:spPr bwMode="auto">
            <a:xfrm>
              <a:off x="6510343"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28" name="Rectangle 11"/>
            <p:cNvSpPr>
              <a:spLocks noChangeArrowheads="1"/>
            </p:cNvSpPr>
            <p:nvPr/>
          </p:nvSpPr>
          <p:spPr bwMode="auto">
            <a:xfrm>
              <a:off x="542925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20" name="Line 17"/>
            <p:cNvSpPr>
              <a:spLocks noChangeShapeType="1"/>
            </p:cNvSpPr>
            <p:nvPr/>
          </p:nvSpPr>
          <p:spPr bwMode="auto">
            <a:xfrm flipH="1">
              <a:off x="5148259" y="5872186"/>
              <a:ext cx="36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1" name="Line 16"/>
            <p:cNvSpPr>
              <a:spLocks noChangeShapeType="1"/>
            </p:cNvSpPr>
            <p:nvPr/>
          </p:nvSpPr>
          <p:spPr bwMode="auto">
            <a:xfrm>
              <a:off x="6929454" y="5715016"/>
              <a:ext cx="432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2" name="Line 17"/>
            <p:cNvSpPr>
              <a:spLocks noChangeShapeType="1"/>
            </p:cNvSpPr>
            <p:nvPr/>
          </p:nvSpPr>
          <p:spPr bwMode="auto">
            <a:xfrm flipH="1">
              <a:off x="7073917" y="5880117"/>
              <a:ext cx="36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4" name="组合 35"/>
          <p:cNvGrpSpPr/>
          <p:nvPr/>
        </p:nvGrpSpPr>
        <p:grpSpPr>
          <a:xfrm>
            <a:off x="2357422" y="5071756"/>
            <a:ext cx="2969460" cy="1357322"/>
            <a:chOff x="2316920" y="5072074"/>
            <a:chExt cx="2969460" cy="1357322"/>
          </a:xfrm>
        </p:grpSpPr>
        <p:sp>
          <p:nvSpPr>
            <p:cNvPr id="33" name="椭圆 32"/>
            <p:cNvSpPr/>
            <p:nvPr/>
          </p:nvSpPr>
          <p:spPr>
            <a:xfrm>
              <a:off x="3214678" y="5072074"/>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4" name="左箭头 33"/>
            <p:cNvSpPr/>
            <p:nvPr/>
          </p:nvSpPr>
          <p:spPr>
            <a:xfrm rot="19827950">
              <a:off x="2571736" y="5500702"/>
              <a:ext cx="642942"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5" name="TextBox 34"/>
            <p:cNvSpPr txBox="1"/>
            <p:nvPr/>
          </p:nvSpPr>
          <p:spPr>
            <a:xfrm rot="20013019">
              <a:off x="2316920" y="5130473"/>
              <a:ext cx="928694"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插入</a:t>
              </a:r>
              <a:endParaRPr lang="zh-CN" altLang="en-US" sz="1800" dirty="0">
                <a:latin typeface="仿宋" pitchFamily="49" charset="-122"/>
                <a:ea typeface="仿宋" pitchFamily="49" charset="-122"/>
                <a:cs typeface="Consolas" pitchFamily="49" charset="0"/>
              </a:endParaRPr>
            </a:p>
          </p:txBody>
        </p:sp>
      </p:grpSp>
      <p:sp>
        <p:nvSpPr>
          <p:cNvPr id="36" name="灯片编号占位符 35"/>
          <p:cNvSpPr>
            <a:spLocks noGrp="1"/>
          </p:cNvSpPr>
          <p:nvPr>
            <p:ph type="sldNum" sz="quarter" idx="12"/>
          </p:nvPr>
        </p:nvSpPr>
        <p:spPr/>
        <p:txBody>
          <a:bodyPr/>
          <a:lstStyle/>
          <a:p>
            <a:fld id="{BD3F3EC2-762F-4585-9ABE-3D0BD98F40C0}" type="slidenum">
              <a:rPr lang="en-US" altLang="zh-CN" smtClean="0"/>
              <a:pPr/>
              <a:t>15</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7858180" cy="102390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2.10</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有一个带头结点的双链表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（至少有一个数据结点），设计一个算法使其</a:t>
            </a:r>
            <a:r>
              <a:rPr lang="zh-CN" altLang="zh-CN" sz="2000" b="0" smtClean="0">
                <a:solidFill>
                  <a:srgbClr val="0000FF"/>
                </a:solidFill>
                <a:latin typeface="Consolas" pitchFamily="49" charset="0"/>
                <a:ea typeface="楷体" pitchFamily="49" charset="-122"/>
                <a:cs typeface="Consolas" pitchFamily="49" charset="0"/>
              </a:rPr>
              <a:t>元</a:t>
            </a:r>
            <a:r>
              <a:rPr lang="zh-CN" altLang="zh-CN" sz="2000" smtClean="0">
                <a:solidFill>
                  <a:srgbClr val="0000FF"/>
                </a:solidFill>
                <a:latin typeface="Consolas" pitchFamily="49" charset="0"/>
                <a:ea typeface="楷体" pitchFamily="49" charset="-122"/>
                <a:cs typeface="Consolas" pitchFamily="49" charset="0"/>
              </a:rPr>
              <a:t>素递增有序排列。</a:t>
            </a:r>
          </a:p>
        </p:txBody>
      </p:sp>
      <p:grpSp>
        <p:nvGrpSpPr>
          <p:cNvPr id="2" name="组合 49"/>
          <p:cNvGrpSpPr/>
          <p:nvPr/>
        </p:nvGrpSpPr>
        <p:grpSpPr>
          <a:xfrm>
            <a:off x="642910" y="2571744"/>
            <a:ext cx="8001056" cy="2739476"/>
            <a:chOff x="571472" y="1916113"/>
            <a:chExt cx="8001056" cy="2739476"/>
          </a:xfrm>
        </p:grpSpPr>
        <p:sp>
          <p:nvSpPr>
            <p:cNvPr id="5" name="Text Box 6"/>
            <p:cNvSpPr txBox="1">
              <a:spLocks noChangeArrowheads="1"/>
            </p:cNvSpPr>
            <p:nvPr/>
          </p:nvSpPr>
          <p:spPr bwMode="auto">
            <a:xfrm>
              <a:off x="571472" y="2919412"/>
              <a:ext cx="382537" cy="36671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6" name="Rectangle 3"/>
            <p:cNvSpPr>
              <a:spLocks noChangeArrowheads="1"/>
            </p:cNvSpPr>
            <p:nvPr/>
          </p:nvSpPr>
          <p:spPr bwMode="auto">
            <a:xfrm>
              <a:off x="1154401"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7" name="Rectangle 4"/>
            <p:cNvSpPr>
              <a:spLocks noChangeArrowheads="1"/>
            </p:cNvSpPr>
            <p:nvPr/>
          </p:nvSpPr>
          <p:spPr bwMode="auto">
            <a:xfrm>
              <a:off x="1514764" y="34940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8" name="Line 5"/>
            <p:cNvSpPr>
              <a:spLocks noChangeShapeType="1"/>
            </p:cNvSpPr>
            <p:nvPr/>
          </p:nvSpPr>
          <p:spPr bwMode="auto">
            <a:xfrm>
              <a:off x="862251" y="3122610"/>
              <a:ext cx="142876" cy="35719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9" name="Rectangle 7"/>
            <p:cNvSpPr>
              <a:spLocks noChangeArrowheads="1"/>
            </p:cNvSpPr>
            <p:nvPr/>
          </p:nvSpPr>
          <p:spPr bwMode="auto">
            <a:xfrm>
              <a:off x="5936628"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0" name="Rectangle 8"/>
            <p:cNvSpPr>
              <a:spLocks noChangeArrowheads="1"/>
            </p:cNvSpPr>
            <p:nvPr/>
          </p:nvSpPr>
          <p:spPr bwMode="auto">
            <a:xfrm>
              <a:off x="6296991" y="349408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11" name="Rectangle 9"/>
            <p:cNvSpPr>
              <a:spLocks noChangeArrowheads="1"/>
            </p:cNvSpPr>
            <p:nvPr/>
          </p:nvSpPr>
          <p:spPr bwMode="auto">
            <a:xfrm>
              <a:off x="5724555"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10"/>
            <p:cNvSpPr>
              <a:spLocks noChangeArrowheads="1"/>
            </p:cNvSpPr>
            <p:nvPr/>
          </p:nvSpPr>
          <p:spPr bwMode="auto">
            <a:xfrm>
              <a:off x="6084917"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Rectangle 11"/>
            <p:cNvSpPr>
              <a:spLocks noChangeArrowheads="1"/>
            </p:cNvSpPr>
            <p:nvPr/>
          </p:nvSpPr>
          <p:spPr bwMode="auto">
            <a:xfrm>
              <a:off x="7851803"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4" name="Rectangle 12"/>
            <p:cNvSpPr>
              <a:spLocks noChangeArrowheads="1"/>
            </p:cNvSpPr>
            <p:nvPr/>
          </p:nvSpPr>
          <p:spPr bwMode="auto">
            <a:xfrm>
              <a:off x="8212165"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7" name="Text Box 15"/>
            <p:cNvSpPr txBox="1">
              <a:spLocks noChangeArrowheads="1"/>
            </p:cNvSpPr>
            <p:nvPr/>
          </p:nvSpPr>
          <p:spPr bwMode="auto">
            <a:xfrm>
              <a:off x="5834092" y="1916113"/>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ea typeface="宋体" pitchFamily="2" charset="-122"/>
                  <a:cs typeface="Consolas" pitchFamily="49" charset="0"/>
                </a:rPr>
                <a:t>p</a:t>
              </a:r>
            </a:p>
          </p:txBody>
        </p:sp>
        <p:sp>
          <p:nvSpPr>
            <p:cNvPr id="19" name="Text Box 17"/>
            <p:cNvSpPr txBox="1">
              <a:spLocks noChangeArrowheads="1"/>
            </p:cNvSpPr>
            <p:nvPr/>
          </p:nvSpPr>
          <p:spPr bwMode="auto">
            <a:xfrm>
              <a:off x="6842155" y="2249488"/>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 name="Line 18"/>
            <p:cNvSpPr>
              <a:spLocks noChangeShapeType="1"/>
            </p:cNvSpPr>
            <p:nvPr/>
          </p:nvSpPr>
          <p:spPr bwMode="auto">
            <a:xfrm>
              <a:off x="5853142" y="2132013"/>
              <a:ext cx="0" cy="360362"/>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1" name="Freeform 19"/>
            <p:cNvSpPr>
              <a:spLocks/>
            </p:cNvSpPr>
            <p:nvPr/>
          </p:nvSpPr>
          <p:spPr bwMode="auto">
            <a:xfrm>
              <a:off x="4578380"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2" name="Rectangle 20"/>
            <p:cNvSpPr>
              <a:spLocks noChangeArrowheads="1"/>
            </p:cNvSpPr>
            <p:nvPr/>
          </p:nvSpPr>
          <p:spPr bwMode="auto">
            <a:xfrm>
              <a:off x="3252786"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3" name="Rectangle 21"/>
            <p:cNvSpPr>
              <a:spLocks noChangeArrowheads="1"/>
            </p:cNvSpPr>
            <p:nvPr/>
          </p:nvSpPr>
          <p:spPr bwMode="auto">
            <a:xfrm>
              <a:off x="3613149" y="350043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4" name="Freeform 22"/>
            <p:cNvSpPr>
              <a:spLocks/>
            </p:cNvSpPr>
            <p:nvPr/>
          </p:nvSpPr>
          <p:spPr bwMode="auto">
            <a:xfrm>
              <a:off x="1630334" y="3605530"/>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 name="Text Box 24"/>
            <p:cNvSpPr txBox="1">
              <a:spLocks noChangeArrowheads="1"/>
            </p:cNvSpPr>
            <p:nvPr/>
          </p:nvSpPr>
          <p:spPr bwMode="auto">
            <a:xfrm>
              <a:off x="4643438" y="3281363"/>
              <a:ext cx="496862"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7" name="Text Box 25"/>
            <p:cNvSpPr txBox="1">
              <a:spLocks noChangeArrowheads="1"/>
            </p:cNvSpPr>
            <p:nvPr/>
          </p:nvSpPr>
          <p:spPr bwMode="auto">
            <a:xfrm>
              <a:off x="3402010" y="2924175"/>
              <a:ext cx="700079"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宋体" pitchFamily="2" charset="-122"/>
                  <a:cs typeface="Consolas" pitchFamily="49" charset="0"/>
                </a:rPr>
                <a:t>pre</a:t>
              </a:r>
            </a:p>
          </p:txBody>
        </p:sp>
        <p:sp>
          <p:nvSpPr>
            <p:cNvPr id="28" name="Line 26"/>
            <p:cNvSpPr>
              <a:spLocks noChangeShapeType="1"/>
            </p:cNvSpPr>
            <p:nvPr/>
          </p:nvSpPr>
          <p:spPr bwMode="auto">
            <a:xfrm>
              <a:off x="3421061" y="3140075"/>
              <a:ext cx="0" cy="360363"/>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9" name="Text Box 27"/>
            <p:cNvSpPr txBox="1">
              <a:spLocks noChangeArrowheads="1"/>
            </p:cNvSpPr>
            <p:nvPr/>
          </p:nvSpPr>
          <p:spPr bwMode="auto">
            <a:xfrm>
              <a:off x="2185960" y="3274378"/>
              <a:ext cx="441286"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30" name="Line 28"/>
            <p:cNvSpPr>
              <a:spLocks noChangeShapeType="1"/>
            </p:cNvSpPr>
            <p:nvPr/>
          </p:nvSpPr>
          <p:spPr bwMode="auto">
            <a:xfrm>
              <a:off x="2592056" y="3607118"/>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1" name="右大括号 30"/>
            <p:cNvSpPr/>
            <p:nvPr/>
          </p:nvSpPr>
          <p:spPr>
            <a:xfrm rot="5400000">
              <a:off x="3642463" y="2286836"/>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2786050" y="4286257"/>
              <a:ext cx="1857388" cy="369332"/>
            </a:xfrm>
            <a:prstGeom prst="rect">
              <a:avLst/>
            </a:prstGeom>
            <a:noFill/>
          </p:spPr>
          <p:txBody>
            <a:bodyPr wrap="square" rtlCol="0">
              <a:spAutoFit/>
            </a:bodyPr>
            <a:lstStyle/>
            <a:p>
              <a:r>
                <a:rPr lang="zh-CN" altLang="en-US" sz="1800" smtClean="0">
                  <a:latin typeface="仿宋" pitchFamily="49" charset="-122"/>
                  <a:ea typeface="仿宋" pitchFamily="49" charset="-122"/>
                  <a:cs typeface="Consolas" pitchFamily="49" charset="0"/>
                </a:rPr>
                <a:t>有序双链</a:t>
              </a:r>
              <a:r>
                <a:rPr lang="zh-CN" altLang="en-US" sz="1800" dirty="0" smtClean="0">
                  <a:latin typeface="仿宋" pitchFamily="49" charset="-122"/>
                  <a:ea typeface="仿宋" pitchFamily="49" charset="-122"/>
                  <a:cs typeface="Consolas" pitchFamily="49" charset="0"/>
                </a:rPr>
                <a:t>表</a:t>
              </a:r>
              <a:endParaRPr lang="zh-CN" altLang="en-US" sz="1800" dirty="0">
                <a:latin typeface="仿宋" pitchFamily="49" charset="-122"/>
                <a:ea typeface="仿宋" pitchFamily="49" charset="-122"/>
                <a:cs typeface="Consolas" pitchFamily="49" charset="0"/>
              </a:endParaRPr>
            </a:p>
          </p:txBody>
        </p:sp>
        <p:sp>
          <p:nvSpPr>
            <p:cNvPr id="34" name="Rectangle 3"/>
            <p:cNvSpPr>
              <a:spLocks noChangeArrowheads="1"/>
            </p:cNvSpPr>
            <p:nvPr/>
          </p:nvSpPr>
          <p:spPr bwMode="auto">
            <a:xfrm>
              <a:off x="787640"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35" name="Rectangle 20"/>
            <p:cNvSpPr>
              <a:spLocks noChangeArrowheads="1"/>
            </p:cNvSpPr>
            <p:nvPr/>
          </p:nvSpPr>
          <p:spPr bwMode="auto">
            <a:xfrm>
              <a:off x="2895244"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cxnSp>
          <p:nvCxnSpPr>
            <p:cNvPr id="37" name="直接箭头连接符 36"/>
            <p:cNvCxnSpPr/>
            <p:nvPr/>
          </p:nvCxnSpPr>
          <p:spPr>
            <a:xfrm rot="10800000">
              <a:off x="2571736" y="3735072"/>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cxnSp>
          <p:nvCxnSpPr>
            <p:cNvPr id="38" name="直接箭头连接符 37"/>
            <p:cNvCxnSpPr/>
            <p:nvPr/>
          </p:nvCxnSpPr>
          <p:spPr>
            <a:xfrm rot="10800000">
              <a:off x="1875502" y="3745232"/>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39" name="Rectangle 7"/>
            <p:cNvSpPr>
              <a:spLocks noChangeArrowheads="1"/>
            </p:cNvSpPr>
            <p:nvPr/>
          </p:nvSpPr>
          <p:spPr bwMode="auto">
            <a:xfrm>
              <a:off x="5582610"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 name="Freeform 22"/>
            <p:cNvSpPr>
              <a:spLocks/>
            </p:cNvSpPr>
            <p:nvPr/>
          </p:nvSpPr>
          <p:spPr bwMode="auto">
            <a:xfrm>
              <a:off x="3732198" y="3612516"/>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1" name="直接箭头连接符 40"/>
            <p:cNvCxnSpPr/>
            <p:nvPr/>
          </p:nvCxnSpPr>
          <p:spPr>
            <a:xfrm rot="10800000">
              <a:off x="3977366" y="3752218"/>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2" name="Line 28"/>
            <p:cNvSpPr>
              <a:spLocks noChangeShapeType="1"/>
            </p:cNvSpPr>
            <p:nvPr/>
          </p:nvSpPr>
          <p:spPr bwMode="auto">
            <a:xfrm>
              <a:off x="5306700" y="3592196"/>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3" name="直接箭头连接符 42"/>
            <p:cNvCxnSpPr/>
            <p:nvPr/>
          </p:nvCxnSpPr>
          <p:spPr>
            <a:xfrm rot="10800000">
              <a:off x="5286380" y="3720150"/>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4" name="Rectangle 9"/>
            <p:cNvSpPr>
              <a:spLocks noChangeArrowheads="1"/>
            </p:cNvSpPr>
            <p:nvPr/>
          </p:nvSpPr>
          <p:spPr bwMode="auto">
            <a:xfrm>
              <a:off x="5354646"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5" name="Rectangle 11"/>
            <p:cNvSpPr>
              <a:spLocks noChangeArrowheads="1"/>
            </p:cNvSpPr>
            <p:nvPr/>
          </p:nvSpPr>
          <p:spPr bwMode="auto">
            <a:xfrm>
              <a:off x="7516844"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 name="Freeform 22"/>
            <p:cNvSpPr>
              <a:spLocks/>
            </p:cNvSpPr>
            <p:nvPr/>
          </p:nvSpPr>
          <p:spPr bwMode="auto">
            <a:xfrm>
              <a:off x="6212208" y="2612702"/>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7" name="直接箭头连接符 46"/>
            <p:cNvCxnSpPr/>
            <p:nvPr/>
          </p:nvCxnSpPr>
          <p:spPr>
            <a:xfrm rot="10800000">
              <a:off x="6457376" y="2752404"/>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8" name="Line 28"/>
            <p:cNvSpPr>
              <a:spLocks noChangeShapeType="1"/>
            </p:cNvSpPr>
            <p:nvPr/>
          </p:nvSpPr>
          <p:spPr bwMode="auto">
            <a:xfrm>
              <a:off x="7235526" y="2622544"/>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9" name="直接箭头连接符 48"/>
            <p:cNvCxnSpPr/>
            <p:nvPr/>
          </p:nvCxnSpPr>
          <p:spPr>
            <a:xfrm rot="10800000">
              <a:off x="7215206" y="2750498"/>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grpSp>
      <p:grpSp>
        <p:nvGrpSpPr>
          <p:cNvPr id="50" name="组合 49"/>
          <p:cNvGrpSpPr/>
          <p:nvPr/>
        </p:nvGrpSpPr>
        <p:grpSpPr>
          <a:xfrm>
            <a:off x="1349357" y="2132007"/>
            <a:ext cx="722313" cy="582613"/>
            <a:chOff x="1774825" y="5489593"/>
            <a:chExt cx="722313" cy="582613"/>
          </a:xfrm>
        </p:grpSpPr>
        <p:sp>
          <p:nvSpPr>
            <p:cNvPr id="52"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53" name="Group 8"/>
            <p:cNvGrpSpPr>
              <a:grpSpLocks/>
            </p:cNvGrpSpPr>
            <p:nvPr/>
          </p:nvGrpSpPr>
          <p:grpSpPr bwMode="auto">
            <a:xfrm>
              <a:off x="1774825" y="5518173"/>
              <a:ext cx="544513" cy="554040"/>
              <a:chOff x="1019" y="1020"/>
              <a:chExt cx="399" cy="406"/>
            </a:xfrm>
          </p:grpSpPr>
          <p:pic>
            <p:nvPicPr>
              <p:cNvPr id="54" name="Picture 49" descr="阴影5"/>
              <p:cNvPicPr preferRelativeResize="0">
                <a:picLocks noChangeArrowheads="1"/>
              </p:cNvPicPr>
              <p:nvPr/>
            </p:nvPicPr>
            <p:blipFill>
              <a:blip r:embed="rId2"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5"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
        <p:nvSpPr>
          <p:cNvPr id="56" name="灯片编号占位符 55"/>
          <p:cNvSpPr>
            <a:spLocks noGrp="1"/>
          </p:cNvSpPr>
          <p:nvPr>
            <p:ph type="sldNum" sz="quarter" idx="12"/>
          </p:nvPr>
        </p:nvSpPr>
        <p:spPr/>
        <p:txBody>
          <a:bodyPr/>
          <a:lstStyle/>
          <a:p>
            <a:fld id="{BD3F3EC2-762F-4585-9ABE-3D0BD98F40C0}" type="slidenum">
              <a:rPr lang="en-US" altLang="zh-CN" smtClean="0"/>
              <a:pPr/>
              <a:t>16</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715436" cy="5692291"/>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180000" tIns="144000" bIns="144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sort</a:t>
            </a:r>
            <a:r>
              <a:rPr lang="en-US" altLang="zh-CN" sz="1800" smtClean="0">
                <a:solidFill>
                  <a:srgbClr val="0000FF"/>
                </a:solidFill>
                <a:latin typeface="Consolas" pitchFamily="49" charset="0"/>
                <a:ea typeface="仿宋" pitchFamily="49" charset="-122"/>
                <a:cs typeface="Consolas" pitchFamily="49" charset="0"/>
              </a:rPr>
              <a:t>(DLinkNode *&amp;L)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双链表结点递增排序</a:t>
            </a:r>
          </a:p>
          <a:p>
            <a:pPr algn="l"/>
            <a:r>
              <a:rPr lang="en-US" altLang="zh-CN" sz="1800" smtClean="0">
                <a:solidFill>
                  <a:srgbClr val="0000FF"/>
                </a:solidFill>
                <a:latin typeface="Consolas" pitchFamily="49" charset="0"/>
                <a:ea typeface="仿宋" pitchFamily="49" charset="-122"/>
                <a:cs typeface="Consolas" pitchFamily="49" charset="0"/>
              </a:rPr>
              <a:t>{  DLinkNode *p,*pre,*q;</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p=L-&gt;next-&gt;next;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的第</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个数据结点</a:t>
            </a:r>
          </a:p>
          <a:p>
            <a:pPr algn="l"/>
            <a:r>
              <a:rPr lang="en-US" altLang="zh-CN" sz="1800" smtClean="0">
                <a:solidFill>
                  <a:srgbClr val="0000FF"/>
                </a:solidFill>
                <a:latin typeface="Consolas" pitchFamily="49" charset="0"/>
                <a:ea typeface="仿宋" pitchFamily="49" charset="-122"/>
                <a:cs typeface="Consolas" pitchFamily="49" charset="0"/>
              </a:rPr>
              <a:t>   L-&gt;next-&gt;next=NULL;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构造只含一个数据结点的有序表</a:t>
            </a:r>
          </a:p>
          <a:p>
            <a:pPr algn="l">
              <a:lnSpc>
                <a:spcPct val="150000"/>
              </a:lnSpc>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  q=p-&gt;next;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保存</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结点后继结点</a:t>
            </a:r>
          </a:p>
          <a:p>
            <a:pPr algn="l">
              <a:lnSpc>
                <a:spcPct val="150000"/>
              </a:lnSpc>
            </a:pPr>
            <a:r>
              <a:rPr lang="en-US" altLang="zh-CN" sz="1800" smtClean="0">
                <a:solidFill>
                  <a:srgbClr val="0000FF"/>
                </a:solidFill>
                <a:latin typeface="Consolas" pitchFamily="49" charset="0"/>
                <a:ea typeface="仿宋" pitchFamily="49" charset="-122"/>
                <a:cs typeface="Consolas" pitchFamily="49" charset="0"/>
              </a:rPr>
              <a:t>      pre=L;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开头比较</a:t>
            </a:r>
            <a:r>
              <a:rPr lang="en-US" altLang="zh-CN" sz="1800" smtClean="0">
                <a:solidFill>
                  <a:srgbClr val="00B0F0"/>
                </a:solidFill>
                <a:latin typeface="Consolas" pitchFamily="49" charset="0"/>
                <a:ea typeface="仿宋" pitchFamily="49" charset="-122"/>
                <a:cs typeface="Consolas" pitchFamily="49" charset="0"/>
              </a:rPr>
              <a:t>,pre</a:t>
            </a:r>
            <a:r>
              <a:rPr lang="zh-CN" altLang="zh-CN" sz="1800" smtClean="0">
                <a:solidFill>
                  <a:srgbClr val="00B0F0"/>
                </a:solidFill>
                <a:latin typeface="Consolas" pitchFamily="49" charset="0"/>
                <a:ea typeface="仿宋" pitchFamily="49" charset="-122"/>
                <a:cs typeface="Consolas" pitchFamily="49" charset="0"/>
              </a:rPr>
              <a:t>指向插入结点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的前驱结点</a:t>
            </a:r>
          </a:p>
          <a:p>
            <a:pPr algn="l"/>
            <a:r>
              <a:rPr lang="en-US" altLang="zh-CN" sz="1800" smtClean="0">
                <a:solidFill>
                  <a:srgbClr val="0000FF"/>
                </a:solidFill>
                <a:latin typeface="Consolas" pitchFamily="49" charset="0"/>
                <a:ea typeface="仿宋" pitchFamily="49" charset="-122"/>
                <a:cs typeface="Consolas" pitchFamily="49" charset="0"/>
              </a:rPr>
              <a:t>      while (pre-&gt;next!=NULL &amp;&amp; pre-&gt;next-&gt;data&lt;p-&gt;data)</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pre=pre-&gt;next;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在有序表中找插入结点的前驱结点</a:t>
            </a:r>
            <a:r>
              <a:rPr lang="en-US" altLang="zh-CN" sz="1800" smtClean="0">
                <a:solidFill>
                  <a:srgbClr val="00B0F0"/>
                </a:solidFill>
                <a:latin typeface="Consolas" pitchFamily="49" charset="0"/>
                <a:ea typeface="仿宋" pitchFamily="49" charset="-122"/>
                <a:cs typeface="Consolas" pitchFamily="49" charset="0"/>
              </a:rPr>
              <a:t>pre</a:t>
            </a:r>
            <a:endParaRPr lang="zh-CN" altLang="zh-CN" sz="1800" smtClean="0">
              <a:solidFill>
                <a:srgbClr val="00B0F0"/>
              </a:solidFill>
              <a:latin typeface="Consolas" pitchFamily="49" charset="0"/>
              <a:ea typeface="仿宋" pitchFamily="49" charset="-122"/>
              <a:cs typeface="Consolas" pitchFamily="49" charset="0"/>
            </a:endParaRPr>
          </a:p>
          <a:p>
            <a:pPr algn="l">
              <a:lnSpc>
                <a:spcPct val="200000"/>
              </a:lnSpc>
            </a:pPr>
            <a:r>
              <a:rPr lang="en-US" altLang="zh-CN" sz="1800" smtClean="0">
                <a:solidFill>
                  <a:srgbClr val="0000FF"/>
                </a:solidFill>
                <a:latin typeface="Consolas" pitchFamily="49" charset="0"/>
                <a:ea typeface="仿宋" pitchFamily="49" charset="-122"/>
                <a:cs typeface="Consolas" pitchFamily="49" charset="0"/>
              </a:rPr>
              <a:t>      p-&gt;next=pre-&gt;next;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pre</a:t>
            </a:r>
            <a:r>
              <a:rPr lang="zh-CN" altLang="zh-CN" sz="1800" smtClean="0">
                <a:solidFill>
                  <a:srgbClr val="00B0F0"/>
                </a:solidFill>
                <a:latin typeface="Consolas" pitchFamily="49" charset="0"/>
                <a:ea typeface="仿宋" pitchFamily="49" charset="-122"/>
                <a:cs typeface="Consolas" pitchFamily="49" charset="0"/>
              </a:rPr>
              <a:t>结点之后插入结点</a:t>
            </a:r>
            <a:r>
              <a:rPr lang="en-US" altLang="zh-CN" sz="1800" smtClean="0">
                <a:solidFill>
                  <a:srgbClr val="00B0F0"/>
                </a:solidFill>
                <a:latin typeface="Consolas" pitchFamily="49" charset="0"/>
                <a:ea typeface="仿宋" pitchFamily="49" charset="-122"/>
                <a:cs typeface="Consolas" pitchFamily="49" charset="0"/>
              </a:rPr>
              <a:t>p</a:t>
            </a:r>
            <a:endParaRPr lang="zh-CN" altLang="zh-CN" sz="1800" smtClean="0">
              <a:solidFill>
                <a:srgbClr val="00B0F0"/>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if (pre-&gt;next!=NULL)</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pre-&gt;next-&gt;prior=p;</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pre-&gt;next=p;</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p-&gt;prior=pre;</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仿宋" pitchFamily="49" charset="-122"/>
                <a:cs typeface="Consolas" pitchFamily="49" charset="0"/>
              </a:rPr>
              <a:t>      p=q;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扫描原双链表余下的结点</a:t>
            </a:r>
          </a:p>
          <a:p>
            <a:pPr algn="l"/>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17</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71472" y="1428736"/>
            <a:ext cx="6072230" cy="446276"/>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2000" dirty="0" smtClean="0">
                <a:solidFill>
                  <a:srgbClr val="FF0000"/>
                </a:solidFill>
                <a:latin typeface="方正启体简体" pitchFamily="65" charset="-122"/>
                <a:ea typeface="方正启体简体" pitchFamily="65" charset="-122"/>
                <a:cs typeface="Times New Roman" pitchFamily="18" charset="0"/>
              </a:rPr>
              <a:t>循环</a:t>
            </a:r>
            <a:r>
              <a:rPr kumimoji="1" lang="zh-CN" altLang="en-US" sz="2000" dirty="0">
                <a:solidFill>
                  <a:srgbClr val="FF0000"/>
                </a:solidFill>
                <a:latin typeface="方正启体简体" pitchFamily="65" charset="-122"/>
                <a:ea typeface="方正启体简体" pitchFamily="65" charset="-122"/>
                <a:cs typeface="Times New Roman" pitchFamily="18" charset="0"/>
              </a:rPr>
              <a:t>链表</a:t>
            </a:r>
            <a:r>
              <a:rPr kumimoji="1" lang="zh-CN" altLang="en-US" sz="2000" dirty="0">
                <a:ea typeface="楷体" pitchFamily="49" charset="-122"/>
                <a:cs typeface="Times New Roman" pitchFamily="18" charset="0"/>
              </a:rPr>
              <a:t>是另一种形式的链式</a:t>
            </a:r>
            <a:r>
              <a:rPr kumimoji="1" lang="zh-CN" altLang="en-US" sz="2000">
                <a:ea typeface="楷体" pitchFamily="49" charset="-122"/>
                <a:cs typeface="Times New Roman" pitchFamily="18" charset="0"/>
              </a:rPr>
              <a:t>存储</a:t>
            </a:r>
            <a:r>
              <a:rPr kumimoji="1" lang="zh-CN" altLang="en-US" sz="2000" smtClean="0">
                <a:ea typeface="楷体" pitchFamily="49" charset="-122"/>
                <a:cs typeface="Times New Roman" pitchFamily="18" charset="0"/>
              </a:rPr>
              <a:t>结构形式。</a:t>
            </a:r>
            <a:r>
              <a:rPr kumimoji="1" lang="en-US" altLang="zh-CN" sz="2000" smtClean="0">
                <a:ea typeface="楷体" pitchFamily="49" charset="-122"/>
                <a:cs typeface="Times New Roman" pitchFamily="18" charset="0"/>
              </a:rPr>
              <a:t>        </a:t>
            </a:r>
            <a:endParaRPr kumimoji="1" lang="zh-CN" altLang="en-US" sz="2000" dirty="0">
              <a:ea typeface="楷体" pitchFamily="49" charset="-122"/>
              <a:cs typeface="Times New Roman" pitchFamily="18" charset="0"/>
            </a:endParaRPr>
          </a:p>
        </p:txBody>
      </p:sp>
      <p:sp>
        <p:nvSpPr>
          <p:cNvPr id="55299" name="Text Box 3" descr="粉色面巾纸"/>
          <p:cNvSpPr txBox="1">
            <a:spLocks noChangeArrowheads="1"/>
          </p:cNvSpPr>
          <p:nvPr/>
        </p:nvSpPr>
        <p:spPr bwMode="auto">
          <a:xfrm>
            <a:off x="395288" y="428604"/>
            <a:ext cx="2890828"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2.3.4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循</a:t>
            </a:r>
            <a:r>
              <a:rPr kumimoji="1"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环</a:t>
            </a:r>
            <a:r>
              <a:rPr kumimoji="1"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链表</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endParaRPr>
          </a:p>
        </p:txBody>
      </p:sp>
      <p:sp>
        <p:nvSpPr>
          <p:cNvPr id="4" name="TextBox 3"/>
          <p:cNvSpPr txBox="1"/>
          <p:nvPr/>
        </p:nvSpPr>
        <p:spPr>
          <a:xfrm>
            <a:off x="428596" y="2276955"/>
            <a:ext cx="5572164" cy="172354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sz="2000" dirty="0" smtClean="0">
                <a:solidFill>
                  <a:srgbClr val="FF00FF"/>
                </a:solidFill>
                <a:latin typeface="微软雅黑" pitchFamily="34" charset="-122"/>
                <a:ea typeface="微软雅黑" pitchFamily="34" charset="-122"/>
                <a:cs typeface="Times New Roman" pitchFamily="18" charset="0"/>
              </a:rPr>
              <a:t>循环单链表</a:t>
            </a:r>
            <a:r>
              <a:rPr kumimoji="1" lang="zh-CN" altLang="en-US" sz="2000" dirty="0" smtClean="0">
                <a:solidFill>
                  <a:srgbClr val="0000FF"/>
                </a:solidFill>
                <a:ea typeface="楷体" pitchFamily="49" charset="-122"/>
                <a:cs typeface="Times New Roman" pitchFamily="18" charset="0"/>
              </a:rPr>
              <a:t>：</a:t>
            </a:r>
            <a:r>
              <a:rPr kumimoji="1" lang="zh-CN" altLang="en-US" sz="2000" dirty="0" smtClean="0">
                <a:solidFill>
                  <a:srgbClr val="0000FF"/>
                </a:solidFill>
                <a:latin typeface="仿宋" pitchFamily="49" charset="-122"/>
                <a:ea typeface="仿宋" pitchFamily="49" charset="-122"/>
                <a:cs typeface="Times New Roman" pitchFamily="18" charset="0"/>
              </a:rPr>
              <a:t>将</a:t>
            </a:r>
            <a:r>
              <a:rPr kumimoji="1" lang="zh-CN" altLang="en-US" sz="2000" smtClean="0">
                <a:solidFill>
                  <a:srgbClr val="0000FF"/>
                </a:solidFill>
                <a:latin typeface="仿宋" pitchFamily="49" charset="-122"/>
                <a:ea typeface="仿宋" pitchFamily="49" charset="-122"/>
                <a:cs typeface="Times New Roman" pitchFamily="18" charset="0"/>
              </a:rPr>
              <a:t>表中尾结点的指针域改为指向表头结点，整个</a:t>
            </a:r>
            <a:r>
              <a:rPr kumimoji="1" lang="zh-CN" altLang="en-US" sz="2000" dirty="0" smtClean="0">
                <a:solidFill>
                  <a:srgbClr val="0000FF"/>
                </a:solidFill>
                <a:latin typeface="仿宋" pitchFamily="49" charset="-122"/>
                <a:ea typeface="仿宋" pitchFamily="49" charset="-122"/>
                <a:cs typeface="Times New Roman" pitchFamily="18" charset="0"/>
              </a:rPr>
              <a:t>链表形成一个环。由此从表中</a:t>
            </a:r>
            <a:r>
              <a:rPr kumimoji="1" lang="zh-CN" altLang="en-US" sz="2000" smtClean="0">
                <a:solidFill>
                  <a:srgbClr val="0000FF"/>
                </a:solidFill>
                <a:latin typeface="仿宋" pitchFamily="49" charset="-122"/>
                <a:ea typeface="仿宋" pitchFamily="49" charset="-122"/>
                <a:cs typeface="Times New Roman" pitchFamily="18" charset="0"/>
              </a:rPr>
              <a:t>任一结点出发</a:t>
            </a:r>
            <a:r>
              <a:rPr kumimoji="1" lang="zh-CN" altLang="en-US" sz="2000" dirty="0" smtClean="0">
                <a:solidFill>
                  <a:srgbClr val="0000FF"/>
                </a:solidFill>
                <a:latin typeface="仿宋" pitchFamily="49" charset="-122"/>
                <a:ea typeface="仿宋" pitchFamily="49" charset="-122"/>
                <a:cs typeface="Times New Roman" pitchFamily="18" charset="0"/>
              </a:rPr>
              <a:t>均可找到链表</a:t>
            </a:r>
            <a:r>
              <a:rPr kumimoji="1" lang="zh-CN" altLang="en-US" sz="2000" smtClean="0">
                <a:solidFill>
                  <a:srgbClr val="0000FF"/>
                </a:solidFill>
                <a:latin typeface="仿宋" pitchFamily="49" charset="-122"/>
                <a:ea typeface="仿宋" pitchFamily="49" charset="-122"/>
                <a:cs typeface="Times New Roman" pitchFamily="18" charset="0"/>
              </a:rPr>
              <a:t>中其他结点。 </a:t>
            </a:r>
            <a:endParaRPr kumimoji="1" lang="en-US" altLang="zh-CN" sz="2000" dirty="0" smtClean="0">
              <a:solidFill>
                <a:srgbClr val="0000FF"/>
              </a:solidFill>
              <a:latin typeface="仿宋" pitchFamily="49" charset="-122"/>
              <a:ea typeface="仿宋" pitchFamily="49" charset="-122"/>
              <a:cs typeface="Times New Roman" pitchFamily="18" charset="0"/>
            </a:endParaRPr>
          </a:p>
          <a:p>
            <a:pPr marL="457200" indent="-457200" algn="l">
              <a:lnSpc>
                <a:spcPct val="120000"/>
              </a:lnSpc>
              <a:spcBef>
                <a:spcPct val="50000"/>
              </a:spcBef>
              <a:buBlip>
                <a:blip r:embed="rId3"/>
              </a:buBlip>
            </a:pPr>
            <a:r>
              <a:rPr kumimoji="1" lang="zh-CN" altLang="en-US" sz="2000" dirty="0" smtClean="0">
                <a:solidFill>
                  <a:srgbClr val="FF00FF"/>
                </a:solidFill>
                <a:latin typeface="微软雅黑" pitchFamily="34" charset="-122"/>
                <a:ea typeface="微软雅黑" pitchFamily="34" charset="-122"/>
                <a:cs typeface="Times New Roman" pitchFamily="18" charset="0"/>
              </a:rPr>
              <a:t>循环双链表</a:t>
            </a:r>
            <a:r>
              <a:rPr kumimoji="1" lang="zh-CN" altLang="en-US" sz="2000" dirty="0" smtClean="0">
                <a:solidFill>
                  <a:srgbClr val="0000FF"/>
                </a:solidFill>
                <a:ea typeface="楷体" pitchFamily="49" charset="-122"/>
                <a:cs typeface="Times New Roman" pitchFamily="18" charset="0"/>
              </a:rPr>
              <a:t>：</a:t>
            </a:r>
            <a:r>
              <a:rPr kumimoji="1" lang="zh-CN" altLang="en-US" sz="2000" dirty="0" smtClean="0">
                <a:solidFill>
                  <a:srgbClr val="0000FF"/>
                </a:solidFill>
                <a:latin typeface="仿宋" pitchFamily="49" charset="-122"/>
                <a:ea typeface="仿宋" pitchFamily="49" charset="-122"/>
                <a:cs typeface="Times New Roman" pitchFamily="18" charset="0"/>
              </a:rPr>
              <a:t>形成两个环。</a:t>
            </a:r>
            <a:endParaRPr lang="zh-CN" altLang="en-US" sz="2000" dirty="0">
              <a:solidFill>
                <a:srgbClr val="0000FF"/>
              </a:solidFill>
              <a:latin typeface="仿宋" pitchFamily="49" charset="-122"/>
              <a:ea typeface="仿宋" pitchFamily="49" charset="-122"/>
            </a:endParaRPr>
          </a:p>
        </p:txBody>
      </p:sp>
      <p:sp>
        <p:nvSpPr>
          <p:cNvPr id="5" name="TextBox 4"/>
          <p:cNvSpPr txBox="1"/>
          <p:nvPr/>
        </p:nvSpPr>
        <p:spPr>
          <a:xfrm>
            <a:off x="6858016" y="2425479"/>
            <a:ext cx="200026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ea typeface="楷体" pitchFamily="49" charset="-122"/>
                <a:cs typeface="Times New Roman" pitchFamily="18" charset="0"/>
              </a:rPr>
              <a:t>结点类型与非</a:t>
            </a:r>
            <a:r>
              <a:rPr kumimoji="1" lang="zh-CN" altLang="en-US" sz="1800" smtClean="0">
                <a:solidFill>
                  <a:srgbClr val="0000FF"/>
                </a:solidFill>
                <a:ea typeface="楷体" pitchFamily="49" charset="-122"/>
                <a:cs typeface="Times New Roman" pitchFamily="18" charset="0"/>
              </a:rPr>
              <a:t>循环单链表的相同</a:t>
            </a:r>
            <a:endParaRPr lang="zh-CN" altLang="en-US" sz="1800">
              <a:solidFill>
                <a:srgbClr val="0000FF"/>
              </a:solidFill>
              <a:ea typeface="楷体" pitchFamily="49" charset="-122"/>
              <a:cs typeface="Times New Roman" pitchFamily="18" charset="0"/>
            </a:endParaRPr>
          </a:p>
        </p:txBody>
      </p:sp>
      <p:sp>
        <p:nvSpPr>
          <p:cNvPr id="6" name="TextBox 5"/>
          <p:cNvSpPr txBox="1"/>
          <p:nvPr/>
        </p:nvSpPr>
        <p:spPr>
          <a:xfrm>
            <a:off x="6858016" y="3425611"/>
            <a:ext cx="200026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ea typeface="楷体" pitchFamily="49" charset="-122"/>
                <a:cs typeface="Times New Roman" pitchFamily="18" charset="0"/>
              </a:rPr>
              <a:t>结点类型与非</a:t>
            </a:r>
            <a:r>
              <a:rPr kumimoji="1" lang="zh-CN" altLang="en-US" sz="1800" smtClean="0">
                <a:solidFill>
                  <a:srgbClr val="0000FF"/>
                </a:solidFill>
                <a:ea typeface="楷体" pitchFamily="49" charset="-122"/>
                <a:cs typeface="Times New Roman" pitchFamily="18" charset="0"/>
              </a:rPr>
              <a:t>循环双链表的相同</a:t>
            </a:r>
            <a:endParaRPr lang="zh-CN" altLang="en-US" sz="1800">
              <a:solidFill>
                <a:srgbClr val="0000FF"/>
              </a:solidFill>
              <a:ea typeface="楷体" pitchFamily="49" charset="-122"/>
              <a:cs typeface="Times New Roman" pitchFamily="18" charset="0"/>
            </a:endParaRPr>
          </a:p>
        </p:txBody>
      </p:sp>
      <p:sp>
        <p:nvSpPr>
          <p:cNvPr id="7" name="右箭头 6"/>
          <p:cNvSpPr/>
          <p:nvPr/>
        </p:nvSpPr>
        <p:spPr>
          <a:xfrm>
            <a:off x="6143636" y="2643182"/>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右箭头 7"/>
          <p:cNvSpPr/>
          <p:nvPr/>
        </p:nvSpPr>
        <p:spPr>
          <a:xfrm>
            <a:off x="6143636" y="3643314"/>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BD3F3EC2-762F-4585-9ABE-3D0BD98F40C0}" type="slidenum">
              <a:rPr lang="en-US" altLang="zh-CN" smtClean="0"/>
              <a:pPr/>
              <a:t>18</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7267" name="Rectangle 3"/>
          <p:cNvSpPr>
            <a:spLocks noChangeArrowheads="1"/>
          </p:cNvSpPr>
          <p:nvPr/>
        </p:nvSpPr>
        <p:spPr bwMode="auto">
          <a:xfrm>
            <a:off x="3598831" y="1385816"/>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7270" name="Rectangle 6"/>
          <p:cNvSpPr>
            <a:spLocks noChangeArrowheads="1"/>
          </p:cNvSpPr>
          <p:nvPr/>
        </p:nvSpPr>
        <p:spPr bwMode="auto">
          <a:xfrm>
            <a:off x="2089119"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1" name="Rectangle 7"/>
          <p:cNvSpPr>
            <a:spLocks noChangeArrowheads="1"/>
          </p:cNvSpPr>
          <p:nvPr/>
        </p:nvSpPr>
        <p:spPr bwMode="auto">
          <a:xfrm>
            <a:off x="2630456"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2" name="Text Box 8"/>
          <p:cNvSpPr txBox="1">
            <a:spLocks noChangeArrowheads="1"/>
          </p:cNvSpPr>
          <p:nvPr/>
        </p:nvSpPr>
        <p:spPr bwMode="auto">
          <a:xfrm>
            <a:off x="142844" y="1962079"/>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仿宋" pitchFamily="49" charset="-122"/>
                <a:ea typeface="仿宋" pitchFamily="49" charset="-122"/>
                <a:cs typeface="Consolas" pitchFamily="49" charset="0"/>
              </a:rPr>
              <a:t>逻辑结构</a:t>
            </a:r>
          </a:p>
        </p:txBody>
      </p:sp>
      <p:sp>
        <p:nvSpPr>
          <p:cNvPr id="267273" name="Text Box 9"/>
          <p:cNvSpPr txBox="1">
            <a:spLocks noChangeArrowheads="1"/>
          </p:cNvSpPr>
          <p:nvPr/>
        </p:nvSpPr>
        <p:spPr bwMode="auto">
          <a:xfrm>
            <a:off x="142844" y="3671832"/>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仿宋" pitchFamily="49" charset="-122"/>
                <a:ea typeface="仿宋" pitchFamily="49" charset="-122"/>
                <a:cs typeface="Consolas" pitchFamily="49" charset="0"/>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7275" name="Rectangle 11"/>
          <p:cNvSpPr>
            <a:spLocks noChangeArrowheads="1"/>
          </p:cNvSpPr>
          <p:nvPr/>
        </p:nvSpPr>
        <p:spPr bwMode="auto">
          <a:xfrm>
            <a:off x="3457544"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7276" name="Rectangle 12"/>
          <p:cNvSpPr>
            <a:spLocks noChangeArrowheads="1"/>
          </p:cNvSpPr>
          <p:nvPr/>
        </p:nvSpPr>
        <p:spPr bwMode="auto">
          <a:xfrm>
            <a:off x="399888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7" name="Rectangle 13"/>
          <p:cNvSpPr>
            <a:spLocks noChangeArrowheads="1"/>
          </p:cNvSpPr>
          <p:nvPr/>
        </p:nvSpPr>
        <p:spPr bwMode="auto">
          <a:xfrm>
            <a:off x="489581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67278" name="Rectangle 14"/>
          <p:cNvSpPr>
            <a:spLocks noChangeArrowheads="1"/>
          </p:cNvSpPr>
          <p:nvPr/>
        </p:nvSpPr>
        <p:spPr bwMode="auto">
          <a:xfrm>
            <a:off x="5437156"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9" name="Rectangle 15"/>
          <p:cNvSpPr>
            <a:spLocks noChangeArrowheads="1"/>
          </p:cNvSpPr>
          <p:nvPr/>
        </p:nvSpPr>
        <p:spPr bwMode="auto">
          <a:xfrm>
            <a:off x="777713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7280" name="Rectangle 16"/>
          <p:cNvSpPr>
            <a:spLocks noChangeArrowheads="1"/>
          </p:cNvSpPr>
          <p:nvPr/>
        </p:nvSpPr>
        <p:spPr bwMode="auto">
          <a:xfrm>
            <a:off x="831846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67282" name="Arc 18"/>
          <p:cNvSpPr>
            <a:spLocks/>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L</a:t>
            </a:r>
          </a:p>
        </p:txBody>
      </p:sp>
      <p:sp>
        <p:nvSpPr>
          <p:cNvPr id="267284" name="Line 20"/>
          <p:cNvSpPr>
            <a:spLocks noChangeShapeType="1"/>
          </p:cNvSpPr>
          <p:nvPr/>
        </p:nvSpPr>
        <p:spPr bwMode="auto">
          <a:xfrm>
            <a:off x="2881281" y="396392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5" name="Line 21"/>
          <p:cNvSpPr>
            <a:spLocks noChangeShapeType="1"/>
          </p:cNvSpPr>
          <p:nvPr/>
        </p:nvSpPr>
        <p:spPr bwMode="auto">
          <a:xfrm>
            <a:off x="4321144" y="396392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6" name="Line 22"/>
          <p:cNvSpPr>
            <a:spLocks noChangeShapeType="1"/>
          </p:cNvSpPr>
          <p:nvPr/>
        </p:nvSpPr>
        <p:spPr bwMode="auto">
          <a:xfrm>
            <a:off x="5762594" y="396392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7" name="Line 23"/>
          <p:cNvSpPr>
            <a:spLocks noChangeShapeType="1"/>
          </p:cNvSpPr>
          <p:nvPr/>
        </p:nvSpPr>
        <p:spPr bwMode="auto">
          <a:xfrm>
            <a:off x="7202456" y="396392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latin typeface="仿宋" pitchFamily="49" charset="-122"/>
                <a:ea typeface="仿宋" pitchFamily="49" charset="-122"/>
                <a:cs typeface="Consolas" pitchFamily="49" charset="0"/>
              </a:rPr>
              <a:t>带头结点</a:t>
            </a:r>
            <a:r>
              <a:rPr kumimoji="1" lang="zh-CN" altLang="en-US" sz="2000" smtClean="0">
                <a:solidFill>
                  <a:srgbClr val="FF00FF"/>
                </a:solidFill>
                <a:latin typeface="仿宋" pitchFamily="49" charset="-122"/>
                <a:ea typeface="仿宋" pitchFamily="49" charset="-122"/>
                <a:cs typeface="Consolas" pitchFamily="49" charset="0"/>
              </a:rPr>
              <a:t>循环</a:t>
            </a:r>
            <a:r>
              <a:rPr kumimoji="1" lang="zh-CN" altLang="en-US" sz="2000" dirty="0">
                <a:solidFill>
                  <a:srgbClr val="FF00FF"/>
                </a:solidFill>
                <a:latin typeface="仿宋" pitchFamily="49" charset="-122"/>
                <a:ea typeface="仿宋" pitchFamily="49" charset="-122"/>
                <a:cs typeface="Consolas" pitchFamily="49" charset="0"/>
              </a:rPr>
              <a:t>单链表</a:t>
            </a:r>
            <a:r>
              <a:rPr kumimoji="1" lang="zh-CN" altLang="en-US" sz="2000" dirty="0">
                <a:latin typeface="仿宋" pitchFamily="49" charset="-122"/>
                <a:ea typeface="仿宋" pitchFamily="49" charset="-122"/>
                <a:cs typeface="Consolas" pitchFamily="49" charset="0"/>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itchFamily="49" charset="0"/>
                <a:ea typeface="微软雅黑" pitchFamily="34" charset="-122"/>
                <a:cs typeface="Consolas" pitchFamily="49" charset="0"/>
              </a:rPr>
              <a:t>1</a:t>
            </a:r>
            <a:r>
              <a:rPr kumimoji="1" lang="zh-CN" altLang="en-US" smtClean="0">
                <a:solidFill>
                  <a:srgbClr val="FF0000"/>
                </a:solidFill>
                <a:latin typeface="Consolas" pitchFamily="49" charset="0"/>
                <a:ea typeface="微软雅黑" pitchFamily="34" charset="-122"/>
                <a:cs typeface="Consolas" pitchFamily="49" charset="0"/>
              </a:rPr>
              <a:t>、循环单链表</a:t>
            </a:r>
            <a:endParaRPr lang="zh-CN" altLang="en-US">
              <a:solidFill>
                <a:srgbClr val="FF0000"/>
              </a:solidFill>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pPr/>
              <a:t>19</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4195" name="Rectangle 3"/>
          <p:cNvSpPr>
            <a:spLocks noChangeArrowheads="1"/>
          </p:cNvSpPr>
          <p:nvPr/>
        </p:nvSpPr>
        <p:spPr bwMode="auto">
          <a:xfrm>
            <a:off x="3598831" y="1096893"/>
            <a:ext cx="2665413" cy="936625"/>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1" lang="zh-CN" altLang="en-US" sz="2000" dirty="0">
                <a:solidFill>
                  <a:srgbClr val="FF00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smtClean="0">
                <a:solidFill>
                  <a:srgbClr val="3333FF"/>
                </a:solidFill>
                <a:latin typeface="宋体" pitchFamily="2" charset="-122"/>
                <a:ea typeface="宋体" pitchFamily="2" charset="-122"/>
                <a:cs typeface="Consolas" pitchFamily="49" charset="0"/>
              </a:rPr>
              <a:t>…</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smtClean="0">
                <a:solidFill>
                  <a:srgbClr val="3333FF"/>
                </a:solidFill>
                <a:latin typeface="宋体" pitchFamily="2" charset="-122"/>
                <a:ea typeface="宋体" pitchFamily="2" charset="-122"/>
                <a:cs typeface="Consolas" pitchFamily="49" charset="0"/>
              </a:rPr>
              <a:t>…</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n</a:t>
            </a:r>
            <a:r>
              <a:rPr kumimoji="1" lang="en-US" altLang="zh-CN" sz="2000" smtClean="0">
                <a:solidFill>
                  <a:srgbClr val="3333FF"/>
                </a:solidFill>
                <a:latin typeface="Consolas" pitchFamily="49" charset="0"/>
                <a:ea typeface="楷体" pitchFamily="49" charset="-122"/>
                <a:cs typeface="Consolas" pitchFamily="49" charset="0"/>
              </a:rPr>
              <a:t>)</a:t>
            </a:r>
            <a:endParaRPr kumimoji="1" lang="en-US" altLang="zh-CN" sz="2000" dirty="0">
              <a:solidFill>
                <a:srgbClr val="3333FF"/>
              </a:solidFill>
              <a:latin typeface="Consolas" pitchFamily="49" charset="0"/>
              <a:ea typeface="楷体" pitchFamily="49" charset="-122"/>
              <a:cs typeface="Consolas" pitchFamily="49" charset="0"/>
            </a:endParaRPr>
          </a:p>
        </p:txBody>
      </p:sp>
      <p:sp>
        <p:nvSpPr>
          <p:cNvPr id="264196" name="AutoShape 4"/>
          <p:cNvSpPr>
            <a:spLocks noChangeArrowheads="1"/>
          </p:cNvSpPr>
          <p:nvPr/>
        </p:nvSpPr>
        <p:spPr bwMode="auto">
          <a:xfrm>
            <a:off x="4751357" y="2249418"/>
            <a:ext cx="249272" cy="750954"/>
          </a:xfrm>
          <a:prstGeom prst="downArrow">
            <a:avLst>
              <a:gd name="adj1" fmla="val 50000"/>
              <a:gd name="adj2" fmla="val 5991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64197" name="Text Box 5"/>
          <p:cNvSpPr txBox="1">
            <a:spLocks noChangeArrowheads="1"/>
          </p:cNvSpPr>
          <p:nvPr/>
        </p:nvSpPr>
        <p:spPr bwMode="auto">
          <a:xfrm>
            <a:off x="5072066" y="2428868"/>
            <a:ext cx="993788"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3333FF"/>
                </a:solidFill>
                <a:latin typeface="仿宋" pitchFamily="49" charset="-122"/>
                <a:ea typeface="仿宋" pitchFamily="49" charset="-122"/>
                <a:cs typeface="Consolas" pitchFamily="49" charset="0"/>
              </a:rPr>
              <a:t>映射</a:t>
            </a:r>
          </a:p>
        </p:txBody>
      </p:sp>
      <p:sp>
        <p:nvSpPr>
          <p:cNvPr id="264217" name="Text Box 25"/>
          <p:cNvSpPr txBox="1">
            <a:spLocks noChangeArrowheads="1"/>
          </p:cNvSpPr>
          <p:nvPr/>
        </p:nvSpPr>
        <p:spPr bwMode="auto">
          <a:xfrm>
            <a:off x="142844" y="1454083"/>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仿宋" pitchFamily="49" charset="-122"/>
                <a:ea typeface="仿宋" pitchFamily="49" charset="-122"/>
                <a:cs typeface="Consolas" pitchFamily="49" charset="0"/>
              </a:rPr>
              <a:t>逻辑结构</a:t>
            </a:r>
          </a:p>
        </p:txBody>
      </p:sp>
      <p:sp>
        <p:nvSpPr>
          <p:cNvPr id="264218" name="Text Box 26"/>
          <p:cNvSpPr txBox="1">
            <a:spLocks noChangeArrowheads="1"/>
          </p:cNvSpPr>
          <p:nvPr/>
        </p:nvSpPr>
        <p:spPr bwMode="auto">
          <a:xfrm>
            <a:off x="142844" y="3379735"/>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仿宋" pitchFamily="49" charset="-122"/>
                <a:ea typeface="仿宋" pitchFamily="49" charset="-122"/>
                <a:cs typeface="Consolas" pitchFamily="49" charset="0"/>
              </a:rPr>
              <a:t>存储结构</a:t>
            </a:r>
          </a:p>
        </p:txBody>
      </p:sp>
      <p:sp>
        <p:nvSpPr>
          <p:cNvPr id="264219" name="AutoShape 27"/>
          <p:cNvSpPr>
            <a:spLocks noChangeArrowheads="1"/>
          </p:cNvSpPr>
          <p:nvPr/>
        </p:nvSpPr>
        <p:spPr bwMode="auto">
          <a:xfrm>
            <a:off x="861981" y="2168463"/>
            <a:ext cx="215900" cy="935037"/>
          </a:xfrm>
          <a:prstGeom prst="downArrow">
            <a:avLst>
              <a:gd name="adj1" fmla="val 50000"/>
              <a:gd name="adj2" fmla="val 108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zh-CN">
              <a:solidFill>
                <a:srgbClr val="660066"/>
              </a:solidFill>
              <a:latin typeface="Consolas" pitchFamily="49" charset="0"/>
              <a:cs typeface="Consolas" pitchFamily="49" charset="0"/>
            </a:endParaRPr>
          </a:p>
        </p:txBody>
      </p:sp>
      <p:sp>
        <p:nvSpPr>
          <p:cNvPr id="264233" name="Text Box 41"/>
          <p:cNvSpPr txBox="1">
            <a:spLocks noChangeArrowheads="1"/>
          </p:cNvSpPr>
          <p:nvPr/>
        </p:nvSpPr>
        <p:spPr bwMode="auto">
          <a:xfrm>
            <a:off x="3286116" y="4171898"/>
            <a:ext cx="3352800" cy="369332"/>
          </a:xfrm>
          <a:prstGeom prst="rect">
            <a:avLst/>
          </a:prstGeom>
          <a:noFill/>
          <a:ln w="9525">
            <a:noFill/>
            <a:miter lim="800000"/>
            <a:headEnd/>
            <a:tailEnd/>
          </a:ln>
          <a:effectLst/>
        </p:spPr>
        <p:txBody>
          <a:bodyPr>
            <a:spAutoFit/>
          </a:bodyPr>
          <a:lstStyle/>
          <a:p>
            <a:pPr>
              <a:spcBef>
                <a:spcPct val="50000"/>
              </a:spcBef>
            </a:pPr>
            <a:r>
              <a:rPr kumimoji="1" lang="zh-CN" altLang="en-US" sz="1800" smtClean="0">
                <a:latin typeface="仿宋" pitchFamily="49" charset="-122"/>
                <a:ea typeface="仿宋" pitchFamily="49" charset="-122"/>
                <a:cs typeface="Consolas" pitchFamily="49" charset="0"/>
              </a:rPr>
              <a:t>带头结点</a:t>
            </a:r>
            <a:r>
              <a:rPr kumimoji="1" lang="zh-CN" altLang="en-US" sz="1800" smtClean="0">
                <a:solidFill>
                  <a:srgbClr val="FF00FF"/>
                </a:solidFill>
                <a:latin typeface="仿宋" pitchFamily="49" charset="-122"/>
                <a:ea typeface="仿宋" pitchFamily="49" charset="-122"/>
                <a:cs typeface="Consolas" pitchFamily="49" charset="0"/>
              </a:rPr>
              <a:t>双</a:t>
            </a:r>
            <a:r>
              <a:rPr kumimoji="1" lang="zh-CN" altLang="en-US" sz="1800" dirty="0" smtClean="0">
                <a:solidFill>
                  <a:srgbClr val="FF00FF"/>
                </a:solidFill>
                <a:latin typeface="仿宋" pitchFamily="49" charset="-122"/>
                <a:ea typeface="仿宋" pitchFamily="49" charset="-122"/>
                <a:cs typeface="Consolas" pitchFamily="49" charset="0"/>
              </a:rPr>
              <a:t>链表</a:t>
            </a:r>
            <a:r>
              <a:rPr kumimoji="1" lang="zh-CN" altLang="en-US" sz="1800" dirty="0">
                <a:latin typeface="仿宋" pitchFamily="49" charset="-122"/>
                <a:ea typeface="仿宋" pitchFamily="49" charset="-122"/>
                <a:cs typeface="Consolas" pitchFamily="49" charset="0"/>
              </a:rPr>
              <a:t>示意图</a:t>
            </a:r>
          </a:p>
        </p:txBody>
      </p:sp>
      <p:grpSp>
        <p:nvGrpSpPr>
          <p:cNvPr id="36" name="组合 35"/>
          <p:cNvGrpSpPr/>
          <p:nvPr/>
        </p:nvGrpSpPr>
        <p:grpSpPr>
          <a:xfrm>
            <a:off x="1639870" y="2857496"/>
            <a:ext cx="7289848" cy="1055636"/>
            <a:chOff x="1639870" y="2857496"/>
            <a:chExt cx="7289848" cy="1055636"/>
          </a:xfrm>
        </p:grpSpPr>
        <p:sp>
          <p:nvSpPr>
            <p:cNvPr id="264198" name="Rectangle 6"/>
            <p:cNvSpPr>
              <a:spLocks noChangeArrowheads="1"/>
            </p:cNvSpPr>
            <p:nvPr/>
          </p:nvSpPr>
          <p:spPr bwMode="auto">
            <a:xfrm>
              <a:off x="2089119"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2630456"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0" name="Rectangle 28"/>
            <p:cNvSpPr>
              <a:spLocks noChangeArrowheads="1"/>
            </p:cNvSpPr>
            <p:nvPr/>
          </p:nvSpPr>
          <p:spPr bwMode="auto">
            <a:xfrm>
              <a:off x="4597405"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5138742"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7848630"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8389968"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0000FF"/>
                  </a:solidFill>
                  <a:latin typeface="Consolas" pitchFamily="49" charset="0"/>
                  <a:cs typeface="Consolas" pitchFamily="49" charset="0"/>
                </a:rPr>
                <a:t>∧</a:t>
              </a:r>
            </a:p>
          </p:txBody>
        </p:sp>
        <p:sp>
          <p:nvSpPr>
            <p:cNvPr id="264226" name="Text Box 34"/>
            <p:cNvSpPr txBox="1">
              <a:spLocks noChangeArrowheads="1"/>
            </p:cNvSpPr>
            <p:nvPr/>
          </p:nvSpPr>
          <p:spPr bwMode="auto">
            <a:xfrm>
              <a:off x="6215074" y="3455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mj-ea"/>
                  <a:ea typeface="+mj-ea"/>
                  <a:cs typeface="Consolas" pitchFamily="49" charset="0"/>
                </a:rPr>
                <a:t>…</a:t>
              </a:r>
            </a:p>
          </p:txBody>
        </p:sp>
        <p:sp>
          <p:nvSpPr>
            <p:cNvPr id="264227" name="Arc 35"/>
            <p:cNvSpPr>
              <a:spLocks/>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4228" name="Text Box 36"/>
            <p:cNvSpPr txBox="1">
              <a:spLocks noChangeArrowheads="1"/>
            </p:cNvSpPr>
            <p:nvPr/>
          </p:nvSpPr>
          <p:spPr bwMode="auto">
            <a:xfrm>
              <a:off x="1639870" y="2857496"/>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28" name="Rectangle 6"/>
            <p:cNvSpPr>
              <a:spLocks noChangeArrowheads="1"/>
            </p:cNvSpPr>
            <p:nvPr/>
          </p:nvSpPr>
          <p:spPr bwMode="auto">
            <a:xfrm>
              <a:off x="3143240"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9" name="Rectangle 6"/>
            <p:cNvSpPr>
              <a:spLocks noChangeArrowheads="1"/>
            </p:cNvSpPr>
            <p:nvPr/>
          </p:nvSpPr>
          <p:spPr bwMode="auto">
            <a:xfrm>
              <a:off x="4067172"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64229" name="Line 37"/>
            <p:cNvSpPr>
              <a:spLocks noChangeShapeType="1"/>
            </p:cNvSpPr>
            <p:nvPr/>
          </p:nvSpPr>
          <p:spPr bwMode="auto">
            <a:xfrm>
              <a:off x="3500430"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0" name="Line 37"/>
            <p:cNvSpPr>
              <a:spLocks noChangeShapeType="1"/>
            </p:cNvSpPr>
            <p:nvPr/>
          </p:nvSpPr>
          <p:spPr bwMode="auto">
            <a:xfrm>
              <a:off x="3684585"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1" name="Line 37"/>
            <p:cNvSpPr>
              <a:spLocks noChangeShapeType="1"/>
            </p:cNvSpPr>
            <p:nvPr/>
          </p:nvSpPr>
          <p:spPr bwMode="auto">
            <a:xfrm>
              <a:off x="5513394"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2" name="Line 37"/>
            <p:cNvSpPr>
              <a:spLocks noChangeShapeType="1"/>
            </p:cNvSpPr>
            <p:nvPr/>
          </p:nvSpPr>
          <p:spPr bwMode="auto">
            <a:xfrm>
              <a:off x="5697549"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3" name="Rectangle 29"/>
            <p:cNvSpPr>
              <a:spLocks noChangeArrowheads="1"/>
            </p:cNvSpPr>
            <p:nvPr/>
          </p:nvSpPr>
          <p:spPr bwMode="auto">
            <a:xfrm>
              <a:off x="7318459"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4" name="Line 37"/>
            <p:cNvSpPr>
              <a:spLocks noChangeShapeType="1"/>
            </p:cNvSpPr>
            <p:nvPr/>
          </p:nvSpPr>
          <p:spPr bwMode="auto">
            <a:xfrm>
              <a:off x="6735839"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5" name="Line 37"/>
            <p:cNvSpPr>
              <a:spLocks noChangeShapeType="1"/>
            </p:cNvSpPr>
            <p:nvPr/>
          </p:nvSpPr>
          <p:spPr bwMode="auto">
            <a:xfrm>
              <a:off x="6919994"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grpSp>
      <p:sp>
        <p:nvSpPr>
          <p:cNvPr id="37" name="灯片编号占位符 36"/>
          <p:cNvSpPr>
            <a:spLocks noGrp="1"/>
          </p:cNvSpPr>
          <p:nvPr>
            <p:ph type="sldNum" sz="quarter" idx="12"/>
          </p:nvPr>
        </p:nvSpPr>
        <p:spPr/>
        <p:txBody>
          <a:bodyPr/>
          <a:lstStyle/>
          <a:p>
            <a:fld id="{BD3F3EC2-762F-4585-9ABE-3D0BD98F40C0}" type="slidenum">
              <a:rPr lang="en-US" altLang="zh-CN" smtClean="0"/>
              <a:pPr/>
              <a:t>2</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8" name="TextBox 27"/>
          <p:cNvSpPr txBox="1"/>
          <p:nvPr/>
        </p:nvSpPr>
        <p:spPr>
          <a:xfrm>
            <a:off x="1000100" y="1527997"/>
            <a:ext cx="5429288" cy="11238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lnSpc>
                <a:spcPct val="150000"/>
              </a:lnSpc>
              <a:buBlip>
                <a:blip r:embed="rId2"/>
              </a:buBlip>
            </a:pPr>
            <a:r>
              <a:rPr lang="zh-CN" altLang="en-US" sz="2000" dirty="0" smtClean="0">
                <a:latin typeface="Consolas" pitchFamily="49" charset="0"/>
                <a:ea typeface="仿宋" pitchFamily="49" charset="-122"/>
                <a:cs typeface="Consolas" pitchFamily="49" charset="0"/>
              </a:rPr>
              <a:t>链表中没有空指针域</a:t>
            </a:r>
            <a:endParaRPr lang="en-US" altLang="zh-CN" sz="2000" dirty="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en-US" altLang="zh-CN" sz="2000" i="1" dirty="0" smtClean="0">
                <a:latin typeface="Consolas" pitchFamily="49" charset="0"/>
                <a:ea typeface="仿宋" pitchFamily="49" charset="-122"/>
                <a:cs typeface="Consolas" pitchFamily="49" charset="0"/>
              </a:rPr>
              <a:t>p</a:t>
            </a:r>
            <a:r>
              <a:rPr lang="zh-CN" altLang="en-US" sz="2000" smtClean="0">
                <a:latin typeface="Consolas" pitchFamily="49" charset="0"/>
                <a:ea typeface="仿宋" pitchFamily="49" charset="-122"/>
                <a:cs typeface="Consolas" pitchFamily="49" charset="0"/>
              </a:rPr>
              <a:t>所指结点为尾结点的</a:t>
            </a:r>
            <a:r>
              <a:rPr lang="zh-CN" altLang="en-US" sz="2000" dirty="0" smtClean="0">
                <a:latin typeface="Consolas" pitchFamily="49" charset="0"/>
                <a:ea typeface="仿宋" pitchFamily="49" charset="-122"/>
                <a:cs typeface="Consolas" pitchFamily="49" charset="0"/>
              </a:rPr>
              <a:t>条件：</a:t>
            </a:r>
            <a:r>
              <a:rPr lang="en-US" altLang="zh-CN" sz="2000" dirty="0" smtClean="0">
                <a:solidFill>
                  <a:srgbClr val="C00000"/>
                </a:solidFill>
                <a:latin typeface="Consolas" pitchFamily="49" charset="0"/>
                <a:ea typeface="仿宋" pitchFamily="49" charset="-122"/>
                <a:cs typeface="Consolas" pitchFamily="49" charset="0"/>
              </a:rPr>
              <a:t>p-&gt;</a:t>
            </a:r>
            <a:r>
              <a:rPr lang="en-US" altLang="zh-CN" sz="2000" smtClean="0">
                <a:solidFill>
                  <a:srgbClr val="C00000"/>
                </a:solidFill>
                <a:latin typeface="Consolas" pitchFamily="49" charset="0"/>
                <a:ea typeface="仿宋" pitchFamily="49" charset="-122"/>
                <a:cs typeface="Consolas" pitchFamily="49" charset="0"/>
              </a:rPr>
              <a:t>next==L</a:t>
            </a:r>
            <a:endParaRPr lang="zh-CN" altLang="en-US" sz="2000" dirty="0">
              <a:latin typeface="Consolas" pitchFamily="49" charset="0"/>
              <a:ea typeface="仿宋" pitchFamily="49" charset="-122"/>
              <a:cs typeface="Consolas" pitchFamily="49" charset="0"/>
            </a:endParaRPr>
          </a:p>
        </p:txBody>
      </p:sp>
      <p:sp>
        <p:nvSpPr>
          <p:cNvPr id="31" name="TextBox 30"/>
          <p:cNvSpPr txBox="1"/>
          <p:nvPr/>
        </p:nvSpPr>
        <p:spPr>
          <a:xfrm>
            <a:off x="571472" y="928670"/>
            <a:ext cx="6072230" cy="400110"/>
          </a:xfrm>
          <a:prstGeom prst="rect">
            <a:avLst/>
          </a:prstGeom>
          <a:noFill/>
        </p:spPr>
        <p:txBody>
          <a:bodyPr wrap="square" rtlCol="0">
            <a:spAutoFit/>
          </a:bodyPr>
          <a:lstStyle/>
          <a:p>
            <a:pPr algn="l"/>
            <a:r>
              <a:rPr lang="zh-CN" altLang="en-US" sz="2000" dirty="0" smtClean="0">
                <a:latin typeface="Consolas" pitchFamily="49" charset="0"/>
                <a:ea typeface="楷体" pitchFamily="49" charset="-122"/>
                <a:cs typeface="Consolas" pitchFamily="49" charset="0"/>
              </a:rPr>
              <a:t>与非循环单</a:t>
            </a:r>
            <a:r>
              <a:rPr lang="zh-CN" altLang="en-US" sz="2000" smtClean="0">
                <a:latin typeface="Consolas" pitchFamily="49" charset="0"/>
                <a:ea typeface="楷体" pitchFamily="49" charset="-122"/>
                <a:cs typeface="Consolas" pitchFamily="49" charset="0"/>
              </a:rPr>
              <a:t>链表相比，循环单链表：</a:t>
            </a:r>
            <a:endParaRPr lang="zh-CN" altLang="en-US" sz="2000" dirty="0">
              <a:latin typeface="Consolas" pitchFamily="49" charset="0"/>
              <a:ea typeface="楷体" pitchFamily="49" charset="-122"/>
              <a:cs typeface="Consolas" pitchFamily="49" charset="0"/>
            </a:endParaRPr>
          </a:p>
        </p:txBody>
      </p:sp>
      <p:grpSp>
        <p:nvGrpSpPr>
          <p:cNvPr id="2" name="组合 29"/>
          <p:cNvGrpSpPr/>
          <p:nvPr/>
        </p:nvGrpSpPr>
        <p:grpSpPr>
          <a:xfrm>
            <a:off x="854052" y="2428868"/>
            <a:ext cx="7452271" cy="2144199"/>
            <a:chOff x="854052" y="2428868"/>
            <a:chExt cx="7452271" cy="2144199"/>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6" name="Text Box 17"/>
            <p:cNvSpPr txBox="1">
              <a:spLocks noChangeArrowheads="1"/>
            </p:cNvSpPr>
            <p:nvPr/>
          </p:nvSpPr>
          <p:spPr bwMode="auto">
            <a:xfrm>
              <a:off x="5604155" y="368395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8" name="Text Box 19"/>
            <p:cNvSpPr txBox="1">
              <a:spLocks noChangeArrowheads="1"/>
            </p:cNvSpPr>
            <p:nvPr/>
          </p:nvSpPr>
          <p:spPr bwMode="auto">
            <a:xfrm>
              <a:off x="854052" y="3071810"/>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L</a:t>
              </a:r>
            </a:p>
          </p:txBody>
        </p:sp>
        <p:sp>
          <p:nvSpPr>
            <p:cNvPr id="19" name="Line 20"/>
            <p:cNvSpPr>
              <a:spLocks noChangeShapeType="1"/>
            </p:cNvSpPr>
            <p:nvPr/>
          </p:nvSpPr>
          <p:spPr bwMode="auto">
            <a:xfrm>
              <a:off x="2024025" y="400684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a:off x="3463888" y="400684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a:off x="4905338" y="400684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6345200" y="400684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p</a:t>
              </a:r>
              <a:endParaRPr lang="zh-CN" altLang="en-US" sz="1800" i="1">
                <a:latin typeface="Consolas" pitchFamily="49" charset="0"/>
                <a:cs typeface="Consolas" pitchFamily="49" charset="0"/>
              </a:endParaRPr>
            </a:p>
          </p:txBody>
        </p:sp>
        <p:cxnSp>
          <p:nvCxnSpPr>
            <p:cNvPr id="29" name="直接连接符 28"/>
            <p:cNvCxnSpPr/>
            <p:nvPr/>
          </p:nvCxnSpPr>
          <p:spPr>
            <a:xfrm>
              <a:off x="5429256" y="2428868"/>
              <a:ext cx="1571636" cy="1000132"/>
            </a:xfrm>
            <a:prstGeom prst="line">
              <a:avLst/>
            </a:prstGeom>
            <a:ln>
              <a:prstDash val="dash"/>
              <a:tailEnd type="none"/>
            </a:ln>
          </p:spPr>
          <p:style>
            <a:lnRef idx="2">
              <a:schemeClr val="accent4"/>
            </a:lnRef>
            <a:fillRef idx="0">
              <a:schemeClr val="accent4"/>
            </a:fillRef>
            <a:effectRef idx="1">
              <a:schemeClr val="accent4"/>
            </a:effectRef>
            <a:fontRef idx="minor">
              <a:schemeClr val="tx1"/>
            </a:fontRef>
          </p:style>
        </p:cxnSp>
      </p:grpSp>
      <p:sp>
        <p:nvSpPr>
          <p:cNvPr id="30" name="灯片编号占位符 29"/>
          <p:cNvSpPr>
            <a:spLocks noGrp="1"/>
          </p:cNvSpPr>
          <p:nvPr>
            <p:ph type="sldNum" sz="quarter" idx="12"/>
          </p:nvPr>
        </p:nvSpPr>
        <p:spPr/>
        <p:txBody>
          <a:bodyPr/>
          <a:lstStyle/>
          <a:p>
            <a:fld id="{BD3F3EC2-762F-4585-9ABE-3D0BD98F40C0}" type="slidenum">
              <a:rPr lang="en-US" altLang="zh-CN" smtClean="0"/>
              <a:pPr/>
              <a:t>20</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281058"/>
            <a:ext cx="8001056" cy="28623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600"/>
              </a:lnSpc>
            </a:pPr>
            <a:r>
              <a:rPr kumimoji="1" lang="en-US" altLang="zh-CN" sz="2000" smtClean="0">
                <a:solidFill>
                  <a:srgbClr val="FF3300"/>
                </a:solidFill>
                <a:latin typeface="Consolas" pitchFamily="49" charset="0"/>
                <a:ea typeface="楷体" pitchFamily="49" charset="-122"/>
                <a:cs typeface="Consolas" pitchFamily="49" charset="0"/>
              </a:rPr>
              <a:t>   </a:t>
            </a:r>
            <a:r>
              <a:rPr lang="zh-CN" altLang="en-US" sz="2000" smtClean="0">
                <a:latin typeface="Consolas" pitchFamily="49" charset="0"/>
                <a:ea typeface="楷体" pitchFamily="49" charset="-122"/>
                <a:cs typeface="Consolas" pitchFamily="49" charset="0"/>
              </a:rPr>
              <a:t>某线性表最常用的操作是在尾元素之后插入一个元素和删除第一个元素，故采用（  ）存储方式最节省运算时间。</a:t>
            </a:r>
          </a:p>
          <a:p>
            <a:pPr algn="l">
              <a:lnSpc>
                <a:spcPts val="3600"/>
              </a:lnSpc>
            </a:pPr>
            <a:r>
              <a:rPr lang="en-US" sz="2000" smtClean="0">
                <a:latin typeface="Consolas" pitchFamily="49" charset="0"/>
                <a:ea typeface="仿宋" pitchFamily="49" charset="-122"/>
                <a:cs typeface="Consolas" pitchFamily="49" charset="0"/>
              </a:rPr>
              <a:t>    A.</a:t>
            </a:r>
            <a:r>
              <a:rPr lang="zh-CN" altLang="en-US" sz="2000" smtClean="0">
                <a:latin typeface="Consolas" pitchFamily="49" charset="0"/>
                <a:ea typeface="仿宋" pitchFamily="49" charset="-122"/>
                <a:cs typeface="Consolas" pitchFamily="49" charset="0"/>
              </a:rPr>
              <a:t>单链表</a:t>
            </a:r>
            <a:endParaRPr lang="en-US" sz="2000" smtClean="0">
              <a:latin typeface="Consolas" pitchFamily="49" charset="0"/>
              <a:ea typeface="仿宋" pitchFamily="49" charset="-122"/>
              <a:cs typeface="Consolas" pitchFamily="49" charset="0"/>
            </a:endParaRPr>
          </a:p>
          <a:p>
            <a:pPr algn="l">
              <a:lnSpc>
                <a:spcPts val="3600"/>
              </a:lnSpc>
            </a:pPr>
            <a:r>
              <a:rPr lang="en-US" sz="2000" smtClean="0">
                <a:latin typeface="Consolas" pitchFamily="49" charset="0"/>
                <a:ea typeface="仿宋" pitchFamily="49" charset="-122"/>
                <a:cs typeface="Consolas" pitchFamily="49" charset="0"/>
              </a:rPr>
              <a:t>    B.</a:t>
            </a:r>
            <a:r>
              <a:rPr lang="zh-CN" altLang="en-US" sz="2000" smtClean="0">
                <a:latin typeface="Consolas" pitchFamily="49" charset="0"/>
                <a:ea typeface="仿宋" pitchFamily="49" charset="-122"/>
                <a:cs typeface="Consolas" pitchFamily="49" charset="0"/>
              </a:rPr>
              <a:t>仅有头结点指针的循环单链表</a:t>
            </a:r>
          </a:p>
          <a:p>
            <a:pPr algn="l">
              <a:lnSpc>
                <a:spcPts val="3600"/>
              </a:lnSpc>
            </a:pPr>
            <a:r>
              <a:rPr lang="en-US" sz="2000" smtClean="0">
                <a:latin typeface="Consolas" pitchFamily="49" charset="0"/>
                <a:ea typeface="仿宋" pitchFamily="49" charset="-122"/>
                <a:cs typeface="Consolas" pitchFamily="49" charset="0"/>
              </a:rPr>
              <a:t>    C.</a:t>
            </a:r>
            <a:r>
              <a:rPr lang="zh-CN" altLang="en-US" sz="2000" smtClean="0">
                <a:latin typeface="Consolas" pitchFamily="49" charset="0"/>
                <a:ea typeface="仿宋" pitchFamily="49" charset="-122"/>
                <a:cs typeface="Consolas" pitchFamily="49" charset="0"/>
              </a:rPr>
              <a:t>双链表</a:t>
            </a:r>
            <a:endParaRPr lang="en-US" sz="2000" smtClean="0">
              <a:latin typeface="Consolas" pitchFamily="49" charset="0"/>
              <a:ea typeface="仿宋" pitchFamily="49" charset="-122"/>
              <a:cs typeface="Consolas" pitchFamily="49" charset="0"/>
            </a:endParaRPr>
          </a:p>
          <a:p>
            <a:pPr algn="l">
              <a:lnSpc>
                <a:spcPts val="3600"/>
              </a:lnSpc>
            </a:pPr>
            <a:r>
              <a:rPr lang="en-US" sz="2000" smtClean="0">
                <a:latin typeface="Consolas" pitchFamily="49" charset="0"/>
                <a:ea typeface="仿宋" pitchFamily="49" charset="-122"/>
                <a:cs typeface="Consolas" pitchFamily="49" charset="0"/>
              </a:rPr>
              <a:t>   </a:t>
            </a:r>
            <a:r>
              <a:rPr lang="en-US" sz="2000" smtClean="0">
                <a:solidFill>
                  <a:srgbClr val="FF00FF"/>
                </a:solidFill>
                <a:latin typeface="Consolas" pitchFamily="49" charset="0"/>
                <a:ea typeface="仿宋" pitchFamily="49" charset="-122"/>
                <a:cs typeface="Consolas" pitchFamily="49" charset="0"/>
              </a:rPr>
              <a:t> D.</a:t>
            </a:r>
            <a:r>
              <a:rPr lang="zh-CN" altLang="en-US" sz="2000" smtClean="0">
                <a:solidFill>
                  <a:srgbClr val="FF00FF"/>
                </a:solidFill>
                <a:latin typeface="Consolas" pitchFamily="49" charset="0"/>
                <a:ea typeface="仿宋" pitchFamily="49" charset="-122"/>
                <a:cs typeface="Consolas" pitchFamily="49" charset="0"/>
              </a:rPr>
              <a:t>仅有尾结点指针的循环单链表</a:t>
            </a:r>
            <a:endParaRPr lang="zh-CN" altLang="en-US" sz="2000">
              <a:solidFill>
                <a:srgbClr val="FF00FF"/>
              </a:solidFill>
              <a:latin typeface="Consolas" pitchFamily="49" charset="0"/>
              <a:ea typeface="仿宋" pitchFamily="49" charset="-122"/>
              <a:cs typeface="Consolas" pitchFamily="49" charset="0"/>
            </a:endParaRPr>
          </a:p>
        </p:txBody>
      </p:sp>
      <p:grpSp>
        <p:nvGrpSpPr>
          <p:cNvPr id="2" name="组合 7"/>
          <p:cNvGrpSpPr/>
          <p:nvPr/>
        </p:nvGrpSpPr>
        <p:grpSpPr>
          <a:xfrm>
            <a:off x="571472" y="428604"/>
            <a:ext cx="1000100" cy="785817"/>
            <a:chOff x="5691204" y="3835411"/>
            <a:chExt cx="1238250" cy="1236663"/>
          </a:xfrm>
        </p:grpSpPr>
        <p:grpSp>
          <p:nvGrpSpPr>
            <p:cNvPr id="3" name="Group 19"/>
            <p:cNvGrpSpPr>
              <a:grpSpLocks/>
            </p:cNvGrpSpPr>
            <p:nvPr/>
          </p:nvGrpSpPr>
          <p:grpSpPr bwMode="auto">
            <a:xfrm>
              <a:off x="5691204" y="3835411"/>
              <a:ext cx="1238250" cy="1236663"/>
              <a:chOff x="802" y="845"/>
              <a:chExt cx="827" cy="826"/>
            </a:xfrm>
          </p:grpSpPr>
          <p:sp>
            <p:nvSpPr>
              <p:cNvPr id="9"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1"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8"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2" name="灯片编号占位符 11"/>
          <p:cNvSpPr>
            <a:spLocks noGrp="1"/>
          </p:cNvSpPr>
          <p:nvPr>
            <p:ph type="sldNum" sz="quarter" idx="12"/>
          </p:nvPr>
        </p:nvSpPr>
        <p:spPr/>
        <p:txBody>
          <a:bodyPr/>
          <a:lstStyle/>
          <a:p>
            <a:fld id="{BD3F3EC2-762F-4585-9ABE-3D0BD98F40C0}" type="slidenum">
              <a:rPr lang="en-US" altLang="zh-CN" smtClean="0"/>
              <a:pPr/>
              <a:t>21</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00110"/>
          </a:xfrm>
          <a:prstGeom prst="rect">
            <a:avLst/>
          </a:prstGeom>
          <a:noFill/>
        </p:spPr>
        <p:txBody>
          <a:bodyPr wrap="square" rtlCol="0">
            <a:spAutoFit/>
          </a:bodyPr>
          <a:lstStyle/>
          <a:p>
            <a:pPr algn="l"/>
            <a:r>
              <a:rPr lang="en-US" altLang="zh-CN" sz="2000" smtClean="0">
                <a:latin typeface="Consolas" pitchFamily="49" charset="0"/>
                <a:ea typeface="仿宋" pitchFamily="49" charset="-122"/>
                <a:cs typeface="Consolas" pitchFamily="49" charset="0"/>
              </a:rPr>
              <a:t>D.</a:t>
            </a:r>
            <a:r>
              <a:rPr lang="zh-CN" altLang="en-US" sz="2000" smtClean="0">
                <a:latin typeface="Consolas" pitchFamily="49" charset="0"/>
                <a:ea typeface="仿宋" pitchFamily="49" charset="-122"/>
                <a:cs typeface="Consolas" pitchFamily="49" charset="0"/>
              </a:rPr>
              <a:t>仅有尾结点指针的循环单链表</a:t>
            </a:r>
            <a:endParaRPr lang="zh-CN" altLang="en-US" sz="2000">
              <a:latin typeface="Consolas" pitchFamily="49" charset="0"/>
              <a:ea typeface="仿宋" pitchFamily="49" charset="-122"/>
              <a:cs typeface="Consolas" pitchFamily="49" charset="0"/>
            </a:endParaRPr>
          </a:p>
        </p:txBody>
      </p:sp>
      <p:grpSp>
        <p:nvGrpSpPr>
          <p:cNvPr id="1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7"/>
            <p:cNvSpPr txBox="1">
              <a:spLocks noChangeArrowheads="1"/>
            </p:cNvSpPr>
            <p:nvPr/>
          </p:nvSpPr>
          <p:spPr bwMode="auto">
            <a:xfrm>
              <a:off x="4667229" y="105366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1"/>
            <p:cNvSpPr>
              <a:spLocks noChangeShapeType="1"/>
            </p:cNvSpPr>
            <p:nvPr/>
          </p:nvSpPr>
          <p:spPr bwMode="auto">
            <a:xfrm>
              <a:off x="2506642" y="136100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0" name="Line 22"/>
            <p:cNvSpPr>
              <a:spLocks noChangeShapeType="1"/>
            </p:cNvSpPr>
            <p:nvPr/>
          </p:nvSpPr>
          <p:spPr bwMode="auto">
            <a:xfrm>
              <a:off x="3948092" y="136100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1" name="Line 23"/>
            <p:cNvSpPr>
              <a:spLocks noChangeShapeType="1"/>
            </p:cNvSpPr>
            <p:nvPr/>
          </p:nvSpPr>
          <p:spPr bwMode="auto">
            <a:xfrm>
              <a:off x="5387954" y="136100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5500694" y="609881"/>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L</a:t>
              </a:r>
              <a:endParaRPr lang="zh-CN" altLang="en-US" sz="2000">
                <a:latin typeface="Consolas" pitchFamily="49" charset="0"/>
                <a:cs typeface="Consolas" pitchFamily="49" charset="0"/>
              </a:endParaRPr>
            </a:p>
          </p:txBody>
        </p:sp>
      </p:grpSp>
      <p:sp>
        <p:nvSpPr>
          <p:cNvPr id="17" name="TextBox 16"/>
          <p:cNvSpPr txBox="1"/>
          <p:nvPr/>
        </p:nvSpPr>
        <p:spPr>
          <a:xfrm>
            <a:off x="500034" y="2571744"/>
            <a:ext cx="3714776" cy="1015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zh-CN" altLang="en-US" sz="2000" smtClean="0">
                <a:latin typeface="Consolas" pitchFamily="49" charset="0"/>
                <a:ea typeface="仿宋" pitchFamily="49" charset="-122"/>
                <a:cs typeface="Consolas" pitchFamily="49" charset="0"/>
              </a:rPr>
              <a:t>在尾元素之后插入一个元素</a:t>
            </a:r>
            <a:endParaRPr lang="en-US" altLang="zh-CN" sz="20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仿宋" pitchFamily="49" charset="-122"/>
                <a:cs typeface="Consolas" pitchFamily="49" charset="0"/>
              </a:rPr>
              <a:t>删除第一个元素</a:t>
            </a:r>
            <a:endParaRPr lang="zh-CN" altLang="en-US" sz="2000">
              <a:latin typeface="Consolas" pitchFamily="49" charset="0"/>
              <a:ea typeface="仿宋" pitchFamily="49" charset="-122"/>
              <a:cs typeface="Consolas" pitchFamily="49" charset="0"/>
            </a:endParaRPr>
          </a:p>
        </p:txBody>
      </p:sp>
      <p:sp>
        <p:nvSpPr>
          <p:cNvPr id="18" name="右箭头 17"/>
          <p:cNvSpPr/>
          <p:nvPr/>
        </p:nvSpPr>
        <p:spPr>
          <a:xfrm>
            <a:off x="4357686" y="2928934"/>
            <a:ext cx="64294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5000628" y="2867656"/>
            <a:ext cx="2286016" cy="707886"/>
          </a:xfrm>
          <a:prstGeom prst="rect">
            <a:avLst/>
          </a:prstGeom>
          <a:noFill/>
        </p:spPr>
        <p:txBody>
          <a:bodyPr wrap="square" rtlCol="0">
            <a:spAutoFit/>
          </a:bodyPr>
          <a:lstStyle/>
          <a:p>
            <a:r>
              <a:rPr lang="zh-CN" altLang="en-US" sz="2000" smtClean="0">
                <a:latin typeface="Consolas" pitchFamily="49" charset="0"/>
                <a:ea typeface="仿宋" pitchFamily="49" charset="-122"/>
                <a:cs typeface="Consolas" pitchFamily="49" charset="0"/>
              </a:rPr>
              <a:t>时间复杂度均为</a:t>
            </a:r>
            <a:r>
              <a:rPr lang="en-US" altLang="zh-CN" sz="2000" smtClean="0">
                <a:latin typeface="Consolas" pitchFamily="49" charset="0"/>
                <a:ea typeface="仿宋" pitchFamily="49" charset="-122"/>
                <a:cs typeface="Consolas" pitchFamily="49" charset="0"/>
              </a:rPr>
              <a:t>O(1)</a:t>
            </a:r>
            <a:endParaRPr lang="zh-CN" altLang="en-US" sz="2000">
              <a:latin typeface="Consolas" pitchFamily="49" charset="0"/>
              <a:ea typeface="仿宋" pitchFamily="49" charset="-122"/>
              <a:cs typeface="Consolas" pitchFamily="49" charset="0"/>
            </a:endParaRPr>
          </a:p>
        </p:txBody>
      </p:sp>
      <p:sp>
        <p:nvSpPr>
          <p:cNvPr id="20" name="TextBox 19"/>
          <p:cNvSpPr txBox="1"/>
          <p:nvPr/>
        </p:nvSpPr>
        <p:spPr>
          <a:xfrm>
            <a:off x="1214414" y="4071942"/>
            <a:ext cx="1571636"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选择</a:t>
            </a:r>
            <a:r>
              <a:rPr lang="en-US" altLang="zh-CN" sz="2000" smtClean="0">
                <a:solidFill>
                  <a:srgbClr val="C00000"/>
                </a:solidFill>
                <a:latin typeface="Consolas" pitchFamily="49" charset="0"/>
                <a:ea typeface="楷体" pitchFamily="49" charset="-122"/>
                <a:cs typeface="Consolas" pitchFamily="49" charset="0"/>
              </a:rPr>
              <a:t>D</a:t>
            </a:r>
            <a:endParaRPr lang="zh-CN" altLang="en-US" sz="2000">
              <a:solidFill>
                <a:srgbClr val="C00000"/>
              </a:solidFill>
              <a:latin typeface="Consolas" pitchFamily="49" charset="0"/>
              <a:ea typeface="楷体" pitchFamily="49" charset="-122"/>
              <a:cs typeface="Consolas" pitchFamily="49" charset="0"/>
            </a:endParaRPr>
          </a:p>
        </p:txBody>
      </p:sp>
      <p:sp>
        <p:nvSpPr>
          <p:cNvPr id="22" name="灯片编号占位符 21"/>
          <p:cNvSpPr>
            <a:spLocks noGrp="1"/>
          </p:cNvSpPr>
          <p:nvPr>
            <p:ph type="sldNum" sz="quarter" idx="12"/>
          </p:nvPr>
        </p:nvSpPr>
        <p:spPr/>
        <p:txBody>
          <a:bodyPr/>
          <a:lstStyle/>
          <a:p>
            <a:fld id="{BD3F3EC2-762F-4585-9ABE-3D0BD98F40C0}" type="slidenum">
              <a:rPr lang="en-US" altLang="zh-CN" smtClean="0"/>
              <a:pPr/>
              <a:t>22</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143932" cy="98755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有一个带头结点的循环单链表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，设计一个算法统计其</a:t>
            </a:r>
            <a:r>
              <a:rPr lang="en-US" altLang="zh-CN" sz="2000" smtClean="0">
                <a:solidFill>
                  <a:srgbClr val="0000FF"/>
                </a:solidFill>
                <a:latin typeface="Consolas" pitchFamily="49" charset="0"/>
                <a:ea typeface="楷体" pitchFamily="49" charset="-122"/>
                <a:cs typeface="Consolas" pitchFamily="49" charset="0"/>
              </a:rPr>
              <a:t>data</a:t>
            </a:r>
            <a:r>
              <a:rPr lang="zh-CN" altLang="zh-CN" sz="2000" smtClean="0">
                <a:solidFill>
                  <a:srgbClr val="0000FF"/>
                </a:solidFill>
                <a:latin typeface="Consolas" pitchFamily="49" charset="0"/>
                <a:ea typeface="楷体" pitchFamily="49" charset="-122"/>
                <a:cs typeface="Consolas" pitchFamily="49" charset="0"/>
              </a:rPr>
              <a:t>域值为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的结点个数。</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14348" y="2500306"/>
            <a:ext cx="8001056" cy="34968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count</a:t>
            </a:r>
            <a:r>
              <a:rPr lang="en-US" altLang="zh-CN" sz="1800" smtClean="0">
                <a:solidFill>
                  <a:srgbClr val="0000FF"/>
                </a:solidFill>
                <a:latin typeface="Consolas" pitchFamily="49" charset="0"/>
                <a:ea typeface="仿宋" pitchFamily="49" charset="-122"/>
                <a:cs typeface="Consolas" pitchFamily="49" charset="0"/>
              </a:rPr>
              <a:t>(LinkNode *L,ElemType x)</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00FF"/>
                </a:solidFill>
                <a:latin typeface="Consolas" pitchFamily="49" charset="0"/>
                <a:ea typeface="仿宋" pitchFamily="49" charset="-122"/>
                <a:cs typeface="Consolas" pitchFamily="49" charset="0"/>
              </a:rPr>
              <a:t>cnt=0</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LinkNode *p=L-&gt;next;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指向首结点</a:t>
            </a:r>
            <a:r>
              <a:rPr lang="en-US" altLang="zh-CN" sz="1800" smtClean="0">
                <a:solidFill>
                  <a:srgbClr val="00B0F0"/>
                </a:solidFill>
                <a:latin typeface="Consolas" pitchFamily="49" charset="0"/>
                <a:ea typeface="仿宋" pitchFamily="49" charset="-122"/>
                <a:cs typeface="Consolas" pitchFamily="49" charset="0"/>
              </a:rPr>
              <a:t>,cnt</a:t>
            </a:r>
            <a:r>
              <a:rPr lang="zh-CN" altLang="zh-CN" sz="1800" smtClean="0">
                <a:solidFill>
                  <a:srgbClr val="00B0F0"/>
                </a:solidFill>
                <a:latin typeface="Consolas" pitchFamily="49" charset="0"/>
                <a:ea typeface="仿宋" pitchFamily="49" charset="-122"/>
                <a:cs typeface="Consolas" pitchFamily="49" charset="0"/>
              </a:rPr>
              <a:t>置</a:t>
            </a:r>
            <a:r>
              <a:rPr lang="zh-CN" altLang="zh-CN" sz="1800" smtClean="0">
                <a:solidFill>
                  <a:srgbClr val="00B0F0"/>
                </a:solidFill>
                <a:latin typeface="Consolas" pitchFamily="49" charset="0"/>
                <a:ea typeface="仿宋" pitchFamily="49" charset="-122"/>
                <a:cs typeface="Consolas" pitchFamily="49" charset="0"/>
              </a:rPr>
              <a:t>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smtClean="0">
                <a:solidFill>
                  <a:srgbClr val="FF00FF"/>
                </a:solidFill>
                <a:latin typeface="Consolas" pitchFamily="49" charset="0"/>
                <a:ea typeface="仿宋" pitchFamily="49" charset="-122"/>
                <a:cs typeface="Consolas" pitchFamily="49" charset="0"/>
              </a:rPr>
              <a:t>p!=L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扫描循环单链表</a:t>
            </a:r>
            <a:r>
              <a:rPr lang="en-US" altLang="zh-CN" sz="1800" smtClean="0">
                <a:solidFill>
                  <a:srgbClr val="00B0F0"/>
                </a:solidFill>
                <a:latin typeface="Consolas" pitchFamily="49" charset="0"/>
                <a:ea typeface="仿宋" pitchFamily="49" charset="-122"/>
                <a:cs typeface="Consolas" pitchFamily="49" charset="0"/>
              </a:rPr>
              <a:t>L</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  if (p-&gt;data==x)</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cnt++;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找到值为</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的结点</a:t>
            </a:r>
            <a:r>
              <a:rPr lang="zh-CN" altLang="zh-CN" sz="1800" smtClean="0">
                <a:solidFill>
                  <a:srgbClr val="00B0F0"/>
                </a:solidFill>
                <a:latin typeface="Consolas" pitchFamily="49" charset="0"/>
                <a:ea typeface="仿宋" pitchFamily="49" charset="-122"/>
                <a:cs typeface="Consolas" pitchFamily="49" charset="0"/>
              </a:rPr>
              <a:t>后</a:t>
            </a:r>
            <a:r>
              <a:rPr lang="en-US" altLang="zh-CN" sz="1800" smtClean="0">
                <a:solidFill>
                  <a:srgbClr val="00B0F0"/>
                </a:solidFill>
                <a:latin typeface="Consolas" pitchFamily="49" charset="0"/>
                <a:ea typeface="仿宋" pitchFamily="49" charset="-122"/>
                <a:cs typeface="Consolas" pitchFamily="49" charset="0"/>
              </a:rPr>
              <a:t>cnt</a:t>
            </a:r>
            <a:r>
              <a:rPr lang="zh-CN" altLang="zh-CN" sz="1800" smtClean="0">
                <a:solidFill>
                  <a:srgbClr val="00B0F0"/>
                </a:solidFill>
                <a:latin typeface="Consolas" pitchFamily="49" charset="0"/>
                <a:ea typeface="仿宋" pitchFamily="49" charset="-122"/>
                <a:cs typeface="Consolas" pitchFamily="49" charset="0"/>
              </a:rPr>
              <a:t>增</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p=p-&gt;next;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指向下一个结点</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0000FF"/>
                </a:solidFill>
                <a:latin typeface="Consolas" pitchFamily="49" charset="0"/>
                <a:ea typeface="仿宋" pitchFamily="49" charset="-122"/>
                <a:cs typeface="Consolas" pitchFamily="49" charset="0"/>
              </a:rPr>
              <a:t>cnt;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返回值为</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的结点个数</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grpSp>
        <p:nvGrpSpPr>
          <p:cNvPr id="5" name="组合 4"/>
          <p:cNvGrpSpPr/>
          <p:nvPr/>
        </p:nvGrpSpPr>
        <p:grpSpPr>
          <a:xfrm>
            <a:off x="1142976" y="1643050"/>
            <a:ext cx="722313" cy="582613"/>
            <a:chOff x="1774825" y="5489593"/>
            <a:chExt cx="722313" cy="582613"/>
          </a:xfrm>
        </p:grpSpPr>
        <p:sp>
          <p:nvSpPr>
            <p:cNvPr id="7"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8" name="Group 8"/>
            <p:cNvGrpSpPr>
              <a:grpSpLocks/>
            </p:cNvGrpSpPr>
            <p:nvPr/>
          </p:nvGrpSpPr>
          <p:grpSpPr bwMode="auto">
            <a:xfrm>
              <a:off x="1774825" y="5518173"/>
              <a:ext cx="544513" cy="554040"/>
              <a:chOff x="1019" y="1020"/>
              <a:chExt cx="399" cy="406"/>
            </a:xfrm>
          </p:grpSpPr>
          <p:pic>
            <p:nvPicPr>
              <p:cNvPr id="9" name="Picture 49" descr="阴影5"/>
              <p:cNvPicPr preferRelativeResize="0">
                <a:picLocks noChangeArrowheads="1"/>
              </p:cNvPicPr>
              <p:nvPr/>
            </p:nvPicPr>
            <p:blipFill>
              <a:blip r:embed="rId3"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
        <p:nvSpPr>
          <p:cNvPr id="11" name="灯片编号占位符 10"/>
          <p:cNvSpPr>
            <a:spLocks noGrp="1"/>
          </p:cNvSpPr>
          <p:nvPr>
            <p:ph type="sldNum" sz="quarter" idx="12"/>
          </p:nvPr>
        </p:nvSpPr>
        <p:spPr/>
        <p:txBody>
          <a:bodyPr/>
          <a:lstStyle/>
          <a:p>
            <a:fld id="{BD3F3EC2-762F-4585-9ABE-3D0BD98F40C0}" type="slidenum">
              <a:rPr lang="en-US" altLang="zh-CN" smtClean="0"/>
              <a:pPr/>
              <a:t>23</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6243" name="AutoShape 3"/>
          <p:cNvSpPr>
            <a:spLocks noChangeArrowheads="1"/>
          </p:cNvSpPr>
          <p:nvPr/>
        </p:nvSpPr>
        <p:spPr bwMode="auto">
          <a:xfrm>
            <a:off x="4357687" y="2443113"/>
            <a:ext cx="285751" cy="1057325"/>
          </a:xfrm>
          <a:prstGeom prst="downArrow">
            <a:avLst>
              <a:gd name="adj1" fmla="val 50000"/>
              <a:gd name="adj2" fmla="val 12489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244" name="Text Box 4"/>
          <p:cNvSpPr txBox="1">
            <a:spLocks noChangeArrowheads="1"/>
          </p:cNvSpPr>
          <p:nvPr/>
        </p:nvSpPr>
        <p:spPr bwMode="auto">
          <a:xfrm>
            <a:off x="4635507" y="2643182"/>
            <a:ext cx="936625" cy="369332"/>
          </a:xfrm>
          <a:prstGeom prst="rect">
            <a:avLst/>
          </a:prstGeom>
          <a:noFill/>
          <a:ln w="38100" algn="ctr">
            <a:noFill/>
            <a:miter lim="800000"/>
            <a:headEnd/>
            <a:tailEnd/>
          </a:ln>
          <a:effectLst/>
        </p:spPr>
        <p:txBody>
          <a:bodyPr>
            <a:spAutoFit/>
          </a:bodyPr>
          <a:lstStyle/>
          <a:p>
            <a:pPr algn="l">
              <a:spcBef>
                <a:spcPct val="50000"/>
              </a:spcBef>
            </a:pPr>
            <a:r>
              <a:rPr lang="zh-CN" altLang="en-US" sz="1800" dirty="0">
                <a:solidFill>
                  <a:srgbClr val="3333FF"/>
                </a:solidFill>
                <a:latin typeface="仿宋" pitchFamily="49" charset="-122"/>
                <a:ea typeface="仿宋" pitchFamily="49" charset="-122"/>
                <a:cs typeface="Consolas" pitchFamily="49" charset="0"/>
              </a:rPr>
              <a:t>映射</a:t>
            </a:r>
          </a:p>
        </p:txBody>
      </p:sp>
      <p:sp>
        <p:nvSpPr>
          <p:cNvPr id="266245" name="Rectangle 5"/>
          <p:cNvSpPr>
            <a:spLocks noChangeArrowheads="1"/>
          </p:cNvSpPr>
          <p:nvPr/>
        </p:nvSpPr>
        <p:spPr bwMode="auto">
          <a:xfrm>
            <a:off x="100965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6" name="Rectangle 6"/>
          <p:cNvSpPr>
            <a:spLocks noChangeArrowheads="1"/>
          </p:cNvSpPr>
          <p:nvPr/>
        </p:nvSpPr>
        <p:spPr bwMode="auto">
          <a:xfrm>
            <a:off x="1550987"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7" name="Text Box 7"/>
          <p:cNvSpPr txBox="1">
            <a:spLocks noChangeArrowheads="1"/>
          </p:cNvSpPr>
          <p:nvPr/>
        </p:nvSpPr>
        <p:spPr bwMode="auto">
          <a:xfrm>
            <a:off x="250825" y="1625550"/>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仿宋" pitchFamily="49" charset="-122"/>
                <a:ea typeface="仿宋" pitchFamily="49" charset="-122"/>
                <a:cs typeface="Consolas" pitchFamily="49" charset="0"/>
              </a:rPr>
              <a:t>逻辑结构</a:t>
            </a:r>
          </a:p>
        </p:txBody>
      </p:sp>
      <p:sp>
        <p:nvSpPr>
          <p:cNvPr id="266248" name="Text Box 8"/>
          <p:cNvSpPr txBox="1">
            <a:spLocks noChangeArrowheads="1"/>
          </p:cNvSpPr>
          <p:nvPr/>
        </p:nvSpPr>
        <p:spPr bwMode="auto">
          <a:xfrm>
            <a:off x="250825" y="3190841"/>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仿宋" pitchFamily="49" charset="-122"/>
                <a:ea typeface="仿宋" pitchFamily="49" charset="-122"/>
                <a:cs typeface="Consolas" pitchFamily="49" charset="0"/>
              </a:rPr>
              <a:t>存储结构</a:t>
            </a:r>
          </a:p>
        </p:txBody>
      </p:sp>
      <p:sp>
        <p:nvSpPr>
          <p:cNvPr id="266249" name="AutoShape 9"/>
          <p:cNvSpPr>
            <a:spLocks noChangeArrowheads="1"/>
          </p:cNvSpPr>
          <p:nvPr/>
        </p:nvSpPr>
        <p:spPr bwMode="auto">
          <a:xfrm>
            <a:off x="969962" y="2136773"/>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6250" name="Rectangle 10"/>
          <p:cNvSpPr>
            <a:spLocks noChangeArrowheads="1"/>
          </p:cNvSpPr>
          <p:nvPr/>
        </p:nvSpPr>
        <p:spPr bwMode="auto">
          <a:xfrm>
            <a:off x="28829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6251" name="Rectangle 11"/>
          <p:cNvSpPr>
            <a:spLocks noChangeArrowheads="1"/>
          </p:cNvSpPr>
          <p:nvPr/>
        </p:nvSpPr>
        <p:spPr bwMode="auto">
          <a:xfrm>
            <a:off x="342423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2" name="Rectangle 12"/>
          <p:cNvSpPr>
            <a:spLocks noChangeArrowheads="1"/>
          </p:cNvSpPr>
          <p:nvPr/>
        </p:nvSpPr>
        <p:spPr bwMode="auto">
          <a:xfrm>
            <a:off x="489585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66253" name="Rectangle 13"/>
          <p:cNvSpPr>
            <a:spLocks noChangeArrowheads="1"/>
          </p:cNvSpPr>
          <p:nvPr/>
        </p:nvSpPr>
        <p:spPr bwMode="auto">
          <a:xfrm>
            <a:off x="543718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4" name="Rectangle 14"/>
          <p:cNvSpPr>
            <a:spLocks noChangeArrowheads="1"/>
          </p:cNvSpPr>
          <p:nvPr/>
        </p:nvSpPr>
        <p:spPr bwMode="auto">
          <a:xfrm>
            <a:off x="788352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6255" name="Rectangle 15"/>
          <p:cNvSpPr>
            <a:spLocks noChangeArrowheads="1"/>
          </p:cNvSpPr>
          <p:nvPr/>
        </p:nvSpPr>
        <p:spPr bwMode="auto">
          <a:xfrm>
            <a:off x="84248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6256" name="Text Box 16"/>
          <p:cNvSpPr txBox="1">
            <a:spLocks noChangeArrowheads="1"/>
          </p:cNvSpPr>
          <p:nvPr/>
        </p:nvSpPr>
        <p:spPr bwMode="auto">
          <a:xfrm>
            <a:off x="6272212" y="414332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6257" name="Arc 17"/>
          <p:cNvSpPr>
            <a:spLocks/>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6258" name="Text Box 18"/>
          <p:cNvSpPr txBox="1">
            <a:spLocks noChangeArrowheads="1"/>
          </p:cNvSpPr>
          <p:nvPr/>
        </p:nvSpPr>
        <p:spPr bwMode="auto">
          <a:xfrm>
            <a:off x="-32" y="332899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266259" name="Line 19"/>
          <p:cNvSpPr>
            <a:spLocks noChangeShapeType="1"/>
          </p:cNvSpPr>
          <p:nvPr/>
        </p:nvSpPr>
        <p:spPr bwMode="auto">
          <a:xfrm>
            <a:off x="1801812" y="4325883"/>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0" name="Line 20"/>
          <p:cNvSpPr>
            <a:spLocks noChangeShapeType="1"/>
          </p:cNvSpPr>
          <p:nvPr/>
        </p:nvSpPr>
        <p:spPr bwMode="auto">
          <a:xfrm>
            <a:off x="3759200" y="43512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1" name="Line 21"/>
          <p:cNvSpPr>
            <a:spLocks noChangeShapeType="1"/>
          </p:cNvSpPr>
          <p:nvPr/>
        </p:nvSpPr>
        <p:spPr bwMode="auto">
          <a:xfrm>
            <a:off x="5689600" y="43512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2" name="Line 22"/>
          <p:cNvSpPr>
            <a:spLocks noChangeShapeType="1"/>
          </p:cNvSpPr>
          <p:nvPr/>
        </p:nvSpPr>
        <p:spPr bwMode="auto">
          <a:xfrm>
            <a:off x="6769100" y="43512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latin typeface="仿宋" pitchFamily="49" charset="-122"/>
                <a:ea typeface="仿宋" pitchFamily="49" charset="-122"/>
                <a:cs typeface="Consolas" pitchFamily="49" charset="0"/>
              </a:rPr>
              <a:t>带头结点</a:t>
            </a:r>
            <a:r>
              <a:rPr kumimoji="1" lang="zh-CN" altLang="en-US" sz="2000" smtClean="0">
                <a:solidFill>
                  <a:srgbClr val="FF00FF"/>
                </a:solidFill>
                <a:latin typeface="仿宋" pitchFamily="49" charset="-122"/>
                <a:ea typeface="仿宋" pitchFamily="49" charset="-122"/>
                <a:cs typeface="Consolas" pitchFamily="49" charset="0"/>
              </a:rPr>
              <a:t>循环</a:t>
            </a:r>
            <a:r>
              <a:rPr kumimoji="1" lang="zh-CN" altLang="en-US" sz="2000" dirty="0">
                <a:solidFill>
                  <a:srgbClr val="FF00FF"/>
                </a:solidFill>
                <a:latin typeface="仿宋" pitchFamily="49" charset="-122"/>
                <a:ea typeface="仿宋" pitchFamily="49" charset="-122"/>
                <a:cs typeface="Consolas" pitchFamily="49" charset="0"/>
              </a:rPr>
              <a:t>双链</a:t>
            </a:r>
            <a:r>
              <a:rPr kumimoji="1" lang="zh-CN" altLang="en-US" sz="2000" dirty="0">
                <a:latin typeface="仿宋" pitchFamily="49" charset="-122"/>
                <a:ea typeface="仿宋" pitchFamily="49" charset="-122"/>
                <a:cs typeface="Consolas" pitchFamily="49" charset="0"/>
              </a:rPr>
              <a:t>表示意图</a:t>
            </a:r>
          </a:p>
        </p:txBody>
      </p:sp>
      <p:sp>
        <p:nvSpPr>
          <p:cNvPr id="266264" name="Rectangle 24"/>
          <p:cNvSpPr>
            <a:spLocks noChangeArrowheads="1"/>
          </p:cNvSpPr>
          <p:nvPr/>
        </p:nvSpPr>
        <p:spPr bwMode="auto">
          <a:xfrm>
            <a:off x="73453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5" name="Rectangle 25"/>
          <p:cNvSpPr>
            <a:spLocks noChangeArrowheads="1"/>
          </p:cNvSpPr>
          <p:nvPr/>
        </p:nvSpPr>
        <p:spPr bwMode="auto">
          <a:xfrm>
            <a:off x="43561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6" name="Rectangle 26"/>
          <p:cNvSpPr>
            <a:spLocks noChangeArrowheads="1"/>
          </p:cNvSpPr>
          <p:nvPr/>
        </p:nvSpPr>
        <p:spPr bwMode="auto">
          <a:xfrm>
            <a:off x="46990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7" name="Rectangle 27"/>
          <p:cNvSpPr>
            <a:spLocks noChangeArrowheads="1"/>
          </p:cNvSpPr>
          <p:nvPr/>
        </p:nvSpPr>
        <p:spPr bwMode="auto">
          <a:xfrm>
            <a:off x="237807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8" name="Line 28"/>
          <p:cNvSpPr>
            <a:spLocks noChangeShapeType="1"/>
          </p:cNvSpPr>
          <p:nvPr/>
        </p:nvSpPr>
        <p:spPr bwMode="auto">
          <a:xfrm flipH="1">
            <a:off x="2089150" y="448304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9" name="Line 29"/>
          <p:cNvSpPr>
            <a:spLocks noChangeShapeType="1"/>
          </p:cNvSpPr>
          <p:nvPr/>
        </p:nvSpPr>
        <p:spPr bwMode="auto">
          <a:xfrm flipH="1">
            <a:off x="3960812" y="4483046"/>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70" name="Line 30"/>
          <p:cNvSpPr>
            <a:spLocks noChangeShapeType="1"/>
          </p:cNvSpPr>
          <p:nvPr/>
        </p:nvSpPr>
        <p:spPr bwMode="auto">
          <a:xfrm flipH="1">
            <a:off x="5976937" y="4508446"/>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71" name="Line 31"/>
          <p:cNvSpPr>
            <a:spLocks noChangeShapeType="1"/>
          </p:cNvSpPr>
          <p:nvPr/>
        </p:nvSpPr>
        <p:spPr bwMode="auto">
          <a:xfrm flipH="1">
            <a:off x="6985000" y="44909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itchFamily="49" charset="0"/>
                <a:ea typeface="微软雅黑" pitchFamily="34" charset="-122"/>
                <a:cs typeface="Consolas" pitchFamily="49" charset="0"/>
              </a:rPr>
              <a:t>2</a:t>
            </a:r>
            <a:r>
              <a:rPr kumimoji="1" lang="zh-CN" altLang="en-US" smtClean="0">
                <a:solidFill>
                  <a:srgbClr val="FF0000"/>
                </a:solidFill>
                <a:latin typeface="Consolas" pitchFamily="49" charset="0"/>
                <a:ea typeface="微软雅黑" pitchFamily="34" charset="-122"/>
                <a:cs typeface="Consolas" pitchFamily="49" charset="0"/>
              </a:rPr>
              <a:t>、循环双链表</a:t>
            </a:r>
            <a:endParaRPr lang="zh-CN" altLang="en-US">
              <a:solidFill>
                <a:srgbClr val="FF0000"/>
              </a:solidFill>
              <a:latin typeface="Consolas" pitchFamily="49" charset="0"/>
              <a:ea typeface="微软雅黑" pitchFamily="34" charset="-122"/>
              <a:cs typeface="Consolas" pitchFamily="49" charset="0"/>
            </a:endParaRPr>
          </a:p>
        </p:txBody>
      </p:sp>
      <p:sp>
        <p:nvSpPr>
          <p:cNvPr id="37" name="灯片编号占位符 36"/>
          <p:cNvSpPr>
            <a:spLocks noGrp="1"/>
          </p:cNvSpPr>
          <p:nvPr>
            <p:ph type="sldNum" sz="quarter" idx="12"/>
          </p:nvPr>
        </p:nvSpPr>
        <p:spPr/>
        <p:txBody>
          <a:bodyPr/>
          <a:lstStyle/>
          <a:p>
            <a:fld id="{BD3F3EC2-762F-4585-9ABE-3D0BD98F40C0}" type="slidenum">
              <a:rPr lang="en-US" altLang="zh-CN" smtClean="0"/>
              <a:pPr/>
              <a:t>24</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14348" y="1214422"/>
            <a:ext cx="5643602" cy="14773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zh-CN" altLang="en-US" sz="2000" dirty="0" smtClean="0">
                <a:latin typeface="Consolas" pitchFamily="49" charset="0"/>
                <a:ea typeface="仿宋" pitchFamily="49" charset="-122"/>
                <a:cs typeface="Consolas" pitchFamily="49" charset="0"/>
              </a:rPr>
              <a:t>链表中没有空指针域</a:t>
            </a:r>
            <a:endParaRPr lang="en-US" altLang="zh-CN" sz="2000" dirty="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en-US" altLang="zh-CN" sz="2000" i="1" dirty="0" smtClean="0">
                <a:latin typeface="Consolas" pitchFamily="49" charset="0"/>
                <a:ea typeface="仿宋" pitchFamily="49" charset="-122"/>
                <a:cs typeface="Consolas" pitchFamily="49" charset="0"/>
              </a:rPr>
              <a:t>p</a:t>
            </a:r>
            <a:r>
              <a:rPr lang="zh-CN" altLang="en-US" sz="2000" smtClean="0">
                <a:latin typeface="Consolas" pitchFamily="49" charset="0"/>
                <a:ea typeface="仿宋" pitchFamily="49" charset="-122"/>
                <a:cs typeface="Consolas" pitchFamily="49" charset="0"/>
              </a:rPr>
              <a:t>所指结点为尾结点的</a:t>
            </a:r>
            <a:r>
              <a:rPr lang="zh-CN" altLang="en-US" sz="2000" dirty="0" smtClean="0">
                <a:latin typeface="Consolas" pitchFamily="49" charset="0"/>
                <a:ea typeface="仿宋" pitchFamily="49" charset="-122"/>
                <a:cs typeface="Consolas" pitchFamily="49" charset="0"/>
              </a:rPr>
              <a:t>条件：</a:t>
            </a:r>
            <a:r>
              <a:rPr lang="en-US" altLang="zh-CN" sz="2000" dirty="0" smtClean="0">
                <a:solidFill>
                  <a:srgbClr val="C00000"/>
                </a:solidFill>
                <a:latin typeface="Consolas" pitchFamily="49" charset="0"/>
                <a:ea typeface="仿宋" pitchFamily="49" charset="-122"/>
                <a:cs typeface="Consolas" pitchFamily="49" charset="0"/>
              </a:rPr>
              <a:t>p-&gt;</a:t>
            </a:r>
            <a:r>
              <a:rPr lang="en-US" altLang="zh-CN" sz="2000" smtClean="0">
                <a:solidFill>
                  <a:srgbClr val="C00000"/>
                </a:solidFill>
                <a:latin typeface="Consolas" pitchFamily="49" charset="0"/>
                <a:ea typeface="仿宋" pitchFamily="49" charset="-122"/>
                <a:cs typeface="Consolas" pitchFamily="49" charset="0"/>
              </a:rPr>
              <a:t>next==L</a:t>
            </a:r>
            <a:endParaRPr lang="en-US" altLang="zh-CN" sz="2000" dirty="0" smtClean="0">
              <a:solidFill>
                <a:srgbClr val="C00000"/>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dirty="0" smtClean="0">
                <a:latin typeface="Consolas" pitchFamily="49" charset="0"/>
                <a:ea typeface="仿宋" pitchFamily="49" charset="-122"/>
                <a:cs typeface="Consolas" pitchFamily="49" charset="0"/>
              </a:rPr>
              <a:t>一步操作即</a:t>
            </a:r>
            <a:r>
              <a:rPr lang="en-US" altLang="zh-CN" sz="2000" dirty="0" smtClean="0">
                <a:solidFill>
                  <a:srgbClr val="C00000"/>
                </a:solidFill>
                <a:latin typeface="Consolas" pitchFamily="49" charset="0"/>
                <a:ea typeface="仿宋" pitchFamily="49" charset="-122"/>
                <a:cs typeface="Consolas" pitchFamily="49" charset="0"/>
              </a:rPr>
              <a:t>L-&gt;prior</a:t>
            </a:r>
            <a:r>
              <a:rPr lang="zh-CN" altLang="en-US" sz="2000" dirty="0" smtClean="0">
                <a:latin typeface="Consolas" pitchFamily="49" charset="0"/>
                <a:ea typeface="仿宋" pitchFamily="49" charset="-122"/>
                <a:cs typeface="Consolas" pitchFamily="49" charset="0"/>
              </a:rPr>
              <a:t>可以</a:t>
            </a:r>
            <a:r>
              <a:rPr lang="zh-CN" altLang="en-US" sz="2000" smtClean="0">
                <a:latin typeface="Consolas" pitchFamily="49" charset="0"/>
                <a:ea typeface="仿宋" pitchFamily="49" charset="-122"/>
                <a:cs typeface="Consolas" pitchFamily="49" charset="0"/>
              </a:rPr>
              <a:t>找到尾结点</a:t>
            </a:r>
            <a:endParaRPr lang="zh-CN" altLang="en-US" sz="2000" dirty="0">
              <a:latin typeface="Consolas" pitchFamily="49" charset="0"/>
              <a:ea typeface="仿宋" pitchFamily="49" charset="-122"/>
              <a:cs typeface="Consolas" pitchFamily="49" charset="0"/>
            </a:endParaRPr>
          </a:p>
        </p:txBody>
      </p:sp>
      <p:sp>
        <p:nvSpPr>
          <p:cNvPr id="43" name="TextBox 42"/>
          <p:cNvSpPr txBox="1"/>
          <p:nvPr/>
        </p:nvSpPr>
        <p:spPr>
          <a:xfrm>
            <a:off x="571472" y="642918"/>
            <a:ext cx="5429288" cy="400110"/>
          </a:xfrm>
          <a:prstGeom prst="rect">
            <a:avLst/>
          </a:prstGeom>
          <a:noFill/>
        </p:spPr>
        <p:txBody>
          <a:bodyPr wrap="square" rtlCol="0">
            <a:spAutoFit/>
          </a:bodyPr>
          <a:lstStyle/>
          <a:p>
            <a:pPr algn="l"/>
            <a:r>
              <a:rPr lang="zh-CN" altLang="en-US" sz="2000" dirty="0" smtClean="0">
                <a:latin typeface="Consolas" pitchFamily="49" charset="0"/>
                <a:ea typeface="楷体" pitchFamily="49" charset="-122"/>
                <a:cs typeface="Consolas" pitchFamily="49" charset="0"/>
              </a:rPr>
              <a:t>与非循环双</a:t>
            </a:r>
            <a:r>
              <a:rPr lang="zh-CN" altLang="en-US" sz="2000" smtClean="0">
                <a:latin typeface="Consolas" pitchFamily="49" charset="0"/>
                <a:ea typeface="楷体" pitchFamily="49" charset="-122"/>
                <a:cs typeface="Consolas" pitchFamily="49" charset="0"/>
              </a:rPr>
              <a:t>链表相比，循环双链表：</a:t>
            </a:r>
            <a:endParaRPr lang="zh-CN" altLang="en-US" sz="2000" dirty="0">
              <a:latin typeface="Consolas" pitchFamily="49" charset="0"/>
              <a:ea typeface="楷体" pitchFamily="49" charset="-122"/>
              <a:cs typeface="Consolas" pitchFamily="49" charset="0"/>
            </a:endParaRPr>
          </a:p>
        </p:txBody>
      </p:sp>
      <p:sp>
        <p:nvSpPr>
          <p:cNvPr id="16" name="Text Box 18"/>
          <p:cNvSpPr txBox="1">
            <a:spLocks noChangeArrowheads="1"/>
          </p:cNvSpPr>
          <p:nvPr/>
        </p:nvSpPr>
        <p:spPr bwMode="auto">
          <a:xfrm>
            <a:off x="6885" y="2786058"/>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grpSp>
        <p:nvGrpSpPr>
          <p:cNvPr id="2"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7" name="Line 19"/>
            <p:cNvSpPr>
              <a:spLocks noChangeShapeType="1"/>
            </p:cNvSpPr>
            <p:nvPr/>
          </p:nvSpPr>
          <p:spPr bwMode="auto">
            <a:xfrm>
              <a:off x="1811901" y="382003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Line 20"/>
            <p:cNvSpPr>
              <a:spLocks noChangeShapeType="1"/>
            </p:cNvSpPr>
            <p:nvPr/>
          </p:nvSpPr>
          <p:spPr bwMode="auto">
            <a:xfrm>
              <a:off x="37692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Line 21"/>
            <p:cNvSpPr>
              <a:spLocks noChangeShapeType="1"/>
            </p:cNvSpPr>
            <p:nvPr/>
          </p:nvSpPr>
          <p:spPr bwMode="auto">
            <a:xfrm>
              <a:off x="56996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Line 22"/>
            <p:cNvSpPr>
              <a:spLocks noChangeShapeType="1"/>
            </p:cNvSpPr>
            <p:nvPr/>
          </p:nvSpPr>
          <p:spPr bwMode="auto">
            <a:xfrm>
              <a:off x="67791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 name="Line 28"/>
            <p:cNvSpPr>
              <a:spLocks noChangeShapeType="1"/>
            </p:cNvSpPr>
            <p:nvPr/>
          </p:nvSpPr>
          <p:spPr bwMode="auto">
            <a:xfrm flipH="1">
              <a:off x="2099239" y="397719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 name="Line 29"/>
            <p:cNvSpPr>
              <a:spLocks noChangeShapeType="1"/>
            </p:cNvSpPr>
            <p:nvPr/>
          </p:nvSpPr>
          <p:spPr bwMode="auto">
            <a:xfrm flipH="1">
              <a:off x="3970901" y="397719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8" name="Line 30"/>
            <p:cNvSpPr>
              <a:spLocks noChangeShapeType="1"/>
            </p:cNvSpPr>
            <p:nvPr/>
          </p:nvSpPr>
          <p:spPr bwMode="auto">
            <a:xfrm flipH="1">
              <a:off x="5987026" y="4002598"/>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9" name="Line 31"/>
            <p:cNvSpPr>
              <a:spLocks noChangeShapeType="1"/>
            </p:cNvSpPr>
            <p:nvPr/>
          </p:nvSpPr>
          <p:spPr bwMode="auto">
            <a:xfrm flipH="1">
              <a:off x="6995089" y="39851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p</a:t>
              </a:r>
              <a:endParaRPr lang="zh-CN" altLang="en-US" sz="1800" i="1">
                <a:latin typeface="Consolas" pitchFamily="49" charset="0"/>
                <a:cs typeface="Consolas" pitchFamily="49" charset="0"/>
              </a:endParaRPr>
            </a:p>
          </p:txBody>
        </p:sp>
      </p:grpSp>
      <p:cxnSp>
        <p:nvCxnSpPr>
          <p:cNvPr id="38" name="直接连接符 37"/>
          <p:cNvCxnSpPr/>
          <p:nvPr/>
        </p:nvCxnSpPr>
        <p:spPr>
          <a:xfrm>
            <a:off x="5929322" y="2143116"/>
            <a:ext cx="2214578" cy="1071570"/>
          </a:xfrm>
          <a:prstGeom prst="line">
            <a:avLst/>
          </a:prstGeom>
          <a:ln w="28575">
            <a:solidFill>
              <a:srgbClr val="7030A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4" name="灯片编号占位符 33"/>
          <p:cNvSpPr>
            <a:spLocks noGrp="1"/>
          </p:cNvSpPr>
          <p:nvPr>
            <p:ph type="sldNum" sz="quarter" idx="12"/>
          </p:nvPr>
        </p:nvSpPr>
        <p:spPr/>
        <p:txBody>
          <a:bodyPr/>
          <a:lstStyle/>
          <a:p>
            <a:fld id="{BD3F3EC2-762F-4585-9ABE-3D0BD98F40C0}" type="slidenum">
              <a:rPr lang="en-US" altLang="zh-CN" smtClean="0"/>
              <a:pPr/>
              <a:t>25</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878" y="1390897"/>
            <a:ext cx="8215402" cy="332398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600"/>
              </a:lnSpc>
            </a:pPr>
            <a:r>
              <a:rPr lang="zh-CN" altLang="en-US" sz="2000" smtClean="0">
                <a:latin typeface="Consolas" pitchFamily="49" charset="0"/>
                <a:ea typeface="楷体" pitchFamily="49" charset="-122"/>
                <a:cs typeface="Consolas" pitchFamily="49" charset="0"/>
              </a:rPr>
              <a:t>    如果对含有</a:t>
            </a:r>
            <a:r>
              <a:rPr lang="en-US" sz="2000" i="1" smtClean="0">
                <a:latin typeface="Consolas" pitchFamily="49" charset="0"/>
                <a:ea typeface="楷体" pitchFamily="49" charset="-122"/>
                <a:cs typeface="Consolas" pitchFamily="49" charset="0"/>
              </a:rPr>
              <a:t>n</a:t>
            </a:r>
            <a:r>
              <a:rPr lang="zh-CN" altLang="en-US" sz="2000" smtClean="0">
                <a:latin typeface="Consolas" pitchFamily="49" charset="0"/>
                <a:ea typeface="楷体" pitchFamily="49" charset="-122"/>
                <a:cs typeface="Consolas" pitchFamily="49" charset="0"/>
              </a:rPr>
              <a:t>（</a:t>
            </a:r>
            <a:r>
              <a:rPr lang="en-US" sz="2000" i="1" smtClean="0">
                <a:latin typeface="Consolas" pitchFamily="49" charset="0"/>
                <a:ea typeface="楷体" pitchFamily="49" charset="-122"/>
                <a:cs typeface="Consolas" pitchFamily="49" charset="0"/>
              </a:rPr>
              <a:t>n</a:t>
            </a:r>
            <a:r>
              <a:rPr lang="en-US" sz="2000" smtClean="0">
                <a:latin typeface="Consolas" pitchFamily="49" charset="0"/>
                <a:ea typeface="楷体" pitchFamily="49" charset="-122"/>
                <a:cs typeface="Consolas" pitchFamily="49" charset="0"/>
              </a:rPr>
              <a:t>&gt;1</a:t>
            </a:r>
            <a:r>
              <a:rPr lang="zh-CN" altLang="en-US" sz="2000" smtClean="0">
                <a:latin typeface="Consolas" pitchFamily="49" charset="0"/>
                <a:ea typeface="楷体" pitchFamily="49" charset="-122"/>
                <a:cs typeface="Consolas" pitchFamily="49" charset="0"/>
              </a:rPr>
              <a:t>）个元素的线性表的运算只有</a:t>
            </a:r>
            <a:r>
              <a:rPr lang="en-US" sz="2000" smtClean="0">
                <a:latin typeface="Consolas" pitchFamily="49" charset="0"/>
                <a:ea typeface="楷体" pitchFamily="49" charset="-122"/>
                <a:cs typeface="Consolas" pitchFamily="49" charset="0"/>
              </a:rPr>
              <a:t>4</a:t>
            </a:r>
            <a:r>
              <a:rPr lang="zh-CN" altLang="en-US" sz="2000" smtClean="0">
                <a:latin typeface="Consolas" pitchFamily="49" charset="0"/>
                <a:ea typeface="楷体" pitchFamily="49" charset="-122"/>
                <a:cs typeface="Consolas" pitchFamily="49" charset="0"/>
              </a:rPr>
              <a:t>种，即删除第一个元素、删除尾元素、在第一个元素前面插入新元素、在尾元素的后面插入新元素，则最好使用（   ）。</a:t>
            </a:r>
          </a:p>
          <a:p>
            <a:pPr algn="l">
              <a:lnSpc>
                <a:spcPts val="3600"/>
              </a:lnSpc>
            </a:pPr>
            <a:r>
              <a:rPr lang="en-US" sz="2000" smtClean="0">
                <a:latin typeface="Consolas" pitchFamily="49" charset="0"/>
                <a:ea typeface="仿宋" pitchFamily="49" charset="-122"/>
                <a:cs typeface="Consolas" pitchFamily="49" charset="0"/>
              </a:rPr>
              <a:t>   A.</a:t>
            </a:r>
            <a:r>
              <a:rPr lang="zh-CN" altLang="en-US" sz="2000" smtClean="0">
                <a:latin typeface="Consolas" pitchFamily="49" charset="0"/>
                <a:ea typeface="仿宋" pitchFamily="49" charset="-122"/>
                <a:cs typeface="Consolas" pitchFamily="49" charset="0"/>
              </a:rPr>
              <a:t>只有尾结点指针没有头结点的循环单链表</a:t>
            </a:r>
          </a:p>
          <a:p>
            <a:pPr algn="l">
              <a:lnSpc>
                <a:spcPts val="3600"/>
              </a:lnSpc>
            </a:pPr>
            <a:r>
              <a:rPr lang="en-US" sz="2000" smtClean="0">
                <a:latin typeface="Consolas" pitchFamily="49" charset="0"/>
                <a:ea typeface="仿宋" pitchFamily="49" charset="-122"/>
                <a:cs typeface="Consolas" pitchFamily="49" charset="0"/>
              </a:rPr>
              <a:t>   B.</a:t>
            </a:r>
            <a:r>
              <a:rPr lang="zh-CN" altLang="en-US" sz="2000" smtClean="0">
                <a:latin typeface="Consolas" pitchFamily="49" charset="0"/>
                <a:ea typeface="仿宋" pitchFamily="49" charset="-122"/>
                <a:cs typeface="Consolas" pitchFamily="49" charset="0"/>
              </a:rPr>
              <a:t>只有尾结点指针没有头结点的非循环双链表</a:t>
            </a:r>
          </a:p>
          <a:p>
            <a:pPr algn="l">
              <a:lnSpc>
                <a:spcPts val="3600"/>
              </a:lnSpc>
            </a:pPr>
            <a:r>
              <a:rPr lang="en-US" sz="2000" smtClean="0">
                <a:latin typeface="Consolas" pitchFamily="49" charset="0"/>
                <a:ea typeface="仿宋" pitchFamily="49" charset="-122"/>
                <a:cs typeface="Consolas" pitchFamily="49" charset="0"/>
              </a:rPr>
              <a:t>   </a:t>
            </a:r>
            <a:r>
              <a:rPr lang="en-US" sz="2000" smtClean="0">
                <a:solidFill>
                  <a:srgbClr val="FF00FF"/>
                </a:solidFill>
                <a:latin typeface="Consolas" pitchFamily="49" charset="0"/>
                <a:ea typeface="仿宋" pitchFamily="49" charset="-122"/>
                <a:cs typeface="Consolas" pitchFamily="49" charset="0"/>
              </a:rPr>
              <a:t>C.</a:t>
            </a:r>
            <a:r>
              <a:rPr lang="zh-CN" altLang="en-US" sz="2000" smtClean="0">
                <a:solidFill>
                  <a:srgbClr val="FF00FF"/>
                </a:solidFill>
                <a:latin typeface="Consolas" pitchFamily="49" charset="0"/>
                <a:ea typeface="仿宋" pitchFamily="49" charset="-122"/>
                <a:cs typeface="Consolas" pitchFamily="49" charset="0"/>
              </a:rPr>
              <a:t>只有首结点指针没有尾结点指针的循环双链表</a:t>
            </a:r>
          </a:p>
          <a:p>
            <a:pPr algn="l">
              <a:lnSpc>
                <a:spcPts val="3600"/>
              </a:lnSpc>
            </a:pPr>
            <a:r>
              <a:rPr lang="en-US" sz="2000" smtClean="0">
                <a:latin typeface="Consolas" pitchFamily="49" charset="0"/>
                <a:ea typeface="仿宋" pitchFamily="49" charset="-122"/>
                <a:cs typeface="Consolas" pitchFamily="49" charset="0"/>
              </a:rPr>
              <a:t>   D.</a:t>
            </a:r>
            <a:r>
              <a:rPr lang="zh-CN" altLang="en-US" sz="2000" smtClean="0">
                <a:latin typeface="Consolas" pitchFamily="49" charset="0"/>
                <a:ea typeface="仿宋" pitchFamily="49" charset="-122"/>
                <a:cs typeface="Consolas" pitchFamily="49" charset="0"/>
              </a:rPr>
              <a:t>既有头指针也有尾指针的循环单链表</a:t>
            </a:r>
            <a:endParaRPr lang="zh-CN" altLang="en-US" sz="2000">
              <a:latin typeface="Consolas" pitchFamily="49" charset="0"/>
              <a:ea typeface="仿宋" pitchFamily="49" charset="-122"/>
              <a:cs typeface="Consolas" pitchFamily="49" charset="0"/>
            </a:endParaRPr>
          </a:p>
        </p:txBody>
      </p:sp>
      <p:grpSp>
        <p:nvGrpSpPr>
          <p:cNvPr id="3" name="组合 7"/>
          <p:cNvGrpSpPr/>
          <p:nvPr/>
        </p:nvGrpSpPr>
        <p:grpSpPr>
          <a:xfrm>
            <a:off x="571472" y="428604"/>
            <a:ext cx="1000100" cy="785817"/>
            <a:chOff x="5691204" y="3835411"/>
            <a:chExt cx="1238250" cy="1236663"/>
          </a:xfrm>
        </p:grpSpPr>
        <p:grpSp>
          <p:nvGrpSpPr>
            <p:cNvPr id="4" name="Group 19"/>
            <p:cNvGrpSpPr>
              <a:grpSpLocks/>
            </p:cNvGrpSpPr>
            <p:nvPr/>
          </p:nvGrpSpPr>
          <p:grpSpPr bwMode="auto">
            <a:xfrm>
              <a:off x="5691204" y="3835411"/>
              <a:ext cx="1238250" cy="1236663"/>
              <a:chOff x="802" y="845"/>
              <a:chExt cx="827" cy="826"/>
            </a:xfrm>
          </p:grpSpPr>
          <p:sp>
            <p:nvSpPr>
              <p:cNvPr id="8"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7"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灯片编号占位符 10"/>
          <p:cNvSpPr>
            <a:spLocks noGrp="1"/>
          </p:cNvSpPr>
          <p:nvPr>
            <p:ph type="sldNum" sz="quarter" idx="12"/>
          </p:nvPr>
        </p:nvSpPr>
        <p:spPr/>
        <p:txBody>
          <a:bodyPr/>
          <a:lstStyle/>
          <a:p>
            <a:fld id="{BD3F3EC2-762F-4585-9ABE-3D0BD98F40C0}" type="slidenum">
              <a:rPr lang="en-US" altLang="zh-CN" smtClean="0"/>
              <a:pPr/>
              <a:t>26</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0"/>
            <p:cNvSpPr>
              <a:spLocks noChangeShapeType="1"/>
            </p:cNvSpPr>
            <p:nvPr/>
          </p:nvSpPr>
          <p:spPr bwMode="auto">
            <a:xfrm>
              <a:off x="25812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0" name="Line 21"/>
            <p:cNvSpPr>
              <a:spLocks noChangeShapeType="1"/>
            </p:cNvSpPr>
            <p:nvPr/>
          </p:nvSpPr>
          <p:spPr bwMode="auto">
            <a:xfrm>
              <a:off x="45116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1" name="Line 22"/>
            <p:cNvSpPr>
              <a:spLocks noChangeShapeType="1"/>
            </p:cNvSpPr>
            <p:nvPr/>
          </p:nvSpPr>
          <p:spPr bwMode="auto">
            <a:xfrm>
              <a:off x="55911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5" name="Line 29"/>
            <p:cNvSpPr>
              <a:spLocks noChangeShapeType="1"/>
            </p:cNvSpPr>
            <p:nvPr/>
          </p:nvSpPr>
          <p:spPr bwMode="auto">
            <a:xfrm flipH="1">
              <a:off x="2782910" y="1689089"/>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Line 30"/>
            <p:cNvSpPr>
              <a:spLocks noChangeShapeType="1"/>
            </p:cNvSpPr>
            <p:nvPr/>
          </p:nvSpPr>
          <p:spPr bwMode="auto">
            <a:xfrm flipH="1">
              <a:off x="4799035" y="1714489"/>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Line 31"/>
            <p:cNvSpPr>
              <a:spLocks noChangeShapeType="1"/>
            </p:cNvSpPr>
            <p:nvPr/>
          </p:nvSpPr>
          <p:spPr bwMode="auto">
            <a:xfrm flipH="1">
              <a:off x="5807098" y="16970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71472" y="895633"/>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L</a:t>
              </a:r>
              <a:endParaRPr lang="zh-CN" altLang="en-US" sz="2000">
                <a:latin typeface="Consolas" pitchFamily="49" charset="0"/>
                <a:cs typeface="Consolas"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3" name="TextBox 22"/>
          <p:cNvSpPr txBox="1"/>
          <p:nvPr/>
        </p:nvSpPr>
        <p:spPr>
          <a:xfrm>
            <a:off x="785786" y="214290"/>
            <a:ext cx="6357982" cy="400110"/>
          </a:xfrm>
          <a:prstGeom prst="rect">
            <a:avLst/>
          </a:prstGeom>
          <a:noFill/>
        </p:spPr>
        <p:txBody>
          <a:bodyPr wrap="square" rtlCol="0">
            <a:spAutoFit/>
          </a:bodyPr>
          <a:lstStyle/>
          <a:p>
            <a:pPr algn="l"/>
            <a:r>
              <a:rPr lang="en-US" altLang="zh-CN" sz="2000" smtClean="0">
                <a:latin typeface="Consolas" pitchFamily="49" charset="0"/>
                <a:ea typeface="仿宋" pitchFamily="49" charset="-122"/>
                <a:cs typeface="Consolas" pitchFamily="49" charset="0"/>
              </a:rPr>
              <a:t>C.</a:t>
            </a:r>
            <a:r>
              <a:rPr lang="zh-CN" altLang="en-US" sz="2000" smtClean="0">
                <a:latin typeface="Consolas" pitchFamily="49" charset="0"/>
                <a:ea typeface="仿宋" pitchFamily="49" charset="-122"/>
                <a:cs typeface="Consolas" pitchFamily="49" charset="0"/>
              </a:rPr>
              <a:t>只有首结点指针没有尾结点指针的循环双链表</a:t>
            </a:r>
            <a:endParaRPr lang="zh-CN" altLang="en-US" sz="2000">
              <a:latin typeface="Consolas" pitchFamily="49" charset="0"/>
              <a:ea typeface="仿宋" pitchFamily="49" charset="-122"/>
              <a:cs typeface="Consolas" pitchFamily="49" charset="0"/>
            </a:endParaRPr>
          </a:p>
        </p:txBody>
      </p:sp>
      <p:sp>
        <p:nvSpPr>
          <p:cNvPr id="24" name="TextBox 23"/>
          <p:cNvSpPr txBox="1"/>
          <p:nvPr/>
        </p:nvSpPr>
        <p:spPr>
          <a:xfrm>
            <a:off x="714348" y="2714620"/>
            <a:ext cx="4000528" cy="193899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zh-CN" altLang="en-US" sz="2000" smtClean="0">
                <a:latin typeface="Consolas" pitchFamily="49" charset="0"/>
                <a:ea typeface="仿宋" pitchFamily="49" charset="-122"/>
                <a:cs typeface="Consolas" pitchFamily="49" charset="0"/>
              </a:rPr>
              <a:t>删除第一个元素</a:t>
            </a:r>
            <a:endParaRPr lang="en-US" altLang="zh-CN" sz="20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仿宋" pitchFamily="49" charset="-122"/>
                <a:cs typeface="Consolas" pitchFamily="49" charset="0"/>
              </a:rPr>
              <a:t>删除尾元素</a:t>
            </a:r>
            <a:endParaRPr lang="en-US" altLang="zh-CN" sz="20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仿宋" pitchFamily="49" charset="-122"/>
                <a:cs typeface="Consolas" pitchFamily="49" charset="0"/>
              </a:rPr>
              <a:t>在第一个元素前面插入新元素</a:t>
            </a:r>
            <a:endParaRPr lang="en-US" altLang="zh-CN" sz="20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smtClean="0">
                <a:latin typeface="Consolas" pitchFamily="49" charset="0"/>
                <a:ea typeface="仿宋" pitchFamily="49" charset="-122"/>
                <a:cs typeface="Consolas" pitchFamily="49" charset="0"/>
              </a:rPr>
              <a:t>在尾元素的后面插入新元素</a:t>
            </a:r>
            <a:endParaRPr lang="zh-CN" altLang="en-US" sz="2000">
              <a:latin typeface="Consolas" pitchFamily="49" charset="0"/>
              <a:ea typeface="仿宋" pitchFamily="49" charset="-122"/>
              <a:cs typeface="Consolas" pitchFamily="49" charset="0"/>
            </a:endParaRPr>
          </a:p>
        </p:txBody>
      </p:sp>
      <p:sp>
        <p:nvSpPr>
          <p:cNvPr id="25" name="右箭头 24"/>
          <p:cNvSpPr/>
          <p:nvPr/>
        </p:nvSpPr>
        <p:spPr>
          <a:xfrm>
            <a:off x="4857752" y="3397101"/>
            <a:ext cx="64294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6" name="TextBox 25"/>
          <p:cNvSpPr txBox="1"/>
          <p:nvPr/>
        </p:nvSpPr>
        <p:spPr>
          <a:xfrm>
            <a:off x="5629944" y="3357562"/>
            <a:ext cx="2357454" cy="707886"/>
          </a:xfrm>
          <a:prstGeom prst="rect">
            <a:avLst/>
          </a:prstGeom>
          <a:noFill/>
        </p:spPr>
        <p:txBody>
          <a:bodyPr wrap="square" rtlCol="0">
            <a:spAutoFit/>
          </a:bodyPr>
          <a:lstStyle/>
          <a:p>
            <a:r>
              <a:rPr lang="zh-CN" altLang="en-US" sz="2000" smtClean="0">
                <a:latin typeface="Consolas" pitchFamily="49" charset="0"/>
                <a:ea typeface="仿宋" pitchFamily="49" charset="-122"/>
                <a:cs typeface="Consolas" pitchFamily="49" charset="0"/>
              </a:rPr>
              <a:t>时间复杂度均为</a:t>
            </a:r>
            <a:r>
              <a:rPr lang="en-US" altLang="zh-CN" sz="2000" smtClean="0">
                <a:latin typeface="Consolas" pitchFamily="49" charset="0"/>
                <a:ea typeface="仿宋" pitchFamily="49" charset="-122"/>
                <a:cs typeface="Consolas" pitchFamily="49" charset="0"/>
              </a:rPr>
              <a:t>O(1)</a:t>
            </a:r>
            <a:endParaRPr lang="zh-CN" altLang="en-US" sz="2000">
              <a:latin typeface="Consolas" pitchFamily="49" charset="0"/>
              <a:ea typeface="仿宋" pitchFamily="49" charset="-122"/>
              <a:cs typeface="Consolas" pitchFamily="49" charset="0"/>
            </a:endParaRPr>
          </a:p>
        </p:txBody>
      </p:sp>
      <p:sp>
        <p:nvSpPr>
          <p:cNvPr id="27" name="TextBox 26"/>
          <p:cNvSpPr txBox="1"/>
          <p:nvPr/>
        </p:nvSpPr>
        <p:spPr>
          <a:xfrm>
            <a:off x="928662" y="5143512"/>
            <a:ext cx="1571636"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选择</a:t>
            </a:r>
            <a:r>
              <a:rPr lang="en-US" altLang="zh-CN" sz="2000" smtClean="0">
                <a:solidFill>
                  <a:srgbClr val="C00000"/>
                </a:solidFill>
                <a:latin typeface="Consolas" pitchFamily="49" charset="0"/>
                <a:ea typeface="楷体" pitchFamily="49" charset="-122"/>
                <a:cs typeface="Consolas" pitchFamily="49" charset="0"/>
              </a:rPr>
              <a:t>C</a:t>
            </a:r>
            <a:endParaRPr lang="zh-CN" altLang="en-US" sz="2000">
              <a:solidFill>
                <a:srgbClr val="C00000"/>
              </a:solidFill>
              <a:latin typeface="Consolas" pitchFamily="49" charset="0"/>
              <a:ea typeface="楷体" pitchFamily="49" charset="-122"/>
              <a:cs typeface="Consolas" pitchFamily="49" charset="0"/>
            </a:endParaRPr>
          </a:p>
        </p:txBody>
      </p:sp>
      <p:sp>
        <p:nvSpPr>
          <p:cNvPr id="30" name="灯片编号占位符 29"/>
          <p:cNvSpPr>
            <a:spLocks noGrp="1"/>
          </p:cNvSpPr>
          <p:nvPr>
            <p:ph type="sldNum" sz="quarter" idx="12"/>
          </p:nvPr>
        </p:nvSpPr>
        <p:spPr/>
        <p:txBody>
          <a:bodyPr/>
          <a:lstStyle/>
          <a:p>
            <a:fld id="{BD3F3EC2-762F-4585-9ABE-3D0BD98F40C0}" type="slidenum">
              <a:rPr lang="en-US" altLang="zh-CN" smtClean="0"/>
              <a:pPr/>
              <a:t>27</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8429684" cy="102390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2.12</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有一个带头结点的循环双链表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，设计一个算法删除第一个</a:t>
            </a:r>
            <a:r>
              <a:rPr lang="en-US" altLang="zh-CN" sz="2000" smtClean="0">
                <a:solidFill>
                  <a:srgbClr val="0000FF"/>
                </a:solidFill>
                <a:latin typeface="Consolas" pitchFamily="49" charset="0"/>
                <a:ea typeface="楷体" pitchFamily="49" charset="-122"/>
                <a:cs typeface="Consolas" pitchFamily="49" charset="0"/>
              </a:rPr>
              <a:t>data</a:t>
            </a:r>
            <a:r>
              <a:rPr lang="zh-CN" altLang="zh-CN" sz="2000" smtClean="0">
                <a:solidFill>
                  <a:srgbClr val="0000FF"/>
                </a:solidFill>
                <a:latin typeface="Consolas" pitchFamily="49" charset="0"/>
                <a:ea typeface="楷体" pitchFamily="49" charset="-122"/>
                <a:cs typeface="Consolas" pitchFamily="49" charset="0"/>
              </a:rPr>
              <a:t>域值为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a:t>
            </a:r>
          </a:p>
        </p:txBody>
      </p:sp>
      <p:sp>
        <p:nvSpPr>
          <p:cNvPr id="4" name="TextBox 3"/>
          <p:cNvSpPr txBox="1"/>
          <p:nvPr/>
        </p:nvSpPr>
        <p:spPr>
          <a:xfrm>
            <a:off x="285720" y="1547583"/>
            <a:ext cx="8572560" cy="48818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gn="l">
              <a:lnSpc>
                <a:spcPts val="2600"/>
              </a:lnSpc>
            </a:pPr>
            <a:r>
              <a:rPr lang="en-US" altLang="zh-CN" sz="2000" smtClean="0">
                <a:solidFill>
                  <a:srgbClr val="0000FF"/>
                </a:solidFill>
                <a:latin typeface="Consolas" pitchFamily="49" charset="0"/>
                <a:ea typeface="仿宋" pitchFamily="49" charset="-122"/>
                <a:cs typeface="Consolas" pitchFamily="49" charset="0"/>
              </a:rPr>
              <a:t>bool </a:t>
            </a:r>
            <a:r>
              <a:rPr lang="en-US" altLang="zh-CN" sz="2000" smtClean="0">
                <a:solidFill>
                  <a:srgbClr val="FF0000"/>
                </a:solidFill>
                <a:latin typeface="Consolas" pitchFamily="49" charset="0"/>
                <a:ea typeface="仿宋" pitchFamily="49" charset="-122"/>
                <a:cs typeface="Consolas" pitchFamily="49" charset="0"/>
              </a:rPr>
              <a:t>delelem</a:t>
            </a:r>
            <a:r>
              <a:rPr lang="en-US" altLang="zh-CN" sz="2000" smtClean="0">
                <a:solidFill>
                  <a:srgbClr val="0000FF"/>
                </a:solidFill>
                <a:latin typeface="Consolas" pitchFamily="49" charset="0"/>
                <a:ea typeface="仿宋" pitchFamily="49" charset="-122"/>
                <a:cs typeface="Consolas" pitchFamily="49" charset="0"/>
              </a:rPr>
              <a:t>(DLinkNode *&amp;L,ElemType x)</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DLinkNode *p=L-&gt;next;	   	</a:t>
            </a:r>
            <a:r>
              <a:rPr lang="en-US" altLang="zh-CN" sz="2000" smtClean="0">
                <a:solidFill>
                  <a:srgbClr val="00B0F0"/>
                </a:solidFill>
                <a:latin typeface="Consolas" pitchFamily="49" charset="0"/>
                <a:ea typeface="仿宋" pitchFamily="49" charset="-122"/>
                <a:cs typeface="Consolas" pitchFamily="49" charset="0"/>
              </a:rPr>
              <a:t>//p</a:t>
            </a:r>
            <a:r>
              <a:rPr lang="zh-CN" altLang="zh-CN" sz="2000" smtClean="0">
                <a:solidFill>
                  <a:srgbClr val="00B0F0"/>
                </a:solidFill>
                <a:latin typeface="Consolas" pitchFamily="49" charset="0"/>
                <a:ea typeface="仿宋" pitchFamily="49" charset="-122"/>
                <a:cs typeface="Consolas" pitchFamily="49" charset="0"/>
              </a:rPr>
              <a:t>指向首结点</a:t>
            </a:r>
          </a:p>
          <a:p>
            <a:pPr algn="l">
              <a:lnSpc>
                <a:spcPct val="150000"/>
              </a:lnSpc>
            </a:pPr>
            <a:r>
              <a:rPr lang="en-US" altLang="zh-CN" sz="2000" smtClean="0">
                <a:solidFill>
                  <a:srgbClr val="0000FF"/>
                </a:solidFill>
                <a:latin typeface="Consolas" pitchFamily="49" charset="0"/>
                <a:ea typeface="仿宋" pitchFamily="49" charset="-122"/>
                <a:cs typeface="Consolas" pitchFamily="49" charset="0"/>
              </a:rPr>
              <a:t>   while (p!=L &amp;&amp; p-&gt;data!=x)	</a:t>
            </a:r>
            <a:r>
              <a:rPr lang="en-US" altLang="zh-CN" sz="2000" smtClean="0">
                <a:solidFill>
                  <a:srgbClr val="00B0F0"/>
                </a:solidFill>
                <a:latin typeface="Consolas" pitchFamily="49" charset="0"/>
                <a:ea typeface="仿宋" pitchFamily="49" charset="-122"/>
                <a:cs typeface="Consolas" pitchFamily="49" charset="0"/>
              </a:rPr>
              <a:t>//</a:t>
            </a:r>
            <a:r>
              <a:rPr lang="zh-CN" altLang="zh-CN" sz="2000" smtClean="0">
                <a:solidFill>
                  <a:srgbClr val="00B0F0"/>
                </a:solidFill>
                <a:latin typeface="Consolas" pitchFamily="49" charset="0"/>
                <a:ea typeface="仿宋" pitchFamily="49" charset="-122"/>
                <a:cs typeface="Consolas" pitchFamily="49" charset="0"/>
              </a:rPr>
              <a:t>查找第一个</a:t>
            </a:r>
            <a:r>
              <a:rPr lang="en-US" altLang="zh-CN" sz="2000" smtClean="0">
                <a:solidFill>
                  <a:srgbClr val="00B0F0"/>
                </a:solidFill>
                <a:latin typeface="Consolas" pitchFamily="49" charset="0"/>
                <a:ea typeface="仿宋" pitchFamily="49" charset="-122"/>
                <a:cs typeface="Consolas" pitchFamily="49" charset="0"/>
              </a:rPr>
              <a:t>data</a:t>
            </a:r>
            <a:r>
              <a:rPr lang="zh-CN" altLang="zh-CN" sz="2000" smtClean="0">
                <a:solidFill>
                  <a:srgbClr val="00B0F0"/>
                </a:solidFill>
                <a:latin typeface="Consolas" pitchFamily="49" charset="0"/>
                <a:ea typeface="仿宋" pitchFamily="49" charset="-122"/>
                <a:cs typeface="Consolas" pitchFamily="49" charset="0"/>
              </a:rPr>
              <a:t>值为</a:t>
            </a:r>
            <a:r>
              <a:rPr lang="en-US" altLang="zh-CN" sz="2000" smtClean="0">
                <a:solidFill>
                  <a:srgbClr val="00B0F0"/>
                </a:solidFill>
                <a:latin typeface="Consolas" pitchFamily="49" charset="0"/>
                <a:ea typeface="仿宋" pitchFamily="49" charset="-122"/>
                <a:cs typeface="Consolas" pitchFamily="49" charset="0"/>
              </a:rPr>
              <a:t>x</a:t>
            </a:r>
            <a:r>
              <a:rPr lang="zh-CN" altLang="zh-CN" sz="2000" smtClean="0">
                <a:solidFill>
                  <a:srgbClr val="00B0F0"/>
                </a:solidFill>
                <a:latin typeface="Consolas" pitchFamily="49" charset="0"/>
                <a:ea typeface="仿宋" pitchFamily="49" charset="-122"/>
                <a:cs typeface="Consolas" pitchFamily="49" charset="0"/>
              </a:rPr>
              <a:t>的结点</a:t>
            </a:r>
            <a:r>
              <a:rPr lang="en-US" altLang="zh-CN" sz="2000" smtClean="0">
                <a:solidFill>
                  <a:srgbClr val="00B0F0"/>
                </a:solidFill>
                <a:latin typeface="Consolas" pitchFamily="49" charset="0"/>
                <a:ea typeface="仿宋" pitchFamily="49" charset="-122"/>
                <a:cs typeface="Consolas" pitchFamily="49" charset="0"/>
              </a:rPr>
              <a:t>p</a:t>
            </a:r>
            <a:endParaRPr lang="zh-CN" altLang="zh-CN" sz="20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p=p-&gt;next;</a:t>
            </a:r>
            <a:endParaRPr lang="zh-CN" altLang="zh-CN" sz="20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仿宋" pitchFamily="49" charset="-122"/>
                <a:cs typeface="Consolas" pitchFamily="49" charset="0"/>
              </a:rPr>
              <a:t>   if (</a:t>
            </a:r>
            <a:r>
              <a:rPr lang="en-US" altLang="zh-CN" sz="2000" smtClean="0">
                <a:solidFill>
                  <a:srgbClr val="FF00FF"/>
                </a:solidFill>
                <a:latin typeface="Consolas" pitchFamily="49" charset="0"/>
                <a:ea typeface="仿宋" pitchFamily="49" charset="-122"/>
                <a:cs typeface="Consolas" pitchFamily="49" charset="0"/>
              </a:rPr>
              <a:t>p!=L</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B0F0"/>
                </a:solidFill>
                <a:latin typeface="Consolas" pitchFamily="49" charset="0"/>
                <a:ea typeface="仿宋" pitchFamily="49" charset="-122"/>
                <a:cs typeface="Consolas" pitchFamily="49" charset="0"/>
              </a:rPr>
              <a:t>//</a:t>
            </a:r>
            <a:r>
              <a:rPr lang="zh-CN" altLang="zh-CN" sz="2000" smtClean="0">
                <a:solidFill>
                  <a:srgbClr val="00B0F0"/>
                </a:solidFill>
                <a:latin typeface="Consolas" pitchFamily="49" charset="0"/>
                <a:ea typeface="仿宋" pitchFamily="49" charset="-122"/>
                <a:cs typeface="Consolas" pitchFamily="49" charset="0"/>
              </a:rPr>
              <a:t>找到了第一个值为</a:t>
            </a:r>
            <a:r>
              <a:rPr lang="en-US" altLang="zh-CN" sz="2000" smtClean="0">
                <a:solidFill>
                  <a:srgbClr val="00B0F0"/>
                </a:solidFill>
                <a:latin typeface="Consolas" pitchFamily="49" charset="0"/>
                <a:ea typeface="仿宋" pitchFamily="49" charset="-122"/>
                <a:cs typeface="Consolas" pitchFamily="49" charset="0"/>
              </a:rPr>
              <a:t>x</a:t>
            </a:r>
            <a:r>
              <a:rPr lang="zh-CN" altLang="zh-CN" sz="2000" smtClean="0">
                <a:solidFill>
                  <a:srgbClr val="00B0F0"/>
                </a:solidFill>
                <a:latin typeface="Consolas" pitchFamily="49" charset="0"/>
                <a:ea typeface="仿宋" pitchFamily="49" charset="-122"/>
                <a:cs typeface="Consolas" pitchFamily="49" charset="0"/>
              </a:rPr>
              <a:t>的结点</a:t>
            </a:r>
            <a:r>
              <a:rPr lang="en-US" altLang="zh-CN" sz="2000" smtClean="0">
                <a:solidFill>
                  <a:srgbClr val="00B0F0"/>
                </a:solidFill>
                <a:latin typeface="Consolas" pitchFamily="49" charset="0"/>
                <a:ea typeface="仿宋" pitchFamily="49" charset="-122"/>
                <a:cs typeface="Consolas" pitchFamily="49" charset="0"/>
              </a:rPr>
              <a:t>p</a:t>
            </a:r>
            <a:endParaRPr lang="zh-CN" altLang="zh-CN" sz="20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  p-&gt;next-&gt;prior=p-&gt;prior;  </a:t>
            </a:r>
            <a:r>
              <a:rPr lang="en-US" altLang="zh-CN" sz="2000" smtClean="0">
                <a:solidFill>
                  <a:srgbClr val="00B0F0"/>
                </a:solidFill>
                <a:latin typeface="Consolas" pitchFamily="49" charset="0"/>
                <a:ea typeface="仿宋" pitchFamily="49" charset="-122"/>
                <a:cs typeface="Consolas" pitchFamily="49" charset="0"/>
              </a:rPr>
              <a:t>//</a:t>
            </a:r>
            <a:r>
              <a:rPr lang="zh-CN" altLang="zh-CN" sz="2000" smtClean="0">
                <a:solidFill>
                  <a:srgbClr val="00B0F0"/>
                </a:solidFill>
                <a:latin typeface="Consolas" pitchFamily="49" charset="0"/>
                <a:ea typeface="仿宋" pitchFamily="49" charset="-122"/>
                <a:cs typeface="Consolas" pitchFamily="49" charset="0"/>
              </a:rPr>
              <a:t>删除</a:t>
            </a:r>
            <a:r>
              <a:rPr lang="en-US" altLang="zh-CN" sz="2000" smtClean="0">
                <a:solidFill>
                  <a:srgbClr val="00B0F0"/>
                </a:solidFill>
                <a:latin typeface="Consolas" pitchFamily="49" charset="0"/>
                <a:ea typeface="仿宋" pitchFamily="49" charset="-122"/>
                <a:cs typeface="Consolas" pitchFamily="49" charset="0"/>
              </a:rPr>
              <a:t>p</a:t>
            </a:r>
            <a:r>
              <a:rPr lang="zh-CN" altLang="zh-CN" sz="2000" smtClean="0">
                <a:solidFill>
                  <a:srgbClr val="00B0F0"/>
                </a:solidFill>
                <a:latin typeface="Consolas" pitchFamily="49" charset="0"/>
                <a:ea typeface="仿宋" pitchFamily="49" charset="-122"/>
                <a:cs typeface="Consolas" pitchFamily="49" charset="0"/>
              </a:rPr>
              <a:t>结点</a:t>
            </a: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p-&gt;prior-&gt;next=p-&gt;next;</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free(p);</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return true;			</a:t>
            </a:r>
            <a:r>
              <a:rPr lang="en-US" altLang="zh-CN" sz="2000" smtClean="0">
                <a:solidFill>
                  <a:srgbClr val="00B0F0"/>
                </a:solidFill>
                <a:latin typeface="Consolas" pitchFamily="49" charset="0"/>
                <a:ea typeface="仿宋" pitchFamily="49" charset="-122"/>
                <a:cs typeface="Consolas" pitchFamily="49" charset="0"/>
              </a:rPr>
              <a:t>//</a:t>
            </a:r>
            <a:r>
              <a:rPr lang="zh-CN" altLang="zh-CN" sz="2000" smtClean="0">
                <a:solidFill>
                  <a:srgbClr val="00B0F0"/>
                </a:solidFill>
                <a:latin typeface="Consolas" pitchFamily="49" charset="0"/>
                <a:ea typeface="仿宋" pitchFamily="49" charset="-122"/>
                <a:cs typeface="Consolas" pitchFamily="49" charset="0"/>
              </a:rPr>
              <a:t>返回真</a:t>
            </a: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else				</a:t>
            </a:r>
            <a:r>
              <a:rPr lang="en-US" altLang="zh-CN" sz="2000" smtClean="0">
                <a:solidFill>
                  <a:srgbClr val="00B0F0"/>
                </a:solidFill>
                <a:latin typeface="Consolas" pitchFamily="49" charset="0"/>
                <a:ea typeface="仿宋" pitchFamily="49" charset="-122"/>
                <a:cs typeface="Consolas" pitchFamily="49" charset="0"/>
              </a:rPr>
              <a:t>//</a:t>
            </a:r>
            <a:r>
              <a:rPr lang="zh-CN" altLang="zh-CN" sz="2000" smtClean="0">
                <a:solidFill>
                  <a:srgbClr val="00B0F0"/>
                </a:solidFill>
                <a:latin typeface="Consolas" pitchFamily="49" charset="0"/>
                <a:ea typeface="仿宋" pitchFamily="49" charset="-122"/>
                <a:cs typeface="Consolas" pitchFamily="49" charset="0"/>
              </a:rPr>
              <a:t>没有找到为</a:t>
            </a:r>
            <a:r>
              <a:rPr lang="en-US" altLang="zh-CN" sz="2000" smtClean="0">
                <a:solidFill>
                  <a:srgbClr val="00B0F0"/>
                </a:solidFill>
                <a:latin typeface="Consolas" pitchFamily="49" charset="0"/>
                <a:ea typeface="仿宋" pitchFamily="49" charset="-122"/>
                <a:cs typeface="Consolas" pitchFamily="49" charset="0"/>
              </a:rPr>
              <a:t>x</a:t>
            </a:r>
            <a:r>
              <a:rPr lang="zh-CN" altLang="zh-CN" sz="2000" smtClean="0">
                <a:solidFill>
                  <a:srgbClr val="00B0F0"/>
                </a:solidFill>
                <a:latin typeface="Consolas" pitchFamily="49" charset="0"/>
                <a:ea typeface="仿宋" pitchFamily="49" charset="-122"/>
                <a:cs typeface="Consolas" pitchFamily="49" charset="0"/>
              </a:rPr>
              <a:t>的结点，返回假</a:t>
            </a: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      return false;</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2000" smtClean="0">
                <a:solidFill>
                  <a:srgbClr val="0000FF"/>
                </a:solidFill>
                <a:latin typeface="Consolas" pitchFamily="49" charset="0"/>
                <a:ea typeface="仿宋" pitchFamily="49" charset="-122"/>
                <a:cs typeface="Consolas" pitchFamily="49" charset="0"/>
              </a:rPr>
              <a:t>}</a:t>
            </a:r>
            <a:endParaRPr lang="zh-CN" altLang="zh-CN" sz="20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28</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861774"/>
          </a:xfrm>
          <a:prstGeom prst="rect">
            <a:avLst/>
          </a:prstGeom>
          <a:noFill/>
          <a:ln w="9525">
            <a:noFill/>
            <a:miter lim="800000"/>
            <a:headEnd/>
            <a:tailEnd/>
          </a:ln>
          <a:effectLst/>
        </p:spPr>
        <p:txBody>
          <a:bodyPr>
            <a:spAutoFit/>
          </a:bodyPr>
          <a:lstStyle/>
          <a:p>
            <a:pPr algn="just">
              <a:lnSpc>
                <a:spcPts val="3000"/>
              </a:lnSpc>
              <a:spcBef>
                <a:spcPts val="0"/>
              </a:spcBef>
            </a:pPr>
            <a:r>
              <a:rPr kumimoji="1" lang="en-US" altLang="zh-CN" sz="2000">
                <a:solidFill>
                  <a:srgbClr val="FF3300"/>
                </a:solidFill>
                <a:latin typeface="Consolas" pitchFamily="49" charset="0"/>
                <a:cs typeface="Consolas" pitchFamily="49" charset="0"/>
              </a:rPr>
              <a:t>    </a:t>
            </a:r>
            <a:r>
              <a:rPr kumimoji="1" lang="en-US" altLang="zh-CN" sz="2000" smtClean="0">
                <a:solidFill>
                  <a:srgbClr val="FF3300"/>
                </a:solidFill>
                <a:latin typeface="Consolas" pitchFamily="49" charset="0"/>
                <a:ea typeface="楷体" pitchFamily="49" charset="-122"/>
                <a:cs typeface="Consolas" pitchFamily="49" charset="0"/>
              </a:rPr>
              <a:t>【</a:t>
            </a:r>
            <a:r>
              <a:rPr kumimoji="1" lang="zh-CN" altLang="en-US" sz="2000" smtClean="0">
                <a:solidFill>
                  <a:srgbClr val="FF3300"/>
                </a:solidFill>
                <a:latin typeface="Consolas" pitchFamily="49" charset="0"/>
                <a:ea typeface="楷体" pitchFamily="49" charset="-122"/>
                <a:cs typeface="Consolas" pitchFamily="49" charset="0"/>
              </a:rPr>
              <a:t>例</a:t>
            </a:r>
            <a:r>
              <a:rPr kumimoji="1" lang="en-US" altLang="zh-CN" sz="2000" smtClean="0">
                <a:solidFill>
                  <a:srgbClr val="FF3300"/>
                </a:solidFill>
                <a:latin typeface="Consolas" pitchFamily="49" charset="0"/>
                <a:ea typeface="楷体" pitchFamily="49" charset="-122"/>
                <a:cs typeface="Consolas" pitchFamily="49" charset="0"/>
              </a:rPr>
              <a:t>2.13】</a:t>
            </a:r>
            <a:r>
              <a:rPr kumimoji="1" lang="zh-CN" altLang="en-US" sz="2000" dirty="0">
                <a:latin typeface="Consolas" pitchFamily="49" charset="0"/>
                <a:ea typeface="楷体" pitchFamily="49" charset="-122"/>
                <a:cs typeface="Consolas" pitchFamily="49" charset="0"/>
              </a:rPr>
              <a:t>设计</a:t>
            </a:r>
            <a:r>
              <a:rPr kumimoji="1" lang="zh-CN" altLang="en-US" sz="2000">
                <a:latin typeface="Consolas" pitchFamily="49" charset="0"/>
                <a:ea typeface="楷体" pitchFamily="49" charset="-122"/>
                <a:cs typeface="Consolas" pitchFamily="49" charset="0"/>
              </a:rPr>
              <a:t>判断</a:t>
            </a:r>
            <a:r>
              <a:rPr kumimoji="1" lang="zh-CN" altLang="en-US" sz="2000" smtClean="0">
                <a:latin typeface="Consolas" pitchFamily="49" charset="0"/>
                <a:ea typeface="楷体" pitchFamily="49" charset="-122"/>
                <a:cs typeface="Consolas" pitchFamily="49" charset="0"/>
              </a:rPr>
              <a:t>带头结点的</a:t>
            </a:r>
            <a:r>
              <a:rPr kumimoji="1" lang="zh-CN" altLang="en-US" sz="2000" dirty="0">
                <a:latin typeface="Consolas" pitchFamily="49" charset="0"/>
                <a:ea typeface="楷体" pitchFamily="49" charset="-122"/>
                <a:cs typeface="Consolas" pitchFamily="49" charset="0"/>
              </a:rPr>
              <a:t>循环双</a:t>
            </a:r>
            <a:r>
              <a:rPr kumimoji="1" lang="zh-CN" altLang="en-US" sz="2000">
                <a:latin typeface="Consolas" pitchFamily="49" charset="0"/>
                <a:ea typeface="楷体" pitchFamily="49" charset="-122"/>
                <a:cs typeface="Consolas" pitchFamily="49" charset="0"/>
              </a:rPr>
              <a:t>链表</a:t>
            </a:r>
            <a:r>
              <a:rPr kumimoji="1" lang="en-US" altLang="zh-CN" sz="2000" smtClean="0">
                <a:latin typeface="Consolas" pitchFamily="49" charset="0"/>
                <a:ea typeface="楷体" pitchFamily="49" charset="-122"/>
                <a:cs typeface="Consolas" pitchFamily="49" charset="0"/>
              </a:rPr>
              <a:t>L</a:t>
            </a:r>
            <a:r>
              <a:rPr kumimoji="1" lang="zh-CN" altLang="en-US" sz="2000" smtClean="0">
                <a:latin typeface="Consolas" pitchFamily="49" charset="0"/>
                <a:ea typeface="楷体" pitchFamily="49" charset="-122"/>
                <a:cs typeface="Consolas" pitchFamily="49" charset="0"/>
              </a:rPr>
              <a:t>（含两个以上的结点）是否</a:t>
            </a:r>
            <a:r>
              <a:rPr kumimoji="1" lang="zh-CN" altLang="en-US" sz="2000" dirty="0">
                <a:latin typeface="Consolas" pitchFamily="49" charset="0"/>
                <a:ea typeface="楷体" pitchFamily="49" charset="-122"/>
                <a:cs typeface="Consolas" pitchFamily="49" charset="0"/>
              </a:rPr>
              <a:t>对称相等的算法</a:t>
            </a:r>
            <a:r>
              <a:rPr kumimoji="1" lang="zh-CN" altLang="en-US" sz="2000" dirty="0" smtClean="0">
                <a:latin typeface="Consolas" pitchFamily="49" charset="0"/>
                <a:ea typeface="楷体" pitchFamily="49" charset="-122"/>
                <a:cs typeface="Consolas" pitchFamily="49" charset="0"/>
              </a:rPr>
              <a:t>。</a:t>
            </a:r>
            <a:r>
              <a:rPr kumimoji="1" lang="zh-CN" altLang="en-US" sz="2000" dirty="0" smtClean="0">
                <a:solidFill>
                  <a:srgbClr val="FF3300"/>
                </a:solidFill>
                <a:latin typeface="Consolas" pitchFamily="49" charset="0"/>
                <a:ea typeface="楷体" pitchFamily="49" charset="-122"/>
                <a:cs typeface="Consolas" pitchFamily="49" charset="0"/>
              </a:rPr>
              <a:t>      </a:t>
            </a:r>
            <a:endParaRPr kumimoji="1" lang="zh-CN" altLang="en-US" sz="2000" dirty="0">
              <a:latin typeface="Consolas" pitchFamily="49" charset="0"/>
              <a:ea typeface="楷体" pitchFamily="49" charset="-122"/>
              <a:cs typeface="Consolas" pitchFamily="49" charset="0"/>
            </a:endParaRPr>
          </a:p>
        </p:txBody>
      </p:sp>
      <p:sp>
        <p:nvSpPr>
          <p:cNvPr id="3" name="TextBox 2"/>
          <p:cNvSpPr txBox="1"/>
          <p:nvPr/>
        </p:nvSpPr>
        <p:spPr>
          <a:xfrm>
            <a:off x="762561" y="2214554"/>
            <a:ext cx="692948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200"/>
              </a:lnSpc>
              <a:buBlip>
                <a:blip r:embed="rId2"/>
              </a:buBlip>
            </a:pPr>
            <a:r>
              <a:rPr kumimoji="1" lang="en-US" altLang="zh-CN" sz="2000" i="1" smtClean="0">
                <a:latin typeface="Consolas" pitchFamily="49" charset="0"/>
                <a:ea typeface="仿宋" pitchFamily="49" charset="-122"/>
                <a:cs typeface="Consolas" pitchFamily="49" charset="0"/>
              </a:rPr>
              <a:t>p</a:t>
            </a:r>
            <a:r>
              <a:rPr kumimoji="1" lang="zh-CN" altLang="en-US" sz="2000" dirty="0" smtClean="0">
                <a:latin typeface="Consolas" pitchFamily="49" charset="0"/>
                <a:ea typeface="仿宋" pitchFamily="49" charset="-122"/>
                <a:cs typeface="Consolas" pitchFamily="49" charset="0"/>
              </a:rPr>
              <a:t>从左向右</a:t>
            </a:r>
            <a:r>
              <a:rPr kumimoji="1" lang="zh-CN" altLang="en-US" sz="2000" smtClean="0">
                <a:latin typeface="Consolas" pitchFamily="49" charset="0"/>
                <a:ea typeface="仿宋" pitchFamily="49" charset="-122"/>
                <a:cs typeface="Consolas" pitchFamily="49" charset="0"/>
              </a:rPr>
              <a:t>扫描</a:t>
            </a:r>
            <a:r>
              <a:rPr kumimoji="1" lang="en-US" altLang="zh-CN" sz="2000" smtClean="0">
                <a:latin typeface="Consolas" pitchFamily="49" charset="0"/>
                <a:ea typeface="仿宋" pitchFamily="49" charset="-122"/>
                <a:cs typeface="Consolas" pitchFamily="49" charset="0"/>
              </a:rPr>
              <a:t>L</a:t>
            </a:r>
            <a:r>
              <a:rPr kumimoji="1" lang="zh-CN" altLang="en-US" sz="2000" smtClean="0">
                <a:latin typeface="Consolas" pitchFamily="49" charset="0"/>
                <a:ea typeface="仿宋" pitchFamily="49" charset="-122"/>
                <a:cs typeface="Consolas" pitchFamily="49" charset="0"/>
              </a:rPr>
              <a:t>，</a:t>
            </a:r>
            <a:r>
              <a:rPr kumimoji="1" lang="en-US" altLang="zh-CN" sz="2000" i="1" smtClean="0">
                <a:latin typeface="Consolas" pitchFamily="49" charset="0"/>
                <a:ea typeface="仿宋" pitchFamily="49" charset="-122"/>
                <a:cs typeface="Consolas" pitchFamily="49" charset="0"/>
              </a:rPr>
              <a:t>q</a:t>
            </a:r>
            <a:r>
              <a:rPr kumimoji="1" lang="zh-CN" altLang="en-US" sz="2000" dirty="0" smtClean="0">
                <a:latin typeface="Consolas" pitchFamily="49" charset="0"/>
                <a:ea typeface="仿宋" pitchFamily="49" charset="-122"/>
                <a:cs typeface="Consolas" pitchFamily="49" charset="0"/>
              </a:rPr>
              <a:t>从右向左</a:t>
            </a:r>
            <a:r>
              <a:rPr kumimoji="1" lang="zh-CN" altLang="en-US" sz="2000" smtClean="0">
                <a:latin typeface="Consolas" pitchFamily="49" charset="0"/>
                <a:ea typeface="仿宋" pitchFamily="49" charset="-122"/>
                <a:cs typeface="Consolas" pitchFamily="49" charset="0"/>
              </a:rPr>
              <a:t>扫描</a:t>
            </a:r>
            <a:r>
              <a:rPr kumimoji="1" lang="en-US" altLang="zh-CN" sz="2000" smtClean="0">
                <a:latin typeface="Consolas" pitchFamily="49" charset="0"/>
                <a:ea typeface="仿宋" pitchFamily="49" charset="-122"/>
                <a:cs typeface="Consolas" pitchFamily="49" charset="0"/>
              </a:rPr>
              <a:t>L</a:t>
            </a:r>
          </a:p>
          <a:p>
            <a:pPr marL="457200" indent="-457200" algn="l">
              <a:lnSpc>
                <a:spcPts val="3200"/>
              </a:lnSpc>
              <a:buBlip>
                <a:blip r:embed="rId2"/>
              </a:buBlip>
            </a:pPr>
            <a:r>
              <a:rPr kumimoji="1" lang="zh-CN" altLang="en-US" sz="2000" smtClean="0">
                <a:latin typeface="Consolas" pitchFamily="49" charset="0"/>
                <a:ea typeface="仿宋" pitchFamily="49" charset="-122"/>
                <a:cs typeface="Consolas" pitchFamily="49" charset="0"/>
              </a:rPr>
              <a:t>若对应数据结点的</a:t>
            </a:r>
            <a:r>
              <a:rPr kumimoji="1" lang="en-US" altLang="zh-CN" sz="2000" dirty="0" smtClean="0">
                <a:latin typeface="Consolas" pitchFamily="49" charset="0"/>
                <a:ea typeface="仿宋" pitchFamily="49" charset="-122"/>
                <a:cs typeface="Consolas" pitchFamily="49" charset="0"/>
              </a:rPr>
              <a:t>data</a:t>
            </a:r>
            <a:r>
              <a:rPr kumimoji="1" lang="zh-CN" altLang="en-US" sz="2000" dirty="0" smtClean="0">
                <a:latin typeface="Consolas" pitchFamily="49" charset="0"/>
                <a:ea typeface="仿宋" pitchFamily="49" charset="-122"/>
                <a:cs typeface="Consolas" pitchFamily="49" charset="0"/>
              </a:rPr>
              <a:t>域</a:t>
            </a:r>
            <a:r>
              <a:rPr kumimoji="1" lang="zh-CN" altLang="en-US" sz="2000" smtClean="0">
                <a:latin typeface="Consolas" pitchFamily="49" charset="0"/>
                <a:ea typeface="仿宋" pitchFamily="49" charset="-122"/>
                <a:cs typeface="Consolas" pitchFamily="49" charset="0"/>
              </a:rPr>
              <a:t>不相等，则退出循环</a:t>
            </a:r>
            <a:endParaRPr kumimoji="1" lang="en-US" altLang="zh-CN" sz="2000" smtClean="0">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2000" smtClean="0">
                <a:latin typeface="Consolas" pitchFamily="49" charset="0"/>
                <a:ea typeface="仿宋" pitchFamily="49" charset="-122"/>
                <a:cs typeface="Consolas" pitchFamily="49" charset="0"/>
              </a:rPr>
              <a:t>否则继续比较，直到</a:t>
            </a:r>
            <a:r>
              <a:rPr kumimoji="1" lang="en-US" altLang="zh-CN" sz="2000" i="1" dirty="0" smtClean="0">
                <a:solidFill>
                  <a:srgbClr val="FF00FF"/>
                </a:solidFill>
                <a:latin typeface="Consolas" pitchFamily="49" charset="0"/>
                <a:ea typeface="仿宋" pitchFamily="49" charset="-122"/>
                <a:cs typeface="Consolas" pitchFamily="49" charset="0"/>
              </a:rPr>
              <a:t>p</a:t>
            </a:r>
            <a:r>
              <a:rPr kumimoji="1" lang="zh-CN" altLang="en-US" sz="2000" dirty="0" smtClean="0">
                <a:solidFill>
                  <a:srgbClr val="FF00FF"/>
                </a:solidFill>
                <a:latin typeface="Consolas" pitchFamily="49" charset="0"/>
                <a:ea typeface="仿宋" pitchFamily="49" charset="-122"/>
                <a:cs typeface="Consolas" pitchFamily="49" charset="0"/>
              </a:rPr>
              <a:t>与</a:t>
            </a:r>
            <a:r>
              <a:rPr kumimoji="1" lang="en-US" altLang="zh-CN" sz="2000" i="1" dirty="0" smtClean="0">
                <a:solidFill>
                  <a:srgbClr val="FF00FF"/>
                </a:solidFill>
                <a:latin typeface="Consolas" pitchFamily="49" charset="0"/>
                <a:ea typeface="仿宋" pitchFamily="49" charset="-122"/>
                <a:cs typeface="Consolas" pitchFamily="49" charset="0"/>
              </a:rPr>
              <a:t>q</a:t>
            </a:r>
            <a:r>
              <a:rPr kumimoji="1" lang="zh-CN" altLang="en-US" sz="2000" dirty="0" smtClean="0">
                <a:solidFill>
                  <a:srgbClr val="FF00FF"/>
                </a:solidFill>
                <a:latin typeface="Consolas" pitchFamily="49" charset="0"/>
                <a:ea typeface="仿宋" pitchFamily="49" charset="-122"/>
                <a:cs typeface="Consolas" pitchFamily="49" charset="0"/>
              </a:rPr>
              <a:t>相等</a:t>
            </a:r>
            <a:r>
              <a:rPr kumimoji="1" lang="zh-CN" altLang="en-US" sz="2000" dirty="0" smtClean="0">
                <a:latin typeface="Consolas" pitchFamily="49" charset="0"/>
                <a:ea typeface="仿宋" pitchFamily="49" charset="-122"/>
                <a:cs typeface="Consolas" pitchFamily="49" charset="0"/>
              </a:rPr>
              <a:t>或</a:t>
            </a:r>
            <a:r>
              <a:rPr kumimoji="1" lang="en-US" altLang="zh-CN" sz="2000" i="1" dirty="0" smtClean="0">
                <a:solidFill>
                  <a:srgbClr val="FF00FF"/>
                </a:solidFill>
                <a:latin typeface="Consolas" pitchFamily="49" charset="0"/>
                <a:ea typeface="仿宋" pitchFamily="49" charset="-122"/>
                <a:cs typeface="Consolas" pitchFamily="49" charset="0"/>
              </a:rPr>
              <a:t>p</a:t>
            </a:r>
            <a:r>
              <a:rPr kumimoji="1" lang="zh-CN" altLang="en-US" sz="2000" dirty="0" smtClean="0">
                <a:solidFill>
                  <a:srgbClr val="FF00FF"/>
                </a:solidFill>
                <a:latin typeface="Consolas" pitchFamily="49" charset="0"/>
                <a:ea typeface="仿宋" pitchFamily="49" charset="-122"/>
                <a:cs typeface="Consolas" pitchFamily="49" charset="0"/>
              </a:rPr>
              <a:t>的下</a:t>
            </a:r>
            <a:r>
              <a:rPr kumimoji="1" lang="zh-CN" altLang="en-US" sz="2000" smtClean="0">
                <a:solidFill>
                  <a:srgbClr val="FF00FF"/>
                </a:solidFill>
                <a:latin typeface="Consolas" pitchFamily="49" charset="0"/>
                <a:ea typeface="仿宋" pitchFamily="49" charset="-122"/>
                <a:cs typeface="Consolas" pitchFamily="49" charset="0"/>
              </a:rPr>
              <a:t>一个结点为</a:t>
            </a:r>
            <a:r>
              <a:rPr kumimoji="1" lang="en-US" altLang="zh-CN" sz="2000" i="1" smtClean="0">
                <a:solidFill>
                  <a:srgbClr val="FF00FF"/>
                </a:solidFill>
                <a:latin typeface="Consolas" pitchFamily="49" charset="0"/>
                <a:ea typeface="仿宋" pitchFamily="49" charset="-122"/>
                <a:cs typeface="Consolas" pitchFamily="49" charset="0"/>
              </a:rPr>
              <a:t>q</a:t>
            </a:r>
            <a:r>
              <a:rPr kumimoji="1" lang="zh-CN" altLang="en-US" sz="2000" dirty="0" smtClean="0">
                <a:latin typeface="Consolas" pitchFamily="49" charset="0"/>
                <a:ea typeface="仿宋" pitchFamily="49" charset="-122"/>
                <a:cs typeface="Consolas" pitchFamily="49" charset="0"/>
              </a:rPr>
              <a:t>为止。</a:t>
            </a:r>
            <a:endParaRPr lang="zh-CN" altLang="en-US" sz="2000" dirty="0">
              <a:latin typeface="Consolas" pitchFamily="49" charset="0"/>
              <a:ea typeface="仿宋" pitchFamily="49" charset="-122"/>
              <a:cs typeface="Consolas" pitchFamily="49" charset="0"/>
            </a:endParaRPr>
          </a:p>
        </p:txBody>
      </p:sp>
      <p:grpSp>
        <p:nvGrpSpPr>
          <p:cNvPr id="38" name="组合 37"/>
          <p:cNvGrpSpPr/>
          <p:nvPr/>
        </p:nvGrpSpPr>
        <p:grpSpPr>
          <a:xfrm>
            <a:off x="-23257" y="3886146"/>
            <a:ext cx="9453041" cy="2043184"/>
            <a:chOff x="-32" y="3528956"/>
            <a:chExt cx="9453041" cy="2043184"/>
          </a:xfrm>
        </p:grpSpPr>
        <p:sp>
          <p:nvSpPr>
            <p:cNvPr id="4" name="Rectangle 5"/>
            <p:cNvSpPr>
              <a:spLocks noChangeArrowheads="1"/>
            </p:cNvSpPr>
            <p:nvPr/>
          </p:nvSpPr>
          <p:spPr bwMode="auto">
            <a:xfrm>
              <a:off x="1012822" y="422048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5" name="Rectangle 6"/>
            <p:cNvSpPr>
              <a:spLocks noChangeArrowheads="1"/>
            </p:cNvSpPr>
            <p:nvPr/>
          </p:nvSpPr>
          <p:spPr bwMode="auto">
            <a:xfrm>
              <a:off x="1554159" y="422048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0"/>
            <p:cNvSpPr>
              <a:spLocks noChangeArrowheads="1"/>
            </p:cNvSpPr>
            <p:nvPr/>
          </p:nvSpPr>
          <p:spPr bwMode="auto">
            <a:xfrm>
              <a:off x="2886072"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7" name="Rectangle 11"/>
            <p:cNvSpPr>
              <a:spLocks noChangeArrowheads="1"/>
            </p:cNvSpPr>
            <p:nvPr/>
          </p:nvSpPr>
          <p:spPr bwMode="auto">
            <a:xfrm>
              <a:off x="3427409"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2"/>
            <p:cNvSpPr>
              <a:spLocks noChangeArrowheads="1"/>
            </p:cNvSpPr>
            <p:nvPr/>
          </p:nvSpPr>
          <p:spPr bwMode="auto">
            <a:xfrm>
              <a:off x="4899022"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9" name="Rectangle 13"/>
            <p:cNvSpPr>
              <a:spLocks noChangeArrowheads="1"/>
            </p:cNvSpPr>
            <p:nvPr/>
          </p:nvSpPr>
          <p:spPr bwMode="auto">
            <a:xfrm>
              <a:off x="5440359"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4"/>
            <p:cNvSpPr>
              <a:spLocks noChangeArrowheads="1"/>
            </p:cNvSpPr>
            <p:nvPr/>
          </p:nvSpPr>
          <p:spPr bwMode="auto">
            <a:xfrm>
              <a:off x="7886697"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11" name="Rectangle 15"/>
            <p:cNvSpPr>
              <a:spLocks noChangeArrowheads="1"/>
            </p:cNvSpPr>
            <p:nvPr/>
          </p:nvSpPr>
          <p:spPr bwMode="auto">
            <a:xfrm>
              <a:off x="8428034"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2" name="Text Box 16"/>
            <p:cNvSpPr txBox="1">
              <a:spLocks noChangeArrowheads="1"/>
            </p:cNvSpPr>
            <p:nvPr/>
          </p:nvSpPr>
          <p:spPr bwMode="auto">
            <a:xfrm>
              <a:off x="6275384" y="4220489"/>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3" name="Arc 17"/>
            <p:cNvSpPr>
              <a:spLocks/>
            </p:cNvSpPr>
            <p:nvPr/>
          </p:nvSpPr>
          <p:spPr bwMode="auto">
            <a:xfrm>
              <a:off x="146016" y="3861714"/>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4" name="Text Box 18"/>
            <p:cNvSpPr txBox="1">
              <a:spLocks noChangeArrowheads="1"/>
            </p:cNvSpPr>
            <p:nvPr/>
          </p:nvSpPr>
          <p:spPr bwMode="auto">
            <a:xfrm>
              <a:off x="-32" y="3528956"/>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15" name="Line 19"/>
            <p:cNvSpPr>
              <a:spLocks noChangeShapeType="1"/>
            </p:cNvSpPr>
            <p:nvPr/>
          </p:nvSpPr>
          <p:spPr bwMode="auto">
            <a:xfrm>
              <a:off x="1804984" y="4352251"/>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Line 20"/>
            <p:cNvSpPr>
              <a:spLocks noChangeShapeType="1"/>
            </p:cNvSpPr>
            <p:nvPr/>
          </p:nvSpPr>
          <p:spPr bwMode="auto">
            <a:xfrm>
              <a:off x="3762372" y="43776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Line 21"/>
            <p:cNvSpPr>
              <a:spLocks noChangeShapeType="1"/>
            </p:cNvSpPr>
            <p:nvPr/>
          </p:nvSpPr>
          <p:spPr bwMode="auto">
            <a:xfrm>
              <a:off x="5692772" y="43776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Line 22"/>
            <p:cNvSpPr>
              <a:spLocks noChangeShapeType="1"/>
            </p:cNvSpPr>
            <p:nvPr/>
          </p:nvSpPr>
          <p:spPr bwMode="auto">
            <a:xfrm>
              <a:off x="6772272" y="43776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Rectangle 24"/>
            <p:cNvSpPr>
              <a:spLocks noChangeArrowheads="1"/>
            </p:cNvSpPr>
            <p:nvPr/>
          </p:nvSpPr>
          <p:spPr bwMode="auto">
            <a:xfrm>
              <a:off x="7348534"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0" name="Rectangle 25"/>
            <p:cNvSpPr>
              <a:spLocks noChangeArrowheads="1"/>
            </p:cNvSpPr>
            <p:nvPr/>
          </p:nvSpPr>
          <p:spPr bwMode="auto">
            <a:xfrm>
              <a:off x="4359272"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 name="Rectangle 26"/>
            <p:cNvSpPr>
              <a:spLocks noChangeArrowheads="1"/>
            </p:cNvSpPr>
            <p:nvPr/>
          </p:nvSpPr>
          <p:spPr bwMode="auto">
            <a:xfrm>
              <a:off x="473072" y="422048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2" name="Rectangle 27"/>
            <p:cNvSpPr>
              <a:spLocks noChangeArrowheads="1"/>
            </p:cNvSpPr>
            <p:nvPr/>
          </p:nvSpPr>
          <p:spPr bwMode="auto">
            <a:xfrm>
              <a:off x="2381247"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Line 28"/>
            <p:cNvSpPr>
              <a:spLocks noChangeShapeType="1"/>
            </p:cNvSpPr>
            <p:nvPr/>
          </p:nvSpPr>
          <p:spPr bwMode="auto">
            <a:xfrm flipH="1">
              <a:off x="2092322" y="4509414"/>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4" name="Line 29"/>
            <p:cNvSpPr>
              <a:spLocks noChangeShapeType="1"/>
            </p:cNvSpPr>
            <p:nvPr/>
          </p:nvSpPr>
          <p:spPr bwMode="auto">
            <a:xfrm flipH="1">
              <a:off x="3963984" y="4509414"/>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5" name="Line 30"/>
            <p:cNvSpPr>
              <a:spLocks noChangeShapeType="1"/>
            </p:cNvSpPr>
            <p:nvPr/>
          </p:nvSpPr>
          <p:spPr bwMode="auto">
            <a:xfrm flipH="1">
              <a:off x="5980109" y="4534814"/>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 name="Line 31"/>
            <p:cNvSpPr>
              <a:spLocks noChangeShapeType="1"/>
            </p:cNvSpPr>
            <p:nvPr/>
          </p:nvSpPr>
          <p:spPr bwMode="auto">
            <a:xfrm flipH="1">
              <a:off x="6988172" y="45173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 name="任意多边形 26"/>
            <p:cNvSpPr/>
            <p:nvPr/>
          </p:nvSpPr>
          <p:spPr>
            <a:xfrm>
              <a:off x="666217" y="3940586"/>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0" name="直接箭头连接符 29"/>
            <p:cNvCxnSpPr/>
            <p:nvPr/>
          </p:nvCxnSpPr>
          <p:spPr>
            <a:xfrm rot="5400000" flipH="1" flipV="1">
              <a:off x="2516050" y="4947689"/>
              <a:ext cx="540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2532197" y="5202808"/>
              <a:ext cx="500066" cy="369332"/>
            </a:xfrm>
            <a:prstGeom prst="rect">
              <a:avLst/>
            </a:prstGeom>
            <a:noFill/>
          </p:spPr>
          <p:txBody>
            <a:bodyPr wrap="square"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cxnSp>
          <p:nvCxnSpPr>
            <p:cNvPr id="32" name="直接箭头连接符 31"/>
            <p:cNvCxnSpPr/>
            <p:nvPr/>
          </p:nvCxnSpPr>
          <p:spPr>
            <a:xfrm rot="5400000" flipH="1" flipV="1">
              <a:off x="7873900" y="4946895"/>
              <a:ext cx="540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7890047" y="5202014"/>
              <a:ext cx="500066" cy="369332"/>
            </a:xfrm>
            <a:prstGeom prst="rect">
              <a:avLst/>
            </a:prstGeom>
            <a:noFill/>
          </p:spPr>
          <p:txBody>
            <a:bodyPr wrap="square" rtlCol="0">
              <a:spAutoFit/>
            </a:bodyPr>
            <a:lstStyle/>
            <a:p>
              <a:r>
                <a:rPr lang="en-US" altLang="zh-CN" sz="1800" i="1" dirty="0" smtClean="0">
                  <a:latin typeface="Consolas" pitchFamily="49" charset="0"/>
                  <a:cs typeface="Consolas" pitchFamily="49" charset="0"/>
                </a:rPr>
                <a:t>q</a:t>
              </a:r>
              <a:endParaRPr lang="zh-CN" altLang="en-US" sz="1800" i="1" dirty="0">
                <a:latin typeface="Consolas" pitchFamily="49" charset="0"/>
                <a:cs typeface="Consolas" pitchFamily="49" charset="0"/>
              </a:endParaRPr>
            </a:p>
          </p:txBody>
        </p:sp>
        <p:sp>
          <p:nvSpPr>
            <p:cNvPr id="35" name="任意多边形 34"/>
            <p:cNvSpPr/>
            <p:nvPr/>
          </p:nvSpPr>
          <p:spPr>
            <a:xfrm>
              <a:off x="1142976" y="446337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37" name="组合 36"/>
          <p:cNvGrpSpPr/>
          <p:nvPr/>
        </p:nvGrpSpPr>
        <p:grpSpPr>
          <a:xfrm>
            <a:off x="785786" y="1357298"/>
            <a:ext cx="722313" cy="582613"/>
            <a:chOff x="1774825" y="5489593"/>
            <a:chExt cx="722313" cy="582613"/>
          </a:xfrm>
        </p:grpSpPr>
        <p:sp>
          <p:nvSpPr>
            <p:cNvPr id="40"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41" name="Group 8"/>
            <p:cNvGrpSpPr>
              <a:grpSpLocks/>
            </p:cNvGrpSpPr>
            <p:nvPr/>
          </p:nvGrpSpPr>
          <p:grpSpPr bwMode="auto">
            <a:xfrm>
              <a:off x="1774825" y="5518173"/>
              <a:ext cx="544513" cy="554040"/>
              <a:chOff x="1019" y="1020"/>
              <a:chExt cx="399" cy="406"/>
            </a:xfrm>
          </p:grpSpPr>
          <p:pic>
            <p:nvPicPr>
              <p:cNvPr id="42" name="Picture 49" descr="阴影5"/>
              <p:cNvPicPr preferRelativeResize="0">
                <a:picLocks noChangeArrowheads="1"/>
              </p:cNvPicPr>
              <p:nvPr/>
            </p:nvPicPr>
            <p:blipFill>
              <a:blip r:embed="rId3"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3"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smtClean="0">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
        <p:nvSpPr>
          <p:cNvPr id="44" name="灯片编号占位符 43"/>
          <p:cNvSpPr>
            <a:spLocks noGrp="1"/>
          </p:cNvSpPr>
          <p:nvPr>
            <p:ph type="sldNum" sz="quarter" idx="12"/>
          </p:nvPr>
        </p:nvSpPr>
        <p:spPr/>
        <p:txBody>
          <a:bodyPr/>
          <a:lstStyle/>
          <a:p>
            <a:fld id="{BD3F3EC2-762F-4585-9ABE-3D0BD98F40C0}" type="slidenum">
              <a:rPr lang="en-US" altLang="zh-CN" smtClean="0"/>
              <a:pPr/>
              <a:t>29</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5" name="Text Box 7"/>
          <p:cNvSpPr txBox="1">
            <a:spLocks noChangeArrowheads="1"/>
          </p:cNvSpPr>
          <p:nvPr/>
        </p:nvSpPr>
        <p:spPr bwMode="auto">
          <a:xfrm>
            <a:off x="714348" y="1714488"/>
            <a:ext cx="7920037" cy="1049106"/>
          </a:xfrm>
          <a:prstGeom prst="rect">
            <a:avLst/>
          </a:prstGeom>
          <a:solidFill>
            <a:schemeClr val="bg1">
              <a:lumMod val="95000"/>
            </a:schemeClr>
          </a:solidFill>
          <a:ln>
            <a:headEnd/>
            <a:tailEnd/>
          </a:ln>
        </p:spPr>
        <p:style>
          <a:lnRef idx="1">
            <a:schemeClr val="accent1"/>
          </a:lnRef>
          <a:fillRef idx="2">
            <a:schemeClr val="accent1"/>
          </a:fillRef>
          <a:effectRef idx="1">
            <a:schemeClr val="accent1"/>
          </a:effectRef>
          <a:fontRef idx="minor">
            <a:schemeClr val="dk1"/>
          </a:fontRef>
        </p:style>
        <p:txBody>
          <a:bodyPr lIns="144000" tIns="108000" bIns="108000">
            <a:spAutoFit/>
          </a:bodyPr>
          <a:lstStyle/>
          <a:p>
            <a:pPr marL="457200" indent="-457200" algn="l">
              <a:lnSpc>
                <a:spcPct val="150000"/>
              </a:lnSpc>
              <a:buFontTx/>
              <a:buBlip>
                <a:blip r:embed="rId2"/>
              </a:buBlip>
            </a:pPr>
            <a:r>
              <a:rPr kumimoji="1" lang="zh-CN" altLang="en-US" sz="1800" dirty="0" smtClean="0">
                <a:solidFill>
                  <a:srgbClr val="0000FF"/>
                </a:solidFill>
                <a:latin typeface="Consolas" pitchFamily="49" charset="0"/>
                <a:ea typeface="仿宋" pitchFamily="49" charset="-122"/>
                <a:cs typeface="Consolas" pitchFamily="49" charset="0"/>
              </a:rPr>
              <a:t>从</a:t>
            </a:r>
            <a:r>
              <a:rPr kumimoji="1" lang="zh-CN" altLang="en-US" sz="1800" smtClean="0">
                <a:solidFill>
                  <a:srgbClr val="0000FF"/>
                </a:solidFill>
                <a:latin typeface="Consolas" pitchFamily="49" charset="0"/>
                <a:ea typeface="仿宋" pitchFamily="49" charset="-122"/>
                <a:cs typeface="Consolas" pitchFamily="49" charset="0"/>
              </a:rPr>
              <a:t>任一结点出发</a:t>
            </a:r>
            <a:r>
              <a:rPr kumimoji="1" lang="zh-CN" altLang="en-US" sz="1800" dirty="0" smtClean="0">
                <a:solidFill>
                  <a:srgbClr val="0000FF"/>
                </a:solidFill>
                <a:latin typeface="Consolas" pitchFamily="49" charset="0"/>
                <a:ea typeface="仿宋" pitchFamily="49" charset="-122"/>
                <a:cs typeface="Consolas" pitchFamily="49" charset="0"/>
              </a:rPr>
              <a:t>可以快速</a:t>
            </a:r>
            <a:r>
              <a:rPr kumimoji="1" lang="zh-CN" altLang="en-US" sz="1800" smtClean="0">
                <a:solidFill>
                  <a:srgbClr val="0000FF"/>
                </a:solidFill>
                <a:latin typeface="Consolas" pitchFamily="49" charset="0"/>
                <a:ea typeface="仿宋" pitchFamily="49" charset="-122"/>
                <a:cs typeface="Consolas" pitchFamily="49" charset="0"/>
              </a:rPr>
              <a:t>找到其前驱结点和后继结点；</a:t>
            </a:r>
            <a:endParaRPr kumimoji="1" lang="en-US" altLang="zh-CN" sz="1800" dirty="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kumimoji="1" lang="zh-CN" altLang="en-US" sz="1800" dirty="0" smtClean="0">
                <a:solidFill>
                  <a:srgbClr val="0000FF"/>
                </a:solidFill>
                <a:latin typeface="Consolas" pitchFamily="49" charset="0"/>
                <a:ea typeface="仿宋" pitchFamily="49" charset="-122"/>
                <a:cs typeface="Consolas" pitchFamily="49" charset="0"/>
              </a:rPr>
              <a:t>从</a:t>
            </a:r>
            <a:r>
              <a:rPr kumimoji="1" lang="zh-CN" altLang="en-US" sz="1800" smtClean="0">
                <a:solidFill>
                  <a:srgbClr val="0000FF"/>
                </a:solidFill>
                <a:latin typeface="Consolas" pitchFamily="49" charset="0"/>
                <a:ea typeface="仿宋" pitchFamily="49" charset="-122"/>
                <a:cs typeface="Consolas" pitchFamily="49" charset="0"/>
              </a:rPr>
              <a:t>任一结点出发</a:t>
            </a:r>
            <a:r>
              <a:rPr kumimoji="1" lang="zh-CN" altLang="en-US" sz="1800" dirty="0" smtClean="0">
                <a:solidFill>
                  <a:srgbClr val="0000FF"/>
                </a:solidFill>
                <a:latin typeface="Consolas" pitchFamily="49" charset="0"/>
                <a:ea typeface="仿宋" pitchFamily="49" charset="-122"/>
                <a:cs typeface="Consolas" pitchFamily="49" charset="0"/>
              </a:rPr>
              <a:t>可以</a:t>
            </a:r>
            <a:r>
              <a:rPr kumimoji="1" lang="zh-CN" altLang="en-US" sz="1800" smtClean="0">
                <a:solidFill>
                  <a:srgbClr val="0000FF"/>
                </a:solidFill>
                <a:latin typeface="Consolas" pitchFamily="49" charset="0"/>
                <a:ea typeface="仿宋" pitchFamily="49" charset="-122"/>
                <a:cs typeface="Consolas" pitchFamily="49" charset="0"/>
              </a:rPr>
              <a:t>访问其他结点。</a:t>
            </a:r>
            <a:endParaRPr kumimoji="1" lang="en-US" altLang="zh-CN" sz="1800" dirty="0" smtClean="0">
              <a:solidFill>
                <a:srgbClr val="0000FF"/>
              </a:solidFill>
              <a:latin typeface="Consolas" pitchFamily="49" charset="0"/>
              <a:ea typeface="仿宋" pitchFamily="49" charset="-122"/>
              <a:cs typeface="Consolas" pitchFamily="49" charset="0"/>
            </a:endParaRPr>
          </a:p>
        </p:txBody>
      </p:sp>
      <p:sp>
        <p:nvSpPr>
          <p:cNvPr id="26" name="Text Box 8"/>
          <p:cNvSpPr txBox="1">
            <a:spLocks noChangeArrowheads="1"/>
          </p:cNvSpPr>
          <p:nvPr/>
        </p:nvSpPr>
        <p:spPr bwMode="auto">
          <a:xfrm>
            <a:off x="714348" y="928670"/>
            <a:ext cx="4968875" cy="400110"/>
          </a:xfrm>
          <a:prstGeom prst="rect">
            <a:avLst/>
          </a:prstGeom>
          <a:noFill/>
          <a:ln w="38100" algn="ctr">
            <a:noFill/>
            <a:miter lim="800000"/>
            <a:headEnd/>
            <a:tailEnd/>
          </a:ln>
          <a:effectLst/>
        </p:spPr>
        <p:txBody>
          <a:bodyPr>
            <a:spAutoFit/>
          </a:bodyPr>
          <a:lstStyle/>
          <a:p>
            <a:pPr algn="l"/>
            <a:r>
              <a:rPr kumimoji="1" lang="zh-CN" altLang="en-US" sz="2000" dirty="0" smtClean="0">
                <a:solidFill>
                  <a:srgbClr val="FF0000"/>
                </a:solidFill>
                <a:latin typeface="Consolas" pitchFamily="49" charset="0"/>
                <a:ea typeface="微软雅黑" pitchFamily="34" charset="-122"/>
                <a:cs typeface="Consolas" pitchFamily="49" charset="0"/>
              </a:rPr>
              <a:t>双链表</a:t>
            </a:r>
            <a:r>
              <a:rPr kumimoji="1" lang="zh-CN" altLang="en-US" sz="2000" smtClean="0">
                <a:solidFill>
                  <a:srgbClr val="FF0000"/>
                </a:solidFill>
                <a:latin typeface="Consolas" pitchFamily="49" charset="0"/>
                <a:ea typeface="微软雅黑" pitchFamily="34" charset="-122"/>
                <a:cs typeface="Consolas" pitchFamily="49" charset="0"/>
              </a:rPr>
              <a:t>的优点：</a:t>
            </a:r>
            <a:endParaRPr lang="zh-CN" altLang="en-US" sz="2000" dirty="0">
              <a:solidFill>
                <a:srgbClr val="FF0000"/>
              </a:solidFill>
              <a:latin typeface="Consolas" pitchFamily="49" charset="0"/>
              <a:ea typeface="微软雅黑" pitchFamily="34" charset="-122"/>
              <a:cs typeface="Consolas" pitchFamily="49" charset="0"/>
            </a:endParaRPr>
          </a:p>
        </p:txBody>
      </p:sp>
      <p:grpSp>
        <p:nvGrpSpPr>
          <p:cNvPr id="27" name="组合 26"/>
          <p:cNvGrpSpPr/>
          <p:nvPr/>
        </p:nvGrpSpPr>
        <p:grpSpPr>
          <a:xfrm>
            <a:off x="353986" y="2873430"/>
            <a:ext cx="7289848" cy="1055636"/>
            <a:chOff x="1639870" y="2857496"/>
            <a:chExt cx="7289848" cy="1055636"/>
          </a:xfrm>
        </p:grpSpPr>
        <p:sp>
          <p:nvSpPr>
            <p:cNvPr id="29" name="Rectangle 6"/>
            <p:cNvSpPr>
              <a:spLocks noChangeArrowheads="1"/>
            </p:cNvSpPr>
            <p:nvPr/>
          </p:nvSpPr>
          <p:spPr bwMode="auto">
            <a:xfrm>
              <a:off x="2089119"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0" name="Rectangle 7"/>
            <p:cNvSpPr>
              <a:spLocks noChangeArrowheads="1"/>
            </p:cNvSpPr>
            <p:nvPr/>
          </p:nvSpPr>
          <p:spPr bwMode="auto">
            <a:xfrm>
              <a:off x="2630456"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1" name="Rectangle 28"/>
            <p:cNvSpPr>
              <a:spLocks noChangeArrowheads="1"/>
            </p:cNvSpPr>
            <p:nvPr/>
          </p:nvSpPr>
          <p:spPr bwMode="auto">
            <a:xfrm>
              <a:off x="4597405"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32" name="Rectangle 29"/>
            <p:cNvSpPr>
              <a:spLocks noChangeArrowheads="1"/>
            </p:cNvSpPr>
            <p:nvPr/>
          </p:nvSpPr>
          <p:spPr bwMode="auto">
            <a:xfrm>
              <a:off x="5138742"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3" name="Rectangle 32"/>
            <p:cNvSpPr>
              <a:spLocks noChangeArrowheads="1"/>
            </p:cNvSpPr>
            <p:nvPr/>
          </p:nvSpPr>
          <p:spPr bwMode="auto">
            <a:xfrm>
              <a:off x="7848630"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34" name="Rectangle 33"/>
            <p:cNvSpPr>
              <a:spLocks noChangeArrowheads="1"/>
            </p:cNvSpPr>
            <p:nvPr/>
          </p:nvSpPr>
          <p:spPr bwMode="auto">
            <a:xfrm>
              <a:off x="8389968"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0000FF"/>
                  </a:solidFill>
                  <a:latin typeface="Consolas" pitchFamily="49" charset="0"/>
                  <a:cs typeface="Consolas" pitchFamily="49" charset="0"/>
                </a:rPr>
                <a:t>∧</a:t>
              </a:r>
            </a:p>
          </p:txBody>
        </p:sp>
        <p:sp>
          <p:nvSpPr>
            <p:cNvPr id="35" name="Text Box 34"/>
            <p:cNvSpPr txBox="1">
              <a:spLocks noChangeArrowheads="1"/>
            </p:cNvSpPr>
            <p:nvPr/>
          </p:nvSpPr>
          <p:spPr bwMode="auto">
            <a:xfrm>
              <a:off x="6215074" y="3455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mj-ea"/>
                  <a:ea typeface="+mj-ea"/>
                  <a:cs typeface="Consolas" pitchFamily="49" charset="0"/>
                </a:rPr>
                <a:t>…</a:t>
              </a:r>
            </a:p>
          </p:txBody>
        </p:sp>
        <p:sp>
          <p:nvSpPr>
            <p:cNvPr id="36" name="Arc 35"/>
            <p:cNvSpPr>
              <a:spLocks/>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37" name="Text Box 36"/>
            <p:cNvSpPr txBox="1">
              <a:spLocks noChangeArrowheads="1"/>
            </p:cNvSpPr>
            <p:nvPr/>
          </p:nvSpPr>
          <p:spPr bwMode="auto">
            <a:xfrm>
              <a:off x="1639870" y="2857496"/>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38" name="Rectangle 6"/>
            <p:cNvSpPr>
              <a:spLocks noChangeArrowheads="1"/>
            </p:cNvSpPr>
            <p:nvPr/>
          </p:nvSpPr>
          <p:spPr bwMode="auto">
            <a:xfrm>
              <a:off x="3143240"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39" name="Rectangle 6"/>
            <p:cNvSpPr>
              <a:spLocks noChangeArrowheads="1"/>
            </p:cNvSpPr>
            <p:nvPr/>
          </p:nvSpPr>
          <p:spPr bwMode="auto">
            <a:xfrm>
              <a:off x="4067172"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40" name="Line 37"/>
            <p:cNvSpPr>
              <a:spLocks noChangeShapeType="1"/>
            </p:cNvSpPr>
            <p:nvPr/>
          </p:nvSpPr>
          <p:spPr bwMode="auto">
            <a:xfrm>
              <a:off x="3500430"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1" name="Line 37"/>
            <p:cNvSpPr>
              <a:spLocks noChangeShapeType="1"/>
            </p:cNvSpPr>
            <p:nvPr/>
          </p:nvSpPr>
          <p:spPr bwMode="auto">
            <a:xfrm>
              <a:off x="3684585"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2" name="Line 37"/>
            <p:cNvSpPr>
              <a:spLocks noChangeShapeType="1"/>
            </p:cNvSpPr>
            <p:nvPr/>
          </p:nvSpPr>
          <p:spPr bwMode="auto">
            <a:xfrm>
              <a:off x="5513394"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3" name="Line 37"/>
            <p:cNvSpPr>
              <a:spLocks noChangeShapeType="1"/>
            </p:cNvSpPr>
            <p:nvPr/>
          </p:nvSpPr>
          <p:spPr bwMode="auto">
            <a:xfrm>
              <a:off x="5697549"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4" name="Rectangle 29"/>
            <p:cNvSpPr>
              <a:spLocks noChangeArrowheads="1"/>
            </p:cNvSpPr>
            <p:nvPr/>
          </p:nvSpPr>
          <p:spPr bwMode="auto">
            <a:xfrm>
              <a:off x="7318459"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5" name="Line 37"/>
            <p:cNvSpPr>
              <a:spLocks noChangeShapeType="1"/>
            </p:cNvSpPr>
            <p:nvPr/>
          </p:nvSpPr>
          <p:spPr bwMode="auto">
            <a:xfrm>
              <a:off x="6735839"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6" name="Line 37"/>
            <p:cNvSpPr>
              <a:spLocks noChangeShapeType="1"/>
            </p:cNvSpPr>
            <p:nvPr/>
          </p:nvSpPr>
          <p:spPr bwMode="auto">
            <a:xfrm>
              <a:off x="6919994"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grpSp>
      <p:sp>
        <p:nvSpPr>
          <p:cNvPr id="28" name="灯片编号占位符 27"/>
          <p:cNvSpPr>
            <a:spLocks noGrp="1"/>
          </p:cNvSpPr>
          <p:nvPr>
            <p:ph type="sldNum" sz="quarter" idx="12"/>
          </p:nvPr>
        </p:nvSpPr>
        <p:spPr/>
        <p:txBody>
          <a:bodyPr/>
          <a:lstStyle/>
          <a:p>
            <a:fld id="{BD3F3EC2-762F-4585-9ABE-3D0BD98F40C0}" type="slidenum">
              <a:rPr lang="en-US" altLang="zh-CN" smtClean="0"/>
              <a:pPr/>
              <a:t>3</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3357586" cy="4531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r>
              <a:rPr kumimoji="1" lang="zh-CN" altLang="en-US" sz="2000" smtClean="0">
                <a:solidFill>
                  <a:srgbClr val="0000FF"/>
                </a:solidFill>
                <a:latin typeface="华文中宋" pitchFamily="2" charset="-122"/>
                <a:ea typeface="华文中宋" pitchFamily="2" charset="-122"/>
                <a:cs typeface="Consolas" pitchFamily="49" charset="0"/>
                <a:sym typeface="Wingdings"/>
              </a:rPr>
              <a:t> </a:t>
            </a:r>
            <a:r>
              <a:rPr kumimoji="1" lang="zh-CN" altLang="en-US" sz="2000" smtClean="0">
                <a:solidFill>
                  <a:srgbClr val="0000FF"/>
                </a:solidFill>
                <a:latin typeface="华文中宋" pitchFamily="2" charset="-122"/>
                <a:ea typeface="华文中宋" pitchFamily="2" charset="-122"/>
                <a:cs typeface="Consolas" pitchFamily="49" charset="0"/>
              </a:rPr>
              <a:t>数据结点为</a:t>
            </a:r>
            <a:r>
              <a:rPr kumimoji="1" lang="zh-CN" altLang="en-US" sz="2000" dirty="0" smtClean="0">
                <a:solidFill>
                  <a:srgbClr val="0000FF"/>
                </a:solidFill>
                <a:latin typeface="华文中宋" pitchFamily="2" charset="-122"/>
                <a:ea typeface="华文中宋" pitchFamily="2" charset="-122"/>
                <a:cs typeface="Consolas" pitchFamily="49" charset="0"/>
              </a:rPr>
              <a:t>奇数的情况：</a:t>
            </a:r>
            <a:endParaRPr lang="zh-CN" altLang="en-US" sz="2000" dirty="0">
              <a:solidFill>
                <a:srgbClr val="0000FF"/>
              </a:solidFill>
              <a:latin typeface="华文中宋" pitchFamily="2" charset="-122"/>
              <a:ea typeface="华文中宋" pitchFamily="2" charset="-122"/>
              <a:cs typeface="Consolas" pitchFamily="49" charset="0"/>
            </a:endParaRPr>
          </a:p>
        </p:txBody>
      </p:sp>
      <p:grpSp>
        <p:nvGrpSpPr>
          <p:cNvPr id="2" name="组合 17"/>
          <p:cNvGrpSpPr/>
          <p:nvPr/>
        </p:nvGrpSpPr>
        <p:grpSpPr>
          <a:xfrm>
            <a:off x="1643042" y="1071546"/>
            <a:ext cx="4572032" cy="1685994"/>
            <a:chOff x="1643042" y="1071546"/>
            <a:chExt cx="4572032" cy="1685994"/>
          </a:xfrm>
        </p:grpSpPr>
        <p:sp>
          <p:nvSpPr>
            <p:cNvPr id="5" name="TextBox 4"/>
            <p:cNvSpPr txBox="1"/>
            <p:nvPr/>
          </p:nvSpPr>
          <p:spPr>
            <a:xfrm>
              <a:off x="1643042" y="1071546"/>
              <a:ext cx="4572032"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    b    c    b    </a:t>
              </a:r>
              <a:r>
                <a:rPr lang="en-US" altLang="zh-CN" sz="2000" i="1" dirty="0" smtClean="0">
                  <a:latin typeface="Consolas" pitchFamily="49" charset="0"/>
                  <a:cs typeface="Consolas" pitchFamily="49" charset="0"/>
                </a:rPr>
                <a:t>a</a:t>
              </a:r>
              <a:endParaRPr lang="zh-CN" altLang="en-US" sz="2000" i="1" dirty="0">
                <a:latin typeface="Consolas" pitchFamily="49" charset="0"/>
                <a:cs typeface="Consolas" pitchFamily="49" charset="0"/>
              </a:endParaRPr>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q</a:t>
              </a:r>
              <a:endParaRPr lang="zh-CN" altLang="en-US" sz="1800" i="1" dirty="0">
                <a:latin typeface="Consolas" pitchFamily="49" charset="0"/>
                <a:cs typeface="Consolas" pitchFamily="49" charset="0"/>
              </a:endParaRPr>
            </a:p>
          </p:txBody>
        </p:sp>
        <p:sp>
          <p:nvSpPr>
            <p:cNvPr id="11" name="TextBox 10"/>
            <p:cNvSpPr txBox="1"/>
            <p:nvPr/>
          </p:nvSpPr>
          <p:spPr>
            <a:xfrm>
              <a:off x="3071802" y="2357430"/>
              <a:ext cx="1928826" cy="400110"/>
            </a:xfrm>
            <a:prstGeom prst="rect">
              <a:avLst/>
            </a:prstGeom>
            <a:noFill/>
          </p:spPr>
          <p:txBody>
            <a:bodyPr wrap="square" rtlCol="0">
              <a:spAutoFit/>
            </a:bodyPr>
            <a:lstStyle/>
            <a:p>
              <a:r>
                <a:rPr lang="en-US" altLang="zh-CN" sz="2000" i="1" dirty="0" smtClean="0">
                  <a:latin typeface="Consolas" pitchFamily="49" charset="0"/>
                  <a:ea typeface="仿宋" pitchFamily="49" charset="-122"/>
                  <a:cs typeface="Consolas" pitchFamily="49" charset="0"/>
                </a:rPr>
                <a:t>p</a:t>
              </a:r>
              <a:r>
                <a:rPr lang="en-US" altLang="zh-CN" sz="2000" dirty="0" smtClean="0">
                  <a:latin typeface="Consolas" pitchFamily="49" charset="0"/>
                  <a:ea typeface="仿宋" pitchFamily="49" charset="-122"/>
                  <a:cs typeface="Consolas" pitchFamily="49" charset="0"/>
                </a:rPr>
                <a:t>=</a:t>
              </a:r>
              <a:r>
                <a:rPr lang="en-US" altLang="zh-CN" sz="2000" i="1" dirty="0" smtClean="0">
                  <a:latin typeface="Consolas" pitchFamily="49" charset="0"/>
                  <a:ea typeface="仿宋" pitchFamily="49" charset="-122"/>
                  <a:cs typeface="Consolas" pitchFamily="49" charset="0"/>
                </a:rPr>
                <a:t>q</a:t>
              </a:r>
              <a:r>
                <a:rPr lang="zh-CN" altLang="en-US" sz="2000" dirty="0" smtClean="0">
                  <a:latin typeface="Consolas" pitchFamily="49" charset="0"/>
                  <a:ea typeface="仿宋" pitchFamily="49" charset="-122"/>
                  <a:cs typeface="Consolas" pitchFamily="49" charset="0"/>
                </a:rPr>
                <a:t>：结束</a:t>
              </a:r>
              <a:endParaRPr lang="zh-CN" altLang="en-US" sz="2000" dirty="0">
                <a:latin typeface="Consolas" pitchFamily="49" charset="0"/>
                <a:ea typeface="仿宋" pitchFamily="49" charset="-122"/>
                <a:cs typeface="Consolas" pitchFamily="49" charset="0"/>
              </a:endParaRPr>
            </a:p>
          </p:txBody>
        </p:sp>
      </p:grpSp>
      <p:grpSp>
        <p:nvGrpSpPr>
          <p:cNvPr id="6" name="组合 18"/>
          <p:cNvGrpSpPr/>
          <p:nvPr/>
        </p:nvGrpSpPr>
        <p:grpSpPr>
          <a:xfrm>
            <a:off x="2428860" y="3753153"/>
            <a:ext cx="3571900" cy="1647593"/>
            <a:chOff x="2428860" y="3753153"/>
            <a:chExt cx="3571900" cy="1647593"/>
          </a:xfrm>
        </p:grpSpPr>
        <p:sp>
          <p:nvSpPr>
            <p:cNvPr id="3" name="TextBox 2"/>
            <p:cNvSpPr txBox="1"/>
            <p:nvPr/>
          </p:nvSpPr>
          <p:spPr>
            <a:xfrm>
              <a:off x="2428860" y="3753153"/>
              <a:ext cx="3500462"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    b    b   </a:t>
              </a:r>
              <a:r>
                <a:rPr lang="en-US" altLang="zh-CN" sz="2000" i="1" dirty="0" smtClean="0">
                  <a:latin typeface="Consolas" pitchFamily="49" charset="0"/>
                  <a:cs typeface="Consolas" pitchFamily="49" charset="0"/>
                </a:rPr>
                <a:t>a</a:t>
              </a:r>
              <a:endParaRPr lang="zh-CN" altLang="en-US" sz="2000" i="1" dirty="0">
                <a:latin typeface="Consolas" pitchFamily="49" charset="0"/>
                <a:cs typeface="Consolas" pitchFamily="49" charset="0"/>
              </a:endParaRPr>
            </a:p>
          </p:txBody>
        </p:sp>
        <p:cxnSp>
          <p:nvCxnSpPr>
            <p:cNvPr id="12" name="直接箭头连接符 11"/>
            <p:cNvCxnSpPr/>
            <p:nvPr/>
          </p:nvCxnSpPr>
          <p:spPr>
            <a:xfrm rot="16200000" flipV="1">
              <a:off x="3672212"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2212" y="4610409"/>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cxnSp>
          <p:nvCxnSpPr>
            <p:cNvPr id="14" name="直接箭头连接符 13"/>
            <p:cNvCxnSpPr/>
            <p:nvPr/>
          </p:nvCxnSpPr>
          <p:spPr>
            <a:xfrm rot="16200000" flipV="1">
              <a:off x="4383599"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55037" y="4610410"/>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q</a:t>
              </a:r>
              <a:endParaRPr lang="zh-CN" altLang="en-US" sz="1800" i="1" dirty="0">
                <a:latin typeface="Consolas" pitchFamily="49" charset="0"/>
                <a:cs typeface="Consolas" pitchFamily="49" charset="0"/>
              </a:endParaRPr>
            </a:p>
          </p:txBody>
        </p:sp>
        <p:sp>
          <p:nvSpPr>
            <p:cNvPr id="16" name="TextBox 15"/>
            <p:cNvSpPr txBox="1"/>
            <p:nvPr/>
          </p:nvSpPr>
          <p:spPr>
            <a:xfrm>
              <a:off x="2857488" y="5000636"/>
              <a:ext cx="3143272" cy="400110"/>
            </a:xfrm>
            <a:prstGeom prst="rect">
              <a:avLst/>
            </a:prstGeom>
            <a:noFill/>
          </p:spPr>
          <p:txBody>
            <a:bodyPr wrap="square" rtlCol="0">
              <a:spAutoFit/>
            </a:bodyPr>
            <a:lstStyle/>
            <a:p>
              <a:r>
                <a:rPr lang="en-US" altLang="zh-CN" sz="2000" i="1" dirty="0" smtClean="0">
                  <a:latin typeface="Consolas" pitchFamily="49" charset="0"/>
                  <a:ea typeface="仿宋" pitchFamily="49" charset="-122"/>
                  <a:cs typeface="Consolas" pitchFamily="49" charset="0"/>
                </a:rPr>
                <a:t>p</a:t>
              </a:r>
              <a:r>
                <a:rPr lang="en-US" altLang="zh-CN" sz="2000" dirty="0" smtClean="0">
                  <a:latin typeface="Consolas" pitchFamily="49" charset="0"/>
                  <a:ea typeface="仿宋" pitchFamily="49" charset="-122"/>
                  <a:cs typeface="Consolas" pitchFamily="49" charset="0"/>
                </a:rPr>
                <a:t>=</a:t>
              </a:r>
              <a:r>
                <a:rPr lang="en-US" altLang="zh-CN" sz="2000" i="1" dirty="0" smtClean="0">
                  <a:latin typeface="Consolas" pitchFamily="49" charset="0"/>
                  <a:ea typeface="仿宋" pitchFamily="49" charset="-122"/>
                  <a:cs typeface="Consolas" pitchFamily="49" charset="0"/>
                </a:rPr>
                <a:t>q</a:t>
              </a:r>
              <a:r>
                <a:rPr lang="en-US" altLang="zh-CN" sz="2000" dirty="0" smtClean="0">
                  <a:latin typeface="Consolas" pitchFamily="49" charset="0"/>
                  <a:ea typeface="仿宋" pitchFamily="49" charset="-122"/>
                  <a:cs typeface="Consolas" pitchFamily="49" charset="0"/>
                </a:rPr>
                <a:t>-&gt;prior</a:t>
              </a:r>
              <a:r>
                <a:rPr lang="zh-CN" altLang="en-US" sz="2000" dirty="0" smtClean="0">
                  <a:latin typeface="Consolas" pitchFamily="49" charset="0"/>
                  <a:ea typeface="仿宋" pitchFamily="49" charset="-122"/>
                  <a:cs typeface="Consolas" pitchFamily="49" charset="0"/>
                </a:rPr>
                <a:t>：结束</a:t>
              </a:r>
              <a:endParaRPr lang="zh-CN" altLang="en-US" sz="2000" dirty="0">
                <a:latin typeface="Consolas" pitchFamily="49" charset="0"/>
                <a:ea typeface="仿宋" pitchFamily="49" charset="-122"/>
                <a:cs typeface="Consolas" pitchFamily="49" charset="0"/>
              </a:endParaRPr>
            </a:p>
          </p:txBody>
        </p:sp>
      </p:grpSp>
      <p:sp>
        <p:nvSpPr>
          <p:cNvPr id="17" name="TextBox 16"/>
          <p:cNvSpPr txBox="1"/>
          <p:nvPr/>
        </p:nvSpPr>
        <p:spPr>
          <a:xfrm>
            <a:off x="500034" y="3110211"/>
            <a:ext cx="3286148" cy="4531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r>
              <a:rPr kumimoji="1" lang="zh-CN" altLang="en-US" sz="2000" smtClean="0">
                <a:solidFill>
                  <a:srgbClr val="0000FF"/>
                </a:solidFill>
                <a:latin typeface="华文中宋" pitchFamily="2" charset="-122"/>
                <a:ea typeface="华文中宋" pitchFamily="2" charset="-122"/>
                <a:cs typeface="Consolas" pitchFamily="49" charset="0"/>
                <a:sym typeface="Wingdings"/>
              </a:rPr>
              <a:t> </a:t>
            </a:r>
            <a:r>
              <a:rPr kumimoji="1" lang="zh-CN" altLang="en-US" sz="2000" smtClean="0">
                <a:solidFill>
                  <a:srgbClr val="0000FF"/>
                </a:solidFill>
                <a:latin typeface="华文中宋" pitchFamily="2" charset="-122"/>
                <a:ea typeface="华文中宋" pitchFamily="2" charset="-122"/>
                <a:cs typeface="Consolas" pitchFamily="49" charset="0"/>
              </a:rPr>
              <a:t>数据结点为</a:t>
            </a:r>
            <a:r>
              <a:rPr kumimoji="1" lang="zh-CN" altLang="en-US" sz="2000" dirty="0" smtClean="0">
                <a:solidFill>
                  <a:srgbClr val="0000FF"/>
                </a:solidFill>
                <a:latin typeface="华文中宋" pitchFamily="2" charset="-122"/>
                <a:ea typeface="华文中宋" pitchFamily="2" charset="-122"/>
                <a:cs typeface="Consolas" pitchFamily="49" charset="0"/>
              </a:rPr>
              <a:t>偶数的情况：</a:t>
            </a:r>
            <a:endParaRPr lang="zh-CN" altLang="en-US" sz="2000" dirty="0">
              <a:solidFill>
                <a:srgbClr val="0000FF"/>
              </a:solidFill>
              <a:latin typeface="华文中宋" pitchFamily="2" charset="-122"/>
              <a:ea typeface="华文中宋" pitchFamily="2" charset="-122"/>
              <a:cs typeface="Consolas" pitchFamily="49" charset="0"/>
            </a:endParaRPr>
          </a:p>
        </p:txBody>
      </p:sp>
      <p:sp>
        <p:nvSpPr>
          <p:cNvPr id="19" name="灯片编号占位符 18"/>
          <p:cNvSpPr>
            <a:spLocks noGrp="1"/>
          </p:cNvSpPr>
          <p:nvPr>
            <p:ph type="sldNum" sz="quarter" idx="12"/>
          </p:nvPr>
        </p:nvSpPr>
        <p:spPr/>
        <p:txBody>
          <a:bodyPr/>
          <a:lstStyle/>
          <a:p>
            <a:fld id="{BD3F3EC2-762F-4585-9ABE-3D0BD98F40C0}" type="slidenum">
              <a:rPr lang="en-US" altLang="zh-CN" smtClean="0"/>
              <a:pPr/>
              <a:t>30</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10019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180000" rIns="144000" bIns="180000">
            <a:spAutoFit/>
          </a:bodyPr>
          <a:lstStyle/>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bool</a:t>
            </a:r>
            <a:r>
              <a:rPr kumimoji="1" lang="en-US" altLang="zh-CN" sz="1800" smtClean="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 </a:t>
            </a:r>
            <a:r>
              <a:rPr kumimoji="1" lang="en-US" altLang="zh-CN" sz="1800" smtClean="0">
                <a:solidFill>
                  <a:srgbClr val="FF0000"/>
                </a:solidFill>
                <a:latin typeface="Consolas" pitchFamily="49" charset="0"/>
                <a:ea typeface="仿宋" pitchFamily="49" charset="-122"/>
                <a:cs typeface="Consolas" pitchFamily="49" charset="0"/>
              </a:rPr>
              <a:t>Symm</a:t>
            </a:r>
            <a:r>
              <a:rPr kumimoji="1" lang="en-US" altLang="zh-CN" sz="1800" smtClean="0">
                <a:solidFill>
                  <a:srgbClr val="0000FF"/>
                </a:solidFill>
                <a:latin typeface="Consolas" pitchFamily="49" charset="0"/>
                <a:ea typeface="仿宋" pitchFamily="49" charset="-122"/>
                <a:cs typeface="Consolas" pitchFamily="49" charset="0"/>
              </a:rPr>
              <a:t>(DLinkNode </a:t>
            </a:r>
            <a:r>
              <a:rPr kumimoji="1" lang="en-US" altLang="zh-CN" sz="1800" dirty="0">
                <a:solidFill>
                  <a:srgbClr val="0000FF"/>
                </a:solidFill>
                <a:latin typeface="Consolas" pitchFamily="49" charset="0"/>
                <a:ea typeface="仿宋" pitchFamily="49" charset="-122"/>
                <a:cs typeface="Consolas" pitchFamily="49" charset="0"/>
              </a:rPr>
              <a:t>*L)</a:t>
            </a: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bool same=true;</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DLinkNode </a:t>
            </a:r>
            <a:r>
              <a:rPr kumimoji="1" lang="en-US" altLang="zh-CN" sz="1800" dirty="0">
                <a:solidFill>
                  <a:srgbClr val="0000FF"/>
                </a:solidFill>
                <a:latin typeface="Consolas" pitchFamily="49" charset="0"/>
                <a:ea typeface="仿宋" pitchFamily="49" charset="-122"/>
                <a:cs typeface="Consolas" pitchFamily="49" charset="0"/>
              </a:rPr>
              <a:t>*p=L-&gt;next;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a:solidFill>
                  <a:srgbClr val="00B0F0"/>
                </a:solidFill>
                <a:latin typeface="Consolas" pitchFamily="49" charset="0"/>
                <a:ea typeface="仿宋" pitchFamily="49" charset="-122"/>
                <a:cs typeface="Consolas" pitchFamily="49" charset="0"/>
              </a:rPr>
              <a:t>指</a:t>
            </a:r>
            <a:r>
              <a:rPr kumimoji="1" lang="zh-CN" altLang="en-US" sz="1800" smtClean="0">
                <a:solidFill>
                  <a:srgbClr val="00B0F0"/>
                </a:solidFill>
                <a:latin typeface="Consolas" pitchFamily="49" charset="0"/>
                <a:ea typeface="仿宋" pitchFamily="49" charset="-122"/>
                <a:cs typeface="Consolas" pitchFamily="49" charset="0"/>
              </a:rPr>
              <a:t>向首结点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DLinkNode </a:t>
            </a:r>
            <a:r>
              <a:rPr kumimoji="1" lang="en-US" altLang="zh-CN" sz="1800" dirty="0">
                <a:solidFill>
                  <a:srgbClr val="0000FF"/>
                </a:solidFill>
                <a:latin typeface="Consolas" pitchFamily="49" charset="0"/>
                <a:ea typeface="仿宋" pitchFamily="49" charset="-122"/>
                <a:cs typeface="Consolas" pitchFamily="49" charset="0"/>
              </a:rPr>
              <a:t>*q=L-&gt;prior</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a:solidFill>
                  <a:srgbClr val="00B0F0"/>
                </a:solidFill>
                <a:latin typeface="Consolas" pitchFamily="49" charset="0"/>
                <a:ea typeface="仿宋" pitchFamily="49" charset="-122"/>
                <a:cs typeface="Consolas" pitchFamily="49" charset="0"/>
              </a:rPr>
              <a:t>指</a:t>
            </a:r>
            <a:r>
              <a:rPr kumimoji="1" lang="zh-CN" altLang="en-US" sz="1800" smtClean="0">
                <a:solidFill>
                  <a:srgbClr val="00B0F0"/>
                </a:solidFill>
                <a:latin typeface="Consolas" pitchFamily="49" charset="0"/>
                <a:ea typeface="仿宋" pitchFamily="49" charset="-122"/>
                <a:cs typeface="Consolas" pitchFamily="49" charset="0"/>
              </a:rPr>
              <a:t>向尾结点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while </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same)</a:t>
            </a:r>
            <a:endParaRPr kumimoji="1" lang="en-US" altLang="zh-CN" sz="1800" dirty="0" smtClean="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if  (</a:t>
            </a:r>
            <a:r>
              <a:rPr kumimoji="1" lang="en-US" altLang="zh-CN" sz="1800" dirty="0">
                <a:solidFill>
                  <a:srgbClr val="C00000"/>
                </a:solidFill>
                <a:latin typeface="Consolas" pitchFamily="49" charset="0"/>
                <a:ea typeface="仿宋" pitchFamily="49" charset="-122"/>
                <a:cs typeface="Consolas" pitchFamily="49" charset="0"/>
              </a:rPr>
              <a:t>p-&gt;data!=q-&gt;data</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same=false;</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else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a:t>
            </a:r>
            <a:r>
              <a:rPr kumimoji="1" lang="en-US" altLang="zh-CN" sz="1800">
                <a:solidFill>
                  <a:srgbClr val="FF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q || p==q-&gt;prior</a:t>
            </a:r>
            <a:r>
              <a:rPr kumimoji="1" lang="en-US" altLang="zh-CN" sz="1800" smtClean="0">
                <a:solidFill>
                  <a:srgbClr val="0000FF"/>
                </a:solidFill>
                <a:latin typeface="Consolas" pitchFamily="49" charset="0"/>
                <a:ea typeface="仿宋" pitchFamily="49" charset="-122"/>
                <a:cs typeface="Consolas" pitchFamily="49" charset="0"/>
              </a:rPr>
              <a:t>) break;</a:t>
            </a:r>
            <a:endParaRPr kumimoji="1" lang="zh-CN" altLang="en-US"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q=q-</a:t>
            </a:r>
            <a:r>
              <a:rPr kumimoji="1" lang="en-US" altLang="zh-CN" sz="1800" dirty="0">
                <a:solidFill>
                  <a:srgbClr val="0000FF"/>
                </a:solidFill>
                <a:latin typeface="Consolas" pitchFamily="49" charset="0"/>
                <a:ea typeface="仿宋" pitchFamily="49" charset="-122"/>
                <a:cs typeface="Consolas" pitchFamily="49" charset="0"/>
              </a:rPr>
              <a:t>&gt;</a:t>
            </a:r>
            <a:r>
              <a:rPr kumimoji="1" lang="en-US" altLang="zh-CN" sz="1800">
                <a:solidFill>
                  <a:srgbClr val="0000FF"/>
                </a:solidFill>
                <a:latin typeface="Consolas" pitchFamily="49" charset="0"/>
                <a:ea typeface="仿宋" pitchFamily="49" charset="-122"/>
                <a:cs typeface="Consolas" pitchFamily="49" charset="0"/>
              </a:rPr>
              <a:t>prior</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//q</a:t>
            </a:r>
            <a:r>
              <a:rPr kumimoji="1" lang="zh-CN" altLang="en-US" sz="1800" smtClean="0">
                <a:solidFill>
                  <a:srgbClr val="00B0F0"/>
                </a:solidFill>
                <a:latin typeface="Consolas" pitchFamily="49" charset="0"/>
                <a:ea typeface="仿宋" pitchFamily="49" charset="-122"/>
                <a:cs typeface="Consolas" pitchFamily="49" charset="0"/>
              </a:rPr>
              <a:t>前移</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p=p-</a:t>
            </a:r>
            <a:r>
              <a:rPr kumimoji="1" lang="en-US" altLang="zh-CN" sz="1800" dirty="0">
                <a:solidFill>
                  <a:srgbClr val="0000FF"/>
                </a:solidFill>
                <a:latin typeface="Consolas" pitchFamily="49" charset="0"/>
                <a:ea typeface="仿宋" pitchFamily="49" charset="-122"/>
                <a:cs typeface="Consolas" pitchFamily="49" charset="0"/>
              </a:rPr>
              <a:t>&gt;</a:t>
            </a:r>
            <a:r>
              <a:rPr kumimoji="1" lang="en-US" altLang="zh-CN" sz="1800">
                <a:solidFill>
                  <a:srgbClr val="0000FF"/>
                </a:solidFill>
                <a:latin typeface="Consolas" pitchFamily="49" charset="0"/>
                <a:ea typeface="仿宋" pitchFamily="49" charset="-122"/>
                <a:cs typeface="Consolas" pitchFamily="49" charset="0"/>
              </a:rPr>
              <a:t>next</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//p</a:t>
            </a:r>
            <a:r>
              <a:rPr kumimoji="1" lang="zh-CN" altLang="en-US" sz="1800" smtClean="0">
                <a:solidFill>
                  <a:srgbClr val="00B0F0"/>
                </a:solidFill>
                <a:latin typeface="Consolas" pitchFamily="49" charset="0"/>
                <a:ea typeface="仿宋" pitchFamily="49" charset="-122"/>
                <a:cs typeface="Consolas" pitchFamily="49" charset="0"/>
              </a:rPr>
              <a:t>后移</a:t>
            </a:r>
            <a:endParaRPr kumimoji="1" lang="en-US" altLang="zh-CN" sz="1800" dirty="0" smtClean="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B0F0"/>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smtClean="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return </a:t>
            </a:r>
            <a:r>
              <a:rPr kumimoji="1" lang="en-US" altLang="zh-CN" sz="1800" dirty="0">
                <a:solidFill>
                  <a:srgbClr val="0000FF"/>
                </a:solidFill>
                <a:latin typeface="Consolas" pitchFamily="49" charset="0"/>
                <a:ea typeface="仿宋" pitchFamily="49" charset="-122"/>
                <a:cs typeface="Consolas" pitchFamily="49" charset="0"/>
              </a:rPr>
              <a:t>same;</a:t>
            </a:r>
          </a:p>
          <a:p>
            <a:pPr algn="just">
              <a:lnSpc>
                <a:spcPct val="6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31</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28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28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728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728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741382"/>
            <a:ext cx="6215106" cy="2046302"/>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en-US" altLang="zh-CN" sz="1800" smtClean="0">
                <a:solidFill>
                  <a:srgbClr val="0000FF"/>
                </a:solidFill>
                <a:latin typeface="Consolas" pitchFamily="49" charset="0"/>
                <a:ea typeface="仿宋" pitchFamily="49" charset="-122"/>
                <a:cs typeface="Consolas" pitchFamily="49" charset="0"/>
              </a:rPr>
              <a:t>typedef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双链表结点类型</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ElemType </a:t>
            </a:r>
            <a:r>
              <a:rPr kumimoji="1" lang="en-US" altLang="zh-CN" sz="1800" dirty="0">
                <a:solidFill>
                  <a:srgbClr val="0000FF"/>
                </a:solidFill>
                <a:latin typeface="Consolas" pitchFamily="49" charset="0"/>
                <a:ea typeface="仿宋" pitchFamily="49" charset="-122"/>
                <a:cs typeface="Consolas" pitchFamily="49" charset="0"/>
              </a:rPr>
              <a:t>data;</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*prior;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指向前驱结点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*next;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指向</a:t>
            </a:r>
            <a:r>
              <a:rPr kumimoji="1" lang="zh-CN" altLang="en-US" sz="1800" smtClean="0">
                <a:solidFill>
                  <a:srgbClr val="00B0F0"/>
                </a:solidFill>
                <a:latin typeface="Consolas" pitchFamily="49" charset="0"/>
                <a:ea typeface="仿宋" pitchFamily="49" charset="-122"/>
                <a:cs typeface="Consolas" pitchFamily="49" charset="0"/>
              </a:rPr>
              <a:t>后继结点</a:t>
            </a:r>
            <a:endParaRPr kumimoji="1" lang="en-US" altLang="zh-CN" sz="1800" dirty="0" smtClean="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FF0000"/>
                </a:solidFill>
                <a:latin typeface="Consolas" pitchFamily="49" charset="0"/>
                <a:ea typeface="仿宋" pitchFamily="49" charset="-122"/>
                <a:cs typeface="Consolas" pitchFamily="49" charset="0"/>
              </a:rPr>
              <a:t>DLinkNode</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51205" name="Text Box 5"/>
          <p:cNvSpPr txBox="1">
            <a:spLocks noChangeArrowheads="1"/>
          </p:cNvSpPr>
          <p:nvPr/>
        </p:nvSpPr>
        <p:spPr bwMode="auto">
          <a:xfrm>
            <a:off x="428596" y="571480"/>
            <a:ext cx="8001056" cy="782137"/>
          </a:xfrm>
          <a:prstGeom prst="rect">
            <a:avLst/>
          </a:prstGeom>
          <a:noFill/>
          <a:ln w="9525">
            <a:noFill/>
            <a:miter lim="800000"/>
            <a:headEnd/>
            <a:tailEnd/>
          </a:ln>
          <a:effectLst/>
        </p:spPr>
        <p:txBody>
          <a:bodyPr wrap="square">
            <a:spAutoFit/>
          </a:bodyPr>
          <a:lstStyle/>
          <a:p>
            <a:pPr algn="l">
              <a:lnSpc>
                <a:spcPts val="2800"/>
              </a:lnSpc>
              <a:spcBef>
                <a:spcPts val="0"/>
              </a:spcBef>
            </a:pPr>
            <a:r>
              <a:rPr kumimoji="1" lang="en-US" altLang="zh-CN" sz="2000">
                <a:latin typeface="Consolas" pitchFamily="49" charset="0"/>
                <a:ea typeface="楷体" pitchFamily="49" charset="-122"/>
                <a:cs typeface="Consolas" pitchFamily="49" charset="0"/>
              </a:rPr>
              <a:t>    </a:t>
            </a:r>
            <a:r>
              <a:rPr kumimoji="1" lang="zh-CN" altLang="en-US" sz="2000" smtClean="0">
                <a:latin typeface="Consolas" pitchFamily="49" charset="0"/>
                <a:ea typeface="楷体" pitchFamily="49" charset="-122"/>
                <a:cs typeface="Consolas" pitchFamily="49" charset="0"/>
              </a:rPr>
              <a:t>对于</a:t>
            </a:r>
            <a:r>
              <a:rPr kumimoji="1" lang="zh-CN" altLang="en-US" sz="2000">
                <a:latin typeface="Consolas" pitchFamily="49" charset="0"/>
                <a:ea typeface="楷体" pitchFamily="49" charset="-122"/>
                <a:cs typeface="Consolas" pitchFamily="49" charset="0"/>
              </a:rPr>
              <a:t>双</a:t>
            </a:r>
            <a:r>
              <a:rPr kumimoji="1" lang="zh-CN" altLang="en-US" sz="2000" smtClean="0">
                <a:latin typeface="Consolas" pitchFamily="49" charset="0"/>
                <a:ea typeface="楷体" pitchFamily="49" charset="-122"/>
                <a:cs typeface="Consolas" pitchFamily="49" charset="0"/>
              </a:rPr>
              <a:t>链表，采用</a:t>
            </a:r>
            <a:r>
              <a:rPr kumimoji="1" lang="zh-CN" altLang="en-US" sz="2000" dirty="0">
                <a:latin typeface="Consolas" pitchFamily="49" charset="0"/>
                <a:ea typeface="楷体" pitchFamily="49" charset="-122"/>
                <a:cs typeface="Consolas" pitchFamily="49" charset="0"/>
              </a:rPr>
              <a:t>类似于单链表的</a:t>
            </a:r>
            <a:r>
              <a:rPr kumimoji="1" lang="zh-CN" altLang="en-US" sz="2000">
                <a:latin typeface="Consolas" pitchFamily="49" charset="0"/>
                <a:ea typeface="楷体" pitchFamily="49" charset="-122"/>
                <a:cs typeface="Consolas" pitchFamily="49" charset="0"/>
              </a:rPr>
              <a:t>类型</a:t>
            </a:r>
            <a:r>
              <a:rPr kumimoji="1" lang="zh-CN" altLang="en-US" sz="2000" smtClean="0">
                <a:latin typeface="Consolas" pitchFamily="49" charset="0"/>
                <a:ea typeface="楷体" pitchFamily="49" charset="-122"/>
                <a:cs typeface="Consolas" pitchFamily="49" charset="0"/>
              </a:rPr>
              <a:t>定义，其结点类型</a:t>
            </a:r>
            <a:r>
              <a:rPr kumimoji="1" lang="en-US" altLang="zh-CN" sz="2000" smtClean="0">
                <a:latin typeface="Consolas" pitchFamily="49" charset="0"/>
                <a:ea typeface="楷体" pitchFamily="49" charset="-122"/>
                <a:cs typeface="Consolas" pitchFamily="49" charset="0"/>
              </a:rPr>
              <a:t>DLinkNode</a:t>
            </a:r>
            <a:r>
              <a:rPr kumimoji="1" lang="zh-CN" altLang="en-US" sz="2000" smtClean="0">
                <a:latin typeface="Consolas" pitchFamily="49" charset="0"/>
                <a:ea typeface="楷体" pitchFamily="49" charset="-122"/>
                <a:cs typeface="Consolas" pitchFamily="49" charset="0"/>
              </a:rPr>
              <a:t>声明如下</a:t>
            </a:r>
            <a:r>
              <a:rPr kumimoji="1" lang="zh-CN" altLang="en-US" sz="2000" dirty="0">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p:txBody>
      </p:sp>
      <p:grpSp>
        <p:nvGrpSpPr>
          <p:cNvPr id="2" name="组合 15"/>
          <p:cNvGrpSpPr/>
          <p:nvPr/>
        </p:nvGrpSpPr>
        <p:grpSpPr>
          <a:xfrm>
            <a:off x="2571736" y="2501890"/>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Consolas" pitchFamily="49" charset="0"/>
                <a:cs typeface="Consolas" pitchFamily="49" charset="0"/>
              </a:endParaRPr>
            </a:p>
          </p:txBody>
        </p:sp>
        <p:sp>
          <p:nvSpPr>
            <p:cNvPr id="7" name="Rectangle 29"/>
            <p:cNvSpPr>
              <a:spLocks noChangeArrowheads="1"/>
            </p:cNvSpPr>
            <p:nvPr/>
          </p:nvSpPr>
          <p:spPr bwMode="auto">
            <a:xfrm>
              <a:off x="378618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6"/>
            <p:cNvSpPr>
              <a:spLocks noChangeArrowheads="1"/>
            </p:cNvSpPr>
            <p:nvPr/>
          </p:nvSpPr>
          <p:spPr bwMode="auto">
            <a:xfrm>
              <a:off x="271461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15" name="灯片编号占位符 14"/>
          <p:cNvSpPr>
            <a:spLocks noGrp="1"/>
          </p:cNvSpPr>
          <p:nvPr>
            <p:ph type="sldNum" sz="quarter" idx="12"/>
          </p:nvPr>
        </p:nvSpPr>
        <p:spPr/>
        <p:txBody>
          <a:bodyPr/>
          <a:lstStyle/>
          <a:p>
            <a:fld id="{BD3F3EC2-762F-4585-9ABE-3D0BD98F40C0}" type="slidenum">
              <a:rPr lang="en-US" altLang="zh-CN" smtClean="0"/>
              <a:pPr/>
              <a:t>4</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19757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itchFamily="49" charset="0"/>
                <a:cs typeface="Consolas" pitchFamily="49" charset="0"/>
              </a:rPr>
              <a:t>a</a:t>
            </a:r>
            <a:endParaRPr lang="en-US" altLang="zh-CN" sz="2000" i="1" dirty="0">
              <a:solidFill>
                <a:srgbClr val="3333FF"/>
              </a:solidFill>
              <a:latin typeface="Consolas" pitchFamily="49" charset="0"/>
              <a:cs typeface="Consolas" pitchFamily="49" charset="0"/>
            </a:endParaRPr>
          </a:p>
        </p:txBody>
      </p:sp>
      <p:sp>
        <p:nvSpPr>
          <p:cNvPr id="274439" name="Rectangle 7"/>
          <p:cNvSpPr>
            <a:spLocks noChangeArrowheads="1"/>
          </p:cNvSpPr>
          <p:nvPr/>
        </p:nvSpPr>
        <p:spPr bwMode="auto">
          <a:xfrm>
            <a:off x="3495675"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0" name="Rectangle 8"/>
          <p:cNvSpPr>
            <a:spLocks noChangeArrowheads="1"/>
          </p:cNvSpPr>
          <p:nvPr/>
        </p:nvSpPr>
        <p:spPr bwMode="auto">
          <a:xfrm>
            <a:off x="4967288" y="219757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itchFamily="49" charset="0"/>
                <a:cs typeface="Consolas" pitchFamily="49" charset="0"/>
              </a:rPr>
              <a:t>b</a:t>
            </a:r>
            <a:endParaRPr lang="en-US" altLang="zh-CN" sz="2000" i="1" dirty="0">
              <a:solidFill>
                <a:srgbClr val="3333FF"/>
              </a:solidFill>
              <a:latin typeface="Consolas" pitchFamily="49" charset="0"/>
              <a:cs typeface="Consolas" pitchFamily="49" charset="0"/>
            </a:endParaRPr>
          </a:p>
        </p:txBody>
      </p:sp>
      <p:sp>
        <p:nvSpPr>
          <p:cNvPr id="274441" name="Rectangle 9"/>
          <p:cNvSpPr>
            <a:spLocks noChangeArrowheads="1"/>
          </p:cNvSpPr>
          <p:nvPr/>
        </p:nvSpPr>
        <p:spPr bwMode="auto">
          <a:xfrm>
            <a:off x="5508625"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2" name="Rectangle 10"/>
          <p:cNvSpPr>
            <a:spLocks noChangeArrowheads="1"/>
          </p:cNvSpPr>
          <p:nvPr/>
        </p:nvSpPr>
        <p:spPr bwMode="auto">
          <a:xfrm>
            <a:off x="4211638" y="378189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itchFamily="49" charset="0"/>
                <a:cs typeface="Consolas" pitchFamily="49" charset="0"/>
              </a:rPr>
              <a:t>c</a:t>
            </a:r>
            <a:endParaRPr lang="en-US" altLang="zh-CN" sz="2000" i="1" dirty="0">
              <a:solidFill>
                <a:srgbClr val="3333FF"/>
              </a:solidFill>
              <a:latin typeface="Consolas" pitchFamily="49" charset="0"/>
              <a:cs typeface="Consolas" pitchFamily="49" charset="0"/>
            </a:endParaRPr>
          </a:p>
        </p:txBody>
      </p:sp>
      <p:sp>
        <p:nvSpPr>
          <p:cNvPr id="274443" name="Rectangle 11"/>
          <p:cNvSpPr>
            <a:spLocks noChangeArrowheads="1"/>
          </p:cNvSpPr>
          <p:nvPr/>
        </p:nvSpPr>
        <p:spPr bwMode="auto">
          <a:xfrm>
            <a:off x="4752975" y="378189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4444" name="Text Box 12"/>
          <p:cNvSpPr txBox="1">
            <a:spLocks noChangeArrowheads="1"/>
          </p:cNvSpPr>
          <p:nvPr/>
        </p:nvSpPr>
        <p:spPr bwMode="auto">
          <a:xfrm>
            <a:off x="6343650" y="2197570"/>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4447" name="Line 15"/>
          <p:cNvSpPr>
            <a:spLocks noChangeShapeType="1"/>
          </p:cNvSpPr>
          <p:nvPr/>
        </p:nvSpPr>
        <p:spPr bwMode="auto">
          <a:xfrm>
            <a:off x="1873250" y="2329333"/>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48" name="Line 16"/>
          <p:cNvSpPr>
            <a:spLocks noChangeShapeType="1"/>
          </p:cNvSpPr>
          <p:nvPr/>
        </p:nvSpPr>
        <p:spPr bwMode="auto">
          <a:xfrm>
            <a:off x="3830638" y="235473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49" name="Line 17"/>
          <p:cNvSpPr>
            <a:spLocks noChangeShapeType="1"/>
          </p:cNvSpPr>
          <p:nvPr/>
        </p:nvSpPr>
        <p:spPr bwMode="auto">
          <a:xfrm>
            <a:off x="5761038" y="235473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1" name="Rectangle 19"/>
          <p:cNvSpPr>
            <a:spLocks noChangeArrowheads="1"/>
          </p:cNvSpPr>
          <p:nvPr/>
        </p:nvSpPr>
        <p:spPr bwMode="auto">
          <a:xfrm>
            <a:off x="3673475" y="378189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2" name="Rectangle 20"/>
          <p:cNvSpPr>
            <a:spLocks noChangeArrowheads="1"/>
          </p:cNvSpPr>
          <p:nvPr/>
        </p:nvSpPr>
        <p:spPr bwMode="auto">
          <a:xfrm>
            <a:off x="4427538"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4" name="Rectangle 22"/>
          <p:cNvSpPr>
            <a:spLocks noChangeArrowheads="1"/>
          </p:cNvSpPr>
          <p:nvPr/>
        </p:nvSpPr>
        <p:spPr bwMode="auto">
          <a:xfrm>
            <a:off x="2449513"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5" name="Line 23"/>
          <p:cNvSpPr>
            <a:spLocks noChangeShapeType="1"/>
          </p:cNvSpPr>
          <p:nvPr/>
        </p:nvSpPr>
        <p:spPr bwMode="auto">
          <a:xfrm flipH="1">
            <a:off x="2160588" y="248649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6" name="Line 24"/>
          <p:cNvSpPr>
            <a:spLocks noChangeShapeType="1"/>
          </p:cNvSpPr>
          <p:nvPr/>
        </p:nvSpPr>
        <p:spPr bwMode="auto">
          <a:xfrm flipH="1">
            <a:off x="4032250" y="248649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7" name="Line 25"/>
          <p:cNvSpPr>
            <a:spLocks noChangeShapeType="1"/>
          </p:cNvSpPr>
          <p:nvPr/>
        </p:nvSpPr>
        <p:spPr bwMode="auto">
          <a:xfrm flipH="1">
            <a:off x="6048375" y="2511895"/>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9" name="Arc 27"/>
          <p:cNvSpPr>
            <a:spLocks/>
          </p:cNvSpPr>
          <p:nvPr/>
        </p:nvSpPr>
        <p:spPr bwMode="auto">
          <a:xfrm>
            <a:off x="2339975" y="1838795"/>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4460" name="Text Box 28"/>
          <p:cNvSpPr txBox="1">
            <a:spLocks noChangeArrowheads="1"/>
          </p:cNvSpPr>
          <p:nvPr/>
        </p:nvSpPr>
        <p:spPr bwMode="auto">
          <a:xfrm>
            <a:off x="1979613" y="1478433"/>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p</a:t>
            </a:r>
          </a:p>
        </p:txBody>
      </p:sp>
      <p:sp>
        <p:nvSpPr>
          <p:cNvPr id="274461" name="Line 29"/>
          <p:cNvSpPr>
            <a:spLocks noChangeShapeType="1"/>
          </p:cNvSpPr>
          <p:nvPr/>
        </p:nvSpPr>
        <p:spPr bwMode="auto">
          <a:xfrm>
            <a:off x="3099753" y="3997795"/>
            <a:ext cx="576262"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74462" name="Text Box 30"/>
          <p:cNvSpPr txBox="1">
            <a:spLocks noChangeArrowheads="1"/>
          </p:cNvSpPr>
          <p:nvPr/>
        </p:nvSpPr>
        <p:spPr bwMode="auto">
          <a:xfrm>
            <a:off x="2854316" y="3756495"/>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s</a:t>
            </a:r>
          </a:p>
        </p:txBody>
      </p:sp>
      <p:sp>
        <p:nvSpPr>
          <p:cNvPr id="274465" name="Text Box 33"/>
          <p:cNvSpPr txBox="1">
            <a:spLocks noChangeArrowheads="1"/>
          </p:cNvSpPr>
          <p:nvPr/>
        </p:nvSpPr>
        <p:spPr bwMode="auto">
          <a:xfrm>
            <a:off x="1857357" y="4428014"/>
            <a:ext cx="3571900" cy="2246769"/>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Consolas" pitchFamily="49" charset="0"/>
                <a:ea typeface="楷体" pitchFamily="49" charset="-122"/>
                <a:cs typeface="Consolas" pitchFamily="49" charset="0"/>
              </a:rPr>
              <a:t>操作语句：</a:t>
            </a:r>
          </a:p>
          <a:p>
            <a:pPr algn="l">
              <a:spcBef>
                <a:spcPct val="50000"/>
              </a:spcBef>
            </a:pPr>
            <a:r>
              <a:rPr lang="en-US" altLang="zh-CN" sz="2000" smtClean="0">
                <a:solidFill>
                  <a:srgbClr val="FF00FF"/>
                </a:solidFill>
                <a:latin typeface="Consolas" pitchFamily="49" charset="0"/>
                <a:ea typeface="宋体" pitchFamily="2" charset="-122"/>
                <a:cs typeface="Consolas" pitchFamily="49" charset="0"/>
                <a:sym typeface="Wingdings"/>
              </a:rPr>
              <a:t></a:t>
            </a:r>
            <a:r>
              <a:rPr lang="zh-CN" altLang="en-US" sz="2000" smtClean="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s</a:t>
            </a:r>
            <a:r>
              <a:rPr lang="en-US" altLang="zh-CN" sz="2000" dirty="0">
                <a:solidFill>
                  <a:srgbClr val="FF00FF"/>
                </a:solidFill>
                <a:latin typeface="Consolas" pitchFamily="49" charset="0"/>
                <a:ea typeface="+mj-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a:t>
            </a:r>
            <a:r>
              <a:rPr lang="en-US" altLang="zh-CN" sz="2000" smtClean="0">
                <a:solidFill>
                  <a:srgbClr val="FF00FF"/>
                </a:solidFill>
                <a:latin typeface="Consolas" pitchFamily="49" charset="0"/>
                <a:ea typeface="楷体" pitchFamily="49" charset="-122"/>
                <a:cs typeface="Consolas" pitchFamily="49" charset="0"/>
              </a:rPr>
              <a:t>next = p</a:t>
            </a:r>
            <a:r>
              <a:rPr lang="en-US" altLang="zh-CN" sz="2000" smtClean="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p>
          <a:p>
            <a:pPr algn="l">
              <a:spcBef>
                <a:spcPct val="50000"/>
              </a:spcBef>
            </a:pPr>
            <a:r>
              <a:rPr lang="en-US" altLang="zh-CN" sz="2000" smtClean="0">
                <a:solidFill>
                  <a:srgbClr val="FF00FF"/>
                </a:solidFill>
                <a:latin typeface="Consolas" pitchFamily="49" charset="0"/>
                <a:ea typeface="宋体" pitchFamily="2" charset="-122"/>
                <a:cs typeface="Consolas" pitchFamily="49" charset="0"/>
                <a:sym typeface="Wingdings"/>
              </a:rPr>
              <a:t></a:t>
            </a:r>
            <a:r>
              <a:rPr lang="en-US" altLang="zh-CN" sz="2000" smtClean="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p</a:t>
            </a:r>
            <a:r>
              <a:rPr lang="en-US" altLang="zh-CN" sz="2000" dirty="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r>
              <a:rPr lang="en-US" altLang="zh-CN" sz="2000" dirty="0">
                <a:solidFill>
                  <a:srgbClr val="FF00FF"/>
                </a:solidFill>
                <a:latin typeface="Consolas" pitchFamily="49" charset="0"/>
                <a:ea typeface="+mn-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a:t>
            </a:r>
            <a:r>
              <a:rPr lang="en-US" altLang="zh-CN" sz="2000" smtClean="0">
                <a:solidFill>
                  <a:srgbClr val="FF00FF"/>
                </a:solidFill>
                <a:latin typeface="Consolas" pitchFamily="49" charset="0"/>
                <a:ea typeface="楷体" pitchFamily="49" charset="-122"/>
                <a:cs typeface="Consolas" pitchFamily="49" charset="0"/>
              </a:rPr>
              <a:t>prior = s</a:t>
            </a:r>
            <a:endParaRPr lang="en-US" altLang="zh-CN" sz="2000" dirty="0">
              <a:solidFill>
                <a:srgbClr val="FF00FF"/>
              </a:solidFill>
              <a:latin typeface="Consolas" pitchFamily="49" charset="0"/>
              <a:ea typeface="楷体" pitchFamily="49" charset="-122"/>
              <a:cs typeface="Consolas" pitchFamily="49" charset="0"/>
            </a:endParaRPr>
          </a:p>
          <a:p>
            <a:pPr algn="l">
              <a:spcBef>
                <a:spcPct val="50000"/>
              </a:spcBef>
            </a:pPr>
            <a:r>
              <a:rPr lang="en-US" altLang="zh-CN" sz="2000" smtClean="0">
                <a:solidFill>
                  <a:srgbClr val="FF00FF"/>
                </a:solidFill>
                <a:latin typeface="Consolas" pitchFamily="49" charset="0"/>
                <a:ea typeface="宋体" pitchFamily="2" charset="-122"/>
                <a:cs typeface="Consolas" pitchFamily="49" charset="0"/>
                <a:sym typeface="Wingdings"/>
              </a:rPr>
              <a:t></a:t>
            </a:r>
            <a:r>
              <a:rPr lang="en-US" altLang="zh-CN" sz="2000" smtClean="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s</a:t>
            </a:r>
            <a:r>
              <a:rPr lang="en-US" altLang="zh-CN" sz="2000" dirty="0">
                <a:solidFill>
                  <a:srgbClr val="FF00FF"/>
                </a:solidFill>
                <a:latin typeface="Consolas" pitchFamily="49" charset="0"/>
                <a:ea typeface="+mn-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a:t>
            </a:r>
            <a:r>
              <a:rPr lang="en-US" altLang="zh-CN" sz="2000" smtClean="0">
                <a:solidFill>
                  <a:srgbClr val="FF00FF"/>
                </a:solidFill>
                <a:latin typeface="Consolas" pitchFamily="49" charset="0"/>
                <a:ea typeface="楷体" pitchFamily="49" charset="-122"/>
                <a:cs typeface="Consolas" pitchFamily="49" charset="0"/>
              </a:rPr>
              <a:t>prior = p</a:t>
            </a:r>
            <a:endParaRPr lang="en-US" altLang="zh-CN" sz="2000" dirty="0">
              <a:solidFill>
                <a:srgbClr val="FF00FF"/>
              </a:solidFill>
              <a:latin typeface="Consolas" pitchFamily="49" charset="0"/>
              <a:ea typeface="楷体" pitchFamily="49" charset="-122"/>
              <a:cs typeface="Consolas" pitchFamily="49" charset="0"/>
            </a:endParaRPr>
          </a:p>
          <a:p>
            <a:pPr algn="l">
              <a:spcBef>
                <a:spcPct val="50000"/>
              </a:spcBef>
            </a:pPr>
            <a:r>
              <a:rPr lang="en-US" altLang="zh-CN" sz="2000" smtClean="0">
                <a:solidFill>
                  <a:srgbClr val="FF00FF"/>
                </a:solidFill>
                <a:latin typeface="Consolas" pitchFamily="49" charset="0"/>
                <a:ea typeface="宋体" pitchFamily="2" charset="-122"/>
                <a:cs typeface="Consolas" pitchFamily="49" charset="0"/>
                <a:sym typeface="Wingdings"/>
              </a:rPr>
              <a:t></a:t>
            </a:r>
            <a:r>
              <a:rPr lang="en-US" altLang="zh-CN" sz="2000" smtClean="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p</a:t>
            </a:r>
            <a:r>
              <a:rPr lang="en-US" altLang="zh-CN" sz="2000" dirty="0">
                <a:solidFill>
                  <a:srgbClr val="FF00FF"/>
                </a:solidFill>
                <a:latin typeface="Consolas" pitchFamily="49" charset="0"/>
                <a:ea typeface="+mj-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a:t>
            </a:r>
            <a:r>
              <a:rPr lang="en-US" altLang="zh-CN" sz="2000" smtClean="0">
                <a:solidFill>
                  <a:srgbClr val="FF00FF"/>
                </a:solidFill>
                <a:latin typeface="Consolas" pitchFamily="49" charset="0"/>
                <a:ea typeface="楷体" pitchFamily="49" charset="-122"/>
                <a:cs typeface="Consolas" pitchFamily="49" charset="0"/>
              </a:rPr>
              <a:t>next = s</a:t>
            </a:r>
            <a:endParaRPr lang="en-US" altLang="zh-CN" sz="2000" dirty="0">
              <a:solidFill>
                <a:srgbClr val="FF00FF"/>
              </a:solidFill>
              <a:latin typeface="Consolas" pitchFamily="49" charset="0"/>
              <a:ea typeface="楷体" pitchFamily="49" charset="-122"/>
              <a:cs typeface="Consolas" pitchFamily="49" charset="0"/>
            </a:endParaRPr>
          </a:p>
        </p:txBody>
      </p:sp>
      <p:grpSp>
        <p:nvGrpSpPr>
          <p:cNvPr id="2" name="Group 42"/>
          <p:cNvGrpSpPr>
            <a:grpSpLocks/>
          </p:cNvGrpSpPr>
          <p:nvPr/>
        </p:nvGrpSpPr>
        <p:grpSpPr bwMode="auto">
          <a:xfrm>
            <a:off x="5041900" y="2638895"/>
            <a:ext cx="809625" cy="1346200"/>
            <a:chOff x="3176" y="1168"/>
            <a:chExt cx="510" cy="848"/>
          </a:xfrm>
        </p:grpSpPr>
        <p:sp>
          <p:nvSpPr>
            <p:cNvPr id="274464" name="Freeform 32"/>
            <p:cNvSpPr>
              <a:spLocks/>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74470" name="Text Box 38"/>
            <p:cNvSpPr txBox="1">
              <a:spLocks noChangeArrowheads="1"/>
            </p:cNvSpPr>
            <p:nvPr/>
          </p:nvSpPr>
          <p:spPr bwMode="auto">
            <a:xfrm>
              <a:off x="3414" y="1480"/>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cs typeface="Consolas" pitchFamily="49" charset="0"/>
                <a:sym typeface="Wingdings 2" pitchFamily="18" charset="2"/>
              </a:endParaRPr>
            </a:p>
          </p:txBody>
        </p:sp>
      </p:grpSp>
      <p:grpSp>
        <p:nvGrpSpPr>
          <p:cNvPr id="3" name="Group 49"/>
          <p:cNvGrpSpPr>
            <a:grpSpLocks/>
          </p:cNvGrpSpPr>
          <p:nvPr/>
        </p:nvGrpSpPr>
        <p:grpSpPr bwMode="auto">
          <a:xfrm>
            <a:off x="4500563" y="2484908"/>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1" name="Text Box 39"/>
            <p:cNvSpPr txBox="1">
              <a:spLocks noChangeArrowheads="1"/>
            </p:cNvSpPr>
            <p:nvPr/>
          </p:nvSpPr>
          <p:spPr bwMode="auto">
            <a:xfrm>
              <a:off x="2925" y="1839"/>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grpSp>
        <p:nvGrpSpPr>
          <p:cNvPr id="4" name="Group 44"/>
          <p:cNvGrpSpPr>
            <a:grpSpLocks/>
          </p:cNvGrpSpPr>
          <p:nvPr/>
        </p:nvGrpSpPr>
        <p:grpSpPr bwMode="auto">
          <a:xfrm>
            <a:off x="2773363" y="2630958"/>
            <a:ext cx="1150937" cy="1404937"/>
            <a:chOff x="1747" y="1163"/>
            <a:chExt cx="725" cy="885"/>
          </a:xfrm>
        </p:grpSpPr>
        <p:sp>
          <p:nvSpPr>
            <p:cNvPr id="274469" name="Freeform 37"/>
            <p:cNvSpPr>
              <a:spLocks/>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2" name="Text Box 40"/>
            <p:cNvSpPr txBox="1">
              <a:spLocks noChangeArrowheads="1"/>
            </p:cNvSpPr>
            <p:nvPr/>
          </p:nvSpPr>
          <p:spPr bwMode="auto">
            <a:xfrm>
              <a:off x="1837" y="1480"/>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grpSp>
        <p:nvGrpSpPr>
          <p:cNvPr id="5" name="Group 50"/>
          <p:cNvGrpSpPr>
            <a:grpSpLocks/>
          </p:cNvGrpSpPr>
          <p:nvPr/>
        </p:nvGrpSpPr>
        <p:grpSpPr bwMode="auto">
          <a:xfrm>
            <a:off x="3708400" y="2484908"/>
            <a:ext cx="574675" cy="1296987"/>
            <a:chOff x="2336" y="1521"/>
            <a:chExt cx="362" cy="817"/>
          </a:xfrm>
        </p:grpSpPr>
        <p:sp>
          <p:nvSpPr>
            <p:cNvPr id="274468" name="Line 36"/>
            <p:cNvSpPr>
              <a:spLocks noChangeShapeType="1"/>
            </p:cNvSpPr>
            <p:nvPr/>
          </p:nvSpPr>
          <p:spPr bwMode="auto">
            <a:xfrm>
              <a:off x="2336" y="1521"/>
              <a:ext cx="181" cy="81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3" name="Text Box 41"/>
            <p:cNvSpPr txBox="1">
              <a:spLocks noChangeArrowheads="1"/>
            </p:cNvSpPr>
            <p:nvPr/>
          </p:nvSpPr>
          <p:spPr bwMode="auto">
            <a:xfrm>
              <a:off x="2426" y="1794"/>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sp>
        <p:nvSpPr>
          <p:cNvPr id="274478" name="Text Box 46"/>
          <p:cNvSpPr txBox="1">
            <a:spLocks noChangeArrowheads="1"/>
          </p:cNvSpPr>
          <p:nvPr/>
        </p:nvSpPr>
        <p:spPr bwMode="auto">
          <a:xfrm>
            <a:off x="214282" y="1185850"/>
            <a:ext cx="2928959" cy="400110"/>
          </a:xfrm>
          <a:prstGeom prst="rect">
            <a:avLst/>
          </a:prstGeom>
          <a:noFill/>
          <a:ln w="9525">
            <a:noFill/>
            <a:miter lim="800000"/>
            <a:headEnd/>
            <a:tailEnd/>
          </a:ln>
          <a:effectLst/>
        </p:spPr>
        <p:txBody>
          <a:bodyPr wrap="square">
            <a:spAutoFit/>
          </a:bodyPr>
          <a:lstStyle/>
          <a:p>
            <a:pPr algn="l">
              <a:spcBef>
                <a:spcPct val="50000"/>
              </a:spcBef>
            </a:pPr>
            <a:r>
              <a:rPr lang="zh-CN" altLang="en-US" sz="2000" smtClean="0">
                <a:latin typeface="Consolas" pitchFamily="49" charset="0"/>
                <a:ea typeface="仿宋" pitchFamily="49" charset="-122"/>
                <a:cs typeface="Consolas" pitchFamily="49" charset="0"/>
              </a:rPr>
              <a:t>在</a:t>
            </a:r>
            <a:r>
              <a:rPr lang="en-US" altLang="zh-CN" sz="2000" i="1" smtClean="0">
                <a:latin typeface="Consolas" pitchFamily="49" charset="0"/>
                <a:ea typeface="仿宋" pitchFamily="49" charset="-122"/>
                <a:cs typeface="Consolas" pitchFamily="49" charset="0"/>
              </a:rPr>
              <a:t>p</a:t>
            </a:r>
            <a:r>
              <a:rPr lang="zh-CN" altLang="en-US" sz="2000" smtClean="0">
                <a:latin typeface="Consolas" pitchFamily="49" charset="0"/>
                <a:ea typeface="仿宋" pitchFamily="49" charset="-122"/>
                <a:cs typeface="Consolas" pitchFamily="49" charset="0"/>
              </a:rPr>
              <a:t>结点之后插入结点</a:t>
            </a:r>
            <a:r>
              <a:rPr lang="en-US" altLang="zh-CN" sz="2000" i="1" smtClean="0">
                <a:latin typeface="Consolas" pitchFamily="49" charset="0"/>
                <a:ea typeface="仿宋" pitchFamily="49" charset="-122"/>
                <a:cs typeface="Consolas" pitchFamily="49" charset="0"/>
              </a:rPr>
              <a:t>s</a:t>
            </a:r>
            <a:endParaRPr lang="en-US" altLang="zh-CN" sz="2000" i="1" dirty="0">
              <a:latin typeface="Consolas" pitchFamily="49" charset="0"/>
              <a:ea typeface="仿宋" pitchFamily="49" charset="-122"/>
              <a:cs typeface="Consolas" pitchFamily="49" charset="0"/>
            </a:endParaRPr>
          </a:p>
        </p:txBody>
      </p:sp>
      <p:sp>
        <p:nvSpPr>
          <p:cNvPr id="274479" name="Text Box 47"/>
          <p:cNvSpPr txBox="1">
            <a:spLocks noChangeArrowheads="1"/>
          </p:cNvSpPr>
          <p:nvPr/>
        </p:nvSpPr>
        <p:spPr bwMode="auto">
          <a:xfrm>
            <a:off x="1187450" y="2197570"/>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4480" name="Text Box 48"/>
          <p:cNvSpPr txBox="1">
            <a:spLocks noChangeArrowheads="1"/>
          </p:cNvSpPr>
          <p:nvPr/>
        </p:nvSpPr>
        <p:spPr bwMode="auto">
          <a:xfrm>
            <a:off x="428596" y="357166"/>
            <a:ext cx="3643338" cy="416831"/>
          </a:xfrm>
          <a:prstGeom prst="rect">
            <a:avLst/>
          </a:prstGeom>
          <a:solidFill>
            <a:srgbClr val="6600CC"/>
          </a:solidFill>
          <a:ln w="28575"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72000" tIns="36000" rIns="162000" bIns="72000">
            <a:spAutoFit/>
          </a:bodyPr>
          <a:lstStyle/>
          <a:p>
            <a:r>
              <a:rPr lang="zh-CN" altLang="en-US" sz="2000" smtClean="0">
                <a:solidFill>
                  <a:schemeClr val="bg1"/>
                </a:solidFill>
                <a:latin typeface="Consolas" pitchFamily="49" charset="0"/>
                <a:ea typeface="微软雅黑" pitchFamily="34" charset="-122"/>
                <a:cs typeface="Consolas" pitchFamily="49" charset="0"/>
              </a:rPr>
              <a:t>（</a:t>
            </a:r>
            <a:r>
              <a:rPr lang="en-US" altLang="zh-CN" sz="2000" smtClean="0">
                <a:solidFill>
                  <a:schemeClr val="bg1"/>
                </a:solidFill>
                <a:latin typeface="Consolas" pitchFamily="49" charset="0"/>
                <a:ea typeface="微软雅黑" pitchFamily="34" charset="-122"/>
                <a:cs typeface="Consolas" pitchFamily="49" charset="0"/>
              </a:rPr>
              <a:t>1</a:t>
            </a:r>
            <a:r>
              <a:rPr lang="zh-CN" altLang="en-US" sz="2000" smtClean="0">
                <a:solidFill>
                  <a:schemeClr val="bg1"/>
                </a:solidFill>
                <a:latin typeface="Consolas" pitchFamily="49" charset="0"/>
                <a:ea typeface="微软雅黑" pitchFamily="34" charset="-122"/>
                <a:cs typeface="Consolas" pitchFamily="49" charset="0"/>
              </a:rPr>
              <a:t>）双</a:t>
            </a:r>
            <a:r>
              <a:rPr lang="zh-CN" altLang="en-US" sz="2000">
                <a:solidFill>
                  <a:schemeClr val="bg1"/>
                </a:solidFill>
                <a:latin typeface="Consolas" pitchFamily="49" charset="0"/>
                <a:ea typeface="微软雅黑" pitchFamily="34" charset="-122"/>
                <a:cs typeface="Consolas" pitchFamily="49" charset="0"/>
              </a:rPr>
              <a:t>链表</a:t>
            </a:r>
            <a:r>
              <a:rPr lang="zh-CN" altLang="en-US" sz="2000" smtClean="0">
                <a:solidFill>
                  <a:schemeClr val="bg1"/>
                </a:solidFill>
                <a:latin typeface="Consolas" pitchFamily="49" charset="0"/>
                <a:ea typeface="微软雅黑" pitchFamily="34" charset="-122"/>
                <a:cs typeface="Consolas" pitchFamily="49" charset="0"/>
              </a:rPr>
              <a:t>插入结点操作</a:t>
            </a:r>
            <a:endParaRPr lang="zh-CN" altLang="en-US" sz="2000" dirty="0">
              <a:latin typeface="Consolas" pitchFamily="49" charset="0"/>
              <a:ea typeface="微软雅黑" pitchFamily="34" charset="-122"/>
              <a:cs typeface="Consolas" pitchFamily="49" charset="0"/>
            </a:endParaRPr>
          </a:p>
        </p:txBody>
      </p:sp>
      <p:sp>
        <p:nvSpPr>
          <p:cNvPr id="274483" name="Text Box 51"/>
          <p:cNvSpPr txBox="1">
            <a:spLocks noChangeArrowheads="1"/>
          </p:cNvSpPr>
          <p:nvPr/>
        </p:nvSpPr>
        <p:spPr bwMode="auto">
          <a:xfrm>
            <a:off x="5715008" y="5572140"/>
            <a:ext cx="1500198" cy="400110"/>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latin typeface="仿宋" pitchFamily="49" charset="-122"/>
                <a:ea typeface="仿宋" pitchFamily="49" charset="-122"/>
                <a:cs typeface="Consolas" pitchFamily="49" charset="0"/>
              </a:rPr>
              <a:t>插入完毕</a:t>
            </a:r>
          </a:p>
        </p:txBody>
      </p:sp>
      <p:grpSp>
        <p:nvGrpSpPr>
          <p:cNvPr id="6" name="组合 45"/>
          <p:cNvGrpSpPr/>
          <p:nvPr/>
        </p:nvGrpSpPr>
        <p:grpSpPr>
          <a:xfrm>
            <a:off x="3765550" y="1071546"/>
            <a:ext cx="2592400" cy="840272"/>
            <a:chOff x="3765550" y="1357298"/>
            <a:chExt cx="2592400" cy="840272"/>
          </a:xfrm>
        </p:grpSpPr>
        <p:sp>
          <p:nvSpPr>
            <p:cNvPr id="42" name="TextBox 41"/>
            <p:cNvSpPr txBox="1"/>
            <p:nvPr/>
          </p:nvSpPr>
          <p:spPr>
            <a:xfrm>
              <a:off x="3929058" y="1357298"/>
              <a:ext cx="2428892" cy="707886"/>
            </a:xfrm>
            <a:prstGeom prst="rect">
              <a:avLst/>
            </a:prstGeom>
            <a:noFill/>
          </p:spPr>
          <p:txBody>
            <a:bodyPr wrap="square" rtlCol="0">
              <a:spAutoFit/>
            </a:bodyPr>
            <a:lstStyle/>
            <a:p>
              <a:r>
                <a:rPr lang="en-US" altLang="zh-CN" sz="2000" i="1" smtClean="0">
                  <a:solidFill>
                    <a:srgbClr val="C00000"/>
                  </a:solidFill>
                  <a:latin typeface="Consolas" pitchFamily="49" charset="0"/>
                  <a:ea typeface="仿宋" pitchFamily="49" charset="-122"/>
                  <a:cs typeface="Consolas" pitchFamily="49" charset="0"/>
                </a:rPr>
                <a:t>p</a:t>
              </a:r>
              <a:r>
                <a:rPr lang="zh-CN" altLang="en-US" sz="2000" smtClean="0">
                  <a:solidFill>
                    <a:srgbClr val="C00000"/>
                  </a:solidFill>
                  <a:latin typeface="Consolas" pitchFamily="49" charset="0"/>
                  <a:ea typeface="仿宋" pitchFamily="49" charset="-122"/>
                  <a:cs typeface="Consolas" pitchFamily="49" charset="0"/>
                </a:rPr>
                <a:t>结点</a:t>
              </a:r>
              <a:r>
                <a:rPr lang="en-US" altLang="zh-CN" sz="2000" smtClean="0">
                  <a:solidFill>
                    <a:srgbClr val="C00000"/>
                  </a:solidFill>
                  <a:latin typeface="Consolas" pitchFamily="49" charset="0"/>
                  <a:ea typeface="仿宋" pitchFamily="49" charset="-122"/>
                  <a:cs typeface="Consolas" pitchFamily="49" charset="0"/>
                </a:rPr>
                <a:t>next</a:t>
              </a:r>
              <a:r>
                <a:rPr lang="zh-CN" altLang="en-US" sz="2000" smtClean="0">
                  <a:solidFill>
                    <a:srgbClr val="C00000"/>
                  </a:solidFill>
                  <a:latin typeface="Consolas" pitchFamily="49" charset="0"/>
                  <a:ea typeface="仿宋" pitchFamily="49" charset="-122"/>
                  <a:cs typeface="Consolas" pitchFamily="49" charset="0"/>
                </a:rPr>
                <a:t>的修改尽可能放在后面执行</a:t>
              </a:r>
              <a:endParaRPr lang="zh-CN" altLang="en-US" sz="2000">
                <a:solidFill>
                  <a:srgbClr val="C00000"/>
                </a:solidFill>
                <a:latin typeface="Consolas" pitchFamily="49" charset="0"/>
                <a:ea typeface="仿宋" pitchFamily="49" charset="-122"/>
                <a:cs typeface="Consolas" pitchFamily="49" charset="0"/>
              </a:endParaRPr>
            </a:p>
          </p:txBody>
        </p:sp>
        <p:cxnSp>
          <p:nvCxnSpPr>
            <p:cNvPr id="45" name="直接箭头连接符 44"/>
            <p:cNvCxnSpPr>
              <a:endCxn id="274439" idx="0"/>
            </p:cNvCxnSpPr>
            <p:nvPr/>
          </p:nvCxnSpPr>
          <p:spPr>
            <a:xfrm rot="5400000">
              <a:off x="3498606" y="1767118"/>
              <a:ext cx="697396" cy="16350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灯片编号占位符 42"/>
          <p:cNvSpPr>
            <a:spLocks noGrp="1"/>
          </p:cNvSpPr>
          <p:nvPr>
            <p:ph type="sldNum" sz="quarter" idx="12"/>
          </p:nvPr>
        </p:nvSpPr>
        <p:spPr/>
        <p:txBody>
          <a:bodyPr/>
          <a:lstStyle/>
          <a:p>
            <a:fld id="{BD3F3EC2-762F-4585-9ABE-3D0BD98F40C0}" type="slidenum">
              <a:rPr lang="en-US" altLang="zh-CN" smtClean="0"/>
              <a:pPr/>
              <a:t>5</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6483" name="Rectangle 3"/>
          <p:cNvSpPr>
            <a:spLocks noChangeArrowheads="1"/>
          </p:cNvSpPr>
          <p:nvPr/>
        </p:nvSpPr>
        <p:spPr bwMode="auto">
          <a:xfrm>
            <a:off x="263207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84" name="Rectangle 4"/>
          <p:cNvSpPr>
            <a:spLocks noChangeArrowheads="1"/>
          </p:cNvSpPr>
          <p:nvPr/>
        </p:nvSpPr>
        <p:spPr bwMode="auto">
          <a:xfrm>
            <a:off x="410368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276485" name="Rectangle 5"/>
          <p:cNvSpPr>
            <a:spLocks noChangeArrowheads="1"/>
          </p:cNvSpPr>
          <p:nvPr/>
        </p:nvSpPr>
        <p:spPr bwMode="auto">
          <a:xfrm>
            <a:off x="464502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86" name="Rectangle 6"/>
          <p:cNvSpPr>
            <a:spLocks noChangeArrowheads="1"/>
          </p:cNvSpPr>
          <p:nvPr/>
        </p:nvSpPr>
        <p:spPr bwMode="auto">
          <a:xfrm>
            <a:off x="6067425"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276487" name="Rectangle 7"/>
          <p:cNvSpPr>
            <a:spLocks noChangeArrowheads="1"/>
          </p:cNvSpPr>
          <p:nvPr/>
        </p:nvSpPr>
        <p:spPr bwMode="auto">
          <a:xfrm>
            <a:off x="66087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6489" name="Line 9"/>
          <p:cNvSpPr>
            <a:spLocks noChangeShapeType="1"/>
          </p:cNvSpPr>
          <p:nvPr/>
        </p:nvSpPr>
        <p:spPr bwMode="auto">
          <a:xfrm>
            <a:off x="1009650" y="265588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0" name="Line 10"/>
          <p:cNvSpPr>
            <a:spLocks noChangeShapeType="1"/>
          </p:cNvSpPr>
          <p:nvPr/>
        </p:nvSpPr>
        <p:spPr bwMode="auto">
          <a:xfrm>
            <a:off x="2967038" y="268128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1" name="Line 11"/>
          <p:cNvSpPr>
            <a:spLocks noChangeShapeType="1"/>
          </p:cNvSpPr>
          <p:nvPr/>
        </p:nvSpPr>
        <p:spPr bwMode="auto">
          <a:xfrm>
            <a:off x="4897438" y="268128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2" name="Rectangle 12"/>
          <p:cNvSpPr>
            <a:spLocks noChangeArrowheads="1"/>
          </p:cNvSpPr>
          <p:nvPr/>
        </p:nvSpPr>
        <p:spPr bwMode="auto">
          <a:xfrm>
            <a:off x="55292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3" name="Rectangle 13"/>
          <p:cNvSpPr>
            <a:spLocks noChangeArrowheads="1"/>
          </p:cNvSpPr>
          <p:nvPr/>
        </p:nvSpPr>
        <p:spPr bwMode="auto">
          <a:xfrm>
            <a:off x="3563938"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4" name="Rectangle 14"/>
          <p:cNvSpPr>
            <a:spLocks noChangeArrowheads="1"/>
          </p:cNvSpPr>
          <p:nvPr/>
        </p:nvSpPr>
        <p:spPr bwMode="auto">
          <a:xfrm>
            <a:off x="158591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5" name="Line 15"/>
          <p:cNvSpPr>
            <a:spLocks noChangeShapeType="1"/>
          </p:cNvSpPr>
          <p:nvPr/>
        </p:nvSpPr>
        <p:spPr bwMode="auto">
          <a:xfrm flipH="1">
            <a:off x="1116013" y="281146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8" name="Arc 18"/>
          <p:cNvSpPr>
            <a:spLocks/>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6499" name="Text Box 19"/>
          <p:cNvSpPr txBox="1">
            <a:spLocks noChangeArrowheads="1"/>
          </p:cNvSpPr>
          <p:nvPr/>
        </p:nvSpPr>
        <p:spPr bwMode="auto">
          <a:xfrm>
            <a:off x="1116013" y="1804988"/>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p</a:t>
            </a:r>
          </a:p>
        </p:txBody>
      </p:sp>
      <p:sp>
        <p:nvSpPr>
          <p:cNvPr id="276502" name="Text Box 22"/>
          <p:cNvSpPr txBox="1">
            <a:spLocks noChangeArrowheads="1"/>
          </p:cNvSpPr>
          <p:nvPr/>
        </p:nvSpPr>
        <p:spPr bwMode="auto">
          <a:xfrm>
            <a:off x="1258888" y="3989388"/>
            <a:ext cx="4608512" cy="1323439"/>
          </a:xfrm>
          <a:prstGeom prst="rect">
            <a:avLst/>
          </a:prstGeom>
          <a:noFill/>
          <a:ln w="9525">
            <a:noFill/>
            <a:miter lim="800000"/>
            <a:headEnd/>
            <a:tailEnd/>
          </a:ln>
          <a:effectLst/>
        </p:spPr>
        <p:txBody>
          <a:bodyPr>
            <a:spAutoFit/>
          </a:bodyPr>
          <a:lstStyle/>
          <a:p>
            <a:pPr algn="l">
              <a:lnSpc>
                <a:spcPts val="2400"/>
              </a:lnSpc>
              <a:spcBef>
                <a:spcPct val="50000"/>
              </a:spcBef>
            </a:pPr>
            <a:r>
              <a:rPr lang="zh-CN" altLang="en-US" sz="2000" dirty="0">
                <a:latin typeface="Consolas" pitchFamily="49" charset="0"/>
                <a:ea typeface="楷体" pitchFamily="49" charset="-122"/>
                <a:cs typeface="Consolas" pitchFamily="49" charset="0"/>
              </a:rPr>
              <a:t>操作语句：</a:t>
            </a:r>
          </a:p>
          <a:p>
            <a:pPr algn="l">
              <a:lnSpc>
                <a:spcPts val="2400"/>
              </a:lnSpc>
              <a:spcBef>
                <a:spcPct val="50000"/>
              </a:spcBef>
            </a:pPr>
            <a:r>
              <a:rPr lang="en-US" altLang="zh-CN" sz="2000" smtClean="0">
                <a:solidFill>
                  <a:srgbClr val="FF00FF"/>
                </a:solidFill>
                <a:latin typeface="Consolas" pitchFamily="49" charset="0"/>
                <a:ea typeface="宋体" pitchFamily="2" charset="-122"/>
                <a:cs typeface="Consolas" pitchFamily="49" charset="0"/>
                <a:sym typeface="Wingdings"/>
              </a:rPr>
              <a:t></a:t>
            </a:r>
            <a:r>
              <a:rPr lang="zh-CN" altLang="en-US" sz="2000" smtClean="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p</a:t>
            </a:r>
            <a:r>
              <a:rPr lang="en-US" altLang="zh-CN" sz="2000" dirty="0">
                <a:solidFill>
                  <a:srgbClr val="FF00FF"/>
                </a:solidFill>
                <a:latin typeface="Consolas" pitchFamily="49" charset="0"/>
                <a:ea typeface="+mn-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r>
              <a:rPr lang="en-US" altLang="zh-CN" sz="2000" dirty="0">
                <a:solidFill>
                  <a:srgbClr val="FF00FF"/>
                </a:solidFill>
                <a:latin typeface="Consolas" pitchFamily="49" charset="0"/>
                <a:ea typeface="+mn-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r>
              <a:rPr lang="en-US" altLang="zh-CN" sz="2000" dirty="0">
                <a:solidFill>
                  <a:srgbClr val="FF00FF"/>
                </a:solidFill>
                <a:latin typeface="Consolas" pitchFamily="49" charset="0"/>
                <a:ea typeface="+mj-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a:t>
            </a:r>
            <a:r>
              <a:rPr lang="en-US" altLang="zh-CN" sz="2000" smtClean="0">
                <a:solidFill>
                  <a:srgbClr val="FF00FF"/>
                </a:solidFill>
                <a:latin typeface="Consolas" pitchFamily="49" charset="0"/>
                <a:ea typeface="楷体" pitchFamily="49" charset="-122"/>
                <a:cs typeface="Consolas" pitchFamily="49" charset="0"/>
              </a:rPr>
              <a:t>prior = p</a:t>
            </a:r>
            <a:endParaRPr lang="en-US" altLang="zh-CN" sz="2000" dirty="0">
              <a:solidFill>
                <a:srgbClr val="FF00FF"/>
              </a:solidFill>
              <a:latin typeface="Consolas" pitchFamily="49" charset="0"/>
              <a:ea typeface="楷体" pitchFamily="49" charset="-122"/>
              <a:cs typeface="Consolas" pitchFamily="49" charset="0"/>
            </a:endParaRPr>
          </a:p>
          <a:p>
            <a:pPr algn="l">
              <a:lnSpc>
                <a:spcPts val="2400"/>
              </a:lnSpc>
              <a:spcBef>
                <a:spcPct val="50000"/>
              </a:spcBef>
            </a:pPr>
            <a:r>
              <a:rPr lang="en-US" altLang="zh-CN" sz="2000" smtClean="0">
                <a:solidFill>
                  <a:srgbClr val="FF00FF"/>
                </a:solidFill>
                <a:latin typeface="Consolas" pitchFamily="49" charset="0"/>
                <a:ea typeface="宋体" pitchFamily="2" charset="-122"/>
                <a:cs typeface="Consolas" pitchFamily="49" charset="0"/>
                <a:sym typeface="Wingdings"/>
              </a:rPr>
              <a:t> </a:t>
            </a:r>
            <a:r>
              <a:rPr lang="en-US" altLang="zh-CN" sz="2000" smtClean="0">
                <a:solidFill>
                  <a:srgbClr val="FF00FF"/>
                </a:solidFill>
                <a:latin typeface="Consolas" pitchFamily="49" charset="0"/>
                <a:ea typeface="楷体" pitchFamily="49" charset="-122"/>
                <a:cs typeface="Consolas" pitchFamily="49" charset="0"/>
              </a:rPr>
              <a:t>p</a:t>
            </a:r>
            <a:r>
              <a:rPr lang="en-US" altLang="zh-CN" sz="2000" smtClean="0">
                <a:solidFill>
                  <a:srgbClr val="FF00FF"/>
                </a:solidFill>
                <a:latin typeface="Consolas" pitchFamily="49" charset="0"/>
                <a:ea typeface="+mn-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a:t>
            </a:r>
            <a:r>
              <a:rPr lang="en-US" altLang="zh-CN" sz="2000" smtClean="0">
                <a:solidFill>
                  <a:srgbClr val="FF00FF"/>
                </a:solidFill>
                <a:latin typeface="Consolas" pitchFamily="49" charset="0"/>
                <a:ea typeface="楷体" pitchFamily="49" charset="-122"/>
                <a:cs typeface="Consolas" pitchFamily="49" charset="0"/>
              </a:rPr>
              <a:t>next = p</a:t>
            </a:r>
            <a:r>
              <a:rPr lang="en-US" altLang="zh-CN" sz="2000" smtClean="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r>
              <a:rPr lang="en-US" altLang="zh-CN" sz="2000" dirty="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6519" name="Line 39"/>
          <p:cNvSpPr>
            <a:spLocks noChangeShapeType="1"/>
          </p:cNvSpPr>
          <p:nvPr/>
        </p:nvSpPr>
        <p:spPr bwMode="auto">
          <a:xfrm flipH="1">
            <a:off x="3132138" y="281146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520" name="Line 40"/>
          <p:cNvSpPr>
            <a:spLocks noChangeShapeType="1"/>
          </p:cNvSpPr>
          <p:nvPr/>
        </p:nvSpPr>
        <p:spPr bwMode="auto">
          <a:xfrm flipH="1">
            <a:off x="5194300" y="2811463"/>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nvGrpSpPr>
          <p:cNvPr id="2" name="Group 54"/>
          <p:cNvGrpSpPr>
            <a:grpSpLocks/>
          </p:cNvGrpSpPr>
          <p:nvPr/>
        </p:nvGrpSpPr>
        <p:grpSpPr bwMode="auto">
          <a:xfrm>
            <a:off x="2555875" y="2763836"/>
            <a:ext cx="3246438" cy="1019174"/>
            <a:chOff x="1610" y="1741"/>
            <a:chExt cx="2045" cy="642"/>
          </a:xfrm>
        </p:grpSpPr>
        <p:sp>
          <p:nvSpPr>
            <p:cNvPr id="276509" name="Text Box 29"/>
            <p:cNvSpPr txBox="1">
              <a:spLocks noChangeArrowheads="1"/>
            </p:cNvSpPr>
            <p:nvPr/>
          </p:nvSpPr>
          <p:spPr bwMode="auto">
            <a:xfrm>
              <a:off x="2426" y="2150"/>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sp>
          <p:nvSpPr>
            <p:cNvPr id="276525" name="Line 45"/>
            <p:cNvSpPr>
              <a:spLocks noChangeShapeType="1"/>
            </p:cNvSpPr>
            <p:nvPr/>
          </p:nvSpPr>
          <p:spPr bwMode="auto">
            <a:xfrm>
              <a:off x="3651" y="1741"/>
              <a:ext cx="0" cy="3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6" name="Line 46"/>
            <p:cNvSpPr>
              <a:spLocks noChangeShapeType="1"/>
            </p:cNvSpPr>
            <p:nvPr/>
          </p:nvSpPr>
          <p:spPr bwMode="auto">
            <a:xfrm flipV="1">
              <a:off x="1615" y="2104"/>
              <a:ext cx="2040"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7" name="Line 47"/>
            <p:cNvSpPr>
              <a:spLocks noChangeShapeType="1"/>
            </p:cNvSpPr>
            <p:nvPr/>
          </p:nvSpPr>
          <p:spPr bwMode="auto">
            <a:xfrm flipV="1">
              <a:off x="1610" y="1832"/>
              <a:ext cx="0" cy="272"/>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3" name="Group 55"/>
          <p:cNvGrpSpPr>
            <a:grpSpLocks/>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3" name="Line 43"/>
            <p:cNvSpPr>
              <a:spLocks noChangeShapeType="1"/>
            </p:cNvSpPr>
            <p:nvPr/>
          </p:nvSpPr>
          <p:spPr bwMode="auto">
            <a:xfrm>
              <a:off x="1791" y="1333"/>
              <a:ext cx="2042"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4" name="Line 44"/>
            <p:cNvSpPr>
              <a:spLocks noChangeShapeType="1"/>
            </p:cNvSpPr>
            <p:nvPr/>
          </p:nvSpPr>
          <p:spPr bwMode="auto">
            <a:xfrm>
              <a:off x="3833" y="1333"/>
              <a:ext cx="0" cy="249"/>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8" name="Text Box 48"/>
            <p:cNvSpPr txBox="1">
              <a:spLocks noChangeArrowheads="1"/>
            </p:cNvSpPr>
            <p:nvPr/>
          </p:nvSpPr>
          <p:spPr bwMode="auto">
            <a:xfrm>
              <a:off x="2381" y="1061"/>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sp>
        <p:nvSpPr>
          <p:cNvPr id="276531" name="Text Box 51"/>
          <p:cNvSpPr txBox="1">
            <a:spLocks noChangeArrowheads="1"/>
          </p:cNvSpPr>
          <p:nvPr/>
        </p:nvSpPr>
        <p:spPr bwMode="auto">
          <a:xfrm>
            <a:off x="611189" y="1036638"/>
            <a:ext cx="3603622" cy="400110"/>
          </a:xfrm>
          <a:prstGeom prst="rect">
            <a:avLst/>
          </a:prstGeom>
          <a:noFill/>
          <a:ln w="9525">
            <a:noFill/>
            <a:miter lim="800000"/>
            <a:headEnd/>
            <a:tailEnd/>
          </a:ln>
          <a:effectLst/>
        </p:spPr>
        <p:txBody>
          <a:bodyPr wrap="square">
            <a:spAutoFit/>
          </a:bodyPr>
          <a:lstStyle/>
          <a:p>
            <a:pPr algn="l">
              <a:spcBef>
                <a:spcPct val="50000"/>
              </a:spcBef>
            </a:pPr>
            <a:r>
              <a:rPr lang="zh-CN" altLang="en-US" sz="2000" smtClean="0">
                <a:latin typeface="Consolas" pitchFamily="49" charset="0"/>
                <a:ea typeface="楷体" pitchFamily="49" charset="-122"/>
                <a:cs typeface="Consolas" pitchFamily="49" charset="0"/>
              </a:rPr>
              <a:t>删除</a:t>
            </a:r>
            <a:r>
              <a:rPr lang="en-US" altLang="zh-CN" sz="2000" i="1" smtClean="0">
                <a:latin typeface="Consolas" pitchFamily="49" charset="0"/>
                <a:ea typeface="楷体" pitchFamily="49" charset="-122"/>
                <a:cs typeface="Consolas" pitchFamily="49" charset="0"/>
              </a:rPr>
              <a:t>p</a:t>
            </a:r>
            <a:r>
              <a:rPr lang="zh-CN" altLang="en-US" sz="2000" smtClean="0">
                <a:latin typeface="Consolas" pitchFamily="49" charset="0"/>
                <a:ea typeface="楷体" pitchFamily="49" charset="-122"/>
                <a:cs typeface="Consolas" pitchFamily="49" charset="0"/>
              </a:rPr>
              <a:t>结点之后</a:t>
            </a:r>
            <a:r>
              <a:rPr lang="zh-CN" altLang="en-US" sz="2000" dirty="0">
                <a:latin typeface="Consolas" pitchFamily="49" charset="0"/>
                <a:ea typeface="楷体" pitchFamily="49" charset="-122"/>
                <a:cs typeface="Consolas" pitchFamily="49" charset="0"/>
              </a:rPr>
              <a:t>的</a:t>
            </a:r>
            <a:r>
              <a:rPr lang="zh-CN" altLang="en-US" sz="2000">
                <a:latin typeface="Consolas" pitchFamily="49" charset="0"/>
                <a:ea typeface="楷体" pitchFamily="49" charset="-122"/>
                <a:cs typeface="Consolas" pitchFamily="49" charset="0"/>
              </a:rPr>
              <a:t>一</a:t>
            </a:r>
            <a:r>
              <a:rPr lang="zh-CN" altLang="en-US" sz="2000" smtClean="0">
                <a:latin typeface="Consolas" pitchFamily="49" charset="0"/>
                <a:ea typeface="楷体" pitchFamily="49" charset="-122"/>
                <a:cs typeface="Consolas" pitchFamily="49" charset="0"/>
              </a:rPr>
              <a:t>个结点</a:t>
            </a:r>
            <a:endParaRPr lang="zh-CN" altLang="en-US" sz="2000" dirty="0">
              <a:latin typeface="Consolas" pitchFamily="49" charset="0"/>
              <a:ea typeface="楷体" pitchFamily="49" charset="-122"/>
              <a:cs typeface="Consolas" pitchFamily="49" charset="0"/>
            </a:endParaRPr>
          </a:p>
        </p:txBody>
      </p:sp>
      <p:sp>
        <p:nvSpPr>
          <p:cNvPr id="276532" name="Text Box 52"/>
          <p:cNvSpPr txBox="1">
            <a:spLocks noChangeArrowheads="1"/>
          </p:cNvSpPr>
          <p:nvPr/>
        </p:nvSpPr>
        <p:spPr bwMode="auto">
          <a:xfrm>
            <a:off x="395289" y="260350"/>
            <a:ext cx="3390893" cy="380480"/>
          </a:xfrm>
          <a:prstGeom prst="rect">
            <a:avLst/>
          </a:prstGeom>
          <a:solidFill>
            <a:srgbClr val="6600CC"/>
          </a:solidFill>
          <a:ln w="28575"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62000" tIns="36000" rIns="162000" bIns="36000">
            <a:spAutoFit/>
          </a:bodyPr>
          <a:lstStyle/>
          <a:p>
            <a:r>
              <a:rPr lang="zh-CN" altLang="en-US" sz="2000" smtClean="0">
                <a:solidFill>
                  <a:schemeClr val="bg1"/>
                </a:solidFill>
                <a:latin typeface="Consolas" pitchFamily="49" charset="0"/>
                <a:ea typeface="微软雅黑" pitchFamily="34" charset="-122"/>
                <a:cs typeface="Consolas" pitchFamily="49" charset="0"/>
              </a:rPr>
              <a:t>（</a:t>
            </a:r>
            <a:r>
              <a:rPr lang="en-US" altLang="zh-CN" sz="2000" smtClean="0">
                <a:solidFill>
                  <a:schemeClr val="bg1"/>
                </a:solidFill>
                <a:latin typeface="Consolas" pitchFamily="49" charset="0"/>
                <a:ea typeface="微软雅黑" pitchFamily="34" charset="-122"/>
                <a:cs typeface="Consolas" pitchFamily="49" charset="0"/>
              </a:rPr>
              <a:t>2</a:t>
            </a:r>
            <a:r>
              <a:rPr lang="zh-CN" altLang="en-US" sz="2000" smtClean="0">
                <a:solidFill>
                  <a:schemeClr val="bg1"/>
                </a:solidFill>
                <a:latin typeface="Consolas" pitchFamily="49" charset="0"/>
                <a:ea typeface="微软雅黑" pitchFamily="34" charset="-122"/>
                <a:cs typeface="Consolas" pitchFamily="49" charset="0"/>
              </a:rPr>
              <a:t>）双</a:t>
            </a:r>
            <a:r>
              <a:rPr lang="zh-CN" altLang="en-US" sz="2000">
                <a:solidFill>
                  <a:schemeClr val="bg1"/>
                </a:solidFill>
                <a:latin typeface="Consolas" pitchFamily="49" charset="0"/>
                <a:ea typeface="微软雅黑" pitchFamily="34" charset="-122"/>
                <a:cs typeface="Consolas" pitchFamily="49" charset="0"/>
              </a:rPr>
              <a:t>链表</a:t>
            </a:r>
            <a:r>
              <a:rPr lang="zh-CN" altLang="en-US" sz="2000" smtClean="0">
                <a:solidFill>
                  <a:schemeClr val="bg1"/>
                </a:solidFill>
                <a:latin typeface="Consolas" pitchFamily="49" charset="0"/>
                <a:ea typeface="微软雅黑" pitchFamily="34" charset="-122"/>
                <a:cs typeface="Consolas" pitchFamily="49" charset="0"/>
              </a:rPr>
              <a:t>删除结点操作</a:t>
            </a:r>
            <a:endParaRPr lang="zh-CN" altLang="en-US" sz="2000" dirty="0">
              <a:latin typeface="Consolas" pitchFamily="49" charset="0"/>
              <a:ea typeface="微软雅黑" pitchFamily="34" charset="-122"/>
              <a:cs typeface="Consolas" pitchFamily="49" charset="0"/>
            </a:endParaRPr>
          </a:p>
        </p:txBody>
      </p:sp>
      <p:sp>
        <p:nvSpPr>
          <p:cNvPr id="276533" name="Text Box 53"/>
          <p:cNvSpPr txBox="1">
            <a:spLocks noChangeArrowheads="1"/>
          </p:cNvSpPr>
          <p:nvPr/>
        </p:nvSpPr>
        <p:spPr bwMode="auto">
          <a:xfrm>
            <a:off x="6143636" y="4786322"/>
            <a:ext cx="1419244" cy="400110"/>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latin typeface="仿宋" pitchFamily="49" charset="-122"/>
                <a:ea typeface="仿宋" pitchFamily="49" charset="-122"/>
                <a:cs typeface="Consolas" pitchFamily="49" charset="0"/>
              </a:rPr>
              <a:t>删除完毕</a:t>
            </a:r>
          </a:p>
        </p:txBody>
      </p:sp>
      <p:sp>
        <p:nvSpPr>
          <p:cNvPr id="36" name="灯片编号占位符 35"/>
          <p:cNvSpPr>
            <a:spLocks noGrp="1"/>
          </p:cNvSpPr>
          <p:nvPr>
            <p:ph type="sldNum" sz="quarter" idx="12"/>
          </p:nvPr>
        </p:nvSpPr>
        <p:spPr/>
        <p:txBody>
          <a:bodyPr/>
          <a:lstStyle/>
          <a:p>
            <a:fld id="{BD3F3EC2-762F-4585-9ABE-3D0BD98F40C0}" type="slidenum">
              <a:rPr lang="en-US" altLang="zh-CN" smtClean="0"/>
              <a:pPr/>
              <a:t>6</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869469"/>
          </a:xfrm>
          <a:prstGeom prst="rect">
            <a:avLst/>
          </a:prstGeom>
          <a:noFill/>
          <a:ln w="9525">
            <a:noFill/>
            <a:miter lim="800000"/>
            <a:headEnd/>
            <a:tailEnd/>
          </a:ln>
          <a:effectLst/>
        </p:spPr>
        <p:txBody>
          <a:bodyPr>
            <a:spAutoFit/>
          </a:bodyPr>
          <a:lstStyle/>
          <a:p>
            <a:pPr algn="l">
              <a:lnSpc>
                <a:spcPct val="130000"/>
              </a:lnSpc>
            </a:pPr>
            <a:r>
              <a:rPr lang="zh-CN" altLang="en-US" sz="2000" dirty="0">
                <a:ea typeface="楷体" pitchFamily="49" charset="-122"/>
                <a:cs typeface="Times New Roman" pitchFamily="18" charset="0"/>
              </a:rPr>
              <a:t>　　</a:t>
            </a:r>
            <a:r>
              <a:rPr lang="zh-CN" altLang="en-US" sz="2000" dirty="0" smtClean="0">
                <a:ea typeface="楷体" pitchFamily="49" charset="-122"/>
                <a:cs typeface="Times New Roman" pitchFamily="18" charset="0"/>
              </a:rPr>
              <a:t>整体建立</a:t>
            </a:r>
            <a:r>
              <a:rPr lang="zh-CN" altLang="en-US" sz="2000" dirty="0">
                <a:ea typeface="楷体" pitchFamily="49" charset="-122"/>
                <a:cs typeface="Times New Roman" pitchFamily="18" charset="0"/>
              </a:rPr>
              <a:t>双链表也有两种</a:t>
            </a:r>
            <a:r>
              <a:rPr lang="zh-CN" altLang="en-US" sz="2000" dirty="0" smtClean="0">
                <a:ea typeface="楷体" pitchFamily="49" charset="-122"/>
                <a:cs typeface="Times New Roman" pitchFamily="18" charset="0"/>
              </a:rPr>
              <a:t>方法：头</a:t>
            </a:r>
            <a:r>
              <a:rPr lang="zh-CN" altLang="en-US" sz="2000" dirty="0">
                <a:ea typeface="楷体" pitchFamily="49" charset="-122"/>
                <a:cs typeface="Times New Roman" pitchFamily="18" charset="0"/>
              </a:rPr>
              <a:t>插</a:t>
            </a:r>
            <a:r>
              <a:rPr lang="zh-CN" altLang="en-US" sz="2000" dirty="0" smtClean="0">
                <a:ea typeface="楷体" pitchFamily="49" charset="-122"/>
                <a:cs typeface="Times New Roman" pitchFamily="18" charset="0"/>
              </a:rPr>
              <a:t>法和尾插法。与单</a:t>
            </a:r>
            <a:r>
              <a:rPr lang="zh-CN" altLang="en-US" sz="2000">
                <a:ea typeface="楷体" pitchFamily="49" charset="-122"/>
                <a:cs typeface="Times New Roman" pitchFamily="18" charset="0"/>
              </a:rPr>
              <a:t>链表</a:t>
            </a:r>
            <a:r>
              <a:rPr lang="zh-CN" altLang="en-US" sz="2000" smtClean="0">
                <a:ea typeface="楷体" pitchFamily="49" charset="-122"/>
                <a:cs typeface="Times New Roman" pitchFamily="18" charset="0"/>
              </a:rPr>
              <a:t>的建表算法相似，</a:t>
            </a:r>
            <a:r>
              <a:rPr lang="zh-CN" altLang="en-US" sz="2000" smtClean="0">
                <a:solidFill>
                  <a:srgbClr val="FF00FF"/>
                </a:solidFill>
                <a:latin typeface="方正启体简体" pitchFamily="65" charset="-122"/>
                <a:ea typeface="方正启体简体" pitchFamily="65" charset="-122"/>
                <a:cs typeface="Times New Roman" pitchFamily="18" charset="0"/>
              </a:rPr>
              <a:t>主要</a:t>
            </a:r>
            <a:r>
              <a:rPr lang="zh-CN" altLang="en-US" sz="2000" dirty="0" smtClean="0">
                <a:solidFill>
                  <a:srgbClr val="FF00FF"/>
                </a:solidFill>
                <a:latin typeface="方正启体简体" pitchFamily="65" charset="-122"/>
                <a:ea typeface="方正启体简体" pitchFamily="65" charset="-122"/>
                <a:cs typeface="Times New Roman" pitchFamily="18" charset="0"/>
              </a:rPr>
              <a:t>是插入和删除的不同</a:t>
            </a:r>
            <a:r>
              <a:rPr lang="zh-CN" altLang="en-US" sz="2000" dirty="0" smtClean="0">
                <a:ea typeface="楷体" pitchFamily="49" charset="-122"/>
                <a:cs typeface="Times New Roman" pitchFamily="18" charset="0"/>
              </a:rPr>
              <a:t>。</a:t>
            </a:r>
            <a:endParaRPr lang="zh-CN" altLang="en-US" sz="2000" dirty="0">
              <a:ea typeface="楷体" pitchFamily="49" charset="-122"/>
              <a:cs typeface="Times New Roman" pitchFamily="18" charset="0"/>
            </a:endParaRPr>
          </a:p>
        </p:txBody>
      </p:sp>
      <p:sp>
        <p:nvSpPr>
          <p:cNvPr id="52228" name="Text Box 4"/>
          <p:cNvSpPr txBox="1">
            <a:spLocks noChangeArrowheads="1"/>
          </p:cNvSpPr>
          <p:nvPr/>
        </p:nvSpPr>
        <p:spPr bwMode="auto">
          <a:xfrm>
            <a:off x="468313" y="620713"/>
            <a:ext cx="2389176" cy="430887"/>
          </a:xfrm>
          <a:prstGeom prst="rect">
            <a:avLst/>
          </a:prstGeom>
          <a:solidFill>
            <a:srgbClr val="00B0F0"/>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sz="2200" smtClean="0">
                <a:solidFill>
                  <a:srgbClr val="FF0000"/>
                </a:solidFill>
                <a:latin typeface="微软雅黑" pitchFamily="34" charset="-122"/>
                <a:ea typeface="微软雅黑" pitchFamily="34" charset="-122"/>
                <a:cs typeface="Times New Roman" pitchFamily="18" charset="0"/>
              </a:rPr>
              <a:t> 1</a:t>
            </a:r>
            <a:r>
              <a:rPr lang="zh-CN" altLang="en-US" sz="2200" smtClean="0">
                <a:solidFill>
                  <a:srgbClr val="FF0000"/>
                </a:solidFill>
                <a:latin typeface="微软雅黑" pitchFamily="34" charset="-122"/>
                <a:ea typeface="微软雅黑" pitchFamily="34" charset="-122"/>
                <a:cs typeface="Times New Roman" pitchFamily="18" charset="0"/>
              </a:rPr>
              <a:t>、</a:t>
            </a:r>
            <a:r>
              <a:rPr lang="zh-CN" altLang="en-US" sz="2200" dirty="0" smtClean="0">
                <a:solidFill>
                  <a:srgbClr val="FF0000"/>
                </a:solidFill>
                <a:latin typeface="微软雅黑" pitchFamily="34" charset="-122"/>
                <a:ea typeface="微软雅黑" pitchFamily="34" charset="-122"/>
                <a:cs typeface="Times New Roman" pitchFamily="18" charset="0"/>
              </a:rPr>
              <a:t>建立</a:t>
            </a:r>
            <a:r>
              <a:rPr lang="zh-CN" altLang="en-US" sz="2200" dirty="0">
                <a:solidFill>
                  <a:srgbClr val="FF0000"/>
                </a:solidFill>
                <a:latin typeface="微软雅黑" pitchFamily="34" charset="-122"/>
                <a:ea typeface="微软雅黑" pitchFamily="34" charset="-122"/>
                <a:cs typeface="Times New Roman" pitchFamily="18" charset="0"/>
              </a:rPr>
              <a:t>双链表</a:t>
            </a:r>
          </a:p>
        </p:txBody>
      </p:sp>
      <p:sp>
        <p:nvSpPr>
          <p:cNvPr id="6" name="灯片编号占位符 5"/>
          <p:cNvSpPr>
            <a:spLocks noGrp="1"/>
          </p:cNvSpPr>
          <p:nvPr>
            <p:ph type="sldNum" sz="quarter" idx="12"/>
          </p:nvPr>
        </p:nvSpPr>
        <p:spPr/>
        <p:txBody>
          <a:bodyPr/>
          <a:lstStyle/>
          <a:p>
            <a:fld id="{BD3F3EC2-762F-4585-9ABE-3D0BD98F40C0}" type="slidenum">
              <a:rPr lang="en-US" altLang="zh-CN" smtClean="0"/>
              <a:pPr/>
              <a:t>7</a:t>
            </a:fld>
            <a:r>
              <a:rPr lang="en-US" altLang="zh-CN" smtClean="0"/>
              <a:t>/31</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714356"/>
            <a:ext cx="8213753" cy="465481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80000">
            <a:spAutoFit/>
          </a:bodyPr>
          <a:lstStyle/>
          <a:p>
            <a:pPr algn="l">
              <a:lnSpc>
                <a:spcPts val="24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CreateListF</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*&amp;</a:t>
            </a:r>
            <a:r>
              <a:rPr lang="en-US" altLang="zh-CN" sz="1800" smtClean="0">
                <a:solidFill>
                  <a:srgbClr val="0000FF"/>
                </a:solidFill>
                <a:latin typeface="Consolas" pitchFamily="49" charset="0"/>
                <a:ea typeface="仿宋" pitchFamily="49" charset="-122"/>
                <a:cs typeface="Consolas" pitchFamily="49" charset="0"/>
              </a:rPr>
              <a:t>L</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n)</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创建</a:t>
            </a:r>
            <a:r>
              <a:rPr lang="zh-CN" altLang="en-US" sz="1800" smtClean="0">
                <a:solidFill>
                  <a:srgbClr val="00B0F0"/>
                </a:solidFill>
                <a:latin typeface="Consolas" pitchFamily="49" charset="0"/>
                <a:ea typeface="仿宋" pitchFamily="49" charset="-122"/>
                <a:cs typeface="Consolas" pitchFamily="49" charset="0"/>
              </a:rPr>
              <a:t>头结点</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L-</a:t>
            </a:r>
            <a:r>
              <a:rPr lang="en-US" altLang="zh-CN" sz="1800" dirty="0">
                <a:solidFill>
                  <a:srgbClr val="FF00FF"/>
                </a:solidFill>
                <a:latin typeface="Consolas" pitchFamily="49" charset="0"/>
                <a:ea typeface="仿宋" pitchFamily="49" charset="-122"/>
                <a:cs typeface="Consolas" pitchFamily="49" charset="0"/>
              </a:rPr>
              <a:t>&gt;prior=L-&gt;next=NULL;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前后指针域置为</a:t>
            </a:r>
            <a:r>
              <a:rPr lang="en-US" altLang="zh-CN" sz="1800" dirty="0">
                <a:solidFill>
                  <a:srgbClr val="00B0F0"/>
                </a:solidFill>
                <a:latin typeface="Consolas" pitchFamily="49" charset="0"/>
                <a:ea typeface="仿宋" pitchFamily="49" charset="-122"/>
                <a:cs typeface="Consolas" pitchFamily="49" charset="0"/>
              </a:rPr>
              <a:t>NULL</a:t>
            </a: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a:t>
            </a:r>
            <a:r>
              <a:rPr lang="zh-CN" altLang="en-US" sz="1800">
                <a:solidFill>
                  <a:srgbClr val="00B0F0"/>
                </a:solidFill>
                <a:latin typeface="Consolas" pitchFamily="49" charset="0"/>
                <a:ea typeface="仿宋" pitchFamily="49" charset="-122"/>
                <a:cs typeface="Consolas" pitchFamily="49" charset="0"/>
              </a:rPr>
              <a:t>建立</a:t>
            </a:r>
            <a:r>
              <a:rPr lang="zh-CN" altLang="en-US" sz="1800" smtClean="0">
                <a:solidFill>
                  <a:srgbClr val="00B0F0"/>
                </a:solidFill>
                <a:latin typeface="Consolas" pitchFamily="49" charset="0"/>
                <a:ea typeface="仿宋" pitchFamily="49" charset="-122"/>
                <a:cs typeface="Consolas" pitchFamily="49" charset="0"/>
              </a:rPr>
              <a:t>数据结点</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s</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endParaRPr lang="en-US" altLang="zh-CN" sz="18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800" dirty="0">
                <a:solidFill>
                  <a:srgbClr val="0000FF"/>
                </a:solidFill>
                <a:latin typeface="Consolas" pitchFamily="49" charset="0"/>
                <a:ea typeface="仿宋" pitchFamily="49" charset="-122"/>
                <a:cs typeface="Consolas" pitchFamily="49" charset="0"/>
              </a:rPr>
              <a:t>	s-&gt;data=a[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创建</a:t>
            </a:r>
            <a:r>
              <a:rPr lang="zh-CN" altLang="en-US" sz="1800" smtClean="0">
                <a:solidFill>
                  <a:srgbClr val="00B0F0"/>
                </a:solidFill>
                <a:latin typeface="Consolas" pitchFamily="49" charset="0"/>
                <a:ea typeface="仿宋" pitchFamily="49" charset="-122"/>
                <a:cs typeface="Consolas" pitchFamily="49" charset="0"/>
              </a:rPr>
              <a:t>数据结点</a:t>
            </a:r>
            <a:r>
              <a:rPr lang="en-US" altLang="zh-CN" sz="1800" smtClean="0">
                <a:solidFill>
                  <a:srgbClr val="00B0F0"/>
                </a:solidFill>
                <a:latin typeface="Consolas" pitchFamily="49" charset="0"/>
                <a:ea typeface="仿宋" pitchFamily="49" charset="-122"/>
                <a:cs typeface="Consolas" pitchFamily="49" charset="0"/>
              </a:rPr>
              <a:t>s</a:t>
            </a:r>
            <a:endParaRPr lang="en-US" altLang="zh-CN" sz="1800" dirty="0">
              <a:solidFill>
                <a:srgbClr val="00B0F0"/>
              </a:solidFill>
              <a:latin typeface="Consolas" pitchFamily="49" charset="0"/>
              <a:ea typeface="仿宋" pitchFamily="49" charset="-122"/>
              <a:cs typeface="Consolas" pitchFamily="49" charset="0"/>
            </a:endParaRPr>
          </a:p>
          <a:p>
            <a:pPr algn="l">
              <a:lnSpc>
                <a:spcPts val="24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s-&gt;next=L-&gt;next;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s</a:t>
            </a:r>
            <a:r>
              <a:rPr lang="zh-CN" altLang="en-US" sz="1800">
                <a:solidFill>
                  <a:srgbClr val="00B0F0"/>
                </a:solidFill>
                <a:latin typeface="Consolas" pitchFamily="49" charset="0"/>
                <a:ea typeface="仿宋" pitchFamily="49" charset="-122"/>
                <a:cs typeface="Consolas" pitchFamily="49" charset="0"/>
              </a:rPr>
              <a:t>插入</a:t>
            </a:r>
            <a:r>
              <a:rPr lang="zh-CN" altLang="en-US" sz="1800" smtClean="0">
                <a:solidFill>
                  <a:srgbClr val="00B0F0"/>
                </a:solidFill>
                <a:latin typeface="Consolas" pitchFamily="49" charset="0"/>
                <a:ea typeface="仿宋" pitchFamily="49" charset="-122"/>
                <a:cs typeface="Consolas" pitchFamily="49" charset="0"/>
              </a:rPr>
              <a:t>到头结点之后</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if (L-&gt;next!=NULL</a:t>
            </a:r>
            <a:r>
              <a:rPr lang="en-US" altLang="zh-CN" sz="1800">
                <a:solidFill>
                  <a:srgbClr val="FF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a:t>
            </a:r>
            <a:r>
              <a:rPr lang="en-US" altLang="zh-CN" sz="1800" dirty="0">
                <a:solidFill>
                  <a:srgbClr val="00B0F0"/>
                </a:solidFill>
                <a:latin typeface="Consolas" pitchFamily="49" charset="0"/>
                <a:ea typeface="仿宋" pitchFamily="49" charset="-122"/>
                <a:cs typeface="Consolas" pitchFamily="49" charset="0"/>
              </a:rPr>
              <a:t>L</a:t>
            </a:r>
            <a:r>
              <a:rPr lang="zh-CN" altLang="en-US" sz="1800">
                <a:solidFill>
                  <a:srgbClr val="00B0F0"/>
                </a:solidFill>
                <a:latin typeface="Consolas" pitchFamily="49" charset="0"/>
                <a:ea typeface="仿宋" pitchFamily="49" charset="-122"/>
                <a:cs typeface="Consolas" pitchFamily="49" charset="0"/>
              </a:rPr>
              <a:t>存在</a:t>
            </a:r>
            <a:r>
              <a:rPr lang="zh-CN" altLang="en-US" sz="1800" smtClean="0">
                <a:solidFill>
                  <a:srgbClr val="00B0F0"/>
                </a:solidFill>
                <a:latin typeface="Consolas" pitchFamily="49" charset="0"/>
                <a:ea typeface="仿宋" pitchFamily="49" charset="-122"/>
                <a:cs typeface="Consolas" pitchFamily="49" charset="0"/>
              </a:rPr>
              <a:t>数据结点，修改前驱指针</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L-</a:t>
            </a:r>
            <a:r>
              <a:rPr lang="en-US" altLang="zh-CN" sz="1800" dirty="0">
                <a:solidFill>
                  <a:srgbClr val="FF00FF"/>
                </a:solidFill>
                <a:latin typeface="Consolas" pitchFamily="49" charset="0"/>
                <a:ea typeface="仿宋" pitchFamily="49" charset="-122"/>
                <a:cs typeface="Consolas" pitchFamily="49" charset="0"/>
              </a:rPr>
              <a:t>&gt;next-&gt;prior=s;</a:t>
            </a:r>
          </a:p>
          <a:p>
            <a:pPr algn="l">
              <a:lnSpc>
                <a:spcPts val="2400"/>
              </a:lnSpc>
            </a:pPr>
            <a:r>
              <a:rPr lang="en-US" altLang="zh-CN" sz="1800" smtClean="0">
                <a:solidFill>
                  <a:srgbClr val="FF00FF"/>
                </a:solidFill>
                <a:latin typeface="Consolas" pitchFamily="49" charset="0"/>
                <a:ea typeface="仿宋" pitchFamily="49" charset="-122"/>
                <a:cs typeface="Consolas" pitchFamily="49" charset="0"/>
              </a:rPr>
              <a:t>       L-&gt;</a:t>
            </a:r>
            <a:r>
              <a:rPr lang="en-US" altLang="zh-CN" sz="1800" dirty="0">
                <a:solidFill>
                  <a:srgbClr val="FF00FF"/>
                </a:solidFill>
                <a:latin typeface="Consolas" pitchFamily="49" charset="0"/>
                <a:ea typeface="仿宋" pitchFamily="49" charset="-122"/>
                <a:cs typeface="Consolas" pitchFamily="49" charset="0"/>
              </a:rPr>
              <a:t>next=s;</a:t>
            </a:r>
          </a:p>
          <a:p>
            <a:pPr algn="l">
              <a:lnSpc>
                <a:spcPts val="2400"/>
              </a:lnSpc>
            </a:pP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s-</a:t>
            </a:r>
            <a:r>
              <a:rPr lang="en-US" altLang="zh-CN" sz="1800" dirty="0">
                <a:solidFill>
                  <a:srgbClr val="FF00FF"/>
                </a:solidFill>
                <a:latin typeface="Consolas" pitchFamily="49" charset="0"/>
                <a:ea typeface="仿宋" pitchFamily="49" charset="-122"/>
                <a:cs typeface="Consolas" pitchFamily="49" charset="0"/>
              </a:rPr>
              <a:t>&gt;prior=L;</a:t>
            </a: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800" dirty="0">
                <a:solidFill>
                  <a:srgbClr val="0000FF"/>
                </a:solidFill>
                <a:latin typeface="Consolas" pitchFamily="49" charset="0"/>
                <a:ea typeface="仿宋" pitchFamily="49" charset="-122"/>
                <a:cs typeface="Consolas" pitchFamily="49" charset="0"/>
              </a:rPr>
              <a:t>} </a:t>
            </a:r>
          </a:p>
        </p:txBody>
      </p:sp>
      <p:sp>
        <p:nvSpPr>
          <p:cNvPr id="3" name="TextBox 2"/>
          <p:cNvSpPr txBox="1"/>
          <p:nvPr/>
        </p:nvSpPr>
        <p:spPr>
          <a:xfrm>
            <a:off x="428596" y="142852"/>
            <a:ext cx="8429684" cy="400110"/>
          </a:xfrm>
          <a:prstGeom prst="rect">
            <a:avLst/>
          </a:prstGeom>
          <a:noFill/>
        </p:spPr>
        <p:txBody>
          <a:bodyPr wrap="square" rtlCol="0">
            <a:spAutoFit/>
          </a:bodyPr>
          <a:lstStyle/>
          <a:p>
            <a:pPr algn="l"/>
            <a:r>
              <a:rPr lang="zh-CN" altLang="en-US" sz="2000" smtClean="0">
                <a:solidFill>
                  <a:srgbClr val="FF0000"/>
                </a:solidFill>
                <a:latin typeface="方正启体简体" pitchFamily="65" charset="-122"/>
                <a:ea typeface="方正启体简体" pitchFamily="65" charset="-122"/>
                <a:cs typeface="Consolas" pitchFamily="49" charset="0"/>
              </a:rPr>
              <a:t>头</a:t>
            </a:r>
            <a:r>
              <a:rPr lang="zh-CN" altLang="en-US" sz="2000" dirty="0" smtClean="0">
                <a:solidFill>
                  <a:srgbClr val="FF0000"/>
                </a:solidFill>
                <a:latin typeface="方正启体简体" pitchFamily="65" charset="-122"/>
                <a:ea typeface="方正启体简体" pitchFamily="65" charset="-122"/>
                <a:cs typeface="Consolas" pitchFamily="49" charset="0"/>
              </a:rPr>
              <a:t>插法建立双链表</a:t>
            </a:r>
            <a:r>
              <a:rPr lang="zh-CN" altLang="en-US" sz="2000" dirty="0" smtClean="0">
                <a:latin typeface="Consolas" pitchFamily="49" charset="0"/>
                <a:ea typeface="楷体" pitchFamily="49" charset="-122"/>
                <a:cs typeface="Consolas" pitchFamily="49" charset="0"/>
              </a:rPr>
              <a:t>：由含有</a:t>
            </a:r>
            <a:r>
              <a:rPr lang="en-US" altLang="zh-CN" sz="2000" i="1" dirty="0" smtClean="0">
                <a:latin typeface="Consolas" pitchFamily="49" charset="0"/>
                <a:ea typeface="楷体" pitchFamily="49" charset="-122"/>
                <a:cs typeface="Consolas" pitchFamily="49" charset="0"/>
              </a:rPr>
              <a:t>n</a:t>
            </a:r>
            <a:r>
              <a:rPr lang="zh-CN" altLang="en-US" sz="2000" dirty="0" smtClean="0">
                <a:latin typeface="Consolas" pitchFamily="49" charset="0"/>
                <a:ea typeface="楷体" pitchFamily="49" charset="-122"/>
                <a:cs typeface="Consolas" pitchFamily="49" charset="0"/>
              </a:rPr>
              <a:t>个元素的数组</a:t>
            </a:r>
            <a:r>
              <a:rPr lang="en-US" altLang="zh-CN" sz="2000" i="1" dirty="0" smtClean="0">
                <a:latin typeface="Consolas" pitchFamily="49" charset="0"/>
                <a:ea typeface="楷体" pitchFamily="49" charset="-122"/>
                <a:cs typeface="Consolas" pitchFamily="49" charset="0"/>
              </a:rPr>
              <a:t>a</a:t>
            </a:r>
            <a:r>
              <a:rPr lang="zh-CN" altLang="en-US" sz="2000" smtClean="0">
                <a:latin typeface="Consolas" pitchFamily="49" charset="0"/>
                <a:ea typeface="楷体" pitchFamily="49" charset="-122"/>
                <a:cs typeface="Consolas" pitchFamily="49" charset="0"/>
              </a:rPr>
              <a:t>创建带头结点的</a:t>
            </a:r>
            <a:r>
              <a:rPr lang="zh-CN" altLang="en-US" sz="2000" dirty="0" smtClean="0">
                <a:latin typeface="Consolas" pitchFamily="49" charset="0"/>
                <a:ea typeface="楷体" pitchFamily="49" charset="-122"/>
                <a:cs typeface="Consolas" pitchFamily="49" charset="0"/>
              </a:rPr>
              <a:t>双链表</a:t>
            </a:r>
            <a:r>
              <a:rPr lang="en-US" altLang="zh-CN" sz="2000" dirty="0" smtClean="0">
                <a:latin typeface="Consolas" pitchFamily="49" charset="0"/>
                <a:ea typeface="楷体" pitchFamily="49" charset="-122"/>
                <a:cs typeface="Consolas" pitchFamily="49" charset="0"/>
              </a:rPr>
              <a:t>L</a:t>
            </a:r>
            <a:r>
              <a:rPr lang="zh-CN" altLang="en-US" sz="2000" dirty="0" smtClean="0">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p:txBody>
      </p:sp>
      <p:grpSp>
        <p:nvGrpSpPr>
          <p:cNvPr id="2" name="组合 16"/>
          <p:cNvGrpSpPr/>
          <p:nvPr/>
        </p:nvGrpSpPr>
        <p:grpSpPr>
          <a:xfrm>
            <a:off x="1639870" y="5572140"/>
            <a:ext cx="2043120" cy="841395"/>
            <a:chOff x="1639870" y="5572140"/>
            <a:chExt cx="2043120" cy="841395"/>
          </a:xfrm>
        </p:grpSpPr>
        <p:sp>
          <p:nvSpPr>
            <p:cNvPr id="4" name="Rectangle 6"/>
            <p:cNvSpPr>
              <a:spLocks noChangeArrowheads="1"/>
            </p:cNvSpPr>
            <p:nvPr/>
          </p:nvSpPr>
          <p:spPr bwMode="auto">
            <a:xfrm>
              <a:off x="2089119"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smtClean="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7"/>
            <p:cNvSpPr>
              <a:spLocks noChangeArrowheads="1"/>
            </p:cNvSpPr>
            <p:nvPr/>
          </p:nvSpPr>
          <p:spPr bwMode="auto">
            <a:xfrm>
              <a:off x="2630456"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Arc 35"/>
            <p:cNvSpPr>
              <a:spLocks/>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7" name="Text Box 36"/>
            <p:cNvSpPr txBox="1">
              <a:spLocks noChangeArrowheads="1"/>
            </p:cNvSpPr>
            <p:nvPr/>
          </p:nvSpPr>
          <p:spPr bwMode="auto">
            <a:xfrm>
              <a:off x="1639870" y="5572140"/>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8" name="Rectangle 6"/>
            <p:cNvSpPr>
              <a:spLocks noChangeArrowheads="1"/>
            </p:cNvSpPr>
            <p:nvPr/>
          </p:nvSpPr>
          <p:spPr bwMode="auto">
            <a:xfrm>
              <a:off x="3143240"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smtClean="0">
                  <a:solidFill>
                    <a:srgbClr val="0000FF"/>
                  </a:solidFill>
                  <a:latin typeface="Consolas" pitchFamily="49" charset="0"/>
                  <a:cs typeface="Consolas" pitchFamily="49" charset="0"/>
                </a:rPr>
                <a:t>∧</a:t>
              </a:r>
              <a:endParaRPr lang="zh-CN" altLang="zh-CN" baseline="-25000" dirty="0">
                <a:solidFill>
                  <a:srgbClr val="3333FF"/>
                </a:solidFill>
                <a:latin typeface="Consolas" pitchFamily="49" charset="0"/>
                <a:cs typeface="Consolas" pitchFamily="49" charset="0"/>
              </a:endParaRPr>
            </a:p>
          </p:txBody>
        </p:sp>
      </p:grpSp>
      <p:grpSp>
        <p:nvGrpSpPr>
          <p:cNvPr id="17" name="组合 17"/>
          <p:cNvGrpSpPr/>
          <p:nvPr/>
        </p:nvGrpSpPr>
        <p:grpSpPr>
          <a:xfrm>
            <a:off x="5407021" y="5417122"/>
            <a:ext cx="1593871" cy="996413"/>
            <a:chOff x="5407021" y="5417122"/>
            <a:chExt cx="1593871" cy="996413"/>
          </a:xfrm>
        </p:grpSpPr>
        <p:sp>
          <p:nvSpPr>
            <p:cNvPr id="9"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10"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Consolas" pitchFamily="49" charset="0"/>
                  <a:cs typeface="Consolas" pitchFamily="49" charset="0"/>
                </a:rPr>
                <a:t>a</a:t>
              </a:r>
              <a:r>
                <a:rPr lang="en-US" altLang="zh-CN" sz="2000" i="1" baseline="-25000" dirty="0" err="1" smtClean="0">
                  <a:solidFill>
                    <a:srgbClr val="3333FF"/>
                  </a:solidFill>
                  <a:latin typeface="Consolas" pitchFamily="49" charset="0"/>
                  <a:cs typeface="Consolas" pitchFamily="49" charset="0"/>
                </a:rPr>
                <a:t>i</a:t>
              </a:r>
              <a:endParaRPr lang="zh-CN" altLang="zh-CN" sz="2000" i="1" baseline="-25000" dirty="0">
                <a:solidFill>
                  <a:srgbClr val="3333FF"/>
                </a:solidFill>
                <a:latin typeface="Consolas" pitchFamily="49" charset="0"/>
                <a:cs typeface="Consolas" pitchFamily="49" charset="0"/>
              </a:endParaRPr>
            </a:p>
          </p:txBody>
        </p:sp>
        <p:sp>
          <p:nvSpPr>
            <p:cNvPr id="11"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2" name="Text Box 36"/>
            <p:cNvSpPr txBox="1">
              <a:spLocks noChangeArrowheads="1"/>
            </p:cNvSpPr>
            <p:nvPr/>
          </p:nvSpPr>
          <p:spPr bwMode="auto">
            <a:xfrm>
              <a:off x="5611671" y="5417122"/>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dirty="0" smtClean="0">
                  <a:latin typeface="Consolas" pitchFamily="49" charset="0"/>
                  <a:cs typeface="Consolas" pitchFamily="49" charset="0"/>
                </a:rPr>
                <a:t>s</a:t>
              </a:r>
              <a:endParaRPr lang="en-US" altLang="zh-CN" sz="1800" i="1" dirty="0">
                <a:latin typeface="Consolas" pitchFamily="49" charset="0"/>
                <a:cs typeface="Consolas" pitchFamily="49" charset="0"/>
              </a:endParaRPr>
            </a:p>
          </p:txBody>
        </p:sp>
        <p:sp>
          <p:nvSpPr>
            <p:cNvPr id="13"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grpSp>
      <p:grpSp>
        <p:nvGrpSpPr>
          <p:cNvPr id="18" name="组合 18"/>
          <p:cNvGrpSpPr/>
          <p:nvPr/>
        </p:nvGrpSpPr>
        <p:grpSpPr>
          <a:xfrm>
            <a:off x="3857620" y="5429264"/>
            <a:ext cx="3500462" cy="1285860"/>
            <a:chOff x="3857621" y="5429264"/>
            <a:chExt cx="3500462" cy="1285860"/>
          </a:xfrm>
        </p:grpSpPr>
        <p:sp>
          <p:nvSpPr>
            <p:cNvPr id="16" name="椭圆 15"/>
            <p:cNvSpPr/>
            <p:nvPr/>
          </p:nvSpPr>
          <p:spPr>
            <a:xfrm>
              <a:off x="4929191"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5" name="TextBox 14"/>
            <p:cNvSpPr txBox="1"/>
            <p:nvPr/>
          </p:nvSpPr>
          <p:spPr>
            <a:xfrm>
              <a:off x="3929058" y="5786454"/>
              <a:ext cx="1000132"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插入</a:t>
              </a:r>
              <a:endParaRPr lang="zh-CN" altLang="en-US" sz="1800" dirty="0">
                <a:latin typeface="仿宋" pitchFamily="49" charset="-122"/>
                <a:ea typeface="仿宋" pitchFamily="49" charset="-122"/>
                <a:cs typeface="Consolas" pitchFamily="49" charset="0"/>
              </a:endParaRPr>
            </a:p>
          </p:txBody>
        </p:sp>
      </p:grpSp>
      <p:sp>
        <p:nvSpPr>
          <p:cNvPr id="22" name="灯片编号占位符 21"/>
          <p:cNvSpPr>
            <a:spLocks noGrp="1"/>
          </p:cNvSpPr>
          <p:nvPr>
            <p:ph type="sldNum" sz="quarter" idx="12"/>
          </p:nvPr>
        </p:nvSpPr>
        <p:spPr/>
        <p:txBody>
          <a:bodyPr/>
          <a:lstStyle/>
          <a:p>
            <a:fld id="{BD3F3EC2-762F-4585-9ABE-3D0BD98F40C0}" type="slidenum">
              <a:rPr lang="en-US" altLang="zh-CN" smtClean="0"/>
              <a:pPr/>
              <a:t>8</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37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37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7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3778">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778">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37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71406" y="714356"/>
            <a:ext cx="8929718" cy="436461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80000">
            <a:spAutoFit/>
          </a:bodyPr>
          <a:lstStyle/>
          <a:p>
            <a:pPr algn="l">
              <a:lnSpc>
                <a:spcPts val="24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CreateListR</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*&amp;</a:t>
            </a:r>
            <a:r>
              <a:rPr lang="en-US" altLang="zh-CN" sz="1800" smtClean="0">
                <a:solidFill>
                  <a:srgbClr val="0000FF"/>
                </a:solidFill>
                <a:latin typeface="Consolas" pitchFamily="49" charset="0"/>
                <a:ea typeface="仿宋" pitchFamily="49" charset="-122"/>
                <a:cs typeface="Consolas" pitchFamily="49" charset="0"/>
              </a:rPr>
              <a:t>L</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n)</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r;</a:t>
            </a: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创建</a:t>
            </a:r>
            <a:r>
              <a:rPr lang="zh-CN" altLang="en-US" sz="1800" smtClean="0">
                <a:solidFill>
                  <a:srgbClr val="00B0F0"/>
                </a:solidFill>
                <a:latin typeface="Consolas" pitchFamily="49" charset="0"/>
                <a:ea typeface="仿宋" pitchFamily="49" charset="-122"/>
                <a:cs typeface="Consolas" pitchFamily="49" charset="0"/>
              </a:rPr>
              <a:t>头结点</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r=L</a:t>
            </a:r>
            <a:r>
              <a:rPr lang="en-US" altLang="zh-CN" sz="1800" dirty="0">
                <a:solidFill>
                  <a:srgbClr val="FF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r</a:t>
            </a:r>
            <a:r>
              <a:rPr lang="zh-CN" altLang="en-US" sz="1800" dirty="0">
                <a:solidFill>
                  <a:srgbClr val="00B0F0"/>
                </a:solidFill>
                <a:latin typeface="Consolas" pitchFamily="49" charset="0"/>
                <a:ea typeface="仿宋" pitchFamily="49" charset="-122"/>
                <a:cs typeface="Consolas" pitchFamily="49" charset="0"/>
              </a:rPr>
              <a:t>始终</a:t>
            </a:r>
            <a:r>
              <a:rPr lang="zh-CN" altLang="en-US" sz="1800">
                <a:solidFill>
                  <a:srgbClr val="00B0F0"/>
                </a:solidFill>
                <a:latin typeface="Consolas" pitchFamily="49" charset="0"/>
                <a:ea typeface="仿宋" pitchFamily="49" charset="-122"/>
                <a:cs typeface="Consolas" pitchFamily="49" charset="0"/>
              </a:rPr>
              <a:t>指向</a:t>
            </a:r>
            <a:r>
              <a:rPr lang="zh-CN" altLang="en-US" sz="1800" smtClean="0">
                <a:solidFill>
                  <a:srgbClr val="00B0F0"/>
                </a:solidFill>
                <a:latin typeface="Consolas" pitchFamily="49" charset="0"/>
                <a:ea typeface="仿宋" pitchFamily="49" charset="-122"/>
                <a:cs typeface="Consolas" pitchFamily="49" charset="0"/>
              </a:rPr>
              <a:t>尾结点，开始</a:t>
            </a:r>
            <a:r>
              <a:rPr lang="zh-CN" altLang="en-US" sz="1800" dirty="0">
                <a:solidFill>
                  <a:srgbClr val="00B0F0"/>
                </a:solidFill>
                <a:latin typeface="Consolas" pitchFamily="49" charset="0"/>
                <a:ea typeface="仿宋" pitchFamily="49" charset="-122"/>
                <a:cs typeface="Consolas" pitchFamily="49" charset="0"/>
              </a:rPr>
              <a:t>时</a:t>
            </a:r>
            <a:r>
              <a:rPr lang="zh-CN" altLang="en-US" sz="1800">
                <a:solidFill>
                  <a:srgbClr val="00B0F0"/>
                </a:solidFill>
                <a:latin typeface="Consolas" pitchFamily="49" charset="0"/>
                <a:ea typeface="仿宋" pitchFamily="49" charset="-122"/>
                <a:cs typeface="Consolas" pitchFamily="49" charset="0"/>
              </a:rPr>
              <a:t>指向</a:t>
            </a:r>
            <a:r>
              <a:rPr lang="zh-CN" altLang="en-US" sz="1800" smtClean="0">
                <a:solidFill>
                  <a:srgbClr val="00B0F0"/>
                </a:solidFill>
                <a:latin typeface="Consolas" pitchFamily="49" charset="0"/>
                <a:ea typeface="仿宋" pitchFamily="49" charset="-122"/>
                <a:cs typeface="Consolas" pitchFamily="49" charset="0"/>
              </a:rPr>
              <a:t>头结点</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a:t>
            </a:r>
            <a:r>
              <a:rPr lang="zh-CN" altLang="en-US" sz="1800">
                <a:solidFill>
                  <a:srgbClr val="00B0F0"/>
                </a:solidFill>
                <a:latin typeface="Consolas" pitchFamily="49" charset="0"/>
                <a:ea typeface="仿宋" pitchFamily="49" charset="-122"/>
                <a:cs typeface="Consolas" pitchFamily="49" charset="0"/>
              </a:rPr>
              <a:t>建立</a:t>
            </a:r>
            <a:r>
              <a:rPr lang="zh-CN" altLang="en-US" sz="1800" smtClean="0">
                <a:solidFill>
                  <a:srgbClr val="00B0F0"/>
                </a:solidFill>
                <a:latin typeface="Consolas" pitchFamily="49" charset="0"/>
                <a:ea typeface="仿宋" pitchFamily="49" charset="-122"/>
                <a:cs typeface="Consolas" pitchFamily="49" charset="0"/>
              </a:rPr>
              <a:t>数据结点</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endParaRPr lang="en-US" altLang="zh-CN" sz="18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a:t>
            </a:r>
            <a:r>
              <a:rPr lang="en-US" altLang="zh-CN" sz="1800" dirty="0">
                <a:solidFill>
                  <a:srgbClr val="0000FF"/>
                </a:solidFill>
                <a:latin typeface="Consolas" pitchFamily="49" charset="0"/>
                <a:ea typeface="仿宋" pitchFamily="49" charset="-122"/>
                <a:cs typeface="Consolas" pitchFamily="49" charset="0"/>
              </a:rPr>
              <a:t>&gt;data=a[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创建</a:t>
            </a:r>
            <a:r>
              <a:rPr lang="zh-CN" altLang="en-US" sz="1800" smtClean="0">
                <a:solidFill>
                  <a:srgbClr val="00B0F0"/>
                </a:solidFill>
                <a:latin typeface="Consolas" pitchFamily="49" charset="0"/>
                <a:ea typeface="仿宋" pitchFamily="49" charset="-122"/>
                <a:cs typeface="Consolas" pitchFamily="49" charset="0"/>
              </a:rPr>
              <a:t>数据结点</a:t>
            </a:r>
            <a:r>
              <a:rPr lang="en-US" altLang="zh-CN" sz="1800" smtClean="0">
                <a:solidFill>
                  <a:srgbClr val="00B0F0"/>
                </a:solidFill>
                <a:latin typeface="Consolas" pitchFamily="49" charset="0"/>
                <a:ea typeface="仿宋" pitchFamily="49" charset="-122"/>
                <a:cs typeface="Consolas" pitchFamily="49" charset="0"/>
              </a:rPr>
              <a:t>s</a:t>
            </a:r>
            <a:endParaRPr lang="en-US" altLang="zh-CN" sz="1800" dirty="0">
              <a:solidFill>
                <a:srgbClr val="00B0F0"/>
              </a:solidFill>
              <a:latin typeface="Consolas" pitchFamily="49" charset="0"/>
              <a:ea typeface="仿宋" pitchFamily="49" charset="-122"/>
              <a:cs typeface="Consolas" pitchFamily="49" charset="0"/>
            </a:endParaRP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r-</a:t>
            </a:r>
            <a:r>
              <a:rPr lang="en-US" altLang="zh-CN" sz="1800" dirty="0">
                <a:solidFill>
                  <a:srgbClr val="FF00FF"/>
                </a:solidFill>
                <a:latin typeface="Consolas" pitchFamily="49" charset="0"/>
                <a:ea typeface="仿宋" pitchFamily="49" charset="-122"/>
                <a:cs typeface="Consolas" pitchFamily="49" charset="0"/>
              </a:rPr>
              <a:t>&gt;next=</a:t>
            </a:r>
            <a:r>
              <a:rPr lang="en-US" altLang="zh-CN" sz="1800" dirty="0" err="1">
                <a:solidFill>
                  <a:srgbClr val="FF00FF"/>
                </a:solidFill>
                <a:latin typeface="Consolas" pitchFamily="49" charset="0"/>
                <a:ea typeface="仿宋" pitchFamily="49" charset="-122"/>
                <a:cs typeface="Consolas" pitchFamily="49" charset="0"/>
              </a:rPr>
              <a:t>s;s</a:t>
            </a:r>
            <a:r>
              <a:rPr lang="en-US" altLang="zh-CN" sz="1800" dirty="0">
                <a:solidFill>
                  <a:srgbClr val="FF00FF"/>
                </a:solidFill>
                <a:latin typeface="Consolas" pitchFamily="49" charset="0"/>
                <a:ea typeface="仿宋" pitchFamily="49" charset="-122"/>
                <a:cs typeface="Consolas" pitchFamily="49" charset="0"/>
              </a:rPr>
              <a:t>-</a:t>
            </a:r>
            <a:r>
              <a:rPr lang="en-US" altLang="zh-CN" sz="1800">
                <a:solidFill>
                  <a:srgbClr val="FF00FF"/>
                </a:solidFill>
                <a:latin typeface="Consolas" pitchFamily="49" charset="0"/>
                <a:ea typeface="仿宋" pitchFamily="49" charset="-122"/>
                <a:cs typeface="Consolas" pitchFamily="49" charset="0"/>
              </a:rPr>
              <a:t>&gt;</a:t>
            </a:r>
            <a:r>
              <a:rPr lang="en-US" altLang="zh-CN" sz="1800" smtClean="0">
                <a:solidFill>
                  <a:srgbClr val="FF00FF"/>
                </a:solidFill>
                <a:latin typeface="Consolas" pitchFamily="49" charset="0"/>
                <a:ea typeface="仿宋" pitchFamily="49" charset="-122"/>
                <a:cs typeface="Consolas" pitchFamily="49" charset="0"/>
              </a:rPr>
              <a:t>prir=r</a:t>
            </a:r>
            <a:r>
              <a:rPr lang="en-US" altLang="zh-CN" sz="1800" dirty="0">
                <a:solidFill>
                  <a:srgbClr val="FF00FF"/>
                </a:solidFill>
                <a:latin typeface="Consolas" pitchFamily="49" charset="0"/>
                <a:ea typeface="仿宋" pitchFamily="49" charset="-122"/>
                <a:cs typeface="Consolas" pitchFamily="49" charset="0"/>
              </a:rPr>
              <a:t>;</a:t>
            </a: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s</a:t>
            </a:r>
            <a:r>
              <a:rPr lang="zh-CN" altLang="en-US"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r</a:t>
            </a:r>
            <a:r>
              <a:rPr lang="zh-CN" altLang="en-US" sz="1800" dirty="0">
                <a:solidFill>
                  <a:srgbClr val="00B0F0"/>
                </a:solidFill>
                <a:latin typeface="Consolas" pitchFamily="49" charset="0"/>
                <a:ea typeface="仿宋" pitchFamily="49" charset="-122"/>
                <a:cs typeface="Consolas" pitchFamily="49" charset="0"/>
              </a:rPr>
              <a:t>之后</a:t>
            </a:r>
          </a:p>
          <a:p>
            <a:pPr algn="l">
              <a:lnSpc>
                <a:spcPts val="2400"/>
              </a:lnSpc>
            </a:pPr>
            <a:r>
              <a:rPr lang="zh-CN" altLang="en-US" sz="1800" smtClean="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r=s</a:t>
            </a:r>
            <a:r>
              <a:rPr lang="en-US" altLang="zh-CN" sz="1800" dirty="0">
                <a:solidFill>
                  <a:srgbClr val="FF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r</a:t>
            </a:r>
            <a:r>
              <a:rPr lang="zh-CN" altLang="en-US" sz="1800">
                <a:solidFill>
                  <a:srgbClr val="00B0F0"/>
                </a:solidFill>
                <a:latin typeface="Consolas" pitchFamily="49" charset="0"/>
                <a:ea typeface="仿宋" pitchFamily="49" charset="-122"/>
                <a:cs typeface="Consolas" pitchFamily="49" charset="0"/>
              </a:rPr>
              <a:t>指向</a:t>
            </a:r>
            <a:r>
              <a:rPr lang="zh-CN" altLang="en-US" sz="1800" smtClean="0">
                <a:solidFill>
                  <a:srgbClr val="00B0F0"/>
                </a:solidFill>
                <a:latin typeface="Consolas" pitchFamily="49" charset="0"/>
                <a:ea typeface="仿宋" pitchFamily="49" charset="-122"/>
                <a:cs typeface="Consolas" pitchFamily="49" charset="0"/>
              </a:rPr>
              <a:t>尾结点</a:t>
            </a:r>
            <a:endParaRPr lang="zh-CN" altLang="en-US" sz="18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r-</a:t>
            </a:r>
            <a:r>
              <a:rPr lang="en-US" altLang="zh-CN" sz="1800" dirty="0">
                <a:solidFill>
                  <a:srgbClr val="FF00FF"/>
                </a:solidFill>
                <a:latin typeface="Consolas" pitchFamily="49" charset="0"/>
                <a:ea typeface="仿宋" pitchFamily="49" charset="-122"/>
                <a:cs typeface="Consolas" pitchFamily="49" charset="0"/>
              </a:rPr>
              <a:t>&gt;next=NULL;	</a:t>
            </a: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尾结点</a:t>
            </a:r>
            <a:r>
              <a:rPr lang="en-US" altLang="zh-CN" sz="1800" smtClean="0">
                <a:solidFill>
                  <a:srgbClr val="00B0F0"/>
                </a:solidFill>
                <a:latin typeface="Consolas" pitchFamily="49" charset="0"/>
                <a:ea typeface="仿宋" pitchFamily="49" charset="-122"/>
                <a:cs typeface="Consolas" pitchFamily="49" charset="0"/>
              </a:rPr>
              <a:t>next</a:t>
            </a:r>
            <a:r>
              <a:rPr lang="zh-CN" altLang="en-US" sz="1800" dirty="0">
                <a:solidFill>
                  <a:srgbClr val="00B0F0"/>
                </a:solidFill>
                <a:latin typeface="Consolas" pitchFamily="49" charset="0"/>
                <a:ea typeface="仿宋" pitchFamily="49" charset="-122"/>
                <a:cs typeface="Consolas" pitchFamily="49" charset="0"/>
              </a:rPr>
              <a:t>域置为</a:t>
            </a:r>
            <a:r>
              <a:rPr lang="en-US" altLang="zh-CN" sz="1800" dirty="0">
                <a:solidFill>
                  <a:srgbClr val="00B0F0"/>
                </a:solidFill>
                <a:latin typeface="Consolas" pitchFamily="49" charset="0"/>
                <a:ea typeface="仿宋" pitchFamily="49" charset="-122"/>
                <a:cs typeface="Consolas" pitchFamily="49" charset="0"/>
              </a:rPr>
              <a:t>NULL</a:t>
            </a:r>
          </a:p>
          <a:p>
            <a:pPr algn="l">
              <a:lnSpc>
                <a:spcPts val="24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428596" y="214290"/>
            <a:ext cx="8429684" cy="400110"/>
          </a:xfrm>
          <a:prstGeom prst="rect">
            <a:avLst/>
          </a:prstGeom>
          <a:noFill/>
        </p:spPr>
        <p:txBody>
          <a:bodyPr wrap="square" rtlCol="0">
            <a:spAutoFit/>
          </a:bodyPr>
          <a:lstStyle/>
          <a:p>
            <a:pPr algn="l"/>
            <a:r>
              <a:rPr lang="zh-CN" altLang="en-US" sz="2000" smtClean="0">
                <a:solidFill>
                  <a:srgbClr val="FF0000"/>
                </a:solidFill>
                <a:latin typeface="方正启体简体" pitchFamily="65" charset="-122"/>
                <a:ea typeface="方正启体简体" pitchFamily="65" charset="-122"/>
                <a:cs typeface="Consolas" pitchFamily="49" charset="0"/>
              </a:rPr>
              <a:t>尾</a:t>
            </a:r>
            <a:r>
              <a:rPr lang="zh-CN" altLang="en-US" sz="2000" dirty="0" smtClean="0">
                <a:solidFill>
                  <a:srgbClr val="FF0000"/>
                </a:solidFill>
                <a:latin typeface="方正启体简体" pitchFamily="65" charset="-122"/>
                <a:ea typeface="方正启体简体" pitchFamily="65" charset="-122"/>
                <a:cs typeface="Consolas" pitchFamily="49" charset="0"/>
              </a:rPr>
              <a:t>插法建立双链表</a:t>
            </a:r>
            <a:r>
              <a:rPr lang="zh-CN" altLang="en-US" sz="2000" dirty="0" smtClean="0">
                <a:latin typeface="Consolas" pitchFamily="49" charset="0"/>
                <a:ea typeface="楷体" pitchFamily="49" charset="-122"/>
                <a:cs typeface="Consolas" pitchFamily="49" charset="0"/>
              </a:rPr>
              <a:t>：由含有</a:t>
            </a:r>
            <a:r>
              <a:rPr lang="en-US" altLang="zh-CN" sz="2000" i="1" dirty="0" smtClean="0">
                <a:latin typeface="Consolas" pitchFamily="49" charset="0"/>
                <a:ea typeface="楷体" pitchFamily="49" charset="-122"/>
                <a:cs typeface="Consolas" pitchFamily="49" charset="0"/>
              </a:rPr>
              <a:t>n</a:t>
            </a:r>
            <a:r>
              <a:rPr lang="zh-CN" altLang="en-US" sz="2000" dirty="0" smtClean="0">
                <a:latin typeface="Consolas" pitchFamily="49" charset="0"/>
                <a:ea typeface="楷体" pitchFamily="49" charset="-122"/>
                <a:cs typeface="Consolas" pitchFamily="49" charset="0"/>
              </a:rPr>
              <a:t>个元素的数组</a:t>
            </a:r>
            <a:r>
              <a:rPr lang="en-US" altLang="zh-CN" sz="2000" i="1" dirty="0" smtClean="0">
                <a:latin typeface="Consolas" pitchFamily="49" charset="0"/>
                <a:ea typeface="楷体" pitchFamily="49" charset="-122"/>
                <a:cs typeface="Consolas" pitchFamily="49" charset="0"/>
              </a:rPr>
              <a:t>a</a:t>
            </a:r>
            <a:r>
              <a:rPr lang="zh-CN" altLang="en-US" sz="2000" smtClean="0">
                <a:latin typeface="Consolas" pitchFamily="49" charset="0"/>
                <a:ea typeface="楷体" pitchFamily="49" charset="-122"/>
                <a:cs typeface="Consolas" pitchFamily="49" charset="0"/>
              </a:rPr>
              <a:t>创建带头结点的</a:t>
            </a:r>
            <a:r>
              <a:rPr lang="zh-CN" altLang="en-US" sz="2000" dirty="0" smtClean="0">
                <a:latin typeface="Consolas" pitchFamily="49" charset="0"/>
                <a:ea typeface="楷体" pitchFamily="49" charset="-122"/>
                <a:cs typeface="Consolas" pitchFamily="49" charset="0"/>
              </a:rPr>
              <a:t>双链表</a:t>
            </a:r>
            <a:r>
              <a:rPr lang="en-US" altLang="zh-CN" sz="2000" dirty="0" smtClean="0">
                <a:latin typeface="Consolas" pitchFamily="49" charset="0"/>
                <a:ea typeface="楷体" pitchFamily="49" charset="-122"/>
                <a:cs typeface="Consolas" pitchFamily="49" charset="0"/>
              </a:rPr>
              <a:t>L</a:t>
            </a:r>
            <a:r>
              <a:rPr lang="zh-CN" altLang="en-US" sz="2000" dirty="0" smtClean="0">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p:txBody>
      </p:sp>
      <p:grpSp>
        <p:nvGrpSpPr>
          <p:cNvPr id="2" name="组合 9"/>
          <p:cNvGrpSpPr/>
          <p:nvPr/>
        </p:nvGrpSpPr>
        <p:grpSpPr>
          <a:xfrm>
            <a:off x="5407021" y="5286388"/>
            <a:ext cx="1593871" cy="984271"/>
            <a:chOff x="5407021" y="5429264"/>
            <a:chExt cx="1593871" cy="984271"/>
          </a:xfrm>
        </p:grpSpPr>
        <p:sp>
          <p:nvSpPr>
            <p:cNvPr id="11"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12"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Consolas" pitchFamily="49" charset="0"/>
                  <a:cs typeface="Consolas" pitchFamily="49" charset="0"/>
                </a:rPr>
                <a:t>a</a:t>
              </a:r>
              <a:r>
                <a:rPr lang="en-US" altLang="zh-CN" sz="2000" i="1" baseline="-25000" dirty="0" err="1" smtClean="0">
                  <a:solidFill>
                    <a:srgbClr val="3333FF"/>
                  </a:solidFill>
                  <a:latin typeface="Consolas" pitchFamily="49" charset="0"/>
                  <a:cs typeface="Consolas" pitchFamily="49" charset="0"/>
                </a:rPr>
                <a:t>i</a:t>
              </a:r>
              <a:endParaRPr lang="zh-CN" altLang="zh-CN" sz="2000" i="1" baseline="-25000" dirty="0">
                <a:solidFill>
                  <a:srgbClr val="3333FF"/>
                </a:solidFill>
                <a:latin typeface="Consolas" pitchFamily="49" charset="0"/>
                <a:cs typeface="Consolas" pitchFamily="49" charset="0"/>
              </a:endParaRPr>
            </a:p>
          </p:txBody>
        </p:sp>
        <p:sp>
          <p:nvSpPr>
            <p:cNvPr id="13"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4" name="Text Box 36"/>
            <p:cNvSpPr txBox="1">
              <a:spLocks noChangeArrowheads="1"/>
            </p:cNvSpPr>
            <p:nvPr/>
          </p:nvSpPr>
          <p:spPr bwMode="auto">
            <a:xfrm>
              <a:off x="5608499" y="5429264"/>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dirty="0" smtClean="0">
                  <a:latin typeface="Consolas" pitchFamily="49" charset="0"/>
                  <a:cs typeface="Consolas" pitchFamily="49" charset="0"/>
                </a:rPr>
                <a:t>s</a:t>
              </a:r>
              <a:endParaRPr lang="en-US" altLang="zh-CN" sz="1800" dirty="0">
                <a:latin typeface="Consolas" pitchFamily="49" charset="0"/>
                <a:cs typeface="Consolas" pitchFamily="49" charset="0"/>
              </a:endParaRPr>
            </a:p>
          </p:txBody>
        </p:sp>
        <p:sp>
          <p:nvSpPr>
            <p:cNvPr id="15"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grpSp>
      <p:grpSp>
        <p:nvGrpSpPr>
          <p:cNvPr id="4" name="组合 23"/>
          <p:cNvGrpSpPr/>
          <p:nvPr/>
        </p:nvGrpSpPr>
        <p:grpSpPr>
          <a:xfrm>
            <a:off x="3968597" y="5214950"/>
            <a:ext cx="3460923" cy="1285860"/>
            <a:chOff x="3968597" y="5214950"/>
            <a:chExt cx="3460923" cy="1285860"/>
          </a:xfrm>
        </p:grpSpPr>
        <p:sp>
          <p:nvSpPr>
            <p:cNvPr id="17" name="椭圆 16"/>
            <p:cNvSpPr/>
            <p:nvPr/>
          </p:nvSpPr>
          <p:spPr>
            <a:xfrm>
              <a:off x="5000628" y="5214950"/>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下弧形箭头 17"/>
            <p:cNvSpPr/>
            <p:nvPr/>
          </p:nvSpPr>
          <p:spPr>
            <a:xfrm rot="10800000">
              <a:off x="3968597" y="5429264"/>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9" name="TextBox 18"/>
            <p:cNvSpPr txBox="1"/>
            <p:nvPr/>
          </p:nvSpPr>
          <p:spPr>
            <a:xfrm>
              <a:off x="4040034" y="5643578"/>
              <a:ext cx="1000132"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插入</a:t>
              </a:r>
              <a:endParaRPr lang="zh-CN" altLang="en-US" sz="1800" dirty="0">
                <a:latin typeface="仿宋" pitchFamily="49" charset="-122"/>
                <a:ea typeface="仿宋" pitchFamily="49" charset="-122"/>
                <a:cs typeface="Consolas" pitchFamily="49" charset="0"/>
              </a:endParaRPr>
            </a:p>
          </p:txBody>
        </p:sp>
      </p:grpSp>
      <p:grpSp>
        <p:nvGrpSpPr>
          <p:cNvPr id="10" name="组合 21"/>
          <p:cNvGrpSpPr/>
          <p:nvPr/>
        </p:nvGrpSpPr>
        <p:grpSpPr>
          <a:xfrm>
            <a:off x="1571604"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6" name="Rectangle 7"/>
            <p:cNvSpPr>
              <a:spLocks noChangeArrowheads="1"/>
            </p:cNvSpPr>
            <p:nvPr/>
          </p:nvSpPr>
          <p:spPr bwMode="auto">
            <a:xfrm>
              <a:off x="2630456"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Arc 35"/>
            <p:cNvSpPr>
              <a:spLocks/>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8" name="Text Box 36"/>
            <p:cNvSpPr txBox="1">
              <a:spLocks noChangeArrowheads="1"/>
            </p:cNvSpPr>
            <p:nvPr/>
          </p:nvSpPr>
          <p:spPr bwMode="auto">
            <a:xfrm>
              <a:off x="1571604" y="5429264"/>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9" name="Rectangle 6"/>
            <p:cNvSpPr>
              <a:spLocks noChangeArrowheads="1"/>
            </p:cNvSpPr>
            <p:nvPr/>
          </p:nvSpPr>
          <p:spPr bwMode="auto">
            <a:xfrm>
              <a:off x="3143240"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0" name="Arc 35"/>
            <p:cNvSpPr>
              <a:spLocks/>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1" name="Text Box 36"/>
            <p:cNvSpPr txBox="1">
              <a:spLocks noChangeArrowheads="1"/>
            </p:cNvSpPr>
            <p:nvPr/>
          </p:nvSpPr>
          <p:spPr bwMode="auto">
            <a:xfrm>
              <a:off x="2425688" y="5214950"/>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r</a:t>
              </a:r>
            </a:p>
          </p:txBody>
        </p:sp>
      </p:grpSp>
      <p:sp>
        <p:nvSpPr>
          <p:cNvPr id="24" name="灯片编号占位符 23"/>
          <p:cNvSpPr>
            <a:spLocks noGrp="1"/>
          </p:cNvSpPr>
          <p:nvPr>
            <p:ph type="sldNum" sz="quarter" idx="12"/>
          </p:nvPr>
        </p:nvSpPr>
        <p:spPr/>
        <p:txBody>
          <a:bodyPr/>
          <a:lstStyle/>
          <a:p>
            <a:fld id="{BD3F3EC2-762F-4585-9ABE-3D0BD98F40C0}" type="slidenum">
              <a:rPr lang="en-US" altLang="zh-CN" smtClean="0"/>
              <a:pPr/>
              <a:t>9</a:t>
            </a:fld>
            <a:r>
              <a:rPr lang="en-US" altLang="zh-CN" smtClean="0"/>
              <a:t>/31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8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685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685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6850">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685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6850">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2350</TotalTime>
  <Words>1930</Words>
  <Application>Microsoft Office PowerPoint</Application>
  <PresentationFormat>全屏显示(4:3)</PresentationFormat>
  <Paragraphs>401</Paragraphs>
  <Slides>31</Slides>
  <Notes>7</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1002</cp:revision>
  <dcterms:created xsi:type="dcterms:W3CDTF">2004-04-02T09:54:37Z</dcterms:created>
  <dcterms:modified xsi:type="dcterms:W3CDTF">2021-10-09T08:28:40Z</dcterms:modified>
</cp:coreProperties>
</file>