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9"/>
  </p:notesMasterIdLst>
  <p:sldIdLst>
    <p:sldId id="447" r:id="rId2"/>
    <p:sldId id="470" r:id="rId3"/>
    <p:sldId id="449" r:id="rId4"/>
    <p:sldId id="450" r:id="rId5"/>
    <p:sldId id="463" r:id="rId6"/>
    <p:sldId id="452" r:id="rId7"/>
    <p:sldId id="453" r:id="rId8"/>
    <p:sldId id="471" r:id="rId9"/>
    <p:sldId id="454" r:id="rId10"/>
    <p:sldId id="455" r:id="rId11"/>
    <p:sldId id="456" r:id="rId12"/>
    <p:sldId id="467" r:id="rId13"/>
    <p:sldId id="458" r:id="rId14"/>
    <p:sldId id="468" r:id="rId15"/>
    <p:sldId id="459" r:id="rId16"/>
    <p:sldId id="460" r:id="rId17"/>
    <p:sldId id="461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00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00"/>
    <a:srgbClr val="CCECFF"/>
    <a:srgbClr val="339933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2" autoAdjust="0"/>
  </p:normalViewPr>
  <p:slideViewPr>
    <p:cSldViewPr>
      <p:cViewPr varScale="1">
        <p:scale>
          <a:sx n="100" d="100"/>
          <a:sy n="100" d="100"/>
        </p:scale>
        <p:origin x="-498" y="-96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9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734ED0DC-CBF4-4675-A078-5F73305546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7FCE-5F1B-4A35-AAF7-4A4010AF6E0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E143C-F18F-4DD8-9BF6-9277B8C558B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0FEFB-5419-4D35-BDA0-EF6CFE63D4C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EE284-77B2-4902-A1D4-C9BD4DB4EC4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1BD34-86AA-4B31-B254-14A9DA9F88E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50472-63FB-4C3D-9E3A-2492789CF32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F3006813-0963-4FE9-90BF-CFC8DFEA6CA5}" type="slidenum">
              <a:rPr lang="en-US" altLang="zh-CN" smtClean="0"/>
              <a:pPr/>
              <a:t>‹#›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BDCC-0DCC-4DEF-AE71-132433F28E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5" Type="http://schemas.openxmlformats.org/officeDocument/2006/relationships/image" Target="../media/image2.jpeg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 descr="花束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428860" y="500042"/>
            <a:ext cx="3714776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2.4 </a:t>
            </a:r>
            <a:r>
              <a:rPr kumimoji="1"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线</a:t>
            </a:r>
            <a:r>
              <a:rPr kumimoji="1" lang="zh-CN" altLang="en-US" sz="2800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性表</a:t>
            </a:r>
            <a:r>
              <a:rPr kumimoji="1" lang="zh-CN" altLang="en-US" sz="28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245332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mtClean="0">
                <a:latin typeface="楷体" pitchFamily="49" charset="-122"/>
                <a:ea typeface="楷体" pitchFamily="49" charset="-122"/>
                <a:cs typeface="Consolas" pitchFamily="49" charset="0"/>
              </a:rPr>
              <a:t>两个表自然连接问题</a:t>
            </a:r>
            <a:endParaRPr lang="zh-CN" altLang="en-US" sz="2000"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00496" y="4171898"/>
          <a:ext cx="292895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107157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5786" y="2814576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表：</a:t>
            </a:r>
            <a:r>
              <a:rPr kumimoji="1"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m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行、</a:t>
            </a:r>
            <a:r>
              <a:rPr kumimoji="1" lang="en-US" altLang="zh-CN" sz="2000" i="1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n</a:t>
            </a:r>
            <a:r>
              <a:rPr kumimoji="1" lang="zh-CN" altLang="en-US" sz="2000" smtClean="0">
                <a:latin typeface="Consolas" pitchFamily="49" charset="0"/>
                <a:ea typeface="华文中宋" pitchFamily="2" charset="-122"/>
                <a:cs typeface="Consolas" pitchFamily="49" charset="0"/>
              </a:rPr>
              <a:t>列。假设所有元素为整数。</a:t>
            </a:r>
            <a:endParaRPr lang="zh-CN" altLang="en-US" sz="2000"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686" y="552922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一个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lang="en-US" altLang="zh-CN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列的表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786182" y="3643314"/>
            <a:ext cx="3357586" cy="1643868"/>
            <a:chOff x="3929058" y="3000372"/>
            <a:chExt cx="3357586" cy="1643868"/>
          </a:xfrm>
        </p:grpSpPr>
        <p:sp>
          <p:nvSpPr>
            <p:cNvPr id="11" name="TextBox 10"/>
            <p:cNvSpPr txBox="1"/>
            <p:nvPr/>
          </p:nvSpPr>
          <p:spPr>
            <a:xfrm>
              <a:off x="3929058" y="30003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371474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30003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4714876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29388" y="30003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en-US" sz="1800" smtClean="0">
                  <a:latin typeface="Consolas" pitchFamily="49" charset="0"/>
                  <a:ea typeface="仿宋" pitchFamily="49" charset="-122"/>
                  <a:cs typeface="Consolas" pitchFamily="49" charset="0"/>
                </a:rPr>
                <a:t>列</a:t>
              </a:r>
              <a:endParaRPr lang="zh-CN" altLang="en-US" sz="1800"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rot="5400000">
              <a:off x="6215074" y="4000504"/>
              <a:ext cx="1285884" cy="1588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组合 4"/>
          <p:cNvGrpSpPr/>
          <p:nvPr/>
        </p:nvGrpSpPr>
        <p:grpSpPr>
          <a:xfrm>
            <a:off x="428596" y="1357298"/>
            <a:ext cx="1500198" cy="525815"/>
            <a:chOff x="814328" y="3219334"/>
            <a:chExt cx="1234065" cy="432536"/>
          </a:xfrm>
        </p:grpSpPr>
        <p:grpSp>
          <p:nvGrpSpPr>
            <p:cNvPr id="21" name="组合 66"/>
            <p:cNvGrpSpPr/>
            <p:nvPr/>
          </p:nvGrpSpPr>
          <p:grpSpPr>
            <a:xfrm>
              <a:off x="814328" y="3219334"/>
              <a:ext cx="1234065" cy="432536"/>
              <a:chOff x="4304043" y="1286668"/>
              <a:chExt cx="3491816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圆角矩形 22"/>
              <p:cNvSpPr/>
              <p:nvPr/>
            </p:nvSpPr>
            <p:spPr>
              <a:xfrm>
                <a:off x="4304043" y="1286668"/>
                <a:ext cx="3491816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4351928" y="1373344"/>
                <a:ext cx="3443931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2" name="TextBox 44"/>
            <p:cNvSpPr txBox="1"/>
            <p:nvPr/>
          </p:nvSpPr>
          <p:spPr>
            <a:xfrm>
              <a:off x="1033717" y="3293770"/>
              <a:ext cx="940240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问题描述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357159" y="214290"/>
            <a:ext cx="2857519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kumimoji="1"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）输出单链表算法</a:t>
            </a:r>
          </a:p>
        </p:txBody>
      </p:sp>
      <p:sp>
        <p:nvSpPr>
          <p:cNvPr id="243715" name="Text Box 3"/>
          <p:cNvSpPr txBox="1">
            <a:spLocks noChangeArrowheads="1"/>
          </p:cNvSpPr>
          <p:nvPr/>
        </p:nvSpPr>
        <p:spPr bwMode="auto">
          <a:xfrm>
            <a:off x="573058" y="1020741"/>
            <a:ext cx="7920037" cy="2988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52000" tIns="108000" rIns="252000" bIns="108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DispTable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*h)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*p=h-&gt;next;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扫描所有行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&lt;h-&gt;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Col;j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输出一行的数据</a:t>
            </a:r>
          </a:p>
          <a:p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4d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&gt;data[j]);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p=p-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一行结点</a:t>
            </a:r>
            <a:endParaRPr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84" y="4714884"/>
            <a:ext cx="1571636" cy="147732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1 2 3 3 5</a:t>
            </a:r>
          </a:p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1 2 3 3 4</a:t>
            </a:r>
          </a:p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2 3 3 3 5</a:t>
            </a:r>
          </a:p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2 3 3 3 4</a:t>
            </a:r>
          </a:p>
          <a:p>
            <a:pPr algn="ctr"/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1 1 1 1 6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421481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例如，输出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一个表：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10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Text Box 3"/>
          <p:cNvSpPr txBox="1">
            <a:spLocks noChangeArrowheads="1"/>
          </p:cNvSpPr>
          <p:nvPr/>
        </p:nvSpPr>
        <p:spPr bwMode="auto">
          <a:xfrm>
            <a:off x="714349" y="428604"/>
            <a:ext cx="2786081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）表连接运算算法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/>
        </p:nvGraphicFramePr>
        <p:xfrm>
          <a:off x="1787525" y="2987683"/>
          <a:ext cx="1525588" cy="1265238"/>
        </p:xfrm>
        <a:graphic>
          <a:graphicData uri="http://schemas.openxmlformats.org/presentationml/2006/ole">
            <p:oleObj spid="_x0000_s244740" name="公式" r:id="rId3" imgW="609480" imgH="507960" progId="">
              <p:embed/>
            </p:oleObj>
          </a:graphicData>
        </a:graphic>
      </p:graphicFrame>
      <p:graphicFrame>
        <p:nvGraphicFramePr>
          <p:cNvPr id="244741" name="Object 5"/>
          <p:cNvGraphicFramePr>
            <a:graphicFrameLocks noChangeAspect="1"/>
          </p:cNvGraphicFramePr>
          <p:nvPr/>
        </p:nvGraphicFramePr>
        <p:xfrm>
          <a:off x="3600450" y="2955933"/>
          <a:ext cx="1187450" cy="1266825"/>
        </p:xfrm>
        <a:graphic>
          <a:graphicData uri="http://schemas.openxmlformats.org/presentationml/2006/ole">
            <p:oleObj spid="_x0000_s244741" name="公式" r:id="rId4" imgW="469800" imgH="507960" progId="">
              <p:embed/>
            </p:oleObj>
          </a:graphicData>
        </a:graphic>
      </p:graphicFrame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2411413" y="4156083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h1 </a:t>
            </a:r>
            <a:endParaRPr kumimoji="1" lang="en-US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pic>
        <p:nvPicPr>
          <p:cNvPr id="244743" name="Picture 7" descr="符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5988" y="3313121"/>
            <a:ext cx="331787" cy="331787"/>
          </a:xfrm>
          <a:prstGeom prst="rect">
            <a:avLst/>
          </a:prstGeom>
          <a:noFill/>
        </p:spPr>
      </p:pic>
      <p:sp>
        <p:nvSpPr>
          <p:cNvPr id="244744" name="Text Box 8"/>
          <p:cNvSpPr txBox="1">
            <a:spLocks noChangeArrowheads="1"/>
          </p:cNvSpPr>
          <p:nvPr/>
        </p:nvSpPr>
        <p:spPr bwMode="auto">
          <a:xfrm>
            <a:off x="3473450" y="3709996"/>
            <a:ext cx="301625" cy="14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lnSpc>
                <a:spcPct val="72000"/>
              </a:lnSpc>
            </a:pPr>
            <a:r>
              <a:rPr lang="en-US" altLang="zh-CN" sz="14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3=1</a:t>
            </a:r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4067175" y="4186246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80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h2</a:t>
            </a:r>
            <a:endParaRPr kumimoji="1" lang="en-US" altLang="zh-CN" sz="1800" b="0">
              <a:solidFill>
                <a:schemeClr val="tx1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</p:txBody>
      </p:sp>
      <p:sp>
        <p:nvSpPr>
          <p:cNvPr id="244746" name="Freeform 10"/>
          <p:cNvSpPr>
            <a:spLocks/>
          </p:cNvSpPr>
          <p:nvPr/>
        </p:nvSpPr>
        <p:spPr bwMode="auto">
          <a:xfrm>
            <a:off x="3040063" y="2597158"/>
            <a:ext cx="1160462" cy="1588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731" y="0"/>
              </a:cxn>
            </a:cxnLst>
            <a:rect l="0" t="0" r="r" b="b"/>
            <a:pathLst>
              <a:path w="731" h="8">
                <a:moveTo>
                  <a:pt x="0" y="8"/>
                </a:moveTo>
                <a:lnTo>
                  <a:pt x="731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3055938" y="2597158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208463" y="2597158"/>
            <a:ext cx="0" cy="43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714348" y="4786322"/>
            <a:ext cx="6500858" cy="987551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marL="342900" indent="-342900">
              <a:lnSpc>
                <a:spcPts val="3000"/>
              </a:lnSpc>
              <a:buBlip>
                <a:blip r:embed="rId6"/>
              </a:buBlip>
            </a:pP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条件成立，就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一个结点插入</a:t>
            </a:r>
            <a:r>
              <a:rPr kumimoji="1" lang="zh-CN" altLang="en-US" sz="20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到单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链表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  <a:endParaRPr kumimoji="1" lang="en-US" altLang="zh-CN" sz="200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>
              <a:lnSpc>
                <a:spcPts val="3000"/>
              </a:lnSpc>
              <a:buBlip>
                <a:blip r:embed="rId6"/>
              </a:buBlip>
            </a:pP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采用尾插法建表方法创建。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4750" name="AutoShape 14"/>
          <p:cNvSpPr>
            <a:spLocks noChangeArrowheads="1"/>
          </p:cNvSpPr>
          <p:nvPr/>
        </p:nvSpPr>
        <p:spPr bwMode="auto">
          <a:xfrm>
            <a:off x="5138747" y="3426752"/>
            <a:ext cx="790575" cy="288000"/>
          </a:xfrm>
          <a:prstGeom prst="rightArrow">
            <a:avLst>
              <a:gd name="adj1" fmla="val 50000"/>
              <a:gd name="adj2" fmla="val 45772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6000760" y="3388283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solidFill>
                  <a:srgbClr val="FF3300"/>
                </a:solidFill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108" y="213097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 smtClean="0">
                <a:latin typeface="Consolas" pitchFamily="49" charset="0"/>
                <a:cs typeface="Consolas" pitchFamily="49" charset="0"/>
              </a:rPr>
              <a:t>p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&gt;data[</a:t>
            </a:r>
            <a:r>
              <a:rPr kumimoji="1" lang="en-US" altLang="zh-CN" sz="1800" i="1" smtClean="0">
                <a:latin typeface="Consolas" pitchFamily="49" charset="0"/>
                <a:cs typeface="Consolas" pitchFamily="49" charset="0"/>
              </a:rPr>
              <a:t>i</a:t>
            </a:r>
            <a:r>
              <a:rPr kumimoji="1"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cs typeface="Consolas" pitchFamily="49" charset="0"/>
              </a:rPr>
              <a:t>]==q</a:t>
            </a:r>
            <a:r>
              <a:rPr kumimoji="1" lang="en-US" altLang="zh-CN" sz="1800" dirty="0" smtClean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&gt;data[</a:t>
            </a:r>
            <a:r>
              <a:rPr kumimoji="1" lang="en-US" altLang="zh-CN" sz="1800" i="1" smtClean="0">
                <a:latin typeface="Consolas" pitchFamily="49" charset="0"/>
                <a:cs typeface="Consolas" pitchFamily="49" charset="0"/>
              </a:rPr>
              <a:t>j</a:t>
            </a:r>
            <a:r>
              <a:rPr kumimoji="1" lang="en-US" altLang="zh-CN" sz="1800" smtClean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smtClean="0">
                <a:latin typeface="Consolas" pitchFamily="49" charset="0"/>
                <a:cs typeface="Consolas" pitchFamily="49" charset="0"/>
              </a:rPr>
              <a:t>1</a:t>
            </a:r>
            <a:r>
              <a:rPr kumimoji="1" lang="en-US" altLang="zh-CN" sz="1800" dirty="0" smtClean="0">
                <a:latin typeface="Consolas" pitchFamily="49" charset="0"/>
                <a:cs typeface="Consolas" pitchFamily="49" charset="0"/>
              </a:rPr>
              <a:t>]</a:t>
            </a:r>
            <a:endParaRPr lang="zh-CN" alt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48" y="1285860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的数据结点，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q</a:t>
            </a:r>
            <a:r>
              <a:rPr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000" dirty="0" err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的数据结点。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11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1692275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2197100" y="1458913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2700338" y="1458913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293" name="Group 5"/>
          <p:cNvGrpSpPr>
            <a:grpSpLocks/>
          </p:cNvGrpSpPr>
          <p:nvPr/>
        </p:nvGrpSpPr>
        <p:grpSpPr bwMode="auto">
          <a:xfrm>
            <a:off x="3492500" y="1458913"/>
            <a:ext cx="1295400" cy="431800"/>
            <a:chOff x="2200" y="919"/>
            <a:chExt cx="816" cy="272"/>
          </a:xfrm>
        </p:grpSpPr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2200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8295" name="Rectangle 7"/>
            <p:cNvSpPr>
              <a:spLocks noChangeArrowheads="1"/>
            </p:cNvSpPr>
            <p:nvPr/>
          </p:nvSpPr>
          <p:spPr bwMode="auto">
            <a:xfrm>
              <a:off x="2699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296" name="Line 8"/>
          <p:cNvSpPr>
            <a:spLocks noChangeShapeType="1"/>
          </p:cNvSpPr>
          <p:nvPr/>
        </p:nvSpPr>
        <p:spPr bwMode="auto">
          <a:xfrm>
            <a:off x="1908175" y="1098550"/>
            <a:ext cx="0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1403350" y="917575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68298" name="Line 10"/>
          <p:cNvSpPr>
            <a:spLocks noChangeShapeType="1"/>
          </p:cNvSpPr>
          <p:nvPr/>
        </p:nvSpPr>
        <p:spPr bwMode="auto">
          <a:xfrm>
            <a:off x="2916238" y="1674813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299" name="Group 11"/>
          <p:cNvGrpSpPr>
            <a:grpSpLocks/>
          </p:cNvGrpSpPr>
          <p:nvPr/>
        </p:nvGrpSpPr>
        <p:grpSpPr bwMode="auto">
          <a:xfrm>
            <a:off x="5148263" y="1458913"/>
            <a:ext cx="1295400" cy="431800"/>
            <a:chOff x="3243" y="919"/>
            <a:chExt cx="816" cy="272"/>
          </a:xfrm>
        </p:grpSpPr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3243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2 3 </a:t>
              </a:r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68301" name="Rectangle 13"/>
            <p:cNvSpPr>
              <a:spLocks noChangeArrowheads="1"/>
            </p:cNvSpPr>
            <p:nvPr/>
          </p:nvSpPr>
          <p:spPr bwMode="auto">
            <a:xfrm>
              <a:off x="3742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02" name="Line 14"/>
          <p:cNvSpPr>
            <a:spLocks noChangeShapeType="1"/>
          </p:cNvSpPr>
          <p:nvPr/>
        </p:nvSpPr>
        <p:spPr bwMode="auto">
          <a:xfrm>
            <a:off x="4572000" y="1674813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03" name="Group 15"/>
          <p:cNvGrpSpPr>
            <a:grpSpLocks/>
          </p:cNvGrpSpPr>
          <p:nvPr/>
        </p:nvGrpSpPr>
        <p:grpSpPr bwMode="auto">
          <a:xfrm>
            <a:off x="6804025" y="1458913"/>
            <a:ext cx="1295400" cy="431800"/>
            <a:chOff x="4286" y="919"/>
            <a:chExt cx="816" cy="272"/>
          </a:xfrm>
        </p:grpSpPr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4286" y="919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1 1 </a:t>
              </a:r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8305" name="Rectangle 17"/>
            <p:cNvSpPr>
              <a:spLocks noChangeArrowheads="1"/>
            </p:cNvSpPr>
            <p:nvPr/>
          </p:nvSpPr>
          <p:spPr bwMode="auto">
            <a:xfrm>
              <a:off x="4785" y="919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 </a:t>
              </a:r>
            </a:p>
          </p:txBody>
        </p:sp>
      </p:grpSp>
      <p:sp>
        <p:nvSpPr>
          <p:cNvPr id="268306" name="Line 18"/>
          <p:cNvSpPr>
            <a:spLocks noChangeShapeType="1"/>
          </p:cNvSpPr>
          <p:nvPr/>
        </p:nvSpPr>
        <p:spPr bwMode="auto">
          <a:xfrm>
            <a:off x="6227763" y="1674813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1693863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2198688" y="2674938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2701925" y="2674938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10" name="Group 22"/>
          <p:cNvGrpSpPr>
            <a:grpSpLocks/>
          </p:cNvGrpSpPr>
          <p:nvPr/>
        </p:nvGrpSpPr>
        <p:grpSpPr bwMode="auto">
          <a:xfrm>
            <a:off x="3494088" y="2674938"/>
            <a:ext cx="1295400" cy="431800"/>
            <a:chOff x="2201" y="1685"/>
            <a:chExt cx="816" cy="272"/>
          </a:xfrm>
        </p:grpSpPr>
        <p:sp>
          <p:nvSpPr>
            <p:cNvPr id="268311" name="Rectangle 23"/>
            <p:cNvSpPr>
              <a:spLocks noChangeArrowheads="1"/>
            </p:cNvSpPr>
            <p:nvPr/>
          </p:nvSpPr>
          <p:spPr bwMode="auto">
            <a:xfrm>
              <a:off x="2201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 5</a:t>
              </a:r>
            </a:p>
          </p:txBody>
        </p:sp>
        <p:sp>
          <p:nvSpPr>
            <p:cNvPr id="268312" name="Rectangle 24"/>
            <p:cNvSpPr>
              <a:spLocks noChangeArrowheads="1"/>
            </p:cNvSpPr>
            <p:nvPr/>
          </p:nvSpPr>
          <p:spPr bwMode="auto">
            <a:xfrm>
              <a:off x="2700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13" name="Line 25"/>
          <p:cNvSpPr>
            <a:spLocks noChangeShapeType="1"/>
          </p:cNvSpPr>
          <p:nvPr/>
        </p:nvSpPr>
        <p:spPr bwMode="auto">
          <a:xfrm>
            <a:off x="1909763" y="2314575"/>
            <a:ext cx="0" cy="36036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14" name="Text Box 26"/>
          <p:cNvSpPr txBox="1">
            <a:spLocks noChangeArrowheads="1"/>
          </p:cNvSpPr>
          <p:nvPr/>
        </p:nvSpPr>
        <p:spPr bwMode="auto">
          <a:xfrm>
            <a:off x="1404938" y="2133600"/>
            <a:ext cx="504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h2</a:t>
            </a:r>
          </a:p>
        </p:txBody>
      </p:sp>
      <p:sp>
        <p:nvSpPr>
          <p:cNvPr id="268315" name="Line 27"/>
          <p:cNvSpPr>
            <a:spLocks noChangeShapeType="1"/>
          </p:cNvSpPr>
          <p:nvPr/>
        </p:nvSpPr>
        <p:spPr bwMode="auto">
          <a:xfrm>
            <a:off x="2917825" y="2890838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16" name="Group 28"/>
          <p:cNvGrpSpPr>
            <a:grpSpLocks/>
          </p:cNvGrpSpPr>
          <p:nvPr/>
        </p:nvGrpSpPr>
        <p:grpSpPr bwMode="auto">
          <a:xfrm>
            <a:off x="5149850" y="2674938"/>
            <a:ext cx="1295400" cy="431800"/>
            <a:chOff x="3244" y="1685"/>
            <a:chExt cx="816" cy="272"/>
          </a:xfrm>
        </p:grpSpPr>
        <p:sp>
          <p:nvSpPr>
            <p:cNvPr id="268317" name="Rectangle 29"/>
            <p:cNvSpPr>
              <a:spLocks noChangeArrowheads="1"/>
            </p:cNvSpPr>
            <p:nvPr/>
          </p:nvSpPr>
          <p:spPr bwMode="auto">
            <a:xfrm>
              <a:off x="3244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339933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 6</a:t>
              </a:r>
            </a:p>
          </p:txBody>
        </p:sp>
        <p:sp>
          <p:nvSpPr>
            <p:cNvPr id="268318" name="Rectangle 30"/>
            <p:cNvSpPr>
              <a:spLocks noChangeArrowheads="1"/>
            </p:cNvSpPr>
            <p:nvPr/>
          </p:nvSpPr>
          <p:spPr bwMode="auto">
            <a:xfrm>
              <a:off x="3743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19" name="Line 31"/>
          <p:cNvSpPr>
            <a:spLocks noChangeShapeType="1"/>
          </p:cNvSpPr>
          <p:nvPr/>
        </p:nvSpPr>
        <p:spPr bwMode="auto">
          <a:xfrm>
            <a:off x="4573588" y="2890838"/>
            <a:ext cx="57626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8320" name="Group 32"/>
          <p:cNvGrpSpPr>
            <a:grpSpLocks/>
          </p:cNvGrpSpPr>
          <p:nvPr/>
        </p:nvGrpSpPr>
        <p:grpSpPr bwMode="auto">
          <a:xfrm>
            <a:off x="6805613" y="2674938"/>
            <a:ext cx="1295400" cy="431800"/>
            <a:chOff x="4287" y="1685"/>
            <a:chExt cx="816" cy="272"/>
          </a:xfrm>
        </p:grpSpPr>
        <p:sp>
          <p:nvSpPr>
            <p:cNvPr id="268321" name="Rectangle 33"/>
            <p:cNvSpPr>
              <a:spLocks noChangeArrowheads="1"/>
            </p:cNvSpPr>
            <p:nvPr/>
          </p:nvSpPr>
          <p:spPr bwMode="auto">
            <a:xfrm>
              <a:off x="4287" y="1685"/>
              <a:ext cx="499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 4</a:t>
              </a:r>
            </a:p>
          </p:txBody>
        </p:sp>
        <p:sp>
          <p:nvSpPr>
            <p:cNvPr id="268322" name="Rectangle 34"/>
            <p:cNvSpPr>
              <a:spLocks noChangeArrowheads="1"/>
            </p:cNvSpPr>
            <p:nvPr/>
          </p:nvSpPr>
          <p:spPr bwMode="auto">
            <a:xfrm>
              <a:off x="4786" y="1685"/>
              <a:ext cx="31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∧ </a:t>
              </a:r>
            </a:p>
          </p:txBody>
        </p:sp>
      </p:grpSp>
      <p:sp>
        <p:nvSpPr>
          <p:cNvPr id="268323" name="Line 35"/>
          <p:cNvSpPr>
            <a:spLocks noChangeShapeType="1"/>
          </p:cNvSpPr>
          <p:nvPr/>
        </p:nvSpPr>
        <p:spPr bwMode="auto">
          <a:xfrm>
            <a:off x="6229350" y="2890838"/>
            <a:ext cx="5762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3492500" y="836613"/>
            <a:ext cx="2087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连接条件为</a:t>
            </a:r>
            <a:r>
              <a:rPr lang="en-US" altLang="zh-CN" sz="20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3=1</a:t>
            </a:r>
          </a:p>
        </p:txBody>
      </p:sp>
      <p:sp>
        <p:nvSpPr>
          <p:cNvPr id="268325" name="Rectangle 37"/>
          <p:cNvSpPr>
            <a:spLocks noChangeArrowheads="1"/>
          </p:cNvSpPr>
          <p:nvPr/>
        </p:nvSpPr>
        <p:spPr bwMode="auto">
          <a:xfrm>
            <a:off x="900113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68326" name="Rectangle 38"/>
          <p:cNvSpPr>
            <a:spLocks noChangeArrowheads="1"/>
          </p:cNvSpPr>
          <p:nvPr/>
        </p:nvSpPr>
        <p:spPr bwMode="auto">
          <a:xfrm>
            <a:off x="1404938" y="4330700"/>
            <a:ext cx="50323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68327" name="Rectangle 39"/>
          <p:cNvSpPr>
            <a:spLocks noChangeArrowheads="1"/>
          </p:cNvSpPr>
          <p:nvPr/>
        </p:nvSpPr>
        <p:spPr bwMode="auto">
          <a:xfrm>
            <a:off x="1908175" y="4330700"/>
            <a:ext cx="50323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8" name="Line 40"/>
          <p:cNvSpPr>
            <a:spLocks noChangeShapeType="1"/>
          </p:cNvSpPr>
          <p:nvPr/>
        </p:nvSpPr>
        <p:spPr bwMode="auto">
          <a:xfrm>
            <a:off x="1116013" y="3970338"/>
            <a:ext cx="0" cy="3603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29" name="Text Box 41"/>
          <p:cNvSpPr txBox="1">
            <a:spLocks noChangeArrowheads="1"/>
          </p:cNvSpPr>
          <p:nvPr/>
        </p:nvSpPr>
        <p:spPr bwMode="auto">
          <a:xfrm>
            <a:off x="611189" y="3789363"/>
            <a:ext cx="388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grpSp>
        <p:nvGrpSpPr>
          <p:cNvPr id="268330" name="Group 42"/>
          <p:cNvGrpSpPr>
            <a:grpSpLocks/>
          </p:cNvGrpSpPr>
          <p:nvPr/>
        </p:nvGrpSpPr>
        <p:grpSpPr bwMode="auto">
          <a:xfrm>
            <a:off x="2124075" y="4329113"/>
            <a:ext cx="2024063" cy="431800"/>
            <a:chOff x="1338" y="2727"/>
            <a:chExt cx="1275" cy="272"/>
          </a:xfrm>
        </p:grpSpPr>
        <p:sp>
          <p:nvSpPr>
            <p:cNvPr id="268331" name="Rectangle 43"/>
            <p:cNvSpPr>
              <a:spLocks noChangeArrowheads="1"/>
            </p:cNvSpPr>
            <p:nvPr/>
          </p:nvSpPr>
          <p:spPr bwMode="auto">
            <a:xfrm>
              <a:off x="1706" y="2727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smtClean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1 2 </a:t>
              </a:r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3 3 5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2" name="Rectangle 44"/>
            <p:cNvSpPr>
              <a:spLocks noChangeArrowheads="1"/>
            </p:cNvSpPr>
            <p:nvPr/>
          </p:nvSpPr>
          <p:spPr bwMode="auto">
            <a:xfrm>
              <a:off x="2386" y="2727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3" name="Line 45"/>
            <p:cNvSpPr>
              <a:spLocks noChangeShapeType="1"/>
            </p:cNvSpPr>
            <p:nvPr/>
          </p:nvSpPr>
          <p:spPr bwMode="auto">
            <a:xfrm>
              <a:off x="1338" y="2864"/>
              <a:ext cx="3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34" name="Group 46"/>
          <p:cNvGrpSpPr>
            <a:grpSpLocks/>
          </p:cNvGrpSpPr>
          <p:nvPr/>
        </p:nvGrpSpPr>
        <p:grpSpPr bwMode="auto">
          <a:xfrm>
            <a:off x="3914775" y="4332288"/>
            <a:ext cx="2024063" cy="431800"/>
            <a:chOff x="2466" y="2729"/>
            <a:chExt cx="1275" cy="272"/>
          </a:xfrm>
        </p:grpSpPr>
        <p:sp>
          <p:nvSpPr>
            <p:cNvPr id="268335" name="Rectangle 47"/>
            <p:cNvSpPr>
              <a:spLocks noChangeArrowheads="1"/>
            </p:cNvSpPr>
            <p:nvPr/>
          </p:nvSpPr>
          <p:spPr bwMode="auto">
            <a:xfrm>
              <a:off x="2834" y="2729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1 2 3 3 4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6" name="Rectangle 48"/>
            <p:cNvSpPr>
              <a:spLocks noChangeArrowheads="1"/>
            </p:cNvSpPr>
            <p:nvPr/>
          </p:nvSpPr>
          <p:spPr bwMode="auto">
            <a:xfrm>
              <a:off x="3514" y="2729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37" name="Line 49"/>
            <p:cNvSpPr>
              <a:spLocks noChangeShapeType="1"/>
            </p:cNvSpPr>
            <p:nvPr/>
          </p:nvSpPr>
          <p:spPr bwMode="auto">
            <a:xfrm>
              <a:off x="2466" y="2866"/>
              <a:ext cx="3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38" name="Group 50"/>
          <p:cNvGrpSpPr>
            <a:grpSpLocks/>
          </p:cNvGrpSpPr>
          <p:nvPr/>
        </p:nvGrpSpPr>
        <p:grpSpPr bwMode="auto">
          <a:xfrm>
            <a:off x="5722938" y="4341813"/>
            <a:ext cx="2024062" cy="431800"/>
            <a:chOff x="3605" y="2735"/>
            <a:chExt cx="1275" cy="272"/>
          </a:xfrm>
        </p:grpSpPr>
        <p:sp>
          <p:nvSpPr>
            <p:cNvPr id="268339" name="Rectangle 51"/>
            <p:cNvSpPr>
              <a:spLocks noChangeArrowheads="1"/>
            </p:cNvSpPr>
            <p:nvPr/>
          </p:nvSpPr>
          <p:spPr bwMode="auto">
            <a:xfrm>
              <a:off x="3973" y="273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2 3 3 3 5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0" name="Rectangle 52"/>
            <p:cNvSpPr>
              <a:spLocks noChangeArrowheads="1"/>
            </p:cNvSpPr>
            <p:nvPr/>
          </p:nvSpPr>
          <p:spPr bwMode="auto">
            <a:xfrm>
              <a:off x="4653" y="273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1" name="Line 53"/>
            <p:cNvSpPr>
              <a:spLocks noChangeShapeType="1"/>
            </p:cNvSpPr>
            <p:nvPr/>
          </p:nvSpPr>
          <p:spPr bwMode="auto">
            <a:xfrm>
              <a:off x="3605" y="2872"/>
              <a:ext cx="36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42" name="Group 54"/>
          <p:cNvGrpSpPr>
            <a:grpSpLocks/>
          </p:cNvGrpSpPr>
          <p:nvPr/>
        </p:nvGrpSpPr>
        <p:grpSpPr bwMode="auto">
          <a:xfrm>
            <a:off x="6291263" y="4510088"/>
            <a:ext cx="1439862" cy="1066800"/>
            <a:chOff x="3963" y="2841"/>
            <a:chExt cx="907" cy="672"/>
          </a:xfrm>
        </p:grpSpPr>
        <p:sp>
          <p:nvSpPr>
            <p:cNvPr id="268343" name="Rectangle 55"/>
            <p:cNvSpPr>
              <a:spLocks noChangeArrowheads="1"/>
            </p:cNvSpPr>
            <p:nvPr/>
          </p:nvSpPr>
          <p:spPr bwMode="auto">
            <a:xfrm>
              <a:off x="3963" y="3241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2 3 3 3 4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4" name="Rectangle 56"/>
            <p:cNvSpPr>
              <a:spLocks noChangeArrowheads="1"/>
            </p:cNvSpPr>
            <p:nvPr/>
          </p:nvSpPr>
          <p:spPr bwMode="auto">
            <a:xfrm>
              <a:off x="4643" y="3241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5" name="Line 57"/>
            <p:cNvSpPr>
              <a:spLocks noChangeShapeType="1"/>
            </p:cNvSpPr>
            <p:nvPr/>
          </p:nvSpPr>
          <p:spPr bwMode="auto">
            <a:xfrm>
              <a:off x="4739" y="2841"/>
              <a:ext cx="0" cy="40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8346" name="Group 58"/>
          <p:cNvGrpSpPr>
            <a:grpSpLocks/>
          </p:cNvGrpSpPr>
          <p:nvPr/>
        </p:nvGrpSpPr>
        <p:grpSpPr bwMode="auto">
          <a:xfrm>
            <a:off x="6286500" y="5341938"/>
            <a:ext cx="1439863" cy="1066800"/>
            <a:chOff x="3960" y="3365"/>
            <a:chExt cx="907" cy="672"/>
          </a:xfrm>
        </p:grpSpPr>
        <p:sp>
          <p:nvSpPr>
            <p:cNvPr id="268347" name="Rectangle 59"/>
            <p:cNvSpPr>
              <a:spLocks noChangeArrowheads="1"/>
            </p:cNvSpPr>
            <p:nvPr/>
          </p:nvSpPr>
          <p:spPr bwMode="auto">
            <a:xfrm>
              <a:off x="3960" y="3765"/>
              <a:ext cx="680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36000" anchor="ctr"/>
            <a:lstStyle/>
            <a:p>
              <a:r>
                <a:rPr lang="en-US" altLang="zh-CN" sz="16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1 1 1 1 6</a:t>
              </a:r>
              <a:endParaRPr lang="en-US" altLang="zh-CN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8" name="Rectangle 60"/>
            <p:cNvSpPr>
              <a:spLocks noChangeArrowheads="1"/>
            </p:cNvSpPr>
            <p:nvPr/>
          </p:nvSpPr>
          <p:spPr bwMode="auto">
            <a:xfrm>
              <a:off x="4640" y="3765"/>
              <a:ext cx="227" cy="2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6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8349" name="Line 61"/>
            <p:cNvSpPr>
              <a:spLocks noChangeShapeType="1"/>
            </p:cNvSpPr>
            <p:nvPr/>
          </p:nvSpPr>
          <p:spPr bwMode="auto">
            <a:xfrm>
              <a:off x="4736" y="3365"/>
              <a:ext cx="0" cy="40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6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8350" name="AutoShape 62"/>
          <p:cNvSpPr>
            <a:spLocks noChangeArrowheads="1"/>
          </p:cNvSpPr>
          <p:nvPr/>
        </p:nvSpPr>
        <p:spPr bwMode="auto">
          <a:xfrm>
            <a:off x="4857752" y="3500438"/>
            <a:ext cx="285752" cy="500066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8351" name="Text Box 63"/>
          <p:cNvSpPr txBox="1">
            <a:spLocks noChangeArrowheads="1"/>
          </p:cNvSpPr>
          <p:nvPr/>
        </p:nvSpPr>
        <p:spPr bwMode="auto">
          <a:xfrm>
            <a:off x="323851" y="188913"/>
            <a:ext cx="3319456" cy="400110"/>
          </a:xfrm>
          <a:prstGeom prst="rect">
            <a:avLst/>
          </a:prstGeom>
          <a:solidFill>
            <a:srgbClr val="339933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两表条件连接实现</a:t>
            </a:r>
            <a:r>
              <a:rPr lang="zh-CN" altLang="en-US" sz="2000" dirty="0" smtClean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的演示</a:t>
            </a:r>
            <a:endParaRPr lang="zh-CN" altLang="en-US" sz="20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68352" name="Text Box 64"/>
          <p:cNvSpPr txBox="1">
            <a:spLocks noChangeArrowheads="1"/>
          </p:cNvSpPr>
          <p:nvPr/>
        </p:nvSpPr>
        <p:spPr bwMode="auto">
          <a:xfrm>
            <a:off x="7443228" y="6083768"/>
            <a:ext cx="287337" cy="24622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8353" name="Text Box 65"/>
          <p:cNvSpPr txBox="1">
            <a:spLocks noChangeArrowheads="1"/>
          </p:cNvSpPr>
          <p:nvPr/>
        </p:nvSpPr>
        <p:spPr bwMode="auto">
          <a:xfrm>
            <a:off x="1908175" y="5516563"/>
            <a:ext cx="28797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单链表创建完毕</a:t>
            </a:r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6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52" grpId="0"/>
      <p:bldP spid="2683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142844" y="512746"/>
            <a:ext cx="8858280" cy="4069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LinkTable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(HList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*&amp;h)</a:t>
            </a:r>
          </a:p>
          <a:p>
            <a:pPr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*q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*s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>
              <a:lnSpc>
                <a:spcPts val="2600"/>
              </a:lnSpc>
            </a:pP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连接字段是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序号，第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个表序号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d%d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6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创建结果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</a:p>
          <a:p>
            <a:pPr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h-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&gt;Row=0;	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置行数为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</a:p>
          <a:p>
            <a:pPr>
              <a:lnSpc>
                <a:spcPts val="26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h-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&gt;Col=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Col+h2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-&gt;Col;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置列数为表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的列数</a:t>
            </a:r>
            <a:r>
              <a:rPr kumimoji="1" lang="zh-CN" altLang="en-US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323850" y="630661"/>
            <a:ext cx="8534400" cy="3869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bIns="18000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 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  q=h2-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		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(q!=NULL)		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>
              <a:lnSpc>
                <a:spcPts val="25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p-&gt;data[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-1]==q-&gt;data[j-1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对应字段值相等</a:t>
            </a:r>
          </a:p>
          <a:p>
            <a:pPr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</a:p>
          <a:p>
            <a:pPr>
              <a:lnSpc>
                <a:spcPts val="25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的当前行</a:t>
            </a:r>
          </a:p>
          <a:p>
            <a:pPr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s-&gt;data[k]=p-&gt;data[k];</a:t>
            </a:r>
          </a:p>
          <a:p>
            <a:pPr>
              <a:lnSpc>
                <a:spcPts val="25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(k=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的当前行</a:t>
            </a:r>
          </a:p>
          <a:p>
            <a:pPr>
              <a:lnSpc>
                <a:spcPts val="25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Col+k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]=q-&gt;data[k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2500"/>
              </a:lnSpc>
            </a:pPr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295276" y="649703"/>
            <a:ext cx="8420128" cy="4300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0" bIns="144000">
            <a:spAutoFit/>
          </a:bodyPr>
          <a:lstStyle/>
          <a:p>
            <a:endParaRPr kumimoji="1" lang="en-US" altLang="zh-CN" sz="1800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(h-&gt;next==NULL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若插入第一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next=s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到头结点之后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else	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若插入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next=s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r=s;		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endParaRPr kumimoji="1" lang="zh-CN" altLang="en-US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h-&gt;Row++;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表行数增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q=q-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下移一个记录</a:t>
            </a: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p=p-&gt;next;	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下移一个记录</a:t>
            </a:r>
          </a:p>
          <a:p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 	 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</a:t>
            </a:r>
          </a:p>
          <a:p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611189" y="1616261"/>
            <a:ext cx="7032645" cy="447992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rIns="216000" bIns="7200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main()</a:t>
            </a:r>
          </a:p>
          <a:p>
            <a:pPr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HList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*h2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1:\n");	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CreateTable(h1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2:\n");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CreateTable(h2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LinkTable(h1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连接两个表</a:t>
            </a:r>
          </a:p>
          <a:p>
            <a:pPr>
              <a:lnSpc>
                <a:spcPts val="2600"/>
              </a:lnSpc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连接结果表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:\n");	</a:t>
            </a: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DispTable(h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输出连接结果</a:t>
            </a:r>
          </a:p>
          <a:p>
            <a:pPr>
              <a:lnSpc>
                <a:spcPts val="2600"/>
              </a:lnSpc>
            </a:pP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DestroyTable(h1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DestroyTable(h2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  <a:r>
              <a:rPr lang="en-US" altLang="zh-CN" sz="1800" dirty="0" err="1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600"/>
              </a:lnSpc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DestroyTable(h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销毁单链表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</a:p>
          <a:p>
            <a:pPr>
              <a:lnSpc>
                <a:spcPts val="26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642910" y="1000108"/>
            <a:ext cx="48196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建立如下主函数调用上述算法：</a:t>
            </a:r>
          </a:p>
        </p:txBody>
      </p:sp>
      <p:grpSp>
        <p:nvGrpSpPr>
          <p:cNvPr id="7" name="组合 4"/>
          <p:cNvGrpSpPr/>
          <p:nvPr/>
        </p:nvGrpSpPr>
        <p:grpSpPr>
          <a:xfrm>
            <a:off x="571472" y="259979"/>
            <a:ext cx="1500198" cy="525815"/>
            <a:chOff x="814328" y="3219334"/>
            <a:chExt cx="1234065" cy="432536"/>
          </a:xfrm>
        </p:grpSpPr>
        <p:grpSp>
          <p:nvGrpSpPr>
            <p:cNvPr id="8" name="组合 66"/>
            <p:cNvGrpSpPr/>
            <p:nvPr/>
          </p:nvGrpSpPr>
          <p:grpSpPr>
            <a:xfrm>
              <a:off x="814328" y="3219334"/>
              <a:ext cx="1234065" cy="432536"/>
              <a:chOff x="4304043" y="1286668"/>
              <a:chExt cx="3491816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圆角矩形 9"/>
              <p:cNvSpPr/>
              <p:nvPr/>
            </p:nvSpPr>
            <p:spPr>
              <a:xfrm>
                <a:off x="4304043" y="1286668"/>
                <a:ext cx="3491816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4351928" y="1373344"/>
                <a:ext cx="3443931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9" name="TextBox 44"/>
            <p:cNvSpPr txBox="1"/>
            <p:nvPr/>
          </p:nvSpPr>
          <p:spPr>
            <a:xfrm>
              <a:off x="1033717" y="3293770"/>
              <a:ext cx="940240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求解程序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827088" y="1239707"/>
            <a:ext cx="5689600" cy="492709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数，列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3↙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2 3↙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3 3↙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1 1↙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表的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数，列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数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2↙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5↙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6↙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行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4↙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连接字段是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</a:t>
            </a:r>
            <a:r>
              <a:rPr lang="zh-CN" altLang="en-US" sz="1800">
                <a:latin typeface="Consolas" pitchFamily="49" charset="0"/>
                <a:ea typeface="楷体" pitchFamily="49" charset="-122"/>
                <a:cs typeface="Consolas" pitchFamily="49" charset="0"/>
              </a:rPr>
              <a:t>表位</a:t>
            </a:r>
            <a:r>
              <a:rPr lang="zh-CN" altLang="en-US" sz="18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序，第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个表位序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lang="en-US" altLang="zh-CN" sz="1800" u="sng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1↙</a:t>
            </a:r>
            <a:endParaRPr lang="en-US" altLang="zh-CN" sz="18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en-US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连接结果表</a:t>
            </a:r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1 2 3 3 5</a:t>
            </a: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1 2 3 3 4</a:t>
            </a: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2 3 3 3 5</a:t>
            </a: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2 3 3 3 4</a:t>
            </a:r>
          </a:p>
          <a:p>
            <a:r>
              <a:rPr lang="en-US" altLang="zh-CN" sz="18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1 1 1 1 6</a:t>
            </a:r>
          </a:p>
        </p:txBody>
      </p:sp>
      <p:grpSp>
        <p:nvGrpSpPr>
          <p:cNvPr id="6" name="组合 4"/>
          <p:cNvGrpSpPr/>
          <p:nvPr/>
        </p:nvGrpSpPr>
        <p:grpSpPr>
          <a:xfrm>
            <a:off x="714348" y="331417"/>
            <a:ext cx="1500198" cy="525815"/>
            <a:chOff x="814328" y="3219334"/>
            <a:chExt cx="1234065" cy="432536"/>
          </a:xfrm>
        </p:grpSpPr>
        <p:grpSp>
          <p:nvGrpSpPr>
            <p:cNvPr id="7" name="组合 66"/>
            <p:cNvGrpSpPr/>
            <p:nvPr/>
          </p:nvGrpSpPr>
          <p:grpSpPr>
            <a:xfrm>
              <a:off x="814328" y="3219334"/>
              <a:ext cx="1234065" cy="432536"/>
              <a:chOff x="4304043" y="1286668"/>
              <a:chExt cx="3491816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3491816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28" y="1373344"/>
                <a:ext cx="3443931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8" name="TextBox 44"/>
            <p:cNvSpPr txBox="1"/>
            <p:nvPr/>
          </p:nvSpPr>
          <p:spPr>
            <a:xfrm>
              <a:off x="1033717" y="3293770"/>
              <a:ext cx="940240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运行结果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17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5720" y="21429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kumimoji="1" lang="zh-CN" altLang="en-US" sz="200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两个表自然连接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00166" y="1214422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/>
                <a:gridCol w="783227"/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500297" y="64291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A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429256" y="1252823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884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902292" y="681319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smtClean="0">
                <a:latin typeface="Consolas" pitchFamily="49" charset="0"/>
                <a:cs typeface="Consolas" pitchFamily="49" charset="0"/>
              </a:rPr>
              <a:t>B</a:t>
            </a:r>
            <a:endParaRPr lang="zh-CN" altLang="en-US" sz="2000" i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73587" y="1495415"/>
            <a:ext cx="355603" cy="576263"/>
            <a:chOff x="4714876" y="1957080"/>
            <a:chExt cx="355603" cy="576263"/>
          </a:xfrm>
        </p:grpSpPr>
        <p:pic>
          <p:nvPicPr>
            <p:cNvPr id="22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14876" y="195708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4714876" y="2385705"/>
              <a:ext cx="355603" cy="147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smtClean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3=1</a:t>
              </a:r>
              <a:endParaRPr lang="en-US" altLang="zh-CN" sz="1400">
                <a:solidFill>
                  <a:srgbClr val="FF00FF"/>
                </a:solidFill>
                <a:latin typeface="Consolas" pitchFamily="49" charset="0"/>
                <a:ea typeface="宋体" pitchFamily="2" charset="-122"/>
                <a:cs typeface="Consolas" pitchFamily="49" charset="0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428861" y="3357562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28860" y="3786190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428861" y="4214818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428861" y="4643446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428862" y="5072074"/>
          <a:ext cx="3429025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14379"/>
                <a:gridCol w="714382"/>
                <a:gridCol w="714378"/>
                <a:gridCol w="642942"/>
                <a:gridCol w="642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3098832" y="1219485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098832" y="158366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097202" y="195450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430886" y="1252823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429256" y="1987841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429256" y="1629400"/>
          <a:ext cx="973102" cy="3708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1714480" y="2500306"/>
            <a:ext cx="4071966" cy="1224329"/>
            <a:chOff x="1714480" y="2500306"/>
            <a:chExt cx="4071966" cy="1224329"/>
          </a:xfrm>
        </p:grpSpPr>
        <p:sp>
          <p:nvSpPr>
            <p:cNvPr id="44" name="TextBox 43"/>
            <p:cNvSpPr txBox="1"/>
            <p:nvPr/>
          </p:nvSpPr>
          <p:spPr>
            <a:xfrm>
              <a:off x="1714480" y="3324525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4000496" y="2500306"/>
              <a:ext cx="214314" cy="71438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14810" y="2571744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857752" y="2638423"/>
              <a:ext cx="355603" cy="576263"/>
              <a:chOff x="4498975" y="1957080"/>
              <a:chExt cx="355603" cy="576263"/>
            </a:xfrm>
          </p:grpSpPr>
          <p:pic>
            <p:nvPicPr>
              <p:cNvPr id="53" name="Picture 4" descr="符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498975" y="1957080"/>
                <a:ext cx="331788" cy="331787"/>
              </a:xfrm>
              <a:prstGeom prst="rect">
                <a:avLst/>
              </a:prstGeom>
              <a:noFill/>
            </p:spPr>
          </p:pic>
          <p:sp>
            <p:nvSpPr>
              <p:cNvPr id="54" name="Text Box 5"/>
              <p:cNvSpPr txBox="1">
                <a:spLocks noChangeArrowheads="1"/>
              </p:cNvSpPr>
              <p:nvPr/>
            </p:nvSpPr>
            <p:spPr bwMode="auto">
              <a:xfrm>
                <a:off x="4498975" y="2385705"/>
                <a:ext cx="355603" cy="147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72000"/>
                  </a:lnSpc>
                </a:pPr>
                <a:r>
                  <a:rPr lang="en-US" altLang="zh-CN" sz="1400" smtClean="0">
                    <a:solidFill>
                      <a:srgbClr val="FF00FF"/>
                    </a:solidFill>
                    <a:latin typeface="Consolas" pitchFamily="49" charset="0"/>
                    <a:ea typeface="宋体" pitchFamily="2" charset="-122"/>
                    <a:cs typeface="Consolas" pitchFamily="49" charset="0"/>
                  </a:rPr>
                  <a:t>3=1</a:t>
                </a:r>
                <a:endParaRPr lang="en-US" altLang="zh-CN" sz="14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286380" y="2571744"/>
              <a:ext cx="5000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00760" y="3786190"/>
            <a:ext cx="849634" cy="1285884"/>
            <a:chOff x="6000760" y="3786190"/>
            <a:chExt cx="849634" cy="1285884"/>
          </a:xfrm>
        </p:grpSpPr>
        <p:sp>
          <p:nvSpPr>
            <p:cNvPr id="58" name="TextBox 57"/>
            <p:cNvSpPr txBox="1"/>
            <p:nvPr/>
          </p:nvSpPr>
          <p:spPr>
            <a:xfrm>
              <a:off x="6357951" y="3786190"/>
              <a:ext cx="492443" cy="128588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2000" spc="300" smtClean="0"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连接结果</a:t>
              </a:r>
              <a:endParaRPr lang="zh-CN" altLang="en-US" sz="2000" spc="300"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左箭头 58"/>
            <p:cNvSpPr/>
            <p:nvPr/>
          </p:nvSpPr>
          <p:spPr>
            <a:xfrm>
              <a:off x="6000760" y="4286256"/>
              <a:ext cx="285752" cy="214314"/>
            </a:xfrm>
            <a:prstGeom prst="lef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143108" y="5845750"/>
            <a:ext cx="3382986" cy="583646"/>
            <a:chOff x="2143108" y="5845750"/>
            <a:chExt cx="3382986" cy="583646"/>
          </a:xfrm>
        </p:grpSpPr>
        <p:pic>
          <p:nvPicPr>
            <p:cNvPr id="235524" name="Picture 4" descr="符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3425" y="5929330"/>
              <a:ext cx="331788" cy="331787"/>
            </a:xfrm>
            <a:prstGeom prst="rect">
              <a:avLst/>
            </a:prstGeom>
            <a:noFill/>
          </p:spPr>
        </p:pic>
        <p:sp>
          <p:nvSpPr>
            <p:cNvPr id="235525" name="Text Box 5"/>
            <p:cNvSpPr txBox="1">
              <a:spLocks noChangeArrowheads="1"/>
            </p:cNvSpPr>
            <p:nvPr/>
          </p:nvSpPr>
          <p:spPr bwMode="auto">
            <a:xfrm>
              <a:off x="4500562" y="6286517"/>
              <a:ext cx="401639" cy="142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72000"/>
                </a:lnSpc>
              </a:pPr>
              <a:r>
                <a:rPr lang="en-US" altLang="zh-CN" sz="1400" i="1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i</a:t>
              </a:r>
              <a:r>
                <a:rPr lang="en-US" altLang="zh-CN" sz="140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=</a:t>
              </a:r>
              <a:r>
                <a:rPr lang="en-US" altLang="zh-CN" sz="1400" i="1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j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43108" y="584575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一般格式：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40144" y="5870893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C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=</a:t>
              </a:r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97466" y="5870893"/>
              <a:ext cx="428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i="1" smtClean="0"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2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0" y="288131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00034" y="1920872"/>
            <a:ext cx="7202488" cy="1079500"/>
            <a:chOff x="500034" y="1920872"/>
            <a:chExt cx="7202488" cy="1079500"/>
          </a:xfrm>
        </p:grpSpPr>
        <p:sp>
          <p:nvSpPr>
            <p:cNvPr id="237574" name="Rectangle 6"/>
            <p:cNvSpPr>
              <a:spLocks noChangeArrowheads="1"/>
            </p:cNvSpPr>
            <p:nvPr/>
          </p:nvSpPr>
          <p:spPr bwMode="auto">
            <a:xfrm>
              <a:off x="1006447" y="2640009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1511272" y="2640009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2014509" y="2640009"/>
              <a:ext cx="5032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77" name="Arc 9"/>
            <p:cNvSpPr>
              <a:spLocks/>
            </p:cNvSpPr>
            <p:nvPr/>
          </p:nvSpPr>
          <p:spPr bwMode="auto">
            <a:xfrm>
              <a:off x="933422" y="2136772"/>
              <a:ext cx="576262" cy="50323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500034" y="1920872"/>
              <a:ext cx="6492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h1</a:t>
              </a:r>
            </a:p>
          </p:txBody>
        </p:sp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2879697" y="2640009"/>
              <a:ext cx="90011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1 2 3</a:t>
              </a:r>
            </a:p>
          </p:txBody>
        </p:sp>
        <p:sp>
          <p:nvSpPr>
            <p:cNvPr id="237580" name="Rectangle 12"/>
            <p:cNvSpPr>
              <a:spLocks noChangeArrowheads="1"/>
            </p:cNvSpPr>
            <p:nvPr/>
          </p:nvSpPr>
          <p:spPr bwMode="auto">
            <a:xfrm>
              <a:off x="3743297" y="2640009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1" name="Line 13"/>
            <p:cNvSpPr>
              <a:spLocks noChangeShapeType="1"/>
            </p:cNvSpPr>
            <p:nvPr/>
          </p:nvSpPr>
          <p:spPr bwMode="auto">
            <a:xfrm>
              <a:off x="2230409" y="2830509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2" name="Rectangle 14"/>
            <p:cNvSpPr>
              <a:spLocks noChangeArrowheads="1"/>
            </p:cNvSpPr>
            <p:nvPr/>
          </p:nvSpPr>
          <p:spPr bwMode="auto">
            <a:xfrm>
              <a:off x="4606897" y="2640009"/>
              <a:ext cx="90011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2 3 3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5470497" y="2640009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4" name="Line 16"/>
            <p:cNvSpPr>
              <a:spLocks noChangeShapeType="1"/>
            </p:cNvSpPr>
            <p:nvPr/>
          </p:nvSpPr>
          <p:spPr bwMode="auto">
            <a:xfrm>
              <a:off x="3957609" y="2830509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85" name="Rectangle 17"/>
            <p:cNvSpPr>
              <a:spLocks noChangeArrowheads="1"/>
            </p:cNvSpPr>
            <p:nvPr/>
          </p:nvSpPr>
          <p:spPr bwMode="auto">
            <a:xfrm>
              <a:off x="6335684" y="2640009"/>
              <a:ext cx="90011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1 1 1</a:t>
              </a:r>
            </a:p>
          </p:txBody>
        </p:sp>
        <p:sp>
          <p:nvSpPr>
            <p:cNvPr id="237586" name="Rectangle 18"/>
            <p:cNvSpPr>
              <a:spLocks noChangeArrowheads="1"/>
            </p:cNvSpPr>
            <p:nvPr/>
          </p:nvSpPr>
          <p:spPr bwMode="auto">
            <a:xfrm>
              <a:off x="7199284" y="2640009"/>
              <a:ext cx="5032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5686397" y="2830509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331910" y="5558411"/>
            <a:ext cx="4883163" cy="901763"/>
            <a:chOff x="1331910" y="5558411"/>
            <a:chExt cx="4883163" cy="901763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1331910" y="6060064"/>
              <a:ext cx="48831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注意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：</a:t>
              </a:r>
              <a:r>
                <a:rPr lang="zh-CN" altLang="en-US" sz="2000" smtClean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头结点和数据结点的</a:t>
              </a:r>
              <a:r>
                <a:rPr lang="zh-CN" altLang="en-US" sz="2000" dirty="0"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类型不同！！！</a:t>
              </a:r>
            </a:p>
          </p:txBody>
        </p:sp>
        <p:sp>
          <p:nvSpPr>
            <p:cNvPr id="237602" name="Freeform 34"/>
            <p:cNvSpPr>
              <a:spLocks/>
            </p:cNvSpPr>
            <p:nvPr/>
          </p:nvSpPr>
          <p:spPr bwMode="auto">
            <a:xfrm>
              <a:off x="2268547" y="5559998"/>
              <a:ext cx="563562" cy="533400"/>
            </a:xfrm>
            <a:custGeom>
              <a:avLst/>
              <a:gdLst/>
              <a:ahLst/>
              <a:cxnLst>
                <a:cxn ang="0">
                  <a:pos x="355" y="336"/>
                </a:cxn>
                <a:cxn ang="0">
                  <a:pos x="0" y="0"/>
                </a:cxn>
              </a:cxnLst>
              <a:rect l="0" t="0" r="r" b="b"/>
              <a:pathLst>
                <a:path w="355" h="336">
                  <a:moveTo>
                    <a:pt x="355" y="33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603" name="Freeform 35"/>
            <p:cNvSpPr>
              <a:spLocks/>
            </p:cNvSpPr>
            <p:nvPr/>
          </p:nvSpPr>
          <p:spPr bwMode="auto">
            <a:xfrm>
              <a:off x="4397398" y="5558411"/>
              <a:ext cx="434975" cy="484187"/>
            </a:xfrm>
            <a:custGeom>
              <a:avLst/>
              <a:gdLst/>
              <a:ahLst/>
              <a:cxnLst>
                <a:cxn ang="0">
                  <a:pos x="0" y="305"/>
                </a:cxn>
                <a:cxn ang="0">
                  <a:pos x="274" y="0"/>
                </a:cxn>
              </a:cxnLst>
              <a:rect l="0" t="0" r="r" b="b"/>
              <a:pathLst>
                <a:path w="274" h="305">
                  <a:moveTo>
                    <a:pt x="0" y="305"/>
                  </a:moveTo>
                  <a:lnTo>
                    <a:pt x="274" y="0"/>
                  </a:ln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28728" y="857232"/>
          <a:ext cx="257176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15439"/>
                <a:gridCol w="783227"/>
                <a:gridCol w="9731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758888" y="3357562"/>
          <a:ext cx="1812980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28694"/>
                <a:gridCol w="8842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mtClean="0">
                          <a:solidFill>
                            <a:srgbClr val="0000FF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zh-CN" altLang="en-US" b="1">
                        <a:solidFill>
                          <a:srgbClr val="0000FF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下箭头 46"/>
          <p:cNvSpPr/>
          <p:nvPr/>
        </p:nvSpPr>
        <p:spPr>
          <a:xfrm>
            <a:off x="2357422" y="2071678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584223" y="4407473"/>
            <a:ext cx="7202487" cy="1079500"/>
            <a:chOff x="584223" y="4407473"/>
            <a:chExt cx="7202487" cy="1079500"/>
          </a:xfrm>
        </p:grpSpPr>
        <p:sp>
          <p:nvSpPr>
            <p:cNvPr id="237588" name="Rectangle 20"/>
            <p:cNvSpPr>
              <a:spLocks noChangeArrowheads="1"/>
            </p:cNvSpPr>
            <p:nvPr/>
          </p:nvSpPr>
          <p:spPr bwMode="auto">
            <a:xfrm>
              <a:off x="1090635" y="5126611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1595460" y="5126611"/>
              <a:ext cx="50323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37590" name="Rectangle 22"/>
            <p:cNvSpPr>
              <a:spLocks noChangeArrowheads="1"/>
            </p:cNvSpPr>
            <p:nvPr/>
          </p:nvSpPr>
          <p:spPr bwMode="auto">
            <a:xfrm>
              <a:off x="2098698" y="5126611"/>
              <a:ext cx="5032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1" name="Arc 23"/>
            <p:cNvSpPr>
              <a:spLocks/>
            </p:cNvSpPr>
            <p:nvPr/>
          </p:nvSpPr>
          <p:spPr bwMode="auto">
            <a:xfrm>
              <a:off x="1017610" y="4623373"/>
              <a:ext cx="576263" cy="5032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2" name="Text Box 24"/>
            <p:cNvSpPr txBox="1">
              <a:spLocks noChangeArrowheads="1"/>
            </p:cNvSpPr>
            <p:nvPr/>
          </p:nvSpPr>
          <p:spPr bwMode="auto">
            <a:xfrm>
              <a:off x="584223" y="4407473"/>
              <a:ext cx="6492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h2</a:t>
              </a:r>
            </a:p>
          </p:txBody>
        </p:sp>
        <p:sp>
          <p:nvSpPr>
            <p:cNvPr id="237593" name="Rectangle 25"/>
            <p:cNvSpPr>
              <a:spLocks noChangeArrowheads="1"/>
            </p:cNvSpPr>
            <p:nvPr/>
          </p:nvSpPr>
          <p:spPr bwMode="auto">
            <a:xfrm>
              <a:off x="2963885" y="5126611"/>
              <a:ext cx="90011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3 5</a:t>
              </a:r>
            </a:p>
          </p:txBody>
        </p:sp>
        <p:sp>
          <p:nvSpPr>
            <p:cNvPr id="237594" name="Rectangle 26"/>
            <p:cNvSpPr>
              <a:spLocks noChangeArrowheads="1"/>
            </p:cNvSpPr>
            <p:nvPr/>
          </p:nvSpPr>
          <p:spPr bwMode="auto">
            <a:xfrm>
              <a:off x="3827485" y="5126611"/>
              <a:ext cx="50323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5" name="Line 27"/>
            <p:cNvSpPr>
              <a:spLocks noChangeShapeType="1"/>
            </p:cNvSpPr>
            <p:nvPr/>
          </p:nvSpPr>
          <p:spPr bwMode="auto">
            <a:xfrm>
              <a:off x="2314598" y="5317111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6" name="Rectangle 28"/>
            <p:cNvSpPr>
              <a:spLocks noChangeArrowheads="1"/>
            </p:cNvSpPr>
            <p:nvPr/>
          </p:nvSpPr>
          <p:spPr bwMode="auto">
            <a:xfrm>
              <a:off x="4691085" y="5126611"/>
              <a:ext cx="90011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1 6</a:t>
              </a:r>
            </a:p>
          </p:txBody>
        </p:sp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5554685" y="5126611"/>
              <a:ext cx="503238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4041798" y="5317111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7599" name="Rectangle 31"/>
            <p:cNvSpPr>
              <a:spLocks noChangeArrowheads="1"/>
            </p:cNvSpPr>
            <p:nvPr/>
          </p:nvSpPr>
          <p:spPr bwMode="auto">
            <a:xfrm>
              <a:off x="6419873" y="5126611"/>
              <a:ext cx="90011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3 4</a:t>
              </a:r>
            </a:p>
          </p:txBody>
        </p:sp>
        <p:sp>
          <p:nvSpPr>
            <p:cNvPr id="237600" name="Rectangle 32"/>
            <p:cNvSpPr>
              <a:spLocks noChangeArrowheads="1"/>
            </p:cNvSpPr>
            <p:nvPr/>
          </p:nvSpPr>
          <p:spPr bwMode="auto">
            <a:xfrm>
              <a:off x="7283473" y="5126611"/>
              <a:ext cx="503237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237601" name="Line 33"/>
            <p:cNvSpPr>
              <a:spLocks noChangeShapeType="1"/>
            </p:cNvSpPr>
            <p:nvPr/>
          </p:nvSpPr>
          <p:spPr bwMode="auto">
            <a:xfrm>
              <a:off x="5770585" y="5317111"/>
              <a:ext cx="64770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下箭头 47"/>
            <p:cNvSpPr/>
            <p:nvPr/>
          </p:nvSpPr>
          <p:spPr>
            <a:xfrm>
              <a:off x="2357422" y="4643446"/>
              <a:ext cx="214314" cy="357190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"/>
          <p:cNvGrpSpPr/>
          <p:nvPr/>
        </p:nvGrpSpPr>
        <p:grpSpPr>
          <a:xfrm>
            <a:off x="208450" y="188541"/>
            <a:ext cx="1506030" cy="525815"/>
            <a:chOff x="814328" y="3219334"/>
            <a:chExt cx="1238862" cy="432536"/>
          </a:xfrm>
        </p:grpSpPr>
        <p:grpSp>
          <p:nvGrpSpPr>
            <p:cNvPr id="45" name="组合 66"/>
            <p:cNvGrpSpPr/>
            <p:nvPr/>
          </p:nvGrpSpPr>
          <p:grpSpPr>
            <a:xfrm>
              <a:off x="814328" y="3219334"/>
              <a:ext cx="1238862" cy="432536"/>
              <a:chOff x="4304043" y="1286668"/>
              <a:chExt cx="3505390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圆角矩形 52"/>
              <p:cNvSpPr/>
              <p:nvPr/>
            </p:nvSpPr>
            <p:spPr>
              <a:xfrm>
                <a:off x="4304043" y="1286668"/>
                <a:ext cx="3505390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4351928" y="1373344"/>
                <a:ext cx="3277579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6" name="TextBox 44"/>
            <p:cNvSpPr txBox="1"/>
            <p:nvPr/>
          </p:nvSpPr>
          <p:spPr>
            <a:xfrm>
              <a:off x="998432" y="3294949"/>
              <a:ext cx="940240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数据组织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3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785786" y="500042"/>
            <a:ext cx="58579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单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链表</a:t>
            </a:r>
            <a:r>
              <a:rPr kumimoji="1"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数据结点类型声明如下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endParaRPr kumimoji="1" lang="en-US" altLang="zh-CN" sz="2000" dirty="0">
              <a:solidFill>
                <a:srgbClr val="339933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871561" y="1071546"/>
            <a:ext cx="7343777" cy="2013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#define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10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最大列数</a:t>
            </a:r>
          </a:p>
          <a:p>
            <a:pPr>
              <a:lnSpc>
                <a:spcPts val="28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MaxCol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>
              <a:lnSpc>
                <a:spcPts val="28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*next;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后继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8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757236" y="3806808"/>
            <a:ext cx="504825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262061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1738336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599" name="Arc 7"/>
          <p:cNvSpPr>
            <a:spLocks/>
          </p:cNvSpPr>
          <p:nvPr/>
        </p:nvSpPr>
        <p:spPr bwMode="auto">
          <a:xfrm>
            <a:off x="657249" y="3303571"/>
            <a:ext cx="576262" cy="5032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23861" y="3087671"/>
            <a:ext cx="649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26304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1 2 3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34671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1954236" y="3997308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4357686" y="3806808"/>
            <a:ext cx="90011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2 3 3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5194324" y="3806808"/>
            <a:ext cx="503237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3681436" y="3997308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07" name="Rectangle 15"/>
          <p:cNvSpPr>
            <a:spLocks noChangeArrowheads="1"/>
          </p:cNvSpPr>
          <p:nvPr/>
        </p:nvSpPr>
        <p:spPr bwMode="auto">
          <a:xfrm>
            <a:off x="6059511" y="3806808"/>
            <a:ext cx="90011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>
                <a:latin typeface="Consolas" pitchFamily="49" charset="0"/>
                <a:cs typeface="Consolas" pitchFamily="49" charset="0"/>
              </a:rPr>
              <a:t>1 1 1</a:t>
            </a:r>
          </a:p>
        </p:txBody>
      </p:sp>
      <p:sp>
        <p:nvSpPr>
          <p:cNvPr id="238608" name="Rectangle 16"/>
          <p:cNvSpPr>
            <a:spLocks noChangeArrowheads="1"/>
          </p:cNvSpPr>
          <p:nvPr/>
        </p:nvSpPr>
        <p:spPr bwMode="auto">
          <a:xfrm>
            <a:off x="6923111" y="380680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>
            <a:off x="5410224" y="3997308"/>
            <a:ext cx="6477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>
            <a:off x="1928794" y="2943208"/>
            <a:ext cx="1008062" cy="792163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4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1042988" y="1196975"/>
            <a:ext cx="6600845" cy="17416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Node2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头结点类型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Row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行数和列数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*next;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指向第一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1000100" y="5214950"/>
            <a:ext cx="4392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33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顺序表和链表混合使用！！！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830263" y="4437063"/>
            <a:ext cx="504825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335088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838325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199" name="Arc 7"/>
          <p:cNvSpPr>
            <a:spLocks/>
          </p:cNvSpPr>
          <p:nvPr/>
        </p:nvSpPr>
        <p:spPr bwMode="auto">
          <a:xfrm>
            <a:off x="757238" y="3933825"/>
            <a:ext cx="576262" cy="503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323850" y="3717925"/>
            <a:ext cx="649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h1</a:t>
            </a:r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27035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1 2 3</a:t>
            </a:r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35671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0542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4430713" y="4437063"/>
            <a:ext cx="90011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2 3 3</a:t>
            </a: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5294313" y="4437063"/>
            <a:ext cx="503237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3781425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6159500" y="4437063"/>
            <a:ext cx="90011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Consolas" pitchFamily="49" charset="0"/>
                <a:cs typeface="Consolas" pitchFamily="49" charset="0"/>
              </a:rPr>
              <a:t>1 1 1</a:t>
            </a: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7023100" y="4437063"/>
            <a:ext cx="503238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264209" name="Line 17"/>
          <p:cNvSpPr>
            <a:spLocks noChangeShapeType="1"/>
          </p:cNvSpPr>
          <p:nvPr/>
        </p:nvSpPr>
        <p:spPr bwMode="auto">
          <a:xfrm>
            <a:off x="5510213" y="462756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4211" name="Text Box 19"/>
          <p:cNvSpPr txBox="1">
            <a:spLocks noChangeArrowheads="1"/>
          </p:cNvSpPr>
          <p:nvPr/>
        </p:nvSpPr>
        <p:spPr bwMode="auto">
          <a:xfrm>
            <a:off x="928662" y="571480"/>
            <a:ext cx="4464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头结点类型声明如下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en-US" altLang="zh-CN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048198" y="3691413"/>
            <a:ext cx="1404000" cy="7143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5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73058" y="1259175"/>
            <a:ext cx="7888316" cy="234666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：交互式创建单链表。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：销毁单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表。</a:t>
            </a:r>
            <a:endParaRPr kumimoji="1"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DispTable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(</a:t>
            </a: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*h)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：输出单链表。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LinkTable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h1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h2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 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*&amp;h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：实现两个单链表的自然连接运算。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1214414" y="4959150"/>
            <a:ext cx="6170632" cy="1521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80000" tIns="144000" rIns="144000" bIns="144000">
            <a:spAutoFit/>
          </a:bodyPr>
          <a:lstStyle/>
          <a:p>
            <a:pPr marL="457200" indent="-457200"/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CreateTable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DestroyTable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*&amp;h)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DispTable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*h)</a:t>
            </a:r>
          </a:p>
          <a:p>
            <a:pPr marL="457200" indent="-457200"/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LinkTable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kumimoji="1" lang="en-US" altLang="zh-CN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kumimoji="1"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 </a:t>
            </a:r>
            <a:r>
              <a:rPr kumimoji="1" lang="en-US" altLang="zh-CN" sz="200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h2</a:t>
            </a:r>
            <a:r>
              <a:rPr kumimoji="1" lang="zh-CN" altLang="en-US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HList </a:t>
            </a:r>
            <a:r>
              <a:rPr kumimoji="1" lang="en-US" altLang="zh-CN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*&amp;h)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373415" y="3951088"/>
            <a:ext cx="143986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主</a:t>
            </a:r>
            <a:r>
              <a:rPr lang="zh-CN" altLang="en-US" sz="2000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程序</a:t>
            </a: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4094139" y="4400910"/>
            <a:ext cx="0" cy="50323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 sz="20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组合 4"/>
          <p:cNvGrpSpPr/>
          <p:nvPr/>
        </p:nvGrpSpPr>
        <p:grpSpPr>
          <a:xfrm>
            <a:off x="500034" y="357166"/>
            <a:ext cx="2500331" cy="525815"/>
            <a:chOff x="814328" y="3219334"/>
            <a:chExt cx="1217275" cy="432536"/>
          </a:xfrm>
        </p:grpSpPr>
        <p:grpSp>
          <p:nvGrpSpPr>
            <p:cNvPr id="10" name="组合 66"/>
            <p:cNvGrpSpPr/>
            <p:nvPr/>
          </p:nvGrpSpPr>
          <p:grpSpPr>
            <a:xfrm>
              <a:off x="814328" y="3219334"/>
              <a:ext cx="1217275" cy="432536"/>
              <a:chOff x="4304043" y="1286668"/>
              <a:chExt cx="3444309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11"/>
              <p:cNvSpPr/>
              <p:nvPr/>
            </p:nvSpPr>
            <p:spPr>
              <a:xfrm>
                <a:off x="4304043" y="1286668"/>
                <a:ext cx="3444309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4351926" y="1373344"/>
                <a:ext cx="33964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1" name="TextBox 44"/>
            <p:cNvSpPr txBox="1"/>
            <p:nvPr/>
          </p:nvSpPr>
          <p:spPr>
            <a:xfrm>
              <a:off x="928873" y="3294949"/>
              <a:ext cx="1067951" cy="2531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设计基本运算算法</a:t>
              </a:r>
              <a:endPara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6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214282" y="642918"/>
            <a:ext cx="8642350" cy="5761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44000" rIns="180000" bIns="14400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CreateTable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</a:p>
          <a:p>
            <a:pPr>
              <a:lnSpc>
                <a:spcPts val="2200"/>
              </a:lnSpc>
            </a:pP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kumimoji="1"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s;</a:t>
            </a:r>
          </a:p>
          <a:p>
            <a:pPr>
              <a:lnSpc>
                <a:spcPts val="22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</a:t>
            </a:r>
          </a:p>
          <a:p>
            <a:pPr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表的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数，列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</a:p>
          <a:p>
            <a:pPr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d%d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Row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 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输入表的行数和列数</a:t>
            </a:r>
          </a:p>
          <a:p>
            <a:pPr>
              <a:lnSpc>
                <a:spcPts val="22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Row;i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输入所有行的数据</a:t>
            </a:r>
          </a:p>
          <a:p>
            <a:pPr>
              <a:lnSpc>
                <a:spcPts val="22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  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i+1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*)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malloc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sizeof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));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创建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(j=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&lt;h-&gt;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Col;j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输入一行的数据</a:t>
            </a:r>
          </a:p>
          <a:p>
            <a:pPr>
              <a:lnSpc>
                <a:spcPts val="2200"/>
              </a:lnSpc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scanf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-&gt;data[j]);</a:t>
            </a:r>
          </a:p>
          <a:p>
            <a:pPr>
              <a:lnSpc>
                <a:spcPct val="1500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(h-&gt;next==NULL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      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插入第一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&gt;next=s;</a:t>
            </a:r>
          </a:p>
          <a:p>
            <a:pPr>
              <a:lnSpc>
                <a:spcPts val="2200"/>
              </a:lnSpc>
            </a:pP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数据结点</a:t>
            </a:r>
            <a:endParaRPr kumimoji="1" lang="en-US" altLang="zh-CN" sz="1800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&gt;next=s;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结点之后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r=s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始终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endParaRPr kumimoji="1" lang="zh-CN" altLang="en-US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r-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&gt;next=NULL;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尾结点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域置空</a:t>
            </a:r>
          </a:p>
          <a:p>
            <a:pPr>
              <a:lnSpc>
                <a:spcPts val="22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41667" name="AutoShape 3"/>
          <p:cNvSpPr>
            <a:spLocks noChangeArrowheads="1"/>
          </p:cNvSpPr>
          <p:nvPr/>
        </p:nvSpPr>
        <p:spPr bwMode="auto">
          <a:xfrm>
            <a:off x="2428860" y="6138863"/>
            <a:ext cx="2159000" cy="719137"/>
          </a:xfrm>
          <a:prstGeom prst="leftArrow">
            <a:avLst>
              <a:gd name="adj1" fmla="val 50000"/>
              <a:gd name="adj2" fmla="val 7505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1800" dirty="0">
                <a:solidFill>
                  <a:srgbClr val="C00000"/>
                </a:solidFill>
                <a:latin typeface="方正启体简体" pitchFamily="65" charset="-122"/>
                <a:ea typeface="方正启体简体" pitchFamily="65" charset="-122"/>
              </a:rPr>
              <a:t>采用尾插法建表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79388" y="92075"/>
            <a:ext cx="3535356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）交互式创建单链表算法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7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68733" y="1571612"/>
            <a:ext cx="1589085" cy="979544"/>
            <a:chOff x="1142976" y="2100196"/>
            <a:chExt cx="1589085" cy="979544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247723" y="2719377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752548" y="2719377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228823" y="2719377"/>
              <a:ext cx="503238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6" name="Arc 7"/>
            <p:cNvSpPr>
              <a:spLocks/>
            </p:cNvSpPr>
            <p:nvPr/>
          </p:nvSpPr>
          <p:spPr bwMode="auto">
            <a:xfrm>
              <a:off x="1428728" y="2285992"/>
              <a:ext cx="295270" cy="4333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142976" y="2100196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h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8596" y="357166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</a:rPr>
              <a:t>为什么与一般尾插法建表不一样？</a:t>
            </a:r>
            <a:endParaRPr lang="zh-CN" altLang="en-US" sz="2000">
              <a:solidFill>
                <a:srgbClr val="FF0000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429124" y="3143248"/>
            <a:ext cx="1571636" cy="1015447"/>
            <a:chOff x="2857488" y="4342379"/>
            <a:chExt cx="1571636" cy="1015447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062287" y="4997463"/>
              <a:ext cx="90011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dirty="0">
                  <a:latin typeface="Consolas" pitchFamily="49" charset="0"/>
                  <a:cs typeface="Consolas" pitchFamily="49" charset="0"/>
                </a:rPr>
                <a:t>1 2 3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3925887" y="4997463"/>
              <a:ext cx="503237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rot="16200000" flipH="1">
              <a:off x="3000364" y="4711711"/>
              <a:ext cx="357190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857488" y="4342379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s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57224" y="857232"/>
            <a:ext cx="6357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原因是头结点与数据结点类型不同！</a:t>
            </a:r>
            <a:r>
              <a:rPr lang="en-US" altLang="zh-CN" sz="2000" i="1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不能指向头结点。</a:t>
            </a:r>
            <a:endParaRPr lang="zh-CN" altLang="en-US" sz="200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785" y="1571612"/>
            <a:ext cx="2934673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创建头结点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endParaRPr lang="zh-CN" altLang="en-US" sz="20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5" y="3000372"/>
            <a:ext cx="3085169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创建第一个数据结点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endParaRPr lang="zh-CN" altLang="en-US" sz="2000" i="1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214942" y="3158563"/>
            <a:ext cx="428628" cy="655084"/>
            <a:chOff x="3714744" y="3587191"/>
            <a:chExt cx="428628" cy="655084"/>
          </a:xfrm>
        </p:grpSpPr>
        <p:cxnSp>
          <p:nvCxnSpPr>
            <p:cNvPr id="18" name="直接箭头连接符 17"/>
            <p:cNvCxnSpPr/>
            <p:nvPr/>
          </p:nvCxnSpPr>
          <p:spPr>
            <a:xfrm rot="16200000" flipH="1">
              <a:off x="3857620" y="3956523"/>
              <a:ext cx="357190" cy="21431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714744" y="3587191"/>
              <a:ext cx="35719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r</a:t>
              </a:r>
              <a:endParaRPr lang="en-US" altLang="zh-CN" sz="1800" i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4847704" y="2194458"/>
            <a:ext cx="503238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sz="1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4414" y="3429000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(h-&gt;next==NULL) </a:t>
            </a:r>
          </a:p>
          <a:p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h-&gt;next=s;</a:t>
            </a:r>
          </a:p>
          <a:p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r=s;</a:t>
            </a:r>
          </a:p>
          <a:p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zh-CN" altLang="en-US" sz="1800"/>
          </a:p>
        </p:txBody>
      </p:sp>
      <p:sp>
        <p:nvSpPr>
          <p:cNvPr id="24" name="任意多边形 23"/>
          <p:cNvSpPr/>
          <p:nvPr/>
        </p:nvSpPr>
        <p:spPr>
          <a:xfrm>
            <a:off x="5014127" y="2411604"/>
            <a:ext cx="185894" cy="1376625"/>
          </a:xfrm>
          <a:custGeom>
            <a:avLst/>
            <a:gdLst>
              <a:gd name="connsiteX0" fmla="*/ 0 w 185894"/>
              <a:gd name="connsiteY0" fmla="*/ 0 h 1376625"/>
              <a:gd name="connsiteX1" fmla="*/ 130629 w 185894"/>
              <a:gd name="connsiteY1" fmla="*/ 331596 h 1376625"/>
              <a:gd name="connsiteX2" fmla="*/ 170822 w 185894"/>
              <a:gd name="connsiteY2" fmla="*/ 713433 h 1376625"/>
              <a:gd name="connsiteX3" fmla="*/ 40194 w 185894"/>
              <a:gd name="connsiteY3" fmla="*/ 1376625 h 13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894" h="1376625">
                <a:moveTo>
                  <a:pt x="0" y="0"/>
                </a:moveTo>
                <a:cubicBezTo>
                  <a:pt x="51079" y="106345"/>
                  <a:pt x="102159" y="212691"/>
                  <a:pt x="130629" y="331596"/>
                </a:cubicBezTo>
                <a:cubicBezTo>
                  <a:pt x="159099" y="450502"/>
                  <a:pt x="185894" y="539262"/>
                  <a:pt x="170822" y="713433"/>
                </a:cubicBezTo>
                <a:cubicBezTo>
                  <a:pt x="155750" y="887604"/>
                  <a:pt x="97972" y="1132114"/>
                  <a:pt x="40194" y="1376625"/>
                </a:cubicBezTo>
              </a:path>
            </a:pathLst>
          </a:cu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85786" y="4714884"/>
            <a:ext cx="6072230" cy="40011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创建其他数据结点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，直接链接到</a:t>
            </a:r>
            <a:r>
              <a:rPr lang="en-US" altLang="zh-CN" sz="20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r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结点的后面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4414" y="5214950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(h-&gt;next!=NULL) </a:t>
            </a:r>
          </a:p>
          <a:p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kumimoji="1" lang="en-US" altLang="zh-CN" sz="180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-&gt;next=s;</a:t>
            </a:r>
          </a:p>
          <a:p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1800" smtClean="0"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=s;</a:t>
            </a:r>
          </a:p>
          <a:p>
            <a:r>
              <a:rPr kumimoji="1"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	</a:t>
            </a:r>
            <a:endParaRPr lang="zh-CN" altLang="en-US" sz="180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8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23" grpId="0"/>
      <p:bldP spid="24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714348" y="1610033"/>
            <a:ext cx="5643602" cy="34763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>
                <a:solidFill>
                  <a:srgbClr val="FF33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DestroyTable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HList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*&amp;h)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DList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*pre=h-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next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p=pre-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&gt;next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(p!=NULL)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free(pre);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pre=p;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p=p-&gt;next;</a:t>
            </a: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free(pre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free(h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539751" y="692150"/>
            <a:ext cx="2817803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）销毁单链表算法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06813-0963-4FE9-90BF-CFC8DFEA6CA5}" type="slidenum">
              <a:rPr lang="en-US" altLang="zh-CN" smtClean="0"/>
              <a:pPr/>
              <a:t>9</a:t>
            </a:fld>
            <a:r>
              <a:rPr lang="en-US" altLang="zh-CN" smtClean="0"/>
              <a:t>/17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1077</Words>
  <Application>Microsoft Office PowerPoint</Application>
  <PresentationFormat>全屏显示(4:3)</PresentationFormat>
  <Paragraphs>341</Paragraphs>
  <Slides>17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830</cp:revision>
  <dcterms:created xsi:type="dcterms:W3CDTF">2004-04-02T09:54:37Z</dcterms:created>
  <dcterms:modified xsi:type="dcterms:W3CDTF">2021-05-07T09:59:50Z</dcterms:modified>
</cp:coreProperties>
</file>