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4"/>
  </p:notesMasterIdLst>
  <p:sldIdLst>
    <p:sldId id="368" r:id="rId2"/>
    <p:sldId id="484" r:id="rId3"/>
    <p:sldId id="483" r:id="rId4"/>
    <p:sldId id="485" r:id="rId5"/>
    <p:sldId id="486" r:id="rId6"/>
    <p:sldId id="487" r:id="rId7"/>
    <p:sldId id="488" r:id="rId8"/>
    <p:sldId id="489" r:id="rId9"/>
    <p:sldId id="490" r:id="rId10"/>
    <p:sldId id="491" r:id="rId11"/>
    <p:sldId id="492" r:id="rId12"/>
    <p:sldId id="493" r:id="rId13"/>
    <p:sldId id="494" r:id="rId14"/>
    <p:sldId id="495" r:id="rId15"/>
    <p:sldId id="496" r:id="rId16"/>
    <p:sldId id="497" r:id="rId17"/>
    <p:sldId id="498" r:id="rId18"/>
    <p:sldId id="499" r:id="rId19"/>
    <p:sldId id="500" r:id="rId20"/>
    <p:sldId id="501" r:id="rId21"/>
    <p:sldId id="502" r:id="rId22"/>
    <p:sldId id="503" r:id="rId2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9933"/>
    <a:srgbClr val="FF00FF"/>
    <a:srgbClr val="6600CC"/>
    <a:srgbClr val="0000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94632" autoAdjust="0"/>
  </p:normalViewPr>
  <p:slideViewPr>
    <p:cSldViewPr>
      <p:cViewPr varScale="1">
        <p:scale>
          <a:sx n="100" d="100"/>
          <a:sy n="100" d="100"/>
        </p:scale>
        <p:origin x="-498" y="-96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0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3C33D-80AA-4E16-8223-DAC2673FE1BB}" type="datetimeFigureOut">
              <a:rPr lang="zh-CN" altLang="en-US" smtClean="0"/>
              <a:pPr/>
              <a:t>2021/5/7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FE1E2-FBAA-4B85-A24D-E5545E8D52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FE1E2-FBAA-4B85-A24D-E5545E8D523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FE1E2-FBAA-4B85-A24D-E5545E8D523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FE1E2-FBAA-4B85-A24D-E5545E8D523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FE1E2-FBAA-4B85-A24D-E5545E8D523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C142C3D9-3633-454A-831D-43F2B383B8EF}" type="slidenum">
              <a:rPr lang="en-US" altLang="zh-CN" smtClean="0"/>
              <a:pPr/>
              <a:t>‹#›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5A5E7-4ADD-4F16-AE0B-56E0F3DF01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571472" y="2714620"/>
            <a:ext cx="8077200" cy="87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所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谓</a:t>
            </a:r>
            <a:r>
              <a:rPr kumimoji="1" lang="zh-CN" altLang="en-US" sz="200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有序</a:t>
            </a:r>
            <a:r>
              <a:rPr kumimoji="1"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表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，是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指这样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线性表，其中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所有元素以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递增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递减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方式有序排列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        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4941" name="Text Box 13"/>
          <p:cNvSpPr txBox="1">
            <a:spLocks noChangeArrowheads="1"/>
          </p:cNvSpPr>
          <p:nvPr/>
        </p:nvSpPr>
        <p:spPr bwMode="auto">
          <a:xfrm>
            <a:off x="500034" y="1643050"/>
            <a:ext cx="3429024" cy="514738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2.5.1 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有</a:t>
            </a:r>
            <a:r>
              <a:rPr lang="zh-CN" altLang="en-US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序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表的概念</a:t>
            </a:r>
            <a:endParaRPr lang="zh-CN" altLang="en-US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1538" y="3774048"/>
            <a:ext cx="5786478" cy="46153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后面讨论的有序表默认元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素是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以递增方式排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4559866"/>
            <a:ext cx="7072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例如：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L=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1,5,8,10,15,20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）就是一个整数有序表。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 Box 6" descr="花束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786050" y="500042"/>
            <a:ext cx="285752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2.5 </a:t>
            </a:r>
            <a:r>
              <a:rPr kumimoji="1"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有序表</a:t>
            </a:r>
            <a:endParaRPr kumimoji="1"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1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0" name="Text Box 4"/>
          <p:cNvSpPr txBox="1">
            <a:spLocks noChangeArrowheads="1"/>
          </p:cNvSpPr>
          <p:nvPr/>
        </p:nvSpPr>
        <p:spPr bwMode="auto">
          <a:xfrm>
            <a:off x="428596" y="357166"/>
            <a:ext cx="52864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采用顺序表存放有序</a:t>
            </a:r>
            <a:r>
              <a:rPr lang="zh-CN" altLang="en-US" sz="2000">
                <a:latin typeface="楷体" pitchFamily="49" charset="-122"/>
                <a:ea typeface="楷体" pitchFamily="49" charset="-122"/>
              </a:rPr>
              <a:t>表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时，二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路归并算法如下：</a:t>
            </a:r>
          </a:p>
        </p:txBody>
      </p:sp>
      <p:sp>
        <p:nvSpPr>
          <p:cNvPr id="229381" name="Text Box 5"/>
          <p:cNvSpPr txBox="1">
            <a:spLocks noChangeArrowheads="1"/>
          </p:cNvSpPr>
          <p:nvPr/>
        </p:nvSpPr>
        <p:spPr bwMode="auto">
          <a:xfrm>
            <a:off x="357158" y="928670"/>
            <a:ext cx="8358246" cy="4625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UnionList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*&amp;LC)</a:t>
            </a: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k=0;	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分别为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LA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LB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下标，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中元素个数</a:t>
            </a:r>
          </a:p>
          <a:p>
            <a:pPr algn="l">
              <a:lnSpc>
                <a:spcPts val="26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建立有序顺序表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</a:t>
            </a: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&lt;LA-&gt;length &amp;&amp; j&lt;LB-&gt;length)</a:t>
            </a: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LA-&gt;data[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]&lt;LB-&gt;data[j]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LC-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&gt;data[k]=LA-&gt;data[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++;k++;</a:t>
            </a: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else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LA-&gt;data[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]&gt;LB-&gt;data[j]</a:t>
            </a: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LC-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&gt;data[k]=LB-&gt;data[j];</a:t>
            </a:r>
          </a:p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++;k++;</a:t>
            </a: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 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6572264" y="2285992"/>
            <a:ext cx="1711339" cy="3011499"/>
            <a:chOff x="6443663" y="2060575"/>
            <a:chExt cx="1711339" cy="3011499"/>
          </a:xfrm>
        </p:grpSpPr>
        <p:sp>
          <p:nvSpPr>
            <p:cNvPr id="229382" name="AutoShape 6"/>
            <p:cNvSpPr>
              <a:spLocks/>
            </p:cNvSpPr>
            <p:nvPr/>
          </p:nvSpPr>
          <p:spPr bwMode="auto">
            <a:xfrm>
              <a:off x="6443663" y="2060575"/>
              <a:ext cx="128601" cy="3011499"/>
            </a:xfrm>
            <a:prstGeom prst="rightBrace">
              <a:avLst>
                <a:gd name="adj1" fmla="val 191118"/>
                <a:gd name="adj2" fmla="val 50000"/>
              </a:avLst>
            </a:prstGeom>
            <a:ln w="19050"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383" name="Text Box 7"/>
            <p:cNvSpPr txBox="1">
              <a:spLocks noChangeArrowheads="1"/>
            </p:cNvSpPr>
            <p:nvPr/>
          </p:nvSpPr>
          <p:spPr bwMode="auto">
            <a:xfrm>
              <a:off x="6586539" y="3214688"/>
              <a:ext cx="156846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339933"/>
                  </a:solidFill>
                  <a:latin typeface="仿宋" pitchFamily="49" charset="-122"/>
                  <a:ea typeface="仿宋" pitchFamily="49" charset="-122"/>
                </a:rPr>
                <a:t>两个有序表均没有遍历完</a:t>
              </a: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10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Text Box 2"/>
          <p:cNvSpPr txBox="1">
            <a:spLocks noChangeArrowheads="1"/>
          </p:cNvSpPr>
          <p:nvPr/>
        </p:nvSpPr>
        <p:spPr bwMode="auto">
          <a:xfrm>
            <a:off x="500034" y="644472"/>
            <a:ext cx="8321703" cy="32650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&lt;LA-&gt;length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LA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尚未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完，将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其余元素插入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LC-&gt;data[k]=LA-&gt;data[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++;k++;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j&lt;LB-&gt;length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LB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尚未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完，将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其余元素插入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LC-&gt;data[k]=LB-&gt;data[j];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j++;k++;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LC-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&gt;length=k;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785786" y="4500570"/>
            <a:ext cx="68580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本算法的时间复杂度为</a:t>
            </a:r>
            <a:r>
              <a:rPr lang="en-US" altLang="zh-CN" sz="2000">
                <a:latin typeface="Consolas" pitchFamily="49" charset="0"/>
                <a:ea typeface="华文中宋" pitchFamily="2" charset="-122"/>
                <a:cs typeface="Consolas" pitchFamily="49" charset="0"/>
              </a:rPr>
              <a:t>O(</a:t>
            </a:r>
            <a:r>
              <a:rPr lang="en-US" altLang="zh-CN" sz="2000" i="1" err="1">
                <a:latin typeface="Consolas" pitchFamily="49" charset="0"/>
                <a:ea typeface="华文中宋" pitchFamily="2" charset="-122"/>
                <a:cs typeface="Consolas" pitchFamily="49" charset="0"/>
              </a:rPr>
              <a:t>m</a:t>
            </a:r>
            <a:r>
              <a:rPr lang="en-US" altLang="zh-CN" sz="2000" err="1">
                <a:latin typeface="Consolas" pitchFamily="49" charset="0"/>
                <a:ea typeface="华文中宋" pitchFamily="2" charset="-122"/>
                <a:cs typeface="Consolas" pitchFamily="49" charset="0"/>
              </a:rPr>
              <a:t>+</a:t>
            </a:r>
            <a:r>
              <a:rPr lang="en-US" altLang="zh-CN" sz="2000" i="1" err="1">
                <a:latin typeface="Consolas" pitchFamily="49" charset="0"/>
                <a:ea typeface="华文中宋" pitchFamily="2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)</a:t>
            </a:r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，空间</a:t>
            </a:r>
            <a:r>
              <a:rPr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复杂度为</a:t>
            </a:r>
            <a:r>
              <a:rPr lang="en-US" altLang="zh-CN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latin typeface="Consolas" pitchFamily="49" charset="0"/>
                <a:ea typeface="华文中宋" pitchFamily="2" charset="-122"/>
                <a:cs typeface="Consolas" pitchFamily="49" charset="0"/>
              </a:rPr>
              <a:t>m</a:t>
            </a:r>
            <a:r>
              <a:rPr lang="en-US" altLang="zh-CN" sz="2000" dirty="0" err="1">
                <a:latin typeface="Consolas" pitchFamily="49" charset="0"/>
                <a:ea typeface="华文中宋" pitchFamily="2" charset="-122"/>
                <a:cs typeface="Consolas" pitchFamily="49" charset="0"/>
              </a:rPr>
              <a:t>+</a:t>
            </a:r>
            <a:r>
              <a:rPr lang="en-US" altLang="zh-CN" sz="2000" i="1" dirty="0" err="1">
                <a:latin typeface="Consolas" pitchFamily="49" charset="0"/>
                <a:ea typeface="华文中宋" pitchFamily="2" charset="-122"/>
                <a:cs typeface="Consolas" pitchFamily="49" charset="0"/>
              </a:rPr>
              <a:t>n</a:t>
            </a:r>
            <a:r>
              <a:rPr lang="en-US" altLang="zh-CN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)</a:t>
            </a:r>
            <a:r>
              <a:rPr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11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56784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采用单链表存放有序</a:t>
            </a:r>
            <a:r>
              <a:rPr lang="zh-CN" altLang="en-US" sz="2000">
                <a:latin typeface="楷体" pitchFamily="49" charset="-122"/>
                <a:ea typeface="楷体" pitchFamily="49" charset="-122"/>
              </a:rPr>
              <a:t>表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时，二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路归并算法如下：</a:t>
            </a:r>
          </a:p>
        </p:txBody>
      </p:sp>
      <p:sp>
        <p:nvSpPr>
          <p:cNvPr id="230403" name="Text Box 3"/>
          <p:cNvSpPr txBox="1">
            <a:spLocks noChangeArrowheads="1"/>
          </p:cNvSpPr>
          <p:nvPr/>
        </p:nvSpPr>
        <p:spPr bwMode="auto">
          <a:xfrm>
            <a:off x="214314" y="742746"/>
            <a:ext cx="8715404" cy="5758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UnionList1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*&amp;LC)</a:t>
            </a: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*pa=LA-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pb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=LB-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*r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s;</a:t>
            </a:r>
          </a:p>
          <a:p>
            <a:pPr algn="l">
              <a:lnSpc>
                <a:spcPts val="24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LC=(LinkNode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malloc(sizeof(LinkNode));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r=LC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始终指向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(pa!=NULL &amp;&amp;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pb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!=NULL)</a:t>
            </a:r>
          </a:p>
          <a:p>
            <a:pPr algn="l">
              <a:lnSpc>
                <a:spcPts val="24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pa-&gt;data&lt;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pb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ts val="24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s=(LinkNode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malloc(sizeof(LinkNode));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&gt;data=pa-&gt;data;</a:t>
            </a:r>
          </a:p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r-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s;r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=s;	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采用尾插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法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400"/>
              </a:lnSpc>
            </a:pP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pa=pa-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</a:t>
            </a:r>
          </a:p>
          <a:p>
            <a:pPr algn="l">
              <a:lnSpc>
                <a:spcPts val="24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else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s=(LinkNode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malloc(sizeof(LinkNode));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pb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-&gt;data;</a:t>
            </a:r>
          </a:p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r-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s;r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=s;	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采用尾插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法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400"/>
              </a:lnSpc>
            </a:pP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pb=pb-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</a:t>
            </a:r>
          </a:p>
          <a:p>
            <a:pPr algn="l">
              <a:lnSpc>
                <a:spcPts val="24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12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428596" y="571480"/>
            <a:ext cx="8429684" cy="4693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216000" bIns="18000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(pa!=NULL)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  s=(LinkNode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malloc(sizeof(LinkNode));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&gt;data=pa-&gt;data;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r-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s;r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=s;	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采用尾插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法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/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pa=pa-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pb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!=NULL)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  s=(LinkNode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malloc(sizeof(LinkNode));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pb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-&gt;data;</a:t>
            </a:r>
          </a:p>
          <a:p>
            <a:pPr algn="l"/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r-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s;r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=s;	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采用尾插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法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/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pb=pb-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r-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&gt;next=NULL	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尾结点的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域置空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232453" name="Text Box 5"/>
          <p:cNvSpPr txBox="1">
            <a:spLocks noChangeArrowheads="1"/>
          </p:cNvSpPr>
          <p:nvPr/>
        </p:nvSpPr>
        <p:spPr bwMode="auto">
          <a:xfrm>
            <a:off x="714348" y="5500702"/>
            <a:ext cx="70723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本算法的时间复杂度为</a:t>
            </a:r>
            <a:r>
              <a:rPr lang="en-US" altLang="zh-CN" sz="2000">
                <a:latin typeface="Consolas" pitchFamily="49" charset="0"/>
                <a:ea typeface="华文中宋" pitchFamily="2" charset="-122"/>
                <a:cs typeface="Consolas" pitchFamily="49" charset="0"/>
              </a:rPr>
              <a:t>O(</a:t>
            </a:r>
            <a:r>
              <a:rPr lang="en-US" altLang="zh-CN" sz="2000" i="1" err="1">
                <a:latin typeface="Consolas" pitchFamily="49" charset="0"/>
                <a:ea typeface="华文中宋" pitchFamily="2" charset="-122"/>
                <a:cs typeface="Consolas" pitchFamily="49" charset="0"/>
              </a:rPr>
              <a:t>m</a:t>
            </a:r>
            <a:r>
              <a:rPr lang="en-US" altLang="zh-CN" sz="2000" err="1">
                <a:latin typeface="Consolas" pitchFamily="49" charset="0"/>
                <a:ea typeface="华文中宋" pitchFamily="2" charset="-122"/>
                <a:cs typeface="Consolas" pitchFamily="49" charset="0"/>
              </a:rPr>
              <a:t>+</a:t>
            </a:r>
            <a:r>
              <a:rPr lang="en-US" altLang="zh-CN" sz="2000" i="1" err="1">
                <a:latin typeface="Consolas" pitchFamily="49" charset="0"/>
                <a:ea typeface="华文中宋" pitchFamily="2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)</a:t>
            </a:r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，空间</a:t>
            </a:r>
            <a:r>
              <a:rPr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复杂度为</a:t>
            </a:r>
            <a:r>
              <a:rPr lang="en-US" altLang="zh-CN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latin typeface="Consolas" pitchFamily="49" charset="0"/>
                <a:ea typeface="华文中宋" pitchFamily="2" charset="-122"/>
                <a:cs typeface="Consolas" pitchFamily="49" charset="0"/>
              </a:rPr>
              <a:t>m</a:t>
            </a:r>
            <a:r>
              <a:rPr lang="en-US" altLang="zh-CN" sz="2000" dirty="0" err="1">
                <a:latin typeface="Consolas" pitchFamily="49" charset="0"/>
                <a:ea typeface="华文中宋" pitchFamily="2" charset="-122"/>
                <a:cs typeface="Consolas" pitchFamily="49" charset="0"/>
              </a:rPr>
              <a:t>+</a:t>
            </a:r>
            <a:r>
              <a:rPr lang="en-US" altLang="zh-CN" sz="2000" i="1" dirty="0" err="1">
                <a:latin typeface="Consolas" pitchFamily="49" charset="0"/>
                <a:ea typeface="华文中宋" pitchFamily="2" charset="-122"/>
                <a:cs typeface="Consolas" pitchFamily="49" charset="0"/>
              </a:rPr>
              <a:t>n</a:t>
            </a:r>
            <a:r>
              <a:rPr lang="en-US" altLang="zh-CN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)</a:t>
            </a:r>
            <a:r>
              <a:rPr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13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714356"/>
            <a:ext cx="7643866" cy="163299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bIns="72000" rtlCol="0">
            <a:spAutoFit/>
          </a:bodyPr>
          <a:lstStyle/>
          <a:p>
            <a:pPr marL="457200" indent="-457200" algn="l">
              <a:lnSpc>
                <a:spcPts val="26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上述两个算法的时间复杂度均为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6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主要的时间花费在元素比较上。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6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两个长度分别为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的有序表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，采用二路归并算法，最好情况下元素比较的次数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（即最少的比较次数）是多少？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100" y="2571744"/>
            <a:ext cx="7072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MIN(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如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=(1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3)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=(5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9)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，元素比较次数为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3500438"/>
            <a:ext cx="7643866" cy="86355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bIns="72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两个长度分别为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的有序表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，采用二路归并算法，最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坏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情况下元素比较的次数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（即最多的比较次数）是多少？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538" y="4600526"/>
            <a:ext cx="742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如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=(2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6)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=(1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7) 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，元素比较次数为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14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714356"/>
            <a:ext cx="7643866" cy="897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上述两个算法的空间复杂度均为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如何设计空间复杂度均为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O(1)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的算法？</a:t>
            </a:r>
            <a:endParaRPr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1538" y="1928802"/>
            <a:ext cx="68580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采用</a:t>
            </a:r>
            <a:r>
              <a:rPr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有序顺序表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归并到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利用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或者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的空间（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或者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被破坏）。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的空间在算法外分配。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1538" y="3643314"/>
            <a:ext cx="6858048" cy="88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采用</a:t>
            </a:r>
            <a:r>
              <a:rPr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有序单链表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归并到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利用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的结点空间（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被破坏）。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15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2"/>
          <p:cNvSpPr txBox="1">
            <a:spLocks noChangeArrowheads="1"/>
          </p:cNvSpPr>
          <p:nvPr/>
        </p:nvSpPr>
        <p:spPr bwMode="auto">
          <a:xfrm>
            <a:off x="323850" y="404813"/>
            <a:ext cx="3676646" cy="514738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　</a:t>
            </a: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2.5.4 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有</a:t>
            </a:r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序</a:t>
            </a:r>
            <a:r>
              <a:rPr lang="zh-CN" altLang="en-US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表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的应用</a:t>
            </a:r>
            <a:endParaRPr lang="zh-CN" altLang="en-US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1428736"/>
            <a:ext cx="5286412" cy="106930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4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利用有序表元素的有序性提高查找效率</a:t>
            </a:r>
            <a:endParaRPr lang="en-US" altLang="zh-CN" sz="2000" smtClean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  <a:p>
            <a:pPr marL="457200" indent="-457200" algn="l">
              <a:lnSpc>
                <a:spcPct val="150000"/>
              </a:lnSpc>
              <a:buBlip>
                <a:blip r:embed="rId4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利用二路归并过程提高算法效率</a:t>
            </a:r>
            <a:endParaRPr lang="en-US" altLang="zh-CN" sz="2000" smtClean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16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714356"/>
            <a:ext cx="8072494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2.16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已知一个有序单链表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（允许出现值域重复的结点），设计一个高效算法删除值域重复的结点。并分析算法的时间复杂度。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414" y="3071810"/>
            <a:ext cx="7215238" cy="160310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于是有序单链表，所以相同值域的结点都是相邻的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扫描递增单链表，若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所指结点的值域等于其后继点的值域，则删除后者。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49357" y="2214554"/>
            <a:ext cx="722313" cy="582613"/>
            <a:chOff x="1774825" y="5489593"/>
            <a:chExt cx="722313" cy="582613"/>
          </a:xfrm>
        </p:grpSpPr>
        <p:sp>
          <p:nvSpPr>
            <p:cNvPr id="7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9" name="Picture 49" descr="阴影5"/>
              <p:cNvPicPr preferRelativeResize="0"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10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17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428604"/>
            <a:ext cx="8072494" cy="42679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(LinkNode *&amp;L)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LinkNode *p=L-&gt;next,*q;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(p-&gt;next!=NULL) 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(p-&gt;data==p-&gt;next-&gt;data)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找到重复值的结点</a:t>
            </a: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q=p-&gt;next;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//q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指向这个重复值的结点</a:t>
            </a: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p-&gt;next=q-&gt;next;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free(q);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不是重复结点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,p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指针下移</a:t>
            </a: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p=p-&gt;next;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4414" y="5214950"/>
            <a:ext cx="371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算法的时间复杂度</a:t>
            </a:r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为</a:t>
            </a:r>
            <a:r>
              <a:rPr lang="en-US" altLang="zh-CN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O(n)</a:t>
            </a:r>
            <a:endParaRPr lang="zh-CN" altLang="en-US" sz="20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18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Text Box 2"/>
          <p:cNvSpPr txBox="1">
            <a:spLocks noChangeArrowheads="1"/>
          </p:cNvSpPr>
          <p:nvPr/>
        </p:nvSpPr>
        <p:spPr bwMode="auto">
          <a:xfrm>
            <a:off x="252444" y="285728"/>
            <a:ext cx="8820150" cy="5170646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ts val="36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2.17】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个长度为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000" dirty="0" err="1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≥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）的升序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，处在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L/2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个位置的数称为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中位数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6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：若序列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19)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的中位数是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6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个序列的中位数是含它们所有元素的升序序列的中位数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例如，若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的中位数是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6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现有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两个等长的升序序列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，试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设计一个在时间和空间两方面都尽可能高效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算法，找出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两个序列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的中位数。要求：</a:t>
            </a:r>
          </a:p>
          <a:p>
            <a:pPr algn="l">
              <a:lnSpc>
                <a:spcPts val="36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）给出算法的基本设计思想。</a:t>
            </a:r>
          </a:p>
          <a:p>
            <a:pPr algn="l">
              <a:lnSpc>
                <a:spcPts val="36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）根据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思想，采用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C++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Java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描述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算法，关键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之处给出注释。</a:t>
            </a:r>
          </a:p>
          <a:p>
            <a:pPr algn="l">
              <a:lnSpc>
                <a:spcPts val="36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）说明你所设计算法的时间复杂度和空间复杂度。　　</a:t>
            </a:r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1643042" y="5572140"/>
            <a:ext cx="51847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18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注：本题为</a:t>
            </a: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2011</a:t>
            </a:r>
            <a:r>
              <a:rPr lang="zh-CN" altLang="en-US" sz="18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年全国考研题。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19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642910" y="642918"/>
            <a:ext cx="32861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是线性表的一个子集。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034" y="2357430"/>
            <a:ext cx="8072494" cy="46102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sz="2000" smtClean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有序</a:t>
            </a:r>
            <a:r>
              <a:rPr kumimoji="1" lang="zh-CN" altLang="en-US" sz="2000" dirty="0" smtClean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表和线性表中元素之间的逻辑</a:t>
            </a:r>
            <a:r>
              <a:rPr kumimoji="1" lang="zh-CN" altLang="en-US" sz="2000" smtClean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关系相同，其</a:t>
            </a:r>
            <a:r>
              <a:rPr kumimoji="1" lang="zh-CN" altLang="en-US" sz="2000" dirty="0" smtClean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区别是运算实现的不同。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8662" y="1500174"/>
            <a:ext cx="2428892" cy="4531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有序表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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线性表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2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52" y="1142984"/>
            <a:ext cx="392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=(11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17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19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00562" y="1142984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=(2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57554" y="2071678"/>
            <a:ext cx="1714512" cy="17145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二路归并</a:t>
            </a:r>
            <a:endParaRPr lang="zh-CN" altLang="en-US" sz="2000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rot="16200000" flipH="1">
            <a:off x="3143240" y="1714488"/>
            <a:ext cx="428628" cy="285752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5400000">
            <a:off x="4750595" y="1750207"/>
            <a:ext cx="428628" cy="214314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2"/>
          </p:cNvCxnSpPr>
          <p:nvPr/>
        </p:nvCxnSpPr>
        <p:spPr>
          <a:xfrm rot="5400000">
            <a:off x="4000496" y="4000504"/>
            <a:ext cx="428628" cy="1588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27276" y="4214818"/>
            <a:ext cx="508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=(2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17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19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rot="5400000" flipH="1" flipV="1">
            <a:off x="3429786" y="4839446"/>
            <a:ext cx="428628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71538" y="35716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=5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71802" y="5029154"/>
            <a:ext cx="1058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中位数</a:t>
            </a:r>
            <a:endParaRPr lang="zh-CN" altLang="en-US" sz="2000" dirty="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4348" y="5643578"/>
            <a:ext cx="7715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    实际上，不</a:t>
            </a:r>
            <a:r>
              <a:rPr lang="zh-CN" altLang="en-US" sz="2000" dirty="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需要求出</a:t>
            </a:r>
            <a:r>
              <a:rPr lang="en-US" altLang="zh-CN" sz="2000" dirty="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S</a:t>
            </a:r>
            <a:r>
              <a:rPr lang="zh-CN" altLang="en-US" sz="2000" dirty="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的</a:t>
            </a:r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全部元素，用</a:t>
            </a:r>
            <a:r>
              <a:rPr lang="en-US" altLang="zh-CN" sz="2000" i="1" dirty="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k</a:t>
            </a:r>
            <a:r>
              <a:rPr lang="zh-CN" altLang="en-US" sz="2000" dirty="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记录当前归并的</a:t>
            </a:r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元素个数，当</a:t>
            </a:r>
            <a:r>
              <a:rPr lang="en-US" altLang="zh-CN" sz="2000" i="1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k</a:t>
            </a:r>
            <a:r>
              <a:rPr lang="en-US" altLang="zh-CN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=</a:t>
            </a:r>
            <a:r>
              <a:rPr lang="en-US" altLang="zh-CN" sz="2000" i="1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n</a:t>
            </a:r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时，归并</a:t>
            </a:r>
            <a:r>
              <a:rPr lang="zh-CN" altLang="en-US" sz="2000" dirty="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的那个元素就是中位数。</a:t>
            </a:r>
            <a:endParaRPr lang="zh-CN" altLang="en-US" sz="2000" dirty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57158" y="214290"/>
            <a:ext cx="722313" cy="582613"/>
            <a:chOff x="1774825" y="5489593"/>
            <a:chExt cx="722313" cy="582613"/>
          </a:xfrm>
        </p:grpSpPr>
        <p:sp>
          <p:nvSpPr>
            <p:cNvPr id="17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18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19" name="Picture 49" descr="阴影5"/>
              <p:cNvPicPr preferRelativeResize="0"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20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20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3710" y="1445112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=(11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13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15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17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19)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710" y="2230930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=(2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4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6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8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20)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1209652" y="835207"/>
            <a:ext cx="285752" cy="643736"/>
            <a:chOff x="1142976" y="571480"/>
            <a:chExt cx="285752" cy="643736"/>
          </a:xfrm>
        </p:grpSpPr>
        <p:cxnSp>
          <p:nvCxnSpPr>
            <p:cNvPr id="8" name="直接箭头连接符 7"/>
            <p:cNvCxnSpPr/>
            <p:nvPr/>
          </p:nvCxnSpPr>
          <p:spPr>
            <a:xfrm rot="5400000">
              <a:off x="1107257" y="1035827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142976" y="57148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12"/>
          <p:cNvGrpSpPr/>
          <p:nvPr/>
        </p:nvGrpSpPr>
        <p:grpSpPr>
          <a:xfrm>
            <a:off x="1214414" y="2693389"/>
            <a:ext cx="285752" cy="735611"/>
            <a:chOff x="1071538" y="2429662"/>
            <a:chExt cx="285752" cy="735611"/>
          </a:xfrm>
        </p:grpSpPr>
        <p:cxnSp>
          <p:nvCxnSpPr>
            <p:cNvPr id="10" name="直接箭头连接符 9"/>
            <p:cNvCxnSpPr/>
            <p:nvPr/>
          </p:nvCxnSpPr>
          <p:spPr>
            <a:xfrm rot="5400000" flipH="1" flipV="1">
              <a:off x="1035819" y="2607463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71538" y="2857496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429124" y="1835339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dirty="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=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628" y="1835339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0628" y="1835339"/>
            <a:ext cx="5000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7158" y="373542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=5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0628" y="1835339"/>
            <a:ext cx="5000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00628" y="1835339"/>
            <a:ext cx="5000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0628" y="1835339"/>
            <a:ext cx="5000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" name="组合 21"/>
          <p:cNvGrpSpPr/>
          <p:nvPr/>
        </p:nvGrpSpPr>
        <p:grpSpPr>
          <a:xfrm>
            <a:off x="2285984" y="3395963"/>
            <a:ext cx="6143668" cy="1257366"/>
            <a:chOff x="2285984" y="3395963"/>
            <a:chExt cx="6143668" cy="1257366"/>
          </a:xfrm>
        </p:grpSpPr>
        <p:grpSp>
          <p:nvGrpSpPr>
            <p:cNvPr id="7" name="组合 24"/>
            <p:cNvGrpSpPr/>
            <p:nvPr/>
          </p:nvGrpSpPr>
          <p:grpSpPr>
            <a:xfrm>
              <a:off x="2285984" y="3395963"/>
              <a:ext cx="3286148" cy="1257366"/>
              <a:chOff x="2000232" y="3000372"/>
              <a:chExt cx="3286148" cy="1257366"/>
            </a:xfrm>
          </p:grpSpPr>
          <p:sp>
            <p:nvSpPr>
              <p:cNvPr id="23" name="下箭头 22"/>
              <p:cNvSpPr/>
              <p:nvPr/>
            </p:nvSpPr>
            <p:spPr>
              <a:xfrm>
                <a:off x="3357554" y="3000372"/>
                <a:ext cx="428628" cy="642942"/>
              </a:xfrm>
              <a:prstGeom prst="downArrow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000232" y="3857628"/>
                <a:ext cx="32861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>
                    <a:latin typeface="Consolas" pitchFamily="49" charset="0"/>
                    <a:ea typeface="微软雅黑" pitchFamily="34" charset="-122"/>
                    <a:cs typeface="Consolas" pitchFamily="49" charset="0"/>
                  </a:rPr>
                  <a:t>中位数</a:t>
                </a:r>
                <a:r>
                  <a:rPr lang="zh-CN" altLang="en-US" sz="2000" smtClean="0">
                    <a:latin typeface="Consolas" pitchFamily="49" charset="0"/>
                    <a:ea typeface="微软雅黑" pitchFamily="34" charset="-122"/>
                    <a:cs typeface="Consolas" pitchFamily="49" charset="0"/>
                  </a:rPr>
                  <a:t>为</a:t>
                </a:r>
                <a:r>
                  <a:rPr lang="en-US" altLang="zh-CN" sz="2000" i="1" smtClean="0">
                    <a:latin typeface="Consolas" pitchFamily="49" charset="0"/>
                    <a:ea typeface="微软雅黑" pitchFamily="34" charset="-122"/>
                    <a:cs typeface="Consolas" pitchFamily="49" charset="0"/>
                  </a:rPr>
                  <a:t>S</a:t>
                </a:r>
                <a:r>
                  <a:rPr lang="en-US" altLang="zh-CN" sz="2000" baseline="-25000" smtClean="0">
                    <a:latin typeface="Consolas" pitchFamily="49" charset="0"/>
                    <a:ea typeface="微软雅黑" pitchFamily="34" charset="-122"/>
                    <a:cs typeface="Consolas" pitchFamily="49" charset="0"/>
                  </a:rPr>
                  <a:t>1</a:t>
                </a:r>
                <a:r>
                  <a:rPr lang="en-US" altLang="zh-CN" sz="2000" smtClean="0">
                    <a:latin typeface="Consolas" pitchFamily="49" charset="0"/>
                    <a:ea typeface="微软雅黑" pitchFamily="34" charset="-122"/>
                    <a:cs typeface="Consolas" pitchFamily="49" charset="0"/>
                  </a:rPr>
                  <a:t>[</a:t>
                </a:r>
                <a:r>
                  <a:rPr lang="en-US" altLang="zh-CN" sz="2000" i="1" smtClean="0">
                    <a:latin typeface="Consolas" pitchFamily="49" charset="0"/>
                    <a:ea typeface="微软雅黑" pitchFamily="34" charset="-122"/>
                    <a:cs typeface="Consolas" pitchFamily="49" charset="0"/>
                  </a:rPr>
                  <a:t>i</a:t>
                </a:r>
                <a:r>
                  <a:rPr lang="en-US" altLang="zh-CN" sz="2000" dirty="0" smtClean="0">
                    <a:latin typeface="Consolas" pitchFamily="49" charset="0"/>
                    <a:ea typeface="微软雅黑" pitchFamily="34" charset="-122"/>
                    <a:cs typeface="Consolas" pitchFamily="49" charset="0"/>
                  </a:rPr>
                  <a:t>]=11</a:t>
                </a:r>
                <a:endParaRPr lang="zh-CN" altLang="en-US" sz="2000" dirty="0">
                  <a:latin typeface="Consolas" pitchFamily="49" charset="0"/>
                  <a:ea typeface="微软雅黑" pitchFamily="34" charset="-122"/>
                  <a:cs typeface="Consolas" pitchFamily="49" charset="0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214810" y="3500438"/>
              <a:ext cx="42148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，结果为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、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所指较小的元素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21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1876E-6 L 0.05052 -0.001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52 -0.00116 L 0.10417 -0.0011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33 -0.00116 L 0.15156 -0.0011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56 -0.00116 L 0.22066 -0.0011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Text Box 2"/>
          <p:cNvSpPr txBox="1">
            <a:spLocks noChangeArrowheads="1"/>
          </p:cNvSpPr>
          <p:nvPr/>
        </p:nvSpPr>
        <p:spPr bwMode="auto">
          <a:xfrm>
            <a:off x="142844" y="533357"/>
            <a:ext cx="8786874" cy="5275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72000" rIns="144000" bIns="7200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M_Search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(SqList *A, SqList *B)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的长度相同</a:t>
            </a: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i=0, j=0, k=0;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i&lt;A-&gt;length &amp;&amp; j&lt;B-&gt;length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两个序列均没有扫描完</a:t>
            </a: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k++;                          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当前归并的元素个数增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A-&gt;data[i]&lt;B-&gt;data[j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 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归并较小的元素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A-&gt;data[i]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if (k==A-&gt;length)	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若当前归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的是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</a:t>
            </a: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return </a:t>
            </a:r>
            <a:r>
              <a:rPr lang="en-US" altLang="zh-CN" sz="1800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A-&gt;data[i]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A-&gt;data[i]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i++;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			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归并较小的元素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B-&gt;data[j]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if (k==B-&gt;length)	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若当前归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</a:t>
            </a: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return </a:t>
            </a:r>
            <a:r>
              <a:rPr lang="en-US" altLang="zh-CN" sz="1800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B-&gt;data[j]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B-&gt;data[j]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j++; 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54979" name="Text Box 3"/>
          <p:cNvSpPr txBox="1">
            <a:spLocks noChangeArrowheads="1"/>
          </p:cNvSpPr>
          <p:nvPr/>
        </p:nvSpPr>
        <p:spPr bwMode="auto">
          <a:xfrm>
            <a:off x="357158" y="71414"/>
            <a:ext cx="28813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对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应的算法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85786" y="6143644"/>
            <a:ext cx="57150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算法的时间复杂度为</a:t>
            </a:r>
            <a:r>
              <a:rPr lang="en-US" altLang="zh-CN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O(</a:t>
            </a:r>
            <a:r>
              <a:rPr lang="en-US" altLang="zh-CN" sz="2000" i="1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)</a:t>
            </a:r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，空间</a:t>
            </a:r>
            <a:r>
              <a:rPr lang="zh-CN" altLang="en-US" sz="2000" dirty="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复杂度为</a:t>
            </a:r>
            <a:r>
              <a:rPr lang="en-US" altLang="zh-CN" sz="2000" dirty="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O(1)</a:t>
            </a:r>
            <a:r>
              <a:rPr lang="zh-CN" altLang="en-US" sz="2000" dirty="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。</a:t>
            </a:r>
            <a:endParaRPr lang="zh-CN" altLang="en-US" sz="2000" dirty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22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28662" y="107154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pc="3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endParaRPr lang="zh-CN" altLang="en-US" sz="2000" spc="3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00232" y="1785926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有序表和顺序表的区别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142976" y="2202412"/>
            <a:ext cx="4000528" cy="912318"/>
            <a:chOff x="571472" y="2202412"/>
            <a:chExt cx="4000528" cy="912318"/>
          </a:xfrm>
        </p:grpSpPr>
        <p:sp>
          <p:nvSpPr>
            <p:cNvPr id="15" name="TextBox 14"/>
            <p:cNvSpPr txBox="1"/>
            <p:nvPr/>
          </p:nvSpPr>
          <p:spPr>
            <a:xfrm>
              <a:off x="571472" y="2714620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仿宋" pitchFamily="49" charset="-122"/>
                  <a:ea typeface="仿宋" pitchFamily="49" charset="-122"/>
                </a:rPr>
                <a:t>逻辑层面的概念</a:t>
              </a:r>
              <a:endParaRPr lang="zh-CN" altLang="en-US" sz="20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7" name="直接箭头连接符 16"/>
            <p:cNvCxnSpPr>
              <a:stCxn id="15" idx="0"/>
            </p:cNvCxnSpPr>
            <p:nvPr/>
          </p:nvCxnSpPr>
          <p:spPr>
            <a:xfrm rot="5400000" flipH="1" flipV="1">
              <a:off x="1500169" y="2285997"/>
              <a:ext cx="500059" cy="357189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571736" y="2702478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仿宋" pitchFamily="49" charset="-122"/>
                  <a:ea typeface="仿宋" pitchFamily="49" charset="-122"/>
                </a:rPr>
                <a:t>物理层面的概念</a:t>
              </a:r>
              <a:endParaRPr lang="zh-CN" altLang="en-US" sz="20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20" name="直接箭头连接符 19"/>
            <p:cNvCxnSpPr>
              <a:stCxn id="18" idx="0"/>
            </p:cNvCxnSpPr>
            <p:nvPr/>
          </p:nvCxnSpPr>
          <p:spPr>
            <a:xfrm rot="16200000" flipV="1">
              <a:off x="3036084" y="2166694"/>
              <a:ext cx="500066" cy="571502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3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500034" y="1071546"/>
            <a:ext cx="8077200" cy="816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既然有序表中元素逻辑关系与线性表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的相同，有序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表可以采用与线性表相同的存储结构。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2579667" y="2418680"/>
            <a:ext cx="1063639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有序表</a:t>
            </a:r>
          </a:p>
        </p:txBody>
      </p:sp>
      <p:sp>
        <p:nvSpPr>
          <p:cNvPr id="124934" name="Freeform 6"/>
          <p:cNvSpPr>
            <a:spLocks/>
          </p:cNvSpPr>
          <p:nvPr/>
        </p:nvSpPr>
        <p:spPr bwMode="auto">
          <a:xfrm>
            <a:off x="2444729" y="2857496"/>
            <a:ext cx="484197" cy="724821"/>
          </a:xfrm>
          <a:custGeom>
            <a:avLst/>
            <a:gdLst/>
            <a:ahLst/>
            <a:cxnLst>
              <a:cxn ang="0">
                <a:pos x="267" y="0"/>
              </a:cxn>
              <a:cxn ang="0">
                <a:pos x="0" y="416"/>
              </a:cxn>
            </a:cxnLst>
            <a:rect l="0" t="0" r="r" b="b"/>
            <a:pathLst>
              <a:path w="267" h="416">
                <a:moveTo>
                  <a:pt x="267" y="0"/>
                </a:moveTo>
                <a:lnTo>
                  <a:pt x="0" y="416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2000"/>
          </a:p>
        </p:txBody>
      </p:sp>
      <p:sp>
        <p:nvSpPr>
          <p:cNvPr id="124935" name="Freeform 7"/>
          <p:cNvSpPr>
            <a:spLocks/>
          </p:cNvSpPr>
          <p:nvPr/>
        </p:nvSpPr>
        <p:spPr bwMode="auto">
          <a:xfrm>
            <a:off x="3357554" y="2857496"/>
            <a:ext cx="428627" cy="71437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" y="368"/>
              </a:cxn>
            </a:cxnLst>
            <a:rect l="0" t="0" r="r" b="b"/>
            <a:pathLst>
              <a:path w="256" h="368">
                <a:moveTo>
                  <a:pt x="0" y="0"/>
                </a:moveTo>
                <a:lnTo>
                  <a:pt x="256" y="368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2000"/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1643043" y="3569617"/>
            <a:ext cx="1214446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方正兰亭超细黑简体" pitchFamily="2" charset="-122"/>
                <a:ea typeface="方正兰亭超细黑简体" pitchFamily="2" charset="-122"/>
                <a:cs typeface="Times New Roman" pitchFamily="18" charset="0"/>
              </a:rPr>
              <a:t>顺序表</a:t>
            </a: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3514704" y="3569617"/>
            <a:ext cx="985858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方正兰亭超细黑简体" pitchFamily="2" charset="-122"/>
                <a:ea typeface="方正兰亭超细黑简体" pitchFamily="2" charset="-122"/>
                <a:cs typeface="Times New Roman" pitchFamily="18" charset="0"/>
              </a:rPr>
              <a:t>链 表</a:t>
            </a:r>
          </a:p>
        </p:txBody>
      </p:sp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5000628" y="2418680"/>
            <a:ext cx="13573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9933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124939" name="Text Box 11"/>
          <p:cNvSpPr txBox="1">
            <a:spLocks noChangeArrowheads="1"/>
          </p:cNvSpPr>
          <p:nvPr/>
        </p:nvSpPr>
        <p:spPr bwMode="auto">
          <a:xfrm>
            <a:off x="5027592" y="3569617"/>
            <a:ext cx="14398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339933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存储结构</a:t>
            </a:r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>
            <a:off x="5603854" y="2850480"/>
            <a:ext cx="0" cy="71913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2000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71472" y="342494"/>
            <a:ext cx="6643734" cy="514738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2.5.2 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有</a:t>
            </a:r>
            <a:r>
              <a:rPr lang="zh-CN" altLang="en-US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序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表的存储结构及其基本运算算法</a:t>
            </a:r>
            <a:endParaRPr lang="zh-CN" altLang="en-US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00166" y="4500570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方正启体简体" pitchFamily="65" charset="-122"/>
                <a:ea typeface="方正启体简体" pitchFamily="65" charset="-122"/>
              </a:rPr>
              <a:t>有序顺序表</a:t>
            </a:r>
            <a:endParaRPr lang="zh-CN" altLang="en-US" sz="2000"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2214546" y="4143380"/>
            <a:ext cx="142876" cy="28575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6" name="TextBox 15"/>
          <p:cNvSpPr txBox="1"/>
          <p:nvPr/>
        </p:nvSpPr>
        <p:spPr>
          <a:xfrm>
            <a:off x="3214678" y="4500570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方正启体简体" pitchFamily="65" charset="-122"/>
                <a:ea typeface="方正启体简体" pitchFamily="65" charset="-122"/>
              </a:rPr>
              <a:t>有序链表</a:t>
            </a:r>
            <a:endParaRPr lang="zh-CN" altLang="en-US" sz="2000"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3929058" y="4143380"/>
            <a:ext cx="142876" cy="28575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4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00034" y="857232"/>
            <a:ext cx="7572428" cy="1526160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表或者链表存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表时，许多基本运算算法与线性顺序表或者链表的算法相同（不考虑优化）。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只有插入运算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—ListInsert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法有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差异。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877906" y="2947984"/>
            <a:ext cx="2816218" cy="1613535"/>
            <a:chOff x="827088" y="4632325"/>
            <a:chExt cx="2816218" cy="1613535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827088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258888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690688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+mj-ea"/>
                  <a:ea typeface="+mj-ea"/>
                  <a:cs typeface="Consolas" pitchFamily="49" charset="0"/>
                </a:rPr>
                <a:t>…</a:t>
              </a:r>
              <a:endParaRPr lang="en-US" altLang="zh-CN" sz="1800" baseline="-2500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endParaRP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2122488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2555875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+mj-ea"/>
                  <a:ea typeface="+mj-ea"/>
                  <a:cs typeface="Consolas" pitchFamily="49" charset="0"/>
                </a:rPr>
                <a:t>…</a:t>
              </a:r>
              <a:endParaRPr lang="en-US" altLang="zh-CN" sz="1800" baseline="-2500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2987675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971550" y="4632325"/>
              <a:ext cx="26717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ListInsert(L</a:t>
              </a:r>
              <a:r>
                <a:rPr lang="zh-CN" altLang="en-US" sz="18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zh-CN" altLang="en-US" sz="18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e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1906588" y="5011738"/>
              <a:ext cx="0" cy="28892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592224" y="5845750"/>
              <a:ext cx="11223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线性表</a:t>
              </a:r>
            </a:p>
          </p:txBody>
        </p:sp>
      </p:grpSp>
      <p:grpSp>
        <p:nvGrpSpPr>
          <p:cNvPr id="4" name="组合 13"/>
          <p:cNvGrpSpPr/>
          <p:nvPr/>
        </p:nvGrpSpPr>
        <p:grpSpPr>
          <a:xfrm>
            <a:off x="4622818" y="2928934"/>
            <a:ext cx="2592388" cy="1573289"/>
            <a:chOff x="4572000" y="4613275"/>
            <a:chExt cx="2592388" cy="1573289"/>
          </a:xfrm>
        </p:grpSpPr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572000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003800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5435600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+mn-ea"/>
                  <a:cs typeface="Consolas" pitchFamily="49" charset="0"/>
                </a:rPr>
                <a:t>…</a:t>
              </a:r>
              <a:endParaRPr lang="en-US" altLang="zh-CN" sz="1800" baseline="-25000">
                <a:solidFill>
                  <a:srgbClr val="0000FF"/>
                </a:solidFill>
                <a:latin typeface="+mn-ea"/>
                <a:cs typeface="Consolas" pitchFamily="49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5867400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6300788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+mn-ea"/>
                  <a:cs typeface="Consolas" pitchFamily="49" charset="0"/>
                </a:rPr>
                <a:t>…</a:t>
              </a:r>
              <a:endParaRPr lang="en-US" altLang="zh-CN" sz="1800" baseline="-25000">
                <a:solidFill>
                  <a:srgbClr val="0000FF"/>
                </a:solidFill>
                <a:latin typeface="+mn-ea"/>
                <a:cs typeface="Consolas" pitchFamily="49" charset="0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6732588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4572000" y="4613275"/>
              <a:ext cx="23749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ListInsert(L</a:t>
              </a:r>
              <a:r>
                <a:rPr lang="zh-CN" altLang="en-US" sz="18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e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5651500" y="5011738"/>
              <a:ext cx="0" cy="28892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5164125" y="5786454"/>
              <a:ext cx="140814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有序表</a:t>
              </a:r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5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571472" y="500042"/>
            <a:ext cx="68580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以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顺序表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存储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有序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ListInsert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()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算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法算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法如下：</a:t>
            </a: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571472" y="1071546"/>
            <a:ext cx="7929618" cy="32916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bIns="14400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ListInsert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e)</a:t>
            </a: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&lt;L-&gt;length &amp;&amp; L-&gt;data[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]&lt;e)</a:t>
            </a: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查找值为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</a:p>
          <a:p>
            <a:pPr algn="l">
              <a:lnSpc>
                <a:spcPts val="26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ListLength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(L);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j&gt;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data[i..n]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后移一个位置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L-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&gt;data[j]=L-&gt;data[j-1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]=e;</a:t>
            </a: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&gt;length++;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有序顺序表长度增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6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642910" y="357166"/>
            <a:ext cx="6604017" cy="407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以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单链表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存储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有序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ListInsert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()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的算法如下：</a:t>
            </a: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785786" y="999616"/>
            <a:ext cx="7215238" cy="3610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23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ListInsert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e)</a:t>
            </a:r>
          </a:p>
          <a:p>
            <a:pPr algn="l">
              <a:lnSpc>
                <a:spcPts val="23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pre=L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300"/>
              </a:lnSpc>
            </a:pP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(pre-&gt;next!=NULL &amp;&amp; pre-&gt;next-&gt;data&lt;e)</a:t>
            </a:r>
          </a:p>
          <a:p>
            <a:pPr algn="l">
              <a:lnSpc>
                <a:spcPts val="23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pre=pre-&gt;next; 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插入结点的前驱结点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p=(LinkNode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malloc(sizeof(LinkNode));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&gt;data=e;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创建存放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&gt;next=pre-&gt;next;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结点之后插入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&gt;next=p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300"/>
              </a:lnSpc>
            </a:pP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11"/>
          <p:cNvGrpSpPr/>
          <p:nvPr/>
        </p:nvGrpSpPr>
        <p:grpSpPr>
          <a:xfrm>
            <a:off x="1142976" y="1761642"/>
            <a:ext cx="6715172" cy="3298290"/>
            <a:chOff x="1142976" y="2500306"/>
            <a:chExt cx="6715172" cy="3298290"/>
          </a:xfrm>
        </p:grpSpPr>
        <p:sp>
          <p:nvSpPr>
            <p:cNvPr id="4" name="矩形 3"/>
            <p:cNvSpPr/>
            <p:nvPr/>
          </p:nvSpPr>
          <p:spPr>
            <a:xfrm>
              <a:off x="1142976" y="2500306"/>
              <a:ext cx="6715172" cy="78581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" name="直接箭头连接符 5"/>
            <p:cNvCxnSpPr>
              <a:stCxn id="4" idx="2"/>
              <a:endCxn id="7" idx="0"/>
            </p:cNvCxnSpPr>
            <p:nvPr/>
          </p:nvCxnSpPr>
          <p:spPr>
            <a:xfrm rot="16200000" flipH="1">
              <a:off x="3446851" y="4339834"/>
              <a:ext cx="2143140" cy="35719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428992" y="5429264"/>
              <a:ext cx="2214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查找插入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的位置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pre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12"/>
          <p:cNvGrpSpPr/>
          <p:nvPr/>
        </p:nvGrpSpPr>
        <p:grpSpPr>
          <a:xfrm>
            <a:off x="642910" y="2618898"/>
            <a:ext cx="7000924" cy="2524614"/>
            <a:chOff x="642910" y="3429000"/>
            <a:chExt cx="7000924" cy="2524614"/>
          </a:xfrm>
        </p:grpSpPr>
        <p:sp>
          <p:nvSpPr>
            <p:cNvPr id="8" name="矩形 7"/>
            <p:cNvSpPr/>
            <p:nvPr/>
          </p:nvSpPr>
          <p:spPr>
            <a:xfrm>
              <a:off x="1142976" y="3429000"/>
              <a:ext cx="6500858" cy="142876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5400000">
              <a:off x="1423451" y="5221021"/>
              <a:ext cx="725728" cy="794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42910" y="5584282"/>
              <a:ext cx="242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在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pre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之后插入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结点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7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96" name="Text Box 32"/>
          <p:cNvSpPr txBox="1">
            <a:spLocks noChangeArrowheads="1"/>
          </p:cNvSpPr>
          <p:nvPr/>
        </p:nvSpPr>
        <p:spPr bwMode="auto">
          <a:xfrm>
            <a:off x="323850" y="404813"/>
            <a:ext cx="4033836" cy="514738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2.5.3 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有</a:t>
            </a:r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序</a:t>
            </a: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表的归并算法 </a:t>
            </a:r>
          </a:p>
        </p:txBody>
      </p:sp>
      <p:sp>
        <p:nvSpPr>
          <p:cNvPr id="190497" name="Text Box 33"/>
          <p:cNvSpPr txBox="1">
            <a:spLocks noChangeArrowheads="1"/>
          </p:cNvSpPr>
          <p:nvPr/>
        </p:nvSpPr>
        <p:spPr bwMode="auto">
          <a:xfrm>
            <a:off x="539751" y="1295956"/>
            <a:ext cx="8104216" cy="910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400"/>
              </a:lnSpc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2.14】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设有两个有序表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LA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LB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。设计一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算法，将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它们合并成一个有序表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LC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0500" name="Text Box 36"/>
          <p:cNvSpPr txBox="1">
            <a:spLocks noChangeArrowheads="1"/>
          </p:cNvSpPr>
          <p:nvPr/>
        </p:nvSpPr>
        <p:spPr bwMode="auto">
          <a:xfrm>
            <a:off x="2878108" y="4131238"/>
            <a:ext cx="26654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二路归并示意图 </a:t>
            </a:r>
          </a:p>
        </p:txBody>
      </p:sp>
      <p:sp>
        <p:nvSpPr>
          <p:cNvPr id="190502" name="Rectangle 38"/>
          <p:cNvSpPr>
            <a:spLocks noChangeArrowheads="1"/>
          </p:cNvSpPr>
          <p:nvPr/>
        </p:nvSpPr>
        <p:spPr bwMode="auto">
          <a:xfrm>
            <a:off x="3154344" y="2694547"/>
            <a:ext cx="2160587" cy="1081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二路归并</a:t>
            </a:r>
          </a:p>
        </p:txBody>
      </p:sp>
      <p:sp>
        <p:nvSpPr>
          <p:cNvPr id="190503" name="Line 39"/>
          <p:cNvSpPr>
            <a:spLocks noChangeShapeType="1"/>
          </p:cNvSpPr>
          <p:nvPr/>
        </p:nvSpPr>
        <p:spPr bwMode="auto">
          <a:xfrm>
            <a:off x="2506644" y="2983472"/>
            <a:ext cx="6477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0504" name="Text Box 40"/>
          <p:cNvSpPr txBox="1">
            <a:spLocks noChangeArrowheads="1"/>
          </p:cNvSpPr>
          <p:nvPr/>
        </p:nvSpPr>
        <p:spPr bwMode="auto">
          <a:xfrm>
            <a:off x="1857356" y="2742172"/>
            <a:ext cx="9366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LA</a:t>
            </a:r>
          </a:p>
        </p:txBody>
      </p:sp>
      <p:sp>
        <p:nvSpPr>
          <p:cNvPr id="190505" name="Line 41"/>
          <p:cNvSpPr>
            <a:spLocks noChangeShapeType="1"/>
          </p:cNvSpPr>
          <p:nvPr/>
        </p:nvSpPr>
        <p:spPr bwMode="auto">
          <a:xfrm>
            <a:off x="2506644" y="3415272"/>
            <a:ext cx="6477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0506" name="Text Box 42"/>
          <p:cNvSpPr txBox="1">
            <a:spLocks noChangeArrowheads="1"/>
          </p:cNvSpPr>
          <p:nvPr/>
        </p:nvSpPr>
        <p:spPr bwMode="auto">
          <a:xfrm>
            <a:off x="1857356" y="3173972"/>
            <a:ext cx="9366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LB</a:t>
            </a:r>
          </a:p>
        </p:txBody>
      </p:sp>
      <p:sp>
        <p:nvSpPr>
          <p:cNvPr id="190507" name="Line 43"/>
          <p:cNvSpPr>
            <a:spLocks noChangeShapeType="1"/>
          </p:cNvSpPr>
          <p:nvPr/>
        </p:nvSpPr>
        <p:spPr bwMode="auto">
          <a:xfrm>
            <a:off x="5314931" y="3199372"/>
            <a:ext cx="6477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0508" name="Text Box 44"/>
          <p:cNvSpPr txBox="1">
            <a:spLocks noChangeArrowheads="1"/>
          </p:cNvSpPr>
          <p:nvPr/>
        </p:nvSpPr>
        <p:spPr bwMode="auto">
          <a:xfrm>
            <a:off x="6034069" y="2958072"/>
            <a:ext cx="9366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LC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8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0" y="2416175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428596" y="928670"/>
            <a:ext cx="5676910" cy="827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LA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LB=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其二路归并过程如下： </a:t>
            </a:r>
          </a:p>
        </p:txBody>
      </p:sp>
      <p:sp>
        <p:nvSpPr>
          <p:cNvPr id="184328" name="Text Box 8"/>
          <p:cNvSpPr txBox="1">
            <a:spLocks noChangeArrowheads="1"/>
          </p:cNvSpPr>
          <p:nvPr/>
        </p:nvSpPr>
        <p:spPr bwMode="auto">
          <a:xfrm>
            <a:off x="479415" y="2684463"/>
            <a:ext cx="18780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LA</a:t>
            </a:r>
            <a:r>
              <a:rPr lang="zh-CN" altLang="en-US" sz="2000"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1  3  5</a:t>
            </a:r>
            <a:endParaRPr lang="en-US" altLang="zh-CN" sz="200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4329" name="Text Box 9"/>
          <p:cNvSpPr txBox="1">
            <a:spLocks noChangeArrowheads="1"/>
          </p:cNvSpPr>
          <p:nvPr/>
        </p:nvSpPr>
        <p:spPr bwMode="auto">
          <a:xfrm>
            <a:off x="479415" y="3405188"/>
            <a:ext cx="22351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LB</a:t>
            </a:r>
            <a:r>
              <a:rPr lang="zh-CN" altLang="en-US" sz="2000"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2  4  6  8</a:t>
            </a:r>
            <a:endParaRPr lang="en-US" altLang="zh-CN" sz="200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949315" y="1938338"/>
            <a:ext cx="647700" cy="796925"/>
            <a:chOff x="545" y="1055"/>
            <a:chExt cx="408" cy="502"/>
          </a:xfrm>
        </p:grpSpPr>
        <p:sp>
          <p:nvSpPr>
            <p:cNvPr id="184330" name="Line 10"/>
            <p:cNvSpPr>
              <a:spLocks noChangeShapeType="1"/>
            </p:cNvSpPr>
            <p:nvPr/>
          </p:nvSpPr>
          <p:spPr bwMode="auto">
            <a:xfrm>
              <a:off x="681" y="1285"/>
              <a:ext cx="0" cy="27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332" name="Text Box 12"/>
            <p:cNvSpPr txBox="1">
              <a:spLocks noChangeArrowheads="1"/>
            </p:cNvSpPr>
            <p:nvPr/>
          </p:nvSpPr>
          <p:spPr bwMode="auto">
            <a:xfrm>
              <a:off x="545" y="1055"/>
              <a:ext cx="4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1000088" y="3802065"/>
            <a:ext cx="647700" cy="955675"/>
            <a:chOff x="567" y="2229"/>
            <a:chExt cx="408" cy="602"/>
          </a:xfrm>
        </p:grpSpPr>
        <p:sp>
          <p:nvSpPr>
            <p:cNvPr id="184331" name="Line 11"/>
            <p:cNvSpPr>
              <a:spLocks noChangeShapeType="1"/>
            </p:cNvSpPr>
            <p:nvPr/>
          </p:nvSpPr>
          <p:spPr bwMode="auto">
            <a:xfrm flipV="1">
              <a:off x="673" y="2229"/>
              <a:ext cx="0" cy="31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333" name="Text Box 13"/>
            <p:cNvSpPr txBox="1">
              <a:spLocks noChangeArrowheads="1"/>
            </p:cNvSpPr>
            <p:nvPr/>
          </p:nvSpPr>
          <p:spPr bwMode="auto">
            <a:xfrm>
              <a:off x="567" y="2598"/>
              <a:ext cx="4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</p:grpSp>
      <p:sp>
        <p:nvSpPr>
          <p:cNvPr id="184334" name="AutoShape 14"/>
          <p:cNvSpPr>
            <a:spLocks noChangeArrowheads="1"/>
          </p:cNvSpPr>
          <p:nvPr/>
        </p:nvSpPr>
        <p:spPr bwMode="auto">
          <a:xfrm>
            <a:off x="2916238" y="3260725"/>
            <a:ext cx="2232025" cy="360363"/>
          </a:xfrm>
          <a:prstGeom prst="rightArrow">
            <a:avLst>
              <a:gd name="adj1" fmla="val 50000"/>
              <a:gd name="adj2" fmla="val 154846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4335" name="Text Box 15"/>
          <p:cNvSpPr txBox="1">
            <a:spLocks noChangeArrowheads="1"/>
          </p:cNvSpPr>
          <p:nvPr/>
        </p:nvSpPr>
        <p:spPr bwMode="auto">
          <a:xfrm>
            <a:off x="2914651" y="2755900"/>
            <a:ext cx="2014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较小者复制到</a:t>
            </a:r>
            <a:r>
              <a:rPr lang="en-US" altLang="zh-CN" sz="1800" dirty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</a:t>
            </a:r>
          </a:p>
        </p:txBody>
      </p:sp>
      <p:sp>
        <p:nvSpPr>
          <p:cNvPr id="184336" name="Text Box 16"/>
          <p:cNvSpPr txBox="1">
            <a:spLocks noChangeArrowheads="1"/>
          </p:cNvSpPr>
          <p:nvPr/>
        </p:nvSpPr>
        <p:spPr bwMode="auto">
          <a:xfrm>
            <a:off x="5214942" y="3187700"/>
            <a:ext cx="7207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LC</a:t>
            </a:r>
            <a:r>
              <a:rPr lang="zh-CN" altLang="en-US" sz="2000">
                <a:latin typeface="Consolas" pitchFamily="49" charset="0"/>
                <a:cs typeface="Consolas" pitchFamily="49" charset="0"/>
              </a:rPr>
              <a:t>：</a:t>
            </a:r>
          </a:p>
        </p:txBody>
      </p:sp>
      <p:sp>
        <p:nvSpPr>
          <p:cNvPr id="184338" name="Text Box 18"/>
          <p:cNvSpPr txBox="1">
            <a:spLocks noChangeArrowheads="1"/>
          </p:cNvSpPr>
          <p:nvPr/>
        </p:nvSpPr>
        <p:spPr bwMode="auto">
          <a:xfrm>
            <a:off x="285720" y="285728"/>
            <a:ext cx="3748084" cy="4022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46800" rIns="0" bIns="4680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顺序表二路归并示例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的演示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4339" name="Text Box 19"/>
          <p:cNvSpPr txBox="1">
            <a:spLocks noChangeArrowheads="1"/>
          </p:cNvSpPr>
          <p:nvPr/>
        </p:nvSpPr>
        <p:spPr bwMode="auto">
          <a:xfrm>
            <a:off x="6030917" y="3230563"/>
            <a:ext cx="215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84340" name="Text Box 20"/>
          <p:cNvSpPr txBox="1">
            <a:spLocks noChangeArrowheads="1"/>
          </p:cNvSpPr>
          <p:nvPr/>
        </p:nvSpPr>
        <p:spPr bwMode="auto">
          <a:xfrm>
            <a:off x="6462717" y="3230563"/>
            <a:ext cx="215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84341" name="Text Box 21"/>
          <p:cNvSpPr txBox="1">
            <a:spLocks noChangeArrowheads="1"/>
          </p:cNvSpPr>
          <p:nvPr/>
        </p:nvSpPr>
        <p:spPr bwMode="auto">
          <a:xfrm>
            <a:off x="6821492" y="3230563"/>
            <a:ext cx="215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84342" name="Text Box 22"/>
          <p:cNvSpPr txBox="1">
            <a:spLocks noChangeArrowheads="1"/>
          </p:cNvSpPr>
          <p:nvPr/>
        </p:nvSpPr>
        <p:spPr bwMode="auto">
          <a:xfrm>
            <a:off x="7253292" y="3230563"/>
            <a:ext cx="215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84343" name="Text Box 23"/>
          <p:cNvSpPr txBox="1">
            <a:spLocks noChangeArrowheads="1"/>
          </p:cNvSpPr>
          <p:nvPr/>
        </p:nvSpPr>
        <p:spPr bwMode="auto">
          <a:xfrm>
            <a:off x="7613654" y="3230563"/>
            <a:ext cx="215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84344" name="Text Box 24"/>
          <p:cNvSpPr txBox="1">
            <a:spLocks noChangeArrowheads="1"/>
          </p:cNvSpPr>
          <p:nvPr/>
        </p:nvSpPr>
        <p:spPr bwMode="auto">
          <a:xfrm>
            <a:off x="8045454" y="3230563"/>
            <a:ext cx="215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84345" name="Text Box 25"/>
          <p:cNvSpPr txBox="1">
            <a:spLocks noChangeArrowheads="1"/>
          </p:cNvSpPr>
          <p:nvPr/>
        </p:nvSpPr>
        <p:spPr bwMode="auto">
          <a:xfrm>
            <a:off x="8404229" y="3230563"/>
            <a:ext cx="215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84349" name="Text Box 29"/>
          <p:cNvSpPr txBox="1">
            <a:spLocks noChangeArrowheads="1"/>
          </p:cNvSpPr>
          <p:nvPr/>
        </p:nvSpPr>
        <p:spPr bwMode="auto">
          <a:xfrm>
            <a:off x="574675" y="5348288"/>
            <a:ext cx="65690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LA</a:t>
            </a:r>
            <a:r>
              <a:rPr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、</a:t>
            </a:r>
            <a:r>
              <a:rPr lang="en-US" altLang="zh-CN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LB</a:t>
            </a:r>
            <a:r>
              <a:rPr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中每个元素恰好遍历</a:t>
            </a:r>
            <a:r>
              <a:rPr lang="zh-CN" altLang="en-US" sz="2000">
                <a:latin typeface="Consolas" pitchFamily="49" charset="0"/>
                <a:ea typeface="华文中宋" pitchFamily="2" charset="-122"/>
                <a:cs typeface="Consolas" pitchFamily="49" charset="0"/>
              </a:rPr>
              <a:t>一</a:t>
            </a:r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次，时间</a:t>
            </a:r>
            <a:r>
              <a:rPr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复杂度为</a:t>
            </a:r>
            <a:r>
              <a:rPr lang="en-US" altLang="zh-CN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latin typeface="Consolas" pitchFamily="49" charset="0"/>
                <a:ea typeface="华文中宋" pitchFamily="2" charset="-122"/>
                <a:cs typeface="Consolas" pitchFamily="49" charset="0"/>
              </a:rPr>
              <a:t>m</a:t>
            </a:r>
            <a:r>
              <a:rPr lang="en-US" altLang="zh-CN" sz="2000" dirty="0" err="1">
                <a:latin typeface="Consolas" pitchFamily="49" charset="0"/>
                <a:ea typeface="华文中宋" pitchFamily="2" charset="-122"/>
                <a:cs typeface="Consolas" pitchFamily="49" charset="0"/>
              </a:rPr>
              <a:t>+</a:t>
            </a:r>
            <a:r>
              <a:rPr lang="en-US" altLang="zh-CN" sz="2000" i="1" dirty="0" err="1">
                <a:latin typeface="Consolas" pitchFamily="49" charset="0"/>
                <a:ea typeface="华文中宋" pitchFamily="2" charset="-122"/>
                <a:cs typeface="Consolas" pitchFamily="49" charset="0"/>
              </a:rPr>
              <a:t>n</a:t>
            </a:r>
            <a:r>
              <a:rPr lang="en-US" altLang="zh-CN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)</a:t>
            </a:r>
            <a:r>
              <a:rPr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。</a:t>
            </a: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9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7.40741E-7 L 0.04705 -7.40741E-7 " pathEditMode="fixed" rAng="0" ptsTypes="AA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044 L 0.0434 -9.90053E-7 " pathEditMode="fixed" rAng="0" ptsTypes="AA">
                                      <p:cBhvr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04 -4.27944E-6 L 0.09305 0.0018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01 -4.07407E-6 L 0.09323 -4.07407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05 0.00185 L 0.13229 -4.27944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23 -9.90053E-7 L 0.13472 0.00185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8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72 0.00185 L 0.16615 0.00185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9" grpId="0"/>
      <p:bldP spid="184340" grpId="0"/>
      <p:bldP spid="184341" grpId="0"/>
      <p:bldP spid="184342" grpId="0"/>
      <p:bldP spid="184343" grpId="0"/>
      <p:bldP spid="184344" grpId="0"/>
      <p:bldP spid="184345" grpId="0"/>
      <p:bldP spid="18434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1688</TotalTime>
  <Words>1794</Words>
  <Application>Microsoft Office PowerPoint</Application>
  <PresentationFormat>全屏显示(4:3)</PresentationFormat>
  <Paragraphs>257</Paragraphs>
  <Slides>22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814</cp:revision>
  <dcterms:created xsi:type="dcterms:W3CDTF">2004-04-02T09:54:37Z</dcterms:created>
  <dcterms:modified xsi:type="dcterms:W3CDTF">2021-05-07T10:02:47Z</dcterms:modified>
</cp:coreProperties>
</file>