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1"/>
  </p:notesMasterIdLst>
  <p:sldIdLst>
    <p:sldId id="414" r:id="rId2"/>
    <p:sldId id="404" r:id="rId3"/>
    <p:sldId id="405" r:id="rId4"/>
    <p:sldId id="403" r:id="rId5"/>
    <p:sldId id="415" r:id="rId6"/>
    <p:sldId id="416" r:id="rId7"/>
    <p:sldId id="418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FF3300"/>
    <a:srgbClr val="000000"/>
    <a:srgbClr val="6699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581" autoAdjust="0"/>
  </p:normalViewPr>
  <p:slideViewPr>
    <p:cSldViewPr>
      <p:cViewPr varScale="1">
        <p:scale>
          <a:sx n="100" d="100"/>
          <a:sy n="100" d="100"/>
        </p:scale>
        <p:origin x="-4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4480" y="4165844"/>
            <a:ext cx="3857652" cy="483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、线性表两类存储结构的比较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1670" y="4951662"/>
            <a:ext cx="2428892" cy="10491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顺序表</a:t>
            </a:r>
            <a:endParaRPr lang="en-US" altLang="zh-CN" sz="2000" smtClean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链表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71736" y="1190609"/>
            <a:ext cx="3429024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2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章 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90485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8"/>
          <p:cNvSpPr>
            <a:spLocks noChangeAspect="1" noChangeArrowheads="1"/>
          </p:cNvSpPr>
          <p:nvPr/>
        </p:nvSpPr>
        <p:spPr bwMode="auto">
          <a:xfrm>
            <a:off x="1071538" y="2790901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Oval 9"/>
          <p:cNvSpPr>
            <a:spLocks noChangeAspect="1" noChangeArrowheads="1"/>
          </p:cNvSpPr>
          <p:nvPr/>
        </p:nvSpPr>
        <p:spPr bwMode="auto">
          <a:xfrm>
            <a:off x="1122369" y="2841445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一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1670" y="3024185"/>
            <a:ext cx="250033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顺序表和单链表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123688"/>
            <a:ext cx="8215370" cy="173380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荷兰国旗问题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设有一个条块序列，每个条块为红（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）、白（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）、兰（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）三种颜色中的一种。假设该序列采用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存储，设计一个时间复杂度为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的算法，使得这些条块按红、白、兰的顺序排好，即排成荷兰国旗图案。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0166" y="2891331"/>
            <a:ext cx="5072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1 0 2 1 0 0 1 2 2 1 0 2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1643042" y="3871419"/>
            <a:ext cx="5143536" cy="480000"/>
            <a:chOff x="1643042" y="2903564"/>
            <a:chExt cx="5143536" cy="360000"/>
          </a:xfrm>
        </p:grpSpPr>
        <p:sp>
          <p:nvSpPr>
            <p:cNvPr id="8" name="矩形 7"/>
            <p:cNvSpPr/>
            <p:nvPr/>
          </p:nvSpPr>
          <p:spPr>
            <a:xfrm>
              <a:off x="2071670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0029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57554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28926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78618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214810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3438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72066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29322" y="2903564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500694" y="2903564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357950" y="2903564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右弧形箭头 27"/>
          <p:cNvSpPr/>
          <p:nvPr/>
        </p:nvSpPr>
        <p:spPr>
          <a:xfrm>
            <a:off x="4714876" y="3238499"/>
            <a:ext cx="142876" cy="571504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1643042" y="5204928"/>
            <a:ext cx="5143536" cy="476253"/>
            <a:chOff x="1643042" y="3903696"/>
            <a:chExt cx="5143536" cy="357190"/>
          </a:xfrm>
        </p:grpSpPr>
        <p:sp>
          <p:nvSpPr>
            <p:cNvPr id="29" name="矩形 28"/>
            <p:cNvSpPr/>
            <p:nvPr/>
          </p:nvSpPr>
          <p:spPr>
            <a:xfrm>
              <a:off x="1643042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071670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28926" y="3903696"/>
              <a:ext cx="428628" cy="35719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357554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86182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14810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43438" y="3903696"/>
              <a:ext cx="428628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072066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0694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929322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57950" y="3903696"/>
              <a:ext cx="428628" cy="35719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3" name="下箭头 42"/>
          <p:cNvSpPr/>
          <p:nvPr/>
        </p:nvSpPr>
        <p:spPr>
          <a:xfrm>
            <a:off x="3929058" y="4572008"/>
            <a:ext cx="214314" cy="47625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48" y="4552058"/>
            <a:ext cx="1214446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本算法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14282" y="857232"/>
            <a:ext cx="1000100" cy="785817"/>
            <a:chOff x="5691204" y="3835411"/>
            <a:chExt cx="1238250" cy="1236663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50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2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9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0034" y="214290"/>
            <a:ext cx="3500462" cy="483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、顺序表和单链表算法设计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 animBg="1"/>
      <p:bldP spid="43" grpId="0" animBg="1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354907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解：区间划分法</a:t>
            </a:r>
            <a:endParaRPr lang="zh-CN" altLang="en-US" sz="200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1214414" y="3163341"/>
            <a:ext cx="5715040" cy="2123047"/>
            <a:chOff x="1214414" y="2134495"/>
            <a:chExt cx="5715040" cy="1592285"/>
          </a:xfrm>
        </p:grpSpPr>
        <p:sp>
          <p:nvSpPr>
            <p:cNvPr id="8" name="矩形 7"/>
            <p:cNvSpPr/>
            <p:nvPr/>
          </p:nvSpPr>
          <p:spPr>
            <a:xfrm>
              <a:off x="1928794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00166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5742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14678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86050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4330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71934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500562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929190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86446" y="2753674"/>
              <a:ext cx="428628" cy="357190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357818" y="2753674"/>
              <a:ext cx="428628" cy="357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15074" y="2753674"/>
              <a:ext cx="428628" cy="35719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1214414" y="2153131"/>
              <a:ext cx="285752" cy="600543"/>
              <a:chOff x="1214414" y="1161626"/>
              <a:chExt cx="285752" cy="600543"/>
            </a:xfrm>
          </p:grpSpPr>
          <p:cxnSp>
            <p:nvCxnSpPr>
              <p:cNvPr id="20" name="直接箭头连接符 19"/>
              <p:cNvCxnSpPr/>
              <p:nvPr/>
            </p:nvCxnSpPr>
            <p:spPr>
              <a:xfrm rot="5400000">
                <a:off x="1250133" y="1654218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214414" y="1161626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26"/>
            <p:cNvGrpSpPr/>
            <p:nvPr/>
          </p:nvGrpSpPr>
          <p:grpSpPr>
            <a:xfrm>
              <a:off x="6643702" y="2134495"/>
              <a:ext cx="285752" cy="600543"/>
              <a:chOff x="6643702" y="1142990"/>
              <a:chExt cx="285752" cy="600543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rot="5400000">
                <a:off x="6679421" y="163558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643702" y="1142990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endParaRPr lang="zh-CN" altLang="en-US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6" name="组合 27"/>
            <p:cNvGrpSpPr/>
            <p:nvPr/>
          </p:nvGrpSpPr>
          <p:grpSpPr>
            <a:xfrm>
              <a:off x="1571604" y="3143254"/>
              <a:ext cx="285752" cy="582861"/>
              <a:chOff x="1571604" y="2151749"/>
              <a:chExt cx="285752" cy="582861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rot="5400000" flipH="1" flipV="1">
                <a:off x="1607323" y="2258112"/>
                <a:ext cx="214314" cy="158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571604" y="2480694"/>
                <a:ext cx="285752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smtClean="0">
                    <a:solidFill>
                      <a:srgbClr val="FF00FF"/>
                    </a:solidFill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71736" y="3429006"/>
              <a:ext cx="3643338" cy="297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初始状态（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=-1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）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85852" y="1000108"/>
            <a:ext cx="6643734" cy="20107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中间部分为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从头开始扫描顺序表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中部的所有元素。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14356"/>
            <a:ext cx="8358246" cy="24724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：说明它属于中部，保持不动，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：说明它属于前部，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（扩大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元素区间），将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位置的元素交换，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：说明它属于后部，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（扩大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元素区间），将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位置的元素交换，此时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位置的元素可能还要交换到前部，所以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不前进。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14546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85918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317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430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1802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905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57686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6314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4942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72198" y="3968819"/>
            <a:ext cx="428628" cy="476253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43570" y="3968819"/>
            <a:ext cx="428628" cy="476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00826" y="3968819"/>
            <a:ext cx="428628" cy="476253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1500166" y="3304760"/>
            <a:ext cx="285752" cy="664062"/>
            <a:chOff x="1214414" y="1264123"/>
            <a:chExt cx="285752" cy="498046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1250133" y="1654218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214414" y="1264123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8"/>
          <p:cNvGrpSpPr/>
          <p:nvPr/>
        </p:nvGrpSpPr>
        <p:grpSpPr>
          <a:xfrm>
            <a:off x="6929454" y="3304758"/>
            <a:ext cx="285752" cy="639211"/>
            <a:chOff x="6643702" y="1264124"/>
            <a:chExt cx="285752" cy="479409"/>
          </a:xfrm>
        </p:grpSpPr>
        <p:cxnSp>
          <p:nvCxnSpPr>
            <p:cNvPr id="20" name="直接箭头连接符 19"/>
            <p:cNvCxnSpPr/>
            <p:nvPr/>
          </p:nvCxnSpPr>
          <p:spPr>
            <a:xfrm rot="5400000">
              <a:off x="6679421" y="1635582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643702" y="1264124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25"/>
          <p:cNvGrpSpPr/>
          <p:nvPr/>
        </p:nvGrpSpPr>
        <p:grpSpPr>
          <a:xfrm>
            <a:off x="1857356" y="4488260"/>
            <a:ext cx="285752" cy="581120"/>
            <a:chOff x="1857356" y="3357568"/>
            <a:chExt cx="285752" cy="435840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1893869" y="3463931"/>
              <a:ext cx="214314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857356" y="3539492"/>
              <a:ext cx="285752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43174" y="5197142"/>
            <a:ext cx="421484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j</a:t>
            </a:r>
            <a:r>
              <a:rPr lang="zh-CN" altLang="en-US" sz="1800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指向</a:t>
            </a:r>
            <a:r>
              <a:rPr lang="en-US" altLang="zh-CN" sz="1800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1800" spc="3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，交换到前面 </a:t>
            </a:r>
            <a:r>
              <a:rPr lang="en-US" altLang="zh-CN" sz="1800" spc="3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spc="3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4282" y="214290"/>
            <a:ext cx="2000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每一次循环：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35 0.00061 L 0.04497 0.000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 -0.00463 L 0.04462 -0.00463 " pathEditMode="relative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4 -0.00493 C -0.00694 -0.01635 0.00087 -0.05956 -0.0059 -0.07284 C -0.01268 -0.08611 -0.04063 -0.09598 -0.04757 -0.08395 C -0.05452 -0.07191 -0.04757 -0.01851 -0.04757 -0.00123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00061 C -0.00347 -0.00617 -0.00156 -0.01142 -0.00017 -0.01728 C 0.00122 -0.02314 -0.00139 -0.0253 0.00295 -0.0358 C 0.00729 -0.04629 0.0184 -0.07777 0.02587 -0.08024 C 0.03333 -0.08271 0.04427 -0.06419 0.04774 -0.05061 C 0.05122 -0.03703 0.04896 -0.0179 0.0467 0.00124 " pathEditMode="relative" rAng="0" ptsTypes="aaaa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26 0.00061 L 0.09167 0.0006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53 -0.00123 L -0.04514 -0.001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246 C 0.00087 -0.02561 0.00382 -0.04845 0.0625 -0.06172 C 0.12118 -0.075 0.2901 -0.09228 0.35 -0.08209 C 0.4099 -0.07191 0.4158 -0.03642 0.42188 -0.00061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186 C -0.0217 -0.03182 -0.04843 -0.06179 -0.08958 -0.07971 C -0.13073 -0.09763 -0.18907 -0.10813 -0.24167 -0.10937 C -0.29428 -0.1106 -0.375 -0.10566 -0.40521 -0.08712 C -0.43542 -0.06859 -0.42917 -0.03337 -0.42292 0.00185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39 -0.00123 L -0.08281 -0.0012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292 -0.00061 C -0.42518 -0.00185 -0.42726 -0.00277 -0.41875 -0.01728 C -0.41025 -0.03179 -0.41893 -0.06666 -0.37188 -0.08765 C -0.32483 -0.10864 -0.1908 -0.15771 -0.13646 -0.14321 C -0.08211 -0.1287 -0.06406 -0.06481 -0.04583 -0.00061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85 C -0.00642 0.01852 -0.00972 0.03889 -0.01875 0.05185 C -0.02778 0.06481 -0.00278 0.07099 -0.05729 0.07592 C -0.11181 0.08086 -0.29288 0.09383 -0.34583 0.08148 C -0.39878 0.06913 -0.38698 0.03549 -0.375 0.00185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5" grpId="2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2910" y="857233"/>
            <a:ext cx="6357982" cy="4174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move1(SqList *&amp;L)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i=-1，j=0，k=L-&gt;length;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(j&lt;k)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(L-&gt;data[j]==0)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(L-&gt;data[i]，L-&gt;data[j]);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j++;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(L-&gt;data[j]==2)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k--;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(L-&gt;data[k]，L-&gt;data[j]);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j++;	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//L-&gt;data[j==1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的情况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285728"/>
            <a:ext cx="2071702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2" y="928670"/>
            <a:ext cx="7715304" cy="188500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荷兰国旗问题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：设有一个仅由红（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）、白（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）、兰（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）这三种颜色的条块组成的条块序列。假设该序列采用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存储，设计一个时间复杂度为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的算法，使得这些条块按红、白、兰的顺序排好，即排成荷兰国旗图案。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500066" y="357167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3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5720" y="377270"/>
            <a:ext cx="8572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指针扫描结点，根据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值将该结点插入到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个单链表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不带头结点的）中。最后将它们链接起来。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64"/>
          <p:cNvGrpSpPr/>
          <p:nvPr/>
        </p:nvGrpSpPr>
        <p:grpSpPr>
          <a:xfrm>
            <a:off x="357158" y="1619237"/>
            <a:ext cx="7643866" cy="1047759"/>
            <a:chOff x="357158" y="1214427"/>
            <a:chExt cx="7643866" cy="785819"/>
          </a:xfrm>
        </p:grpSpPr>
        <p:sp>
          <p:nvSpPr>
            <p:cNvPr id="22" name="矩形 21"/>
            <p:cNvSpPr/>
            <p:nvPr/>
          </p:nvSpPr>
          <p:spPr>
            <a:xfrm>
              <a:off x="2643174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14480" y="1640246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71868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29256" y="1628542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500562" y="1628542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286644" y="1628542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143108" y="1640246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2285984" y="1772926"/>
              <a:ext cx="357190" cy="20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307180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3214678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4000496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4143372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4929190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V="1">
              <a:off x="5072066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857884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600076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714348" y="1628542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142976" y="1628542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1357290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弧形 59"/>
            <p:cNvSpPr/>
            <p:nvPr/>
          </p:nvSpPr>
          <p:spPr>
            <a:xfrm>
              <a:off x="357158" y="14287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158" y="1214428"/>
              <a:ext cx="357190" cy="2159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715272" y="1628542"/>
              <a:ext cx="285752" cy="352800"/>
            </a:xfrm>
            <a:prstGeom prst="rect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V="1">
              <a:off x="6929454" y="1772926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29375" y="1628542"/>
              <a:ext cx="642942" cy="267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67" name="直接箭头连接符 66"/>
            <p:cNvCxnSpPr>
              <a:endCxn id="23" idx="0"/>
            </p:cNvCxnSpPr>
            <p:nvPr/>
          </p:nvCxnSpPr>
          <p:spPr>
            <a:xfrm rot="5400000">
              <a:off x="1793978" y="1504618"/>
              <a:ext cx="270445" cy="81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581129" y="1214427"/>
              <a:ext cx="357190" cy="2159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65"/>
          <p:cNvGrpSpPr/>
          <p:nvPr/>
        </p:nvGrpSpPr>
        <p:grpSpPr>
          <a:xfrm>
            <a:off x="285720" y="2952747"/>
            <a:ext cx="7715304" cy="3219809"/>
            <a:chOff x="285720" y="2214560"/>
            <a:chExt cx="7715304" cy="2414857"/>
          </a:xfrm>
        </p:grpSpPr>
        <p:sp>
          <p:nvSpPr>
            <p:cNvPr id="97" name="下箭头 96"/>
            <p:cNvSpPr/>
            <p:nvPr/>
          </p:nvSpPr>
          <p:spPr>
            <a:xfrm>
              <a:off x="3929058" y="2214560"/>
              <a:ext cx="214314" cy="500066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643174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714480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571868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429256" y="3000378"/>
              <a:ext cx="428628" cy="360000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500562" y="3000378"/>
              <a:ext cx="428628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286644" y="3000378"/>
              <a:ext cx="428628" cy="36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43108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2285984" y="3143254"/>
              <a:ext cx="357190" cy="6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307180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V="1">
              <a:off x="3214678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000496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 flipV="1">
              <a:off x="4143372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929190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V="1">
              <a:off x="5072066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857884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V="1">
              <a:off x="6000760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714348" y="3409956"/>
              <a:ext cx="428628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142976" y="3409956"/>
              <a:ext cx="285752" cy="36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弧形 87"/>
            <p:cNvSpPr/>
            <p:nvPr/>
          </p:nvSpPr>
          <p:spPr>
            <a:xfrm>
              <a:off x="285720" y="3195642"/>
              <a:ext cx="714380" cy="428628"/>
            </a:xfrm>
            <a:prstGeom prst="arc">
              <a:avLst/>
            </a:prstGeom>
            <a:ln w="28575">
              <a:solidFill>
                <a:srgbClr val="000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7158" y="2981328"/>
              <a:ext cx="357190" cy="2159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715272" y="3000378"/>
              <a:ext cx="285752" cy="3528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>
                  <a:solidFill>
                    <a:schemeClr val="tx1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∧</a:t>
              </a:r>
              <a:endParaRPr lang="zh-CN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V="1">
              <a:off x="6929454" y="3143254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329375" y="3003691"/>
              <a:ext cx="642942" cy="2674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mtClean="0"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zh-CN" altLang="en-US"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93" name="直接箭头连接符 92"/>
            <p:cNvCxnSpPr>
              <a:endCxn id="70" idx="0"/>
            </p:cNvCxnSpPr>
            <p:nvPr/>
          </p:nvCxnSpPr>
          <p:spPr>
            <a:xfrm rot="5400000">
              <a:off x="1786715" y="2857499"/>
              <a:ext cx="284959" cy="7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81129" y="2571750"/>
              <a:ext cx="357190" cy="2159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57224" y="4019146"/>
              <a:ext cx="35719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4400893"/>
              <a:ext cx="357190" cy="228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L2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70" idx="2"/>
            </p:cNvCxnSpPr>
            <p:nvPr/>
          </p:nvCxnSpPr>
          <p:spPr>
            <a:xfrm rot="5400000">
              <a:off x="1215823" y="3430413"/>
              <a:ext cx="783007" cy="6429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86" idx="3"/>
            </p:cNvCxnSpPr>
            <p:nvPr/>
          </p:nvCxnSpPr>
          <p:spPr>
            <a:xfrm rot="10800000" flipV="1">
              <a:off x="1428728" y="3357566"/>
              <a:ext cx="1214446" cy="23239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71" idx="2"/>
              <a:endCxn id="99" idx="3"/>
            </p:cNvCxnSpPr>
            <p:nvPr/>
          </p:nvCxnSpPr>
          <p:spPr>
            <a:xfrm rot="5400000">
              <a:off x="1922910" y="2651882"/>
              <a:ext cx="1154777" cy="25717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3000364" y="5524515"/>
            <a:ext cx="3786214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最后将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链接起来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472" y="500042"/>
            <a:ext cx="1643074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952484"/>
            <a:ext cx="5214974" cy="2400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80000" bIns="216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move2(LinkList  *&amp;L)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*L1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L1=NULL;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L2=NULL;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p=L-&gt;next;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r=L;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5857884" y="1428737"/>
            <a:ext cx="214314" cy="1857388"/>
          </a:xfrm>
          <a:prstGeom prst="rightBrac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15132" y="1404923"/>
            <a:ext cx="500009" cy="18097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做准备工作</a:t>
            </a:r>
            <a:endParaRPr lang="zh-CN" altLang="en-US" sz="2000" spc="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37285"/>
            <a:ext cx="4143404" cy="5347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p-&gt;data==0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r-&gt;next=p; r=p;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p-&gt;data==1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(L1==NULL)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L1=p; r1=p;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r1-&gt;next=p; r1=p;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	//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p-&gt;data==2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(L2==NULL)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L2=p; r2=p;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r2-&gt;next=p; r2=p;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p=p-&gt;next;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4643438" y="913538"/>
            <a:ext cx="3143272" cy="762005"/>
            <a:chOff x="4929190" y="642924"/>
            <a:chExt cx="3143272" cy="571504"/>
          </a:xfrm>
        </p:grpSpPr>
        <p:sp>
          <p:nvSpPr>
            <p:cNvPr id="5" name="右大括号 4"/>
            <p:cNvSpPr/>
            <p:nvPr/>
          </p:nvSpPr>
          <p:spPr>
            <a:xfrm>
              <a:off x="4929190" y="642924"/>
              <a:ext cx="142876" cy="571504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3504" y="714362"/>
              <a:ext cx="2928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建立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带头结点的单链表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4643438" y="1866044"/>
            <a:ext cx="3786214" cy="1491518"/>
            <a:chOff x="4929190" y="1357304"/>
            <a:chExt cx="3786214" cy="1118639"/>
          </a:xfrm>
        </p:grpSpPr>
        <p:sp>
          <p:nvSpPr>
            <p:cNvPr id="9" name="右大括号 8"/>
            <p:cNvSpPr/>
            <p:nvPr/>
          </p:nvSpPr>
          <p:spPr>
            <a:xfrm>
              <a:off x="4929190" y="1357304"/>
              <a:ext cx="144000" cy="1118639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43504" y="1817528"/>
              <a:ext cx="3571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建立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不带头结点的单链表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14"/>
          <p:cNvGrpSpPr/>
          <p:nvPr/>
        </p:nvGrpSpPr>
        <p:grpSpPr>
          <a:xfrm>
            <a:off x="4629150" y="4000504"/>
            <a:ext cx="3857652" cy="1619261"/>
            <a:chOff x="4929190" y="2928940"/>
            <a:chExt cx="3857652" cy="1214446"/>
          </a:xfrm>
        </p:grpSpPr>
        <p:sp>
          <p:nvSpPr>
            <p:cNvPr id="11" name="右大括号 10"/>
            <p:cNvSpPr/>
            <p:nvPr/>
          </p:nvSpPr>
          <p:spPr>
            <a:xfrm>
              <a:off x="4929190" y="2928940"/>
              <a:ext cx="142876" cy="121444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43504" y="3317726"/>
              <a:ext cx="364333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建立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不带头结点的单链表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857232"/>
            <a:ext cx="7215238" cy="1509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r-&gt;next=r1-&gt;next=r2-&gt;next=NULL;  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r-&gt;next=L1;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的首结点链接起来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r1-&gt;next=L2;</a:t>
            </a:r>
            <a:r>
              <a:rPr lang="en-US" altLang="zh-CN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//L1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的尾结点和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的首结点链接起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7759828" y="876408"/>
            <a:ext cx="214314" cy="1524011"/>
          </a:xfrm>
          <a:prstGeom prst="rightBrace">
            <a:avLst/>
          </a:prstGeom>
          <a:ln w="19050"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01082" y="876408"/>
            <a:ext cx="500009" cy="15240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结尾工作</a:t>
            </a:r>
            <a:endParaRPr lang="zh-CN" altLang="en-US" sz="2000" spc="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3071810"/>
            <a:ext cx="5500726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所以，两个建表算法是许多算法设计的基础！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85918" y="1142984"/>
            <a:ext cx="1571636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其他链表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2357430"/>
            <a:ext cx="2428892" cy="1603104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双链表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循环链表</a:t>
            </a:r>
            <a:endParaRPr lang="en-US" altLang="zh-CN" sz="2000" smtClean="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有序表</a:t>
            </a:r>
            <a:endParaRPr lang="zh-CN" altLang="en-US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785786" y="9524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836617" y="10030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宋体" pitchFamily="2" charset="-122"/>
                <a:cs typeface="Consolas" pitchFamily="49" charset="0"/>
              </a:rPr>
              <a:t>二</a:t>
            </a:r>
            <a:endParaRPr lang="en-AU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727212"/>
            <a:ext cx="6786610" cy="1473181"/>
            <a:chOff x="1071538" y="2795410"/>
            <a:chExt cx="6786610" cy="1104886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159633"/>
              <a:ext cx="6643734" cy="740663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插入和删除操作需要移动大量元素。</a:t>
              </a:r>
            </a:p>
            <a:p>
              <a:pPr marL="457200" indent="-457200" algn="l">
                <a:lnSpc>
                  <a:spcPts val="30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初始空间大小分配难以掌握。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795410"/>
              <a:ext cx="928694" cy="30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缺点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顺序表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1538" y="1428736"/>
            <a:ext cx="6786610" cy="1890248"/>
            <a:chOff x="1071538" y="1140843"/>
            <a:chExt cx="6786610" cy="1417685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535192"/>
              <a:ext cx="6643734" cy="1023336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存储密度大：无须为表示线性表中元素之间的逻辑关系而增加额外的存储空间。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457200" indent="-457200" algn="l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20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具有随机存取特性。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140843"/>
              <a:ext cx="928694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优点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928794" y="2185899"/>
            <a:ext cx="5857916" cy="406714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华文中宋" pitchFamily="2" charset="-122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每个结点有指向前、后相邻结点的指针域。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947903"/>
            <a:ext cx="3714776" cy="1056287"/>
            <a:chOff x="2714612" y="3000378"/>
            <a:chExt cx="3714776" cy="792216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6"/>
              <a:ext cx="3714776" cy="292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通常，存储密度低于单链表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7224" y="1285860"/>
            <a:ext cx="1571636" cy="483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、双链表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20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8662" y="410113"/>
            <a:ext cx="6429420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特点：方便查找一个结点的前、后相邻结点。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1538" y="1142985"/>
            <a:ext cx="5715040" cy="4308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已知某个结点的地址，删除它的时间为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1809739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删除过程：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28860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2892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71670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00496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0056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643306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72132" y="3238499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72198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14942" y="3238499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139306" y="358775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3286117" y="340148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571604" y="3589869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1718415" y="3403600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707007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4853818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278643" y="3594101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10800000">
            <a:off x="6425454" y="3407832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58016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3143249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3633781" y="2857496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14744" y="2666995"/>
            <a:ext cx="285752" cy="287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18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3086101" y="2599267"/>
            <a:ext cx="2390775" cy="855133"/>
          </a:xfrm>
          <a:custGeom>
            <a:avLst/>
            <a:gdLst>
              <a:gd name="connsiteX0" fmla="*/ 0 w 2390775"/>
              <a:gd name="connsiteY0" fmla="*/ 641350 h 641350"/>
              <a:gd name="connsiteX1" fmla="*/ 228600 w 2390775"/>
              <a:gd name="connsiteY1" fmla="*/ 269875 h 641350"/>
              <a:gd name="connsiteX2" fmla="*/ 942975 w 2390775"/>
              <a:gd name="connsiteY2" fmla="*/ 60325 h 641350"/>
              <a:gd name="connsiteX3" fmla="*/ 1771650 w 2390775"/>
              <a:gd name="connsiteY3" fmla="*/ 69850 h 641350"/>
              <a:gd name="connsiteX4" fmla="*/ 2390775 w 2390775"/>
              <a:gd name="connsiteY4" fmla="*/ 479425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0775" h="641350">
                <a:moveTo>
                  <a:pt x="0" y="641350"/>
                </a:moveTo>
                <a:cubicBezTo>
                  <a:pt x="35719" y="504031"/>
                  <a:pt x="71438" y="366713"/>
                  <a:pt x="228600" y="269875"/>
                </a:cubicBezTo>
                <a:cubicBezTo>
                  <a:pt x="385763" y="173038"/>
                  <a:pt x="685800" y="93663"/>
                  <a:pt x="942975" y="60325"/>
                </a:cubicBezTo>
                <a:cubicBezTo>
                  <a:pt x="1200150" y="26988"/>
                  <a:pt x="1530350" y="0"/>
                  <a:pt x="1771650" y="69850"/>
                </a:cubicBezTo>
                <a:cubicBezTo>
                  <a:pt x="2012950" y="139700"/>
                  <a:pt x="2201862" y="309562"/>
                  <a:pt x="2390775" y="4794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2990850" y="3543301"/>
            <a:ext cx="2438400" cy="842433"/>
          </a:xfrm>
          <a:custGeom>
            <a:avLst/>
            <a:gdLst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  <a:gd name="connsiteX0" fmla="*/ 2438400 w 2438400"/>
              <a:gd name="connsiteY0" fmla="*/ 0 h 631825"/>
              <a:gd name="connsiteX1" fmla="*/ 2171700 w 2438400"/>
              <a:gd name="connsiteY1" fmla="*/ 400050 h 631825"/>
              <a:gd name="connsiteX2" fmla="*/ 1447800 w 2438400"/>
              <a:gd name="connsiteY2" fmla="*/ 581025 h 631825"/>
              <a:gd name="connsiteX3" fmla="*/ 581025 w 2438400"/>
              <a:gd name="connsiteY3" fmla="*/ 561975 h 631825"/>
              <a:gd name="connsiteX4" fmla="*/ 0 w 2438400"/>
              <a:gd name="connsiteY4" fmla="*/ 161925 h 63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631825">
                <a:moveTo>
                  <a:pt x="2438400" y="0"/>
                </a:moveTo>
                <a:cubicBezTo>
                  <a:pt x="2387600" y="151606"/>
                  <a:pt x="2336800" y="303213"/>
                  <a:pt x="2171700" y="400050"/>
                </a:cubicBezTo>
                <a:cubicBezTo>
                  <a:pt x="2006600" y="496888"/>
                  <a:pt x="1712912" y="554038"/>
                  <a:pt x="1447800" y="581025"/>
                </a:cubicBezTo>
                <a:cubicBezTo>
                  <a:pt x="1182688" y="608012"/>
                  <a:pt x="822325" y="631825"/>
                  <a:pt x="581025" y="561975"/>
                </a:cubicBezTo>
                <a:cubicBezTo>
                  <a:pt x="339725" y="492125"/>
                  <a:pt x="169862" y="327025"/>
                  <a:pt x="0" y="161925"/>
                </a:cubicBezTo>
              </a:path>
            </a:pathLst>
          </a:custGeom>
          <a:ln w="19050">
            <a:solidFill>
              <a:srgbClr val="FF00FF"/>
            </a:solidFill>
            <a:tailEnd type="stealth" w="med" len="lg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8992" y="2095491"/>
            <a:ext cx="328614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&gt;next=p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3240" y="4328385"/>
            <a:ext cx="350046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&gt;prior=p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6"/>
          <p:cNvGrpSpPr/>
          <p:nvPr/>
        </p:nvGrpSpPr>
        <p:grpSpPr>
          <a:xfrm>
            <a:off x="500034" y="4667259"/>
            <a:ext cx="8001056" cy="1437392"/>
            <a:chOff x="500034" y="3500444"/>
            <a:chExt cx="8001056" cy="1078044"/>
          </a:xfrm>
        </p:grpSpPr>
        <p:sp>
          <p:nvSpPr>
            <p:cNvPr id="34" name="TextBox 33"/>
            <p:cNvSpPr txBox="1"/>
            <p:nvPr/>
          </p:nvSpPr>
          <p:spPr>
            <a:xfrm>
              <a:off x="1357290" y="3839208"/>
              <a:ext cx="7143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修改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结点前驱结点的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next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指针和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p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结点后继结点的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prior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指针。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350044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21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73" grpId="0" animBg="1"/>
      <p:bldP spid="74" grpId="0" animBg="1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4348" y="613608"/>
            <a:ext cx="6357982" cy="4308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在某个结点的前、后插入一个结点的时间为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O(1)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14480" y="3143249"/>
            <a:ext cx="242889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&gt;next=q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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28728" y="1428736"/>
            <a:ext cx="1928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前面插入过程：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143240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4330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86050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714876" y="2476494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214942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57686" y="2476494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71934" y="4191006"/>
            <a:ext cx="500066" cy="476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z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72000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14744" y="4191006"/>
            <a:ext cx="357190" cy="476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i="1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853686" y="2825745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rot="10800000">
            <a:off x="4000497" y="2639476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285984" y="2827864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10800000">
            <a:off x="2432795" y="2641595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421387" y="2832096"/>
            <a:ext cx="504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10800000">
            <a:off x="5568198" y="2645827"/>
            <a:ext cx="504000" cy="2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43636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4480" y="2381243"/>
            <a:ext cx="64294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Consolas" pitchFamily="49" charset="0"/>
                <a:ea typeface="宋体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弧形 68"/>
          <p:cNvSpPr/>
          <p:nvPr/>
        </p:nvSpPr>
        <p:spPr>
          <a:xfrm>
            <a:off x="4348161" y="2095491"/>
            <a:ext cx="642942" cy="762005"/>
          </a:xfrm>
          <a:prstGeom prst="arc">
            <a:avLst/>
          </a:prstGeom>
          <a:ln w="28575">
            <a:solidFill>
              <a:srgbClr val="00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9124" y="1904990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p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直接箭头连接符 34"/>
          <p:cNvCxnSpPr>
            <a:endCxn id="55" idx="1"/>
          </p:cNvCxnSpPr>
          <p:nvPr/>
        </p:nvCxnSpPr>
        <p:spPr>
          <a:xfrm>
            <a:off x="3286116" y="4381508"/>
            <a:ext cx="428628" cy="476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00364" y="4058095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q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3886201" y="2851145"/>
            <a:ext cx="219075" cy="1327128"/>
          </a:xfrm>
          <a:custGeom>
            <a:avLst/>
            <a:gdLst>
              <a:gd name="connsiteX0" fmla="*/ 0 w 219075"/>
              <a:gd name="connsiteY0" fmla="*/ 0 h 781050"/>
              <a:gd name="connsiteX1" fmla="*/ 95250 w 219075"/>
              <a:gd name="connsiteY1" fmla="*/ 581025 h 781050"/>
              <a:gd name="connsiteX2" fmla="*/ 219075 w 219075"/>
              <a:gd name="connsiteY2" fmla="*/ 781050 h 781050"/>
              <a:gd name="connsiteX0" fmla="*/ 0 w 219075"/>
              <a:gd name="connsiteY0" fmla="*/ 0 h 995346"/>
              <a:gd name="connsiteX1" fmla="*/ 95250 w 219075"/>
              <a:gd name="connsiteY1" fmla="*/ 581025 h 995346"/>
              <a:gd name="connsiteX2" fmla="*/ 219075 w 219075"/>
              <a:gd name="connsiteY2" fmla="*/ 995346 h 99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995346">
                <a:moveTo>
                  <a:pt x="0" y="0"/>
                </a:moveTo>
                <a:cubicBezTo>
                  <a:pt x="29369" y="225425"/>
                  <a:pt x="58738" y="415134"/>
                  <a:pt x="95250" y="581025"/>
                </a:cubicBezTo>
                <a:cubicBezTo>
                  <a:pt x="131762" y="746916"/>
                  <a:pt x="175418" y="960421"/>
                  <a:pt x="219075" y="995346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3533775" y="2978145"/>
            <a:ext cx="381000" cy="1422400"/>
          </a:xfrm>
          <a:custGeom>
            <a:avLst/>
            <a:gdLst>
              <a:gd name="connsiteX0" fmla="*/ 381000 w 381000"/>
              <a:gd name="connsiteY0" fmla="*/ 1066800 h 1066800"/>
              <a:gd name="connsiteX1" fmla="*/ 142875 w 381000"/>
              <a:gd name="connsiteY1" fmla="*/ 657225 h 1066800"/>
              <a:gd name="connsiteX2" fmla="*/ 0 w 381000"/>
              <a:gd name="connsiteY2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066800">
                <a:moveTo>
                  <a:pt x="381000" y="1066800"/>
                </a:moveTo>
                <a:cubicBezTo>
                  <a:pt x="293687" y="950912"/>
                  <a:pt x="206375" y="835025"/>
                  <a:pt x="142875" y="657225"/>
                </a:cubicBezTo>
                <a:cubicBezTo>
                  <a:pt x="79375" y="479425"/>
                  <a:pt x="39687" y="239712"/>
                  <a:pt x="0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57290" y="3611521"/>
            <a:ext cx="250033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q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&gt;prior=p-&gt;prior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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2066" y="3143249"/>
            <a:ext cx="14287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q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&gt;next=p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19612" y="3524251"/>
            <a:ext cx="176690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Wingdings"/>
              </a:rPr>
              <a:t>p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&gt;prior=q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4752976" y="2978146"/>
            <a:ext cx="390525" cy="1485900"/>
          </a:xfrm>
          <a:custGeom>
            <a:avLst/>
            <a:gdLst>
              <a:gd name="connsiteX0" fmla="*/ 0 w 390525"/>
              <a:gd name="connsiteY0" fmla="*/ 1114425 h 1114425"/>
              <a:gd name="connsiteX1" fmla="*/ 285750 w 390525"/>
              <a:gd name="connsiteY1" fmla="*/ 552450 h 1114425"/>
              <a:gd name="connsiteX2" fmla="*/ 390525 w 390525"/>
              <a:gd name="connsiteY2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" h="1114425">
                <a:moveTo>
                  <a:pt x="0" y="1114425"/>
                </a:moveTo>
                <a:cubicBezTo>
                  <a:pt x="110331" y="926306"/>
                  <a:pt x="220663" y="738187"/>
                  <a:pt x="285750" y="552450"/>
                </a:cubicBezTo>
                <a:cubicBezTo>
                  <a:pt x="350837" y="366713"/>
                  <a:pt x="370681" y="183356"/>
                  <a:pt x="390525" y="0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4495800" y="2787646"/>
            <a:ext cx="139700" cy="1409700"/>
          </a:xfrm>
          <a:custGeom>
            <a:avLst/>
            <a:gdLst>
              <a:gd name="connsiteX0" fmla="*/ 95250 w 139700"/>
              <a:gd name="connsiteY0" fmla="*/ 0 h 1057275"/>
              <a:gd name="connsiteX1" fmla="*/ 123825 w 139700"/>
              <a:gd name="connsiteY1" fmla="*/ 504825 h 1057275"/>
              <a:gd name="connsiteX2" fmla="*/ 0 w 139700"/>
              <a:gd name="connsiteY2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1057275">
                <a:moveTo>
                  <a:pt x="95250" y="0"/>
                </a:moveTo>
                <a:cubicBezTo>
                  <a:pt x="117475" y="164306"/>
                  <a:pt x="139700" y="328613"/>
                  <a:pt x="123825" y="504825"/>
                </a:cubicBezTo>
                <a:cubicBezTo>
                  <a:pt x="107950" y="681037"/>
                  <a:pt x="53975" y="869156"/>
                  <a:pt x="0" y="1057275"/>
                </a:cubicBezTo>
              </a:path>
            </a:pathLst>
          </a:custGeom>
          <a:ln w="28575">
            <a:solidFill>
              <a:srgbClr val="FF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214414" y="4762509"/>
            <a:ext cx="5214974" cy="1437392"/>
            <a:chOff x="1214414" y="3571882"/>
            <a:chExt cx="5214974" cy="1078044"/>
          </a:xfrm>
        </p:grpSpPr>
        <p:sp>
          <p:nvSpPr>
            <p:cNvPr id="75" name="TextBox 74"/>
            <p:cNvSpPr txBox="1"/>
            <p:nvPr/>
          </p:nvSpPr>
          <p:spPr>
            <a:xfrm>
              <a:off x="2143108" y="3950922"/>
              <a:ext cx="42862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通常修改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p-&gt;prior</a:t>
              </a: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  <a:sym typeface="Wingdings"/>
                </a:rPr>
                <a:t>在最后进行！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endParaRPr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4414" y="3571882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22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66" grpId="0"/>
      <p:bldP spid="67" grpId="0"/>
      <p:bldP spid="69" grpId="0" animBg="1"/>
      <p:bldP spid="70" grpId="0"/>
      <p:bldP spid="36" grpId="0"/>
      <p:bldP spid="50" grpId="0" animBg="1"/>
      <p:bldP spid="54" grpId="0" animBg="1"/>
      <p:bldP spid="56" grpId="0"/>
      <p:bldP spid="58" grpId="0"/>
      <p:bldP spid="68" grpId="0"/>
      <p:bldP spid="71" grpId="0" animBg="1"/>
      <p:bldP spid="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928794" y="2137619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循环单链表：构成一个环。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714612" y="2899625"/>
            <a:ext cx="2071702" cy="1097641"/>
            <a:chOff x="2714612" y="3000378"/>
            <a:chExt cx="2071702" cy="823231"/>
          </a:xfrm>
        </p:grpSpPr>
        <p:sp>
          <p:nvSpPr>
            <p:cNvPr id="25" name="下箭头 24"/>
            <p:cNvSpPr/>
            <p:nvPr/>
          </p:nvSpPr>
          <p:spPr>
            <a:xfrm>
              <a:off x="3643306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14612" y="3500444"/>
              <a:ext cx="20717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可以循环查找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4414" y="1214422"/>
            <a:ext cx="2214578" cy="483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、循环链表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85786" y="571481"/>
            <a:ext cx="5286412" cy="4106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循环双链表：构成两个环。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1000100" y="1333486"/>
            <a:ext cx="4214842" cy="1692649"/>
            <a:chOff x="1000100" y="1000114"/>
            <a:chExt cx="4214842" cy="1269487"/>
          </a:xfrm>
        </p:grpSpPr>
        <p:sp>
          <p:nvSpPr>
            <p:cNvPr id="25" name="下箭头 24"/>
            <p:cNvSpPr/>
            <p:nvPr/>
          </p:nvSpPr>
          <p:spPr>
            <a:xfrm>
              <a:off x="2500298" y="1000114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0100" y="1500180"/>
              <a:ext cx="4214842" cy="76942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可以循环查找</a:t>
              </a:r>
              <a:endPara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可以通过头结点快速找到尾结点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2500298" y="2952745"/>
            <a:ext cx="3929090" cy="1367773"/>
            <a:chOff x="2500298" y="2214560"/>
            <a:chExt cx="3929090" cy="1025830"/>
          </a:xfrm>
        </p:grpSpPr>
        <p:sp>
          <p:nvSpPr>
            <p:cNvPr id="10" name="TextBox 9"/>
            <p:cNvSpPr txBox="1"/>
            <p:nvPr/>
          </p:nvSpPr>
          <p:spPr>
            <a:xfrm>
              <a:off x="2500298" y="2680717"/>
              <a:ext cx="3929090" cy="559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删除尾结点、在尾结点前后插入一个结点的时间均为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右弧形箭头 12"/>
            <p:cNvSpPr/>
            <p:nvPr/>
          </p:nvSpPr>
          <p:spPr>
            <a:xfrm>
              <a:off x="5357818" y="2214560"/>
              <a:ext cx="285752" cy="428628"/>
            </a:xfrm>
            <a:prstGeom prst="curvedLeftArrow">
              <a:avLst/>
            </a:prstGeom>
            <a:ln>
              <a:tailEnd type="non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3042" y="2092479"/>
            <a:ext cx="628654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从逻辑结构看，有序表是线性表的一个子集。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2500298" y="2857496"/>
            <a:ext cx="3857652" cy="2537790"/>
            <a:chOff x="2500298" y="2143122"/>
            <a:chExt cx="3857652" cy="1903343"/>
          </a:xfrm>
        </p:grpSpPr>
        <p:sp>
          <p:nvSpPr>
            <p:cNvPr id="7" name="下箭头 6"/>
            <p:cNvSpPr/>
            <p:nvPr/>
          </p:nvSpPr>
          <p:spPr>
            <a:xfrm>
              <a:off x="3786182" y="2143122"/>
              <a:ext cx="214314" cy="428628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00298" y="2714626"/>
              <a:ext cx="38576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可以采用顺序表或者链表存储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上箭头 9"/>
            <p:cNvSpPr/>
            <p:nvPr/>
          </p:nvSpPr>
          <p:spPr>
            <a:xfrm>
              <a:off x="3786182" y="3067604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14678" y="3554022"/>
              <a:ext cx="11999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有序</a:t>
              </a:r>
              <a:endParaRPr lang="en-US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4943704" y="3053957"/>
              <a:ext cx="214314" cy="357190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3438" y="3554022"/>
              <a:ext cx="8572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有序</a:t>
              </a:r>
              <a:endParaRPr lang="en-US" altLang="zh-CN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  <a:p>
              <a:pPr>
                <a:lnSpc>
                  <a:spcPts val="22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  <a:endParaRPr lang="zh-CN" altLang="en-US" sz="2000">
                <a:latin typeface="仿宋" pitchFamily="49" charset="-122"/>
                <a:ea typeface="仿宋" pitchFamily="49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42910" y="1000108"/>
            <a:ext cx="1857388" cy="483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、有序表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605315"/>
            <a:ext cx="7286676" cy="4637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利用有序表的有序特性可以提高相关算法的效率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640414"/>
            <a:ext cx="7429552" cy="87190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假设一个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存储。设计一个高效算法删除重复的元素。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928794" y="3081831"/>
            <a:ext cx="3857652" cy="1669145"/>
            <a:chOff x="2214546" y="2214560"/>
            <a:chExt cx="3857652" cy="1251859"/>
          </a:xfrm>
        </p:grpSpPr>
        <p:sp>
          <p:nvSpPr>
            <p:cNvPr id="6" name="TextBox 5"/>
            <p:cNvSpPr txBox="1"/>
            <p:nvPr/>
          </p:nvSpPr>
          <p:spPr>
            <a:xfrm>
              <a:off x="2214546" y="2214560"/>
              <a:ext cx="3857652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L=(1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3)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86116" y="3143254"/>
              <a:ext cx="17145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L=(1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3)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2714626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2714627"/>
              <a:ext cx="12144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本算法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285720" y="1500174"/>
            <a:ext cx="1000100" cy="785817"/>
            <a:chOff x="5691204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gray">
            <a:xfrm>
              <a:off x="5762641" y="4132824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428604"/>
            <a:ext cx="6500858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利用前面介绍过的删除所有值为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的元素的算法思路：</a:t>
            </a:r>
            <a:endParaRPr lang="zh-CN" altLang="en-US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642910" y="1148253"/>
            <a:ext cx="7858180" cy="3528375"/>
            <a:chOff x="642910" y="861189"/>
            <a:chExt cx="7858180" cy="2646281"/>
          </a:xfrm>
        </p:grpSpPr>
        <p:sp>
          <p:nvSpPr>
            <p:cNvPr id="8" name="TextBox 7"/>
            <p:cNvSpPr txBox="1"/>
            <p:nvPr/>
          </p:nvSpPr>
          <p:spPr>
            <a:xfrm>
              <a:off x="642910" y="861189"/>
              <a:ext cx="5786478" cy="26462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void deldupnode1(SqList *&amp;L)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int k=1,i;	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//k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记录保留的元素个数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for  (i=1;i&lt;L-&gt;length;i++) 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if (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L-&gt;data[i]!=L-&gt;data[i-1]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{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	 L-&gt;data[k]=L-&gt;data[i];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 k++;    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保留的元素增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}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L-&gt;length=k;	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顺序表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的长度等于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6643702" y="964394"/>
              <a:ext cx="142876" cy="2303875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6578" y="1968181"/>
              <a:ext cx="17145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重建顺序表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76230"/>
            <a:ext cx="6429420" cy="4637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000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利用二路归并思路可以提高相关算法的效率</a:t>
            </a:r>
            <a:endParaRPr lang="zh-CN" altLang="en-US" sz="2000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333486"/>
            <a:ext cx="7572428" cy="132343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假设两个递增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ha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hb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存储（假设同一个单链表中不存在重复的元素）。设计一个高效算法求它们的公共元素，将结果存放在单链表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hc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000232" y="3524250"/>
            <a:ext cx="4929222" cy="1764397"/>
            <a:chOff x="2000232" y="2783806"/>
            <a:chExt cx="4929222" cy="1323298"/>
          </a:xfrm>
        </p:grpSpPr>
        <p:sp>
          <p:nvSpPr>
            <p:cNvPr id="6" name="TextBox 5"/>
            <p:cNvSpPr txBox="1"/>
            <p:nvPr/>
          </p:nvSpPr>
          <p:spPr>
            <a:xfrm>
              <a:off x="2000232" y="2783806"/>
              <a:ext cx="4929222" cy="30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ha=(1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3)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hb=(2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4) 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0430" y="3783939"/>
              <a:ext cx="17145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hc=(2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3)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071934" y="3286130"/>
              <a:ext cx="142876" cy="357190"/>
            </a:xfrm>
            <a:prstGeom prst="down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4810" y="3283872"/>
              <a:ext cx="12144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本算法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7"/>
          <p:cNvGrpSpPr/>
          <p:nvPr/>
        </p:nvGrpSpPr>
        <p:grpSpPr>
          <a:xfrm>
            <a:off x="357158" y="1500174"/>
            <a:ext cx="1000100" cy="785817"/>
            <a:chOff x="5691204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7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Text Box 23"/>
            <p:cNvSpPr txBox="1">
              <a:spLocks noChangeArrowheads="1"/>
            </p:cNvSpPr>
            <p:nvPr/>
          </p:nvSpPr>
          <p:spPr bwMode="gray">
            <a:xfrm>
              <a:off x="5762641" y="4124880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635605"/>
            <a:ext cx="7429552" cy="5614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InterSect(LinkList *ha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 *hb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LinkList *&amp;hc)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LinkList *pa=ha-&gt;next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*pb=hb-&gt;next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*r;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hc=(LinkNode *)malloc(sizeof(LinkNode));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r=hc;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指向尾结点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(pa!=NULL &amp;&amp; pb!=NULL)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(pa-&gt;data&lt;pb-&gt;data) pa=pa-&gt;next;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(pa-&gt;data&gt;pb-&gt;data) pb=pb-&gt;next;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(pa-&gt;data==pb-&gt;data)  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相同元素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s=(LinkNode *)malloc(sizeof(LinkNode));   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复制结点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s-&gt;data=pa-&gt;data;</a:t>
            </a:r>
            <a:endParaRPr lang="zh-CN" altLang="en-US" sz="18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r-&gt;next=s;  r=s;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pa=pa-&gt;next; pb=pb-&gt;next;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6600CC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6600CC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r-&gt;next=NULL;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14290"/>
            <a:ext cx="1643074" cy="38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7643834" y="1071546"/>
            <a:ext cx="1357322" cy="4857784"/>
            <a:chOff x="6929454" y="1142990"/>
            <a:chExt cx="1357322" cy="3643338"/>
          </a:xfrm>
        </p:grpSpPr>
        <p:sp>
          <p:nvSpPr>
            <p:cNvPr id="5" name="右大括号 4"/>
            <p:cNvSpPr/>
            <p:nvPr/>
          </p:nvSpPr>
          <p:spPr>
            <a:xfrm>
              <a:off x="6929454" y="1142990"/>
              <a:ext cx="214314" cy="3643338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768" y="2643188"/>
              <a:ext cx="11430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二路归并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尾插法建表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1538" y="3558549"/>
            <a:ext cx="7143800" cy="1901655"/>
            <a:chOff x="1071538" y="2668911"/>
            <a:chExt cx="7143800" cy="1426241"/>
          </a:xfrm>
        </p:grpSpPr>
        <p:sp>
          <p:nvSpPr>
            <p:cNvPr id="3" name="TextBox 2"/>
            <p:cNvSpPr txBox="1"/>
            <p:nvPr/>
          </p:nvSpPr>
          <p:spPr>
            <a:xfrm>
              <a:off x="1214414" y="3071815"/>
              <a:ext cx="7000924" cy="102333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存储密度小：为表示线性表中元素之间的逻辑关系而需要增加额外的存储空间（指针域）</a:t>
              </a:r>
              <a:r>
                <a:rPr lang="zh-CN" altLang="en-US" sz="20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  <a:p>
              <a:pPr marL="457200" indent="-457200" algn="l">
                <a:spcBef>
                  <a:spcPts val="120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不具有随机存取特性</a:t>
              </a:r>
              <a:r>
                <a:rPr lang="zh-CN" altLang="en-US" sz="20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71538" y="2668911"/>
              <a:ext cx="928694" cy="30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缺点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4348" y="663719"/>
            <a:ext cx="2000264" cy="406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514350" indent="-514350"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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1538" y="1392629"/>
            <a:ext cx="7143800" cy="1510042"/>
            <a:chOff x="1071538" y="1044472"/>
            <a:chExt cx="7143800" cy="1132531"/>
          </a:xfrm>
        </p:grpSpPr>
        <p:sp>
          <p:nvSpPr>
            <p:cNvPr id="6" name="TextBox 5"/>
            <p:cNvSpPr txBox="1"/>
            <p:nvPr/>
          </p:nvSpPr>
          <p:spPr>
            <a:xfrm>
              <a:off x="1214414" y="1428742"/>
              <a:ext cx="7000924" cy="748261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08000" bIns="108000" rtlCol="0">
              <a:spAutoFit/>
            </a:bodyPr>
            <a:lstStyle/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由于采用结点的动态分配方式，具有良好的适应性。</a:t>
              </a:r>
            </a:p>
            <a:p>
              <a:pPr marL="457200" indent="-457200" algn="l">
                <a:lnSpc>
                  <a:spcPts val="3200"/>
                </a:lnSpc>
                <a:spcBef>
                  <a:spcPts val="0"/>
                </a:spcBef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插入和删除操作只需修改相关指针域，不需要移动元素</a:t>
              </a:r>
              <a:r>
                <a:rPr lang="zh-CN" altLang="en-US" sz="2000" kern="1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71538" y="1044472"/>
              <a:ext cx="928694" cy="305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优点</a:t>
              </a:r>
              <a:endParaRPr lang="zh-CN" altLang="en-US" sz="2000">
                <a:solidFill>
                  <a:srgbClr val="FF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7158" y="1000108"/>
            <a:ext cx="8572560" cy="570925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假设一个学生年级有若干个班，每个班有唯一的班号（如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班、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班等），一个班有若干学生（人数可能从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到几百），每个学生信息包括学号和姓名（所有学生的班号和学号均唯一），一个班的学生记录的排列是无序的。其中最频繁的操作如下：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① 添加一个某班某学号和姓名的学生记录。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② 删除某班某学号的学生记录。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③ 查找某班某学号的学生记录。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回答以下问题：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）设计一个你认为最合适的存储结构用于存储该年级所有学生信息，给出相关数据类型的声明，并画出相应的示意图，要求所有学生信息用一个变量标识。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，用文字描述或者代码描述操作①的过程，并说明其时间复杂度。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，用文字描述或者代码描述操作②的过程，并说明其时间复杂度。</a:t>
            </a:r>
          </a:p>
        </p:txBody>
      </p:sp>
      <p:grpSp>
        <p:nvGrpSpPr>
          <p:cNvPr id="11" name="组合 7"/>
          <p:cNvGrpSpPr/>
          <p:nvPr/>
        </p:nvGrpSpPr>
        <p:grpSpPr>
          <a:xfrm>
            <a:off x="428596" y="857232"/>
            <a:ext cx="1000100" cy="785817"/>
            <a:chOff x="5691204" y="3835411"/>
            <a:chExt cx="1238250" cy="123666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4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gray">
            <a:xfrm>
              <a:off x="5762641" y="40602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0034" y="214290"/>
            <a:ext cx="3143272" cy="483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、选择适合的数据结构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4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81439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）每个学生信息用一个结点存储，一个班的学生信息构成一个带头结点的单链表，头结点包含班号，所有班的头结点构成一个单链表，用其头指针标识整个存储结构。</a:t>
            </a:r>
          </a:p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其示意图如下：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714348" y="2418197"/>
            <a:ext cx="6881725" cy="3187281"/>
            <a:chOff x="714348" y="2418197"/>
            <a:chExt cx="6881725" cy="3187281"/>
          </a:xfrm>
        </p:grpSpPr>
        <p:sp>
          <p:nvSpPr>
            <p:cNvPr id="7" name="TextBox 6"/>
            <p:cNvSpPr txBox="1"/>
            <p:nvPr/>
          </p:nvSpPr>
          <p:spPr>
            <a:xfrm>
              <a:off x="4910140" y="2947984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5357818" y="327306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rot="5400000">
              <a:off x="1503341" y="5035561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466828" y="4286256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30" name="弧形 29"/>
            <p:cNvSpPr/>
            <p:nvPr/>
          </p:nvSpPr>
          <p:spPr bwMode="auto">
            <a:xfrm>
              <a:off x="785786" y="2603993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4348" y="2418197"/>
              <a:ext cx="428628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785786" y="3071810"/>
              <a:ext cx="1500198" cy="357190"/>
              <a:chOff x="4000496" y="2571744"/>
              <a:chExt cx="1500198" cy="35719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85786" y="3857628"/>
              <a:ext cx="1500198" cy="357190"/>
              <a:chOff x="4000496" y="2571744"/>
              <a:chExt cx="1500198" cy="35719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85786" y="5205425"/>
              <a:ext cx="1500198" cy="357190"/>
              <a:chOff x="4000496" y="2571744"/>
              <a:chExt cx="1500198" cy="35719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en-US" sz="160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857488" y="3071810"/>
              <a:ext cx="1500198" cy="357190"/>
              <a:chOff x="4000496" y="2571744"/>
              <a:chExt cx="1500198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072198" y="3071810"/>
              <a:ext cx="1500198" cy="357190"/>
              <a:chOff x="4000496" y="2571744"/>
              <a:chExt cx="1500198" cy="35719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9" name="直接箭头连接符 8"/>
            <p:cNvCxnSpPr/>
            <p:nvPr/>
          </p:nvCxnSpPr>
          <p:spPr bwMode="auto">
            <a:xfrm>
              <a:off x="2162294" y="3246935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4143372" y="3257413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910004" y="3735270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5357682" y="406034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6" name="组合 55"/>
            <p:cNvGrpSpPr/>
            <p:nvPr/>
          </p:nvGrpSpPr>
          <p:grpSpPr>
            <a:xfrm>
              <a:off x="2857352" y="3859096"/>
              <a:ext cx="1500198" cy="357190"/>
              <a:chOff x="4000496" y="2571744"/>
              <a:chExt cx="1500198" cy="35719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072062" y="3859096"/>
              <a:ext cx="1500198" cy="357190"/>
              <a:chOff x="4000496" y="2571744"/>
              <a:chExt cx="1500198" cy="35719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 bwMode="auto">
            <a:xfrm>
              <a:off x="2162158" y="403422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143236" y="404469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rot="5400000">
              <a:off x="1489484" y="421828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rot="5400000">
              <a:off x="1395390" y="3571876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4933817" y="5106880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>
              <a:off x="5381495" y="543195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68" name="组合 67"/>
            <p:cNvGrpSpPr/>
            <p:nvPr/>
          </p:nvGrpSpPr>
          <p:grpSpPr>
            <a:xfrm>
              <a:off x="2881165" y="5230706"/>
              <a:ext cx="1500198" cy="357190"/>
              <a:chOff x="4000496" y="2571744"/>
              <a:chExt cx="1500198" cy="35719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6095875" y="5230706"/>
              <a:ext cx="1500198" cy="357190"/>
              <a:chOff x="4000496" y="2571744"/>
              <a:chExt cx="1500198" cy="35719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76" name="直接箭头连接符 75"/>
            <p:cNvCxnSpPr/>
            <p:nvPr/>
          </p:nvCxnSpPr>
          <p:spPr bwMode="auto">
            <a:xfrm>
              <a:off x="2185971" y="540583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4167049" y="541630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9" name="TextBox 78"/>
          <p:cNvSpPr txBox="1"/>
          <p:nvPr/>
        </p:nvSpPr>
        <p:spPr>
          <a:xfrm>
            <a:off x="500034" y="214290"/>
            <a:ext cx="8429684" cy="4308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）设计一个你认为最合适的存储结构用于存储该年级所有学生信息。</a:t>
            </a:r>
            <a:endParaRPr lang="zh-CN" altLang="en-US" sz="2000"/>
          </a:p>
        </p:txBody>
      </p:sp>
      <p:sp>
        <p:nvSpPr>
          <p:cNvPr id="80" name="灯片编号占位符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4985" y="313157"/>
            <a:ext cx="6881725" cy="3187281"/>
            <a:chOff x="714348" y="2418197"/>
            <a:chExt cx="6881725" cy="3187281"/>
          </a:xfrm>
        </p:grpSpPr>
        <p:sp>
          <p:nvSpPr>
            <p:cNvPr id="4" name="TextBox 3"/>
            <p:cNvSpPr txBox="1"/>
            <p:nvPr/>
          </p:nvSpPr>
          <p:spPr>
            <a:xfrm>
              <a:off x="4910140" y="2947984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5357818" y="327306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 rot="5400000">
              <a:off x="1503341" y="5035561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466828" y="4286256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弧形 8"/>
            <p:cNvSpPr/>
            <p:nvPr/>
          </p:nvSpPr>
          <p:spPr bwMode="auto">
            <a:xfrm>
              <a:off x="785786" y="2603993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2418197"/>
              <a:ext cx="428628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11" name="组合 34"/>
            <p:cNvGrpSpPr/>
            <p:nvPr/>
          </p:nvGrpSpPr>
          <p:grpSpPr>
            <a:xfrm>
              <a:off x="785786" y="3071810"/>
              <a:ext cx="1500198" cy="357190"/>
              <a:chOff x="4000496" y="2571744"/>
              <a:chExt cx="1500198" cy="357190"/>
            </a:xfrm>
          </p:grpSpPr>
          <p:sp>
            <p:nvSpPr>
              <p:cNvPr id="56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57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2" name="组合 36"/>
            <p:cNvGrpSpPr/>
            <p:nvPr/>
          </p:nvGrpSpPr>
          <p:grpSpPr>
            <a:xfrm>
              <a:off x="785786" y="3857628"/>
              <a:ext cx="1500198" cy="357190"/>
              <a:chOff x="4000496" y="2571744"/>
              <a:chExt cx="1500198" cy="35719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2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3" name="组合 40"/>
            <p:cNvGrpSpPr/>
            <p:nvPr/>
          </p:nvGrpSpPr>
          <p:grpSpPr>
            <a:xfrm>
              <a:off x="785786" y="5205425"/>
              <a:ext cx="1500198" cy="357190"/>
              <a:chOff x="4000496" y="2571744"/>
              <a:chExt cx="1500198" cy="35719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i="1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n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  <a:endParaRPr lang="zh-CN" altLang="en-US" sz="160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4" name="组合 45"/>
            <p:cNvGrpSpPr/>
            <p:nvPr/>
          </p:nvGrpSpPr>
          <p:grpSpPr>
            <a:xfrm>
              <a:off x="2857488" y="3071810"/>
              <a:ext cx="1500198" cy="357190"/>
              <a:chOff x="4000496" y="2571744"/>
              <a:chExt cx="1500198" cy="35719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5" name="组合 49"/>
            <p:cNvGrpSpPr/>
            <p:nvPr/>
          </p:nvGrpSpPr>
          <p:grpSpPr>
            <a:xfrm>
              <a:off x="6072198" y="3071810"/>
              <a:ext cx="1500198" cy="357190"/>
              <a:chOff x="4000496" y="2571744"/>
              <a:chExt cx="1500198" cy="35719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16" name="直接箭头连接符 8"/>
            <p:cNvCxnSpPr/>
            <p:nvPr/>
          </p:nvCxnSpPr>
          <p:spPr bwMode="auto">
            <a:xfrm>
              <a:off x="2162294" y="3246935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9"/>
            <p:cNvCxnSpPr/>
            <p:nvPr/>
          </p:nvCxnSpPr>
          <p:spPr bwMode="auto">
            <a:xfrm>
              <a:off x="4143372" y="3257413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910004" y="3735270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5357682" y="406034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0" name="组合 55"/>
            <p:cNvGrpSpPr/>
            <p:nvPr/>
          </p:nvGrpSpPr>
          <p:grpSpPr>
            <a:xfrm>
              <a:off x="2857352" y="3859096"/>
              <a:ext cx="1500198" cy="357190"/>
              <a:chOff x="4000496" y="2571744"/>
              <a:chExt cx="1500198" cy="35719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21" name="组合 59"/>
            <p:cNvGrpSpPr/>
            <p:nvPr/>
          </p:nvGrpSpPr>
          <p:grpSpPr>
            <a:xfrm>
              <a:off x="6072062" y="3859096"/>
              <a:ext cx="1500198" cy="357190"/>
              <a:chOff x="4000496" y="2571744"/>
              <a:chExt cx="1500198" cy="35719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>
              <a:off x="2162158" y="403422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4143236" y="404469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1489484" y="421828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rot="5400000">
              <a:off x="1395390" y="3571876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4933817" y="5106880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5381495" y="5431957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8" name="组合 67"/>
            <p:cNvGrpSpPr/>
            <p:nvPr/>
          </p:nvGrpSpPr>
          <p:grpSpPr>
            <a:xfrm>
              <a:off x="2881165" y="5230706"/>
              <a:ext cx="1500198" cy="357190"/>
              <a:chOff x="4000496" y="2571744"/>
              <a:chExt cx="1500198" cy="35719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29" name="组合 71"/>
            <p:cNvGrpSpPr/>
            <p:nvPr/>
          </p:nvGrpSpPr>
          <p:grpSpPr>
            <a:xfrm>
              <a:off x="6095875" y="5230706"/>
              <a:ext cx="1500198" cy="357190"/>
              <a:chOff x="4000496" y="2571744"/>
              <a:chExt cx="1500198" cy="35719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30" name="直接箭头连接符 29"/>
            <p:cNvCxnSpPr/>
            <p:nvPr/>
          </p:nvCxnSpPr>
          <p:spPr bwMode="auto">
            <a:xfrm>
              <a:off x="2185971" y="5405831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4167049" y="5416309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TextBox 58"/>
          <p:cNvSpPr txBox="1"/>
          <p:nvPr/>
        </p:nvSpPr>
        <p:spPr>
          <a:xfrm>
            <a:off x="714348" y="3786190"/>
            <a:ext cx="7215238" cy="27116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struct node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string no;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学号或者班号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union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string name;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struct node *bp;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班号指针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 val;</a:t>
            </a: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struct node link;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后继结点指针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NodeType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0" name="左弧形箭头 59"/>
          <p:cNvSpPr/>
          <p:nvPr/>
        </p:nvSpPr>
        <p:spPr bwMode="auto">
          <a:xfrm>
            <a:off x="428596" y="2928934"/>
            <a:ext cx="285752" cy="857256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33CC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285860"/>
            <a:ext cx="8143932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）创建一个插入学生信息的结点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(bh,xh,xm)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，通过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找到指定班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的头结点，在其后插入该结点（头插法）。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214290"/>
            <a:ext cx="7929618" cy="822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，用文字描述或者代码描述操作①的过程，并说明其时间复杂度。</a:t>
            </a:r>
            <a:endParaRPr lang="zh-CN" altLang="en-US" sz="2000"/>
          </a:p>
        </p:txBody>
      </p:sp>
      <p:grpSp>
        <p:nvGrpSpPr>
          <p:cNvPr id="69" name="组合 68"/>
          <p:cNvGrpSpPr/>
          <p:nvPr/>
        </p:nvGrpSpPr>
        <p:grpSpPr>
          <a:xfrm>
            <a:off x="928662" y="2357430"/>
            <a:ext cx="6858048" cy="3187281"/>
            <a:chOff x="928662" y="2357430"/>
            <a:chExt cx="6858048" cy="3187281"/>
          </a:xfrm>
        </p:grpSpPr>
        <p:sp>
          <p:nvSpPr>
            <p:cNvPr id="7" name="TextBox 6"/>
            <p:cNvSpPr txBox="1"/>
            <p:nvPr/>
          </p:nvSpPr>
          <p:spPr>
            <a:xfrm>
              <a:off x="5124454" y="2887217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5572132" y="321229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681142" y="5046113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1" name="弧形 10"/>
            <p:cNvSpPr/>
            <p:nvPr/>
          </p:nvSpPr>
          <p:spPr bwMode="auto">
            <a:xfrm>
              <a:off x="1000100" y="2543226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662" y="2357430"/>
              <a:ext cx="428628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13" name="组合 34"/>
            <p:cNvGrpSpPr/>
            <p:nvPr/>
          </p:nvGrpSpPr>
          <p:grpSpPr>
            <a:xfrm>
              <a:off x="1000100" y="3011043"/>
              <a:ext cx="1500198" cy="357190"/>
              <a:chOff x="4000496" y="2571744"/>
              <a:chExt cx="1500198" cy="357190"/>
            </a:xfrm>
          </p:grpSpPr>
          <p:sp>
            <p:nvSpPr>
              <p:cNvPr id="58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59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4" name="组合 36"/>
            <p:cNvGrpSpPr/>
            <p:nvPr/>
          </p:nvGrpSpPr>
          <p:grpSpPr>
            <a:xfrm>
              <a:off x="1000100" y="4617485"/>
              <a:ext cx="1500198" cy="357190"/>
              <a:chOff x="4000496" y="2571744"/>
              <a:chExt cx="1500198" cy="35719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bh</a:t>
                </a:r>
                <a:endParaRPr lang="zh-CN" altLang="en-US" sz="160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6" name="组合 45"/>
            <p:cNvGrpSpPr/>
            <p:nvPr/>
          </p:nvGrpSpPr>
          <p:grpSpPr>
            <a:xfrm>
              <a:off x="3071802" y="3011043"/>
              <a:ext cx="1500198" cy="357190"/>
              <a:chOff x="4000496" y="2571744"/>
              <a:chExt cx="1500198" cy="3571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7" name="组合 49"/>
            <p:cNvGrpSpPr/>
            <p:nvPr/>
          </p:nvGrpSpPr>
          <p:grpSpPr>
            <a:xfrm>
              <a:off x="6286512" y="3011043"/>
              <a:ext cx="1500198" cy="357190"/>
              <a:chOff x="4000496" y="2571744"/>
              <a:chExt cx="1500198" cy="35719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18" name="直接箭头连接符 8"/>
            <p:cNvCxnSpPr/>
            <p:nvPr/>
          </p:nvCxnSpPr>
          <p:spPr bwMode="auto">
            <a:xfrm>
              <a:off x="2376608" y="3186168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9"/>
            <p:cNvCxnSpPr/>
            <p:nvPr/>
          </p:nvCxnSpPr>
          <p:spPr bwMode="auto">
            <a:xfrm>
              <a:off x="4357686" y="319664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5124318" y="4495127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5571996" y="4820204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22" name="组合 55"/>
            <p:cNvGrpSpPr/>
            <p:nvPr/>
          </p:nvGrpSpPr>
          <p:grpSpPr>
            <a:xfrm>
              <a:off x="3071666" y="4618953"/>
              <a:ext cx="1500198" cy="357190"/>
              <a:chOff x="4000496" y="2571744"/>
              <a:chExt cx="1500198" cy="35719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23" name="组合 59"/>
            <p:cNvGrpSpPr/>
            <p:nvPr/>
          </p:nvGrpSpPr>
          <p:grpSpPr>
            <a:xfrm>
              <a:off x="6286376" y="4618953"/>
              <a:ext cx="1500198" cy="357190"/>
              <a:chOff x="4000496" y="2571744"/>
              <a:chExt cx="1500198" cy="35719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∧</a:t>
                </a: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 bwMode="auto">
            <a:xfrm>
              <a:off x="4357550" y="4804556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rot="5400000">
              <a:off x="1703798" y="497814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rot="5400000">
              <a:off x="1609704" y="3511109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rot="5400000">
              <a:off x="1698605" y="443662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643042" y="3687323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63" name="组合 45"/>
          <p:cNvGrpSpPr/>
          <p:nvPr/>
        </p:nvGrpSpPr>
        <p:grpSpPr>
          <a:xfrm>
            <a:off x="2714612" y="3830199"/>
            <a:ext cx="1500198" cy="357190"/>
            <a:chOff x="4000496" y="2571744"/>
            <a:chExt cx="1500198" cy="357190"/>
          </a:xfrm>
        </p:grpSpPr>
        <p:sp>
          <p:nvSpPr>
            <p:cNvPr id="64" name="矩形 63"/>
            <p:cNvSpPr/>
            <p:nvPr/>
          </p:nvSpPr>
          <p:spPr>
            <a:xfrm>
              <a:off x="4000496" y="2571744"/>
              <a:ext cx="642942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xh</a:t>
              </a:r>
              <a:endParaRPr lang="zh-CN" altLang="en-US" sz="1600"/>
            </a:p>
          </p:txBody>
        </p:sp>
        <p:sp>
          <p:nvSpPr>
            <p:cNvPr id="65" name="矩形 64"/>
            <p:cNvSpPr/>
            <p:nvPr/>
          </p:nvSpPr>
          <p:spPr>
            <a:xfrm>
              <a:off x="4643438" y="2571744"/>
              <a:ext cx="428628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xm</a:t>
              </a:r>
              <a:endParaRPr lang="zh-CN" altLang="en-US" sz="160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072066" y="2571744"/>
              <a:ext cx="428628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71736" y="5857892"/>
            <a:ext cx="2357454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2376472" y="4786322"/>
            <a:ext cx="71438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>
          <a:xfrm rot="5400000">
            <a:off x="3701432" y="4309728"/>
            <a:ext cx="618449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 flipH="1" flipV="1">
            <a:off x="2295985" y="4316895"/>
            <a:ext cx="592142" cy="3879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85728"/>
            <a:ext cx="8001056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）假设学生班数为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，最多班的人数为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，用文字描述或者代码描述操作②的过程，并说明其时间复杂度。</a:t>
            </a:r>
            <a:endParaRPr lang="zh-CN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28596" y="1357298"/>
            <a:ext cx="814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）通过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找到指定班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的头结点，找到该学号为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xh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结点的前驱结点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，通过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删除其后结点。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00298" y="5500702"/>
            <a:ext cx="2857520" cy="4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/>
          </a:p>
        </p:txBody>
      </p:sp>
      <p:grpSp>
        <p:nvGrpSpPr>
          <p:cNvPr id="63" name="组合 62"/>
          <p:cNvGrpSpPr/>
          <p:nvPr/>
        </p:nvGrpSpPr>
        <p:grpSpPr>
          <a:xfrm>
            <a:off x="3000364" y="3906024"/>
            <a:ext cx="857256" cy="712930"/>
            <a:chOff x="3000364" y="3906024"/>
            <a:chExt cx="857256" cy="712930"/>
          </a:xfrm>
        </p:grpSpPr>
        <p:cxnSp>
          <p:nvCxnSpPr>
            <p:cNvPr id="53" name="直接箭头连接符 52"/>
            <p:cNvCxnSpPr>
              <a:endCxn id="30" idx="0"/>
            </p:cNvCxnSpPr>
            <p:nvPr/>
          </p:nvCxnSpPr>
          <p:spPr>
            <a:xfrm rot="5400000">
              <a:off x="3263438" y="4452604"/>
              <a:ext cx="331904" cy="79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000364" y="3906024"/>
              <a:ext cx="857256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42910" y="2357430"/>
            <a:ext cx="7358114" cy="3187281"/>
            <a:chOff x="642910" y="2357430"/>
            <a:chExt cx="7358114" cy="3187281"/>
          </a:xfrm>
        </p:grpSpPr>
        <p:sp>
          <p:nvSpPr>
            <p:cNvPr id="6" name="TextBox 5"/>
            <p:cNvSpPr txBox="1"/>
            <p:nvPr/>
          </p:nvSpPr>
          <p:spPr>
            <a:xfrm>
              <a:off x="2928926" y="2887217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5390" y="5046113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9" name="弧形 8"/>
            <p:cNvSpPr/>
            <p:nvPr/>
          </p:nvSpPr>
          <p:spPr bwMode="auto">
            <a:xfrm>
              <a:off x="714348" y="2543226"/>
              <a:ext cx="500066" cy="857256"/>
            </a:xfrm>
            <a:prstGeom prst="arc">
              <a:avLst/>
            </a:prstGeom>
            <a:noFill/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910" y="2357430"/>
              <a:ext cx="428628" cy="38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L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grpSp>
          <p:nvGrpSpPr>
            <p:cNvPr id="11" name="组合 34"/>
            <p:cNvGrpSpPr/>
            <p:nvPr/>
          </p:nvGrpSpPr>
          <p:grpSpPr>
            <a:xfrm>
              <a:off x="714348" y="3011043"/>
              <a:ext cx="1500198" cy="357190"/>
              <a:chOff x="4000496" y="2571744"/>
              <a:chExt cx="1500198" cy="357190"/>
            </a:xfrm>
          </p:grpSpPr>
          <p:sp>
            <p:nvSpPr>
              <p:cNvPr id="41" name="矩形 31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1</a:t>
                </a:r>
                <a:r>
                  <a:rPr lang="zh-CN" altLang="en-US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班</a:t>
                </a:r>
                <a:endParaRPr lang="zh-CN" altLang="en-US" sz="1600"/>
              </a:p>
            </p:txBody>
          </p:sp>
          <p:sp>
            <p:nvSpPr>
              <p:cNvPr id="42" name="矩形 32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2" name="组合 36"/>
            <p:cNvGrpSpPr/>
            <p:nvPr/>
          </p:nvGrpSpPr>
          <p:grpSpPr>
            <a:xfrm>
              <a:off x="714348" y="4617485"/>
              <a:ext cx="1500198" cy="357190"/>
              <a:chOff x="4000496" y="2571744"/>
              <a:chExt cx="1500198" cy="35719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00496" y="257174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bh</a:t>
                </a:r>
                <a:endParaRPr lang="zh-CN" altLang="en-US" sz="160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643438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072066" y="2571744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cxnSp>
          <p:nvCxnSpPr>
            <p:cNvPr id="15" name="直接箭头连接符 8"/>
            <p:cNvCxnSpPr/>
            <p:nvPr/>
          </p:nvCxnSpPr>
          <p:spPr bwMode="auto">
            <a:xfrm>
              <a:off x="2090856" y="3186168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7500958" y="4495127"/>
              <a:ext cx="50006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785914" y="4618953"/>
              <a:ext cx="1286020" cy="357190"/>
              <a:chOff x="2785914" y="4618953"/>
              <a:chExt cx="1286020" cy="35719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2785914" y="4618953"/>
                <a:ext cx="42876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14678" y="4618953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43306" y="4618953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 bwMode="auto">
            <a:xfrm rot="5400000">
              <a:off x="1418046" y="4978145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rot="5400000">
              <a:off x="1323952" y="3511109"/>
              <a:ext cx="57150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rot="5400000">
              <a:off x="1412853" y="443662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357290" y="3687323"/>
              <a:ext cx="571504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…</a:t>
              </a:r>
              <a:endParaRPr lang="zh-CN" altLang="en-US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2090720" y="4786322"/>
              <a:ext cx="71438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8" name="组合 47"/>
            <p:cNvGrpSpPr/>
            <p:nvPr/>
          </p:nvGrpSpPr>
          <p:grpSpPr>
            <a:xfrm>
              <a:off x="4286248" y="4618953"/>
              <a:ext cx="1286020" cy="357190"/>
              <a:chOff x="2785914" y="4594460"/>
              <a:chExt cx="1286020" cy="35719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785914" y="4594460"/>
                <a:ext cx="428764" cy="3571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xh</a:t>
                </a:r>
                <a:endParaRPr lang="zh-CN" altLang="en-US" sz="16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214678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643306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cxnSp>
          <p:nvCxnSpPr>
            <p:cNvPr id="55" name="直接箭头连接符 54"/>
            <p:cNvCxnSpPr/>
            <p:nvPr/>
          </p:nvCxnSpPr>
          <p:spPr bwMode="auto">
            <a:xfrm>
              <a:off x="5357818" y="4804556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6" name="组合 55"/>
            <p:cNvGrpSpPr/>
            <p:nvPr/>
          </p:nvGrpSpPr>
          <p:grpSpPr>
            <a:xfrm>
              <a:off x="5786446" y="4618953"/>
              <a:ext cx="1286020" cy="357190"/>
              <a:chOff x="2785914" y="4594460"/>
              <a:chExt cx="1286020" cy="35719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785914" y="4594460"/>
                <a:ext cx="428764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</a:t>
                </a:r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214678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smtClean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**</a:t>
                </a:r>
                <a:endParaRPr lang="zh-CN" altLang="en-US" sz="160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643306" y="4594460"/>
                <a:ext cx="428628" cy="35719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zh-CN" altLang="en-US" sz="1600"/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 bwMode="auto">
            <a:xfrm>
              <a:off x="6929454" y="4806960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任意多边形 60"/>
          <p:cNvSpPr/>
          <p:nvPr/>
        </p:nvSpPr>
        <p:spPr>
          <a:xfrm>
            <a:off x="3860800" y="4251960"/>
            <a:ext cx="2164080" cy="553720"/>
          </a:xfrm>
          <a:custGeom>
            <a:avLst/>
            <a:gdLst>
              <a:gd name="connsiteX0" fmla="*/ 0 w 2164080"/>
              <a:gd name="connsiteY0" fmla="*/ 553720 h 553720"/>
              <a:gd name="connsiteX1" fmla="*/ 294640 w 2164080"/>
              <a:gd name="connsiteY1" fmla="*/ 157480 h 553720"/>
              <a:gd name="connsiteX2" fmla="*/ 894080 w 2164080"/>
              <a:gd name="connsiteY2" fmla="*/ 15240 h 553720"/>
              <a:gd name="connsiteX3" fmla="*/ 1838960 w 2164080"/>
              <a:gd name="connsiteY3" fmla="*/ 66040 h 553720"/>
              <a:gd name="connsiteX4" fmla="*/ 2164080 w 2164080"/>
              <a:gd name="connsiteY4" fmla="*/ 391160 h 55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080" h="553720">
                <a:moveTo>
                  <a:pt x="0" y="553720"/>
                </a:moveTo>
                <a:cubicBezTo>
                  <a:pt x="72813" y="400473"/>
                  <a:pt x="145627" y="247227"/>
                  <a:pt x="294640" y="157480"/>
                </a:cubicBezTo>
                <a:cubicBezTo>
                  <a:pt x="443653" y="67733"/>
                  <a:pt x="636693" y="30480"/>
                  <a:pt x="894080" y="15240"/>
                </a:cubicBezTo>
                <a:cubicBezTo>
                  <a:pt x="1151467" y="0"/>
                  <a:pt x="1627293" y="3387"/>
                  <a:pt x="1838960" y="66040"/>
                </a:cubicBezTo>
                <a:cubicBezTo>
                  <a:pt x="2050627" y="128693"/>
                  <a:pt x="2107353" y="259926"/>
                  <a:pt x="2164080" y="391160"/>
                </a:cubicBezTo>
              </a:path>
            </a:pathLst>
          </a:cu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3857620" y="4804556"/>
            <a:ext cx="4320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3571900" cy="40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线性表的算法设计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428736"/>
            <a:ext cx="3286148" cy="4072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一般算法如何设计？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2137776"/>
            <a:ext cx="5572164" cy="10258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数据的存储结构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or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算法的处理过程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―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语言描述。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/29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</TotalTime>
  <Words>2561</Words>
  <Application>Microsoft Office PowerPoint</Application>
  <PresentationFormat>全屏显示(4:3)</PresentationFormat>
  <Paragraphs>429</Paragraphs>
  <Slides>29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972</cp:revision>
  <dcterms:created xsi:type="dcterms:W3CDTF">2004-03-31T23:50:14Z</dcterms:created>
  <dcterms:modified xsi:type="dcterms:W3CDTF">2021-05-07T10:03:17Z</dcterms:modified>
</cp:coreProperties>
</file>