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93"/>
  </p:notesMasterIdLst>
  <p:sldIdLst>
    <p:sldId id="436" r:id="rId2"/>
    <p:sldId id="258" r:id="rId3"/>
    <p:sldId id="423" r:id="rId4"/>
    <p:sldId id="362" r:id="rId5"/>
    <p:sldId id="334" r:id="rId6"/>
    <p:sldId id="433" r:id="rId7"/>
    <p:sldId id="435" r:id="rId8"/>
    <p:sldId id="260" r:id="rId9"/>
    <p:sldId id="437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453" r:id="rId26"/>
    <p:sldId id="454" r:id="rId27"/>
    <p:sldId id="455" r:id="rId28"/>
    <p:sldId id="456" r:id="rId29"/>
    <p:sldId id="457" r:id="rId30"/>
    <p:sldId id="458" r:id="rId31"/>
    <p:sldId id="459" r:id="rId32"/>
    <p:sldId id="460" r:id="rId33"/>
    <p:sldId id="461" r:id="rId34"/>
    <p:sldId id="462" r:id="rId35"/>
    <p:sldId id="463" r:id="rId36"/>
    <p:sldId id="464" r:id="rId37"/>
    <p:sldId id="465" r:id="rId38"/>
    <p:sldId id="466" r:id="rId39"/>
    <p:sldId id="467" r:id="rId40"/>
    <p:sldId id="468" r:id="rId41"/>
    <p:sldId id="469" r:id="rId42"/>
    <p:sldId id="470" r:id="rId43"/>
    <p:sldId id="471" r:id="rId44"/>
    <p:sldId id="472" r:id="rId45"/>
    <p:sldId id="473" r:id="rId46"/>
    <p:sldId id="474" r:id="rId47"/>
    <p:sldId id="475" r:id="rId48"/>
    <p:sldId id="476" r:id="rId49"/>
    <p:sldId id="477" r:id="rId50"/>
    <p:sldId id="478" r:id="rId51"/>
    <p:sldId id="479" r:id="rId52"/>
    <p:sldId id="480" r:id="rId53"/>
    <p:sldId id="481" r:id="rId54"/>
    <p:sldId id="482" r:id="rId55"/>
    <p:sldId id="483" r:id="rId56"/>
    <p:sldId id="484" r:id="rId57"/>
    <p:sldId id="485" r:id="rId58"/>
    <p:sldId id="486" r:id="rId59"/>
    <p:sldId id="487" r:id="rId60"/>
    <p:sldId id="488" r:id="rId61"/>
    <p:sldId id="489" r:id="rId62"/>
    <p:sldId id="490" r:id="rId63"/>
    <p:sldId id="491" r:id="rId64"/>
    <p:sldId id="492" r:id="rId65"/>
    <p:sldId id="493" r:id="rId66"/>
    <p:sldId id="494" r:id="rId67"/>
    <p:sldId id="495" r:id="rId68"/>
    <p:sldId id="496" r:id="rId69"/>
    <p:sldId id="497" r:id="rId70"/>
    <p:sldId id="498" r:id="rId71"/>
    <p:sldId id="499" r:id="rId72"/>
    <p:sldId id="500" r:id="rId73"/>
    <p:sldId id="501" r:id="rId74"/>
    <p:sldId id="502" r:id="rId75"/>
    <p:sldId id="503" r:id="rId76"/>
    <p:sldId id="504" r:id="rId77"/>
    <p:sldId id="505" r:id="rId78"/>
    <p:sldId id="506" r:id="rId79"/>
    <p:sldId id="507" r:id="rId80"/>
    <p:sldId id="508" r:id="rId81"/>
    <p:sldId id="509" r:id="rId82"/>
    <p:sldId id="510" r:id="rId83"/>
    <p:sldId id="511" r:id="rId84"/>
    <p:sldId id="512" r:id="rId85"/>
    <p:sldId id="513" r:id="rId86"/>
    <p:sldId id="514" r:id="rId87"/>
    <p:sldId id="515" r:id="rId88"/>
    <p:sldId id="516" r:id="rId89"/>
    <p:sldId id="517" r:id="rId90"/>
    <p:sldId id="518" r:id="rId91"/>
    <p:sldId id="519" r:id="rId9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008000"/>
    <a:srgbClr val="660066"/>
    <a:srgbClr val="FF0000"/>
    <a:srgbClr val="666699"/>
    <a:srgbClr val="F8BFBE"/>
    <a:srgbClr val="CC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9" autoAdjust="0"/>
    <p:restoredTop sz="94682" autoAdjust="0"/>
  </p:normalViewPr>
  <p:slideViewPr>
    <p:cSldViewPr>
      <p:cViewPr varScale="1">
        <p:scale>
          <a:sx n="100" d="100"/>
          <a:sy n="100" d="100"/>
        </p:scale>
        <p:origin x="-5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16FCF211-E3CB-4503-8179-86F7EE408A9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46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AD0C-DDBA-43D0-A440-12A8C764AD10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AD0C-DDBA-43D0-A440-12A8C764AD10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AD0C-DDBA-43D0-A440-12A8C764AD10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AD0C-DDBA-43D0-A440-12A8C764AD10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AD0C-DDBA-43D0-A440-12A8C764AD10}" type="slidenum">
              <a:rPr lang="en-US" altLang="zh-CN" smtClean="0"/>
              <a:pPr/>
              <a:t>52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AD0C-DDBA-43D0-A440-12A8C764AD10}" type="slidenum">
              <a:rPr lang="en-US" altLang="zh-CN" smtClean="0"/>
              <a:pPr/>
              <a:t>73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AD0C-DDBA-43D0-A440-12A8C764AD10}" type="slidenum">
              <a:rPr lang="en-US" altLang="zh-CN" smtClean="0"/>
              <a:pPr/>
              <a:t>74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AD0C-DDBA-43D0-A440-12A8C764AD10}" type="slidenum">
              <a:rPr lang="en-US" altLang="zh-CN" smtClean="0"/>
              <a:pPr/>
              <a:t>75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0AD0C-DDBA-43D0-A440-12A8C764AD10}" type="slidenum">
              <a:rPr lang="en-US" altLang="zh-CN" smtClean="0"/>
              <a:pPr/>
              <a:t>84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9163BB49-B806-4189-AFFA-6FA806404268}" type="slidenum">
              <a:rPr lang="en-US" altLang="zh-CN" smtClean="0"/>
              <a:pPr/>
              <a:t>‹#›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67864EE2-EAB3-4814-A7EB-820BD7610F1E}" type="slidenum">
              <a:rPr lang="en-US" altLang="zh-CN" smtClean="0"/>
              <a:pPr/>
              <a:t>‹#›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1C4D4E92-3379-4E90-97D3-07C5AA45976A}" type="slidenum">
              <a:rPr lang="en-US" altLang="zh-CN" smtClean="0"/>
              <a:pPr/>
              <a:t>‹#›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88366-8C0C-4B08-89B2-3C44616032C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 bwMode="auto">
          <a:xfrm>
            <a:off x="1928794" y="1857364"/>
            <a:ext cx="5000660" cy="2357454"/>
          </a:xfrm>
          <a:prstGeom prst="round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108000" rIns="0" bIns="0" rtlCol="0" anchor="ctr"/>
          <a:lstStyle/>
          <a:p>
            <a:pPr algn="ctr">
              <a:lnSpc>
                <a:spcPct val="72000"/>
              </a:lnSpc>
            </a:pPr>
            <a:endParaRPr lang="zh-CN" altLang="en-US" sz="1800">
              <a:solidFill>
                <a:srgbClr val="0000CC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" name="Rectangle 6" descr="新闻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2928926" y="2285992"/>
            <a:ext cx="3094036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3.1  </a:t>
            </a:r>
            <a:r>
              <a:rPr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栈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2285984" y="642918"/>
            <a:ext cx="3857652" cy="584775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第</a:t>
            </a:r>
            <a:r>
              <a:rPr lang="en-US" altLang="zh-CN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章  栈和队列</a:t>
            </a:r>
            <a:r>
              <a:rPr lang="zh-CN" altLang="en-US" sz="3200" b="0" smtClean="0">
                <a:solidFill>
                  <a:schemeClr val="tx2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endParaRPr lang="zh-CN" altLang="en-US" sz="32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Rectangle 4" descr="新闻纸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928926" y="3191532"/>
            <a:ext cx="3094036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.2  </a:t>
            </a:r>
            <a:r>
              <a:rPr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队列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</a:t>
            </a:fld>
            <a:r>
              <a:rPr lang="en-US" altLang="zh-CN" smtClean="0"/>
              <a:t>/91</a:t>
            </a:r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1232161" y="2357430"/>
            <a:ext cx="1482451" cy="1346106"/>
            <a:chOff x="552422" y="500043"/>
            <a:chExt cx="1482451" cy="1346106"/>
          </a:xfrm>
        </p:grpSpPr>
        <p:grpSp>
          <p:nvGrpSpPr>
            <p:cNvPr id="10" name="组合 79"/>
            <p:cNvGrpSpPr>
              <a:grpSpLocks/>
            </p:cNvGrpSpPr>
            <p:nvPr/>
          </p:nvGrpSpPr>
          <p:grpSpPr bwMode="auto">
            <a:xfrm>
              <a:off x="639103" y="500043"/>
              <a:ext cx="1289687" cy="1346106"/>
              <a:chOff x="6372294" y="2488774"/>
              <a:chExt cx="2520450" cy="2513016"/>
            </a:xfrm>
          </p:grpSpPr>
          <p:sp>
            <p:nvSpPr>
              <p:cNvPr id="14" name="任意多边形 82"/>
              <p:cNvSpPr/>
              <p:nvPr/>
            </p:nvSpPr>
            <p:spPr>
              <a:xfrm rot="3738964">
                <a:off x="6379728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127000" dist="63500" dir="7380000" sx="102000" sy="102000" algn="tr" rotWithShape="0">
                  <a:prstClr val="black">
                    <a:alpha val="39000"/>
                  </a:prst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"/>
                  <a:ea typeface="宋体"/>
                </a:endParaRPr>
              </a:p>
            </p:txBody>
          </p:sp>
          <p:sp>
            <p:nvSpPr>
              <p:cNvPr id="15" name="任意多边形 83"/>
              <p:cNvSpPr/>
              <p:nvPr/>
            </p:nvSpPr>
            <p:spPr>
              <a:xfrm rot="16377237">
                <a:off x="6372293" y="2510364"/>
                <a:ext cx="2476802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kern="0" smtClea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2" name="文本框 20"/>
            <p:cNvSpPr txBox="1">
              <a:spLocks noChangeArrowheads="1"/>
            </p:cNvSpPr>
            <p:nvPr/>
          </p:nvSpPr>
          <p:spPr bwMode="auto">
            <a:xfrm>
              <a:off x="552422" y="1161620"/>
              <a:ext cx="148245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1600" b="1" dirty="0">
                  <a:solidFill>
                    <a:srgbClr val="9900FF"/>
                  </a:solidFill>
                </a:rPr>
                <a:t>CONTENTS</a:t>
              </a:r>
              <a:endParaRPr lang="zh-CN" altLang="en-US" sz="1600" b="1" dirty="0">
                <a:solidFill>
                  <a:srgbClr val="9900FF"/>
                </a:solidFill>
              </a:endParaRPr>
            </a:p>
          </p:txBody>
        </p:sp>
        <p:sp>
          <p:nvSpPr>
            <p:cNvPr id="13" name="文本框 20"/>
            <p:cNvSpPr txBox="1">
              <a:spLocks noChangeArrowheads="1"/>
            </p:cNvSpPr>
            <p:nvPr/>
          </p:nvSpPr>
          <p:spPr bwMode="auto">
            <a:xfrm>
              <a:off x="913620" y="785794"/>
              <a:ext cx="729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>
              <a:lvl1pPr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zh-CN" altLang="en-US" sz="1800" spc="150" dirty="0" smtClean="0">
                  <a:ln w="11430"/>
                  <a:solidFill>
                    <a:srgbClr val="FF0000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提纲</a:t>
              </a:r>
              <a:endParaRPr lang="zh-CN" altLang="en-US" sz="1800" spc="150" dirty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357158" y="642918"/>
            <a:ext cx="8351837" cy="91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假设栈的元素个数最大不超过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正整数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，所有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的元素都具有同一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数据类型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ElemType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可用下列方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式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来声明</a:t>
            </a:r>
            <a:r>
              <a:rPr kumimoji="1" lang="zh-CN" altLang="en-US" sz="2000" smtClean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顺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序栈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类型</a:t>
            </a:r>
            <a:r>
              <a:rPr kumimoji="1" lang="en-US" altLang="zh-CN" sz="2000" err="1">
                <a:latin typeface="Consolas" pitchFamily="49" charset="0"/>
                <a:ea typeface="楷体" pitchFamily="49" charset="-122"/>
                <a:cs typeface="Consolas" pitchFamily="49" charset="0"/>
              </a:rPr>
              <a:t>SqStack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endParaRPr lang="en-US" altLang="zh-CN" sz="2000" b="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1285852" y="1928802"/>
            <a:ext cx="5241937" cy="1592579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144000" rIns="288000" bIns="14400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 </a:t>
            </a:r>
          </a:p>
          <a:p>
            <a:pPr algn="l">
              <a:lnSpc>
                <a:spcPct val="1200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栈顶指针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SqStack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lang="zh-CN" altLang="en-US" sz="1800" b="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10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3778250" y="620713"/>
            <a:ext cx="2865452" cy="9366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</a:t>
            </a:r>
          </a:p>
          <a:p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,…,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,…,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kumimoji="1"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3847" name="AutoShape 7"/>
          <p:cNvSpPr>
            <a:spLocks noChangeArrowheads="1"/>
          </p:cNvSpPr>
          <p:nvPr/>
        </p:nvSpPr>
        <p:spPr bwMode="auto">
          <a:xfrm>
            <a:off x="4930775" y="1773238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848" name="Text Box 8"/>
          <p:cNvSpPr txBox="1">
            <a:spLocks noChangeArrowheads="1"/>
          </p:cNvSpPr>
          <p:nvPr/>
        </p:nvSpPr>
        <p:spPr bwMode="auto">
          <a:xfrm>
            <a:off x="5286380" y="1916113"/>
            <a:ext cx="136842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直接映射</a:t>
            </a:r>
          </a:p>
        </p:txBody>
      </p:sp>
      <p:sp>
        <p:nvSpPr>
          <p:cNvPr id="163849" name="Rectangle 9"/>
          <p:cNvSpPr>
            <a:spLocks noChangeArrowheads="1"/>
          </p:cNvSpPr>
          <p:nvPr/>
        </p:nvSpPr>
        <p:spPr bwMode="auto">
          <a:xfrm>
            <a:off x="2770188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18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850" name="Rectangle 10"/>
          <p:cNvSpPr>
            <a:spLocks noChangeArrowheads="1"/>
          </p:cNvSpPr>
          <p:nvPr/>
        </p:nvSpPr>
        <p:spPr bwMode="auto">
          <a:xfrm>
            <a:off x="3311525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63851" name="Rectangle 11"/>
          <p:cNvSpPr>
            <a:spLocks noChangeArrowheads="1"/>
          </p:cNvSpPr>
          <p:nvPr/>
        </p:nvSpPr>
        <p:spPr bwMode="auto">
          <a:xfrm>
            <a:off x="3851275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aseline="-25000">
                <a:solidFill>
                  <a:srgbClr val="0000FF"/>
                </a:solidFill>
                <a:latin typeface="+mn-ea"/>
                <a:cs typeface="Consolas" pitchFamily="49" charset="0"/>
              </a:rPr>
              <a:t>…</a:t>
            </a:r>
          </a:p>
        </p:txBody>
      </p:sp>
      <p:sp>
        <p:nvSpPr>
          <p:cNvPr id="163852" name="Rectangle 12"/>
          <p:cNvSpPr>
            <a:spLocks noChangeArrowheads="1"/>
          </p:cNvSpPr>
          <p:nvPr/>
        </p:nvSpPr>
        <p:spPr bwMode="auto">
          <a:xfrm>
            <a:off x="4392613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63853" name="Rectangle 13"/>
          <p:cNvSpPr>
            <a:spLocks noChangeArrowheads="1"/>
          </p:cNvSpPr>
          <p:nvPr/>
        </p:nvSpPr>
        <p:spPr bwMode="auto">
          <a:xfrm>
            <a:off x="4930775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aseline="-25000">
                <a:solidFill>
                  <a:srgbClr val="0000FF"/>
                </a:solidFill>
                <a:latin typeface="+mn-ea"/>
                <a:cs typeface="Consolas" pitchFamily="49" charset="0"/>
              </a:rPr>
              <a:t>…</a:t>
            </a:r>
          </a:p>
        </p:txBody>
      </p:sp>
      <p:sp>
        <p:nvSpPr>
          <p:cNvPr id="163854" name="Rectangle 14"/>
          <p:cNvSpPr>
            <a:spLocks noChangeArrowheads="1"/>
          </p:cNvSpPr>
          <p:nvPr/>
        </p:nvSpPr>
        <p:spPr bwMode="auto">
          <a:xfrm>
            <a:off x="5472113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163855" name="Rectangle 15"/>
          <p:cNvSpPr>
            <a:spLocks noChangeArrowheads="1"/>
          </p:cNvSpPr>
          <p:nvPr/>
        </p:nvSpPr>
        <p:spPr bwMode="auto">
          <a:xfrm>
            <a:off x="6010275" y="3317875"/>
            <a:ext cx="13684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baseline="-25000">
                <a:solidFill>
                  <a:srgbClr val="0000FF"/>
                </a:solidFill>
                <a:latin typeface="+mn-ea"/>
                <a:cs typeface="Consolas" pitchFamily="49" charset="0"/>
              </a:rPr>
              <a:t>…</a:t>
            </a:r>
          </a:p>
        </p:txBody>
      </p:sp>
      <p:sp>
        <p:nvSpPr>
          <p:cNvPr id="163856" name="Rectangle 16"/>
          <p:cNvSpPr>
            <a:spLocks noChangeArrowheads="1"/>
          </p:cNvSpPr>
          <p:nvPr/>
        </p:nvSpPr>
        <p:spPr bwMode="auto">
          <a:xfrm>
            <a:off x="7378700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163857" name="Text Box 17"/>
          <p:cNvSpPr txBox="1">
            <a:spLocks noChangeArrowheads="1"/>
          </p:cNvSpPr>
          <p:nvPr/>
        </p:nvSpPr>
        <p:spPr bwMode="auto">
          <a:xfrm>
            <a:off x="6405563" y="2773916"/>
            <a:ext cx="1512887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MaxSize-1</a:t>
            </a:r>
          </a:p>
        </p:txBody>
      </p:sp>
      <p:sp>
        <p:nvSpPr>
          <p:cNvPr id="163858" name="Line 18"/>
          <p:cNvSpPr>
            <a:spLocks noChangeShapeType="1"/>
          </p:cNvSpPr>
          <p:nvPr/>
        </p:nvSpPr>
        <p:spPr bwMode="auto">
          <a:xfrm>
            <a:off x="7162800" y="3173413"/>
            <a:ext cx="0" cy="1444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859" name="Text Box 19"/>
          <p:cNvSpPr txBox="1">
            <a:spLocks noChangeArrowheads="1"/>
          </p:cNvSpPr>
          <p:nvPr/>
        </p:nvSpPr>
        <p:spPr bwMode="auto">
          <a:xfrm>
            <a:off x="2817813" y="2773916"/>
            <a:ext cx="503237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63860" name="Text Box 20"/>
          <p:cNvSpPr txBox="1">
            <a:spLocks noChangeArrowheads="1"/>
          </p:cNvSpPr>
          <p:nvPr/>
        </p:nvSpPr>
        <p:spPr bwMode="auto">
          <a:xfrm>
            <a:off x="3228975" y="2773916"/>
            <a:ext cx="503238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63861" name="Text Box 21"/>
          <p:cNvSpPr txBox="1">
            <a:spLocks noChangeArrowheads="1"/>
          </p:cNvSpPr>
          <p:nvPr/>
        </p:nvSpPr>
        <p:spPr bwMode="auto">
          <a:xfrm>
            <a:off x="4427538" y="2773916"/>
            <a:ext cx="57309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63862" name="Text Box 22"/>
          <p:cNvSpPr txBox="1">
            <a:spLocks noChangeArrowheads="1"/>
          </p:cNvSpPr>
          <p:nvPr/>
        </p:nvSpPr>
        <p:spPr bwMode="auto">
          <a:xfrm>
            <a:off x="5456238" y="2773916"/>
            <a:ext cx="6477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63863" name="AutoShape 23"/>
          <p:cNvSpPr>
            <a:spLocks/>
          </p:cNvSpPr>
          <p:nvPr/>
        </p:nvSpPr>
        <p:spPr bwMode="auto">
          <a:xfrm rot="5400000">
            <a:off x="5076032" y="1807369"/>
            <a:ext cx="144462" cy="4318000"/>
          </a:xfrm>
          <a:prstGeom prst="rightBrace">
            <a:avLst>
              <a:gd name="adj1" fmla="val 249085"/>
              <a:gd name="adj2" fmla="val 50000"/>
            </a:avLst>
          </a:prstGeom>
          <a:noFill/>
          <a:ln w="38100">
            <a:solidFill>
              <a:srgbClr val="66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864" name="Text Box 24"/>
          <p:cNvSpPr txBox="1">
            <a:spLocks noChangeArrowheads="1"/>
          </p:cNvSpPr>
          <p:nvPr/>
        </p:nvSpPr>
        <p:spPr bwMode="auto">
          <a:xfrm>
            <a:off x="4643438" y="4071942"/>
            <a:ext cx="10080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163865" name="Text Box 25"/>
          <p:cNvSpPr txBox="1">
            <a:spLocks noChangeArrowheads="1"/>
          </p:cNvSpPr>
          <p:nvPr/>
        </p:nvSpPr>
        <p:spPr bwMode="auto">
          <a:xfrm>
            <a:off x="7239000" y="4181475"/>
            <a:ext cx="79216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top</a:t>
            </a:r>
          </a:p>
        </p:txBody>
      </p:sp>
      <p:sp>
        <p:nvSpPr>
          <p:cNvPr id="163866" name="Line 26"/>
          <p:cNvSpPr>
            <a:spLocks noChangeShapeType="1"/>
          </p:cNvSpPr>
          <p:nvPr/>
        </p:nvSpPr>
        <p:spPr bwMode="auto">
          <a:xfrm flipV="1">
            <a:off x="7667625" y="3749675"/>
            <a:ext cx="0" cy="360363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867" name="Text Box 27"/>
          <p:cNvSpPr txBox="1">
            <a:spLocks noChangeArrowheads="1"/>
          </p:cNvSpPr>
          <p:nvPr/>
        </p:nvSpPr>
        <p:spPr bwMode="auto">
          <a:xfrm>
            <a:off x="3929058" y="4786322"/>
            <a:ext cx="2357454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顺序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栈</a:t>
            </a:r>
            <a:r>
              <a:rPr kumimoji="1" lang="zh-CN" altLang="en-US" sz="2000" dirty="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的示意图</a:t>
            </a:r>
            <a:endParaRPr kumimoji="1" lang="zh-CN" altLang="en-US" sz="2000" dirty="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3868" name="Text Box 28"/>
          <p:cNvSpPr txBox="1">
            <a:spLocks noChangeArrowheads="1"/>
          </p:cNvSpPr>
          <p:nvPr/>
        </p:nvSpPr>
        <p:spPr bwMode="auto">
          <a:xfrm>
            <a:off x="900113" y="1125538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逻辑结构</a:t>
            </a:r>
          </a:p>
        </p:txBody>
      </p:sp>
      <p:sp>
        <p:nvSpPr>
          <p:cNvPr id="163869" name="Text Box 29"/>
          <p:cNvSpPr txBox="1">
            <a:spLocks noChangeArrowheads="1"/>
          </p:cNvSpPr>
          <p:nvPr/>
        </p:nvSpPr>
        <p:spPr bwMode="auto">
          <a:xfrm>
            <a:off x="900113" y="3284538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仿宋" pitchFamily="49" charset="-122"/>
                <a:ea typeface="仿宋" pitchFamily="49" charset="-122"/>
                <a:cs typeface="Consolas" pitchFamily="49" charset="0"/>
              </a:rPr>
              <a:t>存储结构</a:t>
            </a:r>
          </a:p>
        </p:txBody>
      </p:sp>
      <p:sp>
        <p:nvSpPr>
          <p:cNvPr id="163870" name="AutoShape 30"/>
          <p:cNvSpPr>
            <a:spLocks noChangeArrowheads="1"/>
          </p:cNvSpPr>
          <p:nvPr/>
        </p:nvSpPr>
        <p:spPr bwMode="auto">
          <a:xfrm>
            <a:off x="1619250" y="1989138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zh-CN">
              <a:solidFill>
                <a:srgbClr val="6600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11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250825" y="260350"/>
            <a:ext cx="29527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例如：</a:t>
            </a:r>
            <a:r>
              <a:rPr lang="en-US" altLang="zh-CN" sz="2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</a:p>
        </p:txBody>
      </p:sp>
      <p:grpSp>
        <p:nvGrpSpPr>
          <p:cNvPr id="2" name="组合 57"/>
          <p:cNvGrpSpPr/>
          <p:nvPr/>
        </p:nvGrpSpPr>
        <p:grpSpPr>
          <a:xfrm>
            <a:off x="34925" y="1041378"/>
            <a:ext cx="1978025" cy="2820478"/>
            <a:chOff x="34925" y="1041378"/>
            <a:chExt cx="1978025" cy="2820478"/>
          </a:xfrm>
        </p:grpSpPr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911225" y="1785945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30" name="Text Box 10"/>
            <p:cNvSpPr txBox="1">
              <a:spLocks noChangeArrowheads="1"/>
            </p:cNvSpPr>
            <p:nvPr/>
          </p:nvSpPr>
          <p:spPr bwMode="auto">
            <a:xfrm>
              <a:off x="1581150" y="1747845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911225" y="2146307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32" name="Text Box 12"/>
            <p:cNvSpPr txBox="1">
              <a:spLocks noChangeArrowheads="1"/>
            </p:cNvSpPr>
            <p:nvPr/>
          </p:nvSpPr>
          <p:spPr bwMode="auto">
            <a:xfrm>
              <a:off x="1581150" y="2108207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911225" y="2505082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34" name="Text Box 14"/>
            <p:cNvSpPr txBox="1">
              <a:spLocks noChangeArrowheads="1"/>
            </p:cNvSpPr>
            <p:nvPr/>
          </p:nvSpPr>
          <p:spPr bwMode="auto">
            <a:xfrm>
              <a:off x="1581150" y="2466982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5135" name="Rectangle 15"/>
            <p:cNvSpPr>
              <a:spLocks noChangeArrowheads="1"/>
            </p:cNvSpPr>
            <p:nvPr/>
          </p:nvSpPr>
          <p:spPr bwMode="auto">
            <a:xfrm>
              <a:off x="911225" y="2865445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36" name="Text Box 16"/>
            <p:cNvSpPr txBox="1">
              <a:spLocks noChangeArrowheads="1"/>
            </p:cNvSpPr>
            <p:nvPr/>
          </p:nvSpPr>
          <p:spPr bwMode="auto">
            <a:xfrm>
              <a:off x="1581150" y="2847441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911225" y="3225807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38" name="Text Box 18"/>
            <p:cNvSpPr txBox="1">
              <a:spLocks noChangeArrowheads="1"/>
            </p:cNvSpPr>
            <p:nvPr/>
          </p:nvSpPr>
          <p:spPr bwMode="auto">
            <a:xfrm>
              <a:off x="1581150" y="3268091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5141" name="Line 21"/>
            <p:cNvSpPr>
              <a:spLocks noChangeShapeType="1"/>
            </p:cNvSpPr>
            <p:nvPr/>
          </p:nvSpPr>
          <p:spPr bwMode="auto">
            <a:xfrm>
              <a:off x="500063" y="3730632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42" name="Text Box 22"/>
            <p:cNvSpPr txBox="1">
              <a:spLocks noChangeArrowheads="1"/>
            </p:cNvSpPr>
            <p:nvPr/>
          </p:nvSpPr>
          <p:spPr bwMode="auto">
            <a:xfrm>
              <a:off x="34925" y="3492524"/>
              <a:ext cx="576263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top</a:t>
              </a:r>
            </a:p>
          </p:txBody>
        </p:sp>
        <p:sp>
          <p:nvSpPr>
            <p:cNvPr id="5143" name="Text Box 23"/>
            <p:cNvSpPr txBox="1">
              <a:spLocks noChangeArrowheads="1"/>
            </p:cNvSpPr>
            <p:nvPr/>
          </p:nvSpPr>
          <p:spPr bwMode="auto">
            <a:xfrm>
              <a:off x="573088" y="1041378"/>
              <a:ext cx="1439862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18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）空栈</a:t>
              </a:r>
            </a:p>
          </p:txBody>
        </p:sp>
      </p:grpSp>
      <p:grpSp>
        <p:nvGrpSpPr>
          <p:cNvPr id="3" name="组合 58"/>
          <p:cNvGrpSpPr/>
          <p:nvPr/>
        </p:nvGrpSpPr>
        <p:grpSpPr>
          <a:xfrm>
            <a:off x="2309813" y="1765307"/>
            <a:ext cx="2003425" cy="1838705"/>
            <a:chOff x="2309813" y="1765307"/>
            <a:chExt cx="2003425" cy="1838705"/>
          </a:xfrm>
        </p:grpSpPr>
        <p:sp>
          <p:nvSpPr>
            <p:cNvPr id="5144" name="Rectangle 24"/>
            <p:cNvSpPr>
              <a:spLocks noChangeArrowheads="1"/>
            </p:cNvSpPr>
            <p:nvPr/>
          </p:nvSpPr>
          <p:spPr bwMode="auto">
            <a:xfrm>
              <a:off x="3211513" y="1803407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45" name="Text Box 25"/>
            <p:cNvSpPr txBox="1">
              <a:spLocks noChangeArrowheads="1"/>
            </p:cNvSpPr>
            <p:nvPr/>
          </p:nvSpPr>
          <p:spPr bwMode="auto">
            <a:xfrm>
              <a:off x="3881438" y="1765307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5146" name="Rectangle 26"/>
            <p:cNvSpPr>
              <a:spLocks noChangeArrowheads="1"/>
            </p:cNvSpPr>
            <p:nvPr/>
          </p:nvSpPr>
          <p:spPr bwMode="auto">
            <a:xfrm>
              <a:off x="3211513" y="216377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47" name="Text Box 27"/>
            <p:cNvSpPr txBox="1">
              <a:spLocks noChangeArrowheads="1"/>
            </p:cNvSpPr>
            <p:nvPr/>
          </p:nvSpPr>
          <p:spPr bwMode="auto">
            <a:xfrm>
              <a:off x="3881438" y="2125670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5148" name="Rectangle 28"/>
            <p:cNvSpPr>
              <a:spLocks noChangeArrowheads="1"/>
            </p:cNvSpPr>
            <p:nvPr/>
          </p:nvSpPr>
          <p:spPr bwMode="auto">
            <a:xfrm>
              <a:off x="3211513" y="2522545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49" name="Text Box 29"/>
            <p:cNvSpPr txBox="1">
              <a:spLocks noChangeArrowheads="1"/>
            </p:cNvSpPr>
            <p:nvPr/>
          </p:nvSpPr>
          <p:spPr bwMode="auto">
            <a:xfrm>
              <a:off x="3881438" y="2484445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5150" name="Rectangle 30"/>
            <p:cNvSpPr>
              <a:spLocks noChangeArrowheads="1"/>
            </p:cNvSpPr>
            <p:nvPr/>
          </p:nvSpPr>
          <p:spPr bwMode="auto">
            <a:xfrm>
              <a:off x="3211513" y="2882907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51" name="Text Box 31"/>
            <p:cNvSpPr txBox="1">
              <a:spLocks noChangeArrowheads="1"/>
            </p:cNvSpPr>
            <p:nvPr/>
          </p:nvSpPr>
          <p:spPr bwMode="auto">
            <a:xfrm>
              <a:off x="3881438" y="2895047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152" name="Rectangle 32"/>
            <p:cNvSpPr>
              <a:spLocks noChangeArrowheads="1"/>
            </p:cNvSpPr>
            <p:nvPr/>
          </p:nvSpPr>
          <p:spPr bwMode="auto">
            <a:xfrm>
              <a:off x="3211513" y="324327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5153" name="Text Box 33"/>
            <p:cNvSpPr txBox="1">
              <a:spLocks noChangeArrowheads="1"/>
            </p:cNvSpPr>
            <p:nvPr/>
          </p:nvSpPr>
          <p:spPr bwMode="auto">
            <a:xfrm>
              <a:off x="3881438" y="3265458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5154" name="Line 34"/>
            <p:cNvSpPr>
              <a:spLocks noChangeShapeType="1"/>
            </p:cNvSpPr>
            <p:nvPr/>
          </p:nvSpPr>
          <p:spPr bwMode="auto">
            <a:xfrm>
              <a:off x="2800350" y="3421070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55" name="Text Box 35"/>
            <p:cNvSpPr txBox="1">
              <a:spLocks noChangeArrowheads="1"/>
            </p:cNvSpPr>
            <p:nvPr/>
          </p:nvSpPr>
          <p:spPr bwMode="auto">
            <a:xfrm>
              <a:off x="2309813" y="3217870"/>
              <a:ext cx="576262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top</a:t>
              </a:r>
            </a:p>
          </p:txBody>
        </p:sp>
      </p:grpSp>
      <p:sp>
        <p:nvSpPr>
          <p:cNvPr id="5156" name="Text Box 36"/>
          <p:cNvSpPr txBox="1">
            <a:spLocks noChangeArrowheads="1"/>
          </p:cNvSpPr>
          <p:nvPr/>
        </p:nvSpPr>
        <p:spPr bwMode="auto">
          <a:xfrm>
            <a:off x="2662238" y="1058841"/>
            <a:ext cx="17319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进栈</a:t>
            </a:r>
          </a:p>
        </p:txBody>
      </p:sp>
      <p:grpSp>
        <p:nvGrpSpPr>
          <p:cNvPr id="4" name="组合 59"/>
          <p:cNvGrpSpPr/>
          <p:nvPr/>
        </p:nvGrpSpPr>
        <p:grpSpPr>
          <a:xfrm>
            <a:off x="4398963" y="1765307"/>
            <a:ext cx="2003425" cy="1838705"/>
            <a:chOff x="4398963" y="1765307"/>
            <a:chExt cx="2003425" cy="1838705"/>
          </a:xfrm>
        </p:grpSpPr>
        <p:sp>
          <p:nvSpPr>
            <p:cNvPr id="5157" name="Rectangle 37"/>
            <p:cNvSpPr>
              <a:spLocks noChangeArrowheads="1"/>
            </p:cNvSpPr>
            <p:nvPr/>
          </p:nvSpPr>
          <p:spPr bwMode="auto">
            <a:xfrm>
              <a:off x="5300663" y="1803407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5158" name="Text Box 38"/>
            <p:cNvSpPr txBox="1">
              <a:spLocks noChangeArrowheads="1"/>
            </p:cNvSpPr>
            <p:nvPr/>
          </p:nvSpPr>
          <p:spPr bwMode="auto">
            <a:xfrm>
              <a:off x="5970588" y="1765307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5159" name="Rectangle 39"/>
            <p:cNvSpPr>
              <a:spLocks noChangeArrowheads="1"/>
            </p:cNvSpPr>
            <p:nvPr/>
          </p:nvSpPr>
          <p:spPr bwMode="auto">
            <a:xfrm>
              <a:off x="5300663" y="216377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5160" name="Text Box 40"/>
            <p:cNvSpPr txBox="1">
              <a:spLocks noChangeArrowheads="1"/>
            </p:cNvSpPr>
            <p:nvPr/>
          </p:nvSpPr>
          <p:spPr bwMode="auto">
            <a:xfrm>
              <a:off x="5970588" y="2125670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5161" name="Rectangle 41"/>
            <p:cNvSpPr>
              <a:spLocks noChangeArrowheads="1"/>
            </p:cNvSpPr>
            <p:nvPr/>
          </p:nvSpPr>
          <p:spPr bwMode="auto">
            <a:xfrm>
              <a:off x="5300663" y="2522545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5162" name="Text Box 42"/>
            <p:cNvSpPr txBox="1">
              <a:spLocks noChangeArrowheads="1"/>
            </p:cNvSpPr>
            <p:nvPr/>
          </p:nvSpPr>
          <p:spPr bwMode="auto">
            <a:xfrm>
              <a:off x="5970588" y="2484445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5163" name="Rectangle 43"/>
            <p:cNvSpPr>
              <a:spLocks noChangeArrowheads="1"/>
            </p:cNvSpPr>
            <p:nvPr/>
          </p:nvSpPr>
          <p:spPr bwMode="auto">
            <a:xfrm>
              <a:off x="5300663" y="2882907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5164" name="Text Box 44"/>
            <p:cNvSpPr txBox="1">
              <a:spLocks noChangeArrowheads="1"/>
            </p:cNvSpPr>
            <p:nvPr/>
          </p:nvSpPr>
          <p:spPr bwMode="auto">
            <a:xfrm>
              <a:off x="5970588" y="2864903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165" name="Rectangle 45"/>
            <p:cNvSpPr>
              <a:spLocks noChangeArrowheads="1"/>
            </p:cNvSpPr>
            <p:nvPr/>
          </p:nvSpPr>
          <p:spPr bwMode="auto">
            <a:xfrm>
              <a:off x="5300663" y="324327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5166" name="Text Box 46"/>
            <p:cNvSpPr txBox="1">
              <a:spLocks noChangeArrowheads="1"/>
            </p:cNvSpPr>
            <p:nvPr/>
          </p:nvSpPr>
          <p:spPr bwMode="auto">
            <a:xfrm>
              <a:off x="5970588" y="3265458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5167" name="Line 47"/>
            <p:cNvSpPr>
              <a:spLocks noChangeShapeType="1"/>
            </p:cNvSpPr>
            <p:nvPr/>
          </p:nvSpPr>
          <p:spPr bwMode="auto">
            <a:xfrm>
              <a:off x="4889500" y="2027245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68" name="Text Box 48"/>
            <p:cNvSpPr txBox="1">
              <a:spLocks noChangeArrowheads="1"/>
            </p:cNvSpPr>
            <p:nvPr/>
          </p:nvSpPr>
          <p:spPr bwMode="auto">
            <a:xfrm>
              <a:off x="4398963" y="1824045"/>
              <a:ext cx="576262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top</a:t>
              </a:r>
            </a:p>
          </p:txBody>
        </p:sp>
      </p:grpSp>
      <p:sp>
        <p:nvSpPr>
          <p:cNvPr id="5169" name="Text Box 49"/>
          <p:cNvSpPr txBox="1">
            <a:spLocks noChangeArrowheads="1"/>
          </p:cNvSpPr>
          <p:nvPr/>
        </p:nvSpPr>
        <p:spPr bwMode="auto">
          <a:xfrm>
            <a:off x="4754563" y="785794"/>
            <a:ext cx="1617662" cy="6463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进栈</a:t>
            </a:r>
          </a:p>
        </p:txBody>
      </p:sp>
      <p:grpSp>
        <p:nvGrpSpPr>
          <p:cNvPr id="5" name="组合 60"/>
          <p:cNvGrpSpPr/>
          <p:nvPr/>
        </p:nvGrpSpPr>
        <p:grpSpPr>
          <a:xfrm>
            <a:off x="6384925" y="1765307"/>
            <a:ext cx="2003425" cy="1838325"/>
            <a:chOff x="6384925" y="1765307"/>
            <a:chExt cx="2003425" cy="1838325"/>
          </a:xfrm>
        </p:grpSpPr>
        <p:sp>
          <p:nvSpPr>
            <p:cNvPr id="5170" name="Rectangle 50"/>
            <p:cNvSpPr>
              <a:spLocks noChangeArrowheads="1"/>
            </p:cNvSpPr>
            <p:nvPr/>
          </p:nvSpPr>
          <p:spPr bwMode="auto">
            <a:xfrm>
              <a:off x="7286625" y="1803407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71" name="Text Box 51"/>
            <p:cNvSpPr txBox="1">
              <a:spLocks noChangeArrowheads="1"/>
            </p:cNvSpPr>
            <p:nvPr/>
          </p:nvSpPr>
          <p:spPr bwMode="auto">
            <a:xfrm>
              <a:off x="7956550" y="1765307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5172" name="Rectangle 52"/>
            <p:cNvSpPr>
              <a:spLocks noChangeArrowheads="1"/>
            </p:cNvSpPr>
            <p:nvPr/>
          </p:nvSpPr>
          <p:spPr bwMode="auto">
            <a:xfrm>
              <a:off x="7286625" y="2163770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5173" name="Text Box 53"/>
            <p:cNvSpPr txBox="1">
              <a:spLocks noChangeArrowheads="1"/>
            </p:cNvSpPr>
            <p:nvPr/>
          </p:nvSpPr>
          <p:spPr bwMode="auto">
            <a:xfrm>
              <a:off x="7956550" y="2125670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5174" name="Rectangle 54"/>
            <p:cNvSpPr>
              <a:spLocks noChangeArrowheads="1"/>
            </p:cNvSpPr>
            <p:nvPr/>
          </p:nvSpPr>
          <p:spPr bwMode="auto">
            <a:xfrm>
              <a:off x="7286625" y="2522545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5175" name="Text Box 55"/>
            <p:cNvSpPr txBox="1">
              <a:spLocks noChangeArrowheads="1"/>
            </p:cNvSpPr>
            <p:nvPr/>
          </p:nvSpPr>
          <p:spPr bwMode="auto">
            <a:xfrm>
              <a:off x="7956550" y="2484445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5176" name="Rectangle 56"/>
            <p:cNvSpPr>
              <a:spLocks noChangeArrowheads="1"/>
            </p:cNvSpPr>
            <p:nvPr/>
          </p:nvSpPr>
          <p:spPr bwMode="auto">
            <a:xfrm>
              <a:off x="7286625" y="2882907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5177" name="Text Box 57"/>
            <p:cNvSpPr txBox="1">
              <a:spLocks noChangeArrowheads="1"/>
            </p:cNvSpPr>
            <p:nvPr/>
          </p:nvSpPr>
          <p:spPr bwMode="auto">
            <a:xfrm>
              <a:off x="7956550" y="2874951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178" name="Rectangle 58"/>
            <p:cNvSpPr>
              <a:spLocks noChangeArrowheads="1"/>
            </p:cNvSpPr>
            <p:nvPr/>
          </p:nvSpPr>
          <p:spPr bwMode="auto">
            <a:xfrm>
              <a:off x="7286625" y="3243270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5179" name="Text Box 59"/>
            <p:cNvSpPr txBox="1">
              <a:spLocks noChangeArrowheads="1"/>
            </p:cNvSpPr>
            <p:nvPr/>
          </p:nvSpPr>
          <p:spPr bwMode="auto">
            <a:xfrm>
              <a:off x="7956550" y="3255410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5180" name="Line 60"/>
            <p:cNvSpPr>
              <a:spLocks noChangeShapeType="1"/>
            </p:cNvSpPr>
            <p:nvPr/>
          </p:nvSpPr>
          <p:spPr bwMode="auto">
            <a:xfrm>
              <a:off x="6875463" y="2362207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81" name="Text Box 61"/>
            <p:cNvSpPr txBox="1">
              <a:spLocks noChangeArrowheads="1"/>
            </p:cNvSpPr>
            <p:nvPr/>
          </p:nvSpPr>
          <p:spPr bwMode="auto">
            <a:xfrm>
              <a:off x="6384925" y="2159007"/>
              <a:ext cx="576263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top</a:t>
              </a:r>
            </a:p>
          </p:txBody>
        </p:sp>
      </p:grpSp>
      <p:sp>
        <p:nvSpPr>
          <p:cNvPr id="5182" name="Text Box 62"/>
          <p:cNvSpPr txBox="1">
            <a:spLocks noChangeArrowheads="1"/>
          </p:cNvSpPr>
          <p:nvPr/>
        </p:nvSpPr>
        <p:spPr bwMode="auto">
          <a:xfrm>
            <a:off x="6740525" y="1103299"/>
            <a:ext cx="186372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）出栈一次</a:t>
            </a:r>
          </a:p>
        </p:txBody>
      </p:sp>
      <p:grpSp>
        <p:nvGrpSpPr>
          <p:cNvPr id="6" name="组合 61"/>
          <p:cNvGrpSpPr/>
          <p:nvPr/>
        </p:nvGrpSpPr>
        <p:grpSpPr>
          <a:xfrm>
            <a:off x="714348" y="4143380"/>
            <a:ext cx="6072230" cy="2020720"/>
            <a:chOff x="714348" y="4143380"/>
            <a:chExt cx="5728868" cy="2020720"/>
          </a:xfrm>
        </p:grpSpPr>
        <p:sp>
          <p:nvSpPr>
            <p:cNvPr id="5183" name="Text Box 63"/>
            <p:cNvSpPr txBox="1">
              <a:spLocks noChangeArrowheads="1"/>
            </p:cNvSpPr>
            <p:nvPr/>
          </p:nvSpPr>
          <p:spPr bwMode="auto">
            <a:xfrm>
              <a:off x="714348" y="4143380"/>
              <a:ext cx="1223962" cy="58744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180000" tIns="108000" bIns="1080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FF00FF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总结：</a:t>
              </a:r>
            </a:p>
          </p:txBody>
        </p:sp>
        <p:sp>
          <p:nvSpPr>
            <p:cNvPr id="5184" name="Text Box 64"/>
            <p:cNvSpPr txBox="1">
              <a:spLocks noChangeArrowheads="1"/>
            </p:cNvSpPr>
            <p:nvPr/>
          </p:nvSpPr>
          <p:spPr bwMode="auto">
            <a:xfrm>
              <a:off x="1071538" y="4714884"/>
              <a:ext cx="5371678" cy="1449216"/>
            </a:xfrm>
            <a:prstGeom prst="rect">
              <a:avLst/>
            </a:prstGeom>
            <a:solidFill>
              <a:schemeClr val="bg1"/>
            </a:solidFill>
            <a:ln>
              <a:headEnd/>
              <a:tailEnd/>
            </a:ln>
            <a:scene3d>
              <a:camera prst="perspectiveRight"/>
              <a:lightRig rig="threePt" dir="t"/>
            </a:scene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lIns="180000" tIns="108000" bIns="108000">
              <a:spAutoFit/>
            </a:bodyPr>
            <a:lstStyle/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约定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总是指向栈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顶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元素，初始值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为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当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top=</a:t>
              </a:r>
              <a:r>
                <a:rPr lang="en-US" altLang="zh-CN" sz="20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MaxSize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时不能再进栈－</a:t>
              </a:r>
              <a:r>
                <a:rPr lang="zh-CN" altLang="en-US" sz="2000" dirty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栈满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进栈时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增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，出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栈时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减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</p:grpSp>
      <p:sp>
        <p:nvSpPr>
          <p:cNvPr id="64" name="灯片编号占位符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12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6" grpId="0"/>
      <p:bldP spid="5169" grpId="0"/>
      <p:bldP spid="51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ChangeArrowheads="1"/>
          </p:cNvSpPr>
          <p:nvPr/>
        </p:nvSpPr>
        <p:spPr bwMode="auto">
          <a:xfrm>
            <a:off x="2276475" y="2733675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57"/>
          <p:cNvGrpSpPr/>
          <p:nvPr/>
        </p:nvGrpSpPr>
        <p:grpSpPr>
          <a:xfrm>
            <a:off x="428596" y="3900494"/>
            <a:ext cx="6143668" cy="2518886"/>
            <a:chOff x="428596" y="3900494"/>
            <a:chExt cx="6143668" cy="2518886"/>
          </a:xfrm>
        </p:grpSpPr>
        <p:sp>
          <p:nvSpPr>
            <p:cNvPr id="198659" name="Text Box 3"/>
            <p:cNvSpPr txBox="1">
              <a:spLocks noChangeArrowheads="1"/>
            </p:cNvSpPr>
            <p:nvPr/>
          </p:nvSpPr>
          <p:spPr bwMode="auto">
            <a:xfrm>
              <a:off x="428596" y="3900494"/>
              <a:ext cx="2571768" cy="525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216000" tIns="108000" rIns="144000" bIns="1080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顺序栈</a:t>
              </a:r>
              <a:r>
                <a:rPr kumimoji="1" lang="en-US" altLang="zh-CN" sz="2000" dirty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4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要素：</a:t>
              </a:r>
            </a:p>
          </p:txBody>
        </p:sp>
        <p:sp>
          <p:nvSpPr>
            <p:cNvPr id="198660" name="Text Box 4"/>
            <p:cNvSpPr txBox="1">
              <a:spLocks noChangeArrowheads="1"/>
            </p:cNvSpPr>
            <p:nvPr/>
          </p:nvSpPr>
          <p:spPr bwMode="auto">
            <a:xfrm>
              <a:off x="971550" y="4508500"/>
              <a:ext cx="5600714" cy="1910880"/>
            </a:xfrm>
            <a:prstGeom prst="rect">
              <a:avLst/>
            </a:prstGeom>
            <a:solidFill>
              <a:schemeClr val="bg1"/>
            </a:solidFill>
            <a:ln>
              <a:headEnd/>
              <a:tailEnd/>
            </a:ln>
            <a:scene3d>
              <a:camera prst="perspectiveLeft"/>
              <a:lightRig rig="threePt" dir="t"/>
            </a:scene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216000" tIns="108000" rIns="144000" bIns="108000">
              <a:spAutoFit/>
            </a:bodyPr>
            <a:lstStyle/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lang="zh-CN" altLang="en-US" sz="20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栈空条件：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top=-1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lang="zh-CN" altLang="en-US" sz="20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栈满条件：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top=</a:t>
              </a:r>
              <a:r>
                <a:rPr lang="en-US" altLang="zh-CN" sz="20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MaxSize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lang="zh-CN" altLang="en-US" sz="20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进栈</a:t>
              </a:r>
              <a:r>
                <a:rPr lang="en-US" altLang="zh-CN" sz="2000" i="1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r>
                <a:rPr lang="zh-CN" altLang="en-US" sz="20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操作：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top++; 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将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放在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处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lang="zh-CN" altLang="en-US" sz="20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退栈操作：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从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处取出元素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; top--;</a:t>
              </a:r>
            </a:p>
          </p:txBody>
        </p:sp>
      </p:grp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250825" y="260350"/>
            <a:ext cx="31067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栈的各种状态</a:t>
            </a:r>
            <a:endParaRPr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8662" name="Rectangle 6"/>
          <p:cNvSpPr>
            <a:spLocks noChangeArrowheads="1"/>
          </p:cNvSpPr>
          <p:nvPr/>
        </p:nvSpPr>
        <p:spPr bwMode="auto">
          <a:xfrm>
            <a:off x="911225" y="1074738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63" name="Text Box 7"/>
          <p:cNvSpPr txBox="1">
            <a:spLocks noChangeArrowheads="1"/>
          </p:cNvSpPr>
          <p:nvPr/>
        </p:nvSpPr>
        <p:spPr bwMode="auto">
          <a:xfrm>
            <a:off x="1581150" y="1036638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98664" name="Rectangle 8"/>
          <p:cNvSpPr>
            <a:spLocks noChangeArrowheads="1"/>
          </p:cNvSpPr>
          <p:nvPr/>
        </p:nvSpPr>
        <p:spPr bwMode="auto">
          <a:xfrm>
            <a:off x="911225" y="1435100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65" name="Text Box 9"/>
          <p:cNvSpPr txBox="1">
            <a:spLocks noChangeArrowheads="1"/>
          </p:cNvSpPr>
          <p:nvPr/>
        </p:nvSpPr>
        <p:spPr bwMode="auto">
          <a:xfrm>
            <a:off x="1581150" y="1397000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98666" name="Rectangle 10"/>
          <p:cNvSpPr>
            <a:spLocks noChangeArrowheads="1"/>
          </p:cNvSpPr>
          <p:nvPr/>
        </p:nvSpPr>
        <p:spPr bwMode="auto">
          <a:xfrm>
            <a:off x="911225" y="1793875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67" name="Text Box 11"/>
          <p:cNvSpPr txBox="1">
            <a:spLocks noChangeArrowheads="1"/>
          </p:cNvSpPr>
          <p:nvPr/>
        </p:nvSpPr>
        <p:spPr bwMode="auto">
          <a:xfrm>
            <a:off x="1581150" y="1755775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98668" name="Rectangle 12"/>
          <p:cNvSpPr>
            <a:spLocks noChangeArrowheads="1"/>
          </p:cNvSpPr>
          <p:nvPr/>
        </p:nvSpPr>
        <p:spPr bwMode="auto">
          <a:xfrm>
            <a:off x="911225" y="2154238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69" name="Text Box 13"/>
          <p:cNvSpPr txBox="1">
            <a:spLocks noChangeArrowheads="1"/>
          </p:cNvSpPr>
          <p:nvPr/>
        </p:nvSpPr>
        <p:spPr bwMode="auto">
          <a:xfrm>
            <a:off x="1581150" y="2206570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98670" name="Rectangle 14"/>
          <p:cNvSpPr>
            <a:spLocks noChangeArrowheads="1"/>
          </p:cNvSpPr>
          <p:nvPr/>
        </p:nvSpPr>
        <p:spPr bwMode="auto">
          <a:xfrm>
            <a:off x="911225" y="2514600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71" name="Text Box 15"/>
          <p:cNvSpPr txBox="1">
            <a:spLocks noChangeArrowheads="1"/>
          </p:cNvSpPr>
          <p:nvPr/>
        </p:nvSpPr>
        <p:spPr bwMode="auto">
          <a:xfrm>
            <a:off x="1581150" y="2566932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8672" name="Line 16"/>
          <p:cNvSpPr>
            <a:spLocks noChangeShapeType="1"/>
          </p:cNvSpPr>
          <p:nvPr/>
        </p:nvSpPr>
        <p:spPr bwMode="auto">
          <a:xfrm>
            <a:off x="500063" y="3019425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73" name="Text Box 17"/>
          <p:cNvSpPr txBox="1">
            <a:spLocks noChangeArrowheads="1"/>
          </p:cNvSpPr>
          <p:nvPr/>
        </p:nvSpPr>
        <p:spPr bwMode="auto">
          <a:xfrm>
            <a:off x="34925" y="2816225"/>
            <a:ext cx="57626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top</a:t>
            </a:r>
          </a:p>
        </p:txBody>
      </p:sp>
      <p:sp>
        <p:nvSpPr>
          <p:cNvPr id="198674" name="Text Box 18"/>
          <p:cNvSpPr txBox="1">
            <a:spLocks noChangeArrowheads="1"/>
          </p:cNvSpPr>
          <p:nvPr/>
        </p:nvSpPr>
        <p:spPr bwMode="auto">
          <a:xfrm>
            <a:off x="573088" y="3286125"/>
            <a:ext cx="14398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）空栈</a:t>
            </a:r>
          </a:p>
        </p:txBody>
      </p:sp>
      <p:sp>
        <p:nvSpPr>
          <p:cNvPr id="198675" name="Rectangle 19"/>
          <p:cNvSpPr>
            <a:spLocks noChangeArrowheads="1"/>
          </p:cNvSpPr>
          <p:nvPr/>
        </p:nvSpPr>
        <p:spPr bwMode="auto">
          <a:xfrm>
            <a:off x="3211513" y="1092200"/>
            <a:ext cx="57626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76" name="Text Box 20"/>
          <p:cNvSpPr txBox="1">
            <a:spLocks noChangeArrowheads="1"/>
          </p:cNvSpPr>
          <p:nvPr/>
        </p:nvSpPr>
        <p:spPr bwMode="auto">
          <a:xfrm>
            <a:off x="3881438" y="1054100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98677" name="Rectangle 21"/>
          <p:cNvSpPr>
            <a:spLocks noChangeArrowheads="1"/>
          </p:cNvSpPr>
          <p:nvPr/>
        </p:nvSpPr>
        <p:spPr bwMode="auto">
          <a:xfrm>
            <a:off x="3211513" y="1452563"/>
            <a:ext cx="5762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78" name="Text Box 22"/>
          <p:cNvSpPr txBox="1">
            <a:spLocks noChangeArrowheads="1"/>
          </p:cNvSpPr>
          <p:nvPr/>
        </p:nvSpPr>
        <p:spPr bwMode="auto">
          <a:xfrm>
            <a:off x="3881438" y="1414463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98679" name="Rectangle 23"/>
          <p:cNvSpPr>
            <a:spLocks noChangeArrowheads="1"/>
          </p:cNvSpPr>
          <p:nvPr/>
        </p:nvSpPr>
        <p:spPr bwMode="auto">
          <a:xfrm>
            <a:off x="3211513" y="1811338"/>
            <a:ext cx="5762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80" name="Text Box 24"/>
          <p:cNvSpPr txBox="1">
            <a:spLocks noChangeArrowheads="1"/>
          </p:cNvSpPr>
          <p:nvPr/>
        </p:nvSpPr>
        <p:spPr bwMode="auto">
          <a:xfrm>
            <a:off x="3881438" y="1773238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98681" name="Rectangle 25"/>
          <p:cNvSpPr>
            <a:spLocks noChangeArrowheads="1"/>
          </p:cNvSpPr>
          <p:nvPr/>
        </p:nvSpPr>
        <p:spPr bwMode="auto">
          <a:xfrm>
            <a:off x="3211513" y="2171700"/>
            <a:ext cx="57626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82" name="Text Box 26"/>
          <p:cNvSpPr txBox="1">
            <a:spLocks noChangeArrowheads="1"/>
          </p:cNvSpPr>
          <p:nvPr/>
        </p:nvSpPr>
        <p:spPr bwMode="auto">
          <a:xfrm>
            <a:off x="3881438" y="2183840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98683" name="Rectangle 27"/>
          <p:cNvSpPr>
            <a:spLocks noChangeArrowheads="1"/>
          </p:cNvSpPr>
          <p:nvPr/>
        </p:nvSpPr>
        <p:spPr bwMode="auto">
          <a:xfrm>
            <a:off x="3211513" y="2532063"/>
            <a:ext cx="5762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98684" name="Text Box 28"/>
          <p:cNvSpPr txBox="1">
            <a:spLocks noChangeArrowheads="1"/>
          </p:cNvSpPr>
          <p:nvPr/>
        </p:nvSpPr>
        <p:spPr bwMode="auto">
          <a:xfrm>
            <a:off x="3881438" y="2544203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8685" name="Line 29"/>
          <p:cNvSpPr>
            <a:spLocks noChangeShapeType="1"/>
          </p:cNvSpPr>
          <p:nvPr/>
        </p:nvSpPr>
        <p:spPr bwMode="auto">
          <a:xfrm>
            <a:off x="2800350" y="2709863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86" name="Text Box 30"/>
          <p:cNvSpPr txBox="1">
            <a:spLocks noChangeArrowheads="1"/>
          </p:cNvSpPr>
          <p:nvPr/>
        </p:nvSpPr>
        <p:spPr bwMode="auto">
          <a:xfrm>
            <a:off x="2309813" y="2506663"/>
            <a:ext cx="5762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top</a:t>
            </a:r>
          </a:p>
        </p:txBody>
      </p:sp>
      <p:sp>
        <p:nvSpPr>
          <p:cNvPr id="198687" name="Text Box 31"/>
          <p:cNvSpPr txBox="1">
            <a:spLocks noChangeArrowheads="1"/>
          </p:cNvSpPr>
          <p:nvPr/>
        </p:nvSpPr>
        <p:spPr bwMode="auto">
          <a:xfrm>
            <a:off x="2662238" y="3303588"/>
            <a:ext cx="17319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进栈</a:t>
            </a:r>
          </a:p>
        </p:txBody>
      </p:sp>
      <p:sp>
        <p:nvSpPr>
          <p:cNvPr id="198688" name="Rectangle 32"/>
          <p:cNvSpPr>
            <a:spLocks noChangeArrowheads="1"/>
          </p:cNvSpPr>
          <p:nvPr/>
        </p:nvSpPr>
        <p:spPr bwMode="auto">
          <a:xfrm>
            <a:off x="5300663" y="1092200"/>
            <a:ext cx="57626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98689" name="Text Box 33"/>
          <p:cNvSpPr txBox="1">
            <a:spLocks noChangeArrowheads="1"/>
          </p:cNvSpPr>
          <p:nvPr/>
        </p:nvSpPr>
        <p:spPr bwMode="auto">
          <a:xfrm>
            <a:off x="5970588" y="1054100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98690" name="Rectangle 34"/>
          <p:cNvSpPr>
            <a:spLocks noChangeArrowheads="1"/>
          </p:cNvSpPr>
          <p:nvPr/>
        </p:nvSpPr>
        <p:spPr bwMode="auto">
          <a:xfrm>
            <a:off x="5300663" y="1452563"/>
            <a:ext cx="5762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198691" name="Text Box 35"/>
          <p:cNvSpPr txBox="1">
            <a:spLocks noChangeArrowheads="1"/>
          </p:cNvSpPr>
          <p:nvPr/>
        </p:nvSpPr>
        <p:spPr bwMode="auto">
          <a:xfrm>
            <a:off x="5970588" y="1414463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98692" name="Rectangle 36"/>
          <p:cNvSpPr>
            <a:spLocks noChangeArrowheads="1"/>
          </p:cNvSpPr>
          <p:nvPr/>
        </p:nvSpPr>
        <p:spPr bwMode="auto">
          <a:xfrm>
            <a:off x="5300663" y="1811338"/>
            <a:ext cx="5762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198693" name="Text Box 37"/>
          <p:cNvSpPr txBox="1">
            <a:spLocks noChangeArrowheads="1"/>
          </p:cNvSpPr>
          <p:nvPr/>
        </p:nvSpPr>
        <p:spPr bwMode="auto">
          <a:xfrm>
            <a:off x="5970588" y="1773238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98694" name="Rectangle 38"/>
          <p:cNvSpPr>
            <a:spLocks noChangeArrowheads="1"/>
          </p:cNvSpPr>
          <p:nvPr/>
        </p:nvSpPr>
        <p:spPr bwMode="auto">
          <a:xfrm>
            <a:off x="5300663" y="2171700"/>
            <a:ext cx="57626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198695" name="Text Box 39"/>
          <p:cNvSpPr txBox="1">
            <a:spLocks noChangeArrowheads="1"/>
          </p:cNvSpPr>
          <p:nvPr/>
        </p:nvSpPr>
        <p:spPr bwMode="auto">
          <a:xfrm>
            <a:off x="5970588" y="2193888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98696" name="Rectangle 40"/>
          <p:cNvSpPr>
            <a:spLocks noChangeArrowheads="1"/>
          </p:cNvSpPr>
          <p:nvPr/>
        </p:nvSpPr>
        <p:spPr bwMode="auto">
          <a:xfrm>
            <a:off x="5300663" y="2532063"/>
            <a:ext cx="5762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98697" name="Text Box 41"/>
          <p:cNvSpPr txBox="1">
            <a:spLocks noChangeArrowheads="1"/>
          </p:cNvSpPr>
          <p:nvPr/>
        </p:nvSpPr>
        <p:spPr bwMode="auto">
          <a:xfrm>
            <a:off x="5970588" y="2554251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8698" name="Line 42"/>
          <p:cNvSpPr>
            <a:spLocks noChangeShapeType="1"/>
          </p:cNvSpPr>
          <p:nvPr/>
        </p:nvSpPr>
        <p:spPr bwMode="auto">
          <a:xfrm>
            <a:off x="4889500" y="1316038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99" name="Text Box 43"/>
          <p:cNvSpPr txBox="1">
            <a:spLocks noChangeArrowheads="1"/>
          </p:cNvSpPr>
          <p:nvPr/>
        </p:nvSpPr>
        <p:spPr bwMode="auto">
          <a:xfrm>
            <a:off x="4398963" y="1112838"/>
            <a:ext cx="5762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top</a:t>
            </a:r>
          </a:p>
        </p:txBody>
      </p:sp>
      <p:sp>
        <p:nvSpPr>
          <p:cNvPr id="198700" name="Text Box 44"/>
          <p:cNvSpPr txBox="1">
            <a:spLocks noChangeArrowheads="1"/>
          </p:cNvSpPr>
          <p:nvPr/>
        </p:nvSpPr>
        <p:spPr bwMode="auto">
          <a:xfrm>
            <a:off x="4754563" y="3087688"/>
            <a:ext cx="1617662" cy="6463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18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进栈</a:t>
            </a:r>
          </a:p>
        </p:txBody>
      </p:sp>
      <p:sp>
        <p:nvSpPr>
          <p:cNvPr id="198701" name="Rectangle 45"/>
          <p:cNvSpPr>
            <a:spLocks noChangeArrowheads="1"/>
          </p:cNvSpPr>
          <p:nvPr/>
        </p:nvSpPr>
        <p:spPr bwMode="auto">
          <a:xfrm>
            <a:off x="7286625" y="1092200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702" name="Text Box 46"/>
          <p:cNvSpPr txBox="1">
            <a:spLocks noChangeArrowheads="1"/>
          </p:cNvSpPr>
          <p:nvPr/>
        </p:nvSpPr>
        <p:spPr bwMode="auto">
          <a:xfrm>
            <a:off x="7956550" y="1054100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98703" name="Rectangle 47"/>
          <p:cNvSpPr>
            <a:spLocks noChangeArrowheads="1"/>
          </p:cNvSpPr>
          <p:nvPr/>
        </p:nvSpPr>
        <p:spPr bwMode="auto">
          <a:xfrm>
            <a:off x="7286625" y="1452563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198704" name="Text Box 48"/>
          <p:cNvSpPr txBox="1">
            <a:spLocks noChangeArrowheads="1"/>
          </p:cNvSpPr>
          <p:nvPr/>
        </p:nvSpPr>
        <p:spPr bwMode="auto">
          <a:xfrm>
            <a:off x="7956550" y="1414463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98705" name="Rectangle 49"/>
          <p:cNvSpPr>
            <a:spLocks noChangeArrowheads="1"/>
          </p:cNvSpPr>
          <p:nvPr/>
        </p:nvSpPr>
        <p:spPr bwMode="auto">
          <a:xfrm>
            <a:off x="7286625" y="1811338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198706" name="Text Box 50"/>
          <p:cNvSpPr txBox="1">
            <a:spLocks noChangeArrowheads="1"/>
          </p:cNvSpPr>
          <p:nvPr/>
        </p:nvSpPr>
        <p:spPr bwMode="auto">
          <a:xfrm>
            <a:off x="7956550" y="1773238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98707" name="Rectangle 51"/>
          <p:cNvSpPr>
            <a:spLocks noChangeArrowheads="1"/>
          </p:cNvSpPr>
          <p:nvPr/>
        </p:nvSpPr>
        <p:spPr bwMode="auto">
          <a:xfrm>
            <a:off x="7286625" y="2171700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198708" name="Text Box 52"/>
          <p:cNvSpPr txBox="1">
            <a:spLocks noChangeArrowheads="1"/>
          </p:cNvSpPr>
          <p:nvPr/>
        </p:nvSpPr>
        <p:spPr bwMode="auto">
          <a:xfrm>
            <a:off x="7956550" y="2173792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98709" name="Rectangle 53"/>
          <p:cNvSpPr>
            <a:spLocks noChangeArrowheads="1"/>
          </p:cNvSpPr>
          <p:nvPr/>
        </p:nvSpPr>
        <p:spPr bwMode="auto">
          <a:xfrm>
            <a:off x="7286625" y="2532063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98710" name="Text Box 54"/>
          <p:cNvSpPr txBox="1">
            <a:spLocks noChangeArrowheads="1"/>
          </p:cNvSpPr>
          <p:nvPr/>
        </p:nvSpPr>
        <p:spPr bwMode="auto">
          <a:xfrm>
            <a:off x="7956550" y="2534155"/>
            <a:ext cx="43180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8711" name="Line 55"/>
          <p:cNvSpPr>
            <a:spLocks noChangeShapeType="1"/>
          </p:cNvSpPr>
          <p:nvPr/>
        </p:nvSpPr>
        <p:spPr bwMode="auto">
          <a:xfrm>
            <a:off x="6875463" y="1651000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712" name="Text Box 56"/>
          <p:cNvSpPr txBox="1">
            <a:spLocks noChangeArrowheads="1"/>
          </p:cNvSpPr>
          <p:nvPr/>
        </p:nvSpPr>
        <p:spPr bwMode="auto">
          <a:xfrm>
            <a:off x="6384925" y="1447800"/>
            <a:ext cx="57626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top</a:t>
            </a:r>
          </a:p>
        </p:txBody>
      </p:sp>
      <p:sp>
        <p:nvSpPr>
          <p:cNvPr id="198713" name="Text Box 57"/>
          <p:cNvSpPr txBox="1">
            <a:spLocks noChangeArrowheads="1"/>
          </p:cNvSpPr>
          <p:nvPr/>
        </p:nvSpPr>
        <p:spPr bwMode="auto">
          <a:xfrm>
            <a:off x="6740525" y="3087688"/>
            <a:ext cx="186372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）出栈一次</a:t>
            </a: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13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000364" y="3929066"/>
            <a:ext cx="2500330" cy="250033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00034" y="428604"/>
            <a:ext cx="728347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）初始化栈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InitStack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(&amp;s)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  建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立一个新的空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，实际上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是将栈顶指针指向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即可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b="0" dirty="0">
              <a:solidFill>
                <a:schemeClr val="tx2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291" name="Text Box 1027"/>
          <p:cNvSpPr txBox="1">
            <a:spLocks noChangeArrowheads="1"/>
          </p:cNvSpPr>
          <p:nvPr/>
        </p:nvSpPr>
        <p:spPr bwMode="auto">
          <a:xfrm>
            <a:off x="1071538" y="1542718"/>
            <a:ext cx="5643602" cy="1600530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52000" tIns="144000" rIns="144000" bIns="144000">
            <a:spAutoFit/>
          </a:bodyPr>
          <a:lstStyle/>
          <a:p>
            <a:pPr algn="l">
              <a:lnSpc>
                <a:spcPts val="26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InitStack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SqStack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*&amp;s)</a:t>
            </a:r>
          </a:p>
          <a:p>
            <a:pPr algn="l">
              <a:lnSpc>
                <a:spcPts val="26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SqStack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*)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malloc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sizeof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SqStack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));</a:t>
            </a:r>
          </a:p>
          <a:p>
            <a:pPr algn="l">
              <a:lnSpc>
                <a:spcPts val="26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&gt;top=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1;</a:t>
            </a:r>
          </a:p>
          <a:p>
            <a:pPr algn="l">
              <a:lnSpc>
                <a:spcPts val="26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kumimoji="1" lang="en-US" altLang="zh-CN" sz="1800" b="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293" name="Line 1029"/>
          <p:cNvSpPr>
            <a:spLocks noChangeShapeType="1"/>
          </p:cNvSpPr>
          <p:nvPr/>
        </p:nvSpPr>
        <p:spPr bwMode="auto">
          <a:xfrm>
            <a:off x="2475928" y="4073528"/>
            <a:ext cx="503238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94" name="Text Box 1030"/>
          <p:cNvSpPr txBox="1">
            <a:spLocks noChangeArrowheads="1"/>
          </p:cNvSpPr>
          <p:nvPr/>
        </p:nvSpPr>
        <p:spPr bwMode="auto">
          <a:xfrm>
            <a:off x="2190175" y="3786190"/>
            <a:ext cx="36036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210051" y="4071942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10051" y="4432304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210051" y="4791079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4210051" y="5151442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210051" y="5511804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3818985" y="6016629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3333751" y="5813429"/>
            <a:ext cx="57626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top</a:t>
            </a:r>
          </a:p>
        </p:txBody>
      </p:sp>
      <p:sp>
        <p:nvSpPr>
          <p:cNvPr id="16" name="下箭头 15"/>
          <p:cNvSpPr/>
          <p:nvPr/>
        </p:nvSpPr>
        <p:spPr>
          <a:xfrm>
            <a:off x="3857620" y="3429000"/>
            <a:ext cx="285752" cy="428628"/>
          </a:xfrm>
          <a:prstGeom prst="downArrow">
            <a:avLst/>
          </a:prstGeom>
          <a:ln>
            <a:tailEnd type="triangle" w="med" len="lg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86446" y="4500570"/>
            <a:ext cx="3143272" cy="70788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注意：</a:t>
            </a:r>
            <a:r>
              <a:rPr lang="en-US" altLang="zh-CN" sz="2000" i="1" dirty="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s</a:t>
            </a:r>
            <a:r>
              <a:rPr lang="zh-CN" altLang="en-US" sz="20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为</a:t>
            </a:r>
            <a:r>
              <a:rPr kumimoji="1" lang="zh-CN" altLang="en-US" sz="20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栈指针，</a:t>
            </a:r>
            <a:r>
              <a:rPr kumimoji="1" lang="en-US" altLang="zh-CN" sz="200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top</a:t>
            </a:r>
            <a:r>
              <a:rPr kumimoji="1" lang="zh-CN" altLang="en-US" sz="2000" dirty="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为</a:t>
            </a:r>
            <a:r>
              <a:rPr kumimoji="1" lang="en-US" altLang="zh-CN" sz="2000" i="1" dirty="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s</a:t>
            </a:r>
            <a:r>
              <a:rPr kumimoji="1" lang="zh-CN" altLang="en-US" sz="2000" dirty="0" smtClean="0"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所指栈的栈顶指针</a:t>
            </a:r>
            <a:endParaRPr lang="zh-CN" altLang="en-US" sz="2000" dirty="0"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14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95314" y="428604"/>
            <a:ext cx="5476884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）销毁栈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DestroyStack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(&amp;s)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释放栈</a:t>
            </a:r>
            <a:r>
              <a:rPr kumimoji="1" lang="en-US" altLang="zh-CN" sz="20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20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占用的存储空间</a:t>
            </a:r>
            <a:r>
              <a:rPr kumimoji="1" lang="zh-CN" altLang="en-US" sz="2000" dirty="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dirty="0">
              <a:solidFill>
                <a:srgbClr val="FF3300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315" name="Text Box 1027"/>
          <p:cNvSpPr txBox="1">
            <a:spLocks noChangeArrowheads="1"/>
          </p:cNvSpPr>
          <p:nvPr/>
        </p:nvSpPr>
        <p:spPr bwMode="auto">
          <a:xfrm>
            <a:off x="1285852" y="1643050"/>
            <a:ext cx="4786346" cy="1326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DestroyStack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(SqStack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*&amp;s)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free(s);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15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11188" y="765175"/>
            <a:ext cx="653258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）判断栈是否为空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StackEmpty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(s)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为空的条件是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s-&gt;top==-1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dirty="0">
              <a:solidFill>
                <a:srgbClr val="FF33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142976" y="2071678"/>
            <a:ext cx="5040313" cy="1326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StackEmpty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*s)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return(s-&gt;top==-1);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16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04800" y="214290"/>
            <a:ext cx="8610600" cy="887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2800"/>
              </a:lnSpc>
              <a:spcBef>
                <a:spcPts val="600"/>
              </a:spcBef>
            </a:pP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）进栈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Push</a:t>
            </a: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(&amp;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</a:p>
          <a:p>
            <a:pPr algn="just">
              <a:lnSpc>
                <a:spcPts val="2800"/>
              </a:lnSpc>
              <a:spcBef>
                <a:spcPts val="6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栈不满的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条件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下，先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将栈指针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增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，然后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在该位置上插入元素</a:t>
            </a:r>
            <a:r>
              <a:rPr kumimoji="1"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796952" y="1571612"/>
            <a:ext cx="7632700" cy="22661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bIns="180000"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s-&gt;top==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栈满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情况，即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栈上溢出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false;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&gt;top++;		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栈顶指针增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&gt;data[s-&gt;top]=e;	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放在栈顶指针处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27"/>
          <p:cNvGrpSpPr/>
          <p:nvPr/>
        </p:nvGrpSpPr>
        <p:grpSpPr>
          <a:xfrm>
            <a:off x="1214414" y="4286256"/>
            <a:ext cx="4929222" cy="1857388"/>
            <a:chOff x="1214414" y="4286256"/>
            <a:chExt cx="4929222" cy="1857388"/>
          </a:xfrm>
        </p:grpSpPr>
        <p:cxnSp>
          <p:nvCxnSpPr>
            <p:cNvPr id="5" name="直接连接符 4"/>
            <p:cNvCxnSpPr/>
            <p:nvPr/>
          </p:nvCxnSpPr>
          <p:spPr>
            <a:xfrm rot="5400000">
              <a:off x="1888017" y="5511579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495240" y="6118802"/>
              <a:ext cx="648000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5400000">
              <a:off x="2530165" y="5523485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533340" y="5618736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smtClean="0"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65950" y="4320710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smtClean="0"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2816728" y="4575734"/>
              <a:ext cx="381000" cy="431800"/>
            </a:xfrm>
            <a:custGeom>
              <a:avLst/>
              <a:gdLst>
                <a:gd name="connsiteX0" fmla="*/ 381000 w 381000"/>
                <a:gd name="connsiteY0" fmla="*/ 0 h 431800"/>
                <a:gd name="connsiteX1" fmla="*/ 63500 w 381000"/>
                <a:gd name="connsiteY1" fmla="*/ 152400 h 431800"/>
                <a:gd name="connsiteX2" fmla="*/ 0 w 381000"/>
                <a:gd name="connsiteY2" fmla="*/ 43180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431800">
                  <a:moveTo>
                    <a:pt x="381000" y="0"/>
                  </a:moveTo>
                  <a:cubicBezTo>
                    <a:pt x="254000" y="40216"/>
                    <a:pt x="127000" y="80433"/>
                    <a:pt x="63500" y="152400"/>
                  </a:cubicBezTo>
                  <a:cubicBezTo>
                    <a:pt x="0" y="224367"/>
                    <a:pt x="0" y="328083"/>
                    <a:pt x="0" y="431800"/>
                  </a:cubicBezTo>
                </a:path>
              </a:pathLst>
            </a:cu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2000232" y="5837254"/>
              <a:ext cx="428628" cy="1588"/>
            </a:xfrm>
            <a:prstGeom prst="straightConnector1">
              <a:avLst/>
            </a:prstGeom>
            <a:ln w="28575">
              <a:solidFill>
                <a:srgbClr val="66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357290" y="5672353"/>
              <a:ext cx="85725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top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" name="组合 25"/>
            <p:cNvGrpSpPr/>
            <p:nvPr/>
          </p:nvGrpSpPr>
          <p:grpSpPr>
            <a:xfrm>
              <a:off x="3708892" y="4917292"/>
              <a:ext cx="2434744" cy="1226352"/>
              <a:chOff x="3708892" y="4917292"/>
              <a:chExt cx="2434744" cy="122635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528180" y="5215508"/>
                <a:ext cx="57150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 dirty="0" smtClean="0">
                    <a:latin typeface="Consolas" pitchFamily="49" charset="0"/>
                    <a:cs typeface="Consolas" pitchFamily="49" charset="0"/>
                  </a:rPr>
                  <a:t>e</a:t>
                </a:r>
                <a:endParaRPr lang="zh-CN" altLang="en-US" sz="2000" i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右箭头 12"/>
              <p:cNvSpPr/>
              <p:nvPr/>
            </p:nvSpPr>
            <p:spPr>
              <a:xfrm>
                <a:off x="3708892" y="5118670"/>
                <a:ext cx="785818" cy="285752"/>
              </a:xfrm>
              <a:prstGeom prst="rightArrow">
                <a:avLst/>
              </a:prstGeom>
              <a:ln>
                <a:tailEnd type="triangle" w="med" len="lg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rot="5400000">
                <a:off x="4888413" y="5523721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5495636" y="6130944"/>
                <a:ext cx="648000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rot="5400000">
                <a:off x="5530561" y="5535627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5533736" y="5630878"/>
                <a:ext cx="57150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 dirty="0" smtClean="0">
                    <a:latin typeface="Consolas" pitchFamily="49" charset="0"/>
                    <a:cs typeface="Consolas" pitchFamily="49" charset="0"/>
                  </a:rPr>
                  <a:t>a</a:t>
                </a:r>
                <a:endParaRPr lang="zh-CN" altLang="en-US" sz="2000" i="1" dirty="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>
                <a:off x="5072066" y="5451289"/>
                <a:ext cx="428628" cy="1588"/>
              </a:xfrm>
              <a:prstGeom prst="straightConnector1">
                <a:avLst/>
              </a:prstGeom>
              <a:ln w="28575">
                <a:solidFill>
                  <a:srgbClr val="66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4429124" y="5286388"/>
                <a:ext cx="85725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dirty="0" smtClean="0">
                    <a:latin typeface="Consolas" pitchFamily="49" charset="0"/>
                    <a:cs typeface="Consolas" pitchFamily="49" charset="0"/>
                  </a:rPr>
                  <a:t>top</a:t>
                </a:r>
                <a:endParaRPr lang="zh-CN" alt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214414" y="4286256"/>
              <a:ext cx="1714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Push</a:t>
              </a:r>
              <a:r>
                <a:rPr kumimoji="1" lang="en-US" altLang="zh-CN" sz="200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(&amp;s</a:t>
              </a:r>
              <a:r>
                <a:rPr kumimoji="1" lang="zh-CN" altLang="en-US" sz="200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200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r>
                <a:rPr kumimoji="1" lang="en-US" altLang="zh-CN" sz="2000" dirty="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17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57158" y="357166"/>
            <a:ext cx="8443914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spcBef>
                <a:spcPts val="600"/>
              </a:spcBef>
            </a:pP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）出栈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Pop</a:t>
            </a: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(&amp;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&amp;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栈不为空的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条件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下，先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将栈顶元素赋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给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，然后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将栈指针减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dirty="0">
              <a:solidFill>
                <a:srgbClr val="FF33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413" name="Text Box 1029"/>
          <p:cNvSpPr txBox="1">
            <a:spLocks noChangeArrowheads="1"/>
          </p:cNvSpPr>
          <p:nvPr/>
        </p:nvSpPr>
        <p:spPr bwMode="auto">
          <a:xfrm>
            <a:off x="793723" y="1500174"/>
            <a:ext cx="7064426" cy="22661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&amp;e)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s-&gt;top==-1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栈为空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情况，即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栈下溢出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false;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e=s-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&gt;data[s-&gt;top];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取栈顶指针元素的元素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&gt;top--;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栈顶指针减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23"/>
          <p:cNvGrpSpPr/>
          <p:nvPr/>
        </p:nvGrpSpPr>
        <p:grpSpPr>
          <a:xfrm>
            <a:off x="1104876" y="4214818"/>
            <a:ext cx="4824446" cy="1857388"/>
            <a:chOff x="1104876" y="4214818"/>
            <a:chExt cx="4824446" cy="1857388"/>
          </a:xfrm>
        </p:grpSpPr>
        <p:sp>
          <p:nvSpPr>
            <p:cNvPr id="9" name="任意多边形 8"/>
            <p:cNvSpPr/>
            <p:nvPr/>
          </p:nvSpPr>
          <p:spPr>
            <a:xfrm>
              <a:off x="2542074" y="4504296"/>
              <a:ext cx="381000" cy="431800"/>
            </a:xfrm>
            <a:custGeom>
              <a:avLst/>
              <a:gdLst>
                <a:gd name="connsiteX0" fmla="*/ 381000 w 381000"/>
                <a:gd name="connsiteY0" fmla="*/ 0 h 431800"/>
                <a:gd name="connsiteX1" fmla="*/ 63500 w 381000"/>
                <a:gd name="connsiteY1" fmla="*/ 152400 h 431800"/>
                <a:gd name="connsiteX2" fmla="*/ 0 w 381000"/>
                <a:gd name="connsiteY2" fmla="*/ 43180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431800">
                  <a:moveTo>
                    <a:pt x="381000" y="0"/>
                  </a:moveTo>
                  <a:cubicBezTo>
                    <a:pt x="254000" y="40216"/>
                    <a:pt x="127000" y="80433"/>
                    <a:pt x="63500" y="152400"/>
                  </a:cubicBezTo>
                  <a:cubicBezTo>
                    <a:pt x="0" y="224367"/>
                    <a:pt x="0" y="328083"/>
                    <a:pt x="0" y="431800"/>
                  </a:cubicBezTo>
                </a:path>
              </a:pathLst>
            </a:custGeom>
            <a:ln>
              <a:headEnd type="triangle" w="med" len="lg"/>
              <a:tailEnd type="non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47884" y="514407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 smtClean="0"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i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rot="5400000">
              <a:off x="1608117" y="5452283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2215340" y="6059506"/>
              <a:ext cx="648000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>
              <a:off x="2250265" y="5464189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253440" y="555944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 smtClean="0"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i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1747818" y="5354451"/>
              <a:ext cx="428628" cy="1588"/>
            </a:xfrm>
            <a:prstGeom prst="straightConnector1">
              <a:avLst/>
            </a:prstGeom>
            <a:ln w="28575">
              <a:solidFill>
                <a:srgbClr val="66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104876" y="5189550"/>
              <a:ext cx="85725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top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" name="组合 21"/>
            <p:cNvGrpSpPr/>
            <p:nvPr/>
          </p:nvGrpSpPr>
          <p:grpSpPr>
            <a:xfrm>
              <a:off x="3428992" y="4833712"/>
              <a:ext cx="2500330" cy="1226352"/>
              <a:chOff x="3428992" y="4833712"/>
              <a:chExt cx="2500330" cy="1226352"/>
            </a:xfrm>
          </p:grpSpPr>
          <p:cxnSp>
            <p:nvCxnSpPr>
              <p:cNvPr id="4" name="直接连接符 3"/>
              <p:cNvCxnSpPr/>
              <p:nvPr/>
            </p:nvCxnSpPr>
            <p:spPr>
              <a:xfrm rot="5400000">
                <a:off x="4674099" y="5440141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5281322" y="6047364"/>
                <a:ext cx="648000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 rot="5400000">
                <a:off x="5316247" y="5452047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5319422" y="5547298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i="1" dirty="0" smtClean="0">
                    <a:latin typeface="Consolas" pitchFamily="49" charset="0"/>
                    <a:cs typeface="Consolas" pitchFamily="49" charset="0"/>
                  </a:rPr>
                  <a:t>a</a:t>
                </a:r>
                <a:endParaRPr lang="zh-CN" altLang="en-US" i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右箭头 11"/>
              <p:cNvSpPr/>
              <p:nvPr/>
            </p:nvSpPr>
            <p:spPr>
              <a:xfrm>
                <a:off x="3428992" y="5214950"/>
                <a:ext cx="785818" cy="285752"/>
              </a:xfrm>
              <a:prstGeom prst="rightArrow">
                <a:avLst/>
              </a:prstGeom>
              <a:ln>
                <a:tailEnd type="triangle" w="med" len="lg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>
                <a:off x="4811714" y="5786454"/>
                <a:ext cx="428628" cy="1588"/>
              </a:xfrm>
              <a:prstGeom prst="straightConnector1">
                <a:avLst/>
              </a:prstGeom>
              <a:ln w="28575">
                <a:solidFill>
                  <a:srgbClr val="66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168772" y="5621553"/>
                <a:ext cx="85725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dirty="0" smtClean="0">
                    <a:latin typeface="Consolas" pitchFamily="49" charset="0"/>
                    <a:cs typeface="Consolas" pitchFamily="49" charset="0"/>
                  </a:rPr>
                  <a:t>top</a:t>
                </a:r>
                <a:endParaRPr lang="zh-CN" alt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786050" y="4214818"/>
              <a:ext cx="1714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Pop</a:t>
              </a:r>
              <a:r>
                <a:rPr kumimoji="1" lang="en-US" altLang="zh-CN" sz="200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(&amp;s</a:t>
              </a:r>
              <a:r>
                <a:rPr kumimoji="1" lang="zh-CN" altLang="en-US" sz="200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200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&amp;</a:t>
              </a:r>
              <a:r>
                <a:rPr kumimoji="1" lang="en-US" altLang="zh-CN" sz="2000" dirty="0" err="1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r>
                <a:rPr kumimoji="1" lang="en-US" altLang="zh-CN" sz="2000" dirty="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18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8305800" cy="81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ts val="600"/>
              </a:spcBef>
            </a:pP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6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）取栈顶</a:t>
            </a: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元素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GetTop(s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&amp;</a:t>
            </a:r>
            <a:r>
              <a:rPr kumimoji="1" lang="en-US" altLang="zh-CN" sz="2000" dirty="0" err="1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kumimoji="1" lang="en-US" altLang="zh-CN" sz="2000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endParaRPr kumimoji="1" lang="en-US" altLang="zh-CN" sz="2000" dirty="0">
              <a:solidFill>
                <a:srgbClr val="FF33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在栈不为空的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条件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下，将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栈顶元素赋给</a:t>
            </a:r>
            <a:r>
              <a:rPr kumimoji="1"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857224" y="1357298"/>
            <a:ext cx="7000924" cy="21417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GetTop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&amp;e)</a:t>
            </a: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(s-&gt;top==-1)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栈为空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情况，即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栈下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溢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 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false;</a:t>
            </a:r>
          </a:p>
          <a:p>
            <a:pPr algn="l">
              <a:lnSpc>
                <a:spcPts val="25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e=s-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&gt;data[s-&gt;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  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取栈顶指针元素的元素</a:t>
            </a:r>
          </a:p>
          <a:p>
            <a:pPr algn="l">
              <a:lnSpc>
                <a:spcPts val="25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true;</a:t>
            </a:r>
          </a:p>
          <a:p>
            <a:pPr algn="l">
              <a:lnSpc>
                <a:spcPts val="25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23"/>
          <p:cNvGrpSpPr/>
          <p:nvPr/>
        </p:nvGrpSpPr>
        <p:grpSpPr>
          <a:xfrm>
            <a:off x="1104876" y="4286256"/>
            <a:ext cx="4824446" cy="1785950"/>
            <a:chOff x="1104876" y="4286256"/>
            <a:chExt cx="4824446" cy="1785950"/>
          </a:xfrm>
        </p:grpSpPr>
        <p:sp>
          <p:nvSpPr>
            <p:cNvPr id="4" name="任意多边形 3"/>
            <p:cNvSpPr/>
            <p:nvPr/>
          </p:nvSpPr>
          <p:spPr>
            <a:xfrm>
              <a:off x="2542074" y="4504296"/>
              <a:ext cx="381000" cy="431800"/>
            </a:xfrm>
            <a:custGeom>
              <a:avLst/>
              <a:gdLst>
                <a:gd name="connsiteX0" fmla="*/ 381000 w 381000"/>
                <a:gd name="connsiteY0" fmla="*/ 0 h 431800"/>
                <a:gd name="connsiteX1" fmla="*/ 63500 w 381000"/>
                <a:gd name="connsiteY1" fmla="*/ 152400 h 431800"/>
                <a:gd name="connsiteX2" fmla="*/ 0 w 381000"/>
                <a:gd name="connsiteY2" fmla="*/ 43180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431800">
                  <a:moveTo>
                    <a:pt x="381000" y="0"/>
                  </a:moveTo>
                  <a:cubicBezTo>
                    <a:pt x="254000" y="40216"/>
                    <a:pt x="127000" y="80433"/>
                    <a:pt x="63500" y="152400"/>
                  </a:cubicBezTo>
                  <a:cubicBezTo>
                    <a:pt x="0" y="224367"/>
                    <a:pt x="0" y="328083"/>
                    <a:pt x="0" y="431800"/>
                  </a:cubicBezTo>
                </a:path>
              </a:pathLst>
            </a:custGeom>
            <a:ln w="28575">
              <a:solidFill>
                <a:srgbClr val="FF00FF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47884" y="5144070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smtClean="0"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 rot="5400000">
              <a:off x="1608117" y="5452283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215340" y="6059506"/>
              <a:ext cx="648000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5400000">
              <a:off x="2250265" y="5464189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53440" y="5559440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dirty="0" smtClean="0"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1747818" y="5354451"/>
              <a:ext cx="428628" cy="1588"/>
            </a:xfrm>
            <a:prstGeom prst="straightConnector1">
              <a:avLst/>
            </a:prstGeom>
            <a:ln w="28575">
              <a:solidFill>
                <a:srgbClr val="66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104876" y="5189550"/>
              <a:ext cx="85725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top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57488" y="4286256"/>
              <a:ext cx="20717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GetTop(s</a:t>
              </a:r>
              <a:r>
                <a:rPr kumimoji="1" lang="zh-CN" altLang="en-US" sz="200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200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&amp;</a:t>
              </a:r>
              <a:r>
                <a:rPr kumimoji="1" lang="en-US" altLang="zh-CN" sz="2000" dirty="0" err="1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r>
                <a:rPr kumimoji="1" lang="en-US" altLang="zh-CN" sz="2000" dirty="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" name="组合 22"/>
            <p:cNvGrpSpPr/>
            <p:nvPr/>
          </p:nvGrpSpPr>
          <p:grpSpPr>
            <a:xfrm>
              <a:off x="3428992" y="4833712"/>
              <a:ext cx="2500330" cy="1226352"/>
              <a:chOff x="3428992" y="4833712"/>
              <a:chExt cx="2500330" cy="1226352"/>
            </a:xfrm>
          </p:grpSpPr>
          <p:cxnSp>
            <p:nvCxnSpPr>
              <p:cNvPr id="13" name="直接连接符 12"/>
              <p:cNvCxnSpPr/>
              <p:nvPr/>
            </p:nvCxnSpPr>
            <p:spPr>
              <a:xfrm rot="5400000">
                <a:off x="4674099" y="5440141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5281322" y="6047364"/>
                <a:ext cx="648000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rot="5400000">
                <a:off x="5316247" y="5452047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5319422" y="5547298"/>
                <a:ext cx="57150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 dirty="0" smtClean="0">
                    <a:latin typeface="Consolas" pitchFamily="49" charset="0"/>
                    <a:cs typeface="Consolas" pitchFamily="49" charset="0"/>
                  </a:rPr>
                  <a:t>a</a:t>
                </a:r>
                <a:endParaRPr lang="zh-CN" altLang="en-US" sz="2000" i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右箭头 16"/>
              <p:cNvSpPr/>
              <p:nvPr/>
            </p:nvSpPr>
            <p:spPr>
              <a:xfrm>
                <a:off x="3428992" y="5214950"/>
                <a:ext cx="785818" cy="285752"/>
              </a:xfrm>
              <a:prstGeom prst="rightArrow">
                <a:avLst/>
              </a:prstGeom>
              <a:ln>
                <a:tailEnd type="triangle" w="med" len="lg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4811714" y="5425889"/>
                <a:ext cx="428628" cy="1588"/>
              </a:xfrm>
              <a:prstGeom prst="straightConnector1">
                <a:avLst/>
              </a:prstGeom>
              <a:ln w="28575">
                <a:solidFill>
                  <a:srgbClr val="66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168772" y="5260988"/>
                <a:ext cx="85725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dirty="0" smtClean="0">
                    <a:latin typeface="Consolas" pitchFamily="49" charset="0"/>
                    <a:cs typeface="Consolas" pitchFamily="49" charset="0"/>
                  </a:rPr>
                  <a:t>top</a:t>
                </a:r>
                <a:endParaRPr lang="zh-CN" alt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311780" y="5202250"/>
                <a:ext cx="57150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i="1" dirty="0" smtClean="0">
                    <a:latin typeface="Consolas" pitchFamily="49" charset="0"/>
                    <a:cs typeface="Consolas" pitchFamily="49" charset="0"/>
                  </a:rPr>
                  <a:t>e</a:t>
                </a:r>
                <a:endParaRPr lang="zh-CN" altLang="en-US" sz="2000" i="1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19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714348" y="2500306"/>
            <a:ext cx="62151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dirty="0" smtClean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栈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是一种只能在一端进行插入或删除操作的线性表。</a:t>
            </a:r>
          </a:p>
        </p:txBody>
      </p:sp>
      <p:sp>
        <p:nvSpPr>
          <p:cNvPr id="4099" name="Rectangle 3" descr="蓝色面巾纸"/>
          <p:cNvSpPr>
            <a:spLocks noChangeArrowheads="1"/>
          </p:cNvSpPr>
          <p:nvPr/>
        </p:nvSpPr>
        <p:spPr bwMode="auto">
          <a:xfrm>
            <a:off x="428596" y="1571612"/>
            <a:ext cx="2786082" cy="46166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3.1.1 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栈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的定义 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979613" y="3628985"/>
            <a:ext cx="4824412" cy="50482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476375" y="4276685"/>
            <a:ext cx="5832475" cy="764611"/>
            <a:chOff x="1476375" y="3890977"/>
            <a:chExt cx="5832475" cy="764611"/>
          </a:xfrm>
        </p:grpSpPr>
        <p:sp>
          <p:nvSpPr>
            <p:cNvPr id="4102" name="Line 6"/>
            <p:cNvSpPr>
              <a:spLocks noChangeShapeType="1"/>
            </p:cNvSpPr>
            <p:nvPr/>
          </p:nvSpPr>
          <p:spPr bwMode="auto">
            <a:xfrm flipV="1">
              <a:off x="2051050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4" name="Text Box 8"/>
            <p:cNvSpPr txBox="1">
              <a:spLocks noChangeArrowheads="1"/>
            </p:cNvSpPr>
            <p:nvPr/>
          </p:nvSpPr>
          <p:spPr bwMode="auto">
            <a:xfrm>
              <a:off x="1476375" y="4286256"/>
              <a:ext cx="11509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端点</a:t>
              </a:r>
              <a:r>
                <a:rPr lang="en-US" altLang="zh-CN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 flipV="1">
              <a:off x="6732588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6" name="Text Box 10"/>
            <p:cNvSpPr txBox="1">
              <a:spLocks noChangeArrowheads="1"/>
            </p:cNvSpPr>
            <p:nvPr/>
          </p:nvSpPr>
          <p:spPr bwMode="auto">
            <a:xfrm>
              <a:off x="6157913" y="4286256"/>
              <a:ext cx="11509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端点</a:t>
              </a:r>
              <a:r>
                <a:rPr lang="en-US" altLang="zh-CN" sz="18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</p:grp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1857356" y="5286388"/>
            <a:ext cx="535785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 smtClean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栈</a:t>
            </a:r>
            <a:r>
              <a:rPr kumimoji="1" lang="zh-CN" altLang="en-US" sz="2000" smtClean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只能选取同一</a:t>
            </a:r>
            <a:r>
              <a:rPr kumimoji="1" lang="zh-CN" altLang="en-US" sz="2000" dirty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个端点进行</a:t>
            </a:r>
            <a:r>
              <a:rPr kumimoji="1" lang="zh-CN" altLang="en-US" sz="2000" dirty="0" smtClean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插入和删除</a:t>
            </a:r>
            <a:r>
              <a:rPr kumimoji="1" lang="zh-CN" altLang="en-US" sz="2000" dirty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操作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28992" y="3171766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线性表</a:t>
            </a:r>
            <a:endParaRPr lang="zh-CN" altLang="en-US" sz="2000" dirty="0"/>
          </a:p>
        </p:txBody>
      </p:sp>
      <p:sp>
        <p:nvSpPr>
          <p:cNvPr id="14" name="Rectangle 6" descr="新闻纸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2857488" y="428604"/>
            <a:ext cx="2357454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3.1 </a:t>
            </a:r>
            <a:r>
              <a:rPr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栈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4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4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4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250825" y="1178635"/>
            <a:ext cx="849788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3.4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lang="en-US" altLang="zh-CN" sz="2000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设计一个算法利用顺序栈判断一个字符串是否是对称串。所谓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对称串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是指从左向右读和从右向左读的序列相同。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785786" y="3214686"/>
            <a:ext cx="7715304" cy="1449087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342900" indent="-342900" algn="l">
              <a:lnSpc>
                <a:spcPct val="120000"/>
              </a:lnSpc>
              <a:spcBef>
                <a:spcPct val="5000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字符串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的所有元素依次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进栈，产生的连续出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序列正好与</a:t>
            </a:r>
            <a:r>
              <a:rPr lang="en-US" altLang="zh-CN" sz="20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的顺序相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20000"/>
              </a:lnSpc>
              <a:spcBef>
                <a:spcPct val="50000"/>
              </a:spcBef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与连续出栈序列相同，则是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对称串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2486724"/>
            <a:ext cx="1928826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算法设计思路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472" y="357166"/>
            <a:ext cx="3500462" cy="514738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顺序栈的应用算法设计</a:t>
            </a:r>
            <a:endParaRPr lang="zh-CN" altLang="en-US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20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28860" y="642918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str="abcba"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1604" y="1571612"/>
            <a:ext cx="50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str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进栈并连续出栈序列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str'="abcba"</a:t>
            </a:r>
            <a:endParaRPr lang="zh-CN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2357422" y="2571744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str=str',str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对称串</a:t>
            </a:r>
            <a:endParaRPr lang="zh-CN" altLang="en-US" sz="2000"/>
          </a:p>
        </p:txBody>
      </p:sp>
      <p:sp>
        <p:nvSpPr>
          <p:cNvPr id="6" name="下箭头 5"/>
          <p:cNvSpPr/>
          <p:nvPr/>
        </p:nvSpPr>
        <p:spPr>
          <a:xfrm>
            <a:off x="3571868" y="1142984"/>
            <a:ext cx="214314" cy="357190"/>
          </a:xfrm>
          <a:prstGeom prst="downArrow">
            <a:avLst/>
          </a:prstGeom>
          <a:ln>
            <a:tailEnd type="triangle" w="med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7" name="下箭头 6"/>
          <p:cNvSpPr/>
          <p:nvPr/>
        </p:nvSpPr>
        <p:spPr>
          <a:xfrm>
            <a:off x="3571868" y="2071678"/>
            <a:ext cx="214314" cy="357190"/>
          </a:xfrm>
          <a:prstGeom prst="downArrow">
            <a:avLst/>
          </a:prstGeom>
          <a:ln>
            <a:tailEnd type="triangle" w="med" len="lg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21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214282" y="571480"/>
            <a:ext cx="8858312" cy="54810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symmetry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SqStack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InitStack(st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endParaRPr lang="en-US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0;str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]!='\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0';i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将串所有元素进栈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Push(st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str[i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元素进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endParaRPr lang="en-US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0;str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]!='\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0';i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Pop(st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退栈元素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]!=e)	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与当前串元素不同则不是对称串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DestroyStack(st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DestroyStack(st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22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428628" y="214290"/>
            <a:ext cx="1000100" cy="785817"/>
            <a:chOff x="5691204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6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7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57290" y="714356"/>
            <a:ext cx="7643866" cy="40011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设计一个算法，利用栈将一个正十进制整数转换为二进制数并输出。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1538" y="1928802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十进制 </a:t>
            </a:r>
            <a:r>
              <a:rPr lang="zh-CN" altLang="en-US" sz="1800" smtClean="0"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 二进制：</a:t>
            </a:r>
            <a:r>
              <a:rPr lang="en-US" altLang="zh-CN" sz="1800" i="1" smtClean="0"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n</a:t>
            </a:r>
            <a:r>
              <a:rPr lang="en-US" altLang="zh-CN" sz="1800" smtClean="0"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=10</a:t>
            </a:r>
            <a:endParaRPr lang="zh-CN" altLang="en-US" sz="18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4" name="组合 48"/>
          <p:cNvGrpSpPr/>
          <p:nvPr/>
        </p:nvGrpSpPr>
        <p:grpSpPr>
          <a:xfrm>
            <a:off x="1142976" y="2786058"/>
            <a:ext cx="4857784" cy="2100277"/>
            <a:chOff x="1142976" y="2786058"/>
            <a:chExt cx="4857784" cy="2100277"/>
          </a:xfrm>
        </p:grpSpPr>
        <p:sp>
          <p:nvSpPr>
            <p:cNvPr id="10" name="TextBox 9"/>
            <p:cNvSpPr txBox="1"/>
            <p:nvPr/>
          </p:nvSpPr>
          <p:spPr>
            <a:xfrm>
              <a:off x="2357422" y="2786058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571604" y="3214686"/>
              <a:ext cx="158400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>
              <a:off x="1373604" y="3017396"/>
              <a:ext cx="39600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142976" y="2814576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00298" y="3214686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rot="10800000">
              <a:off x="3286115" y="3424180"/>
              <a:ext cx="928694" cy="0"/>
            </a:xfrm>
            <a:prstGeom prst="line">
              <a:avLst/>
            </a:prstGeom>
            <a:ln>
              <a:solidFill>
                <a:srgbClr val="008000"/>
              </a:solidFill>
              <a:prstDash val="dash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286248" y="3209866"/>
              <a:ext cx="1714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10 % 2 = 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1714480" y="3614796"/>
              <a:ext cx="144000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5400000">
              <a:off x="1516480" y="3417506"/>
              <a:ext cx="39600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285852" y="3214686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 rot="10800000">
              <a:off x="3286116" y="3852808"/>
              <a:ext cx="928694" cy="0"/>
            </a:xfrm>
            <a:prstGeom prst="line">
              <a:avLst/>
            </a:prstGeom>
            <a:ln>
              <a:solidFill>
                <a:srgbClr val="008000"/>
              </a:solidFill>
              <a:prstDash val="dash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286248" y="3638494"/>
              <a:ext cx="1714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5 % 2  = 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1919269" y="4052182"/>
              <a:ext cx="124200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5400000">
              <a:off x="1721269" y="3845367"/>
              <a:ext cx="39600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490641" y="3642547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00298" y="3662307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2143108" y="4462527"/>
              <a:ext cx="102600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1945108" y="4265237"/>
              <a:ext cx="39600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714480" y="4062417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00298" y="4100460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2357422" y="4838767"/>
              <a:ext cx="82800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5400000">
              <a:off x="2159422" y="4651002"/>
              <a:ext cx="396000" cy="0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928794" y="4448182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00298" y="4486225"/>
              <a:ext cx="57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 rot="10800000">
              <a:off x="3286116" y="4286256"/>
              <a:ext cx="928694" cy="0"/>
            </a:xfrm>
            <a:prstGeom prst="line">
              <a:avLst/>
            </a:prstGeom>
            <a:ln>
              <a:solidFill>
                <a:srgbClr val="008000"/>
              </a:solidFill>
              <a:prstDash val="dash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286248" y="4071942"/>
              <a:ext cx="1714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2 % 2  = 0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 rot="10800000">
              <a:off x="3286116" y="4671964"/>
              <a:ext cx="928694" cy="0"/>
            </a:xfrm>
            <a:prstGeom prst="line">
              <a:avLst/>
            </a:prstGeom>
            <a:ln>
              <a:solidFill>
                <a:srgbClr val="008000"/>
              </a:solidFill>
              <a:prstDash val="dash"/>
              <a:tailEnd type="non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286248" y="4457650"/>
              <a:ext cx="1714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1 % 2  = 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2" name="组合 49"/>
          <p:cNvGrpSpPr/>
          <p:nvPr/>
        </p:nvGrpSpPr>
        <p:grpSpPr>
          <a:xfrm>
            <a:off x="6285718" y="3143248"/>
            <a:ext cx="858050" cy="1726654"/>
            <a:chOff x="6285718" y="3143248"/>
            <a:chExt cx="858050" cy="1726654"/>
          </a:xfrm>
        </p:grpSpPr>
        <p:cxnSp>
          <p:nvCxnSpPr>
            <p:cNvPr id="44" name="直接箭头连接符 43"/>
            <p:cNvCxnSpPr/>
            <p:nvPr/>
          </p:nvCxnSpPr>
          <p:spPr>
            <a:xfrm rot="5400000" flipH="1" flipV="1">
              <a:off x="5464975" y="4035429"/>
              <a:ext cx="1643074" cy="1588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429388" y="3143248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低位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29388" y="4500570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</a:rPr>
                <a:t>高位</a:t>
              </a:r>
              <a:endParaRPr lang="zh-CN" altLang="en-US" sz="1800">
                <a:latin typeface="仿宋" pitchFamily="49" charset="-122"/>
                <a:ea typeface="仿宋" pitchFamily="49" charset="-122"/>
              </a:endParaRPr>
            </a:p>
          </p:txBody>
        </p:sp>
      </p:grpSp>
      <p:grpSp>
        <p:nvGrpSpPr>
          <p:cNvPr id="14" name="组合 50"/>
          <p:cNvGrpSpPr/>
          <p:nvPr/>
        </p:nvGrpSpPr>
        <p:grpSpPr>
          <a:xfrm>
            <a:off x="7143768" y="3357562"/>
            <a:ext cx="1593936" cy="1357322"/>
            <a:chOff x="7143768" y="3357562"/>
            <a:chExt cx="1593936" cy="1357322"/>
          </a:xfrm>
        </p:grpSpPr>
        <p:sp>
          <p:nvSpPr>
            <p:cNvPr id="47" name="右大括号 46"/>
            <p:cNvSpPr/>
            <p:nvPr/>
          </p:nvSpPr>
          <p:spPr>
            <a:xfrm>
              <a:off x="7143768" y="3357562"/>
              <a:ext cx="214314" cy="1357322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380382" y="3826382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楷体" pitchFamily="49" charset="-122"/>
                  <a:ea typeface="楷体" pitchFamily="49" charset="-122"/>
                </a:rPr>
                <a:t>用栈保存</a:t>
              </a:r>
              <a:endParaRPr lang="zh-CN" altLang="en-US" sz="180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49" name="灯片编号占位符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23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571480"/>
            <a:ext cx="7286676" cy="5415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"sqstack1.cpp"  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包含整数栈的基本运算函数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trans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n)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int e;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SqStack *st;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InitStack(st);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while (n&gt;0)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 Push(st,n%2);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n=n/2;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while (!StackEmpty(st))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输出对应的二进制数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 Pop(st,e);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printf("%d",e);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printf("\n");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DestroyStack(st);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24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357190" y="357167"/>
            <a:ext cx="1000100" cy="785817"/>
            <a:chOff x="5691204" y="3835411"/>
            <a:chExt cx="1238250" cy="1236663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6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7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85786" y="1071546"/>
            <a:ext cx="7858180" cy="86177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假设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输入序列是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zh-CN" altLang="zh-CN" sz="2000" smtClean="0">
                <a:latin typeface="+mn-ea"/>
                <a:ea typeface="+mn-ea"/>
                <a:cs typeface="Consolas" pitchFamily="49" charset="0"/>
              </a:rPr>
              <a:t>…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。设计一个算法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判断通过一个栈能否得到由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（为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zh-CN" altLang="zh-CN" sz="2000" smtClean="0">
                <a:latin typeface="+mn-ea"/>
                <a:ea typeface="+mn-ea"/>
                <a:cs typeface="Consolas" pitchFamily="49" charset="0"/>
              </a:rPr>
              <a:t>…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的某个排列）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指定出栈序列。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1670" y="2571744"/>
            <a:ext cx="42148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endParaRPr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50000"/>
              </a:lnSpc>
              <a:buBlip>
                <a:blip r:embed="rId3"/>
              </a:buBlip>
            </a:pP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a[]={2,3,1}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是合法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出栈序列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50000"/>
              </a:lnSpc>
              <a:buBlip>
                <a:blip r:embed="rId3"/>
              </a:buBlip>
            </a:pP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a[]={3,1,2}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不是合法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出栈序列</a:t>
            </a:r>
            <a:endParaRPr lang="zh-CN" altLang="en-US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25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42910" y="3131106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a[]={2,3,1}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1643042" y="3948170"/>
            <a:ext cx="725530" cy="1641649"/>
            <a:chOff x="1285852" y="3103056"/>
            <a:chExt cx="725530" cy="1641649"/>
          </a:xfrm>
        </p:grpSpPr>
        <p:sp>
          <p:nvSpPr>
            <p:cNvPr id="11" name="Line 4"/>
            <p:cNvSpPr>
              <a:spLocks noChangeShapeType="1"/>
            </p:cNvSpPr>
            <p:nvPr/>
          </p:nvSpPr>
          <p:spPr bwMode="auto">
            <a:xfrm>
              <a:off x="1285852" y="3113104"/>
              <a:ext cx="0" cy="12600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2011382" y="3103056"/>
              <a:ext cx="0" cy="12600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1285852" y="4362915"/>
              <a:ext cx="72000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448824" y="4467706"/>
              <a:ext cx="431800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栈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785918" y="4731260"/>
            <a:ext cx="428628" cy="400110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85918" y="4345552"/>
            <a:ext cx="428628" cy="400110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14876" y="3131106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a[]={3,1,2}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" name="组合 21"/>
          <p:cNvGrpSpPr/>
          <p:nvPr/>
        </p:nvGrpSpPr>
        <p:grpSpPr>
          <a:xfrm>
            <a:off x="5715008" y="3948170"/>
            <a:ext cx="725530" cy="1641649"/>
            <a:chOff x="1285852" y="3103056"/>
            <a:chExt cx="725530" cy="1641649"/>
          </a:xfrm>
        </p:grpSpPr>
        <p:sp>
          <p:nvSpPr>
            <p:cNvPr id="23" name="Line 4"/>
            <p:cNvSpPr>
              <a:spLocks noChangeShapeType="1"/>
            </p:cNvSpPr>
            <p:nvPr/>
          </p:nvSpPr>
          <p:spPr bwMode="auto">
            <a:xfrm>
              <a:off x="1285852" y="3113104"/>
              <a:ext cx="0" cy="12600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Line 5"/>
            <p:cNvSpPr>
              <a:spLocks noChangeShapeType="1"/>
            </p:cNvSpPr>
            <p:nvPr/>
          </p:nvSpPr>
          <p:spPr bwMode="auto">
            <a:xfrm>
              <a:off x="2011382" y="3103056"/>
              <a:ext cx="0" cy="12600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6"/>
            <p:cNvSpPr>
              <a:spLocks noChangeShapeType="1"/>
            </p:cNvSpPr>
            <p:nvPr/>
          </p:nvSpPr>
          <p:spPr bwMode="auto">
            <a:xfrm>
              <a:off x="1285852" y="4362915"/>
              <a:ext cx="72000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 Box 12"/>
            <p:cNvSpPr txBox="1">
              <a:spLocks noChangeArrowheads="1"/>
            </p:cNvSpPr>
            <p:nvPr/>
          </p:nvSpPr>
          <p:spPr bwMode="auto">
            <a:xfrm>
              <a:off x="1448824" y="4467706"/>
              <a:ext cx="431800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栈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857884" y="4731260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57884" y="4345552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57884" y="3957116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直接连接符 29"/>
          <p:cNvCxnSpPr>
            <a:endCxn id="29" idx="3"/>
          </p:cNvCxnSpPr>
          <p:nvPr/>
        </p:nvCxnSpPr>
        <p:spPr>
          <a:xfrm rot="10800000" flipV="1">
            <a:off x="6286512" y="3528487"/>
            <a:ext cx="714380" cy="628683"/>
          </a:xfrm>
          <a:prstGeom prst="line">
            <a:avLst/>
          </a:prstGeom>
          <a:ln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5400000">
            <a:off x="2035951" y="3595453"/>
            <a:ext cx="1000132" cy="785818"/>
          </a:xfrm>
          <a:prstGeom prst="line">
            <a:avLst/>
          </a:prstGeom>
          <a:ln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85918" y="4274114"/>
            <a:ext cx="428628" cy="400110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直接连接符 34"/>
          <p:cNvCxnSpPr>
            <a:endCxn id="33" idx="3"/>
          </p:cNvCxnSpPr>
          <p:nvPr/>
        </p:nvCxnSpPr>
        <p:spPr>
          <a:xfrm rot="5400000">
            <a:off x="2185957" y="3516885"/>
            <a:ext cx="985873" cy="928694"/>
          </a:xfrm>
          <a:prstGeom prst="line">
            <a:avLst/>
          </a:prstGeom>
          <a:ln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5400000">
            <a:off x="2143108" y="3488296"/>
            <a:ext cx="1357322" cy="1357322"/>
          </a:xfrm>
          <a:prstGeom prst="line">
            <a:avLst/>
          </a:prstGeom>
          <a:ln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42976" y="5917188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华文中宋" pitchFamily="2" charset="-122"/>
                <a:ea typeface="华文中宋" pitchFamily="2" charset="-122"/>
              </a:rPr>
              <a:t>栈空，是</a:t>
            </a:r>
            <a:r>
              <a:rPr lang="zh-CN" altLang="zh-CN" sz="2000" smtClean="0">
                <a:latin typeface="华文中宋" pitchFamily="2" charset="-122"/>
                <a:ea typeface="华文中宋" pitchFamily="2" charset="-122"/>
                <a:cs typeface="Consolas" pitchFamily="49" charset="0"/>
              </a:rPr>
              <a:t>出栈序列</a:t>
            </a:r>
            <a:endParaRPr lang="zh-CN" altLang="en-US" sz="200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72066" y="5845750"/>
            <a:ext cx="2571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华文中宋" pitchFamily="2" charset="-122"/>
                <a:ea typeface="华文中宋" pitchFamily="2" charset="-122"/>
              </a:rPr>
              <a:t>栈不空，不是</a:t>
            </a:r>
            <a:r>
              <a:rPr lang="zh-CN" altLang="zh-CN" sz="2000" smtClean="0">
                <a:latin typeface="华文中宋" pitchFamily="2" charset="-122"/>
                <a:ea typeface="华文中宋" pitchFamily="2" charset="-122"/>
                <a:cs typeface="Consolas" pitchFamily="49" charset="0"/>
              </a:rPr>
              <a:t>出栈序列</a:t>
            </a:r>
            <a:endParaRPr lang="zh-CN" altLang="en-US" sz="200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00166" y="571480"/>
            <a:ext cx="4071966" cy="1880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开始），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循环：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while(a[k]=i)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i,k++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若栈空返回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；否则返回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false;    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26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2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5" grpId="1" animBg="1"/>
      <p:bldP spid="16" grpId="0" animBg="1"/>
      <p:bldP spid="16" grpId="1" animBg="1"/>
      <p:bldP spid="21" grpId="0"/>
      <p:bldP spid="27" grpId="0"/>
      <p:bldP spid="28" grpId="0"/>
      <p:bldP spid="29" grpId="0"/>
      <p:bldP spid="29" grpId="1"/>
      <p:bldP spid="33" grpId="0" animBg="1"/>
      <p:bldP spid="33" grpId="1" animBg="1"/>
      <p:bldP spid="38" grpId="0"/>
      <p:bldP spid="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83107"/>
            <a:ext cx="8286808" cy="6246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Validseq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a[],int n)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i,e,k=0;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//k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bool flag;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SqStack *st;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InitStack(st);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for(i=1;i&lt;=n;i++)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处理输入序列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solidFill>
                  <a:srgbClr val="00B0F0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Push(st,i);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(!StackEmpty(st))	 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栈不空循环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GetTop(st,e);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取栈顶元素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a[k]==e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匹配的情况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Pop(st,e);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k++;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}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else break;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不匹配时退出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>
              <a:lnSpc>
                <a:spcPct val="15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flag=StackEmpty(st);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DestroyStack(st);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flag;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27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1296463"/>
            <a:ext cx="8572560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若需要用到两个相同类型的栈，可用一个数组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data[0..MaxSize-1]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来实现这两个栈，这称为</a:t>
            </a:r>
            <a:r>
              <a:rPr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共享栈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57290" y="2890124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28794" y="2890124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00298" y="2890124"/>
            <a:ext cx="857256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57554" y="2890124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lang="zh-CN" altLang="en-US" sz="2000" i="1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41758" y="2890124"/>
            <a:ext cx="857256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94518" y="2890124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lang="zh-CN" altLang="en-US" sz="2000" i="1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11978" y="2890124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70518" y="2890124"/>
            <a:ext cx="857256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27774" y="2890124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endParaRPr lang="zh-CN" altLang="en-US" sz="20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8728" y="2461496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00232" y="2461496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71736" y="2461496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+mn-ea"/>
                <a:ea typeface="+mn-ea"/>
                <a:cs typeface="Consolas" pitchFamily="49" charset="0"/>
              </a:rPr>
              <a:t>…</a:t>
            </a:r>
            <a:endParaRPr lang="zh-CN" altLang="en-US" sz="1600">
              <a:solidFill>
                <a:srgbClr val="00B0F0"/>
              </a:solidFill>
              <a:latin typeface="+mn-ea"/>
              <a:ea typeface="+mn-ea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3438" y="2439471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endParaRPr lang="zh-CN" altLang="en-US" sz="1600">
              <a:solidFill>
                <a:srgbClr val="00B0F0"/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5316" y="2461496"/>
            <a:ext cx="12144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MaxSize-1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472" y="2890125"/>
            <a:ext cx="6429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data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4348" y="571480"/>
            <a:ext cx="1643074" cy="48396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共享栈</a:t>
            </a:r>
            <a:endParaRPr lang="zh-CN" altLang="en-US" sz="2200"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28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69990" y="215186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41494" y="215186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2998" y="2151869"/>
            <a:ext cx="857256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+mn-ea"/>
                <a:cs typeface="Consolas" pitchFamily="49" charset="0"/>
              </a:rPr>
              <a:t>…</a:t>
            </a:r>
            <a:endParaRPr lang="zh-CN" altLang="en-US" sz="2000" baseline="-25000">
              <a:solidFill>
                <a:srgbClr val="0000FF"/>
              </a:solidFill>
              <a:latin typeface="+mn-ea"/>
              <a:cs typeface="Consolas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70254" y="215186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zh-CN" altLang="en-US" sz="1800" i="1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4458" y="2151869"/>
            <a:ext cx="857256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+mn-ea"/>
                <a:cs typeface="Consolas" pitchFamily="49" charset="0"/>
              </a:rPr>
              <a:t>…</a:t>
            </a:r>
            <a:endParaRPr lang="zh-CN" altLang="en-US" sz="2000" baseline="-25000">
              <a:solidFill>
                <a:srgbClr val="0000FF"/>
              </a:solidFill>
              <a:latin typeface="+mn-ea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07218" y="215186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</a:t>
            </a:r>
            <a:endParaRPr lang="zh-CN" altLang="en-US" sz="1800" i="1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24678" y="215186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83218" y="2151869"/>
            <a:ext cx="857256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+mn-ea"/>
                <a:cs typeface="Consolas" pitchFamily="49" charset="0"/>
              </a:rPr>
              <a:t>…</a:t>
            </a:r>
            <a:endParaRPr lang="zh-CN" altLang="en-US" sz="2000" baseline="-25000">
              <a:solidFill>
                <a:srgbClr val="0000FF"/>
              </a:solidFill>
              <a:latin typeface="+mn-ea"/>
              <a:cs typeface="Consolas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40474" y="215186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41428" y="1723241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12932" y="1723241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84436" y="1723241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+mn-ea"/>
                <a:ea typeface="+mn-ea"/>
                <a:cs typeface="Consolas" pitchFamily="49" charset="0"/>
              </a:rPr>
              <a:t>…</a:t>
            </a:r>
            <a:endParaRPr lang="zh-CN" altLang="en-US" sz="1600">
              <a:solidFill>
                <a:srgbClr val="00B0F0"/>
              </a:solidFill>
              <a:latin typeface="+mn-ea"/>
              <a:ea typeface="+mn-ea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70254" y="1723242"/>
            <a:ext cx="5715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i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56138" y="1701216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+mn-ea"/>
                <a:ea typeface="+mn-ea"/>
                <a:cs typeface="Consolas" pitchFamily="49" charset="0"/>
              </a:rPr>
              <a:t>…</a:t>
            </a:r>
            <a:endParaRPr lang="zh-CN" altLang="en-US" sz="1600">
              <a:solidFill>
                <a:srgbClr val="00B0F0"/>
              </a:solidFill>
              <a:latin typeface="+mn-ea"/>
              <a:ea typeface="+mn-ea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58016" y="1723241"/>
            <a:ext cx="12144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MaxSize-1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5610" y="2180445"/>
            <a:ext cx="6429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data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36"/>
          <p:cNvGrpSpPr/>
          <p:nvPr/>
        </p:nvGrpSpPr>
        <p:grpSpPr>
          <a:xfrm>
            <a:off x="3441692" y="2652729"/>
            <a:ext cx="571504" cy="633396"/>
            <a:chOff x="3428992" y="2094497"/>
            <a:chExt cx="571504" cy="633396"/>
          </a:xfrm>
        </p:grpSpPr>
        <p:cxnSp>
          <p:nvCxnSpPr>
            <p:cNvPr id="21" name="直接箭头连接符 20"/>
            <p:cNvCxnSpPr/>
            <p:nvPr/>
          </p:nvCxnSpPr>
          <p:spPr>
            <a:xfrm rot="5400000" flipH="1" flipV="1">
              <a:off x="3501224" y="2236579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428992" y="2450894"/>
              <a:ext cx="5715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top1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37"/>
          <p:cNvGrpSpPr/>
          <p:nvPr/>
        </p:nvGrpSpPr>
        <p:grpSpPr>
          <a:xfrm>
            <a:off x="4799014" y="2651935"/>
            <a:ext cx="571504" cy="633396"/>
            <a:chOff x="4786314" y="2093703"/>
            <a:chExt cx="571504" cy="633396"/>
          </a:xfrm>
        </p:grpSpPr>
        <p:cxnSp>
          <p:nvCxnSpPr>
            <p:cNvPr id="23" name="直接箭头连接符 22"/>
            <p:cNvCxnSpPr/>
            <p:nvPr/>
          </p:nvCxnSpPr>
          <p:spPr>
            <a:xfrm rot="5400000" flipH="1" flipV="1">
              <a:off x="4887121" y="2235785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786314" y="2450100"/>
              <a:ext cx="5715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top2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0" name="组合 34"/>
          <p:cNvGrpSpPr/>
          <p:nvPr/>
        </p:nvGrpSpPr>
        <p:grpSpPr>
          <a:xfrm>
            <a:off x="1584304" y="3366315"/>
            <a:ext cx="2016000" cy="634189"/>
            <a:chOff x="1571604" y="2808083"/>
            <a:chExt cx="2016000" cy="634189"/>
          </a:xfrm>
        </p:grpSpPr>
        <p:sp>
          <p:nvSpPr>
            <p:cNvPr id="25" name="右大括号 24"/>
            <p:cNvSpPr/>
            <p:nvPr/>
          </p:nvSpPr>
          <p:spPr>
            <a:xfrm rot="5400000">
              <a:off x="2471604" y="1908083"/>
              <a:ext cx="216000" cy="2016000"/>
            </a:xfrm>
            <a:prstGeom prst="rightBrace">
              <a:avLst/>
            </a:prstGeom>
            <a:ln w="28575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14546" y="3165273"/>
              <a:ext cx="6429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9" name="组合 35"/>
          <p:cNvGrpSpPr/>
          <p:nvPr/>
        </p:nvGrpSpPr>
        <p:grpSpPr>
          <a:xfrm>
            <a:off x="5140468" y="3344290"/>
            <a:ext cx="2016000" cy="634189"/>
            <a:chOff x="5127768" y="2786058"/>
            <a:chExt cx="2016000" cy="634189"/>
          </a:xfrm>
        </p:grpSpPr>
        <p:sp>
          <p:nvSpPr>
            <p:cNvPr id="27" name="右大括号 26"/>
            <p:cNvSpPr/>
            <p:nvPr/>
          </p:nvSpPr>
          <p:spPr>
            <a:xfrm rot="5400000">
              <a:off x="6027768" y="1886058"/>
              <a:ext cx="216000" cy="2016000"/>
            </a:xfrm>
            <a:prstGeom prst="rightBrace">
              <a:avLst/>
            </a:prstGeom>
            <a:ln w="28575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70710" y="3143248"/>
              <a:ext cx="6429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85786" y="785794"/>
            <a:ext cx="542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方正启体简体" pitchFamily="65" charset="-122"/>
                <a:ea typeface="方正启体简体" pitchFamily="65" charset="-122"/>
              </a:rPr>
              <a:t>栈的一端不动，元素向另外一端伸展</a:t>
            </a:r>
            <a:endParaRPr lang="zh-CN" altLang="en-US" sz="2000"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29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500034" y="857232"/>
            <a:ext cx="7000924" cy="24179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457200" indent="-457200" algn="l">
              <a:lnSpc>
                <a:spcPts val="2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允许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进行插入、删除操作的一端称为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的另一端称为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栈底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 algn="just">
              <a:lnSpc>
                <a:spcPts val="2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栈中没有数据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时，称为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空栈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 algn="just">
              <a:lnSpc>
                <a:spcPts val="2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的插入操作通常称为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入</a:t>
            </a:r>
            <a:r>
              <a:rPr kumimoji="1"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just">
              <a:lnSpc>
                <a:spcPts val="2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的删除操作通常称为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2571736" y="3443310"/>
            <a:ext cx="2857520" cy="2914648"/>
            <a:chOff x="2571736" y="3300434"/>
            <a:chExt cx="2857520" cy="2914648"/>
          </a:xfrm>
        </p:grpSpPr>
        <p:sp>
          <p:nvSpPr>
            <p:cNvPr id="201733" name="Rectangle 5"/>
            <p:cNvSpPr>
              <a:spLocks noChangeArrowheads="1"/>
            </p:cNvSpPr>
            <p:nvPr/>
          </p:nvSpPr>
          <p:spPr bwMode="auto">
            <a:xfrm>
              <a:off x="3886200" y="4519634"/>
              <a:ext cx="685800" cy="169544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736" name="Text Box 8"/>
            <p:cNvSpPr txBox="1">
              <a:spLocks noChangeArrowheads="1"/>
            </p:cNvSpPr>
            <p:nvPr/>
          </p:nvSpPr>
          <p:spPr bwMode="auto">
            <a:xfrm>
              <a:off x="4716463" y="4414859"/>
              <a:ext cx="71279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1800" dirty="0">
                  <a:solidFill>
                    <a:srgbClr val="008000"/>
                  </a:solidFill>
                  <a:latin typeface="仿宋" pitchFamily="49" charset="-122"/>
                  <a:ea typeface="仿宋" pitchFamily="49" charset="-122"/>
                </a:rPr>
                <a:t>栈顶</a:t>
              </a:r>
            </a:p>
          </p:txBody>
        </p:sp>
        <p:sp>
          <p:nvSpPr>
            <p:cNvPr id="201737" name="Text Box 9"/>
            <p:cNvSpPr txBox="1">
              <a:spLocks noChangeArrowheads="1"/>
            </p:cNvSpPr>
            <p:nvPr/>
          </p:nvSpPr>
          <p:spPr bwMode="auto">
            <a:xfrm>
              <a:off x="4716463" y="5786454"/>
              <a:ext cx="71279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1800" dirty="0">
                  <a:solidFill>
                    <a:srgbClr val="008000"/>
                  </a:solidFill>
                  <a:latin typeface="仿宋" pitchFamily="49" charset="-122"/>
                  <a:ea typeface="仿宋" pitchFamily="49" charset="-122"/>
                </a:rPr>
                <a:t>栈底</a:t>
              </a:r>
            </a:p>
          </p:txBody>
        </p:sp>
        <p:sp>
          <p:nvSpPr>
            <p:cNvPr id="201740" name="Text Box 12"/>
            <p:cNvSpPr txBox="1">
              <a:spLocks noChangeArrowheads="1"/>
            </p:cNvSpPr>
            <p:nvPr/>
          </p:nvSpPr>
          <p:spPr bwMode="auto">
            <a:xfrm>
              <a:off x="2571736" y="5072074"/>
              <a:ext cx="135732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>
                  <a:latin typeface="仿宋" pitchFamily="49" charset="-122"/>
                  <a:ea typeface="仿宋" pitchFamily="49" charset="-122"/>
                </a:rPr>
                <a:t>栈示意图</a:t>
              </a: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3275014" y="3300434"/>
              <a:ext cx="763586" cy="1223962"/>
              <a:chOff x="3275014" y="3300434"/>
              <a:chExt cx="763586" cy="1223962"/>
            </a:xfrm>
          </p:grpSpPr>
          <p:sp>
            <p:nvSpPr>
              <p:cNvPr id="201739" name="Text Box 11"/>
              <p:cNvSpPr txBox="1">
                <a:spLocks noChangeArrowheads="1"/>
              </p:cNvSpPr>
              <p:nvPr/>
            </p:nvSpPr>
            <p:spPr bwMode="auto">
              <a:xfrm>
                <a:off x="3275014" y="3300434"/>
                <a:ext cx="65404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1800" dirty="0">
                    <a:solidFill>
                      <a:srgbClr val="008000"/>
                    </a:solidFill>
                    <a:latin typeface="仿宋" pitchFamily="49" charset="-122"/>
                    <a:ea typeface="仿宋" pitchFamily="49" charset="-122"/>
                  </a:rPr>
                  <a:t>进栈</a:t>
                </a:r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3594100" y="3711596"/>
                <a:ext cx="444500" cy="812800"/>
              </a:xfrm>
              <a:custGeom>
                <a:avLst/>
                <a:gdLst>
                  <a:gd name="connsiteX0" fmla="*/ 0 w 444500"/>
                  <a:gd name="connsiteY0" fmla="*/ 0 h 812800"/>
                  <a:gd name="connsiteX1" fmla="*/ 266700 w 444500"/>
                  <a:gd name="connsiteY1" fmla="*/ 241300 h 812800"/>
                  <a:gd name="connsiteX2" fmla="*/ 444500 w 444500"/>
                  <a:gd name="connsiteY2" fmla="*/ 812800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" h="812800">
                    <a:moveTo>
                      <a:pt x="0" y="0"/>
                    </a:moveTo>
                    <a:cubicBezTo>
                      <a:pt x="96308" y="52916"/>
                      <a:pt x="192617" y="105833"/>
                      <a:pt x="266700" y="241300"/>
                    </a:cubicBezTo>
                    <a:cubicBezTo>
                      <a:pt x="340783" y="376767"/>
                      <a:pt x="392641" y="594783"/>
                      <a:pt x="444500" y="812800"/>
                    </a:cubicBezTo>
                  </a:path>
                </a:pathLst>
              </a:custGeom>
              <a:ln>
                <a:tailEnd type="arrow" w="med" len="lg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仿宋" pitchFamily="49" charset="-122"/>
                  <a:ea typeface="仿宋" pitchFamily="49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394200" y="3300434"/>
              <a:ext cx="892180" cy="1223962"/>
              <a:chOff x="4394200" y="3300434"/>
              <a:chExt cx="892180" cy="1223962"/>
            </a:xfrm>
          </p:grpSpPr>
          <p:sp>
            <p:nvSpPr>
              <p:cNvPr id="201738" name="Text Box 10"/>
              <p:cNvSpPr txBox="1">
                <a:spLocks noChangeArrowheads="1"/>
              </p:cNvSpPr>
              <p:nvPr/>
            </p:nvSpPr>
            <p:spPr bwMode="auto">
              <a:xfrm>
                <a:off x="4500562" y="3300434"/>
                <a:ext cx="78581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1800" dirty="0">
                    <a:solidFill>
                      <a:srgbClr val="008000"/>
                    </a:solidFill>
                    <a:latin typeface="仿宋" pitchFamily="49" charset="-122"/>
                    <a:ea typeface="仿宋" pitchFamily="49" charset="-122"/>
                  </a:rPr>
                  <a:t>出栈</a:t>
                </a:r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4394200" y="3695720"/>
                <a:ext cx="392114" cy="828676"/>
              </a:xfrm>
              <a:custGeom>
                <a:avLst/>
                <a:gdLst>
                  <a:gd name="connsiteX0" fmla="*/ 0 w 266700"/>
                  <a:gd name="connsiteY0" fmla="*/ 825500 h 825500"/>
                  <a:gd name="connsiteX1" fmla="*/ 63500 w 266700"/>
                  <a:gd name="connsiteY1" fmla="*/ 482600 h 825500"/>
                  <a:gd name="connsiteX2" fmla="*/ 266700 w 266700"/>
                  <a:gd name="connsiteY2" fmla="*/ 0 h 825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6700" h="825500">
                    <a:moveTo>
                      <a:pt x="0" y="825500"/>
                    </a:moveTo>
                    <a:cubicBezTo>
                      <a:pt x="9525" y="722841"/>
                      <a:pt x="19050" y="620183"/>
                      <a:pt x="63500" y="482600"/>
                    </a:cubicBezTo>
                    <a:cubicBezTo>
                      <a:pt x="107950" y="345017"/>
                      <a:pt x="187325" y="172508"/>
                      <a:pt x="266700" y="0"/>
                    </a:cubicBezTo>
                  </a:path>
                </a:pathLst>
              </a:custGeom>
              <a:ln>
                <a:tailEnd type="arrow" w="med" len="lg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仿宋" pitchFamily="49" charset="-122"/>
                  <a:ea typeface="仿宋" pitchFamily="49" charset="-122"/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571472" y="314246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栈的几个概念</a:t>
            </a:r>
            <a:endParaRPr lang="zh-CN" altLang="en-US" sz="200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357290" y="80781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928794" y="80781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00298" y="807819"/>
            <a:ext cx="857256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endParaRPr lang="zh-CN" altLang="en-US" sz="1800" baseline="-25000">
              <a:solidFill>
                <a:srgbClr val="0000FF"/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57554" y="80781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zh-CN" altLang="en-US" sz="1800" i="1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941758" y="807819"/>
            <a:ext cx="857256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endParaRPr lang="zh-CN" altLang="en-US" sz="1800" baseline="-25000">
              <a:solidFill>
                <a:srgbClr val="0000FF"/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94518" y="80781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</a:t>
            </a:r>
            <a:endParaRPr lang="zh-CN" altLang="en-US" sz="1800" i="1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811978" y="80781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370518" y="807819"/>
            <a:ext cx="857256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endParaRPr lang="zh-CN" altLang="en-US" sz="1800" baseline="-25000">
              <a:solidFill>
                <a:srgbClr val="0000FF"/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227774" y="80781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28728" y="379191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60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00232" y="379191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60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71736" y="379191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chemeClr val="bg1">
                    <a:lumMod val="50000"/>
                  </a:schemeClr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endParaRPr lang="zh-CN" altLang="en-US" sz="1600">
              <a:solidFill>
                <a:schemeClr val="bg1">
                  <a:lumMod val="50000"/>
                </a:schemeClr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7554" y="379192"/>
            <a:ext cx="5715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i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6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160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43438" y="357166"/>
            <a:ext cx="35719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chemeClr val="bg1">
                    <a:lumMod val="50000"/>
                  </a:schemeClr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endParaRPr lang="zh-CN" altLang="en-US" sz="1600">
              <a:solidFill>
                <a:schemeClr val="bg1">
                  <a:lumMod val="50000"/>
                </a:schemeClr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45316" y="379191"/>
            <a:ext cx="12144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MaxSize-1</a:t>
            </a:r>
            <a:endParaRPr lang="zh-CN" altLang="en-US" sz="160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2910" y="836395"/>
            <a:ext cx="6429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data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48"/>
          <p:cNvGrpSpPr/>
          <p:nvPr/>
        </p:nvGrpSpPr>
        <p:grpSpPr>
          <a:xfrm>
            <a:off x="3428992" y="1308679"/>
            <a:ext cx="571504" cy="633396"/>
            <a:chOff x="3428992" y="2094497"/>
            <a:chExt cx="571504" cy="633396"/>
          </a:xfrm>
        </p:grpSpPr>
        <p:cxnSp>
          <p:nvCxnSpPr>
            <p:cNvPr id="50" name="直接箭头连接符 49"/>
            <p:cNvCxnSpPr/>
            <p:nvPr/>
          </p:nvCxnSpPr>
          <p:spPr>
            <a:xfrm rot="5400000" flipH="1" flipV="1">
              <a:off x="3501224" y="2236579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428992" y="2450894"/>
              <a:ext cx="5715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top1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51"/>
          <p:cNvGrpSpPr/>
          <p:nvPr/>
        </p:nvGrpSpPr>
        <p:grpSpPr>
          <a:xfrm>
            <a:off x="4786314" y="1307885"/>
            <a:ext cx="571504" cy="633396"/>
            <a:chOff x="4786314" y="2093703"/>
            <a:chExt cx="571504" cy="633396"/>
          </a:xfrm>
        </p:grpSpPr>
        <p:cxnSp>
          <p:nvCxnSpPr>
            <p:cNvPr id="53" name="直接箭头连接符 52"/>
            <p:cNvCxnSpPr/>
            <p:nvPr/>
          </p:nvCxnSpPr>
          <p:spPr>
            <a:xfrm rot="5400000" flipH="1" flipV="1">
              <a:off x="4887121" y="2235785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786314" y="2450100"/>
              <a:ext cx="5715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top2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54"/>
          <p:cNvGrpSpPr/>
          <p:nvPr/>
        </p:nvGrpSpPr>
        <p:grpSpPr>
          <a:xfrm>
            <a:off x="1571604" y="2022265"/>
            <a:ext cx="2016000" cy="634189"/>
            <a:chOff x="1571604" y="2808083"/>
            <a:chExt cx="2016000" cy="634189"/>
          </a:xfrm>
        </p:grpSpPr>
        <p:sp>
          <p:nvSpPr>
            <p:cNvPr id="56" name="右大括号 55"/>
            <p:cNvSpPr/>
            <p:nvPr/>
          </p:nvSpPr>
          <p:spPr>
            <a:xfrm rot="5400000">
              <a:off x="2471604" y="1908083"/>
              <a:ext cx="216000" cy="2016000"/>
            </a:xfrm>
            <a:prstGeom prst="rightBrace">
              <a:avLst/>
            </a:prstGeom>
            <a:ln w="28575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14546" y="3165273"/>
              <a:ext cx="6429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5" name="组合 57"/>
          <p:cNvGrpSpPr/>
          <p:nvPr/>
        </p:nvGrpSpPr>
        <p:grpSpPr>
          <a:xfrm>
            <a:off x="5127768" y="2000240"/>
            <a:ext cx="2016000" cy="634189"/>
            <a:chOff x="5127768" y="2786058"/>
            <a:chExt cx="2016000" cy="634189"/>
          </a:xfrm>
        </p:grpSpPr>
        <p:sp>
          <p:nvSpPr>
            <p:cNvPr id="59" name="右大括号 58"/>
            <p:cNvSpPr/>
            <p:nvPr/>
          </p:nvSpPr>
          <p:spPr>
            <a:xfrm rot="5400000">
              <a:off x="6027768" y="1886058"/>
              <a:ext cx="216000" cy="2016000"/>
            </a:xfrm>
            <a:prstGeom prst="rightBrace">
              <a:avLst/>
            </a:prstGeom>
            <a:ln w="28575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770710" y="3143248"/>
              <a:ext cx="6429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6" name="组合 31"/>
          <p:cNvGrpSpPr/>
          <p:nvPr/>
        </p:nvGrpSpPr>
        <p:grpSpPr>
          <a:xfrm>
            <a:off x="1000100" y="3000372"/>
            <a:ext cx="7000924" cy="2219995"/>
            <a:chOff x="857224" y="3929066"/>
            <a:chExt cx="7000924" cy="2219995"/>
          </a:xfrm>
        </p:grpSpPr>
        <p:sp>
          <p:nvSpPr>
            <p:cNvPr id="62" name="TextBox 61"/>
            <p:cNvSpPr txBox="1"/>
            <p:nvPr/>
          </p:nvSpPr>
          <p:spPr>
            <a:xfrm>
              <a:off x="1357290" y="4572008"/>
              <a:ext cx="6500858" cy="1577053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44000" tIns="180000" bIns="180000" rtlCol="0">
              <a:spAutoFit/>
            </a:bodyPr>
            <a:lstStyle/>
            <a:p>
              <a:pPr algn="l">
                <a:lnSpc>
                  <a:spcPts val="2400"/>
                </a:lnSpc>
              </a:pP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typedef struct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>
                <a:lnSpc>
                  <a:spcPts val="2400"/>
                </a:lnSpc>
              </a:pP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  ElemType data[MaxSize];	</a:t>
              </a:r>
              <a:r>
                <a:rPr lang="en-US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//</a:t>
              </a:r>
              <a:r>
                <a:rPr lang="zh-CN" altLang="en-US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存放共享栈中元素</a:t>
              </a:r>
            </a:p>
            <a:p>
              <a:pPr algn="l">
                <a:lnSpc>
                  <a:spcPts val="2400"/>
                </a:lnSpc>
              </a:pP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int top1，top2;		</a:t>
              </a:r>
              <a:r>
                <a:rPr lang="en-US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//</a:t>
              </a:r>
              <a:r>
                <a:rPr lang="zh-CN" altLang="en-US" sz="180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两个栈的栈顶指针</a:t>
              </a:r>
            </a:p>
            <a:p>
              <a:pPr algn="l">
                <a:lnSpc>
                  <a:spcPts val="2400"/>
                </a:lnSpc>
              </a:pP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} </a:t>
              </a:r>
              <a:r>
                <a:rPr lang="en-US" sz="18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DStack</a:t>
              </a: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;	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57224" y="3929066"/>
              <a:ext cx="2214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C0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共享栈类型：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30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357290" y="80781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928794" y="80781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00298" y="807819"/>
            <a:ext cx="857256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endParaRPr lang="zh-CN" altLang="en-US" sz="2000" baseline="-25000">
              <a:solidFill>
                <a:srgbClr val="0000FF"/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57554" y="80781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zh-CN" altLang="en-US" sz="1800" i="1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941758" y="807819"/>
            <a:ext cx="857256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endParaRPr lang="zh-CN" altLang="en-US" sz="2000" baseline="-25000">
              <a:solidFill>
                <a:srgbClr val="0000FF"/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94518" y="80781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</a:t>
            </a:r>
            <a:endParaRPr lang="zh-CN" altLang="en-US" sz="1800" i="1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811978" y="80781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370518" y="807819"/>
            <a:ext cx="857256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20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endParaRPr lang="zh-CN" altLang="en-US" sz="2000" baseline="-25000">
              <a:solidFill>
                <a:srgbClr val="0000FF"/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227774" y="807819"/>
            <a:ext cx="576000" cy="39600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1800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28728" y="379191"/>
            <a:ext cx="35719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80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00232" y="379191"/>
            <a:ext cx="35719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80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71736" y="379191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chemeClr val="bg1">
                    <a:lumMod val="50000"/>
                  </a:schemeClr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endParaRPr lang="zh-CN" altLang="en-US" sz="2000">
              <a:solidFill>
                <a:schemeClr val="bg1">
                  <a:lumMod val="50000"/>
                </a:schemeClr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57554" y="379192"/>
            <a:ext cx="571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i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endParaRPr lang="zh-CN" altLang="en-US" sz="180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43438" y="357166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chemeClr val="bg1">
                    <a:lumMod val="50000"/>
                  </a:schemeClr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endParaRPr lang="zh-CN" altLang="en-US" sz="2000">
              <a:solidFill>
                <a:schemeClr val="bg1">
                  <a:lumMod val="50000"/>
                </a:schemeClr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45316" y="379191"/>
            <a:ext cx="121444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MaxSize-1</a:t>
            </a:r>
            <a:endParaRPr lang="zh-CN" altLang="en-US" sz="180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2910" y="836395"/>
            <a:ext cx="64294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latin typeface="Consolas" pitchFamily="49" charset="0"/>
                <a:cs typeface="Consolas" pitchFamily="49" charset="0"/>
              </a:rPr>
              <a:t>data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48"/>
          <p:cNvGrpSpPr/>
          <p:nvPr/>
        </p:nvGrpSpPr>
        <p:grpSpPr>
          <a:xfrm>
            <a:off x="3428992" y="1308679"/>
            <a:ext cx="571504" cy="633396"/>
            <a:chOff x="3428992" y="2094497"/>
            <a:chExt cx="571504" cy="633396"/>
          </a:xfrm>
        </p:grpSpPr>
        <p:cxnSp>
          <p:nvCxnSpPr>
            <p:cNvPr id="50" name="直接箭头连接符 49"/>
            <p:cNvCxnSpPr/>
            <p:nvPr/>
          </p:nvCxnSpPr>
          <p:spPr>
            <a:xfrm rot="5400000" flipH="1" flipV="1">
              <a:off x="3501224" y="2236579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428992" y="2450894"/>
              <a:ext cx="5715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top1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51"/>
          <p:cNvGrpSpPr/>
          <p:nvPr/>
        </p:nvGrpSpPr>
        <p:grpSpPr>
          <a:xfrm>
            <a:off x="4786314" y="1307885"/>
            <a:ext cx="571504" cy="633396"/>
            <a:chOff x="4786314" y="2093703"/>
            <a:chExt cx="571504" cy="633396"/>
          </a:xfrm>
        </p:grpSpPr>
        <p:cxnSp>
          <p:nvCxnSpPr>
            <p:cNvPr id="53" name="直接箭头连接符 52"/>
            <p:cNvCxnSpPr/>
            <p:nvPr/>
          </p:nvCxnSpPr>
          <p:spPr>
            <a:xfrm rot="5400000" flipH="1" flipV="1">
              <a:off x="4887121" y="2235785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786314" y="2450100"/>
              <a:ext cx="5715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top2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54"/>
          <p:cNvGrpSpPr/>
          <p:nvPr/>
        </p:nvGrpSpPr>
        <p:grpSpPr>
          <a:xfrm>
            <a:off x="1571604" y="2022265"/>
            <a:ext cx="2016000" cy="634189"/>
            <a:chOff x="1571604" y="2808083"/>
            <a:chExt cx="2016000" cy="634189"/>
          </a:xfrm>
        </p:grpSpPr>
        <p:sp>
          <p:nvSpPr>
            <p:cNvPr id="56" name="右大括号 55"/>
            <p:cNvSpPr/>
            <p:nvPr/>
          </p:nvSpPr>
          <p:spPr>
            <a:xfrm rot="5400000">
              <a:off x="2471604" y="1908083"/>
              <a:ext cx="216000" cy="2016000"/>
            </a:xfrm>
            <a:prstGeom prst="rightBrace">
              <a:avLst/>
            </a:prstGeom>
            <a:ln w="28575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14546" y="3165273"/>
              <a:ext cx="6429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5" name="组合 57"/>
          <p:cNvGrpSpPr/>
          <p:nvPr/>
        </p:nvGrpSpPr>
        <p:grpSpPr>
          <a:xfrm>
            <a:off x="5127768" y="2000240"/>
            <a:ext cx="2016000" cy="634189"/>
            <a:chOff x="5127768" y="2786058"/>
            <a:chExt cx="2016000" cy="634189"/>
          </a:xfrm>
        </p:grpSpPr>
        <p:sp>
          <p:nvSpPr>
            <p:cNvPr id="59" name="右大括号 58"/>
            <p:cNvSpPr/>
            <p:nvPr/>
          </p:nvSpPr>
          <p:spPr>
            <a:xfrm rot="5400000">
              <a:off x="6027768" y="1886058"/>
              <a:ext cx="216000" cy="2016000"/>
            </a:xfrm>
            <a:prstGeom prst="rightBrace">
              <a:avLst/>
            </a:prstGeom>
            <a:ln w="28575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770710" y="3143248"/>
              <a:ext cx="6429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714348" y="3071810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共享栈的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要素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71538" y="3643314"/>
            <a:ext cx="7429552" cy="260337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栈空条件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，栈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空：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top1==-1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；栈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空：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top2==MaxSize</a:t>
            </a:r>
            <a:endParaRPr lang="zh-CN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栈满条件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top1==top2-1</a:t>
            </a:r>
            <a:endParaRPr lang="zh-CN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元素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x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进栈操</a:t>
            </a:r>
            <a:r>
              <a:rPr lang="zh-CN" altLang="zh-CN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作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，进栈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操作：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top1++;data[top1]=x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；进栈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操作：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top2--;data[top2]=x;</a:t>
            </a:r>
            <a:endParaRPr lang="zh-CN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出栈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x</a:t>
            </a:r>
            <a:r>
              <a:rPr lang="zh-CN" altLang="zh-CN" sz="200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操作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，出栈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操作，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x=data[top1];top1--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；出栈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操作，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x=data[top2];top2++</a:t>
            </a:r>
            <a:r>
              <a:rPr lang="zh-CN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31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ChangeArrowheads="1"/>
          </p:cNvSpPr>
          <p:nvPr/>
        </p:nvSpPr>
        <p:spPr bwMode="auto">
          <a:xfrm>
            <a:off x="-142908" y="3024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组合 30"/>
          <p:cNvGrpSpPr/>
          <p:nvPr/>
        </p:nvGrpSpPr>
        <p:grpSpPr>
          <a:xfrm>
            <a:off x="284196" y="2285992"/>
            <a:ext cx="8475627" cy="4065653"/>
            <a:chOff x="284196" y="2285992"/>
            <a:chExt cx="8475627" cy="4065653"/>
          </a:xfrm>
        </p:grpSpPr>
        <p:sp>
          <p:nvSpPr>
            <p:cNvPr id="199683" name="Rectangle 3"/>
            <p:cNvSpPr>
              <a:spLocks noChangeArrowheads="1"/>
            </p:cNvSpPr>
            <p:nvPr/>
          </p:nvSpPr>
          <p:spPr bwMode="auto">
            <a:xfrm>
              <a:off x="3357554" y="2285992"/>
              <a:ext cx="3044809" cy="936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</a:t>
              </a:r>
            </a:p>
            <a:p>
              <a:r>
                <a:rPr kumimoji="1"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1"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,</a:t>
              </a:r>
              <a:r>
                <a:rPr kumimoji="1"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,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,</a:t>
              </a:r>
              <a:r>
                <a:rPr kumimoji="1"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,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,</a:t>
              </a:r>
              <a:r>
                <a:rPr kumimoji="1"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 </a:t>
              </a:r>
              <a:r>
                <a:rPr kumimoji="1"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</a:p>
          </p:txBody>
        </p:sp>
        <p:sp>
          <p:nvSpPr>
            <p:cNvPr id="199684" name="AutoShape 4"/>
            <p:cNvSpPr>
              <a:spLocks noChangeArrowheads="1"/>
            </p:cNvSpPr>
            <p:nvPr/>
          </p:nvSpPr>
          <p:spPr bwMode="auto">
            <a:xfrm>
              <a:off x="4894295" y="3438517"/>
              <a:ext cx="320648" cy="990615"/>
            </a:xfrm>
            <a:prstGeom prst="downArrow">
              <a:avLst>
                <a:gd name="adj1" fmla="val 50000"/>
                <a:gd name="adj2" fmla="val 59912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9685" name="Text Box 5"/>
            <p:cNvSpPr txBox="1">
              <a:spLocks noChangeArrowheads="1"/>
            </p:cNvSpPr>
            <p:nvPr/>
          </p:nvSpPr>
          <p:spPr bwMode="auto">
            <a:xfrm>
              <a:off x="5214942" y="3774048"/>
              <a:ext cx="922382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映射</a:t>
              </a:r>
            </a:p>
          </p:txBody>
        </p:sp>
        <p:sp>
          <p:nvSpPr>
            <p:cNvPr id="199705" name="Text Box 25"/>
            <p:cNvSpPr txBox="1">
              <a:spLocks noChangeArrowheads="1"/>
            </p:cNvSpPr>
            <p:nvPr/>
          </p:nvSpPr>
          <p:spPr bwMode="auto">
            <a:xfrm>
              <a:off x="357158" y="2879701"/>
              <a:ext cx="1357322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逻辑结构</a:t>
              </a:r>
            </a:p>
          </p:txBody>
        </p:sp>
        <p:sp>
          <p:nvSpPr>
            <p:cNvPr id="199706" name="Text Box 26"/>
            <p:cNvSpPr txBox="1">
              <a:spLocks noChangeArrowheads="1"/>
            </p:cNvSpPr>
            <p:nvPr/>
          </p:nvSpPr>
          <p:spPr bwMode="auto">
            <a:xfrm>
              <a:off x="284196" y="4973650"/>
              <a:ext cx="157316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存储结构</a:t>
              </a:r>
            </a:p>
          </p:txBody>
        </p:sp>
        <p:sp>
          <p:nvSpPr>
            <p:cNvPr id="199707" name="AutoShape 27"/>
            <p:cNvSpPr>
              <a:spLocks noChangeArrowheads="1"/>
            </p:cNvSpPr>
            <p:nvPr/>
          </p:nvSpPr>
          <p:spPr bwMode="auto">
            <a:xfrm>
              <a:off x="785786" y="3629017"/>
              <a:ext cx="215900" cy="935037"/>
            </a:xfrm>
            <a:prstGeom prst="downArrow">
              <a:avLst>
                <a:gd name="adj1" fmla="val 50000"/>
                <a:gd name="adj2" fmla="val 108272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660066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9686" name="Rectangle 6"/>
            <p:cNvSpPr>
              <a:spLocks noChangeArrowheads="1"/>
            </p:cNvSpPr>
            <p:nvPr/>
          </p:nvSpPr>
          <p:spPr bwMode="auto">
            <a:xfrm>
              <a:off x="1846294" y="4951404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9704" name="Text Box 24"/>
            <p:cNvSpPr txBox="1">
              <a:spLocks noChangeArrowheads="1"/>
            </p:cNvSpPr>
            <p:nvPr/>
          </p:nvSpPr>
          <p:spPr bwMode="auto">
            <a:xfrm>
              <a:off x="3892577" y="5951535"/>
              <a:ext cx="2357453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dirty="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一个</a:t>
              </a:r>
              <a:r>
                <a:rPr kumimoji="1" lang="zh-CN" altLang="en-US" sz="2000" dirty="0" smtClean="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链栈</a:t>
              </a:r>
              <a:r>
                <a:rPr kumimoji="1" lang="zh-CN" altLang="en-US" sz="2000" dirty="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的示意图</a:t>
              </a:r>
              <a:endParaRPr kumimoji="1" lang="zh-CN" altLang="en-US" sz="20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9708" name="Rectangle 28"/>
            <p:cNvSpPr>
              <a:spLocks noChangeArrowheads="1"/>
            </p:cNvSpPr>
            <p:nvPr/>
          </p:nvSpPr>
          <p:spPr bwMode="auto">
            <a:xfrm>
              <a:off x="2376519" y="4951404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9709" name="Rectangle 29"/>
            <p:cNvSpPr>
              <a:spLocks noChangeArrowheads="1"/>
            </p:cNvSpPr>
            <p:nvPr/>
          </p:nvSpPr>
          <p:spPr bwMode="auto">
            <a:xfrm>
              <a:off x="3346482" y="4951404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9710" name="Rectangle 30"/>
            <p:cNvSpPr>
              <a:spLocks noChangeArrowheads="1"/>
            </p:cNvSpPr>
            <p:nvPr/>
          </p:nvSpPr>
          <p:spPr bwMode="auto">
            <a:xfrm>
              <a:off x="3851307" y="4951404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9711" name="Line 31"/>
            <p:cNvSpPr>
              <a:spLocks noChangeShapeType="1"/>
            </p:cNvSpPr>
            <p:nvPr/>
          </p:nvSpPr>
          <p:spPr bwMode="auto">
            <a:xfrm>
              <a:off x="2590832" y="5167304"/>
              <a:ext cx="792162" cy="0"/>
            </a:xfrm>
            <a:prstGeom prst="line">
              <a:avLst/>
            </a:prstGeom>
            <a:ln w="19050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9712" name="Rectangle 32"/>
            <p:cNvSpPr>
              <a:spLocks noChangeArrowheads="1"/>
            </p:cNvSpPr>
            <p:nvPr/>
          </p:nvSpPr>
          <p:spPr bwMode="auto">
            <a:xfrm>
              <a:off x="4859369" y="4951404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99713" name="Rectangle 33"/>
            <p:cNvSpPr>
              <a:spLocks noChangeArrowheads="1"/>
            </p:cNvSpPr>
            <p:nvPr/>
          </p:nvSpPr>
          <p:spPr bwMode="auto">
            <a:xfrm>
              <a:off x="5364194" y="4951404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9714" name="Line 34"/>
            <p:cNvSpPr>
              <a:spLocks noChangeShapeType="1"/>
            </p:cNvSpPr>
            <p:nvPr/>
          </p:nvSpPr>
          <p:spPr bwMode="auto">
            <a:xfrm>
              <a:off x="4103719" y="5167304"/>
              <a:ext cx="792162" cy="0"/>
            </a:xfrm>
            <a:prstGeom prst="line">
              <a:avLst/>
            </a:prstGeom>
            <a:ln w="19050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9715" name="Rectangle 35"/>
            <p:cNvSpPr>
              <a:spLocks noChangeArrowheads="1"/>
            </p:cNvSpPr>
            <p:nvPr/>
          </p:nvSpPr>
          <p:spPr bwMode="auto">
            <a:xfrm>
              <a:off x="7715248" y="4951404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199716" name="Rectangle 36"/>
            <p:cNvSpPr>
              <a:spLocks noChangeArrowheads="1"/>
            </p:cNvSpPr>
            <p:nvPr/>
          </p:nvSpPr>
          <p:spPr bwMode="auto">
            <a:xfrm>
              <a:off x="8220073" y="4951404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99717" name="Line 37"/>
            <p:cNvSpPr>
              <a:spLocks noChangeShapeType="1"/>
            </p:cNvSpPr>
            <p:nvPr/>
          </p:nvSpPr>
          <p:spPr bwMode="auto">
            <a:xfrm>
              <a:off x="6929454" y="5167304"/>
              <a:ext cx="792162" cy="0"/>
            </a:xfrm>
            <a:prstGeom prst="line">
              <a:avLst/>
            </a:prstGeom>
            <a:ln w="19050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9718" name="Line 38"/>
            <p:cNvSpPr>
              <a:spLocks noChangeShapeType="1"/>
            </p:cNvSpPr>
            <p:nvPr/>
          </p:nvSpPr>
          <p:spPr bwMode="auto">
            <a:xfrm>
              <a:off x="5615019" y="5167304"/>
              <a:ext cx="792162" cy="0"/>
            </a:xfrm>
            <a:prstGeom prst="line">
              <a:avLst/>
            </a:prstGeom>
            <a:ln w="19050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9719" name="Text Box 39"/>
            <p:cNvSpPr txBox="1">
              <a:spLocks noChangeArrowheads="1"/>
            </p:cNvSpPr>
            <p:nvPr/>
          </p:nvSpPr>
          <p:spPr bwMode="auto">
            <a:xfrm>
              <a:off x="6417772" y="4845620"/>
              <a:ext cx="502158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ea typeface="宋体" pitchFamily="2" charset="-122"/>
                  <a:cs typeface="Consolas" pitchFamily="49" charset="0"/>
                </a:rPr>
                <a:t>…</a:t>
              </a:r>
            </a:p>
          </p:txBody>
        </p:sp>
        <p:sp>
          <p:nvSpPr>
            <p:cNvPr id="199720" name="Arc 40"/>
            <p:cNvSpPr>
              <a:spLocks/>
            </p:cNvSpPr>
            <p:nvPr/>
          </p:nvSpPr>
          <p:spPr bwMode="auto">
            <a:xfrm>
              <a:off x="1943132" y="4591042"/>
              <a:ext cx="360362" cy="36036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9721" name="Text Box 41"/>
            <p:cNvSpPr txBox="1">
              <a:spLocks noChangeArrowheads="1"/>
            </p:cNvSpPr>
            <p:nvPr/>
          </p:nvSpPr>
          <p:spPr bwMode="auto">
            <a:xfrm>
              <a:off x="1571604" y="4303704"/>
              <a:ext cx="43180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latin typeface="Consolas" pitchFamily="49" charset="0"/>
                  <a:cs typeface="Consolas" pitchFamily="49" charset="0"/>
                </a:rPr>
                <a:t>s</a:t>
              </a:r>
            </a:p>
          </p:txBody>
        </p:sp>
        <p:sp>
          <p:nvSpPr>
            <p:cNvPr id="199722" name="Text Box 42"/>
            <p:cNvSpPr txBox="1">
              <a:spLocks noChangeArrowheads="1"/>
            </p:cNvSpPr>
            <p:nvPr/>
          </p:nvSpPr>
          <p:spPr bwMode="auto">
            <a:xfrm>
              <a:off x="3321105" y="4408417"/>
              <a:ext cx="1008062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7030A0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栈顶</a:t>
              </a:r>
            </a:p>
          </p:txBody>
        </p:sp>
        <p:sp>
          <p:nvSpPr>
            <p:cNvPr id="199723" name="Text Box 43"/>
            <p:cNvSpPr txBox="1">
              <a:spLocks noChangeArrowheads="1"/>
            </p:cNvSpPr>
            <p:nvPr/>
          </p:nvSpPr>
          <p:spPr bwMode="auto">
            <a:xfrm>
              <a:off x="7715312" y="4408417"/>
              <a:ext cx="1008062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7030A0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栈底</a:t>
              </a: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3035353" y="4308461"/>
              <a:ext cx="1571636" cy="1357322"/>
            </a:xfrm>
            <a:prstGeom prst="round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8" name="Text Box 4" descr="蓝色面巾纸"/>
          <p:cNvSpPr txBox="1">
            <a:spLocks noChangeArrowheads="1"/>
          </p:cNvSpPr>
          <p:nvPr/>
        </p:nvSpPr>
        <p:spPr bwMode="auto">
          <a:xfrm>
            <a:off x="323850" y="333375"/>
            <a:ext cx="6677042" cy="551030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3.1.3 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栈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的链式存储结构及其基本运算的实现</a:t>
            </a:r>
            <a:r>
              <a:rPr kumimoji="1" lang="zh-CN" altLang="en-US" dirty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</a:t>
            </a:r>
            <a:endParaRPr kumimoji="1" lang="zh-CN" altLang="en-US" dirty="0">
              <a:solidFill>
                <a:srgbClr val="FF33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357158" y="1383557"/>
            <a:ext cx="75009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采用链表存储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的栈称为</a:t>
            </a:r>
            <a:r>
              <a:rPr kumimoji="1" lang="zh-CN" altLang="en-US" sz="200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链</a:t>
            </a:r>
            <a:r>
              <a:rPr kumimoji="1"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栈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，这里采用带头结点的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单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链表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实现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32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258888" y="4162442"/>
            <a:ext cx="316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000100" y="2928934"/>
            <a:ext cx="23034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链栈的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要素：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1071538" y="3571876"/>
            <a:ext cx="6192837" cy="191088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栈空条件：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s-&gt;next=NULL</a:t>
            </a:r>
          </a:p>
          <a:p>
            <a:pPr algn="l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栈满条件：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不考虑</a:t>
            </a:r>
          </a:p>
          <a:p>
            <a:pPr algn="l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altLang="zh-CN" sz="20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操作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将存放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的结点插入到头结点之后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退栈操作：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取出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头结点之后结点的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元素并删除之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833462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1376387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2346350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18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30"/>
          <p:cNvSpPr>
            <a:spLocks noChangeArrowheads="1"/>
          </p:cNvSpPr>
          <p:nvPr/>
        </p:nvSpPr>
        <p:spPr bwMode="auto">
          <a:xfrm>
            <a:off x="2851175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>
            <a:off x="1590700" y="1792270"/>
            <a:ext cx="792162" cy="0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 32"/>
          <p:cNvSpPr>
            <a:spLocks noChangeArrowheads="1"/>
          </p:cNvSpPr>
          <p:nvPr/>
        </p:nvSpPr>
        <p:spPr bwMode="auto">
          <a:xfrm>
            <a:off x="3859237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0" name="Rectangle 33"/>
          <p:cNvSpPr>
            <a:spLocks noChangeArrowheads="1"/>
          </p:cNvSpPr>
          <p:nvPr/>
        </p:nvSpPr>
        <p:spPr bwMode="auto">
          <a:xfrm>
            <a:off x="4364062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3103587" y="1792270"/>
            <a:ext cx="792162" cy="0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6756410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33" name="Rectangle 36"/>
          <p:cNvSpPr>
            <a:spLocks noChangeArrowheads="1"/>
          </p:cNvSpPr>
          <p:nvPr/>
        </p:nvSpPr>
        <p:spPr bwMode="auto">
          <a:xfrm>
            <a:off x="7261235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>
            <a:off x="6000760" y="1792270"/>
            <a:ext cx="792162" cy="0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>
            <a:off x="4614887" y="1792270"/>
            <a:ext cx="792162" cy="0"/>
          </a:xfrm>
          <a:prstGeom prst="line">
            <a:avLst/>
          </a:prstGeom>
          <a:ln w="19050">
            <a:headEnd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5437213" y="1550970"/>
            <a:ext cx="49211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37" name="Arc 40"/>
          <p:cNvSpPr>
            <a:spLocks/>
          </p:cNvSpPr>
          <p:nvPr/>
        </p:nvSpPr>
        <p:spPr bwMode="auto">
          <a:xfrm>
            <a:off x="943000" y="1216008"/>
            <a:ext cx="360362" cy="36036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620688" y="928670"/>
            <a:ext cx="43180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2320973" y="1033383"/>
            <a:ext cx="10080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7030A0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栈顶</a:t>
            </a:r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6756474" y="1033383"/>
            <a:ext cx="10080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7030A0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栈底</a:t>
            </a: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33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938240" y="1106463"/>
            <a:ext cx="61055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链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栈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数据结点的类型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LinkStNode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声明如下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  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000100" y="1741549"/>
            <a:ext cx="6029342" cy="18303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180000" rIns="144000" bIns="180000"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4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ElemType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data;	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数据域</a:t>
            </a:r>
          </a:p>
          <a:p>
            <a:pPr algn="l">
              <a:lnSpc>
                <a:spcPct val="1400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*next;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指针域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LinkStNode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34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42844" y="571480"/>
            <a:ext cx="8229600" cy="1608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在链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栈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中，栈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的基本运算算法如下。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）初始化栈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initStack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(&amp;s)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建立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一个空栈</a:t>
            </a:r>
            <a:r>
              <a:rPr kumimoji="1"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。实际上是创建链栈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头结点，并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将其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域置为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857224" y="2428868"/>
            <a:ext cx="6624637" cy="15966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24000" tIns="144000" bIns="14400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InitStack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(LinkStNode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*&amp;s)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s=(LinkStNode *)malloc(sizeof(LinkStNode)); 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s-&gt;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next=NULL;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2571736" y="4143380"/>
            <a:ext cx="1643074" cy="1428760"/>
            <a:chOff x="2571736" y="4143380"/>
            <a:chExt cx="1643074" cy="1428760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132135" y="514034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3675060" y="514034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zh-CN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c 40"/>
            <p:cNvSpPr>
              <a:spLocks/>
            </p:cNvSpPr>
            <p:nvPr/>
          </p:nvSpPr>
          <p:spPr bwMode="auto">
            <a:xfrm>
              <a:off x="3003536" y="4779978"/>
              <a:ext cx="360362" cy="36036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 Box 41"/>
            <p:cNvSpPr txBox="1">
              <a:spLocks noChangeArrowheads="1"/>
            </p:cNvSpPr>
            <p:nvPr/>
          </p:nvSpPr>
          <p:spPr bwMode="auto">
            <a:xfrm>
              <a:off x="2571736" y="4492640"/>
              <a:ext cx="43180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latin typeface="Consolas" pitchFamily="49" charset="0"/>
                  <a:cs typeface="Consolas" pitchFamily="49" charset="0"/>
                </a:rPr>
                <a:t>s</a:t>
              </a:r>
            </a:p>
          </p:txBody>
        </p:sp>
        <p:sp>
          <p:nvSpPr>
            <p:cNvPr id="25" name="下箭头 24"/>
            <p:cNvSpPr/>
            <p:nvPr/>
          </p:nvSpPr>
          <p:spPr>
            <a:xfrm>
              <a:off x="3643306" y="4143380"/>
              <a:ext cx="357190" cy="571504"/>
            </a:xfrm>
            <a:prstGeom prst="downArrow">
              <a:avLst/>
            </a:prstGeom>
            <a:ln>
              <a:tailEnd type="triangle" w="med" len="lg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35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928662" y="1357298"/>
            <a:ext cx="7786742" cy="9286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785786" y="142852"/>
            <a:ext cx="4429156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）销毁栈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DestroyStack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(&amp;s)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释放栈</a:t>
            </a:r>
            <a:r>
              <a:rPr kumimoji="1"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占用的全部存储空间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dirty="0">
              <a:solidFill>
                <a:srgbClr val="FF33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857224" y="2571744"/>
            <a:ext cx="6215106" cy="3318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216000" rIns="144000" bIns="10800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DestroyStack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(LinkStNode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*&amp;s)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q=s-&gt;next;</a:t>
            </a: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(q!=NULL)</a:t>
            </a: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free(p);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p=q;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q=p-&gt;next;</a:t>
            </a: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此时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尾结点，释放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其空间</a:t>
            </a:r>
          </a:p>
          <a:p>
            <a:pPr algn="l">
              <a:lnSpc>
                <a:spcPct val="12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190652" y="156844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1733577" y="156844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2703540" y="156844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18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3208365" y="156844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Line 31"/>
          <p:cNvSpPr>
            <a:spLocks noChangeShapeType="1"/>
          </p:cNvSpPr>
          <p:nvPr/>
        </p:nvSpPr>
        <p:spPr bwMode="auto">
          <a:xfrm>
            <a:off x="1947890" y="178434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32"/>
          <p:cNvSpPr>
            <a:spLocks noChangeArrowheads="1"/>
          </p:cNvSpPr>
          <p:nvPr/>
        </p:nvSpPr>
        <p:spPr bwMode="auto">
          <a:xfrm>
            <a:off x="4216427" y="156844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4721252" y="156844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ine 34"/>
          <p:cNvSpPr>
            <a:spLocks noChangeShapeType="1"/>
          </p:cNvSpPr>
          <p:nvPr/>
        </p:nvSpPr>
        <p:spPr bwMode="auto">
          <a:xfrm>
            <a:off x="3460777" y="178434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7385077" y="156844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7889902" y="156844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16" name="Line 37"/>
          <p:cNvSpPr>
            <a:spLocks noChangeShapeType="1"/>
          </p:cNvSpPr>
          <p:nvPr/>
        </p:nvSpPr>
        <p:spPr bwMode="auto">
          <a:xfrm>
            <a:off x="6629427" y="178434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>
            <a:off x="4972077" y="178434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 Box 39"/>
          <p:cNvSpPr txBox="1">
            <a:spLocks noChangeArrowheads="1"/>
          </p:cNvSpPr>
          <p:nvPr/>
        </p:nvSpPr>
        <p:spPr bwMode="auto">
          <a:xfrm>
            <a:off x="5794402" y="1543040"/>
            <a:ext cx="86518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22" name="左弧形箭头 21"/>
          <p:cNvSpPr/>
          <p:nvPr/>
        </p:nvSpPr>
        <p:spPr>
          <a:xfrm>
            <a:off x="571472" y="1142984"/>
            <a:ext cx="357190" cy="862876"/>
          </a:xfrm>
          <a:prstGeom prst="curvedRightArrow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36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28600" y="500042"/>
            <a:ext cx="845820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）判断栈是否为空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StackEmpty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(s)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kumimoji="1"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为空的条件是</a:t>
            </a:r>
            <a:r>
              <a:rPr kumimoji="1"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s-&gt;next</a:t>
            </a:r>
            <a:r>
              <a:rPr kumimoji="1" lang="en-US" altLang="zh-CN" sz="2000">
                <a:latin typeface="Consolas" pitchFamily="49" charset="0"/>
                <a:ea typeface="仿宋" pitchFamily="49" charset="-122"/>
                <a:cs typeface="Consolas" pitchFamily="49" charset="0"/>
              </a:rPr>
              <a:t>==</a:t>
            </a:r>
            <a:r>
              <a:rPr kumimoji="1"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，即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单链表中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没有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数据结点。</a:t>
            </a:r>
            <a:endParaRPr kumimoji="1" lang="en-US" altLang="zh-CN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900113" y="1928802"/>
            <a:ext cx="4967287" cy="1471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tIns="180000" rIns="288000" bIns="180000">
            <a:spAutoFit/>
          </a:bodyPr>
          <a:lstStyle/>
          <a:p>
            <a:pPr algn="l"/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StackEmpty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(LinkStNode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*s)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return(s-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&gt;next==NULL);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12"/>
          <p:cNvGrpSpPr/>
          <p:nvPr/>
        </p:nvGrpSpPr>
        <p:grpSpPr>
          <a:xfrm>
            <a:off x="2000232" y="3629039"/>
            <a:ext cx="1857388" cy="1630385"/>
            <a:chOff x="1928794" y="4227507"/>
            <a:chExt cx="1857388" cy="1630385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465370" y="4875207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3008295" y="4875207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zh-CN" sz="1800" baseline="-25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Arc 40"/>
            <p:cNvSpPr>
              <a:spLocks/>
            </p:cNvSpPr>
            <p:nvPr/>
          </p:nvSpPr>
          <p:spPr bwMode="auto">
            <a:xfrm>
              <a:off x="2360594" y="4514845"/>
              <a:ext cx="360362" cy="36036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 Box 41"/>
            <p:cNvSpPr txBox="1">
              <a:spLocks noChangeArrowheads="1"/>
            </p:cNvSpPr>
            <p:nvPr/>
          </p:nvSpPr>
          <p:spPr bwMode="auto">
            <a:xfrm>
              <a:off x="1928794" y="4227507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43108" y="5457782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空栈的情况</a:t>
              </a:r>
              <a:endParaRPr lang="zh-CN" altLang="en-US" sz="20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37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652466" y="214290"/>
            <a:ext cx="4348162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）进栈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Push</a:t>
            </a: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(&amp;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新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数据结点插入到头结点之后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84213" y="1246165"/>
            <a:ext cx="7031059" cy="23091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(LinkStNode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e)</a:t>
            </a: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LinkStNode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*p;</a:t>
            </a:r>
          </a:p>
          <a:p>
            <a:pPr algn="l">
              <a:lnSpc>
                <a:spcPts val="25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p=(LinkStNode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*)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malloc(sizeof(LinkStNode));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&gt;data=e;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新建元素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对应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&gt;next=s-&gt;next;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结点作为开始结点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&gt;next=p;</a:t>
            </a:r>
          </a:p>
          <a:p>
            <a:pPr algn="l">
              <a:lnSpc>
                <a:spcPts val="25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27"/>
          <p:cNvGrpSpPr/>
          <p:nvPr/>
        </p:nvGrpSpPr>
        <p:grpSpPr>
          <a:xfrm>
            <a:off x="1000100" y="1928802"/>
            <a:ext cx="6011896" cy="4286280"/>
            <a:chOff x="1142976" y="2071678"/>
            <a:chExt cx="6011896" cy="4286280"/>
          </a:xfrm>
        </p:grpSpPr>
        <p:sp>
          <p:nvSpPr>
            <p:cNvPr id="26628" name="Rectangle 4"/>
            <p:cNvSpPr>
              <a:spLocks noChangeArrowheads="1"/>
            </p:cNvSpPr>
            <p:nvPr/>
          </p:nvSpPr>
          <p:spPr bwMode="auto">
            <a:xfrm>
              <a:off x="2193925" y="42926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2698750" y="4292600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30" name="Line 6"/>
            <p:cNvSpPr>
              <a:spLocks noChangeShapeType="1"/>
            </p:cNvSpPr>
            <p:nvPr/>
          </p:nvSpPr>
          <p:spPr bwMode="auto">
            <a:xfrm>
              <a:off x="1833563" y="4479925"/>
              <a:ext cx="360362" cy="0"/>
            </a:xfrm>
            <a:prstGeom prst="line">
              <a:avLst/>
            </a:prstGeom>
            <a:ln w="19050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31" name="Text Box 7"/>
            <p:cNvSpPr txBox="1">
              <a:spLocks noChangeArrowheads="1"/>
            </p:cNvSpPr>
            <p:nvPr/>
          </p:nvSpPr>
          <p:spPr bwMode="auto">
            <a:xfrm>
              <a:off x="1541463" y="4244975"/>
              <a:ext cx="35877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</a:p>
          </p:txBody>
        </p:sp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3273425" y="42926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6633" name="Rectangle 9"/>
            <p:cNvSpPr>
              <a:spLocks noChangeArrowheads="1"/>
            </p:cNvSpPr>
            <p:nvPr/>
          </p:nvSpPr>
          <p:spPr bwMode="auto">
            <a:xfrm>
              <a:off x="3778250" y="4292600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34" name="Line 10"/>
            <p:cNvSpPr>
              <a:spLocks noChangeShapeType="1"/>
            </p:cNvSpPr>
            <p:nvPr/>
          </p:nvSpPr>
          <p:spPr bwMode="auto">
            <a:xfrm>
              <a:off x="2913063" y="4479925"/>
              <a:ext cx="360362" cy="0"/>
            </a:xfrm>
            <a:prstGeom prst="line">
              <a:avLst/>
            </a:prstGeom>
            <a:ln w="19050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4354513" y="42926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6636" name="Rectangle 12"/>
            <p:cNvSpPr>
              <a:spLocks noChangeArrowheads="1"/>
            </p:cNvSpPr>
            <p:nvPr/>
          </p:nvSpPr>
          <p:spPr bwMode="auto">
            <a:xfrm>
              <a:off x="4859338" y="4292600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>
              <a:off x="3994150" y="4479925"/>
              <a:ext cx="360363" cy="0"/>
            </a:xfrm>
            <a:prstGeom prst="line">
              <a:avLst/>
            </a:prstGeom>
            <a:ln w="19050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6289685" y="42926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6794510" y="4292600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40" name="Line 16"/>
            <p:cNvSpPr>
              <a:spLocks noChangeShapeType="1"/>
            </p:cNvSpPr>
            <p:nvPr/>
          </p:nvSpPr>
          <p:spPr bwMode="auto">
            <a:xfrm>
              <a:off x="5929322" y="4479925"/>
              <a:ext cx="360363" cy="0"/>
            </a:xfrm>
            <a:prstGeom prst="line">
              <a:avLst/>
            </a:prstGeom>
            <a:ln w="19050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>
              <a:off x="5073650" y="4495800"/>
              <a:ext cx="360363" cy="0"/>
            </a:xfrm>
            <a:prstGeom prst="line">
              <a:avLst/>
            </a:prstGeom>
            <a:ln w="19050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42" name="Text Box 18"/>
            <p:cNvSpPr txBox="1">
              <a:spLocks noChangeArrowheads="1"/>
            </p:cNvSpPr>
            <p:nvPr/>
          </p:nvSpPr>
          <p:spPr bwMode="auto">
            <a:xfrm>
              <a:off x="5429256" y="4173538"/>
              <a:ext cx="504825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26643" name="Line 19"/>
            <p:cNvSpPr>
              <a:spLocks noChangeShapeType="1"/>
            </p:cNvSpPr>
            <p:nvPr/>
          </p:nvSpPr>
          <p:spPr bwMode="auto">
            <a:xfrm flipV="1">
              <a:off x="3132138" y="5734050"/>
              <a:ext cx="0" cy="28733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44" name="Text Box 20"/>
            <p:cNvSpPr txBox="1">
              <a:spLocks noChangeArrowheads="1"/>
            </p:cNvSpPr>
            <p:nvPr/>
          </p:nvSpPr>
          <p:spPr bwMode="auto">
            <a:xfrm>
              <a:off x="2916238" y="5949950"/>
              <a:ext cx="6477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2843213" y="5373688"/>
              <a:ext cx="504825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en-US" altLang="zh-CN" sz="1800" i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3348038" y="5373688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49" name="Oval 25"/>
            <p:cNvSpPr>
              <a:spLocks noChangeArrowheads="1"/>
            </p:cNvSpPr>
            <p:nvPr/>
          </p:nvSpPr>
          <p:spPr bwMode="auto">
            <a:xfrm>
              <a:off x="2489196" y="5207021"/>
              <a:ext cx="1439862" cy="115093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rgbClr val="008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50" name="Line 26"/>
            <p:cNvSpPr>
              <a:spLocks noChangeShapeType="1"/>
            </p:cNvSpPr>
            <p:nvPr/>
          </p:nvSpPr>
          <p:spPr bwMode="auto">
            <a:xfrm flipV="1">
              <a:off x="3152775" y="4652963"/>
              <a:ext cx="0" cy="5048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142976" y="2071678"/>
              <a:ext cx="5643602" cy="1428760"/>
            </a:xfrm>
            <a:prstGeom prst="rect">
              <a:avLst/>
            </a:prstGeom>
            <a:ln w="28575">
              <a:solidFill>
                <a:srgbClr val="FF00FF"/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5400000">
              <a:off x="1893075" y="3821909"/>
              <a:ext cx="64294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38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19076" y="511289"/>
            <a:ext cx="8782080" cy="774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60000"/>
              </a:lnSpc>
              <a:spcBef>
                <a:spcPts val="1000"/>
              </a:spcBef>
            </a:pP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）出栈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Pop</a:t>
            </a: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(&amp;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&amp;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栈非空时，将头结点后继数据结点的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数据域赋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给</a:t>
            </a:r>
            <a:r>
              <a:rPr kumimoji="1"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，然后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将其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删除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611188" y="1409686"/>
            <a:ext cx="7104084" cy="35057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8000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(LinkStNode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&amp;e)</a:t>
            </a: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LinkStNode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*p;</a:t>
            </a:r>
          </a:p>
          <a:p>
            <a:pPr algn="l">
              <a:lnSpc>
                <a:spcPts val="25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s-&gt;next==NULL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栈空的情况</a:t>
            </a: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false;</a:t>
            </a:r>
          </a:p>
          <a:p>
            <a:pPr algn="l">
              <a:lnSpc>
                <a:spcPts val="25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p=s-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e=p-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&gt;data;</a:t>
            </a:r>
          </a:p>
          <a:p>
            <a:pPr algn="l">
              <a:lnSpc>
                <a:spcPts val="25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s-&gt;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next=p-&gt;next;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true;</a:t>
            </a:r>
          </a:p>
          <a:p>
            <a:pPr algn="l">
              <a:lnSpc>
                <a:spcPts val="25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27"/>
          <p:cNvGrpSpPr/>
          <p:nvPr/>
        </p:nvGrpSpPr>
        <p:grpSpPr>
          <a:xfrm>
            <a:off x="1000100" y="2857496"/>
            <a:ext cx="5940458" cy="3655480"/>
            <a:chOff x="1000100" y="2928934"/>
            <a:chExt cx="5940458" cy="3655480"/>
          </a:xfrm>
        </p:grpSpPr>
        <p:sp>
          <p:nvSpPr>
            <p:cNvPr id="67590" name="Rectangle 6"/>
            <p:cNvSpPr>
              <a:spLocks noChangeArrowheads="1"/>
            </p:cNvSpPr>
            <p:nvPr/>
          </p:nvSpPr>
          <p:spPr bwMode="auto">
            <a:xfrm>
              <a:off x="1978025" y="53721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591" name="Rectangle 7"/>
            <p:cNvSpPr>
              <a:spLocks noChangeArrowheads="1"/>
            </p:cNvSpPr>
            <p:nvPr/>
          </p:nvSpPr>
          <p:spPr bwMode="auto">
            <a:xfrm>
              <a:off x="2482850" y="5372100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592" name="Line 8"/>
            <p:cNvSpPr>
              <a:spLocks noChangeShapeType="1"/>
            </p:cNvSpPr>
            <p:nvPr/>
          </p:nvSpPr>
          <p:spPr bwMode="auto">
            <a:xfrm>
              <a:off x="1617663" y="5559425"/>
              <a:ext cx="360362" cy="0"/>
            </a:xfrm>
            <a:prstGeom prst="line">
              <a:avLst/>
            </a:prstGeom>
            <a:ln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593" name="Text Box 9"/>
            <p:cNvSpPr txBox="1">
              <a:spLocks noChangeArrowheads="1"/>
            </p:cNvSpPr>
            <p:nvPr/>
          </p:nvSpPr>
          <p:spPr bwMode="auto">
            <a:xfrm>
              <a:off x="1346180" y="5305425"/>
              <a:ext cx="35877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</a:p>
          </p:txBody>
        </p:sp>
        <p:sp>
          <p:nvSpPr>
            <p:cNvPr id="67594" name="Rectangle 10"/>
            <p:cNvSpPr>
              <a:spLocks noChangeArrowheads="1"/>
            </p:cNvSpPr>
            <p:nvPr/>
          </p:nvSpPr>
          <p:spPr bwMode="auto">
            <a:xfrm>
              <a:off x="3057525" y="53721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595" name="Rectangle 11"/>
            <p:cNvSpPr>
              <a:spLocks noChangeArrowheads="1"/>
            </p:cNvSpPr>
            <p:nvPr/>
          </p:nvSpPr>
          <p:spPr bwMode="auto">
            <a:xfrm>
              <a:off x="3562350" y="5372100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596" name="Line 12"/>
            <p:cNvSpPr>
              <a:spLocks noChangeShapeType="1"/>
            </p:cNvSpPr>
            <p:nvPr/>
          </p:nvSpPr>
          <p:spPr bwMode="auto">
            <a:xfrm>
              <a:off x="2697163" y="5559425"/>
              <a:ext cx="360362" cy="0"/>
            </a:xfrm>
            <a:prstGeom prst="line">
              <a:avLst/>
            </a:prstGeom>
            <a:ln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597" name="Rectangle 13"/>
            <p:cNvSpPr>
              <a:spLocks noChangeArrowheads="1"/>
            </p:cNvSpPr>
            <p:nvPr/>
          </p:nvSpPr>
          <p:spPr bwMode="auto">
            <a:xfrm>
              <a:off x="4138613" y="53721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67598" name="Rectangle 14"/>
            <p:cNvSpPr>
              <a:spLocks noChangeArrowheads="1"/>
            </p:cNvSpPr>
            <p:nvPr/>
          </p:nvSpPr>
          <p:spPr bwMode="auto">
            <a:xfrm>
              <a:off x="4643438" y="5372100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599" name="Line 15"/>
            <p:cNvSpPr>
              <a:spLocks noChangeShapeType="1"/>
            </p:cNvSpPr>
            <p:nvPr/>
          </p:nvSpPr>
          <p:spPr bwMode="auto">
            <a:xfrm>
              <a:off x="3778250" y="5559425"/>
              <a:ext cx="360363" cy="0"/>
            </a:xfrm>
            <a:prstGeom prst="line">
              <a:avLst/>
            </a:prstGeom>
            <a:ln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600" name="Rectangle 16"/>
            <p:cNvSpPr>
              <a:spLocks noChangeArrowheads="1"/>
            </p:cNvSpPr>
            <p:nvPr/>
          </p:nvSpPr>
          <p:spPr bwMode="auto">
            <a:xfrm>
              <a:off x="6075371" y="53721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67601" name="Rectangle 17"/>
            <p:cNvSpPr>
              <a:spLocks noChangeArrowheads="1"/>
            </p:cNvSpPr>
            <p:nvPr/>
          </p:nvSpPr>
          <p:spPr bwMode="auto">
            <a:xfrm>
              <a:off x="6580196" y="5372100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602" name="Line 18"/>
            <p:cNvSpPr>
              <a:spLocks noChangeShapeType="1"/>
            </p:cNvSpPr>
            <p:nvPr/>
          </p:nvSpPr>
          <p:spPr bwMode="auto">
            <a:xfrm>
              <a:off x="5715008" y="5559425"/>
              <a:ext cx="360363" cy="0"/>
            </a:xfrm>
            <a:prstGeom prst="line">
              <a:avLst/>
            </a:prstGeom>
            <a:ln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603" name="Line 19"/>
            <p:cNvSpPr>
              <a:spLocks noChangeShapeType="1"/>
            </p:cNvSpPr>
            <p:nvPr/>
          </p:nvSpPr>
          <p:spPr bwMode="auto">
            <a:xfrm>
              <a:off x="4857750" y="5575300"/>
              <a:ext cx="360363" cy="0"/>
            </a:xfrm>
            <a:prstGeom prst="line">
              <a:avLst/>
            </a:prstGeom>
            <a:ln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604" name="Text Box 20"/>
            <p:cNvSpPr txBox="1">
              <a:spLocks noChangeArrowheads="1"/>
            </p:cNvSpPr>
            <p:nvPr/>
          </p:nvSpPr>
          <p:spPr bwMode="auto">
            <a:xfrm>
              <a:off x="5191129" y="5253038"/>
              <a:ext cx="504825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67611" name="Oval 27"/>
            <p:cNvSpPr>
              <a:spLocks noChangeArrowheads="1"/>
            </p:cNvSpPr>
            <p:nvPr/>
          </p:nvSpPr>
          <p:spPr bwMode="auto">
            <a:xfrm>
              <a:off x="2828913" y="4786322"/>
              <a:ext cx="1171583" cy="1295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rgbClr val="FF33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00364" y="6215082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删除</a:t>
              </a:r>
              <a:endPara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3" name="直接箭头连接符 22"/>
            <p:cNvCxnSpPr>
              <a:endCxn id="67594" idx="0"/>
            </p:cNvCxnSpPr>
            <p:nvPr/>
          </p:nvCxnSpPr>
          <p:spPr>
            <a:xfrm rot="16200000" flipH="1">
              <a:off x="3076576" y="5138738"/>
              <a:ext cx="300026" cy="16669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 Box 9"/>
            <p:cNvSpPr txBox="1">
              <a:spLocks noChangeArrowheads="1"/>
            </p:cNvSpPr>
            <p:nvPr/>
          </p:nvSpPr>
          <p:spPr bwMode="auto">
            <a:xfrm>
              <a:off x="2855903" y="4889513"/>
              <a:ext cx="35877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p</a:t>
              </a:r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00100" y="2928934"/>
              <a:ext cx="5429288" cy="1214446"/>
            </a:xfrm>
            <a:prstGeom prst="rect">
              <a:avLst/>
            </a:prstGeom>
            <a:ln w="28575">
              <a:solidFill>
                <a:srgbClr val="FF00FF"/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16200000" flipH="1">
              <a:off x="2250265" y="4607727"/>
              <a:ext cx="928694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39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Text Box 11"/>
          <p:cNvSpPr txBox="1">
            <a:spLocks noChangeArrowheads="1"/>
          </p:cNvSpPr>
          <p:nvPr/>
        </p:nvSpPr>
        <p:spPr bwMode="auto">
          <a:xfrm>
            <a:off x="539750" y="260350"/>
            <a:ext cx="8135938" cy="8104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栈的主要特点</a:t>
            </a:r>
            <a:r>
              <a:rPr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“</a:t>
            </a:r>
            <a:r>
              <a:rPr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后进先出</a:t>
            </a: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”，即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后进栈的元素先出栈。栈也称为</a:t>
            </a:r>
            <a:r>
              <a:rPr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后进先出表</a:t>
            </a:r>
            <a:r>
              <a:rPr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752610" y="1759120"/>
            <a:ext cx="4819654" cy="3713064"/>
            <a:chOff x="1395420" y="1759120"/>
            <a:chExt cx="4819654" cy="3713064"/>
          </a:xfrm>
        </p:grpSpPr>
        <p:pic>
          <p:nvPicPr>
            <p:cNvPr id="112653" name="Picture 1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14612" y="4071942"/>
              <a:ext cx="2253930" cy="893334"/>
            </a:xfrm>
            <a:prstGeom prst="rect">
              <a:avLst/>
            </a:prstGeom>
            <a:noFill/>
          </p:spPr>
        </p:pic>
        <p:pic>
          <p:nvPicPr>
            <p:cNvPr id="112655" name="Picture 1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19998" y="1759120"/>
              <a:ext cx="2380630" cy="1026938"/>
            </a:xfrm>
            <a:prstGeom prst="rect">
              <a:avLst/>
            </a:prstGeom>
            <a:noFill/>
          </p:spPr>
        </p:pic>
        <p:sp>
          <p:nvSpPr>
            <p:cNvPr id="112658" name="Text Box 18"/>
            <p:cNvSpPr txBox="1">
              <a:spLocks noChangeArrowheads="1"/>
            </p:cNvSpPr>
            <p:nvPr/>
          </p:nvSpPr>
          <p:spPr bwMode="auto">
            <a:xfrm>
              <a:off x="3929058" y="3071810"/>
              <a:ext cx="2286016" cy="70788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走进死胡同的</a:t>
              </a:r>
              <a:r>
                <a:rPr lang="en-US" altLang="zh-CN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人</a:t>
              </a:r>
              <a:r>
                <a:rPr lang="zh-CN" altLang="en-US" sz="20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要按</a:t>
              </a: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相反次序退出</a:t>
              </a:r>
            </a:p>
          </p:txBody>
        </p:sp>
        <p:sp>
          <p:nvSpPr>
            <p:cNvPr id="112659" name="Text Box 19"/>
            <p:cNvSpPr txBox="1">
              <a:spLocks noChangeArrowheads="1"/>
            </p:cNvSpPr>
            <p:nvPr/>
          </p:nvSpPr>
          <p:spPr bwMode="auto">
            <a:xfrm>
              <a:off x="1395420" y="3071810"/>
              <a:ext cx="2390762" cy="70788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假设死胡同的宽度恰好只够正一个人</a:t>
              </a:r>
            </a:p>
          </p:txBody>
        </p:sp>
        <p:sp>
          <p:nvSpPr>
            <p:cNvPr id="112660" name="Text Box 20"/>
            <p:cNvSpPr txBox="1">
              <a:spLocks noChangeArrowheads="1"/>
            </p:cNvSpPr>
            <p:nvPr/>
          </p:nvSpPr>
          <p:spPr bwMode="auto">
            <a:xfrm>
              <a:off x="2571736" y="5072074"/>
              <a:ext cx="2786082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死胡同就是一个栈！</a:t>
              </a:r>
            </a:p>
          </p:txBody>
        </p:sp>
        <p:sp>
          <p:nvSpPr>
            <p:cNvPr id="11" name="下箭头 10"/>
            <p:cNvSpPr/>
            <p:nvPr/>
          </p:nvSpPr>
          <p:spPr>
            <a:xfrm>
              <a:off x="3713058" y="2993066"/>
              <a:ext cx="216000" cy="936000"/>
            </a:xfrm>
            <a:prstGeom prst="downArrow">
              <a:avLst/>
            </a:prstGeom>
            <a:ln>
              <a:tailEnd type="triangle" w="med" len="lg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00100" y="1500174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例如：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4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85720" y="285728"/>
            <a:ext cx="89154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6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）取栈顶</a:t>
            </a:r>
            <a:r>
              <a:rPr kumimoji="1" lang="zh-CN" altLang="en-US" sz="200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元素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GetTop(</a:t>
            </a:r>
            <a:r>
              <a:rPr kumimoji="1" lang="en-US" altLang="zh-CN" sz="2000" i="1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 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栈不为空的</a:t>
            </a:r>
            <a:r>
              <a:rPr kumimoji="1"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条件</a:t>
            </a:r>
            <a:r>
              <a:rPr kumimoji="1"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下，将头结点后继数据结点的</a:t>
            </a:r>
            <a:r>
              <a:rPr kumimoji="1"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数据域赋给</a:t>
            </a:r>
            <a:r>
              <a:rPr kumimoji="1" lang="en-US" altLang="zh-CN" sz="2000" i="1" dirty="0"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2000" dirty="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1747" name="Text Box 1027"/>
          <p:cNvSpPr txBox="1">
            <a:spLocks noChangeArrowheads="1"/>
          </p:cNvSpPr>
          <p:nvPr/>
        </p:nvSpPr>
        <p:spPr bwMode="auto">
          <a:xfrm>
            <a:off x="571472" y="1500174"/>
            <a:ext cx="6121400" cy="22597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80000" bIns="18000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GetTop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(LinkStNode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&amp;e)</a:t>
            </a: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(s-&gt;next==NULL)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栈空的情况</a:t>
            </a:r>
          </a:p>
          <a:p>
            <a:pPr algn="l">
              <a:lnSpc>
                <a:spcPts val="25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false;</a:t>
            </a:r>
          </a:p>
          <a:p>
            <a:pPr algn="l">
              <a:lnSpc>
                <a:spcPts val="25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e=s-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&gt;next-&gt;data;</a:t>
            </a:r>
          </a:p>
          <a:p>
            <a:pPr algn="l">
              <a:lnSpc>
                <a:spcPts val="25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true;</a:t>
            </a:r>
          </a:p>
          <a:p>
            <a:pPr algn="l">
              <a:lnSpc>
                <a:spcPts val="25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39"/>
          <p:cNvGrpSpPr/>
          <p:nvPr/>
        </p:nvGrpSpPr>
        <p:grpSpPr>
          <a:xfrm>
            <a:off x="928662" y="2586032"/>
            <a:ext cx="5511830" cy="3183989"/>
            <a:chOff x="928662" y="2614607"/>
            <a:chExt cx="5511830" cy="3183989"/>
          </a:xfrm>
        </p:grpSpPr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1576361" y="4586282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2081186" y="4586282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>
              <a:off x="1215999" y="4773607"/>
              <a:ext cx="360362" cy="0"/>
            </a:xfrm>
            <a:prstGeom prst="line">
              <a:avLst/>
            </a:prstGeom>
            <a:ln w="19050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960415" y="4500570"/>
              <a:ext cx="35877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</a:p>
          </p:txBody>
        </p:sp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2655861" y="4586282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3160686" y="4586282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>
              <a:off x="2295499" y="4773607"/>
              <a:ext cx="360362" cy="0"/>
            </a:xfrm>
            <a:prstGeom prst="line">
              <a:avLst/>
            </a:prstGeom>
            <a:ln w="19050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3736949" y="4586282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8" name="Rectangle 14"/>
            <p:cNvSpPr>
              <a:spLocks noChangeArrowheads="1"/>
            </p:cNvSpPr>
            <p:nvPr/>
          </p:nvSpPr>
          <p:spPr bwMode="auto">
            <a:xfrm>
              <a:off x="4241774" y="4586282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>
              <a:off x="3376586" y="4773607"/>
              <a:ext cx="360363" cy="0"/>
            </a:xfrm>
            <a:prstGeom prst="line">
              <a:avLst/>
            </a:prstGeom>
            <a:ln w="19050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5575305" y="4586282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6080130" y="4586282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8"/>
            <p:cNvSpPr>
              <a:spLocks noChangeShapeType="1"/>
            </p:cNvSpPr>
            <p:nvPr/>
          </p:nvSpPr>
          <p:spPr bwMode="auto">
            <a:xfrm>
              <a:off x="5214942" y="4773607"/>
              <a:ext cx="360363" cy="0"/>
            </a:xfrm>
            <a:prstGeom prst="line">
              <a:avLst/>
            </a:prstGeom>
            <a:ln w="19050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9"/>
            <p:cNvSpPr>
              <a:spLocks noChangeShapeType="1"/>
            </p:cNvSpPr>
            <p:nvPr/>
          </p:nvSpPr>
          <p:spPr bwMode="auto">
            <a:xfrm>
              <a:off x="4456086" y="4789482"/>
              <a:ext cx="360363" cy="0"/>
            </a:xfrm>
            <a:prstGeom prst="line">
              <a:avLst/>
            </a:prstGeom>
            <a:ln w="19050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 Box 20"/>
            <p:cNvSpPr txBox="1">
              <a:spLocks noChangeArrowheads="1"/>
            </p:cNvSpPr>
            <p:nvPr/>
          </p:nvSpPr>
          <p:spPr bwMode="auto">
            <a:xfrm>
              <a:off x="4786314" y="4481523"/>
              <a:ext cx="504825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35" name="Oval 27"/>
            <p:cNvSpPr>
              <a:spLocks noChangeArrowheads="1"/>
            </p:cNvSpPr>
            <p:nvPr/>
          </p:nvSpPr>
          <p:spPr bwMode="auto">
            <a:xfrm>
              <a:off x="2500299" y="4071942"/>
              <a:ext cx="1071569" cy="1295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rgbClr val="FF33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71736" y="5429264"/>
              <a:ext cx="1330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取结点值</a:t>
              </a:r>
              <a:endPara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928662" y="2614607"/>
              <a:ext cx="2786082" cy="428628"/>
            </a:xfrm>
            <a:prstGeom prst="rect">
              <a:avLst/>
            </a:prstGeom>
            <a:ln w="28575">
              <a:solidFill>
                <a:srgbClr val="FF00FF"/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 rot="5400000">
              <a:off x="1178695" y="3679033"/>
              <a:ext cx="1214446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40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428604"/>
            <a:ext cx="7643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将字符栈类型声明及其基本运算函数存放在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sqstack.cpp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文件中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1010992"/>
            <a:ext cx="6000792" cy="5240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08000" bIns="144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"sqstack.cpp"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包含栈的基本运算函数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ElemType e;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SqStack *st;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InitStack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(st);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空否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%d\n",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(st));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(st,'a');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(st,'b');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(st,'c');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空否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%d\n",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(st));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出栈顺序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");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(st))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(st,e);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printf("%c ",e);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printf("\n");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DestroyStack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(st);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2643182"/>
            <a:ext cx="248602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41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714348" y="1142984"/>
            <a:ext cx="7696200" cy="800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3.5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编写一个算法判断输入的表达式中括号是否配对（假设只含有左、右圆括号）。</a:t>
            </a:r>
          </a:p>
        </p:txBody>
      </p:sp>
      <p:grpSp>
        <p:nvGrpSpPr>
          <p:cNvPr id="2" name="组合 4"/>
          <p:cNvGrpSpPr/>
          <p:nvPr/>
        </p:nvGrpSpPr>
        <p:grpSpPr>
          <a:xfrm>
            <a:off x="500034" y="2357430"/>
            <a:ext cx="7981950" cy="1371595"/>
            <a:chOff x="785786" y="2357430"/>
            <a:chExt cx="7981950" cy="1371595"/>
          </a:xfrm>
        </p:grpSpPr>
        <p:sp>
          <p:nvSpPr>
            <p:cNvPr id="67588" name="Text Box 4"/>
            <p:cNvSpPr txBox="1">
              <a:spLocks noChangeArrowheads="1"/>
            </p:cNvSpPr>
            <p:nvPr/>
          </p:nvSpPr>
          <p:spPr bwMode="auto">
            <a:xfrm>
              <a:off x="785786" y="2928934"/>
              <a:ext cx="7981950" cy="800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cene3d>
              <a:camera prst="perspectiveLeft"/>
              <a:lightRig rig="threePt" dir="t"/>
            </a:scene3d>
          </p:spPr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kumimoji="1" lang="en-US" altLang="zh-CN" sz="200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一个表达式中的左右括号是按</a:t>
              </a:r>
              <a:r>
                <a:rPr kumimoji="1" lang="zh-CN" altLang="en-US" sz="2000" dirty="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最近位置配对</a:t>
              </a:r>
              <a:r>
                <a:rPr kumimoji="1"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的。所以利用一个栈来进行求解。这里采用链栈。</a:t>
              </a:r>
              <a:endPara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42976" y="2357430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算法设计思路</a:t>
              </a:r>
              <a:endPara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71472" y="357166"/>
            <a:ext cx="3500462" cy="461665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链栈的应用算法设计</a:t>
            </a:r>
            <a:endParaRPr lang="zh-CN" altLang="en-US">
              <a:solidFill>
                <a:srgbClr val="FF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42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Line 4"/>
          <p:cNvSpPr>
            <a:spLocks noChangeShapeType="1"/>
          </p:cNvSpPr>
          <p:nvPr/>
        </p:nvSpPr>
        <p:spPr bwMode="auto">
          <a:xfrm>
            <a:off x="1476375" y="2852738"/>
            <a:ext cx="0" cy="21605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2757" name="Line 5"/>
          <p:cNvSpPr>
            <a:spLocks noChangeShapeType="1"/>
          </p:cNvSpPr>
          <p:nvPr/>
        </p:nvSpPr>
        <p:spPr bwMode="auto">
          <a:xfrm>
            <a:off x="1476375" y="5013325"/>
            <a:ext cx="11525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2758" name="Line 6"/>
          <p:cNvSpPr>
            <a:spLocks noChangeShapeType="1"/>
          </p:cNvSpPr>
          <p:nvPr/>
        </p:nvSpPr>
        <p:spPr bwMode="auto">
          <a:xfrm>
            <a:off x="2628900" y="2852738"/>
            <a:ext cx="0" cy="21605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2759" name="Text Box 7"/>
          <p:cNvSpPr txBox="1">
            <a:spLocks noChangeArrowheads="1"/>
          </p:cNvSpPr>
          <p:nvPr/>
        </p:nvSpPr>
        <p:spPr bwMode="auto">
          <a:xfrm>
            <a:off x="539940" y="1357298"/>
            <a:ext cx="360343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例如：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exp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 ( ) ) )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endParaRPr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2762" name="Text Box 10"/>
          <p:cNvSpPr txBox="1">
            <a:spLocks noChangeArrowheads="1"/>
          </p:cNvSpPr>
          <p:nvPr/>
        </p:nvSpPr>
        <p:spPr bwMode="auto">
          <a:xfrm>
            <a:off x="3346451" y="3034787"/>
            <a:ext cx="215424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② ‘(‘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</p:txBody>
      </p:sp>
      <p:sp>
        <p:nvSpPr>
          <p:cNvPr id="202763" name="Text Box 11"/>
          <p:cNvSpPr txBox="1">
            <a:spLocks noChangeArrowheads="1"/>
          </p:cNvSpPr>
          <p:nvPr/>
        </p:nvSpPr>
        <p:spPr bwMode="auto">
          <a:xfrm>
            <a:off x="1692275" y="4463547"/>
            <a:ext cx="64770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</a:p>
        </p:txBody>
      </p:sp>
      <p:sp>
        <p:nvSpPr>
          <p:cNvPr id="202764" name="Text Box 12"/>
          <p:cNvSpPr txBox="1">
            <a:spLocks noChangeArrowheads="1"/>
          </p:cNvSpPr>
          <p:nvPr/>
        </p:nvSpPr>
        <p:spPr bwMode="auto">
          <a:xfrm>
            <a:off x="3349625" y="4529088"/>
            <a:ext cx="450852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⑤ 遇到’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’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，栈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空，返回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</a:p>
        </p:txBody>
      </p:sp>
      <p:sp>
        <p:nvSpPr>
          <p:cNvPr id="202769" name="Text Box 17"/>
          <p:cNvSpPr txBox="1">
            <a:spLocks noChangeArrowheads="1"/>
          </p:cNvSpPr>
          <p:nvPr/>
        </p:nvSpPr>
        <p:spPr bwMode="auto">
          <a:xfrm>
            <a:off x="395289" y="620713"/>
            <a:ext cx="3962397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表达式括号</a:t>
            </a:r>
            <a:r>
              <a:rPr lang="zh-CN" altLang="en-US" sz="20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不配对</a:t>
            </a:r>
            <a:r>
              <a:rPr lang="zh-CN" altLang="en-US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情况</a:t>
            </a:r>
            <a:r>
              <a:rPr lang="zh-CN" altLang="en-US" sz="2000" dirty="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的演示</a:t>
            </a:r>
            <a:endParaRPr lang="zh-CN" altLang="en-US" sz="2000" dirty="0">
              <a:solidFill>
                <a:srgbClr val="0000FF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02760" name="Text Box 8"/>
          <p:cNvSpPr txBox="1">
            <a:spLocks noChangeArrowheads="1"/>
          </p:cNvSpPr>
          <p:nvPr/>
        </p:nvSpPr>
        <p:spPr bwMode="auto">
          <a:xfrm>
            <a:off x="3346451" y="2509838"/>
            <a:ext cx="165417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① ‘(‘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进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</a:p>
        </p:txBody>
      </p:sp>
      <p:sp>
        <p:nvSpPr>
          <p:cNvPr id="202771" name="Text Box 19"/>
          <p:cNvSpPr txBox="1">
            <a:spLocks noChangeArrowheads="1"/>
          </p:cNvSpPr>
          <p:nvPr/>
        </p:nvSpPr>
        <p:spPr bwMode="auto">
          <a:xfrm>
            <a:off x="1692275" y="3957643"/>
            <a:ext cx="647700" cy="4000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</a:p>
        </p:txBody>
      </p:sp>
      <p:sp>
        <p:nvSpPr>
          <p:cNvPr id="202773" name="Text Box 21"/>
          <p:cNvSpPr txBox="1">
            <a:spLocks noChangeArrowheads="1"/>
          </p:cNvSpPr>
          <p:nvPr/>
        </p:nvSpPr>
        <p:spPr bwMode="auto">
          <a:xfrm>
            <a:off x="3368675" y="3528956"/>
            <a:ext cx="424815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③ 遇到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’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)’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，栈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顶为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’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(‘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，退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</a:p>
        </p:txBody>
      </p:sp>
      <p:sp>
        <p:nvSpPr>
          <p:cNvPr id="202774" name="Text Box 22"/>
          <p:cNvSpPr txBox="1">
            <a:spLocks noChangeArrowheads="1"/>
          </p:cNvSpPr>
          <p:nvPr/>
        </p:nvSpPr>
        <p:spPr bwMode="auto">
          <a:xfrm>
            <a:off x="3348038" y="4035367"/>
            <a:ext cx="424815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④ 遇到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’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)’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，栈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顶为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’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(‘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，退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rot="5400000" flipH="1" flipV="1">
            <a:off x="2127233" y="2035165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5400000" flipH="1" flipV="1">
            <a:off x="2416160" y="2035165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 flipH="1" flipV="1">
            <a:off x="2662333" y="2035165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 flipH="1" flipV="1">
            <a:off x="2940038" y="2035165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 flipH="1" flipV="1">
            <a:off x="3216047" y="2035165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43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202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202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2" grpId="0"/>
      <p:bldP spid="202763" grpId="0"/>
      <p:bldP spid="202763" grpId="1"/>
      <p:bldP spid="202764" grpId="0"/>
      <p:bldP spid="202760" grpId="0"/>
      <p:bldP spid="202771" grpId="0"/>
      <p:bldP spid="202771" grpId="1"/>
      <p:bldP spid="202773" grpId="0"/>
      <p:bldP spid="20277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Line 2"/>
          <p:cNvSpPr>
            <a:spLocks noChangeShapeType="1"/>
          </p:cNvSpPr>
          <p:nvPr/>
        </p:nvSpPr>
        <p:spPr bwMode="auto">
          <a:xfrm>
            <a:off x="1476375" y="2540000"/>
            <a:ext cx="0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79" name="Line 3"/>
          <p:cNvSpPr>
            <a:spLocks noChangeShapeType="1"/>
          </p:cNvSpPr>
          <p:nvPr/>
        </p:nvSpPr>
        <p:spPr bwMode="auto">
          <a:xfrm>
            <a:off x="1476375" y="4700588"/>
            <a:ext cx="11525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80" name="Line 4"/>
          <p:cNvSpPr>
            <a:spLocks noChangeShapeType="1"/>
          </p:cNvSpPr>
          <p:nvPr/>
        </p:nvSpPr>
        <p:spPr bwMode="auto">
          <a:xfrm>
            <a:off x="2628900" y="2540000"/>
            <a:ext cx="0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928662" y="1355039"/>
            <a:ext cx="3143271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例如：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exp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 ( ) )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endParaRPr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3786" name="Text Box 10"/>
          <p:cNvSpPr txBox="1">
            <a:spLocks noChangeArrowheads="1"/>
          </p:cNvSpPr>
          <p:nvPr/>
        </p:nvSpPr>
        <p:spPr bwMode="auto">
          <a:xfrm>
            <a:off x="3348038" y="3044825"/>
            <a:ext cx="158115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② ‘(‘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</p:txBody>
      </p:sp>
      <p:sp>
        <p:nvSpPr>
          <p:cNvPr id="203787" name="Text Box 11"/>
          <p:cNvSpPr txBox="1">
            <a:spLocks noChangeArrowheads="1"/>
          </p:cNvSpPr>
          <p:nvPr/>
        </p:nvSpPr>
        <p:spPr bwMode="auto">
          <a:xfrm>
            <a:off x="1643042" y="3619500"/>
            <a:ext cx="64770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</a:p>
        </p:txBody>
      </p:sp>
      <p:sp>
        <p:nvSpPr>
          <p:cNvPr id="203784" name="Text Box 8"/>
          <p:cNvSpPr txBox="1">
            <a:spLocks noChangeArrowheads="1"/>
          </p:cNvSpPr>
          <p:nvPr/>
        </p:nvSpPr>
        <p:spPr bwMode="auto">
          <a:xfrm>
            <a:off x="1657350" y="4124325"/>
            <a:ext cx="64770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3346450" y="2395538"/>
            <a:ext cx="1725616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① ‘(‘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</p:txBody>
      </p:sp>
      <p:sp>
        <p:nvSpPr>
          <p:cNvPr id="203788" name="Text Box 12"/>
          <p:cNvSpPr txBox="1">
            <a:spLocks noChangeArrowheads="1"/>
          </p:cNvSpPr>
          <p:nvPr/>
        </p:nvSpPr>
        <p:spPr bwMode="auto">
          <a:xfrm>
            <a:off x="3348038" y="3643314"/>
            <a:ext cx="424815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③ 遇到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’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)’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，栈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顶为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’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(‘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，退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</a:p>
        </p:txBody>
      </p:sp>
      <p:sp>
        <p:nvSpPr>
          <p:cNvPr id="203789" name="Text Box 13"/>
          <p:cNvSpPr txBox="1">
            <a:spLocks noChangeArrowheads="1"/>
          </p:cNvSpPr>
          <p:nvPr/>
        </p:nvSpPr>
        <p:spPr bwMode="auto">
          <a:xfrm>
            <a:off x="3343275" y="4286256"/>
            <a:ext cx="424815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④ 遇到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’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)’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，栈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顶为</a:t>
            </a:r>
            <a:r>
              <a:rPr lang="zh-CN" altLang="en-US" sz="2000">
                <a:latin typeface="Consolas" pitchFamily="49" charset="0"/>
                <a:ea typeface="仿宋" pitchFamily="49" charset="-122"/>
                <a:cs typeface="Consolas" pitchFamily="49" charset="0"/>
              </a:rPr>
              <a:t>’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(‘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，退</a:t>
            </a: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</a:p>
        </p:txBody>
      </p:sp>
      <p:sp>
        <p:nvSpPr>
          <p:cNvPr id="203800" name="Text Box 24"/>
          <p:cNvSpPr txBox="1">
            <a:spLocks noChangeArrowheads="1"/>
          </p:cNvSpPr>
          <p:nvPr/>
        </p:nvSpPr>
        <p:spPr bwMode="auto">
          <a:xfrm>
            <a:off x="3419475" y="4886278"/>
            <a:ext cx="393860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栈空且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完，返回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</a:p>
        </p:txBody>
      </p:sp>
      <p:sp>
        <p:nvSpPr>
          <p:cNvPr id="203802" name="Text Box 26"/>
          <p:cNvSpPr txBox="1">
            <a:spLocks noChangeArrowheads="1"/>
          </p:cNvSpPr>
          <p:nvPr/>
        </p:nvSpPr>
        <p:spPr bwMode="auto">
          <a:xfrm>
            <a:off x="395289" y="620713"/>
            <a:ext cx="3533769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表达式括号</a:t>
            </a:r>
            <a:r>
              <a:rPr lang="zh-CN" altLang="en-US" sz="20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配对</a:t>
            </a:r>
            <a:r>
              <a:rPr lang="zh-CN" altLang="en-US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情况</a:t>
            </a:r>
            <a:r>
              <a:rPr lang="zh-CN" altLang="en-US" sz="2000" dirty="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的演示</a:t>
            </a:r>
            <a:endParaRPr lang="zh-CN" altLang="en-US" sz="2000" dirty="0">
              <a:solidFill>
                <a:srgbClr val="0000FF"/>
              </a:solidFill>
              <a:latin typeface="华文中宋" pitchFamily="2" charset="-122"/>
              <a:ea typeface="华文中宋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rot="5400000" flipH="1" flipV="1">
            <a:off x="2511411" y="1947961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5400000" flipH="1" flipV="1">
            <a:off x="2809754" y="1947961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5400000" flipH="1" flipV="1">
            <a:off x="3051055" y="1947961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 flipH="1" flipV="1">
            <a:off x="3319235" y="1947961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44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2037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6" grpId="0"/>
      <p:bldP spid="203787" grpId="0"/>
      <p:bldP spid="203787" grpId="1"/>
      <p:bldP spid="203784" grpId="0"/>
      <p:bldP spid="203784" grpId="1"/>
      <p:bldP spid="203783" grpId="0"/>
      <p:bldP spid="203788" grpId="0"/>
      <p:bldP spid="203789" grpId="0"/>
      <p:bldP spid="20380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28596" y="632299"/>
            <a:ext cx="7643866" cy="42601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2500"/>
              </a:lnSpc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Match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(char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exp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[]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n)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=0; char e;  </a:t>
            </a:r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bool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match=true; </a:t>
            </a:r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LinkStNode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500"/>
              </a:lnSpc>
            </a:pP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InitStack(st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初始化栈</a:t>
            </a:r>
          </a:p>
          <a:p>
            <a:pPr algn="l">
              <a:lnSpc>
                <a:spcPts val="25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&lt;n &amp;&amp; match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中所有字符</a:t>
            </a:r>
          </a:p>
          <a:p>
            <a:pPr algn="l">
              <a:lnSpc>
                <a:spcPts val="25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</a:t>
            </a:r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exp[</a:t>
            </a:r>
            <a:r>
              <a:rPr kumimoji="1" lang="en-US" altLang="zh-CN" sz="180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]=='(')</a:t>
            </a:r>
            <a:endParaRPr kumimoji="1" lang="zh-CN" altLang="en-US" sz="18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Push(st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exp[i]);</a:t>
            </a:r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45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57195" y="592937"/>
            <a:ext cx="7915267" cy="40311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80000" bIns="180000">
            <a:spAutoFit/>
          </a:bodyPr>
          <a:lstStyle/>
          <a:p>
            <a:pPr algn="l">
              <a:lnSpc>
                <a:spcPts val="2200"/>
              </a:lnSpc>
            </a:pPr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(exp[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]==')') 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当前字符为右括号</a:t>
            </a:r>
          </a:p>
          <a:p>
            <a:pPr algn="l">
              <a:lnSpc>
                <a:spcPts val="2200"/>
              </a:lnSpc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GetTop(st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)==true)</a:t>
            </a:r>
          </a:p>
          <a:p>
            <a:pPr algn="l">
              <a:lnSpc>
                <a:spcPts val="22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e!='('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栈顶元素不为</a:t>
            </a:r>
            <a:r>
              <a:rPr kumimoji="1"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时不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匹配</a:t>
            </a:r>
          </a:p>
          <a:p>
            <a:pPr algn="l">
              <a:lnSpc>
                <a:spcPts val="2200"/>
              </a:lnSpc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match=false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lnSpc>
                <a:spcPts val="22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else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Pop(st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将栈顶元素出栈</a:t>
            </a:r>
          </a:p>
          <a:p>
            <a:pPr algn="l">
              <a:lnSpc>
                <a:spcPts val="2200"/>
              </a:lnSpc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match=false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无法取栈顶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时不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匹配</a:t>
            </a:r>
          </a:p>
          <a:p>
            <a:pPr algn="l">
              <a:lnSpc>
                <a:spcPts val="2200"/>
              </a:lnSpc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继续处理其他字符</a:t>
            </a:r>
          </a:p>
          <a:p>
            <a:pPr algn="l">
              <a:lnSpc>
                <a:spcPts val="22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46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00034" y="1071546"/>
            <a:ext cx="6500858" cy="24415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72000" bIns="144000">
            <a:spAutoFit/>
          </a:bodyPr>
          <a:lstStyle/>
          <a:p>
            <a:pPr algn="l">
              <a:lnSpc>
                <a:spcPts val="2500"/>
              </a:lnSpc>
            </a:pPr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(!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StackEmpty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	</a:t>
            </a:r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match=false;</a:t>
            </a:r>
          </a:p>
          <a:p>
            <a:pPr algn="l">
              <a:lnSpc>
                <a:spcPts val="2500"/>
              </a:lnSpc>
            </a:pPr>
            <a:endParaRPr kumimoji="1" lang="en-US" altLang="zh-CN" sz="18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DestroyStack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	  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</a:t>
            </a:r>
          </a:p>
          <a:p>
            <a:pPr algn="l">
              <a:lnSpc>
                <a:spcPts val="2500"/>
              </a:lnSpc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match;</a:t>
            </a:r>
          </a:p>
          <a:p>
            <a:pPr algn="l">
              <a:lnSpc>
                <a:spcPts val="25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472" y="3929066"/>
            <a:ext cx="53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注意：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只有在表达式扫描完毕且栈空时返回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true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。</a:t>
            </a:r>
            <a:endParaRPr lang="zh-CN" altLang="en-US" sz="18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47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2910" y="1785926"/>
            <a:ext cx="707236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栈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和队列都是存放多个数据的容器。通常用于存放临时数据：</a:t>
            </a:r>
            <a:endParaRPr lang="zh-CN" altLang="en-US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7224" y="2428868"/>
            <a:ext cx="5214974" cy="110296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如果后放入的数据先处理，则使用</a:t>
            </a:r>
            <a:r>
              <a:rPr lang="zh-CN" altLang="en-US" sz="2000" smtClean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</a:rPr>
              <a:t>栈</a:t>
            </a:r>
            <a:r>
              <a:rPr lang="zh-CN" altLang="en-US" sz="2000" smtClean="0">
                <a:latin typeface="仿宋" pitchFamily="49" charset="-122"/>
                <a:ea typeface="仿宋" pitchFamily="49" charset="-122"/>
              </a:rPr>
              <a:t>。</a:t>
            </a: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如果先放入的数据先处理，则使用</a:t>
            </a:r>
            <a:r>
              <a:rPr lang="zh-CN" altLang="en-US" sz="2000" smtClean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</a:rPr>
              <a:t>队列</a:t>
            </a:r>
            <a:r>
              <a:rPr lang="zh-CN" altLang="en-US" sz="2000" smtClean="0">
                <a:latin typeface="仿宋" pitchFamily="49" charset="-122"/>
                <a:ea typeface="仿宋" pitchFamily="49" charset="-122"/>
              </a:rPr>
              <a:t>。</a:t>
            </a:r>
          </a:p>
        </p:txBody>
      </p:sp>
      <p:sp>
        <p:nvSpPr>
          <p:cNvPr id="6" name="Rectangle 3" descr="蓝色面巾纸"/>
          <p:cNvSpPr>
            <a:spLocks noChangeArrowheads="1"/>
          </p:cNvSpPr>
          <p:nvPr/>
        </p:nvSpPr>
        <p:spPr bwMode="auto">
          <a:xfrm>
            <a:off x="428596" y="714356"/>
            <a:ext cx="3000396" cy="461665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3.1.4 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栈的应用 </a:t>
            </a:r>
            <a:endParaRPr kumimoji="1" lang="zh-CN" altLang="en-US" dirty="0">
              <a:solidFill>
                <a:srgbClr val="FF3300"/>
              </a:solidFill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4E92-3379-4E90-97D3-07C5AA45976A}" type="slidenum">
              <a:rPr lang="en-US" altLang="zh-CN" smtClean="0"/>
              <a:pPr/>
              <a:t>48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393701" y="1457207"/>
            <a:ext cx="24637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Blip>
                <a:blip r:embed="rId3"/>
              </a:buBlip>
            </a:pPr>
            <a:r>
              <a:rPr kumimoji="1" lang="en-US" altLang="zh-CN" sz="2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kumimoji="1" lang="en-US" altLang="zh-CN" sz="2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kumimoji="1" lang="zh-CN" altLang="en-US" sz="2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问题描述       </a:t>
            </a:r>
            <a:endParaRPr kumimoji="1" lang="zh-CN" altLang="en-US" sz="2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100356" name="Text Box 4" descr="羊皮纸"/>
          <p:cNvSpPr txBox="1">
            <a:spLocks noChangeArrowheads="1"/>
          </p:cNvSpPr>
          <p:nvPr/>
        </p:nvSpPr>
        <p:spPr bwMode="auto">
          <a:xfrm>
            <a:off x="428596" y="460228"/>
            <a:ext cx="3143272" cy="461665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1. 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简单表达式求值</a:t>
            </a:r>
            <a:endParaRPr kumimoji="1" lang="zh-CN" altLang="en-US" dirty="0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2214554"/>
            <a:ext cx="7643866" cy="15491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这里限定的</a:t>
            </a:r>
            <a:r>
              <a:rPr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简单表达式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求值问题是：用户输入一个包含“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”、“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”、“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”、“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”、正整数和圆括号的合法算术表达式，计算该表达式的运算结果。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49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995394" y="817794"/>
            <a:ext cx="7648572" cy="168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设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一个栈的输入序列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借助一个栈所得到的输出序列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不可能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是（  ）。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ts val="25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 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B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endParaRPr kumimoji="1"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ts val="25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C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 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D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. 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endParaRPr kumimoji="1"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3972" name="Line 4"/>
          <p:cNvSpPr>
            <a:spLocks noChangeShapeType="1"/>
          </p:cNvSpPr>
          <p:nvPr/>
        </p:nvSpPr>
        <p:spPr bwMode="auto">
          <a:xfrm>
            <a:off x="3492500" y="4012430"/>
            <a:ext cx="0" cy="1800225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973" name="Line 5"/>
          <p:cNvSpPr>
            <a:spLocks noChangeShapeType="1"/>
          </p:cNvSpPr>
          <p:nvPr/>
        </p:nvSpPr>
        <p:spPr bwMode="auto">
          <a:xfrm>
            <a:off x="4429125" y="4012430"/>
            <a:ext cx="0" cy="1800225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>
            <a:off x="3492500" y="5833292"/>
            <a:ext cx="936625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2771775" y="3478413"/>
            <a:ext cx="431800" cy="30777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2338388" y="3478413"/>
            <a:ext cx="431800" cy="30777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1979613" y="3478413"/>
            <a:ext cx="431800" cy="30777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1546225" y="3478413"/>
            <a:ext cx="431800" cy="30777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1285852" y="2814576"/>
            <a:ext cx="345916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选项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不可能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3779838" y="5938083"/>
            <a:ext cx="431800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栈</a:t>
            </a:r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4932363" y="4005263"/>
            <a:ext cx="316865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下一步不可能出栈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</a:p>
        </p:txBody>
      </p:sp>
      <p:grpSp>
        <p:nvGrpSpPr>
          <p:cNvPr id="15" name="组合 7"/>
          <p:cNvGrpSpPr/>
          <p:nvPr/>
        </p:nvGrpSpPr>
        <p:grpSpPr>
          <a:xfrm>
            <a:off x="428628" y="214290"/>
            <a:ext cx="1000100" cy="785817"/>
            <a:chOff x="5691204" y="3835411"/>
            <a:chExt cx="1238250" cy="1236663"/>
          </a:xfrm>
        </p:grpSpPr>
        <p:grpSp>
          <p:nvGrpSpPr>
            <p:cNvPr id="16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18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9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20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7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57818" y="4857760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答案为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endParaRPr lang="zh-CN" altLang="en-US" sz="200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5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44 0.01088 C 0.02066 0.00949 0.02204 0.0081 0.03194 0.01088 C 0.04184 0.01366 0.06753 0.01922 0.07916 0.02755 C 0.09079 0.03588 0.09635 0.02107 0.10139 0.06088 C 0.10642 0.1007 0.10798 0.18357 0.10972 0.26644 " pathEditMode="fixed" rAng="0" ptsTypes="aaaaA">
                                      <p:cBhvr>
                                        <p:cTn id="6" dur="2000" fill="hold"/>
                                        <p:tgtEl>
                                          <p:spTgt spid="839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" y="1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6 -0.00301 C 0.03542 -0.00417 0.0434 -0.00509 0.05677 -0.00301 C 0.07014 -0.00092 0.09132 0.00185 0.10816 0.00995 C 0.125 0.01806 0.14965 0.01296 0.15816 0.04514 C 0.16667 0.07732 0.1592 0.16968 0.15955 0.20255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023 C 0.01129 -0.00208 0.02275 -0.0037 0.04306 -0.00023 C 0.06337 0.00324 0.10053 0.01065 0.12223 0.02014 C 0.14393 0.02963 0.16129 0.03727 0.17362 0.05718 C 0.18594 0.07709 0.19132 0.12222 0.19601 0.13935 " pathEditMode="fixed" rAng="0" ptsTypes="aaaaa">
                                      <p:cBhvr>
                                        <p:cTn id="14" dur="2000" fill="hold"/>
                                        <p:tgtEl>
                                          <p:spTgt spid="839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" y="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46 -0.00139 C 0.02187 -0.00092 0.05069 -0.00231 0.075 0.00162 C 0.0993 0.00556 0.13385 0.01482 0.15694 0.02199 C 0.18003 0.02917 0.19965 0.03449 0.21389 0.04422 C 0.22812 0.05394 0.23611 0.07269 0.24201 0.0801 " pathEditMode="fixed" rAng="0" ptsTypes="aaaaa">
                                      <p:cBhvr>
                                        <p:cTn id="18" dur="20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" y="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76 0.08079 C 0.23316 0.06227 0.22673 0.04398 0.24531 0.03079 C 0.26389 0.0176 0.30729 0.00926 0.35087 0.00116 " pathEditMode="fixed" rAng="0" ptsTypes="aaA">
                                      <p:cBhvr>
                                        <p:cTn id="22" dur="20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" y="-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5" grpId="0"/>
      <p:bldP spid="83976" grpId="0"/>
      <p:bldP spid="83977" grpId="0"/>
      <p:bldP spid="83978" grpId="0"/>
      <p:bldP spid="83978" grpId="1"/>
      <p:bldP spid="8398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500035" y="500042"/>
            <a:ext cx="25717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Blip>
                <a:blip r:embed="rId3"/>
              </a:buBlip>
            </a:pPr>
            <a:r>
              <a:rPr kumimoji="1" lang="zh-CN" altLang="en-US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　数据组织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0034" y="1357298"/>
            <a:ext cx="8072494" cy="25243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bIns="144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简单表达式采用字符数组</a:t>
            </a:r>
            <a:r>
              <a:rPr lang="en-US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表示，其中只含有“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”、“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”、“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”、“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”、正整数和圆括号。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为了方便，假设是合法的算术表达式，例如，</a:t>
            </a:r>
            <a:r>
              <a:rPr lang="en-US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“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1+2*(4+12)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在设计相关算法中用到栈，这里采用</a:t>
            </a:r>
            <a:r>
              <a:rPr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顺序栈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存储结构。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50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1214422"/>
            <a:ext cx="7643866" cy="96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运算符位于两个操作数中间的表达式称为</a:t>
            </a:r>
            <a:r>
              <a:rPr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中缀表达式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。例如，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"</a:t>
            </a:r>
            <a:r>
              <a:rPr 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1+2*3"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就是一个中缀表达式。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357158" y="571480"/>
            <a:ext cx="31289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Blip>
                <a:blip r:embed="rId3"/>
              </a:buBlip>
            </a:pPr>
            <a:r>
              <a:rPr kumimoji="1" lang="en-US" altLang="zh-CN" sz="20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kumimoji="1"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kumimoji="1"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运算算法</a:t>
            </a:r>
            <a:r>
              <a:rPr kumimoji="1" lang="zh-CN" altLang="en-US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设计     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1472" y="2500306"/>
            <a:ext cx="8001056" cy="15491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中缀表达式的运算规则：“先乘除，后加减，从左到右计算，先括号内，后括号外”。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因此，中缀表达式不仅要依赖运算符优先级，而且还要处理括号。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51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500034" y="500042"/>
            <a:ext cx="8072494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算术表达式的另一种形式是</a:t>
            </a:r>
            <a:r>
              <a:rPr lang="zh-CN" altLang="en-US" sz="2000" smtClean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后缀表达式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zh-CN" altLang="en-US" sz="2000" smtClean="0">
                <a:solidFill>
                  <a:srgbClr val="FF00FF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逆波兰表达式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，就是在算术表达式中，运算符在操作数的后面。</a:t>
            </a:r>
            <a:endParaRPr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如</a:t>
            </a:r>
            <a:r>
              <a:rPr lang="en-US" altLang="zh-CN" sz="20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"</a:t>
            </a:r>
            <a:r>
              <a:rPr lang="en-US" sz="20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1+2*3"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的后缀表达式为</a:t>
            </a:r>
            <a:r>
              <a:rPr lang="en-US" altLang="zh-CN" sz="20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"</a:t>
            </a:r>
            <a:r>
              <a:rPr lang="en-US" sz="20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2 3 * +"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2071678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后缀表达式特点：</a:t>
            </a:r>
            <a:endParaRPr lang="zh-CN" altLang="en-US" sz="200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2714620"/>
            <a:ext cx="7215238" cy="15491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没有括号，已考虑了运算符的优先级。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只有操作数和运算符，而且越放在前面的运算符来越优先执行。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52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57158" y="642918"/>
            <a:ext cx="8643998" cy="96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在算术表达式中，如果运算符在操作数的前面，称为</a:t>
            </a:r>
            <a:r>
              <a:rPr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前缀表达式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，如</a:t>
            </a:r>
            <a:r>
              <a:rPr lang="en-US" altLang="zh-CN" sz="20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"</a:t>
            </a:r>
            <a:r>
              <a:rPr lang="en-US" sz="20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1+2*3"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的前缀表达式为</a:t>
            </a:r>
            <a:r>
              <a:rPr lang="en-US" altLang="zh-CN" sz="20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"</a:t>
            </a:r>
            <a:r>
              <a:rPr lang="en-US" sz="2000" smtClean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+ 1 * 2 3"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41"/>
          <p:cNvGrpSpPr/>
          <p:nvPr/>
        </p:nvGrpSpPr>
        <p:grpSpPr>
          <a:xfrm>
            <a:off x="1000100" y="2285992"/>
            <a:ext cx="6643734" cy="1423338"/>
            <a:chOff x="1000100" y="2285992"/>
            <a:chExt cx="6643734" cy="1423338"/>
          </a:xfrm>
        </p:grpSpPr>
        <p:sp>
          <p:nvSpPr>
            <p:cNvPr id="38" name="TextBox 37"/>
            <p:cNvSpPr txBox="1"/>
            <p:nvPr/>
          </p:nvSpPr>
          <p:spPr>
            <a:xfrm>
              <a:off x="1000100" y="2285992"/>
              <a:ext cx="4071966" cy="1423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中缀表达式：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  +  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 * 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后缀表达式：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1  2  3 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* +</a:t>
              </a:r>
            </a:p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前缀表达式：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+  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 * </a:t>
              </a:r>
              <a:r>
                <a:rPr lang="en-US" altLang="zh-CN" sz="20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2  3</a:t>
              </a:r>
              <a:endParaRPr lang="zh-CN" altLang="en-US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0" name="右大括号 39"/>
            <p:cNvSpPr/>
            <p:nvPr/>
          </p:nvSpPr>
          <p:spPr>
            <a:xfrm>
              <a:off x="4714876" y="2383876"/>
              <a:ext cx="214314" cy="1188000"/>
            </a:xfrm>
            <a:prstGeom prst="rightBrace">
              <a:avLst/>
            </a:prstGeom>
            <a:ln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00628" y="2803558"/>
              <a:ext cx="2643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运算数的相对次序相同</a:t>
              </a:r>
              <a:endPara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53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42910" y="785794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中缀表达式的求值过程：</a:t>
            </a:r>
            <a:endParaRPr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4348" y="1428736"/>
            <a:ext cx="5572164" cy="1159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将中缀算术表达式转换成后缀表达式。</a:t>
            </a:r>
            <a:endParaRPr lang="en-US" altLang="zh-CN" sz="2000" smtClean="0">
              <a:solidFill>
                <a:srgbClr val="0000FF"/>
              </a:solidFill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对该后缀表达式求值。</a:t>
            </a:r>
            <a:endParaRPr lang="zh-CN" altLang="en-US" sz="2000">
              <a:solidFill>
                <a:srgbClr val="0000FF"/>
              </a:solidFill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54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428596" y="500042"/>
            <a:ext cx="457203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）将算术表达式转换成后缀表达式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1472" y="1357298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smtClean="0">
                <a:latin typeface="Consolas" pitchFamily="49" charset="0"/>
                <a:cs typeface="Consolas" pitchFamily="49" charset="0"/>
              </a:rPr>
              <a:t>exp  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Symbol"/>
              </a:rPr>
              <a:t>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postexp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45"/>
          <p:cNvGrpSpPr/>
          <p:nvPr/>
        </p:nvGrpSpPr>
        <p:grpSpPr>
          <a:xfrm>
            <a:off x="1571604" y="3786190"/>
            <a:ext cx="1357322" cy="1898048"/>
            <a:chOff x="1571604" y="3786190"/>
            <a:chExt cx="1357322" cy="1898048"/>
          </a:xfrm>
        </p:grpSpPr>
        <p:cxnSp>
          <p:nvCxnSpPr>
            <p:cNvPr id="29" name="直接连接符 28"/>
            <p:cNvCxnSpPr/>
            <p:nvPr/>
          </p:nvCxnSpPr>
          <p:spPr>
            <a:xfrm rot="5400000">
              <a:off x="1107257" y="4464057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1965307" y="4464057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785918" y="5141924"/>
              <a:ext cx="857256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571604" y="5314906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运算符栈</a:t>
              </a:r>
              <a:endPara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71472" y="2000240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扫描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exp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的所有字符：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42976" y="2571744"/>
            <a:ext cx="4714908" cy="110508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数字字符直接放在</a:t>
            </a:r>
            <a:r>
              <a:rPr 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运算符通过一个栈来处理优先级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55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57158" y="285728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smtClean="0">
                <a:latin typeface="Consolas" pitchFamily="49" charset="0"/>
                <a:cs typeface="Consolas" pitchFamily="49" charset="0"/>
              </a:rPr>
              <a:t>exp 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Symbol"/>
              </a:rPr>
              <a:t>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postexp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5720" y="895633"/>
            <a:ext cx="235745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情况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（没有括号）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7158" y="1500174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i="1" smtClean="0">
                <a:latin typeface="Consolas" pitchFamily="49" charset="0"/>
                <a:cs typeface="Consolas" pitchFamily="49" charset="0"/>
              </a:rPr>
              <a:t>exp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=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rot="5400000">
            <a:off x="821505" y="3249611"/>
            <a:ext cx="1357322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1679555" y="3249611"/>
            <a:ext cx="1357322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500166" y="3927478"/>
            <a:ext cx="857256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85852" y="410046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运算符栈</a:t>
            </a:r>
            <a:endParaRPr lang="zh-CN" altLang="en-US" sz="180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29058" y="2928934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smtClean="0">
                <a:latin typeface="Consolas" pitchFamily="49" charset="0"/>
                <a:cs typeface="Consolas" pitchFamily="49" charset="0"/>
              </a:rPr>
              <a:t>postexp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：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5357818" y="3357562"/>
            <a:ext cx="2357454" cy="1588"/>
          </a:xfrm>
          <a:prstGeom prst="line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71604" y="155947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28794" y="155947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+</a:t>
            </a:r>
            <a:endParaRPr lang="zh-CN" altLang="en-US" sz="200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5984" y="155947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14612" y="155947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+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43240" y="155947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85852" y="155947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“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28992" y="155947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”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27"/>
          <p:cNvGrpSpPr/>
          <p:nvPr/>
        </p:nvGrpSpPr>
        <p:grpSpPr>
          <a:xfrm>
            <a:off x="2000232" y="2000240"/>
            <a:ext cx="1057841" cy="1651468"/>
            <a:chOff x="2285984" y="2357430"/>
            <a:chExt cx="1057841" cy="1651468"/>
          </a:xfrm>
        </p:grpSpPr>
        <p:cxnSp>
          <p:nvCxnSpPr>
            <p:cNvPr id="22" name="直接箭头连接符 21"/>
            <p:cNvCxnSpPr/>
            <p:nvPr/>
          </p:nvCxnSpPr>
          <p:spPr>
            <a:xfrm rot="5400000">
              <a:off x="1964513" y="2678901"/>
              <a:ext cx="1500198" cy="857256"/>
            </a:xfrm>
            <a:prstGeom prst="straightConnector1">
              <a:avLst/>
            </a:prstGeom>
            <a:ln w="12700">
              <a:solidFill>
                <a:srgbClr val="FF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 rot="1748917">
              <a:off x="2882160" y="2365824"/>
              <a:ext cx="461665" cy="164307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优先级比较</a:t>
              </a:r>
              <a:endPara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428860" y="4714884"/>
            <a:ext cx="4429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400"/>
              </a:lnSpc>
              <a:buBlip>
                <a:blip r:embed="rId2"/>
              </a:buBlip>
            </a:pPr>
            <a:r>
              <a:rPr lang="zh-CN" altLang="en-US" sz="180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优先级相同：先进栈的先退栈即先执行</a:t>
            </a:r>
            <a:r>
              <a:rPr lang="en-US" altLang="zh-CN" sz="180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,</a:t>
            </a:r>
            <a:r>
              <a:rPr lang="zh-CN" altLang="en-US" sz="180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只有大于栈顶优先级才能直接进栈</a:t>
            </a:r>
            <a:endParaRPr lang="zh-CN" altLang="en-US" sz="1800">
              <a:solidFill>
                <a:srgbClr val="008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rot="16200000" flipH="1">
            <a:off x="2321703" y="3821909"/>
            <a:ext cx="1285884" cy="357190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49"/>
          <p:cNvGrpSpPr/>
          <p:nvPr/>
        </p:nvGrpSpPr>
        <p:grpSpPr>
          <a:xfrm>
            <a:off x="4572000" y="3571876"/>
            <a:ext cx="4214842" cy="900176"/>
            <a:chOff x="4857752" y="3929066"/>
            <a:chExt cx="4214842" cy="900176"/>
          </a:xfrm>
        </p:grpSpPr>
        <p:sp>
          <p:nvSpPr>
            <p:cNvPr id="48" name="下箭头 47"/>
            <p:cNvSpPr/>
            <p:nvPr/>
          </p:nvSpPr>
          <p:spPr bwMode="auto">
            <a:xfrm>
              <a:off x="6786578" y="3929066"/>
              <a:ext cx="216000" cy="432000"/>
            </a:xfrm>
            <a:prstGeom prst="down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857752" y="4429132"/>
              <a:ext cx="42148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cs typeface="Consolas" pitchFamily="49" charset="0"/>
                </a:rPr>
                <a:t>“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1+2+3</a:t>
              </a:r>
              <a:r>
                <a:rPr lang="zh-CN" altLang="en-US" sz="2000" smtClean="0">
                  <a:latin typeface="Consolas" pitchFamily="49" charset="0"/>
                  <a:cs typeface="Consolas" pitchFamily="49" charset="0"/>
                </a:rPr>
                <a:t>”</a:t>
              </a:r>
              <a:r>
                <a:rPr lang="zh-CN" altLang="en-US" sz="200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 </a:t>
              </a:r>
              <a:r>
                <a:rPr lang="zh-CN" altLang="en-US" sz="2000" smtClean="0">
                  <a:latin typeface="Consolas" pitchFamily="49" charset="0"/>
                  <a:cs typeface="Consolas" pitchFamily="49" charset="0"/>
                  <a:sym typeface="Symbol"/>
                </a:rPr>
                <a:t> </a:t>
              </a:r>
              <a:r>
                <a:rPr lang="zh-CN" altLang="en-US" sz="2000" smtClean="0">
                  <a:latin typeface="Consolas" pitchFamily="49" charset="0"/>
                  <a:cs typeface="Consolas" pitchFamily="49" charset="0"/>
                </a:rPr>
                <a:t>“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1 2 </a:t>
              </a:r>
              <a:r>
                <a:rPr lang="en-US" altLang="zh-CN" sz="2000" smtClean="0">
                  <a:solidFill>
                    <a:srgbClr val="008000"/>
                  </a:solidFill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 3 +</a:t>
              </a:r>
              <a:r>
                <a:rPr lang="zh-CN" altLang="en-US" sz="2000" smtClean="0">
                  <a:latin typeface="Consolas" pitchFamily="49" charset="0"/>
                  <a:cs typeface="Consolas" pitchFamily="49" charset="0"/>
                </a:rPr>
                <a:t>”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428860" y="5435758"/>
            <a:ext cx="442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400"/>
              </a:lnSpc>
              <a:buBlip>
                <a:blip r:embed="rId2"/>
              </a:buBlip>
            </a:pPr>
            <a:r>
              <a:rPr lang="en-US" altLang="zh-CN" sz="1800" i="1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exp</a:t>
            </a:r>
            <a:r>
              <a:rPr lang="zh-CN" altLang="en-US" sz="180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扫描完毕，所有运算符退栈</a:t>
            </a:r>
            <a:endParaRPr lang="zh-CN" altLang="en-US" sz="1800">
              <a:solidFill>
                <a:srgbClr val="008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56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7 C -0.00313 0.01204 -0.00608 0.02431 0.01944 0.03704 C 0.04496 0.04977 0.09166 0.06042 0.15278 0.07593 C 0.21389 0.09143 0.34114 0.10833 0.38611 0.12963 C 0.4309 0.15093 0.42656 0.17731 0.42222 0.2037 " pathEditMode="relative" ptsTypes="aaa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C -0.00747 0.00972 -0.01494 0.01551 -0.01806 0.06111 C -0.02118 0.10671 -0.01841 0.22917 -0.01841 0.27338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" y="1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C 0.07326 0.0162 0.14653 0.03264 0.20972 0.05 C 0.27291 0.06736 0.3467 0.07801 0.37916 0.1037 C 0.41163 0.1294 0.39965 0.1838 0.40503 0.20486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" y="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72 0.25671 C -0.00903 0.22894 -0.06025 0.11898 0.01494 0.09005 C 0.09011 0.06111 0.3566 0.06435 0.43768 0.08264 C 0.51876 0.10093 0.48785 0.175 0.50105 0.19931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C -0.00034 -0.00417 -0.00052 -0.00833 -0.00972 0 C -0.01892 0.00833 -0.03837 0.00671 -0.05555 0.05 C -0.07274 0.09329 -0.10069 0.21667 -0.11267 0.26042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" y="1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C -0.01181 0.00208 -0.02344 0.0044 0.00139 0.01481 C 0.02621 0.02523 0.08837 0.05 0.14861 0.06296 C 0.20885 0.07593 0.31875 0.06921 0.3625 0.09259 C 0.40625 0.11597 0.40121 0.18009 0.41128 0.20301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" y="1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54 0.25972 C -0.13298 0.21597 -0.15225 0.17245 -0.09965 0.1338 C -0.04705 0.09514 0.10573 0.03449 0.20174 0.02824 C 0.2974 0.02199 0.42709 0.06829 0.47674 0.09676 C 0.52639 0.12523 0.49497 0.17801 0.49983 0.19931 " pathEditMode="relative" rAng="0" ptsTypes="aaaaa">
                                      <p:cBhvr>
                                        <p:cTn id="5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" y="-1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8" grpId="1"/>
      <p:bldP spid="39" grpId="0"/>
      <p:bldP spid="40" grpId="0"/>
      <p:bldP spid="40" grpId="1"/>
      <p:bldP spid="41" grpId="0"/>
      <p:bldP spid="31" grpId="0"/>
      <p:bldP spid="5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/>
          <p:nvPr/>
        </p:nvSpPr>
        <p:spPr>
          <a:xfrm>
            <a:off x="357158" y="142852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i="1" smtClean="0">
                <a:latin typeface="Consolas" pitchFamily="49" charset="0"/>
                <a:cs typeface="Consolas" pitchFamily="49" charset="0"/>
              </a:rPr>
              <a:t>exp  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Symbol"/>
              </a:rPr>
              <a:t>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  <a:sym typeface="Symbol"/>
              </a:rPr>
              <a:t> </a:t>
            </a:r>
            <a:r>
              <a:rPr lang="en-US" sz="2000" i="1" smtClean="0">
                <a:latin typeface="Consolas" pitchFamily="49" charset="0"/>
                <a:cs typeface="Consolas" pitchFamily="49" charset="0"/>
              </a:rPr>
              <a:t>postexp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57158" y="681319"/>
            <a:ext cx="257176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情况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（带有括号）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28596" y="1214422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i="1" smtClean="0">
                <a:latin typeface="Consolas" pitchFamily="49" charset="0"/>
                <a:cs typeface="Consolas" pitchFamily="49" charset="0"/>
              </a:rPr>
              <a:t>exp</a:t>
            </a:r>
            <a:r>
              <a:rPr lang="en-US" sz="2000" smtClean="0">
                <a:latin typeface="Consolas" pitchFamily="49" charset="0"/>
                <a:cs typeface="Consolas" pitchFamily="49" charset="0"/>
              </a:rPr>
              <a:t>=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428728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785918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*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143108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(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571736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500562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142976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“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857752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”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000364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+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428992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786182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)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143372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endParaRPr lang="zh-CN" altLang="en-US" sz="2000">
              <a:latin typeface="Consolas" pitchFamily="49" charset="0"/>
              <a:ea typeface="+mn-ea"/>
              <a:cs typeface="Consolas" pitchFamily="49" charset="0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 rot="5400000">
            <a:off x="1107257" y="3178173"/>
            <a:ext cx="1357322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rot="5400000">
            <a:off x="1965307" y="3178173"/>
            <a:ext cx="1357322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1785918" y="3856040"/>
            <a:ext cx="857256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571604" y="402902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运算符栈</a:t>
            </a:r>
            <a:endParaRPr lang="zh-CN" altLang="en-US" sz="180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428992" y="2786058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smtClean="0">
                <a:latin typeface="Consolas" pitchFamily="49" charset="0"/>
                <a:cs typeface="Consolas" pitchFamily="49" charset="0"/>
              </a:rPr>
              <a:t>postexp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：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5" name="直接连接符 124"/>
          <p:cNvCxnSpPr/>
          <p:nvPr/>
        </p:nvCxnSpPr>
        <p:spPr>
          <a:xfrm>
            <a:off x="4857752" y="3214686"/>
            <a:ext cx="2880000" cy="1588"/>
          </a:xfrm>
          <a:prstGeom prst="line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14348" y="485776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en-US" altLang="zh-CN" sz="180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</a:t>
            </a:r>
            <a:r>
              <a:rPr lang="zh-CN" altLang="en-US" sz="180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：一个子表达式开始，进栈</a:t>
            </a:r>
            <a:endParaRPr lang="zh-CN" altLang="en-US" sz="1800">
              <a:solidFill>
                <a:srgbClr val="008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14348" y="450057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zh-CN" altLang="en-US" sz="180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开始时，任何运算符都进栈</a:t>
            </a:r>
            <a:endParaRPr lang="zh-CN" altLang="en-US" sz="1800">
              <a:solidFill>
                <a:srgbClr val="008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14348" y="521495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zh-CN" altLang="en-US" sz="180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栈顶为</a:t>
            </a:r>
            <a:r>
              <a:rPr lang="en-US" altLang="zh-CN" sz="180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</a:t>
            </a:r>
            <a:r>
              <a:rPr lang="zh-CN" altLang="en-US" sz="180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：任何运算符进栈</a:t>
            </a:r>
            <a:endParaRPr lang="zh-CN" altLang="en-US" sz="1800">
              <a:solidFill>
                <a:srgbClr val="008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14348" y="5643578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en-US" altLang="zh-CN" sz="180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r>
              <a:rPr lang="zh-CN" altLang="en-US" sz="180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：退栈到（</a:t>
            </a:r>
            <a:endParaRPr lang="zh-CN" altLang="en-US" sz="1800">
              <a:solidFill>
                <a:srgbClr val="008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14348" y="6060064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zh-CN" altLang="en-US" sz="180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只有大于栈顶的优先级，才进栈；否则退栈</a:t>
            </a:r>
            <a:endParaRPr lang="zh-CN" altLang="en-US" sz="1800">
              <a:solidFill>
                <a:srgbClr val="008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" name="组合 132"/>
          <p:cNvGrpSpPr/>
          <p:nvPr/>
        </p:nvGrpSpPr>
        <p:grpSpPr>
          <a:xfrm>
            <a:off x="4286248" y="3286124"/>
            <a:ext cx="4071966" cy="828738"/>
            <a:chOff x="4286248" y="3286124"/>
            <a:chExt cx="4071966" cy="828738"/>
          </a:xfrm>
        </p:grpSpPr>
        <p:sp>
          <p:nvSpPr>
            <p:cNvPr id="131" name="下箭头 130"/>
            <p:cNvSpPr/>
            <p:nvPr/>
          </p:nvSpPr>
          <p:spPr bwMode="auto">
            <a:xfrm>
              <a:off x="6143636" y="3286124"/>
              <a:ext cx="214314" cy="357190"/>
            </a:xfrm>
            <a:prstGeom prst="down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286248" y="3714752"/>
              <a:ext cx="407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smtClean="0">
                  <a:latin typeface="Consolas" pitchFamily="49" charset="0"/>
                  <a:cs typeface="Consolas" pitchFamily="49" charset="0"/>
                </a:rPr>
                <a:t>p</a:t>
              </a:r>
              <a:r>
                <a:rPr lang="en-US" sz="2000" smtClean="0">
                  <a:latin typeface="Consolas" pitchFamily="49" charset="0"/>
                  <a:cs typeface="Consolas" pitchFamily="49" charset="0"/>
                </a:rPr>
                <a:t>ostexp =</a:t>
              </a:r>
              <a:r>
                <a:rPr lang="zh-CN" altLang="en-US" sz="2000" smtClean="0">
                  <a:latin typeface="Consolas" pitchFamily="49" charset="0"/>
                  <a:cs typeface="Consolas" pitchFamily="49" charset="0"/>
                </a:rPr>
                <a:t>“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 1 3 + * 4 </a:t>
              </a:r>
              <a:r>
                <a:rPr lang="en-US" altLang="zh-CN" sz="2000" smtClean="0">
                  <a:latin typeface="Consolas" pitchFamily="49" charset="0"/>
                  <a:ea typeface="+mn-ea"/>
                  <a:cs typeface="Consolas" pitchFamily="49" charset="0"/>
                </a:rPr>
                <a:t>-</a:t>
              </a:r>
              <a:r>
                <a:rPr lang="zh-CN" altLang="en-US" sz="2000" smtClean="0">
                  <a:latin typeface="Consolas" pitchFamily="49" charset="0"/>
                  <a:cs typeface="Consolas" pitchFamily="49" charset="0"/>
                </a:rPr>
                <a:t>”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57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83333E-6 1.11111E-6 C 0.04826 0.02824 0.09652 0.05671 0.15277 0.08148 C 0.20902 0.10625 0.30138 0.12755 0.33749 0.14815 C 0.3736 0.16875 0.37152 0.18704 0.36944 0.20555 " pathEditMode="relative" ptsTypes="aaaA">
                                      <p:cBhvr>
                                        <p:cTn id="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 C 0.00781 0.02083 0.0151 0.03866 0.01944 0.09074 C 0.02378 0.14282 0.02431 0.26597 0.02569 0.31204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3426 C -0.00121 0.04722 -0.00295 0.06019 -0.00503 0.07315 C -0.00712 0.08611 -0.01007 0.08079 -0.01198 0.11204 C -0.01389 0.14329 -0.01528 0.2294 -0.01614 0.26019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" y="1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1505 C 0.03472 0.03681 0.06944 0.0588 0.11389 0.07801 C 0.15833 0.09722 0.23646 0.1088 0.26666 0.12986 C 0.29687 0.15093 0.28941 0.18912 0.29531 0.20463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" y="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C -0.02083 0.00672 -0.04166 0.01366 -0.05972 0.04074 C -0.07778 0.06783 -0.10017 0.13449 -0.10833 0.16297 C -0.11649 0.19144 -0.1085 0.20116 -0.1085 0.21111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" y="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1042 C 0.02465 0.03403 0.04844 0.05787 0.08576 0.07338 C 0.12309 0.08889 0.19757 0.08102 0.22465 0.10301 C 0.25173 0.125 0.24375 0.18426 0.24878 0.20556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451 0.20371 C -0.11076 0.17153 -0.11684 0.13959 -0.0809 0.11852 C -0.04496 0.09746 0.04618 0.08125 0.11077 0.07778 C 0.17535 0.07431 0.26858 0.07755 0.3066 0.09815 C 0.34462 0.11875 0.33212 0.18033 0.33872 0.20186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" y="-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69 0.30648 C 0.02361 0.26042 0.02153 0.21458 0.03958 0.175 C 0.05764 0.13542 0.06372 0.08704 0.13403 0.06944 C 0.20434 0.05185 0.39983 0.04606 0.46181 0.06944 C 0.52378 0.09282 0.51493 0.15139 0.50625 0.21019 " pathEditMode="relative" rAng="0" ptsTypes="aaaaA">
                                      <p:cBhvr>
                                        <p:cTn id="63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" y="-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96296E-6 C -0.04444 0.00301 -0.08889 0.00625 -0.12361 0.01667 C -0.15833 0.02709 -0.19028 0.01551 -0.20833 0.06297 C -0.22639 0.11042 -0.22917 0.20602 -0.23194 0.30185 " pathEditMode="relative" ptsTypes="aaaA">
                                      <p:cBhvr>
                                        <p:cTn id="67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77556E-17 C 0.00018 0.00185 0.00052 0.00394 0.02917 0.00926 C 0.05782 0.01458 0.13455 0.00926 0.17223 0.03148 C 0.2099 0.0537 0.24202 0.11389 0.25556 0.14259 C 0.2691 0.1713 0.25417 0.19144 0.25382 0.20417 " pathEditMode="relative" rAng="0" ptsTypes="aaaaa">
                                      <p:cBhvr>
                                        <p:cTn id="71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" y="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212 0.30556 C -0.23837 0.24398 -0.24462 0.18264 -0.22795 0.14259 C -0.21128 0.10255 -0.19722 0.08171 -0.13212 0.06481 C -0.06701 0.04792 0.08785 0.03542 0.16233 0.04074 C 0.23681 0.04606 0.28663 0.06944 0.31511 0.0963 C 0.34358 0.12315 0.32934 0.18032 0.33316 0.20231 " pathEditMode="relative" rAng="0" ptsTypes="aaaaaa">
                                      <p:cBhvr>
                                        <p:cTn id="75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" y="-1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10" grpId="1"/>
      <p:bldP spid="111" grpId="0"/>
      <p:bldP spid="111" grpId="1"/>
      <p:bldP spid="112" grpId="0"/>
      <p:bldP spid="113" grpId="0"/>
      <p:bldP spid="116" grpId="0"/>
      <p:bldP spid="116" grpId="1"/>
      <p:bldP spid="117" grpId="0"/>
      <p:bldP spid="118" grpId="0"/>
      <p:bldP spid="119" grpId="0"/>
      <p:bldP spid="119" grpId="1"/>
      <p:bldP spid="126" grpId="0"/>
      <p:bldP spid="127" grpId="0"/>
      <p:bldP spid="128" grpId="0"/>
      <p:bldP spid="129" grpId="0"/>
      <p:bldP spid="13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/>
          <p:cNvSpPr txBox="1"/>
          <p:nvPr/>
        </p:nvSpPr>
        <p:spPr>
          <a:xfrm>
            <a:off x="214282" y="571480"/>
            <a:ext cx="8715436" cy="536488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rIns="180000" bIns="216000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读取字符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ch，ch!='\0')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为数字：将后续的所有数字均依次存放到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并以字符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'#'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标志数值串结束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为左括号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：将此括号进栈到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Optr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为右括号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')'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：将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Optr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中出栈时遇到的第一个左括号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以前的运算符依次出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栈并存放到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中，然后将左括号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为其他运算符：</a:t>
            </a: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if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（栈空或者栈顶运算符为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 直接将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else if (ch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的优先级高于栈顶运算符的优先级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直接将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else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依次出栈并存入到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中，直到栈顶运算符优先级小于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优先级，然后将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扫描完毕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则将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Optr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中所有运算符依次出栈并存放到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58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357158" y="1000108"/>
            <a:ext cx="8572560" cy="43646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216000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读取字符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ch，ch!='\0')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为数字：将后续的所有数字均依次存放到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并以字符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'#'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标志数值串结束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为左括号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：将此括号进栈到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Optr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为右括号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')'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：将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Optr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中出栈时遇到的第一个左括号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以前的运算符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依次出栈并存放到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中，然后将左括号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'+'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'-'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：出栈运算符并存放到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直到栈空或者栈顶为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然后将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'+'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'-'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'*'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'/'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：出栈运算符并存放到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直到栈空或者栈顶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'+'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'-'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，然后将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'+'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'-'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扫描完毕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则将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Optr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中所有运算符依次出栈并存放到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中。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28596" y="500042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针对简单表达式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exp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59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00042"/>
            <a:ext cx="80010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3.3】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一个栈的入栈序列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  <a:sym typeface="Symbol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出栈序列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  <a:sym typeface="Symbol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 err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</a:t>
            </a:r>
            <a:r>
              <a:rPr lang="zh-CN" altLang="en-US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能取值的个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数是多少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A.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        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B.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C.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      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D. 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无法确定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643042" y="2571744"/>
            <a:ext cx="4975260" cy="3367469"/>
            <a:chOff x="2000232" y="2643182"/>
            <a:chExt cx="4975260" cy="3367469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3492500" y="3686749"/>
              <a:ext cx="0" cy="1800225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4429125" y="3686749"/>
              <a:ext cx="0" cy="1800225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492500" y="5507611"/>
              <a:ext cx="936625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3779838" y="5702874"/>
              <a:ext cx="431800" cy="3077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栈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46810" y="4978611"/>
              <a:ext cx="468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40144" y="4546608"/>
              <a:ext cx="468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9190" y="3264099"/>
              <a:ext cx="468000" cy="3077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43570" y="3264099"/>
              <a:ext cx="468000" cy="3077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?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57422" y="3357562"/>
              <a:ext cx="1143008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i="1" smtClean="0">
                  <a:latin typeface="Consolas" pitchFamily="49" charset="0"/>
                  <a:cs typeface="Consolas" pitchFamily="49" charset="0"/>
                  <a:sym typeface="Symbol"/>
                </a:rPr>
                <a:t>n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Symbol"/>
                </a:rPr>
                <a:t>  </a:t>
              </a:r>
              <a:r>
                <a:rPr lang="en-US" altLang="zh-CN" sz="2000" smtClean="0">
                  <a:latin typeface="宋体" pitchFamily="2" charset="-122"/>
                  <a:ea typeface="宋体" pitchFamily="2" charset="-122"/>
                  <a:cs typeface="Consolas" pitchFamily="49" charset="0"/>
                  <a:sym typeface="Symbol"/>
                </a:rPr>
                <a:t>…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Symbol"/>
                </a:rPr>
                <a:t>   </a:t>
              </a:r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60914" y="3929066"/>
              <a:ext cx="22145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不可能是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共有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-2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可能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13" idx="0"/>
              <a:endCxn id="11" idx="2"/>
            </p:cNvCxnSpPr>
            <p:nvPr/>
          </p:nvCxnSpPr>
          <p:spPr>
            <a:xfrm rot="5400000" flipH="1" flipV="1">
              <a:off x="5694291" y="3745788"/>
              <a:ext cx="357190" cy="9367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000232" y="2643182"/>
              <a:ext cx="40005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2000" smtClean="0">
                  <a:latin typeface="Consolas" pitchFamily="49" charset="0"/>
                  <a:cs typeface="Consolas" pitchFamily="49" charset="0"/>
                </a:rPr>
                <a:t>、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、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进栈，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3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出栈的结果：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929190" y="4857760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答案为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endParaRPr lang="zh-CN" altLang="en-US" sz="200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6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285860"/>
            <a:ext cx="8143932" cy="41899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trans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(char *exp，char postexp[])		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char e;  </a:t>
            </a: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SqStack *Optr;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定义运算符栈指针</a:t>
            </a: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InitStack(Optr);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初始化运算符栈</a:t>
            </a: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i=0;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的下标</a:t>
            </a: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(*exp!='\0')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//exp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表达式未扫描完时循环</a:t>
            </a: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witch(*exp)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{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case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判定为左括号</a:t>
            </a: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Push(Optr，'(');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左括号进栈</a:t>
            </a: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exp++;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继续扫描其他字符</a:t>
            </a: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break;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642918"/>
            <a:ext cx="771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算法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将算术表达式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exp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转换成后缀表达式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postexp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60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642918"/>
            <a:ext cx="8286808" cy="34776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180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case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')'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		   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判定为右括号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Pop(Optr，e);	    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出栈元素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while (e!='(')	    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时循环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{  postexp[i++]=e;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存放到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Pop(Optr，e);	   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继续出栈元素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exp++;		     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继续扫描其他字符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break;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61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500042"/>
            <a:ext cx="8286808" cy="4518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180000" bIns="180000" rtlCol="0">
            <a:spAutoFit/>
          </a:bodyPr>
          <a:lstStyle/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case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'+':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判定为加或减号</a:t>
            </a:r>
            <a:endParaRPr lang="en-US" altLang="zh-CN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case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'-'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while (!StackEmpty(Optr))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栈不空循环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GetTop(Optr，e);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取栈顶元素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if (e!='(')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//e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不是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{  postexp[i++]=e;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存放到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   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Pop(Optr，e);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出栈元素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 else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//e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时退出循环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      break;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Push(Optr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，*exp);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'+'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'-'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exp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继续扫描其他字符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break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62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8572560" cy="42778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216000" bIns="180000" rtlCol="0">
            <a:spAutoFit/>
          </a:bodyPr>
          <a:lstStyle/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case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'*'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判定为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'*'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'/'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号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case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‘/’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(!StackEmpty(Optr))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栈不空循环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{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GetTop(Optr，e);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取栈顶元素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if (e=='*' || e=='/')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{   postexp[i++]=e;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存放到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Pop(Optr，e);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出栈元素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else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//e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为非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‘*’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‘/’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时退出循环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 break;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Push(Optr，*exp);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'*'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'/'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exp++;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继续扫描其他字符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break;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63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357166"/>
            <a:ext cx="8572560" cy="56769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default:	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处理数字字符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while (*exp&gt;='0' &amp;&amp; *exp&lt;='9')  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判定为数字字符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{  postexp[i++]=*exp;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exp++;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postexp[i++]='#';	  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标识一个数值串结束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(!StackEmpty(Optr))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	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此时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扫描完毕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栈不空时循环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Pop(Optr，e);		 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出栈元素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postexp[i++]=e;	  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存放到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postexp[i]='\0';		  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给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表达式添加结束标识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DestroyStack(Optr);	  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64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00034" y="500042"/>
            <a:ext cx="3000396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）后缀表达式求值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357298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smtClean="0">
                <a:latin typeface="Consolas" pitchFamily="49" charset="0"/>
                <a:cs typeface="Consolas" pitchFamily="49" charset="0"/>
              </a:rPr>
              <a:t>postexp</a:t>
            </a:r>
            <a:r>
              <a:rPr lang="en-US" sz="2000" i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Symbol"/>
              </a:rPr>
              <a:t>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值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1571604" y="3786190"/>
            <a:ext cx="1357322" cy="1898048"/>
            <a:chOff x="1571604" y="3786190"/>
            <a:chExt cx="1357322" cy="1898048"/>
          </a:xfrm>
        </p:grpSpPr>
        <p:cxnSp>
          <p:nvCxnSpPr>
            <p:cNvPr id="7" name="直接连接符 6"/>
            <p:cNvCxnSpPr/>
            <p:nvPr/>
          </p:nvCxnSpPr>
          <p:spPr>
            <a:xfrm rot="5400000">
              <a:off x="1107257" y="4464057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5400000">
              <a:off x="1965307" y="4464057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785918" y="5141924"/>
              <a:ext cx="857256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571604" y="5314906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操作数栈</a:t>
              </a:r>
              <a:endParaRPr lang="zh-CN" altLang="en-US" sz="18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71472" y="2000240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扫描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postexp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的所有字符：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2976" y="2571744"/>
            <a:ext cx="6215106" cy="114143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144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数字字符：转换为数值并进栈</a:t>
            </a:r>
            <a:endParaRPr lang="en-US" altLang="zh-CN" sz="2000" smtClean="0"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运算符：退栈两个操作数，计算，将结果进栈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65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642918"/>
            <a:ext cx="8429684" cy="368750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读取字符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ch，ch!='\0')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'+'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：从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Opnd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栈中出栈两个数值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c=b+a;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'-'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：从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Opnd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栈中出栈两个数值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c=b-a;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'*'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：从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Opnd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栈中出栈两个数值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c=b*a;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'/'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：从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Opnd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栈中出栈两个数值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不零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c=b/a;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ch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为数字字符：将连续的数字串转换成数值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d，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Opnd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栈的栈顶操作数即后缀表达式的值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66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928670"/>
            <a:ext cx="8501122" cy="53285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80000" bIns="180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double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compvalue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(char *postexp)	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double d， a， b， c， e;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SqStack1 *Opnd;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定义操作数栈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InitStack1(Opnd);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初始化操作数栈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(*postexp!='\0')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//postexp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字符串未扫描完时循环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switch (*postexp)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case '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':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判定为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'+'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号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Pop1(Opnd，a);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出栈元素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Pop1(Opnd，b);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出栈元素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c=b+a;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Push1(Opnd，c);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将计算结果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break;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357166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算法：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计算后缀表达式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postexp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的值。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67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357166"/>
            <a:ext cx="8143932" cy="4672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case '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':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判定为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'-'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号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Pop1(Opnd，a);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出栈元素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Pop1(Opnd，b);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出栈元素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c=b-a;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Push1(Opnd，c);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将计算结果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break;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case '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':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判定为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'*'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号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Pop1(Opnd，a);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出栈元素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Pop1(Opnd，b);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出栈元素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c=b*a;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Push1(Opnd，c);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将计算结果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break;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68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428604"/>
            <a:ext cx="8001056" cy="53285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80000" bIns="180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case '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':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判定为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'/'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号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Pop1(Opnd，a);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出栈元素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Pop1(Opnd，b);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出栈元素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if (a!=0)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{  c=b/a;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Push1(Opnd，c);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将计算结果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break;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else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{   printf("\n\t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除零错误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!\n");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 exit(0);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异常退出</a:t>
            </a: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break;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69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676801"/>
            <a:ext cx="8001056" cy="132343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一个栈的入栈序列为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  <a:sym typeface="Symbol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，其出栈序列是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  <a:sym typeface="Symbol"/>
              </a:rPr>
              <a:t>…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。若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sz="2000" i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可能取值的个数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是（  ）多少？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A.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       B.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       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C.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D.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无法确定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00364" y="214290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全国考研题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4100460"/>
            <a:ext cx="657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可以取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进，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进，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出，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进，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出，</a:t>
            </a:r>
            <a:r>
              <a:rPr lang="en-US" altLang="zh-CN" sz="20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662" y="4529088"/>
            <a:ext cx="6143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可以取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进，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出，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进，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进，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出，</a:t>
            </a:r>
            <a:r>
              <a:rPr lang="en-US" altLang="zh-CN" sz="20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 … 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4986234"/>
            <a:ext cx="6929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可以取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进，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出，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进，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进，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进，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出， </a:t>
            </a:r>
            <a:r>
              <a:rPr lang="en-US" altLang="zh-CN" sz="20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… 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8662" y="5457782"/>
            <a:ext cx="7500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可以取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进，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出，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进，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进，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进，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进，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出， </a:t>
            </a:r>
            <a:r>
              <a:rPr lang="en-US" altLang="zh-CN" sz="20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… 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2976" y="5772109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endParaRPr lang="zh-CN" altLang="en-US" sz="2000"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8662" y="6143644"/>
            <a:ext cx="642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可以取除了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外的任何值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共有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种可能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。答案为</a:t>
            </a:r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2" name="组合 7"/>
          <p:cNvGrpSpPr/>
          <p:nvPr/>
        </p:nvGrpSpPr>
        <p:grpSpPr>
          <a:xfrm>
            <a:off x="428628" y="214290"/>
            <a:ext cx="1000100" cy="785817"/>
            <a:chOff x="5691204" y="3835411"/>
            <a:chExt cx="1238250" cy="1236663"/>
          </a:xfrm>
        </p:grpSpPr>
        <p:grpSp>
          <p:nvGrpSpPr>
            <p:cNvPr id="13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15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6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7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4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214414" y="2285992"/>
            <a:ext cx="5715040" cy="1428760"/>
            <a:chOff x="1214414" y="2285992"/>
            <a:chExt cx="5715040" cy="1428760"/>
          </a:xfrm>
        </p:grpSpPr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3143240" y="2634752"/>
              <a:ext cx="0" cy="10800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Line 5"/>
            <p:cNvSpPr>
              <a:spLocks noChangeShapeType="1"/>
            </p:cNvSpPr>
            <p:nvPr/>
          </p:nvSpPr>
          <p:spPr bwMode="auto">
            <a:xfrm>
              <a:off x="4079865" y="2634752"/>
              <a:ext cx="0" cy="10800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Line 6"/>
            <p:cNvSpPr>
              <a:spLocks noChangeShapeType="1"/>
            </p:cNvSpPr>
            <p:nvPr/>
          </p:nvSpPr>
          <p:spPr bwMode="auto">
            <a:xfrm>
              <a:off x="3143240" y="3704445"/>
              <a:ext cx="936625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89884" y="2617768"/>
              <a:ext cx="468000" cy="3077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54722" y="2617768"/>
              <a:ext cx="468000" cy="3077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?</a:t>
              </a:r>
              <a:endParaRPr lang="zh-CN" altLang="en-US" sz="20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14414" y="2285992"/>
              <a:ext cx="192882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i="1" smtClean="0">
                  <a:latin typeface="Consolas" pitchFamily="49" charset="0"/>
                  <a:cs typeface="Consolas" pitchFamily="49" charset="0"/>
                  <a:sym typeface="Symbol"/>
                </a:rPr>
                <a:t>n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Symbol"/>
                </a:rPr>
                <a:t>  </a:t>
              </a:r>
              <a:r>
                <a:rPr lang="en-US" altLang="zh-CN" sz="2000" smtClean="0">
                  <a:latin typeface="宋体" pitchFamily="2" charset="-122"/>
                  <a:ea typeface="宋体" pitchFamily="2" charset="-122"/>
                  <a:cs typeface="Consolas" pitchFamily="49" charset="0"/>
                  <a:sym typeface="Symbol"/>
                </a:rPr>
                <a:t>…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Symbol"/>
                </a:rPr>
                <a:t>   3 2 1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49352" y="3282735"/>
              <a:ext cx="14801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不可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能是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9" name="直接箭头连接符 28"/>
            <p:cNvCxnSpPr>
              <a:stCxn id="28" idx="0"/>
              <a:endCxn id="26" idx="2"/>
            </p:cNvCxnSpPr>
            <p:nvPr/>
          </p:nvCxnSpPr>
          <p:spPr>
            <a:xfrm rot="16200000" flipV="1">
              <a:off x="6010468" y="3103799"/>
              <a:ext cx="357190" cy="681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786314" y="2617768"/>
              <a:ext cx="468000" cy="3077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3144982" y="2356914"/>
              <a:ext cx="341644" cy="556008"/>
            </a:xfrm>
            <a:custGeom>
              <a:avLst/>
              <a:gdLst>
                <a:gd name="connsiteX0" fmla="*/ 0 w 341644"/>
                <a:gd name="connsiteY0" fmla="*/ 53591 h 556008"/>
                <a:gd name="connsiteX1" fmla="*/ 170822 w 341644"/>
                <a:gd name="connsiteY1" fmla="*/ 83736 h 556008"/>
                <a:gd name="connsiteX2" fmla="*/ 341644 w 341644"/>
                <a:gd name="connsiteY2" fmla="*/ 556008 h 556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644" h="556008">
                  <a:moveTo>
                    <a:pt x="0" y="53591"/>
                  </a:moveTo>
                  <a:cubicBezTo>
                    <a:pt x="56940" y="26795"/>
                    <a:pt x="113881" y="0"/>
                    <a:pt x="170822" y="83736"/>
                  </a:cubicBezTo>
                  <a:cubicBezTo>
                    <a:pt x="227763" y="167472"/>
                    <a:pt x="284703" y="361740"/>
                    <a:pt x="341644" y="556008"/>
                  </a:cubicBezTo>
                </a:path>
              </a:pathLst>
            </a:cu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7</a:t>
            </a:fld>
            <a:r>
              <a:rPr lang="en-US" altLang="zh-CN" smtClean="0"/>
              <a:t>/91</a:t>
            </a:r>
            <a:endParaRPr lang="en-US" altLang="zh-CN"/>
          </a:p>
        </p:txBody>
      </p:sp>
      <p:grpSp>
        <p:nvGrpSpPr>
          <p:cNvPr id="30" name="组合 29"/>
          <p:cNvGrpSpPr/>
          <p:nvPr/>
        </p:nvGrpSpPr>
        <p:grpSpPr>
          <a:xfrm>
            <a:off x="428596" y="3417891"/>
            <a:ext cx="722313" cy="582613"/>
            <a:chOff x="1774825" y="5489593"/>
            <a:chExt cx="722313" cy="582613"/>
          </a:xfrm>
        </p:grpSpPr>
        <p:sp>
          <p:nvSpPr>
            <p:cNvPr id="33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35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37" name="Picture 49" descr="阴影5"/>
              <p:cNvPicPr preferRelativeResize="0"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38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71480"/>
            <a:ext cx="7929618" cy="51517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default:	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处理数字字符</a:t>
            </a: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d=0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转换成对应的数值存放到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while (*postexp&gt;='0' &amp;&amp; *postexp&lt;='9')</a:t>
            </a: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{	d=10*d+*postexp-'0';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postexp++;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Push1(Opnd，d);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将数值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break;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postexp++;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继续处理其他字符</a:t>
            </a: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GetTop1(Opnd，e);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取栈顶元素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DestroyStack1(Opnd);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</a:t>
            </a: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e;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70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428596" y="714356"/>
            <a:ext cx="3319456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altLang="zh-CN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设计</a:t>
            </a:r>
            <a:r>
              <a:rPr lang="zh-CN" altLang="en-US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求解程序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500034" y="2214554"/>
            <a:ext cx="8143932" cy="3082740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char exp[]="(56-20)/(4+2)";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可将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改为键盘输入</a:t>
            </a: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char postexp[MaxSize];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trans(exp，postexp);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printf("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中缀表达式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:%s\n"，exp);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printf("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后缀表达式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:%s\n"，postexp);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printf("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表达式的值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:%g\n"，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compvalue(postexp)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return 0;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643050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建立如下主函数调用上述算法：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71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428596" y="428604"/>
            <a:ext cx="274795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altLang="zh-CN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运行结果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5786" y="1214422"/>
            <a:ext cx="4357718" cy="16218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pPr indent="457200" algn="l"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中缀表达式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:(56-20)/(4+2)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indent="457200" algn="l"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后缀表达式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:56#20#-4#2#+/</a:t>
            </a:r>
            <a:endParaRPr lang="zh-CN" altLang="en-US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indent="457200" algn="l">
              <a:lnSpc>
                <a:spcPct val="15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表达式的值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:6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72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393701" y="1457207"/>
            <a:ext cx="24637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Blip>
                <a:blip r:embed="rId3"/>
              </a:buBlip>
            </a:pPr>
            <a:r>
              <a:rPr kumimoji="1" lang="en-US" altLang="zh-CN" sz="200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en-US" altLang="zh-CN" sz="2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黑体" pitchFamily="49" charset="-122"/>
                <a:ea typeface="黑体" pitchFamily="49" charset="-122"/>
              </a:rPr>
              <a:t>问题描述       </a:t>
            </a:r>
            <a:endParaRPr kumimoji="1" lang="zh-CN" altLang="en-US" sz="2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0356" name="Text Box 4" descr="羊皮纸"/>
          <p:cNvSpPr txBox="1">
            <a:spLocks noChangeArrowheads="1"/>
          </p:cNvSpPr>
          <p:nvPr/>
        </p:nvSpPr>
        <p:spPr bwMode="auto">
          <a:xfrm>
            <a:off x="428596" y="460228"/>
            <a:ext cx="3214710" cy="514738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2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、</a:t>
            </a:r>
            <a:r>
              <a:rPr kumimoji="1" lang="zh-CN" altLang="en-US" dirty="0" smtClean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用栈求解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迷宫问题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34" y="2143116"/>
            <a:ext cx="8072526" cy="1423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</a:t>
            </a:r>
            <a:r>
              <a:rPr lang="en-US" sz="20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sz="2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  <a:r>
              <a:rPr lang="en-US" sz="20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迷宫图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入口与出口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行走规则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。求一条从指定入口到出口的路径。</a:t>
            </a:r>
            <a:endParaRPr lang="en-US" altLang="zh-CN" sz="20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求路径必须是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简单路径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，即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路径不重复。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73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500042"/>
            <a:ext cx="842968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  行走</a:t>
            </a:r>
            <a:r>
              <a:rPr lang="zh-CN" altLang="en-US" sz="2000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规则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上、下、左、右相邻方块行走。其中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）表示一个方块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 Box 110"/>
          <p:cNvSpPr txBox="1">
            <a:spLocks noChangeArrowheads="1"/>
          </p:cNvSpPr>
          <p:nvPr/>
        </p:nvSpPr>
        <p:spPr bwMode="auto">
          <a:xfrm>
            <a:off x="3714744" y="1500174"/>
            <a:ext cx="857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方位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4" name="Text Box 111"/>
          <p:cNvSpPr txBox="1">
            <a:spLocks noChangeArrowheads="1"/>
          </p:cNvSpPr>
          <p:nvPr/>
        </p:nvSpPr>
        <p:spPr bwMode="auto">
          <a:xfrm>
            <a:off x="3714744" y="5529220"/>
            <a:ext cx="9286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方位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5" name="Text Box 112"/>
          <p:cNvSpPr txBox="1">
            <a:spLocks noChangeArrowheads="1"/>
          </p:cNvSpPr>
          <p:nvPr/>
        </p:nvSpPr>
        <p:spPr bwMode="auto">
          <a:xfrm>
            <a:off x="6286512" y="3500438"/>
            <a:ext cx="857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方位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6" name="Text Box 113"/>
          <p:cNvSpPr txBox="1">
            <a:spLocks noChangeArrowheads="1"/>
          </p:cNvSpPr>
          <p:nvPr/>
        </p:nvSpPr>
        <p:spPr bwMode="auto">
          <a:xfrm>
            <a:off x="1142976" y="3500438"/>
            <a:ext cx="9286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方位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3786182" y="3424228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endParaRPr lang="en-US" altLang="zh-CN" sz="1600" i="1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cxnSp>
        <p:nvCxnSpPr>
          <p:cNvPr id="9" name="直接箭头连接符 8"/>
          <p:cNvCxnSpPr>
            <a:cxnSpLocks noChangeShapeType="1"/>
          </p:cNvCxnSpPr>
          <p:nvPr/>
        </p:nvCxnSpPr>
        <p:spPr bwMode="auto">
          <a:xfrm rot="16200000" flipV="1">
            <a:off x="3674281" y="2951963"/>
            <a:ext cx="938182" cy="635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cxnSpLocks noChangeShapeType="1"/>
          </p:cNvCxnSpPr>
          <p:nvPr/>
        </p:nvCxnSpPr>
        <p:spPr bwMode="auto">
          <a:xfrm flipV="1">
            <a:off x="4524385" y="3667117"/>
            <a:ext cx="939800" cy="7937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cxnSpLocks noChangeShapeType="1"/>
          </p:cNvCxnSpPr>
          <p:nvPr/>
        </p:nvCxnSpPr>
        <p:spPr bwMode="auto">
          <a:xfrm rot="5400000">
            <a:off x="3669504" y="4450547"/>
            <a:ext cx="957262" cy="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 rot="10800000">
            <a:off x="2850428" y="3667117"/>
            <a:ext cx="915988" cy="7937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3786182" y="1957377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-1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endParaRPr lang="en-US" altLang="zh-CN" sz="1600" i="1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5481644" y="3414703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+1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2137488" y="3424228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j-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3786182" y="4929198"/>
            <a:ext cx="756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+1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74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797204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155979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503642" y="1748852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65592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224367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572029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930804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653117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291167" y="1748852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011892" y="17488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797204" y="210762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155979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503642" y="210762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865592" y="210762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4224367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572029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4930804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5653117" y="210762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5291167" y="2107627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6011892" y="210762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797204" y="246799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3155979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3503642" y="2467990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3865592" y="246799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4224367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4572029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4930804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5653117" y="246799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5291167" y="2467990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6011892" y="246799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2797204" y="28283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3155979" y="2828352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3503642" y="2828352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3865592" y="2828352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4224367" y="2828352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4572029" y="28283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4930804" y="28283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5653117" y="2828352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5291167" y="2828352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1" name="Rectangle 41"/>
          <p:cNvSpPr>
            <a:spLocks noChangeArrowheads="1"/>
          </p:cNvSpPr>
          <p:nvPr/>
        </p:nvSpPr>
        <p:spPr bwMode="auto">
          <a:xfrm>
            <a:off x="6011892" y="2828352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2" name="Rectangle 42"/>
          <p:cNvSpPr>
            <a:spLocks noChangeArrowheads="1"/>
          </p:cNvSpPr>
          <p:nvPr/>
        </p:nvSpPr>
        <p:spPr bwMode="auto">
          <a:xfrm>
            <a:off x="2797204" y="31760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3155979" y="3181349"/>
            <a:ext cx="358775" cy="39154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3503642" y="3176015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5" name="Rectangle 45"/>
          <p:cNvSpPr>
            <a:spLocks noChangeArrowheads="1"/>
          </p:cNvSpPr>
          <p:nvPr/>
        </p:nvSpPr>
        <p:spPr bwMode="auto">
          <a:xfrm>
            <a:off x="3865592" y="31760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6" name="Rectangle 46"/>
          <p:cNvSpPr>
            <a:spLocks noChangeArrowheads="1"/>
          </p:cNvSpPr>
          <p:nvPr/>
        </p:nvSpPr>
        <p:spPr bwMode="auto">
          <a:xfrm>
            <a:off x="4224367" y="31760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4572029" y="31760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8" name="Rectangle 48"/>
          <p:cNvSpPr>
            <a:spLocks noChangeArrowheads="1"/>
          </p:cNvSpPr>
          <p:nvPr/>
        </p:nvSpPr>
        <p:spPr bwMode="auto">
          <a:xfrm>
            <a:off x="4930804" y="31760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9" name="Rectangle 49"/>
          <p:cNvSpPr>
            <a:spLocks noChangeArrowheads="1"/>
          </p:cNvSpPr>
          <p:nvPr/>
        </p:nvSpPr>
        <p:spPr bwMode="auto">
          <a:xfrm>
            <a:off x="5653117" y="31760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0" name="Rectangle 50"/>
          <p:cNvSpPr>
            <a:spLocks noChangeArrowheads="1"/>
          </p:cNvSpPr>
          <p:nvPr/>
        </p:nvSpPr>
        <p:spPr bwMode="auto">
          <a:xfrm>
            <a:off x="5291167" y="3176015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6011892" y="31760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2" name="Rectangle 52"/>
          <p:cNvSpPr>
            <a:spLocks noChangeArrowheads="1"/>
          </p:cNvSpPr>
          <p:nvPr/>
        </p:nvSpPr>
        <p:spPr bwMode="auto">
          <a:xfrm>
            <a:off x="2797204" y="353637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3" name="Rectangle 53"/>
          <p:cNvSpPr>
            <a:spLocks noChangeArrowheads="1"/>
          </p:cNvSpPr>
          <p:nvPr/>
        </p:nvSpPr>
        <p:spPr bwMode="auto">
          <a:xfrm>
            <a:off x="3155979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4" name="Rectangle 54"/>
          <p:cNvSpPr>
            <a:spLocks noChangeArrowheads="1"/>
          </p:cNvSpPr>
          <p:nvPr/>
        </p:nvSpPr>
        <p:spPr bwMode="auto">
          <a:xfrm>
            <a:off x="3503642" y="353637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5" name="Rectangle 55"/>
          <p:cNvSpPr>
            <a:spLocks noChangeArrowheads="1"/>
          </p:cNvSpPr>
          <p:nvPr/>
        </p:nvSpPr>
        <p:spPr bwMode="auto">
          <a:xfrm>
            <a:off x="3865592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6" name="Rectangle 56"/>
          <p:cNvSpPr>
            <a:spLocks noChangeArrowheads="1"/>
          </p:cNvSpPr>
          <p:nvPr/>
        </p:nvSpPr>
        <p:spPr bwMode="auto">
          <a:xfrm>
            <a:off x="4224367" y="353637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7" name="Rectangle 57"/>
          <p:cNvSpPr>
            <a:spLocks noChangeArrowheads="1"/>
          </p:cNvSpPr>
          <p:nvPr/>
        </p:nvSpPr>
        <p:spPr bwMode="auto">
          <a:xfrm>
            <a:off x="4572029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8" name="Rectangle 58"/>
          <p:cNvSpPr>
            <a:spLocks noChangeArrowheads="1"/>
          </p:cNvSpPr>
          <p:nvPr/>
        </p:nvSpPr>
        <p:spPr bwMode="auto">
          <a:xfrm>
            <a:off x="4930804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59" name="Rectangle 59"/>
          <p:cNvSpPr>
            <a:spLocks noChangeArrowheads="1"/>
          </p:cNvSpPr>
          <p:nvPr/>
        </p:nvSpPr>
        <p:spPr bwMode="auto">
          <a:xfrm>
            <a:off x="5653117" y="35363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0" name="Rectangle 60"/>
          <p:cNvSpPr>
            <a:spLocks noChangeArrowheads="1"/>
          </p:cNvSpPr>
          <p:nvPr/>
        </p:nvSpPr>
        <p:spPr bwMode="auto">
          <a:xfrm>
            <a:off x="5291167" y="353637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1" name="Rectangle 61"/>
          <p:cNvSpPr>
            <a:spLocks noChangeArrowheads="1"/>
          </p:cNvSpPr>
          <p:nvPr/>
        </p:nvSpPr>
        <p:spPr bwMode="auto">
          <a:xfrm>
            <a:off x="6011892" y="353637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2" name="Rectangle 62"/>
          <p:cNvSpPr>
            <a:spLocks noChangeArrowheads="1"/>
          </p:cNvSpPr>
          <p:nvPr/>
        </p:nvSpPr>
        <p:spPr bwMode="auto">
          <a:xfrm>
            <a:off x="2797204" y="38967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3" name="Rectangle 63"/>
          <p:cNvSpPr>
            <a:spLocks noChangeArrowheads="1"/>
          </p:cNvSpPr>
          <p:nvPr/>
        </p:nvSpPr>
        <p:spPr bwMode="auto">
          <a:xfrm>
            <a:off x="3155979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4" name="Rectangle 64"/>
          <p:cNvSpPr>
            <a:spLocks noChangeArrowheads="1"/>
          </p:cNvSpPr>
          <p:nvPr/>
        </p:nvSpPr>
        <p:spPr bwMode="auto">
          <a:xfrm>
            <a:off x="3503642" y="3896740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5" name="Rectangle 65"/>
          <p:cNvSpPr>
            <a:spLocks noChangeArrowheads="1"/>
          </p:cNvSpPr>
          <p:nvPr/>
        </p:nvSpPr>
        <p:spPr bwMode="auto">
          <a:xfrm>
            <a:off x="3865592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6" name="Rectangle 66"/>
          <p:cNvSpPr>
            <a:spLocks noChangeArrowheads="1"/>
          </p:cNvSpPr>
          <p:nvPr/>
        </p:nvSpPr>
        <p:spPr bwMode="auto">
          <a:xfrm>
            <a:off x="4224367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7" name="Rectangle 67"/>
          <p:cNvSpPr>
            <a:spLocks noChangeArrowheads="1"/>
          </p:cNvSpPr>
          <p:nvPr/>
        </p:nvSpPr>
        <p:spPr bwMode="auto">
          <a:xfrm>
            <a:off x="4572029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8" name="Rectangle 68"/>
          <p:cNvSpPr>
            <a:spLocks noChangeArrowheads="1"/>
          </p:cNvSpPr>
          <p:nvPr/>
        </p:nvSpPr>
        <p:spPr bwMode="auto">
          <a:xfrm>
            <a:off x="4930804" y="38967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9" name="Rectangle 69"/>
          <p:cNvSpPr>
            <a:spLocks noChangeArrowheads="1"/>
          </p:cNvSpPr>
          <p:nvPr/>
        </p:nvSpPr>
        <p:spPr bwMode="auto">
          <a:xfrm>
            <a:off x="5653117" y="3896740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0" name="Rectangle 70"/>
          <p:cNvSpPr>
            <a:spLocks noChangeArrowheads="1"/>
          </p:cNvSpPr>
          <p:nvPr/>
        </p:nvSpPr>
        <p:spPr bwMode="auto">
          <a:xfrm>
            <a:off x="5291167" y="3896740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1" name="Rectangle 71"/>
          <p:cNvSpPr>
            <a:spLocks noChangeArrowheads="1"/>
          </p:cNvSpPr>
          <p:nvPr/>
        </p:nvSpPr>
        <p:spPr bwMode="auto">
          <a:xfrm>
            <a:off x="6011892" y="38967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2" name="Rectangle 72"/>
          <p:cNvSpPr>
            <a:spLocks noChangeArrowheads="1"/>
          </p:cNvSpPr>
          <p:nvPr/>
        </p:nvSpPr>
        <p:spPr bwMode="auto">
          <a:xfrm>
            <a:off x="2797204" y="42555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3" name="Rectangle 73"/>
          <p:cNvSpPr>
            <a:spLocks noChangeArrowheads="1"/>
          </p:cNvSpPr>
          <p:nvPr/>
        </p:nvSpPr>
        <p:spPr bwMode="auto">
          <a:xfrm>
            <a:off x="3155979" y="42555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4" name="Rectangle 74"/>
          <p:cNvSpPr>
            <a:spLocks noChangeArrowheads="1"/>
          </p:cNvSpPr>
          <p:nvPr/>
        </p:nvSpPr>
        <p:spPr bwMode="auto">
          <a:xfrm>
            <a:off x="3503642" y="4255515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5" name="Rectangle 75"/>
          <p:cNvSpPr>
            <a:spLocks noChangeArrowheads="1"/>
          </p:cNvSpPr>
          <p:nvPr/>
        </p:nvSpPr>
        <p:spPr bwMode="auto">
          <a:xfrm>
            <a:off x="3865592" y="42555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6" name="Rectangle 76"/>
          <p:cNvSpPr>
            <a:spLocks noChangeArrowheads="1"/>
          </p:cNvSpPr>
          <p:nvPr/>
        </p:nvSpPr>
        <p:spPr bwMode="auto">
          <a:xfrm>
            <a:off x="4224367" y="42555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7" name="Rectangle 77"/>
          <p:cNvSpPr>
            <a:spLocks noChangeArrowheads="1"/>
          </p:cNvSpPr>
          <p:nvPr/>
        </p:nvSpPr>
        <p:spPr bwMode="auto">
          <a:xfrm>
            <a:off x="4572029" y="42555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8" name="Rectangle 78"/>
          <p:cNvSpPr>
            <a:spLocks noChangeArrowheads="1"/>
          </p:cNvSpPr>
          <p:nvPr/>
        </p:nvSpPr>
        <p:spPr bwMode="auto">
          <a:xfrm>
            <a:off x="4930804" y="42555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9" name="Rectangle 79"/>
          <p:cNvSpPr>
            <a:spLocks noChangeArrowheads="1"/>
          </p:cNvSpPr>
          <p:nvPr/>
        </p:nvSpPr>
        <p:spPr bwMode="auto">
          <a:xfrm>
            <a:off x="5653117" y="4255515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0" name="Rectangle 80"/>
          <p:cNvSpPr>
            <a:spLocks noChangeArrowheads="1"/>
          </p:cNvSpPr>
          <p:nvPr/>
        </p:nvSpPr>
        <p:spPr bwMode="auto">
          <a:xfrm>
            <a:off x="5291167" y="4255515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1" name="Rectangle 81"/>
          <p:cNvSpPr>
            <a:spLocks noChangeArrowheads="1"/>
          </p:cNvSpPr>
          <p:nvPr/>
        </p:nvSpPr>
        <p:spPr bwMode="auto">
          <a:xfrm>
            <a:off x="6011892" y="4255515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2" name="Rectangle 82"/>
          <p:cNvSpPr>
            <a:spLocks noChangeArrowheads="1"/>
          </p:cNvSpPr>
          <p:nvPr/>
        </p:nvSpPr>
        <p:spPr bwMode="auto">
          <a:xfrm>
            <a:off x="2797204" y="461587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3" name="Rectangle 83"/>
          <p:cNvSpPr>
            <a:spLocks noChangeArrowheads="1"/>
          </p:cNvSpPr>
          <p:nvPr/>
        </p:nvSpPr>
        <p:spPr bwMode="auto">
          <a:xfrm>
            <a:off x="3155979" y="4615877"/>
            <a:ext cx="358775" cy="358775"/>
          </a:xfrm>
          <a:prstGeom prst="rect">
            <a:avLst/>
          </a:prstGeom>
          <a:solidFill>
            <a:srgbClr val="F8BFBE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4" name="Rectangle 84"/>
          <p:cNvSpPr>
            <a:spLocks noChangeArrowheads="1"/>
          </p:cNvSpPr>
          <p:nvPr/>
        </p:nvSpPr>
        <p:spPr bwMode="auto">
          <a:xfrm>
            <a:off x="3503642" y="461587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5" name="Rectangle 85"/>
          <p:cNvSpPr>
            <a:spLocks noChangeArrowheads="1"/>
          </p:cNvSpPr>
          <p:nvPr/>
        </p:nvSpPr>
        <p:spPr bwMode="auto">
          <a:xfrm>
            <a:off x="3865592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6" name="Rectangle 86"/>
          <p:cNvSpPr>
            <a:spLocks noChangeArrowheads="1"/>
          </p:cNvSpPr>
          <p:nvPr/>
        </p:nvSpPr>
        <p:spPr bwMode="auto">
          <a:xfrm>
            <a:off x="4224367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7" name="Rectangle 87"/>
          <p:cNvSpPr>
            <a:spLocks noChangeArrowheads="1"/>
          </p:cNvSpPr>
          <p:nvPr/>
        </p:nvSpPr>
        <p:spPr bwMode="auto">
          <a:xfrm>
            <a:off x="4572029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8" name="Rectangle 88"/>
          <p:cNvSpPr>
            <a:spLocks noChangeArrowheads="1"/>
          </p:cNvSpPr>
          <p:nvPr/>
        </p:nvSpPr>
        <p:spPr bwMode="auto">
          <a:xfrm>
            <a:off x="4930804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89" name="Rectangle 89"/>
          <p:cNvSpPr>
            <a:spLocks noChangeArrowheads="1"/>
          </p:cNvSpPr>
          <p:nvPr/>
        </p:nvSpPr>
        <p:spPr bwMode="auto">
          <a:xfrm>
            <a:off x="5653117" y="4615877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0" name="Rectangle 90"/>
          <p:cNvSpPr>
            <a:spLocks noChangeArrowheads="1"/>
          </p:cNvSpPr>
          <p:nvPr/>
        </p:nvSpPr>
        <p:spPr bwMode="auto">
          <a:xfrm>
            <a:off x="5291167" y="4615877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1" name="Rectangle 91"/>
          <p:cNvSpPr>
            <a:spLocks noChangeArrowheads="1"/>
          </p:cNvSpPr>
          <p:nvPr/>
        </p:nvSpPr>
        <p:spPr bwMode="auto">
          <a:xfrm>
            <a:off x="6011892" y="4615877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2" name="Rectangle 92"/>
          <p:cNvSpPr>
            <a:spLocks noChangeArrowheads="1"/>
          </p:cNvSpPr>
          <p:nvPr/>
        </p:nvSpPr>
        <p:spPr bwMode="auto">
          <a:xfrm>
            <a:off x="2797204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3" name="Rectangle 93"/>
          <p:cNvSpPr>
            <a:spLocks noChangeArrowheads="1"/>
          </p:cNvSpPr>
          <p:nvPr/>
        </p:nvSpPr>
        <p:spPr bwMode="auto">
          <a:xfrm>
            <a:off x="3155979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4" name="Rectangle 94"/>
          <p:cNvSpPr>
            <a:spLocks noChangeArrowheads="1"/>
          </p:cNvSpPr>
          <p:nvPr/>
        </p:nvSpPr>
        <p:spPr bwMode="auto">
          <a:xfrm>
            <a:off x="3503642" y="4976240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5" name="Rectangle 95"/>
          <p:cNvSpPr>
            <a:spLocks noChangeArrowheads="1"/>
          </p:cNvSpPr>
          <p:nvPr/>
        </p:nvSpPr>
        <p:spPr bwMode="auto">
          <a:xfrm>
            <a:off x="3865592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6" name="Rectangle 96"/>
          <p:cNvSpPr>
            <a:spLocks noChangeArrowheads="1"/>
          </p:cNvSpPr>
          <p:nvPr/>
        </p:nvSpPr>
        <p:spPr bwMode="auto">
          <a:xfrm>
            <a:off x="4224367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7" name="Rectangle 97"/>
          <p:cNvSpPr>
            <a:spLocks noChangeArrowheads="1"/>
          </p:cNvSpPr>
          <p:nvPr/>
        </p:nvSpPr>
        <p:spPr bwMode="auto">
          <a:xfrm>
            <a:off x="4572029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8" name="Rectangle 98"/>
          <p:cNvSpPr>
            <a:spLocks noChangeArrowheads="1"/>
          </p:cNvSpPr>
          <p:nvPr/>
        </p:nvSpPr>
        <p:spPr bwMode="auto">
          <a:xfrm>
            <a:off x="4930804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99" name="Rectangle 99"/>
          <p:cNvSpPr>
            <a:spLocks noChangeArrowheads="1"/>
          </p:cNvSpPr>
          <p:nvPr/>
        </p:nvSpPr>
        <p:spPr bwMode="auto">
          <a:xfrm>
            <a:off x="5653117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00" name="Rectangle 100"/>
          <p:cNvSpPr>
            <a:spLocks noChangeArrowheads="1"/>
          </p:cNvSpPr>
          <p:nvPr/>
        </p:nvSpPr>
        <p:spPr bwMode="auto">
          <a:xfrm>
            <a:off x="5291167" y="4976240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01" name="Rectangle 101"/>
          <p:cNvSpPr>
            <a:spLocks noChangeArrowheads="1"/>
          </p:cNvSpPr>
          <p:nvPr/>
        </p:nvSpPr>
        <p:spPr bwMode="auto">
          <a:xfrm>
            <a:off x="6011892" y="4976240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02" name="Line 102"/>
          <p:cNvSpPr>
            <a:spLocks noChangeShapeType="1"/>
          </p:cNvSpPr>
          <p:nvPr/>
        </p:nvSpPr>
        <p:spPr bwMode="auto">
          <a:xfrm>
            <a:off x="2063750" y="2239954"/>
            <a:ext cx="1223963" cy="0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Text Box 104"/>
          <p:cNvSpPr txBox="1">
            <a:spLocks noChangeArrowheads="1"/>
          </p:cNvSpPr>
          <p:nvPr/>
        </p:nvSpPr>
        <p:spPr bwMode="auto">
          <a:xfrm>
            <a:off x="2341559" y="1744118"/>
            <a:ext cx="433388" cy="36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0   1    2    3    4   5    6    7   8    9</a:t>
            </a:r>
          </a:p>
        </p:txBody>
      </p:sp>
      <p:sp>
        <p:nvSpPr>
          <p:cNvPr id="105" name="Text Box 116"/>
          <p:cNvSpPr txBox="1">
            <a:spLocks noChangeArrowheads="1"/>
          </p:cNvSpPr>
          <p:nvPr/>
        </p:nvSpPr>
        <p:spPr bwMode="auto">
          <a:xfrm>
            <a:off x="1628767" y="1895469"/>
            <a:ext cx="431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入口</a:t>
            </a:r>
          </a:p>
        </p:txBody>
      </p:sp>
      <p:sp>
        <p:nvSpPr>
          <p:cNvPr id="106" name="Line 117"/>
          <p:cNvSpPr>
            <a:spLocks noChangeShapeType="1"/>
          </p:cNvSpPr>
          <p:nvPr/>
        </p:nvSpPr>
        <p:spPr bwMode="auto">
          <a:xfrm flipH="1">
            <a:off x="5921391" y="4786322"/>
            <a:ext cx="1008063" cy="0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Text Box 118"/>
          <p:cNvSpPr txBox="1">
            <a:spLocks noChangeArrowheads="1"/>
          </p:cNvSpPr>
          <p:nvPr/>
        </p:nvSpPr>
        <p:spPr bwMode="auto">
          <a:xfrm>
            <a:off x="6783406" y="4429132"/>
            <a:ext cx="5032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仿宋" pitchFamily="49" charset="-122"/>
                <a:ea typeface="仿宋" pitchFamily="49" charset="-122"/>
                <a:cs typeface="Consolas" pitchFamily="49" charset="0"/>
              </a:rPr>
              <a:t>出口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00034" y="285728"/>
            <a:ext cx="8286808" cy="775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=8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=8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，图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中的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每个方块，用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空白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表示通道，用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阴影表示障碍物。为了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算法方便，一般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在迷宫外围加上了一条围墙。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03" name="组合 122"/>
          <p:cNvGrpSpPr/>
          <p:nvPr/>
        </p:nvGrpSpPr>
        <p:grpSpPr>
          <a:xfrm>
            <a:off x="4681538" y="4786322"/>
            <a:ext cx="2143140" cy="1226588"/>
            <a:chOff x="3929058" y="4857760"/>
            <a:chExt cx="2143140" cy="1226588"/>
          </a:xfrm>
        </p:grpSpPr>
        <p:sp>
          <p:nvSpPr>
            <p:cNvPr id="120" name="TextBox 119"/>
            <p:cNvSpPr txBox="1"/>
            <p:nvPr/>
          </p:nvSpPr>
          <p:spPr>
            <a:xfrm>
              <a:off x="3929058" y="5715016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一条迷宫路径</a:t>
              </a:r>
              <a:endParaRPr lang="zh-CN" altLang="en-US" sz="18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22" name="直接箭头连接符 121"/>
            <p:cNvCxnSpPr>
              <a:stCxn id="120" idx="0"/>
            </p:cNvCxnSpPr>
            <p:nvPr/>
          </p:nvCxnSpPr>
          <p:spPr>
            <a:xfrm rot="5400000" flipH="1" flipV="1">
              <a:off x="4607719" y="5250669"/>
              <a:ext cx="857256" cy="7143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任意多边形 120"/>
          <p:cNvSpPr/>
          <p:nvPr/>
        </p:nvSpPr>
        <p:spPr>
          <a:xfrm>
            <a:off x="3158067" y="2167467"/>
            <a:ext cx="2861733" cy="2633133"/>
          </a:xfrm>
          <a:custGeom>
            <a:avLst/>
            <a:gdLst>
              <a:gd name="connsiteX0" fmla="*/ 207433 w 2861733"/>
              <a:gd name="connsiteY0" fmla="*/ 118533 h 2633133"/>
              <a:gd name="connsiteX1" fmla="*/ 474133 w 2861733"/>
              <a:gd name="connsiteY1" fmla="*/ 118533 h 2633133"/>
              <a:gd name="connsiteX2" fmla="*/ 537633 w 2861733"/>
              <a:gd name="connsiteY2" fmla="*/ 829733 h 2633133"/>
              <a:gd name="connsiteX3" fmla="*/ 118533 w 2861733"/>
              <a:gd name="connsiteY3" fmla="*/ 829733 h 2633133"/>
              <a:gd name="connsiteX4" fmla="*/ 131233 w 2861733"/>
              <a:gd name="connsiteY4" fmla="*/ 1540933 h 2633133"/>
              <a:gd name="connsiteX5" fmla="*/ 905933 w 2861733"/>
              <a:gd name="connsiteY5" fmla="*/ 1579033 h 2633133"/>
              <a:gd name="connsiteX6" fmla="*/ 931333 w 2861733"/>
              <a:gd name="connsiteY6" fmla="*/ 1960033 h 2633133"/>
              <a:gd name="connsiteX7" fmla="*/ 1566333 w 2861733"/>
              <a:gd name="connsiteY7" fmla="*/ 1947333 h 2633133"/>
              <a:gd name="connsiteX8" fmla="*/ 1604433 w 2861733"/>
              <a:gd name="connsiteY8" fmla="*/ 1223433 h 2633133"/>
              <a:gd name="connsiteX9" fmla="*/ 2683933 w 2861733"/>
              <a:gd name="connsiteY9" fmla="*/ 1185333 h 2633133"/>
              <a:gd name="connsiteX10" fmla="*/ 2671233 w 2861733"/>
              <a:gd name="connsiteY10" fmla="*/ 2633133 h 2633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61733" h="2633133">
                <a:moveTo>
                  <a:pt x="207433" y="118533"/>
                </a:moveTo>
                <a:cubicBezTo>
                  <a:pt x="313266" y="59266"/>
                  <a:pt x="419100" y="0"/>
                  <a:pt x="474133" y="118533"/>
                </a:cubicBezTo>
                <a:cubicBezTo>
                  <a:pt x="529166" y="237066"/>
                  <a:pt x="596900" y="711200"/>
                  <a:pt x="537633" y="829733"/>
                </a:cubicBezTo>
                <a:cubicBezTo>
                  <a:pt x="478366" y="948266"/>
                  <a:pt x="186266" y="711200"/>
                  <a:pt x="118533" y="829733"/>
                </a:cubicBezTo>
                <a:cubicBezTo>
                  <a:pt x="50800" y="948266"/>
                  <a:pt x="0" y="1416050"/>
                  <a:pt x="131233" y="1540933"/>
                </a:cubicBezTo>
                <a:cubicBezTo>
                  <a:pt x="262466" y="1665816"/>
                  <a:pt x="772583" y="1509183"/>
                  <a:pt x="905933" y="1579033"/>
                </a:cubicBezTo>
                <a:cubicBezTo>
                  <a:pt x="1039283" y="1648883"/>
                  <a:pt x="821266" y="1898650"/>
                  <a:pt x="931333" y="1960033"/>
                </a:cubicBezTo>
                <a:cubicBezTo>
                  <a:pt x="1041400" y="2021416"/>
                  <a:pt x="1454150" y="2070100"/>
                  <a:pt x="1566333" y="1947333"/>
                </a:cubicBezTo>
                <a:cubicBezTo>
                  <a:pt x="1678516" y="1824566"/>
                  <a:pt x="1418166" y="1350433"/>
                  <a:pt x="1604433" y="1223433"/>
                </a:cubicBezTo>
                <a:cubicBezTo>
                  <a:pt x="1790700" y="1096433"/>
                  <a:pt x="2506133" y="950383"/>
                  <a:pt x="2683933" y="1185333"/>
                </a:cubicBezTo>
                <a:cubicBezTo>
                  <a:pt x="2861733" y="1420283"/>
                  <a:pt x="2766483" y="2026708"/>
                  <a:pt x="2671233" y="2633133"/>
                </a:cubicBezTo>
              </a:path>
            </a:pathLst>
          </a:custGeom>
          <a:ln w="28575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Text Box 103"/>
          <p:cNvSpPr txBox="1">
            <a:spLocks noChangeArrowheads="1"/>
          </p:cNvSpPr>
          <p:nvPr/>
        </p:nvSpPr>
        <p:spPr bwMode="auto">
          <a:xfrm>
            <a:off x="2857488" y="1285860"/>
            <a:ext cx="37147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0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1  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3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4  5 </a:t>
            </a:r>
            <a:r>
              <a:rPr lang="en-US" altLang="zh-CN" smtClean="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600" smtClean="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6  7  8  9</a:t>
            </a:r>
            <a:endParaRPr lang="en-US" altLang="zh-CN" sz="1600" dirty="0">
              <a:solidFill>
                <a:srgbClr val="00B0F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16" name="灯片编号占位符 1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75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ext Box 2"/>
          <p:cNvSpPr txBox="1">
            <a:spLocks noChangeArrowheads="1"/>
          </p:cNvSpPr>
          <p:nvPr/>
        </p:nvSpPr>
        <p:spPr bwMode="auto">
          <a:xfrm>
            <a:off x="500035" y="500042"/>
            <a:ext cx="25717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Blip>
                <a:blip r:embed="rId2"/>
              </a:buBlip>
            </a:pPr>
            <a:r>
              <a:rPr kumimoji="1" lang="zh-CN" altLang="en-US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　数据组织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72" y="1214422"/>
            <a:ext cx="8072494" cy="82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设置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一个迷宫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</a:t>
            </a:r>
            <a:r>
              <a:rPr 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mg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，其中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每个元素表示一个方块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的状态，为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时表示对应方块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是通道，为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时表示对应方块不可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走。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76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14876" y="1252823"/>
            <a:ext cx="371477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mg[</a:t>
            </a:r>
            <a:r>
              <a:rPr lang="en-US" sz="1600" i="1" dirty="0" err="1" smtClean="0">
                <a:latin typeface="Consolas" pitchFamily="49" charset="0"/>
                <a:cs typeface="Consolas" pitchFamily="49" charset="0"/>
              </a:rPr>
              <a:t>M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+2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][</a:t>
            </a:r>
            <a:r>
              <a:rPr lang="en-US" sz="1600" i="1" dirty="0" err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+2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]=</a:t>
            </a:r>
            <a:endParaRPr lang="zh-CN" altLang="en-US" sz="1600" dirty="0" smtClean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algn="l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1,1,1,1,1,1,1,1,1,1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},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1,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0,0,1,0,0,0,1,0,</a:t>
            </a:r>
            <a:r>
              <a:rPr lang="en-US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},</a:t>
            </a:r>
            <a:endParaRPr lang="zh-CN" altLang="en-US" sz="1600" dirty="0" smtClean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1,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0,0,1,0,0,0,1,0,</a:t>
            </a:r>
            <a:r>
              <a:rPr lang="en-US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},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1,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0,0,0,0,1,1,0,0,</a:t>
            </a:r>
            <a:r>
              <a:rPr lang="en-US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},</a:t>
            </a:r>
            <a:endParaRPr lang="zh-CN" altLang="en-US" sz="1600" dirty="0" smtClean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1,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0,1,1,1,0,0,0,0,</a:t>
            </a:r>
            <a:r>
              <a:rPr lang="en-US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},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1,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0,0,0,1,0,0,0,0,</a:t>
            </a:r>
            <a:r>
              <a:rPr lang="en-US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},</a:t>
            </a:r>
            <a:endParaRPr lang="zh-CN" altLang="en-US" sz="1600" dirty="0" smtClean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1,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0,1,0,0,0,1,0,0,</a:t>
            </a:r>
            <a:r>
              <a:rPr lang="en-US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},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1,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0,1,1,1,0,1,1,0,</a:t>
            </a:r>
            <a:r>
              <a:rPr lang="en-US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},</a:t>
            </a:r>
            <a:endParaRPr lang="zh-CN" altLang="en-US" sz="1600" dirty="0" smtClean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1,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1,0,0,0,0,0,0,0,</a:t>
            </a:r>
            <a:r>
              <a:rPr lang="en-US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},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1,1,1,1,1,1,1,1,1,1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algn="l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};</a:t>
            </a:r>
            <a:endParaRPr lang="zh-CN" alt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41365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00140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7803" y="1430063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9753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68528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16190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74965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597278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235328" y="1430063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956053" y="14300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41365" y="178883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00140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47803" y="178883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809753" y="178883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168528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16190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874965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597278" y="178883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235328" y="1788838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956053" y="178883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41365" y="214920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100140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447803" y="2149201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809753" y="214920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168528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516190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874965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597278" y="214920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3235328" y="2149201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956053" y="214920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741365" y="25095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100140" y="25095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447803" y="2509563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809753" y="25095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168528" y="25095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516190" y="25095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874965" y="25095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597278" y="2509563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235328" y="2509563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956053" y="2509563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741365" y="28572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1100140" y="2862560"/>
            <a:ext cx="358775" cy="39154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1447803" y="2857226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1809753" y="28572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168528" y="28572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516190" y="2857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2874965" y="2857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3597278" y="2857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3235328" y="2857226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3956053" y="28572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741365" y="321758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1100140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1447803" y="321758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1809753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2168528" y="321758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2516190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2874965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597278" y="32175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3235328" y="321758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3956053" y="321758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741365" y="35779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1100140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1447803" y="3577951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1809753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2168528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2516190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2874965" y="35779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3597278" y="3577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3235328" y="3577951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3956053" y="35779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741365" y="39367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1100140" y="39367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1447803" y="3936726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1809753" y="39367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2168528" y="39367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2516190" y="39367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2874965" y="39367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3597278" y="39367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3235328" y="3936726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3956053" y="3936726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741365" y="429708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1100140" y="429708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1447803" y="429708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1809753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2168528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2516190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2874965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3597278" y="4297088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3235328" y="4297088"/>
            <a:ext cx="361950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3956053" y="4297088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741365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1100140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1447803" y="4657451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1809753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2168528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2516190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2874965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3597278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3235328" y="4657451"/>
            <a:ext cx="361950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3956053" y="4657451"/>
            <a:ext cx="358775" cy="358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endParaRPr lang="zh-CN" altLang="zh-CN" sz="1800" b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4" name="Text Box 103"/>
          <p:cNvSpPr txBox="1">
            <a:spLocks noChangeArrowheads="1"/>
          </p:cNvSpPr>
          <p:nvPr/>
        </p:nvSpPr>
        <p:spPr bwMode="auto">
          <a:xfrm>
            <a:off x="774683" y="1038509"/>
            <a:ext cx="36038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0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1 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3  4  5  6  7 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8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9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05" name="Text Box 104"/>
          <p:cNvSpPr txBox="1">
            <a:spLocks noChangeArrowheads="1"/>
          </p:cNvSpPr>
          <p:nvPr/>
        </p:nvSpPr>
        <p:spPr bwMode="auto">
          <a:xfrm>
            <a:off x="285720" y="1425329"/>
            <a:ext cx="433388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0   1    2    3    4   5    6    7   8    9</a:t>
            </a:r>
          </a:p>
        </p:txBody>
      </p:sp>
      <p:grpSp>
        <p:nvGrpSpPr>
          <p:cNvPr id="103" name="组合 114"/>
          <p:cNvGrpSpPr/>
          <p:nvPr/>
        </p:nvGrpSpPr>
        <p:grpSpPr>
          <a:xfrm>
            <a:off x="5548319" y="2050010"/>
            <a:ext cx="1809763" cy="2967531"/>
            <a:chOff x="5464181" y="1400160"/>
            <a:chExt cx="1809763" cy="2967531"/>
          </a:xfrm>
        </p:grpSpPr>
        <p:sp>
          <p:nvSpPr>
            <p:cNvPr id="111" name="矩形 110"/>
            <p:cNvSpPr/>
            <p:nvPr/>
          </p:nvSpPr>
          <p:spPr bwMode="auto">
            <a:xfrm>
              <a:off x="5464181" y="1400160"/>
              <a:ext cx="1809763" cy="1950494"/>
            </a:xfrm>
            <a:prstGeom prst="rect">
              <a:avLst/>
            </a:prstGeom>
            <a:noFill/>
            <a:ln w="19050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3" name="直接连接符 112"/>
            <p:cNvCxnSpPr>
              <a:stCxn id="111" idx="2"/>
              <a:endCxn id="114" idx="0"/>
            </p:cNvCxnSpPr>
            <p:nvPr/>
          </p:nvCxnSpPr>
          <p:spPr>
            <a:xfrm rot="16200000" flipH="1">
              <a:off x="6047592" y="3672125"/>
              <a:ext cx="647705" cy="476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5945197" y="3998359"/>
              <a:ext cx="857256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800" i="1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en-US" sz="1800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×</a:t>
              </a:r>
              <a:r>
                <a:rPr lang="en-US" sz="1800" i="1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endParaRPr lang="zh-CN" altLang="en-US" sz="1800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6" name="上弧形箭头 115"/>
          <p:cNvSpPr/>
          <p:nvPr/>
        </p:nvSpPr>
        <p:spPr bwMode="auto">
          <a:xfrm>
            <a:off x="3000364" y="280108"/>
            <a:ext cx="2500330" cy="7200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>
            <a:headEnd/>
            <a:tailEnd type="triangl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12" name="灯片编号占位符 1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77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28596" y="357166"/>
            <a:ext cx="60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在算法中用到的栈采用</a:t>
            </a:r>
            <a:r>
              <a:rPr lang="zh-CN" altLang="en-US" sz="1800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</a:rPr>
              <a:t>顺序栈</a:t>
            </a:r>
            <a:r>
              <a:rPr lang="zh-CN" altLang="en-US" sz="1800" smtClean="0">
                <a:latin typeface="楷体" pitchFamily="49" charset="-122"/>
                <a:ea typeface="楷体" pitchFamily="49" charset="-122"/>
              </a:rPr>
              <a:t>存储结构，即将栈声明为</a:t>
            </a:r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zh-CN" altLang="en-US" sz="1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472" y="928670"/>
            <a:ext cx="7786742" cy="40543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endParaRPr lang="zh-CN" altLang="en-US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当前方块的行号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j;		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当前方块的列号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</a:t>
            </a:r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是下一可走相邻方位的方位号</a:t>
            </a: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Box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定义方块类型</a:t>
            </a:r>
          </a:p>
          <a:p>
            <a:pPr algn="l">
              <a:lnSpc>
                <a:spcPct val="150000"/>
              </a:lnSpc>
            </a:pPr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endParaRPr lang="zh-CN" altLang="en-US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Box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data[</a:t>
            </a:r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  <a:endParaRPr lang="zh-CN" altLang="en-US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top;			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栈顶指针</a:t>
            </a:r>
          </a:p>
          <a:p>
            <a:pPr algn="l">
              <a:lnSpc>
                <a:spcPct val="150000"/>
              </a:lnSpc>
            </a:pP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 </a:t>
            </a:r>
            <a:r>
              <a:rPr lang="en-US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StType</a:t>
            </a:r>
            <a:r>
              <a:rPr 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声明顺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序栈类型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1785918" y="2662232"/>
            <a:ext cx="3786214" cy="3359477"/>
            <a:chOff x="1714480" y="2876546"/>
            <a:chExt cx="3786214" cy="3359477"/>
          </a:xfrm>
        </p:grpSpPr>
        <p:sp>
          <p:nvSpPr>
            <p:cNvPr id="4" name="Rectangle 36"/>
            <p:cNvSpPr>
              <a:spLocks noChangeArrowheads="1"/>
            </p:cNvSpPr>
            <p:nvPr/>
          </p:nvSpPr>
          <p:spPr bwMode="auto">
            <a:xfrm>
              <a:off x="2643174" y="5696023"/>
              <a:ext cx="720000" cy="540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i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j</a:t>
              </a:r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" name="Rectangle 36"/>
            <p:cNvSpPr>
              <a:spLocks noChangeArrowheads="1"/>
            </p:cNvSpPr>
            <p:nvPr/>
          </p:nvSpPr>
          <p:spPr bwMode="auto">
            <a:xfrm>
              <a:off x="4780694" y="5686498"/>
              <a:ext cx="720000" cy="540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x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y</a:t>
              </a:r>
              <a:endParaRPr lang="en-US" altLang="zh-CN" sz="1800" i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 flipV="1">
              <a:off x="3363174" y="5956498"/>
              <a:ext cx="1417520" cy="952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786182" y="5500702"/>
              <a:ext cx="642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err="1" smtClean="0">
                  <a:latin typeface="Consolas" pitchFamily="49" charset="0"/>
                  <a:cs typeface="Consolas" pitchFamily="49" charset="0"/>
                </a:rPr>
                <a:t>di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rot="16200000" flipH="1">
              <a:off x="1464447" y="3126579"/>
              <a:ext cx="2714644" cy="221457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78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071546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试探顺序：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从方位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开始，顺时针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方向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 Box 110"/>
          <p:cNvSpPr txBox="1">
            <a:spLocks noChangeArrowheads="1"/>
          </p:cNvSpPr>
          <p:nvPr/>
        </p:nvSpPr>
        <p:spPr bwMode="auto">
          <a:xfrm>
            <a:off x="3929058" y="1673828"/>
            <a:ext cx="857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方位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4" name="Text Box 111"/>
          <p:cNvSpPr txBox="1">
            <a:spLocks noChangeArrowheads="1"/>
          </p:cNvSpPr>
          <p:nvPr/>
        </p:nvSpPr>
        <p:spPr bwMode="auto">
          <a:xfrm>
            <a:off x="4000496" y="5702874"/>
            <a:ext cx="9286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方位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5" name="Text Box 112"/>
          <p:cNvSpPr txBox="1">
            <a:spLocks noChangeArrowheads="1"/>
          </p:cNvSpPr>
          <p:nvPr/>
        </p:nvSpPr>
        <p:spPr bwMode="auto">
          <a:xfrm>
            <a:off x="6500826" y="3674092"/>
            <a:ext cx="857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方位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6" name="Text Box 113"/>
          <p:cNvSpPr txBox="1">
            <a:spLocks noChangeArrowheads="1"/>
          </p:cNvSpPr>
          <p:nvPr/>
        </p:nvSpPr>
        <p:spPr bwMode="auto">
          <a:xfrm>
            <a:off x="1357290" y="3674092"/>
            <a:ext cx="9286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方位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4000496" y="3597882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endParaRPr lang="en-US" altLang="zh-CN" sz="1600" i="1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4000496" y="2131031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endParaRPr lang="en-US" altLang="zh-CN" sz="1600" i="1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5695958" y="3588357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+1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2351802" y="3597882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4000496" y="5102852"/>
            <a:ext cx="756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+1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6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rot="16200000" flipH="1">
            <a:off x="4964909" y="2638241"/>
            <a:ext cx="857256" cy="785818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10800000" flipV="1">
            <a:off x="4929190" y="4317034"/>
            <a:ext cx="1071570" cy="1000132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10800000">
            <a:off x="2786050" y="4317034"/>
            <a:ext cx="1071570" cy="1000132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285720" y="285728"/>
            <a:ext cx="25574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Font typeface="Wingdings" pitchFamily="2" charset="2"/>
              <a:buBlip>
                <a:blip r:embed="rId2"/>
              </a:buBlip>
            </a:pPr>
            <a:r>
              <a:rPr kumimoji="1" lang="en-US" altLang="zh-CN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kumimoji="1" lang="en-US" altLang="zh-CN" sz="20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kumimoji="1" lang="zh-CN" altLang="en-US" sz="20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算法</a:t>
            </a:r>
            <a:r>
              <a:rPr kumimoji="1" lang="zh-CN" altLang="en-US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黑体" pitchFamily="49" charset="-122"/>
                <a:cs typeface="Consolas" pitchFamily="49" charset="0"/>
              </a:rPr>
              <a:t>设计      </a:t>
            </a: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79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571472" y="1214422"/>
            <a:ext cx="53387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栈的几种基本运算如下</a:t>
            </a:r>
            <a:r>
              <a:rPr kumimoji="1" lang="en-US" altLang="zh-CN" sz="2000" dirty="0">
                <a:ea typeface="楷体" pitchFamily="49" charset="-122"/>
                <a:cs typeface="Times New Roman" pitchFamily="18" charset="0"/>
              </a:rPr>
              <a:t>:    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827088" y="2000802"/>
            <a:ext cx="7959754" cy="3334118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ts val="3200"/>
              </a:lnSpc>
            </a:pP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  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InitStack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(&amp;s)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初始化栈。构造一个空栈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 algn="l">
              <a:lnSpc>
                <a:spcPts val="3200"/>
              </a:lnSpc>
            </a:pP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  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DestroyStack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(&amp;s)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销毁栈。释放栈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占用的存储空间。</a:t>
            </a:r>
          </a:p>
          <a:p>
            <a:pPr marL="457200" indent="-457200" algn="l">
              <a:lnSpc>
                <a:spcPts val="3200"/>
              </a:lnSpc>
            </a:pP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  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StackEmpty(s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判断栈是否为空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空，则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返回真；否则返回假。</a:t>
            </a:r>
          </a:p>
          <a:p>
            <a:pPr marL="457200" indent="-457200" algn="l">
              <a:lnSpc>
                <a:spcPts val="3200"/>
              </a:lnSpc>
            </a:pP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  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</a:t>
            </a: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(&amp;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进栈。将元素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中作为栈顶元素。</a:t>
            </a:r>
          </a:p>
          <a:p>
            <a:pPr marL="457200" indent="-457200" algn="l">
              <a:lnSpc>
                <a:spcPts val="3200"/>
              </a:lnSpc>
            </a:pP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  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</a:t>
            </a: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(&amp;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出栈。从栈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中退出栈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元素，并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将其值赋给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 algn="l">
              <a:lnSpc>
                <a:spcPts val="3200"/>
              </a:lnSpc>
            </a:pP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  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GetTop(s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取栈顶元素。返回当前的栈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元素，并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将其值赋给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 b="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11188" y="476250"/>
            <a:ext cx="610395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栈抽象数据类型＝逻辑结构＋基本运算（运算描述）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8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3500430" y="1285860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endParaRPr lang="en-US" altLang="zh-CN" sz="1800" i="1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grpSp>
        <p:nvGrpSpPr>
          <p:cNvPr id="2" name="组合 35"/>
          <p:cNvGrpSpPr/>
          <p:nvPr/>
        </p:nvGrpSpPr>
        <p:grpSpPr>
          <a:xfrm>
            <a:off x="1714480" y="2214554"/>
            <a:ext cx="4857784" cy="2479435"/>
            <a:chOff x="2000232" y="2500306"/>
            <a:chExt cx="4857784" cy="2479435"/>
          </a:xfrm>
        </p:grpSpPr>
        <p:sp>
          <p:nvSpPr>
            <p:cNvPr id="22" name="TextBox 21"/>
            <p:cNvSpPr txBox="1"/>
            <p:nvPr/>
          </p:nvSpPr>
          <p:spPr>
            <a:xfrm>
              <a:off x="3213090" y="4610409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98908" y="4610409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3288" y="4610409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di</a:t>
              </a:r>
              <a:endParaRPr lang="zh-CN" altLang="en-US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13090" y="392906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98908" y="392906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i="1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13288" y="392906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 rot="5400000">
              <a:off x="2355834" y="4000504"/>
              <a:ext cx="1143008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2927338" y="4572008"/>
              <a:ext cx="2714644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5071272" y="3999710"/>
              <a:ext cx="1143008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000232" y="3786190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8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</a:t>
              </a:r>
              <a:endParaRPr lang="zh-CN" altLang="en-US" sz="1800" dirty="0">
                <a:solidFill>
                  <a:srgbClr val="008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4" name="下箭头 33"/>
            <p:cNvSpPr/>
            <p:nvPr/>
          </p:nvSpPr>
          <p:spPr bwMode="auto">
            <a:xfrm>
              <a:off x="4000496" y="2500306"/>
              <a:ext cx="285752" cy="714380"/>
            </a:xfrm>
            <a:prstGeom prst="down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29124" y="2600262"/>
              <a:ext cx="242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将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）进栈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57224" y="467005"/>
            <a:ext cx="528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初始时，入口（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）作为当前方块。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00298" y="5000636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所有走过的方块都会进栈！</a:t>
            </a:r>
            <a:endParaRPr lang="zh-CN" altLang="en-US" sz="2000" dirty="0">
              <a:solidFill>
                <a:srgbClr val="FF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80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85720" y="285728"/>
            <a:ext cx="8643998" cy="775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如果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当前方块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找到一个相邻可走方块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），就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继续从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）走下去。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2656604" y="1795451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endParaRPr lang="en-US" altLang="zh-CN" sz="1800" i="1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cxnSp>
        <p:nvCxnSpPr>
          <p:cNvPr id="17" name="直接箭头连接符 16"/>
          <p:cNvCxnSpPr>
            <a:cxnSpLocks noChangeShapeType="1"/>
            <a:endCxn id="18" idx="1"/>
          </p:cNvCxnSpPr>
          <p:nvPr/>
        </p:nvCxnSpPr>
        <p:spPr bwMode="auto">
          <a:xfrm>
            <a:off x="3394807" y="2046278"/>
            <a:ext cx="1743077" cy="0"/>
          </a:xfrm>
          <a:prstGeom prst="straightConnector1">
            <a:avLst/>
          </a:prstGeom>
          <a:noFill/>
          <a:ln w="38100" algn="ctr">
            <a:solidFill>
              <a:srgbClr val="3333FF"/>
            </a:solidFill>
            <a:miter lim="800000"/>
            <a:headEnd/>
            <a:tailEnd type="triangle" w="med" len="med"/>
          </a:ln>
        </p:spPr>
      </p:cxn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5137884" y="1785926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x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y</a:t>
            </a:r>
            <a:endParaRPr lang="en-US" altLang="zh-CN" sz="1800" i="1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19" name="Text Box 112"/>
          <p:cNvSpPr txBox="1">
            <a:spLocks noChangeArrowheads="1"/>
          </p:cNvSpPr>
          <p:nvPr/>
        </p:nvSpPr>
        <p:spPr bwMode="auto">
          <a:xfrm>
            <a:off x="3786182" y="1600130"/>
            <a:ext cx="857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方位</a:t>
            </a:r>
            <a:r>
              <a:rPr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endParaRPr lang="en-US" altLang="zh-CN" sz="1800" i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38"/>
          <p:cNvGrpSpPr/>
          <p:nvPr/>
        </p:nvGrpSpPr>
        <p:grpSpPr>
          <a:xfrm>
            <a:off x="1785918" y="2500306"/>
            <a:ext cx="5357850" cy="2510213"/>
            <a:chOff x="1785918" y="2500306"/>
            <a:chExt cx="5357850" cy="2510213"/>
          </a:xfrm>
        </p:grpSpPr>
        <p:sp>
          <p:nvSpPr>
            <p:cNvPr id="22" name="TextBox 21"/>
            <p:cNvSpPr txBox="1"/>
            <p:nvPr/>
          </p:nvSpPr>
          <p:spPr>
            <a:xfrm>
              <a:off x="3213090" y="4610409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98908" y="4610409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3288" y="4610409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di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13090" y="4000504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98908" y="4000504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13288" y="4000504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 rot="5400000">
              <a:off x="2355834" y="4000504"/>
              <a:ext cx="1143008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2927338" y="4572008"/>
              <a:ext cx="2714644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5071272" y="3999710"/>
              <a:ext cx="1143008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785918" y="3786190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栈</a:t>
              </a:r>
              <a:endParaRPr lang="zh-CN" altLang="en-US" sz="18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4" name="下箭头 33"/>
            <p:cNvSpPr/>
            <p:nvPr/>
          </p:nvSpPr>
          <p:spPr bwMode="auto">
            <a:xfrm>
              <a:off x="4000496" y="2500306"/>
              <a:ext cx="285752" cy="714380"/>
            </a:xfrm>
            <a:prstGeom prst="down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29124" y="2600262"/>
              <a:ext cx="271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将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y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）进栈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14678" y="3467401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x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00496" y="3467401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latin typeface="Consolas" pitchFamily="49" charset="0"/>
                  <a:cs typeface="Consolas" pitchFamily="49" charset="0"/>
                </a:rPr>
                <a:t>y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14876" y="3467401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81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57158" y="357166"/>
            <a:ext cx="8643998" cy="7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一个当前方块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）没有找到任何相邻可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走方块，表示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此时</a:t>
            </a:r>
            <a:r>
              <a:rPr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无路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可走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，将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其退栈。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1066780" y="2171634"/>
            <a:ext cx="720000" cy="540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j</a:t>
            </a:r>
            <a:endParaRPr lang="en-US" altLang="zh-CN" sz="1800" i="1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cxnSp>
        <p:nvCxnSpPr>
          <p:cNvPr id="30" name="直接箭头连接符 29"/>
          <p:cNvCxnSpPr>
            <a:stCxn id="16" idx="3"/>
          </p:cNvCxnSpPr>
          <p:nvPr/>
        </p:nvCxnSpPr>
        <p:spPr>
          <a:xfrm>
            <a:off x="1786780" y="2441634"/>
            <a:ext cx="504000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6" idx="2"/>
          </p:cNvCxnSpPr>
          <p:nvPr/>
        </p:nvCxnSpPr>
        <p:spPr>
          <a:xfrm rot="5400000">
            <a:off x="1231028" y="2904576"/>
            <a:ext cx="388694" cy="281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6" idx="1"/>
          </p:cNvCxnSpPr>
          <p:nvPr/>
        </p:nvCxnSpPr>
        <p:spPr>
          <a:xfrm rot="10800000" flipV="1">
            <a:off x="562780" y="2457386"/>
            <a:ext cx="504000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6" idx="0"/>
          </p:cNvCxnSpPr>
          <p:nvPr/>
        </p:nvCxnSpPr>
        <p:spPr>
          <a:xfrm rot="16200000" flipV="1">
            <a:off x="1282499" y="2027353"/>
            <a:ext cx="285752" cy="281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2352664" y="2243072"/>
            <a:ext cx="5762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1133460" y="1485772"/>
            <a:ext cx="5762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1138218" y="3100328"/>
            <a:ext cx="5762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1406" y="2100196"/>
            <a:ext cx="5762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</a:t>
            </a:r>
          </a:p>
        </p:txBody>
      </p:sp>
      <p:grpSp>
        <p:nvGrpSpPr>
          <p:cNvPr id="2" name="组合 33"/>
          <p:cNvGrpSpPr/>
          <p:nvPr/>
        </p:nvGrpSpPr>
        <p:grpSpPr>
          <a:xfrm>
            <a:off x="3143240" y="1071546"/>
            <a:ext cx="5715040" cy="2724527"/>
            <a:chOff x="3143240" y="1071546"/>
            <a:chExt cx="5715040" cy="2724527"/>
          </a:xfrm>
        </p:grpSpPr>
        <p:sp>
          <p:nvSpPr>
            <p:cNvPr id="22" name="TextBox 21"/>
            <p:cNvSpPr txBox="1"/>
            <p:nvPr/>
          </p:nvSpPr>
          <p:spPr>
            <a:xfrm>
              <a:off x="5213354" y="3395963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99172" y="3395963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13552" y="3395963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di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13354" y="2285992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 smtClean="0"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99172" y="2285992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13552" y="2285992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smtClean="0"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i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 rot="5400000">
              <a:off x="4356098" y="2786058"/>
              <a:ext cx="1143008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4927602" y="3357562"/>
              <a:ext cx="2714644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7071536" y="2785264"/>
              <a:ext cx="1143008" cy="1588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140990" y="2571744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栈</a:t>
              </a:r>
              <a:endParaRPr lang="zh-CN" altLang="en-US" sz="18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29388" y="1385816"/>
              <a:ext cx="242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将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）退栈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" name="上箭头 20"/>
            <p:cNvSpPr/>
            <p:nvPr/>
          </p:nvSpPr>
          <p:spPr bwMode="auto">
            <a:xfrm>
              <a:off x="6000760" y="1071546"/>
              <a:ext cx="285752" cy="857256"/>
            </a:xfrm>
            <a:prstGeom prst="up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右箭头 46"/>
            <p:cNvSpPr/>
            <p:nvPr/>
          </p:nvSpPr>
          <p:spPr bwMode="auto">
            <a:xfrm>
              <a:off x="3143240" y="2143116"/>
              <a:ext cx="785818" cy="500066"/>
            </a:xfrm>
            <a:prstGeom prst="right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flipH="1">
              <a:off x="5143504" y="2681583"/>
              <a:ext cx="12938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  <a:sym typeface="Symbol"/>
                </a:rPr>
                <a:t>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82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500034" y="714356"/>
            <a:ext cx="338613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求解迷宫路径的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过程：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1979613" y="1714488"/>
            <a:ext cx="1368425" cy="648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前一方块</a:t>
            </a:r>
          </a:p>
        </p:txBody>
      </p:sp>
      <p:grpSp>
        <p:nvGrpSpPr>
          <p:cNvPr id="2" name="组合 18"/>
          <p:cNvGrpSpPr/>
          <p:nvPr/>
        </p:nvGrpSpPr>
        <p:grpSpPr>
          <a:xfrm>
            <a:off x="5989647" y="1285860"/>
            <a:ext cx="1149363" cy="561989"/>
            <a:chOff x="5989647" y="1285860"/>
            <a:chExt cx="1149363" cy="561989"/>
          </a:xfrm>
        </p:grpSpPr>
        <p:sp>
          <p:nvSpPr>
            <p:cNvPr id="156681" name="Freeform 9"/>
            <p:cNvSpPr>
              <a:spLocks/>
            </p:cNvSpPr>
            <p:nvPr/>
          </p:nvSpPr>
          <p:spPr bwMode="auto">
            <a:xfrm>
              <a:off x="5989647" y="1500174"/>
              <a:ext cx="649297" cy="347675"/>
            </a:xfrm>
            <a:custGeom>
              <a:avLst/>
              <a:gdLst/>
              <a:ahLst/>
              <a:cxnLst>
                <a:cxn ang="0">
                  <a:pos x="0" y="262"/>
                </a:cxn>
                <a:cxn ang="0">
                  <a:pos x="405" y="0"/>
                </a:cxn>
              </a:cxnLst>
              <a:rect l="0" t="0" r="r" b="b"/>
              <a:pathLst>
                <a:path w="405" h="262">
                  <a:moveTo>
                    <a:pt x="0" y="262"/>
                  </a:moveTo>
                  <a:lnTo>
                    <a:pt x="405" y="0"/>
                  </a:lnTo>
                </a:path>
              </a:pathLst>
            </a:cu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6683" name="Text Box 11"/>
            <p:cNvSpPr txBox="1">
              <a:spLocks noChangeArrowheads="1"/>
            </p:cNvSpPr>
            <p:nvPr/>
          </p:nvSpPr>
          <p:spPr bwMode="auto">
            <a:xfrm>
              <a:off x="6562748" y="1285860"/>
              <a:ext cx="576262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×</a:t>
              </a:r>
            </a:p>
          </p:txBody>
        </p:sp>
      </p:grpSp>
      <p:grpSp>
        <p:nvGrpSpPr>
          <p:cNvPr id="3" name="组合 19"/>
          <p:cNvGrpSpPr/>
          <p:nvPr/>
        </p:nvGrpSpPr>
        <p:grpSpPr>
          <a:xfrm>
            <a:off x="5989647" y="2206624"/>
            <a:ext cx="1154121" cy="507996"/>
            <a:chOff x="5989647" y="2206624"/>
            <a:chExt cx="1154121" cy="507996"/>
          </a:xfrm>
        </p:grpSpPr>
        <p:sp>
          <p:nvSpPr>
            <p:cNvPr id="156682" name="Line 10"/>
            <p:cNvSpPr>
              <a:spLocks noChangeShapeType="1"/>
            </p:cNvSpPr>
            <p:nvPr/>
          </p:nvSpPr>
          <p:spPr bwMode="auto">
            <a:xfrm>
              <a:off x="5989647" y="2206624"/>
              <a:ext cx="647700" cy="28733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6684" name="Text Box 12"/>
            <p:cNvSpPr txBox="1">
              <a:spLocks noChangeArrowheads="1"/>
            </p:cNvSpPr>
            <p:nvPr/>
          </p:nvSpPr>
          <p:spPr bwMode="auto">
            <a:xfrm>
              <a:off x="6567506" y="2314510"/>
              <a:ext cx="576262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×</a:t>
              </a:r>
            </a:p>
          </p:txBody>
        </p:sp>
      </p:grpSp>
      <p:grpSp>
        <p:nvGrpSpPr>
          <p:cNvPr id="4" name="组合 17"/>
          <p:cNvGrpSpPr/>
          <p:nvPr/>
        </p:nvGrpSpPr>
        <p:grpSpPr>
          <a:xfrm>
            <a:off x="3348038" y="1714488"/>
            <a:ext cx="2641609" cy="648000"/>
            <a:chOff x="3348038" y="1714488"/>
            <a:chExt cx="2641609" cy="648000"/>
          </a:xfrm>
        </p:grpSpPr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4621222" y="1714488"/>
              <a:ext cx="1368425" cy="648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当前方块</a:t>
              </a:r>
            </a:p>
          </p:txBody>
        </p:sp>
        <p:sp>
          <p:nvSpPr>
            <p:cNvPr id="156685" name="Freeform 13"/>
            <p:cNvSpPr>
              <a:spLocks/>
            </p:cNvSpPr>
            <p:nvPr/>
          </p:nvSpPr>
          <p:spPr bwMode="auto">
            <a:xfrm>
              <a:off x="3348038" y="2071678"/>
              <a:ext cx="1295400" cy="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400" y="0"/>
                </a:cxn>
              </a:cxnLst>
              <a:rect l="0" t="0" r="r" b="b"/>
              <a:pathLst>
                <a:path w="400" h="3">
                  <a:moveTo>
                    <a:pt x="0" y="3"/>
                  </a:moveTo>
                  <a:lnTo>
                    <a:pt x="400" y="0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20"/>
          <p:cNvGrpSpPr/>
          <p:nvPr/>
        </p:nvGrpSpPr>
        <p:grpSpPr>
          <a:xfrm>
            <a:off x="3119438" y="2428868"/>
            <a:ext cx="1809752" cy="900176"/>
            <a:chOff x="3119438" y="2428868"/>
            <a:chExt cx="1809752" cy="900176"/>
          </a:xfrm>
        </p:grpSpPr>
        <p:sp>
          <p:nvSpPr>
            <p:cNvPr id="156686" name="AutoShape 14"/>
            <p:cNvSpPr>
              <a:spLocks noChangeArrowheads="1"/>
            </p:cNvSpPr>
            <p:nvPr/>
          </p:nvSpPr>
          <p:spPr bwMode="auto">
            <a:xfrm rot="5400000">
              <a:off x="3811585" y="1736721"/>
              <a:ext cx="425457" cy="1809752"/>
            </a:xfrm>
            <a:prstGeom prst="curvedLeftArrow">
              <a:avLst>
                <a:gd name="adj1" fmla="val 59912"/>
                <a:gd name="adj2" fmla="val 119824"/>
                <a:gd name="adj3" fmla="val 33333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6687" name="Text Box 15"/>
            <p:cNvSpPr txBox="1">
              <a:spLocks noChangeArrowheads="1"/>
            </p:cNvSpPr>
            <p:nvPr/>
          </p:nvSpPr>
          <p:spPr bwMode="auto">
            <a:xfrm>
              <a:off x="3708400" y="2928934"/>
              <a:ext cx="86360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回溯</a:t>
              </a:r>
            </a:p>
          </p:txBody>
        </p:sp>
      </p:grpSp>
      <p:grpSp>
        <p:nvGrpSpPr>
          <p:cNvPr id="6" name="组合 21"/>
          <p:cNvGrpSpPr/>
          <p:nvPr/>
        </p:nvGrpSpPr>
        <p:grpSpPr>
          <a:xfrm>
            <a:off x="2040892" y="2349499"/>
            <a:ext cx="430846" cy="3008327"/>
            <a:chOff x="2040892" y="2349499"/>
            <a:chExt cx="430846" cy="3008327"/>
          </a:xfrm>
        </p:grpSpPr>
        <p:sp>
          <p:nvSpPr>
            <p:cNvPr id="156688" name="Line 16"/>
            <p:cNvSpPr>
              <a:spLocks noChangeShapeType="1"/>
            </p:cNvSpPr>
            <p:nvPr/>
          </p:nvSpPr>
          <p:spPr bwMode="auto">
            <a:xfrm>
              <a:off x="2471738" y="2349500"/>
              <a:ext cx="0" cy="287972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6689" name="Text Box 17"/>
            <p:cNvSpPr txBox="1">
              <a:spLocks noChangeArrowheads="1"/>
            </p:cNvSpPr>
            <p:nvPr/>
          </p:nvSpPr>
          <p:spPr bwMode="auto">
            <a:xfrm>
              <a:off x="2040892" y="2349499"/>
              <a:ext cx="307777" cy="300832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vert="eaVert"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spc="3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找其他可能的相邻方块</a:t>
              </a:r>
            </a:p>
          </p:txBody>
        </p:sp>
      </p:grp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4786314" y="2928934"/>
            <a:ext cx="285752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 smtClean="0">
                <a:latin typeface="仿宋" pitchFamily="49" charset="-122"/>
                <a:ea typeface="仿宋" pitchFamily="49" charset="-122"/>
                <a:cs typeface="Consolas" pitchFamily="49" charset="0"/>
              </a:rPr>
              <a:t>所有相邻方块都不能走</a:t>
            </a:r>
            <a:endParaRPr kumimoji="1" lang="zh-CN" altLang="en-US" sz="2000" dirty="0"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83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285720" y="610727"/>
            <a:ext cx="8572560" cy="240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80000" bIns="180000">
            <a:spAutoFit/>
          </a:bodyPr>
          <a:lstStyle/>
          <a:p>
            <a:pPr algn="l">
              <a:lnSpc>
                <a:spcPts val="23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mgpath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xi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yi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xe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ye)</a:t>
            </a:r>
          </a:p>
          <a:p>
            <a:pPr algn="l">
              <a:lnSpc>
                <a:spcPts val="23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Box path[MaxSize], e; int 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k;  bool find;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StType *st;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定义栈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InitStack(st);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初始化栈顶指针</a:t>
            </a:r>
          </a:p>
          <a:p>
            <a:pPr algn="l">
              <a:lnSpc>
                <a:spcPts val="23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e.i=xi; e.j=yi; e.di=-1;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设置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为入口</a:t>
            </a:r>
          </a:p>
          <a:p>
            <a:pPr algn="l">
              <a:lnSpc>
                <a:spcPts val="23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Push(st,e);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ts val="23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mg[xi][yi]=-1;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入口的迷宫值置为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避免重复</a:t>
            </a:r>
            <a:endParaRPr lang="zh-CN" altLang="en-US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214282" y="142852"/>
            <a:ext cx="8620154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用栈求一条迷宫路径的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：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xi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yi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）</a:t>
            </a:r>
            <a:r>
              <a:rPr lang="zh-CN" altLang="en-US" sz="18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xe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ye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）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 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05"/>
          <p:cNvGrpSpPr/>
          <p:nvPr/>
        </p:nvGrpSpPr>
        <p:grpSpPr>
          <a:xfrm>
            <a:off x="900113" y="3183496"/>
            <a:ext cx="4814895" cy="3289537"/>
            <a:chOff x="900113" y="2916792"/>
            <a:chExt cx="4814895" cy="3289537"/>
          </a:xfrm>
        </p:grpSpPr>
        <p:sp>
          <p:nvSpPr>
            <p:cNvPr id="38" name="Text Box 134"/>
            <p:cNvSpPr txBox="1">
              <a:spLocks noChangeArrowheads="1"/>
            </p:cNvSpPr>
            <p:nvPr/>
          </p:nvSpPr>
          <p:spPr bwMode="auto">
            <a:xfrm>
              <a:off x="1285874" y="2916792"/>
              <a:ext cx="22605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00B0F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  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  </a:t>
              </a:r>
              <a:r>
                <a:rPr lang="en-US" altLang="zh-CN" sz="1800">
                  <a:solidFill>
                    <a:srgbClr val="00B0F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 </a:t>
              </a:r>
              <a:r>
                <a:rPr lang="en-US" altLang="zh-CN" sz="1800" smtClean="0">
                  <a:solidFill>
                    <a:srgbClr val="00B0F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 3  4  </a:t>
              </a:r>
              <a:r>
                <a:rPr lang="en-US" altLang="zh-CN" sz="1800" dirty="0" smtClean="0">
                  <a:solidFill>
                    <a:srgbClr val="00B0F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  <a:endParaRPr lang="en-US" altLang="zh-CN" sz="1800" dirty="0">
                <a:solidFill>
                  <a:srgbClr val="00B0F0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9" name="Text Box 135"/>
            <p:cNvSpPr txBox="1">
              <a:spLocks noChangeArrowheads="1"/>
            </p:cNvSpPr>
            <p:nvPr/>
          </p:nvSpPr>
          <p:spPr bwMode="auto">
            <a:xfrm>
              <a:off x="900113" y="3309934"/>
              <a:ext cx="433387" cy="2235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en-US" altLang="zh-CN" sz="1800" dirty="0">
                  <a:solidFill>
                    <a:srgbClr val="00B0F0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0   1    2    3    4   5</a:t>
              </a:r>
            </a:p>
          </p:txBody>
        </p:sp>
        <p:sp>
          <p:nvSpPr>
            <p:cNvPr id="51" name="Rectangle 33"/>
            <p:cNvSpPr>
              <a:spLocks noChangeArrowheads="1"/>
            </p:cNvSpPr>
            <p:nvPr/>
          </p:nvSpPr>
          <p:spPr bwMode="auto">
            <a:xfrm>
              <a:off x="1285852" y="33575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2" name="Rectangle 43"/>
            <p:cNvSpPr>
              <a:spLocks noChangeArrowheads="1"/>
            </p:cNvSpPr>
            <p:nvPr/>
          </p:nvSpPr>
          <p:spPr bwMode="auto">
            <a:xfrm>
              <a:off x="1285852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1285852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4" name="Rectangle 63"/>
            <p:cNvSpPr>
              <a:spLocks noChangeArrowheads="1"/>
            </p:cNvSpPr>
            <p:nvPr/>
          </p:nvSpPr>
          <p:spPr bwMode="auto">
            <a:xfrm>
              <a:off x="1285852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5" name="Rectangle 73"/>
            <p:cNvSpPr>
              <a:spLocks noChangeArrowheads="1"/>
            </p:cNvSpPr>
            <p:nvPr/>
          </p:nvSpPr>
          <p:spPr bwMode="auto">
            <a:xfrm>
              <a:off x="1285852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6" name="Rectangle 83"/>
            <p:cNvSpPr>
              <a:spLocks noChangeArrowheads="1"/>
            </p:cNvSpPr>
            <p:nvPr/>
          </p:nvSpPr>
          <p:spPr bwMode="auto">
            <a:xfrm>
              <a:off x="1285852" y="515778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7" name="Rectangle 33"/>
            <p:cNvSpPr>
              <a:spLocks noChangeArrowheads="1"/>
            </p:cNvSpPr>
            <p:nvPr/>
          </p:nvSpPr>
          <p:spPr bwMode="auto">
            <a:xfrm>
              <a:off x="1644627" y="33575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8" name="Rectangle 43"/>
            <p:cNvSpPr>
              <a:spLocks noChangeArrowheads="1"/>
            </p:cNvSpPr>
            <p:nvPr/>
          </p:nvSpPr>
          <p:spPr bwMode="auto">
            <a:xfrm>
              <a:off x="1644627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9" name="Rectangle 53"/>
            <p:cNvSpPr>
              <a:spLocks noChangeArrowheads="1"/>
            </p:cNvSpPr>
            <p:nvPr/>
          </p:nvSpPr>
          <p:spPr bwMode="auto">
            <a:xfrm>
              <a:off x="1644627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0" name="Rectangle 63"/>
            <p:cNvSpPr>
              <a:spLocks noChangeArrowheads="1"/>
            </p:cNvSpPr>
            <p:nvPr/>
          </p:nvSpPr>
          <p:spPr bwMode="auto">
            <a:xfrm>
              <a:off x="1644627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1" name="Rectangle 73"/>
            <p:cNvSpPr>
              <a:spLocks noChangeArrowheads="1"/>
            </p:cNvSpPr>
            <p:nvPr/>
          </p:nvSpPr>
          <p:spPr bwMode="auto">
            <a:xfrm>
              <a:off x="1644627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2" name="Rectangle 83"/>
            <p:cNvSpPr>
              <a:spLocks noChangeArrowheads="1"/>
            </p:cNvSpPr>
            <p:nvPr/>
          </p:nvSpPr>
          <p:spPr bwMode="auto">
            <a:xfrm>
              <a:off x="1644627" y="515778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3" name="Rectangle 33"/>
            <p:cNvSpPr>
              <a:spLocks noChangeArrowheads="1"/>
            </p:cNvSpPr>
            <p:nvPr/>
          </p:nvSpPr>
          <p:spPr bwMode="auto">
            <a:xfrm>
              <a:off x="2001817" y="33575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4" name="Rectangle 43"/>
            <p:cNvSpPr>
              <a:spLocks noChangeArrowheads="1"/>
            </p:cNvSpPr>
            <p:nvPr/>
          </p:nvSpPr>
          <p:spPr bwMode="auto">
            <a:xfrm>
              <a:off x="2001817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5" name="Rectangle 53"/>
            <p:cNvSpPr>
              <a:spLocks noChangeArrowheads="1"/>
            </p:cNvSpPr>
            <p:nvPr/>
          </p:nvSpPr>
          <p:spPr bwMode="auto">
            <a:xfrm>
              <a:off x="2001817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6" name="Rectangle 63"/>
            <p:cNvSpPr>
              <a:spLocks noChangeArrowheads="1"/>
            </p:cNvSpPr>
            <p:nvPr/>
          </p:nvSpPr>
          <p:spPr bwMode="auto">
            <a:xfrm>
              <a:off x="2001817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7" name="Rectangle 73"/>
            <p:cNvSpPr>
              <a:spLocks noChangeArrowheads="1"/>
            </p:cNvSpPr>
            <p:nvPr/>
          </p:nvSpPr>
          <p:spPr bwMode="auto">
            <a:xfrm>
              <a:off x="2001817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8" name="Rectangle 83"/>
            <p:cNvSpPr>
              <a:spLocks noChangeArrowheads="1"/>
            </p:cNvSpPr>
            <p:nvPr/>
          </p:nvSpPr>
          <p:spPr bwMode="auto">
            <a:xfrm>
              <a:off x="2001817" y="515778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9" name="Rectangle 33"/>
            <p:cNvSpPr>
              <a:spLocks noChangeArrowheads="1"/>
            </p:cNvSpPr>
            <p:nvPr/>
          </p:nvSpPr>
          <p:spPr bwMode="auto">
            <a:xfrm>
              <a:off x="2360592" y="33575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0" name="Rectangle 43"/>
            <p:cNvSpPr>
              <a:spLocks noChangeArrowheads="1"/>
            </p:cNvSpPr>
            <p:nvPr/>
          </p:nvSpPr>
          <p:spPr bwMode="auto">
            <a:xfrm>
              <a:off x="2360592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1" name="Rectangle 53"/>
            <p:cNvSpPr>
              <a:spLocks noChangeArrowheads="1"/>
            </p:cNvSpPr>
            <p:nvPr/>
          </p:nvSpPr>
          <p:spPr bwMode="auto">
            <a:xfrm>
              <a:off x="2360592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2" name="Rectangle 63"/>
            <p:cNvSpPr>
              <a:spLocks noChangeArrowheads="1"/>
            </p:cNvSpPr>
            <p:nvPr/>
          </p:nvSpPr>
          <p:spPr bwMode="auto">
            <a:xfrm>
              <a:off x="2360592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2360592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4" name="Rectangle 83"/>
            <p:cNvSpPr>
              <a:spLocks noChangeArrowheads="1"/>
            </p:cNvSpPr>
            <p:nvPr/>
          </p:nvSpPr>
          <p:spPr bwMode="auto">
            <a:xfrm>
              <a:off x="2360592" y="515778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5" name="Rectangle 33"/>
            <p:cNvSpPr>
              <a:spLocks noChangeArrowheads="1"/>
            </p:cNvSpPr>
            <p:nvPr/>
          </p:nvSpPr>
          <p:spPr bwMode="auto">
            <a:xfrm>
              <a:off x="2716197" y="33575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6" name="Rectangle 43"/>
            <p:cNvSpPr>
              <a:spLocks noChangeArrowheads="1"/>
            </p:cNvSpPr>
            <p:nvPr/>
          </p:nvSpPr>
          <p:spPr bwMode="auto">
            <a:xfrm>
              <a:off x="2716197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7" name="Rectangle 53"/>
            <p:cNvSpPr>
              <a:spLocks noChangeArrowheads="1"/>
            </p:cNvSpPr>
            <p:nvPr/>
          </p:nvSpPr>
          <p:spPr bwMode="auto">
            <a:xfrm>
              <a:off x="2716197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8" name="Rectangle 63"/>
            <p:cNvSpPr>
              <a:spLocks noChangeArrowheads="1"/>
            </p:cNvSpPr>
            <p:nvPr/>
          </p:nvSpPr>
          <p:spPr bwMode="auto">
            <a:xfrm>
              <a:off x="2716197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9" name="Rectangle 73"/>
            <p:cNvSpPr>
              <a:spLocks noChangeArrowheads="1"/>
            </p:cNvSpPr>
            <p:nvPr/>
          </p:nvSpPr>
          <p:spPr bwMode="auto">
            <a:xfrm>
              <a:off x="2716197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0" name="Rectangle 83"/>
            <p:cNvSpPr>
              <a:spLocks noChangeArrowheads="1"/>
            </p:cNvSpPr>
            <p:nvPr/>
          </p:nvSpPr>
          <p:spPr bwMode="auto">
            <a:xfrm>
              <a:off x="2716197" y="515778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1" name="Rectangle 33"/>
            <p:cNvSpPr>
              <a:spLocks noChangeArrowheads="1"/>
            </p:cNvSpPr>
            <p:nvPr/>
          </p:nvSpPr>
          <p:spPr bwMode="auto">
            <a:xfrm>
              <a:off x="3074972" y="33575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2" name="Rectangle 43"/>
            <p:cNvSpPr>
              <a:spLocks noChangeArrowheads="1"/>
            </p:cNvSpPr>
            <p:nvPr/>
          </p:nvSpPr>
          <p:spPr bwMode="auto">
            <a:xfrm>
              <a:off x="3074972" y="371633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3" name="Rectangle 53"/>
            <p:cNvSpPr>
              <a:spLocks noChangeArrowheads="1"/>
            </p:cNvSpPr>
            <p:nvPr/>
          </p:nvSpPr>
          <p:spPr bwMode="auto">
            <a:xfrm>
              <a:off x="3074972" y="40766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4" name="Rectangle 63"/>
            <p:cNvSpPr>
              <a:spLocks noChangeArrowheads="1"/>
            </p:cNvSpPr>
            <p:nvPr/>
          </p:nvSpPr>
          <p:spPr bwMode="auto">
            <a:xfrm>
              <a:off x="3074972" y="443706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5" name="Rectangle 73"/>
            <p:cNvSpPr>
              <a:spLocks noChangeArrowheads="1"/>
            </p:cNvSpPr>
            <p:nvPr/>
          </p:nvSpPr>
          <p:spPr bwMode="auto">
            <a:xfrm>
              <a:off x="3074972" y="479742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6" name="Rectangle 83"/>
            <p:cNvSpPr>
              <a:spLocks noChangeArrowheads="1"/>
            </p:cNvSpPr>
            <p:nvPr/>
          </p:nvSpPr>
          <p:spPr bwMode="auto">
            <a:xfrm>
              <a:off x="3074972" y="515778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2" name="Text Box 184"/>
            <p:cNvSpPr txBox="1">
              <a:spLocks noChangeArrowheads="1"/>
            </p:cNvSpPr>
            <p:nvPr/>
          </p:nvSpPr>
          <p:spPr bwMode="auto">
            <a:xfrm>
              <a:off x="1687494" y="3738559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●</a:t>
              </a:r>
              <a:endParaRPr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Text Box 184"/>
            <p:cNvSpPr txBox="1">
              <a:spLocks noChangeArrowheads="1"/>
            </p:cNvSpPr>
            <p:nvPr/>
          </p:nvSpPr>
          <p:spPr bwMode="auto">
            <a:xfrm>
              <a:off x="2751126" y="4813312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●</a:t>
              </a:r>
              <a:endParaRPr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Line 151"/>
            <p:cNvSpPr>
              <a:spLocks noChangeShapeType="1"/>
            </p:cNvSpPr>
            <p:nvPr/>
          </p:nvSpPr>
          <p:spPr bwMode="auto">
            <a:xfrm>
              <a:off x="4143372" y="3178778"/>
              <a:ext cx="0" cy="216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Line 152"/>
            <p:cNvSpPr>
              <a:spLocks noChangeShapeType="1"/>
            </p:cNvSpPr>
            <p:nvPr/>
          </p:nvSpPr>
          <p:spPr bwMode="auto">
            <a:xfrm>
              <a:off x="5656259" y="3178778"/>
              <a:ext cx="0" cy="216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Line 153"/>
            <p:cNvSpPr>
              <a:spLocks noChangeShapeType="1"/>
            </p:cNvSpPr>
            <p:nvPr/>
          </p:nvSpPr>
          <p:spPr bwMode="auto">
            <a:xfrm>
              <a:off x="4143372" y="5354627"/>
              <a:ext cx="1512887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Text Box 154"/>
            <p:cNvSpPr txBox="1">
              <a:spLocks noChangeArrowheads="1"/>
            </p:cNvSpPr>
            <p:nvPr/>
          </p:nvSpPr>
          <p:spPr bwMode="auto">
            <a:xfrm>
              <a:off x="4130683" y="5429264"/>
              <a:ext cx="15843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dirty="0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zh-CN" altLang="en-US" sz="1800" dirty="0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dirty="0" err="1">
                  <a:latin typeface="Consolas" pitchFamily="49" charset="0"/>
                  <a:cs typeface="Consolas" pitchFamily="49" charset="0"/>
                </a:rPr>
                <a:t>di</a:t>
              </a:r>
              <a:endParaRPr lang="en-US" altLang="zh-CN" sz="180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" name="Group 193"/>
            <p:cNvGrpSpPr>
              <a:grpSpLocks/>
            </p:cNvGrpSpPr>
            <p:nvPr/>
          </p:nvGrpSpPr>
          <p:grpSpPr bwMode="auto">
            <a:xfrm>
              <a:off x="4287834" y="4929177"/>
              <a:ext cx="1131888" cy="311150"/>
              <a:chOff x="3651" y="2927"/>
              <a:chExt cx="713" cy="196"/>
            </a:xfrm>
          </p:grpSpPr>
          <p:sp>
            <p:nvSpPr>
              <p:cNvPr id="93" name="Text Box 155"/>
              <p:cNvSpPr txBox="1">
                <a:spLocks noChangeArrowheads="1"/>
              </p:cNvSpPr>
              <p:nvPr/>
            </p:nvSpPr>
            <p:spPr bwMode="auto">
              <a:xfrm>
                <a:off x="3651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94" name="Text Box 156"/>
              <p:cNvSpPr txBox="1">
                <a:spLocks noChangeArrowheads="1"/>
              </p:cNvSpPr>
              <p:nvPr/>
            </p:nvSpPr>
            <p:spPr bwMode="auto">
              <a:xfrm>
                <a:off x="3923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95" name="Text Box 157"/>
              <p:cNvSpPr txBox="1">
                <a:spLocks noChangeArrowheads="1"/>
              </p:cNvSpPr>
              <p:nvPr/>
            </p:nvSpPr>
            <p:spPr bwMode="auto">
              <a:xfrm>
                <a:off x="4183" y="2927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-</a:t>
                </a: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</p:grpSp>
        <p:sp>
          <p:nvSpPr>
            <p:cNvPr id="96" name="Text Box 170"/>
            <p:cNvSpPr txBox="1">
              <a:spLocks noChangeArrowheads="1"/>
            </p:cNvSpPr>
            <p:nvPr/>
          </p:nvSpPr>
          <p:spPr bwMode="auto">
            <a:xfrm>
              <a:off x="4429124" y="5929330"/>
              <a:ext cx="1008063" cy="276999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7030A0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一个栈</a:t>
              </a:r>
            </a:p>
          </p:txBody>
        </p:sp>
      </p:grpSp>
      <p:grpSp>
        <p:nvGrpSpPr>
          <p:cNvPr id="4" name="组合 106"/>
          <p:cNvGrpSpPr/>
          <p:nvPr/>
        </p:nvGrpSpPr>
        <p:grpSpPr>
          <a:xfrm>
            <a:off x="4774036" y="2809323"/>
            <a:ext cx="3941367" cy="2685548"/>
            <a:chOff x="4290009" y="2473616"/>
            <a:chExt cx="4425395" cy="2754551"/>
          </a:xfrm>
        </p:grpSpPr>
        <p:sp>
          <p:nvSpPr>
            <p:cNvPr id="97" name="TextBox 96"/>
            <p:cNvSpPr txBox="1"/>
            <p:nvPr/>
          </p:nvSpPr>
          <p:spPr>
            <a:xfrm>
              <a:off x="6143636" y="3334538"/>
              <a:ext cx="2571768" cy="94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为了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避免重复，当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一个方块进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栈时，将</a:t>
              </a: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迷宫值改为</a:t>
              </a:r>
              <a:r>
                <a:rPr lang="en-US" altLang="zh-CN" sz="18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8" name="Rectangle 33"/>
            <p:cNvSpPr>
              <a:spLocks noChangeArrowheads="1"/>
            </p:cNvSpPr>
            <p:nvPr/>
          </p:nvSpPr>
          <p:spPr bwMode="auto">
            <a:xfrm>
              <a:off x="6572264" y="449898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99" name="Rectangle 33"/>
            <p:cNvSpPr>
              <a:spLocks noChangeArrowheads="1"/>
            </p:cNvSpPr>
            <p:nvPr/>
          </p:nvSpPr>
          <p:spPr bwMode="auto">
            <a:xfrm>
              <a:off x="7573981" y="449898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cxnSp>
          <p:nvCxnSpPr>
            <p:cNvPr id="101" name="直接箭头连接符 100"/>
            <p:cNvCxnSpPr>
              <a:stCxn id="98" idx="3"/>
              <a:endCxn id="99" idx="1"/>
            </p:cNvCxnSpPr>
            <p:nvPr/>
          </p:nvCxnSpPr>
          <p:spPr>
            <a:xfrm>
              <a:off x="6931039" y="4678373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02" name="任意多边形 101"/>
            <p:cNvSpPr/>
            <p:nvPr/>
          </p:nvSpPr>
          <p:spPr>
            <a:xfrm>
              <a:off x="6794500" y="4876800"/>
              <a:ext cx="1022350" cy="351367"/>
            </a:xfrm>
            <a:custGeom>
              <a:avLst/>
              <a:gdLst>
                <a:gd name="connsiteX0" fmla="*/ 990600 w 1022350"/>
                <a:gd name="connsiteY0" fmla="*/ 0 h 351367"/>
                <a:gd name="connsiteX1" fmla="*/ 939800 w 1022350"/>
                <a:gd name="connsiteY1" fmla="*/ 139700 h 351367"/>
                <a:gd name="connsiteX2" fmla="*/ 495300 w 1022350"/>
                <a:gd name="connsiteY2" fmla="*/ 330200 h 351367"/>
                <a:gd name="connsiteX3" fmla="*/ 0 w 1022350"/>
                <a:gd name="connsiteY3" fmla="*/ 12700 h 35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2350" h="351367">
                  <a:moveTo>
                    <a:pt x="990600" y="0"/>
                  </a:moveTo>
                  <a:cubicBezTo>
                    <a:pt x="1006475" y="42333"/>
                    <a:pt x="1022350" y="84667"/>
                    <a:pt x="939800" y="139700"/>
                  </a:cubicBezTo>
                  <a:cubicBezTo>
                    <a:pt x="857250" y="194733"/>
                    <a:pt x="651933" y="351367"/>
                    <a:pt x="495300" y="330200"/>
                  </a:cubicBezTo>
                  <a:cubicBezTo>
                    <a:pt x="338667" y="309033"/>
                    <a:pt x="0" y="12700"/>
                    <a:pt x="0" y="1270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4" name="直接箭头连接符 103"/>
            <p:cNvCxnSpPr/>
            <p:nvPr/>
          </p:nvCxnSpPr>
          <p:spPr>
            <a:xfrm rot="16200000" flipV="1">
              <a:off x="5075827" y="1687798"/>
              <a:ext cx="928693" cy="250033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灯片编号占位符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84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428596" y="642918"/>
            <a:ext cx="8072493" cy="41491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(!StackEmpty(st))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栈不空时循环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GetTop(st,e);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取栈顶方块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i=e.i; j=e.j; di=e.di;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</a:pP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(i==xe &amp;&amp; j==ye)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找到了出口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输出该路径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printf("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一条迷宫路径如下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:\n");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k=0;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(!StackEmpty(st))</a:t>
            </a:r>
            <a:endParaRPr lang="zh-CN" altLang="en-US" sz="1800" smtClean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Pop(st,e);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出栈方块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path[k++]=e;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添加到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数组中</a:t>
            </a:r>
          </a:p>
          <a:p>
            <a:pPr algn="l">
              <a:lnSpc>
                <a:spcPts val="2800"/>
              </a:lnSpc>
            </a:pP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en-US" sz="180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85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71406" y="280926"/>
            <a:ext cx="7286676" cy="29880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while (k&gt;=1)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  k--;				         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printf("\t(%d,%d)",path[k].i,path[k].j);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if ((k+2)%5==0)  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每输出每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个方块后换一行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printf("\n");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printf("\n");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DestroyStack(st);    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return true;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输出一条迷宫路径后返回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94"/>
          <p:cNvGrpSpPr/>
          <p:nvPr/>
        </p:nvGrpSpPr>
        <p:grpSpPr>
          <a:xfrm>
            <a:off x="7488269" y="1230042"/>
            <a:ext cx="1584325" cy="3333213"/>
            <a:chOff x="7202517" y="1230042"/>
            <a:chExt cx="1584325" cy="3333213"/>
          </a:xfrm>
        </p:grpSpPr>
        <p:sp>
          <p:nvSpPr>
            <p:cNvPr id="4" name="Line 151"/>
            <p:cNvSpPr>
              <a:spLocks noChangeShapeType="1"/>
            </p:cNvSpPr>
            <p:nvPr/>
          </p:nvSpPr>
          <p:spPr bwMode="auto">
            <a:xfrm>
              <a:off x="7202517" y="1230042"/>
              <a:ext cx="0" cy="288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Line 152"/>
            <p:cNvSpPr>
              <a:spLocks noChangeShapeType="1"/>
            </p:cNvSpPr>
            <p:nvPr/>
          </p:nvSpPr>
          <p:spPr bwMode="auto">
            <a:xfrm>
              <a:off x="8715404" y="1250680"/>
              <a:ext cx="0" cy="288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Line 153"/>
            <p:cNvSpPr>
              <a:spLocks noChangeShapeType="1"/>
            </p:cNvSpPr>
            <p:nvPr/>
          </p:nvSpPr>
          <p:spPr bwMode="auto">
            <a:xfrm>
              <a:off x="7202517" y="4122746"/>
              <a:ext cx="1512887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 Box 154"/>
            <p:cNvSpPr txBox="1">
              <a:spLocks noChangeArrowheads="1"/>
            </p:cNvSpPr>
            <p:nvPr/>
          </p:nvSpPr>
          <p:spPr bwMode="auto">
            <a:xfrm>
              <a:off x="7202517" y="4286256"/>
              <a:ext cx="15843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zh-CN" altLang="en-US" sz="1800">
                  <a:latin typeface="Consolas" pitchFamily="49" charset="0"/>
                  <a:cs typeface="Consolas" pitchFamily="49" charset="0"/>
                </a:rPr>
                <a:t>　</a:t>
              </a:r>
              <a:r>
                <a:rPr lang="en-US" altLang="zh-CN" sz="1800" i="1"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 di</a:t>
              </a:r>
              <a:endParaRPr lang="en-US" altLang="zh-CN" sz="18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" name="Group 193"/>
            <p:cNvGrpSpPr>
              <a:grpSpLocks/>
            </p:cNvGrpSpPr>
            <p:nvPr/>
          </p:nvGrpSpPr>
          <p:grpSpPr bwMode="auto">
            <a:xfrm>
              <a:off x="7346979" y="3684596"/>
              <a:ext cx="1131888" cy="311150"/>
              <a:chOff x="3651" y="2927"/>
              <a:chExt cx="713" cy="196"/>
            </a:xfrm>
          </p:grpSpPr>
          <p:sp>
            <p:nvSpPr>
              <p:cNvPr id="9" name="Text Box 155"/>
              <p:cNvSpPr txBox="1">
                <a:spLocks noChangeArrowheads="1"/>
              </p:cNvSpPr>
              <p:nvPr/>
            </p:nvSpPr>
            <p:spPr bwMode="auto">
              <a:xfrm>
                <a:off x="3651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10" name="Text Box 156"/>
              <p:cNvSpPr txBox="1">
                <a:spLocks noChangeArrowheads="1"/>
              </p:cNvSpPr>
              <p:nvPr/>
            </p:nvSpPr>
            <p:spPr bwMode="auto">
              <a:xfrm>
                <a:off x="3923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11" name="Text Box 157"/>
              <p:cNvSpPr txBox="1">
                <a:spLocks noChangeArrowheads="1"/>
              </p:cNvSpPr>
              <p:nvPr/>
            </p:nvSpPr>
            <p:spPr bwMode="auto">
              <a:xfrm>
                <a:off x="4183" y="2927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-</a:t>
                </a: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</p:grpSp>
        <p:sp>
          <p:nvSpPr>
            <p:cNvPr id="12" name="Text Box 158"/>
            <p:cNvSpPr txBox="1">
              <a:spLocks noChangeArrowheads="1"/>
            </p:cNvSpPr>
            <p:nvPr/>
          </p:nvSpPr>
          <p:spPr bwMode="auto">
            <a:xfrm>
              <a:off x="8210579" y="3690946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8" name="Group 194"/>
            <p:cNvGrpSpPr>
              <a:grpSpLocks/>
            </p:cNvGrpSpPr>
            <p:nvPr/>
          </p:nvGrpSpPr>
          <p:grpSpPr bwMode="auto">
            <a:xfrm>
              <a:off x="7346979" y="3330584"/>
              <a:ext cx="1133475" cy="304800"/>
              <a:chOff x="3651" y="2704"/>
              <a:chExt cx="714" cy="192"/>
            </a:xfrm>
          </p:grpSpPr>
          <p:sp>
            <p:nvSpPr>
              <p:cNvPr id="14" name="Text Box 164"/>
              <p:cNvSpPr txBox="1">
                <a:spLocks noChangeArrowheads="1"/>
              </p:cNvSpPr>
              <p:nvPr/>
            </p:nvSpPr>
            <p:spPr bwMode="auto">
              <a:xfrm>
                <a:off x="3651" y="2704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15" name="Text Box 165"/>
              <p:cNvSpPr txBox="1">
                <a:spLocks noChangeArrowheads="1"/>
              </p:cNvSpPr>
              <p:nvPr/>
            </p:nvSpPr>
            <p:spPr bwMode="auto">
              <a:xfrm>
                <a:off x="3923" y="2704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16" name="Text Box 166"/>
              <p:cNvSpPr txBox="1">
                <a:spLocks noChangeArrowheads="1"/>
              </p:cNvSpPr>
              <p:nvPr/>
            </p:nvSpPr>
            <p:spPr bwMode="auto">
              <a:xfrm>
                <a:off x="4184" y="270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-1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3" name="Group 195"/>
            <p:cNvGrpSpPr>
              <a:grpSpLocks/>
            </p:cNvGrpSpPr>
            <p:nvPr/>
          </p:nvGrpSpPr>
          <p:grpSpPr bwMode="auto">
            <a:xfrm>
              <a:off x="7346979" y="2971809"/>
              <a:ext cx="1133475" cy="304800"/>
              <a:chOff x="3651" y="2478"/>
              <a:chExt cx="714" cy="192"/>
            </a:xfrm>
          </p:grpSpPr>
          <p:sp>
            <p:nvSpPr>
              <p:cNvPr id="18" name="Text Box 167"/>
              <p:cNvSpPr txBox="1">
                <a:spLocks noChangeArrowheads="1"/>
              </p:cNvSpPr>
              <p:nvPr/>
            </p:nvSpPr>
            <p:spPr bwMode="auto">
              <a:xfrm>
                <a:off x="3651" y="2478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19" name="Text Box 168"/>
              <p:cNvSpPr txBox="1">
                <a:spLocks noChangeArrowheads="1"/>
              </p:cNvSpPr>
              <p:nvPr/>
            </p:nvSpPr>
            <p:spPr bwMode="auto">
              <a:xfrm>
                <a:off x="3923" y="2478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0" name="Text Box 169"/>
              <p:cNvSpPr txBox="1">
                <a:spLocks noChangeArrowheads="1"/>
              </p:cNvSpPr>
              <p:nvPr/>
            </p:nvSpPr>
            <p:spPr bwMode="auto">
              <a:xfrm>
                <a:off x="4184" y="2478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-1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7" name="Group 197"/>
            <p:cNvGrpSpPr>
              <a:grpSpLocks/>
            </p:cNvGrpSpPr>
            <p:nvPr/>
          </p:nvGrpSpPr>
          <p:grpSpPr bwMode="auto">
            <a:xfrm>
              <a:off x="7346979" y="2179646"/>
              <a:ext cx="1143000" cy="304800"/>
              <a:chOff x="3651" y="1979"/>
              <a:chExt cx="720" cy="192"/>
            </a:xfrm>
          </p:grpSpPr>
          <p:sp>
            <p:nvSpPr>
              <p:cNvPr id="22" name="Text Box 176"/>
              <p:cNvSpPr txBox="1">
                <a:spLocks noChangeArrowheads="1"/>
              </p:cNvSpPr>
              <p:nvPr/>
            </p:nvSpPr>
            <p:spPr bwMode="auto">
              <a:xfrm>
                <a:off x="3651" y="1979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23" name="Text Box 177"/>
              <p:cNvSpPr txBox="1">
                <a:spLocks noChangeArrowheads="1"/>
              </p:cNvSpPr>
              <p:nvPr/>
            </p:nvSpPr>
            <p:spPr bwMode="auto">
              <a:xfrm>
                <a:off x="3923" y="1979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24" name="Text Box 178"/>
              <p:cNvSpPr txBox="1">
                <a:spLocks noChangeArrowheads="1"/>
              </p:cNvSpPr>
              <p:nvPr/>
            </p:nvSpPr>
            <p:spPr bwMode="auto">
              <a:xfrm>
                <a:off x="4190" y="1979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-1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21" name="Group 196"/>
            <p:cNvGrpSpPr>
              <a:grpSpLocks/>
            </p:cNvGrpSpPr>
            <p:nvPr/>
          </p:nvGrpSpPr>
          <p:grpSpPr bwMode="auto">
            <a:xfrm>
              <a:off x="7345392" y="2584459"/>
              <a:ext cx="1141412" cy="312737"/>
              <a:chOff x="3651" y="2234"/>
              <a:chExt cx="719" cy="197"/>
            </a:xfrm>
          </p:grpSpPr>
          <p:sp>
            <p:nvSpPr>
              <p:cNvPr id="26" name="Text Box 173"/>
              <p:cNvSpPr txBox="1">
                <a:spLocks noChangeArrowheads="1"/>
              </p:cNvSpPr>
              <p:nvPr/>
            </p:nvSpPr>
            <p:spPr bwMode="auto">
              <a:xfrm>
                <a:off x="3651" y="2239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2</a:t>
                </a:r>
              </a:p>
            </p:txBody>
          </p:sp>
          <p:sp>
            <p:nvSpPr>
              <p:cNvPr id="27" name="Text Box 174"/>
              <p:cNvSpPr txBox="1">
                <a:spLocks noChangeArrowheads="1"/>
              </p:cNvSpPr>
              <p:nvPr/>
            </p:nvSpPr>
            <p:spPr bwMode="auto">
              <a:xfrm>
                <a:off x="3923" y="2239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28" name="Text Box 179"/>
              <p:cNvSpPr txBox="1">
                <a:spLocks noChangeArrowheads="1"/>
              </p:cNvSpPr>
              <p:nvPr/>
            </p:nvSpPr>
            <p:spPr bwMode="auto">
              <a:xfrm>
                <a:off x="4189" y="223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-1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9" name="Text Box 190"/>
            <p:cNvSpPr txBox="1">
              <a:spLocks noChangeArrowheads="1"/>
            </p:cNvSpPr>
            <p:nvPr/>
          </p:nvSpPr>
          <p:spPr bwMode="auto">
            <a:xfrm>
              <a:off x="8210579" y="3327409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 Box 191"/>
            <p:cNvSpPr txBox="1">
              <a:spLocks noChangeArrowheads="1"/>
            </p:cNvSpPr>
            <p:nvPr/>
          </p:nvSpPr>
          <p:spPr bwMode="auto">
            <a:xfrm>
              <a:off x="8210579" y="2968634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 Box 192"/>
            <p:cNvSpPr txBox="1">
              <a:spLocks noChangeArrowheads="1"/>
            </p:cNvSpPr>
            <p:nvPr/>
          </p:nvSpPr>
          <p:spPr bwMode="auto">
            <a:xfrm>
              <a:off x="8197879" y="2566996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 Box 198"/>
            <p:cNvSpPr txBox="1">
              <a:spLocks noChangeArrowheads="1"/>
            </p:cNvSpPr>
            <p:nvPr/>
          </p:nvSpPr>
          <p:spPr bwMode="auto">
            <a:xfrm>
              <a:off x="8210579" y="2593984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5" name="Group 203"/>
            <p:cNvGrpSpPr>
              <a:grpSpLocks/>
            </p:cNvGrpSpPr>
            <p:nvPr/>
          </p:nvGrpSpPr>
          <p:grpSpPr bwMode="auto">
            <a:xfrm>
              <a:off x="7348567" y="2149484"/>
              <a:ext cx="1152525" cy="304800"/>
              <a:chOff x="2336" y="3430"/>
              <a:chExt cx="726" cy="192"/>
            </a:xfrm>
          </p:grpSpPr>
          <p:sp>
            <p:nvSpPr>
              <p:cNvPr id="34" name="Text Box 199"/>
              <p:cNvSpPr txBox="1">
                <a:spLocks noChangeArrowheads="1"/>
              </p:cNvSpPr>
              <p:nvPr/>
            </p:nvSpPr>
            <p:spPr bwMode="auto">
              <a:xfrm>
                <a:off x="2336" y="3430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35" name="Text Box 200"/>
              <p:cNvSpPr txBox="1">
                <a:spLocks noChangeArrowheads="1"/>
              </p:cNvSpPr>
              <p:nvPr/>
            </p:nvSpPr>
            <p:spPr bwMode="auto">
              <a:xfrm>
                <a:off x="2608" y="3430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36" name="Text Box 201"/>
              <p:cNvSpPr txBox="1">
                <a:spLocks noChangeArrowheads="1"/>
              </p:cNvSpPr>
              <p:nvPr/>
            </p:nvSpPr>
            <p:spPr bwMode="auto">
              <a:xfrm>
                <a:off x="2881" y="3430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-1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37" name="Text Box 202"/>
            <p:cNvSpPr txBox="1">
              <a:spLocks noChangeArrowheads="1"/>
            </p:cNvSpPr>
            <p:nvPr/>
          </p:nvSpPr>
          <p:spPr bwMode="auto">
            <a:xfrm>
              <a:off x="8224867" y="2149484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3" name="Group 208"/>
            <p:cNvGrpSpPr>
              <a:grpSpLocks/>
            </p:cNvGrpSpPr>
            <p:nvPr/>
          </p:nvGrpSpPr>
          <p:grpSpPr bwMode="auto">
            <a:xfrm>
              <a:off x="7346979" y="1695459"/>
              <a:ext cx="1152525" cy="304800"/>
              <a:chOff x="3651" y="1674"/>
              <a:chExt cx="726" cy="192"/>
            </a:xfrm>
          </p:grpSpPr>
          <p:sp>
            <p:nvSpPr>
              <p:cNvPr id="39" name="Text Box 204"/>
              <p:cNvSpPr txBox="1">
                <a:spLocks noChangeArrowheads="1"/>
              </p:cNvSpPr>
              <p:nvPr/>
            </p:nvSpPr>
            <p:spPr bwMode="auto">
              <a:xfrm>
                <a:off x="3651" y="167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40" name="Text Box 205"/>
              <p:cNvSpPr txBox="1">
                <a:spLocks noChangeArrowheads="1"/>
              </p:cNvSpPr>
              <p:nvPr/>
            </p:nvSpPr>
            <p:spPr bwMode="auto">
              <a:xfrm>
                <a:off x="3923" y="167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3</a:t>
                </a:r>
              </a:p>
            </p:txBody>
          </p:sp>
          <p:sp>
            <p:nvSpPr>
              <p:cNvPr id="41" name="Text Box 206"/>
              <p:cNvSpPr txBox="1">
                <a:spLocks noChangeArrowheads="1"/>
              </p:cNvSpPr>
              <p:nvPr/>
            </p:nvSpPr>
            <p:spPr bwMode="auto">
              <a:xfrm>
                <a:off x="4196" y="1674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-1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42" name="Text Box 207"/>
            <p:cNvSpPr txBox="1">
              <a:spLocks noChangeArrowheads="1"/>
            </p:cNvSpPr>
            <p:nvPr/>
          </p:nvSpPr>
          <p:spPr bwMode="auto">
            <a:xfrm>
              <a:off x="8223279" y="1700221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endParaRPr lang="en-US" altLang="zh-CN" sz="200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8" name="Group 212"/>
            <p:cNvGrpSpPr>
              <a:grpSpLocks/>
            </p:cNvGrpSpPr>
            <p:nvPr/>
          </p:nvGrpSpPr>
          <p:grpSpPr bwMode="auto">
            <a:xfrm>
              <a:off x="7346979" y="1250959"/>
              <a:ext cx="1152525" cy="304800"/>
              <a:chOff x="3651" y="1378"/>
              <a:chExt cx="726" cy="192"/>
            </a:xfrm>
          </p:grpSpPr>
          <p:sp>
            <p:nvSpPr>
              <p:cNvPr id="44" name="Text Box 209"/>
              <p:cNvSpPr txBox="1">
                <a:spLocks noChangeArrowheads="1"/>
              </p:cNvSpPr>
              <p:nvPr/>
            </p:nvSpPr>
            <p:spPr bwMode="auto">
              <a:xfrm>
                <a:off x="3651" y="1378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45" name="Text Box 210"/>
              <p:cNvSpPr txBox="1">
                <a:spLocks noChangeArrowheads="1"/>
              </p:cNvSpPr>
              <p:nvPr/>
            </p:nvSpPr>
            <p:spPr bwMode="auto">
              <a:xfrm>
                <a:off x="3923" y="1378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4</a:t>
                </a:r>
              </a:p>
            </p:txBody>
          </p:sp>
          <p:sp>
            <p:nvSpPr>
              <p:cNvPr id="46" name="Text Box 211"/>
              <p:cNvSpPr txBox="1">
                <a:spLocks noChangeArrowheads="1"/>
              </p:cNvSpPr>
              <p:nvPr/>
            </p:nvSpPr>
            <p:spPr bwMode="auto">
              <a:xfrm>
                <a:off x="4196" y="1378"/>
                <a:ext cx="181" cy="192"/>
              </a:xfrm>
              <a:prstGeom prst="rect">
                <a:avLst/>
              </a:prstGeom>
              <a:solidFill>
                <a:schemeClr val="bg1"/>
              </a:solidFill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-1</a:t>
                </a:r>
                <a:endParaRPr lang="en-US" altLang="zh-CN" sz="2000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grpSp>
        <p:nvGrpSpPr>
          <p:cNvPr id="43" name="组合 95"/>
          <p:cNvGrpSpPr/>
          <p:nvPr/>
        </p:nvGrpSpPr>
        <p:grpSpPr>
          <a:xfrm>
            <a:off x="3209923" y="3929066"/>
            <a:ext cx="4005283" cy="2671208"/>
            <a:chOff x="3209923" y="3929066"/>
            <a:chExt cx="4005283" cy="2671208"/>
          </a:xfrm>
        </p:grpSpPr>
        <p:sp>
          <p:nvSpPr>
            <p:cNvPr id="49" name="Rectangle 33"/>
            <p:cNvSpPr>
              <a:spLocks noChangeArrowheads="1"/>
            </p:cNvSpPr>
            <p:nvPr/>
          </p:nvSpPr>
          <p:spPr bwMode="auto">
            <a:xfrm>
              <a:off x="3209923" y="44412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0" name="Rectangle 43"/>
            <p:cNvSpPr>
              <a:spLocks noChangeArrowheads="1"/>
            </p:cNvSpPr>
            <p:nvPr/>
          </p:nvSpPr>
          <p:spPr bwMode="auto">
            <a:xfrm>
              <a:off x="3209923" y="480004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1" name="Rectangle 53"/>
            <p:cNvSpPr>
              <a:spLocks noChangeArrowheads="1"/>
            </p:cNvSpPr>
            <p:nvPr/>
          </p:nvSpPr>
          <p:spPr bwMode="auto">
            <a:xfrm>
              <a:off x="3209923" y="516041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2" name="Rectangle 63"/>
            <p:cNvSpPr>
              <a:spLocks noChangeArrowheads="1"/>
            </p:cNvSpPr>
            <p:nvPr/>
          </p:nvSpPr>
          <p:spPr bwMode="auto">
            <a:xfrm>
              <a:off x="3209923" y="55207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3" name="Rectangle 73"/>
            <p:cNvSpPr>
              <a:spLocks noChangeArrowheads="1"/>
            </p:cNvSpPr>
            <p:nvPr/>
          </p:nvSpPr>
          <p:spPr bwMode="auto">
            <a:xfrm>
              <a:off x="3209923" y="588113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4" name="Rectangle 83"/>
            <p:cNvSpPr>
              <a:spLocks noChangeArrowheads="1"/>
            </p:cNvSpPr>
            <p:nvPr/>
          </p:nvSpPr>
          <p:spPr bwMode="auto">
            <a:xfrm>
              <a:off x="3209923" y="62414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5" name="Rectangle 33"/>
            <p:cNvSpPr>
              <a:spLocks noChangeArrowheads="1"/>
            </p:cNvSpPr>
            <p:nvPr/>
          </p:nvSpPr>
          <p:spPr bwMode="auto">
            <a:xfrm>
              <a:off x="3568698" y="44412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3568698" y="480004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7" name="Rectangle 53"/>
            <p:cNvSpPr>
              <a:spLocks noChangeArrowheads="1"/>
            </p:cNvSpPr>
            <p:nvPr/>
          </p:nvSpPr>
          <p:spPr bwMode="auto">
            <a:xfrm>
              <a:off x="3568698" y="516041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568698" y="55207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9" name="Rectangle 73"/>
            <p:cNvSpPr>
              <a:spLocks noChangeArrowheads="1"/>
            </p:cNvSpPr>
            <p:nvPr/>
          </p:nvSpPr>
          <p:spPr bwMode="auto">
            <a:xfrm>
              <a:off x="3568698" y="588113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0" name="Rectangle 83"/>
            <p:cNvSpPr>
              <a:spLocks noChangeArrowheads="1"/>
            </p:cNvSpPr>
            <p:nvPr/>
          </p:nvSpPr>
          <p:spPr bwMode="auto">
            <a:xfrm>
              <a:off x="3568698" y="62414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1" name="Rectangle 33"/>
            <p:cNvSpPr>
              <a:spLocks noChangeArrowheads="1"/>
            </p:cNvSpPr>
            <p:nvPr/>
          </p:nvSpPr>
          <p:spPr bwMode="auto">
            <a:xfrm>
              <a:off x="3925888" y="44412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2" name="Rectangle 43"/>
            <p:cNvSpPr>
              <a:spLocks noChangeArrowheads="1"/>
            </p:cNvSpPr>
            <p:nvPr/>
          </p:nvSpPr>
          <p:spPr bwMode="auto">
            <a:xfrm>
              <a:off x="3925888" y="480004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3" name="Rectangle 53"/>
            <p:cNvSpPr>
              <a:spLocks noChangeArrowheads="1"/>
            </p:cNvSpPr>
            <p:nvPr/>
          </p:nvSpPr>
          <p:spPr bwMode="auto">
            <a:xfrm>
              <a:off x="3925888" y="516041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3925888" y="55207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5" name="Rectangle 73"/>
            <p:cNvSpPr>
              <a:spLocks noChangeArrowheads="1"/>
            </p:cNvSpPr>
            <p:nvPr/>
          </p:nvSpPr>
          <p:spPr bwMode="auto">
            <a:xfrm>
              <a:off x="3925888" y="588113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6" name="Rectangle 83"/>
            <p:cNvSpPr>
              <a:spLocks noChangeArrowheads="1"/>
            </p:cNvSpPr>
            <p:nvPr/>
          </p:nvSpPr>
          <p:spPr bwMode="auto">
            <a:xfrm>
              <a:off x="3925888" y="62414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7" name="Rectangle 33"/>
            <p:cNvSpPr>
              <a:spLocks noChangeArrowheads="1"/>
            </p:cNvSpPr>
            <p:nvPr/>
          </p:nvSpPr>
          <p:spPr bwMode="auto">
            <a:xfrm>
              <a:off x="4284663" y="44412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8" name="Rectangle 43"/>
            <p:cNvSpPr>
              <a:spLocks noChangeArrowheads="1"/>
            </p:cNvSpPr>
            <p:nvPr/>
          </p:nvSpPr>
          <p:spPr bwMode="auto">
            <a:xfrm>
              <a:off x="4284663" y="480004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9" name="Rectangle 53"/>
            <p:cNvSpPr>
              <a:spLocks noChangeArrowheads="1"/>
            </p:cNvSpPr>
            <p:nvPr/>
          </p:nvSpPr>
          <p:spPr bwMode="auto">
            <a:xfrm>
              <a:off x="4284663" y="516041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0" name="Rectangle 63"/>
            <p:cNvSpPr>
              <a:spLocks noChangeArrowheads="1"/>
            </p:cNvSpPr>
            <p:nvPr/>
          </p:nvSpPr>
          <p:spPr bwMode="auto">
            <a:xfrm>
              <a:off x="4284663" y="55207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1" name="Rectangle 73"/>
            <p:cNvSpPr>
              <a:spLocks noChangeArrowheads="1"/>
            </p:cNvSpPr>
            <p:nvPr/>
          </p:nvSpPr>
          <p:spPr bwMode="auto">
            <a:xfrm>
              <a:off x="4284663" y="588113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2" name="Rectangle 83"/>
            <p:cNvSpPr>
              <a:spLocks noChangeArrowheads="1"/>
            </p:cNvSpPr>
            <p:nvPr/>
          </p:nvSpPr>
          <p:spPr bwMode="auto">
            <a:xfrm>
              <a:off x="4284663" y="62414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3" name="Rectangle 33"/>
            <p:cNvSpPr>
              <a:spLocks noChangeArrowheads="1"/>
            </p:cNvSpPr>
            <p:nvPr/>
          </p:nvSpPr>
          <p:spPr bwMode="auto">
            <a:xfrm>
              <a:off x="4640268" y="44412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4" name="Rectangle 43"/>
            <p:cNvSpPr>
              <a:spLocks noChangeArrowheads="1"/>
            </p:cNvSpPr>
            <p:nvPr/>
          </p:nvSpPr>
          <p:spPr bwMode="auto">
            <a:xfrm>
              <a:off x="4640268" y="480004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5" name="Rectangle 53"/>
            <p:cNvSpPr>
              <a:spLocks noChangeArrowheads="1"/>
            </p:cNvSpPr>
            <p:nvPr/>
          </p:nvSpPr>
          <p:spPr bwMode="auto">
            <a:xfrm>
              <a:off x="4640268" y="516041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6" name="Rectangle 63"/>
            <p:cNvSpPr>
              <a:spLocks noChangeArrowheads="1"/>
            </p:cNvSpPr>
            <p:nvPr/>
          </p:nvSpPr>
          <p:spPr bwMode="auto">
            <a:xfrm>
              <a:off x="4640268" y="55207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7" name="Rectangle 73"/>
            <p:cNvSpPr>
              <a:spLocks noChangeArrowheads="1"/>
            </p:cNvSpPr>
            <p:nvPr/>
          </p:nvSpPr>
          <p:spPr bwMode="auto">
            <a:xfrm>
              <a:off x="4640268" y="588113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8" name="Rectangle 83"/>
            <p:cNvSpPr>
              <a:spLocks noChangeArrowheads="1"/>
            </p:cNvSpPr>
            <p:nvPr/>
          </p:nvSpPr>
          <p:spPr bwMode="auto">
            <a:xfrm>
              <a:off x="4640268" y="62414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9" name="Rectangle 33"/>
            <p:cNvSpPr>
              <a:spLocks noChangeArrowheads="1"/>
            </p:cNvSpPr>
            <p:nvPr/>
          </p:nvSpPr>
          <p:spPr bwMode="auto">
            <a:xfrm>
              <a:off x="4999043" y="44412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0" name="Rectangle 43"/>
            <p:cNvSpPr>
              <a:spLocks noChangeArrowheads="1"/>
            </p:cNvSpPr>
            <p:nvPr/>
          </p:nvSpPr>
          <p:spPr bwMode="auto">
            <a:xfrm>
              <a:off x="4999043" y="480004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1" name="Rectangle 53"/>
            <p:cNvSpPr>
              <a:spLocks noChangeArrowheads="1"/>
            </p:cNvSpPr>
            <p:nvPr/>
          </p:nvSpPr>
          <p:spPr bwMode="auto">
            <a:xfrm>
              <a:off x="4999043" y="516041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2" name="Rectangle 63"/>
            <p:cNvSpPr>
              <a:spLocks noChangeArrowheads="1"/>
            </p:cNvSpPr>
            <p:nvPr/>
          </p:nvSpPr>
          <p:spPr bwMode="auto">
            <a:xfrm>
              <a:off x="4999043" y="552077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3" name="Rectangle 73"/>
            <p:cNvSpPr>
              <a:spLocks noChangeArrowheads="1"/>
            </p:cNvSpPr>
            <p:nvPr/>
          </p:nvSpPr>
          <p:spPr bwMode="auto">
            <a:xfrm>
              <a:off x="4999043" y="588113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4999043" y="624149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7" name="Text Box 180"/>
            <p:cNvSpPr txBox="1">
              <a:spLocks noChangeArrowheads="1"/>
            </p:cNvSpPr>
            <p:nvPr/>
          </p:nvSpPr>
          <p:spPr bwMode="auto">
            <a:xfrm>
              <a:off x="4316413" y="4819660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↓</a:t>
              </a:r>
            </a:p>
          </p:txBody>
        </p:sp>
        <p:sp>
          <p:nvSpPr>
            <p:cNvPr id="88" name="Text Box 182"/>
            <p:cNvSpPr txBox="1">
              <a:spLocks noChangeArrowheads="1"/>
            </p:cNvSpPr>
            <p:nvPr/>
          </p:nvSpPr>
          <p:spPr bwMode="auto">
            <a:xfrm>
              <a:off x="3605213" y="4824422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→</a:t>
              </a:r>
            </a:p>
          </p:txBody>
        </p:sp>
        <p:sp>
          <p:nvSpPr>
            <p:cNvPr id="89" name="Text Box 184"/>
            <p:cNvSpPr txBox="1">
              <a:spLocks noChangeArrowheads="1"/>
            </p:cNvSpPr>
            <p:nvPr/>
          </p:nvSpPr>
          <p:spPr bwMode="auto">
            <a:xfrm>
              <a:off x="3962400" y="4816485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→</a:t>
              </a:r>
            </a:p>
          </p:txBody>
        </p:sp>
        <p:sp>
          <p:nvSpPr>
            <p:cNvPr id="90" name="Text Box 187"/>
            <p:cNvSpPr txBox="1">
              <a:spLocks noChangeArrowheads="1"/>
            </p:cNvSpPr>
            <p:nvPr/>
          </p:nvSpPr>
          <p:spPr bwMode="auto">
            <a:xfrm>
              <a:off x="4322763" y="5537210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↓</a:t>
              </a:r>
            </a:p>
          </p:txBody>
        </p:sp>
        <p:sp>
          <p:nvSpPr>
            <p:cNvPr id="91" name="Text Box 188"/>
            <p:cNvSpPr txBox="1">
              <a:spLocks noChangeArrowheads="1"/>
            </p:cNvSpPr>
            <p:nvPr/>
          </p:nvSpPr>
          <p:spPr bwMode="auto">
            <a:xfrm>
              <a:off x="4313238" y="5899160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→</a:t>
              </a:r>
            </a:p>
          </p:txBody>
        </p:sp>
        <p:sp>
          <p:nvSpPr>
            <p:cNvPr id="92" name="Text Box 183"/>
            <p:cNvSpPr txBox="1">
              <a:spLocks noChangeArrowheads="1"/>
            </p:cNvSpPr>
            <p:nvPr/>
          </p:nvSpPr>
          <p:spPr bwMode="auto">
            <a:xfrm>
              <a:off x="4329113" y="5180022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↓</a:t>
              </a:r>
            </a:p>
          </p:txBody>
        </p:sp>
        <p:cxnSp>
          <p:nvCxnSpPr>
            <p:cNvPr id="94" name="直接箭头连接符 93"/>
            <p:cNvCxnSpPr/>
            <p:nvPr/>
          </p:nvCxnSpPr>
          <p:spPr>
            <a:xfrm rot="10800000" flipV="1">
              <a:off x="5643570" y="3929066"/>
              <a:ext cx="1571636" cy="857256"/>
            </a:xfrm>
            <a:prstGeom prst="straightConnector1">
              <a:avLst/>
            </a:prstGeom>
            <a:ln w="5715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灯片编号占位符 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86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152400" y="714356"/>
            <a:ext cx="6491302" cy="3964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0000" bIns="180000">
            <a:spAutoFit/>
          </a:bodyPr>
          <a:lstStyle/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find=false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(di&lt;4 &amp;&amp; !find) 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找相邻可走方块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(i1,j1)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di++;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switch(di)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{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case 0:i1=i-1; j1=j;    break;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case 1:i1=i;   j1=j+1;  break;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case 2:i1=i+1; j1=j;    break;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case 3:i1=i;   j1=j-1;  break;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if (mg[i1][j1]==0)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find=true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找到一个相邻可走方块，设置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为真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45"/>
          <p:cNvGrpSpPr/>
          <p:nvPr/>
        </p:nvGrpSpPr>
        <p:grpSpPr>
          <a:xfrm>
            <a:off x="6781823" y="2698760"/>
            <a:ext cx="2147895" cy="2159000"/>
            <a:chOff x="6445271" y="2698760"/>
            <a:chExt cx="2147895" cy="2159000"/>
          </a:xfrm>
        </p:grpSpPr>
        <p:sp>
          <p:nvSpPr>
            <p:cNvPr id="4" name="Rectangle 33"/>
            <p:cNvSpPr>
              <a:spLocks noChangeArrowheads="1"/>
            </p:cNvSpPr>
            <p:nvPr/>
          </p:nvSpPr>
          <p:spPr bwMode="auto">
            <a:xfrm>
              <a:off x="6445271" y="26987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" name="Rectangle 43"/>
            <p:cNvSpPr>
              <a:spLocks noChangeArrowheads="1"/>
            </p:cNvSpPr>
            <p:nvPr/>
          </p:nvSpPr>
          <p:spPr bwMode="auto">
            <a:xfrm>
              <a:off x="6445271" y="305753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" name="Rectangle 53"/>
            <p:cNvSpPr>
              <a:spLocks noChangeArrowheads="1"/>
            </p:cNvSpPr>
            <p:nvPr/>
          </p:nvSpPr>
          <p:spPr bwMode="auto">
            <a:xfrm>
              <a:off x="6445271" y="341789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" name="Rectangle 63"/>
            <p:cNvSpPr>
              <a:spLocks noChangeArrowheads="1"/>
            </p:cNvSpPr>
            <p:nvPr/>
          </p:nvSpPr>
          <p:spPr bwMode="auto">
            <a:xfrm>
              <a:off x="6445271" y="37782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" name="Rectangle 73"/>
            <p:cNvSpPr>
              <a:spLocks noChangeArrowheads="1"/>
            </p:cNvSpPr>
            <p:nvPr/>
          </p:nvSpPr>
          <p:spPr bwMode="auto">
            <a:xfrm>
              <a:off x="6445271" y="413862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" name="Rectangle 83"/>
            <p:cNvSpPr>
              <a:spLocks noChangeArrowheads="1"/>
            </p:cNvSpPr>
            <p:nvPr/>
          </p:nvSpPr>
          <p:spPr bwMode="auto">
            <a:xfrm>
              <a:off x="6445271" y="449898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" name="Rectangle 33"/>
            <p:cNvSpPr>
              <a:spLocks noChangeArrowheads="1"/>
            </p:cNvSpPr>
            <p:nvPr/>
          </p:nvSpPr>
          <p:spPr bwMode="auto">
            <a:xfrm>
              <a:off x="6804046" y="26987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Rectangle 43"/>
            <p:cNvSpPr>
              <a:spLocks noChangeArrowheads="1"/>
            </p:cNvSpPr>
            <p:nvPr/>
          </p:nvSpPr>
          <p:spPr bwMode="auto">
            <a:xfrm>
              <a:off x="6804046" y="305753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Rectangle 53"/>
            <p:cNvSpPr>
              <a:spLocks noChangeArrowheads="1"/>
            </p:cNvSpPr>
            <p:nvPr/>
          </p:nvSpPr>
          <p:spPr bwMode="auto">
            <a:xfrm>
              <a:off x="6804046" y="341789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Rectangle 63"/>
            <p:cNvSpPr>
              <a:spLocks noChangeArrowheads="1"/>
            </p:cNvSpPr>
            <p:nvPr/>
          </p:nvSpPr>
          <p:spPr bwMode="auto">
            <a:xfrm>
              <a:off x="6804046" y="37782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Rectangle 73"/>
            <p:cNvSpPr>
              <a:spLocks noChangeArrowheads="1"/>
            </p:cNvSpPr>
            <p:nvPr/>
          </p:nvSpPr>
          <p:spPr bwMode="auto">
            <a:xfrm>
              <a:off x="6804046" y="413862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Rectangle 83"/>
            <p:cNvSpPr>
              <a:spLocks noChangeArrowheads="1"/>
            </p:cNvSpPr>
            <p:nvPr/>
          </p:nvSpPr>
          <p:spPr bwMode="auto">
            <a:xfrm>
              <a:off x="6804046" y="449898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" name="Rectangle 33"/>
            <p:cNvSpPr>
              <a:spLocks noChangeArrowheads="1"/>
            </p:cNvSpPr>
            <p:nvPr/>
          </p:nvSpPr>
          <p:spPr bwMode="auto">
            <a:xfrm>
              <a:off x="7161236" y="26987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Rectangle 43"/>
            <p:cNvSpPr>
              <a:spLocks noChangeArrowheads="1"/>
            </p:cNvSpPr>
            <p:nvPr/>
          </p:nvSpPr>
          <p:spPr bwMode="auto">
            <a:xfrm>
              <a:off x="7161236" y="305753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8" name="Rectangle 53"/>
            <p:cNvSpPr>
              <a:spLocks noChangeArrowheads="1"/>
            </p:cNvSpPr>
            <p:nvPr/>
          </p:nvSpPr>
          <p:spPr bwMode="auto">
            <a:xfrm>
              <a:off x="7161236" y="341789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" name="Rectangle 63"/>
            <p:cNvSpPr>
              <a:spLocks noChangeArrowheads="1"/>
            </p:cNvSpPr>
            <p:nvPr/>
          </p:nvSpPr>
          <p:spPr bwMode="auto">
            <a:xfrm>
              <a:off x="7161236" y="37782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" name="Rectangle 73"/>
            <p:cNvSpPr>
              <a:spLocks noChangeArrowheads="1"/>
            </p:cNvSpPr>
            <p:nvPr/>
          </p:nvSpPr>
          <p:spPr bwMode="auto">
            <a:xfrm>
              <a:off x="7161236" y="413862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" name="Rectangle 83"/>
            <p:cNvSpPr>
              <a:spLocks noChangeArrowheads="1"/>
            </p:cNvSpPr>
            <p:nvPr/>
          </p:nvSpPr>
          <p:spPr bwMode="auto">
            <a:xfrm>
              <a:off x="7161236" y="449898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" name="Rectangle 33"/>
            <p:cNvSpPr>
              <a:spLocks noChangeArrowheads="1"/>
            </p:cNvSpPr>
            <p:nvPr/>
          </p:nvSpPr>
          <p:spPr bwMode="auto">
            <a:xfrm>
              <a:off x="7520011" y="26987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3" name="Rectangle 43"/>
            <p:cNvSpPr>
              <a:spLocks noChangeArrowheads="1"/>
            </p:cNvSpPr>
            <p:nvPr/>
          </p:nvSpPr>
          <p:spPr bwMode="auto">
            <a:xfrm>
              <a:off x="7520011" y="305753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4" name="Rectangle 53"/>
            <p:cNvSpPr>
              <a:spLocks noChangeArrowheads="1"/>
            </p:cNvSpPr>
            <p:nvPr/>
          </p:nvSpPr>
          <p:spPr bwMode="auto">
            <a:xfrm>
              <a:off x="7520011" y="341789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" name="Rectangle 63"/>
            <p:cNvSpPr>
              <a:spLocks noChangeArrowheads="1"/>
            </p:cNvSpPr>
            <p:nvPr/>
          </p:nvSpPr>
          <p:spPr bwMode="auto">
            <a:xfrm>
              <a:off x="7520011" y="37782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" name="Rectangle 73"/>
            <p:cNvSpPr>
              <a:spLocks noChangeArrowheads="1"/>
            </p:cNvSpPr>
            <p:nvPr/>
          </p:nvSpPr>
          <p:spPr bwMode="auto">
            <a:xfrm>
              <a:off x="7520011" y="413862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" name="Rectangle 83"/>
            <p:cNvSpPr>
              <a:spLocks noChangeArrowheads="1"/>
            </p:cNvSpPr>
            <p:nvPr/>
          </p:nvSpPr>
          <p:spPr bwMode="auto">
            <a:xfrm>
              <a:off x="7520011" y="449898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8" name="Rectangle 33"/>
            <p:cNvSpPr>
              <a:spLocks noChangeArrowheads="1"/>
            </p:cNvSpPr>
            <p:nvPr/>
          </p:nvSpPr>
          <p:spPr bwMode="auto">
            <a:xfrm>
              <a:off x="7875616" y="26987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9" name="Rectangle 43"/>
            <p:cNvSpPr>
              <a:spLocks noChangeArrowheads="1"/>
            </p:cNvSpPr>
            <p:nvPr/>
          </p:nvSpPr>
          <p:spPr bwMode="auto">
            <a:xfrm>
              <a:off x="7875616" y="305753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" name="Rectangle 53"/>
            <p:cNvSpPr>
              <a:spLocks noChangeArrowheads="1"/>
            </p:cNvSpPr>
            <p:nvPr/>
          </p:nvSpPr>
          <p:spPr bwMode="auto">
            <a:xfrm>
              <a:off x="7875616" y="341789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" name="Rectangle 63"/>
            <p:cNvSpPr>
              <a:spLocks noChangeArrowheads="1"/>
            </p:cNvSpPr>
            <p:nvPr/>
          </p:nvSpPr>
          <p:spPr bwMode="auto">
            <a:xfrm>
              <a:off x="7875616" y="37782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2" name="Rectangle 73"/>
            <p:cNvSpPr>
              <a:spLocks noChangeArrowheads="1"/>
            </p:cNvSpPr>
            <p:nvPr/>
          </p:nvSpPr>
          <p:spPr bwMode="auto">
            <a:xfrm>
              <a:off x="7875616" y="413862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" name="Rectangle 83"/>
            <p:cNvSpPr>
              <a:spLocks noChangeArrowheads="1"/>
            </p:cNvSpPr>
            <p:nvPr/>
          </p:nvSpPr>
          <p:spPr bwMode="auto">
            <a:xfrm>
              <a:off x="7875616" y="449898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8234391" y="26987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" name="Rectangle 43"/>
            <p:cNvSpPr>
              <a:spLocks noChangeArrowheads="1"/>
            </p:cNvSpPr>
            <p:nvPr/>
          </p:nvSpPr>
          <p:spPr bwMode="auto">
            <a:xfrm>
              <a:off x="8234391" y="305753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" name="Rectangle 53"/>
            <p:cNvSpPr>
              <a:spLocks noChangeArrowheads="1"/>
            </p:cNvSpPr>
            <p:nvPr/>
          </p:nvSpPr>
          <p:spPr bwMode="auto">
            <a:xfrm>
              <a:off x="8234391" y="341789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" name="Rectangle 63"/>
            <p:cNvSpPr>
              <a:spLocks noChangeArrowheads="1"/>
            </p:cNvSpPr>
            <p:nvPr/>
          </p:nvSpPr>
          <p:spPr bwMode="auto">
            <a:xfrm>
              <a:off x="8234391" y="3778260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" name="Rectangle 73"/>
            <p:cNvSpPr>
              <a:spLocks noChangeArrowheads="1"/>
            </p:cNvSpPr>
            <p:nvPr/>
          </p:nvSpPr>
          <p:spPr bwMode="auto">
            <a:xfrm>
              <a:off x="8234391" y="413862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9" name="Rectangle 83"/>
            <p:cNvSpPr>
              <a:spLocks noChangeArrowheads="1"/>
            </p:cNvSpPr>
            <p:nvPr/>
          </p:nvSpPr>
          <p:spPr bwMode="auto">
            <a:xfrm>
              <a:off x="8234391" y="4498985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1" name="Text Box 182"/>
            <p:cNvSpPr txBox="1">
              <a:spLocks noChangeArrowheads="1"/>
            </p:cNvSpPr>
            <p:nvPr/>
          </p:nvSpPr>
          <p:spPr bwMode="auto">
            <a:xfrm>
              <a:off x="6840561" y="3081908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楷体_GB2312" pitchFamily="49" charset="-122"/>
                </a:rPr>
                <a:t>→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715140" y="1214422"/>
            <a:ext cx="2357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从入口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1,1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）出发找到一个可走方块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zh-CN" altLang="en-US" sz="18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49" name="直接箭头连接符 48"/>
          <p:cNvCxnSpPr>
            <a:stCxn id="47" idx="2"/>
          </p:cNvCxnSpPr>
          <p:nvPr/>
        </p:nvCxnSpPr>
        <p:spPr>
          <a:xfrm rot="5400000">
            <a:off x="7266103" y="2586924"/>
            <a:ext cx="1076936" cy="178593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87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357158" y="285728"/>
            <a:ext cx="8572560" cy="23025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80000" bIns="180000">
            <a:spAutoFit/>
          </a:bodyPr>
          <a:lstStyle/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if (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		     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找到了一个相邻可走方块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(i1,j1)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   st-&gt;data[st-&gt;top].di=di;  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修改原栈顶元素的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e.i=i1; e.j=j1; e.di=-1;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Push(st,e);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	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相邻可走方块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mg[i1][j1]=-1;	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//(i1,j1)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迷宫值置为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避免重复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53"/>
          <p:cNvGrpSpPr/>
          <p:nvPr/>
        </p:nvGrpSpPr>
        <p:grpSpPr>
          <a:xfrm>
            <a:off x="558783" y="3071810"/>
            <a:ext cx="6227795" cy="3420271"/>
            <a:chOff x="428596" y="2928934"/>
            <a:chExt cx="6227795" cy="3420271"/>
          </a:xfrm>
        </p:grpSpPr>
        <p:sp>
          <p:nvSpPr>
            <p:cNvPr id="3" name="Rectangle 33"/>
            <p:cNvSpPr>
              <a:spLocks noChangeArrowheads="1"/>
            </p:cNvSpPr>
            <p:nvPr/>
          </p:nvSpPr>
          <p:spPr bwMode="auto">
            <a:xfrm>
              <a:off x="780999" y="37147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4" name="Rectangle 43"/>
            <p:cNvSpPr>
              <a:spLocks noChangeArrowheads="1"/>
            </p:cNvSpPr>
            <p:nvPr/>
          </p:nvSpPr>
          <p:spPr bwMode="auto">
            <a:xfrm>
              <a:off x="780999" y="40735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5" name="Rectangle 53"/>
            <p:cNvSpPr>
              <a:spLocks noChangeArrowheads="1"/>
            </p:cNvSpPr>
            <p:nvPr/>
          </p:nvSpPr>
          <p:spPr bwMode="auto">
            <a:xfrm>
              <a:off x="780999" y="443388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6" name="Rectangle 63"/>
            <p:cNvSpPr>
              <a:spLocks noChangeArrowheads="1"/>
            </p:cNvSpPr>
            <p:nvPr/>
          </p:nvSpPr>
          <p:spPr bwMode="auto">
            <a:xfrm>
              <a:off x="780999" y="47942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" name="Rectangle 73"/>
            <p:cNvSpPr>
              <a:spLocks noChangeArrowheads="1"/>
            </p:cNvSpPr>
            <p:nvPr/>
          </p:nvSpPr>
          <p:spPr bwMode="auto">
            <a:xfrm>
              <a:off x="780999" y="515461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" name="Rectangle 83"/>
            <p:cNvSpPr>
              <a:spLocks noChangeArrowheads="1"/>
            </p:cNvSpPr>
            <p:nvPr/>
          </p:nvSpPr>
          <p:spPr bwMode="auto">
            <a:xfrm>
              <a:off x="780999" y="55149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9" name="Rectangle 33"/>
            <p:cNvSpPr>
              <a:spLocks noChangeArrowheads="1"/>
            </p:cNvSpPr>
            <p:nvPr/>
          </p:nvSpPr>
          <p:spPr bwMode="auto">
            <a:xfrm>
              <a:off x="1139774" y="37147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0" name="Rectangle 43"/>
            <p:cNvSpPr>
              <a:spLocks noChangeArrowheads="1"/>
            </p:cNvSpPr>
            <p:nvPr/>
          </p:nvSpPr>
          <p:spPr bwMode="auto">
            <a:xfrm>
              <a:off x="1139774" y="40735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1" name="Rectangle 53"/>
            <p:cNvSpPr>
              <a:spLocks noChangeArrowheads="1"/>
            </p:cNvSpPr>
            <p:nvPr/>
          </p:nvSpPr>
          <p:spPr bwMode="auto">
            <a:xfrm>
              <a:off x="1139774" y="443388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2" name="Rectangle 63"/>
            <p:cNvSpPr>
              <a:spLocks noChangeArrowheads="1"/>
            </p:cNvSpPr>
            <p:nvPr/>
          </p:nvSpPr>
          <p:spPr bwMode="auto">
            <a:xfrm>
              <a:off x="1139774" y="47942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1139774" y="515461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4" name="Rectangle 83"/>
            <p:cNvSpPr>
              <a:spLocks noChangeArrowheads="1"/>
            </p:cNvSpPr>
            <p:nvPr/>
          </p:nvSpPr>
          <p:spPr bwMode="auto">
            <a:xfrm>
              <a:off x="1139774" y="55149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5" name="Rectangle 33"/>
            <p:cNvSpPr>
              <a:spLocks noChangeArrowheads="1"/>
            </p:cNvSpPr>
            <p:nvPr/>
          </p:nvSpPr>
          <p:spPr bwMode="auto">
            <a:xfrm>
              <a:off x="1496964" y="37147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6" name="Rectangle 43"/>
            <p:cNvSpPr>
              <a:spLocks noChangeArrowheads="1"/>
            </p:cNvSpPr>
            <p:nvPr/>
          </p:nvSpPr>
          <p:spPr bwMode="auto">
            <a:xfrm>
              <a:off x="1496964" y="40735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7" name="Rectangle 53"/>
            <p:cNvSpPr>
              <a:spLocks noChangeArrowheads="1"/>
            </p:cNvSpPr>
            <p:nvPr/>
          </p:nvSpPr>
          <p:spPr bwMode="auto">
            <a:xfrm>
              <a:off x="1496964" y="443388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8" name="Rectangle 63"/>
            <p:cNvSpPr>
              <a:spLocks noChangeArrowheads="1"/>
            </p:cNvSpPr>
            <p:nvPr/>
          </p:nvSpPr>
          <p:spPr bwMode="auto">
            <a:xfrm>
              <a:off x="1496964" y="47942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9" name="Rectangle 73"/>
            <p:cNvSpPr>
              <a:spLocks noChangeArrowheads="1"/>
            </p:cNvSpPr>
            <p:nvPr/>
          </p:nvSpPr>
          <p:spPr bwMode="auto">
            <a:xfrm>
              <a:off x="1496964" y="515461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0" name="Rectangle 83"/>
            <p:cNvSpPr>
              <a:spLocks noChangeArrowheads="1"/>
            </p:cNvSpPr>
            <p:nvPr/>
          </p:nvSpPr>
          <p:spPr bwMode="auto">
            <a:xfrm>
              <a:off x="1496964" y="55149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1" name="Rectangle 33"/>
            <p:cNvSpPr>
              <a:spLocks noChangeArrowheads="1"/>
            </p:cNvSpPr>
            <p:nvPr/>
          </p:nvSpPr>
          <p:spPr bwMode="auto">
            <a:xfrm>
              <a:off x="1855739" y="37147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2" name="Rectangle 43"/>
            <p:cNvSpPr>
              <a:spLocks noChangeArrowheads="1"/>
            </p:cNvSpPr>
            <p:nvPr/>
          </p:nvSpPr>
          <p:spPr bwMode="auto">
            <a:xfrm>
              <a:off x="1855739" y="40735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3" name="Rectangle 53"/>
            <p:cNvSpPr>
              <a:spLocks noChangeArrowheads="1"/>
            </p:cNvSpPr>
            <p:nvPr/>
          </p:nvSpPr>
          <p:spPr bwMode="auto">
            <a:xfrm>
              <a:off x="1855739" y="443388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4" name="Rectangle 63"/>
            <p:cNvSpPr>
              <a:spLocks noChangeArrowheads="1"/>
            </p:cNvSpPr>
            <p:nvPr/>
          </p:nvSpPr>
          <p:spPr bwMode="auto">
            <a:xfrm>
              <a:off x="1855739" y="47942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5" name="Rectangle 73"/>
            <p:cNvSpPr>
              <a:spLocks noChangeArrowheads="1"/>
            </p:cNvSpPr>
            <p:nvPr/>
          </p:nvSpPr>
          <p:spPr bwMode="auto">
            <a:xfrm>
              <a:off x="1855739" y="515461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6" name="Rectangle 83"/>
            <p:cNvSpPr>
              <a:spLocks noChangeArrowheads="1"/>
            </p:cNvSpPr>
            <p:nvPr/>
          </p:nvSpPr>
          <p:spPr bwMode="auto">
            <a:xfrm>
              <a:off x="1855739" y="55149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7" name="Rectangle 33"/>
            <p:cNvSpPr>
              <a:spLocks noChangeArrowheads="1"/>
            </p:cNvSpPr>
            <p:nvPr/>
          </p:nvSpPr>
          <p:spPr bwMode="auto">
            <a:xfrm>
              <a:off x="2211344" y="37147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8" name="Rectangle 43"/>
            <p:cNvSpPr>
              <a:spLocks noChangeArrowheads="1"/>
            </p:cNvSpPr>
            <p:nvPr/>
          </p:nvSpPr>
          <p:spPr bwMode="auto">
            <a:xfrm>
              <a:off x="2211344" y="40735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29" name="Rectangle 53"/>
            <p:cNvSpPr>
              <a:spLocks noChangeArrowheads="1"/>
            </p:cNvSpPr>
            <p:nvPr/>
          </p:nvSpPr>
          <p:spPr bwMode="auto">
            <a:xfrm>
              <a:off x="2211344" y="443388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0" name="Rectangle 63"/>
            <p:cNvSpPr>
              <a:spLocks noChangeArrowheads="1"/>
            </p:cNvSpPr>
            <p:nvPr/>
          </p:nvSpPr>
          <p:spPr bwMode="auto">
            <a:xfrm>
              <a:off x="2211344" y="47942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1" name="Rectangle 73"/>
            <p:cNvSpPr>
              <a:spLocks noChangeArrowheads="1"/>
            </p:cNvSpPr>
            <p:nvPr/>
          </p:nvSpPr>
          <p:spPr bwMode="auto">
            <a:xfrm>
              <a:off x="2211344" y="515461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2" name="Rectangle 83"/>
            <p:cNvSpPr>
              <a:spLocks noChangeArrowheads="1"/>
            </p:cNvSpPr>
            <p:nvPr/>
          </p:nvSpPr>
          <p:spPr bwMode="auto">
            <a:xfrm>
              <a:off x="2211344" y="55149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2570119" y="37147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4" name="Rectangle 43"/>
            <p:cNvSpPr>
              <a:spLocks noChangeArrowheads="1"/>
            </p:cNvSpPr>
            <p:nvPr/>
          </p:nvSpPr>
          <p:spPr bwMode="auto">
            <a:xfrm>
              <a:off x="2570119" y="407352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5" name="Rectangle 53"/>
            <p:cNvSpPr>
              <a:spLocks noChangeArrowheads="1"/>
            </p:cNvSpPr>
            <p:nvPr/>
          </p:nvSpPr>
          <p:spPr bwMode="auto">
            <a:xfrm>
              <a:off x="2570119" y="443388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6" name="Rectangle 63"/>
            <p:cNvSpPr>
              <a:spLocks noChangeArrowheads="1"/>
            </p:cNvSpPr>
            <p:nvPr/>
          </p:nvSpPr>
          <p:spPr bwMode="auto">
            <a:xfrm>
              <a:off x="2570119" y="4794252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7" name="Rectangle 73"/>
            <p:cNvSpPr>
              <a:spLocks noChangeArrowheads="1"/>
            </p:cNvSpPr>
            <p:nvPr/>
          </p:nvSpPr>
          <p:spPr bwMode="auto">
            <a:xfrm>
              <a:off x="2570119" y="515461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8" name="Rectangle 83"/>
            <p:cNvSpPr>
              <a:spLocks noChangeArrowheads="1"/>
            </p:cNvSpPr>
            <p:nvPr/>
          </p:nvSpPr>
          <p:spPr bwMode="auto">
            <a:xfrm>
              <a:off x="2570119" y="5514977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39" name="Text Box 182"/>
            <p:cNvSpPr txBox="1">
              <a:spLocks noChangeArrowheads="1"/>
            </p:cNvSpPr>
            <p:nvPr/>
          </p:nvSpPr>
          <p:spPr bwMode="auto">
            <a:xfrm>
              <a:off x="1176289" y="4097900"/>
              <a:ext cx="287337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→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8596" y="2928934"/>
              <a:ext cx="42148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从入口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1,1</a:t>
              </a:r>
              <a:r>
                <a:rPr lang="zh-CN" altLang="en-US" sz="20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）出发找到一个可走方块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20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  <a:r>
                <a:rPr lang="en-US" altLang="zh-CN" sz="20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:</a:t>
              </a:r>
              <a:r>
                <a:rPr lang="zh-CN" altLang="en-US" sz="20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将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20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lang="en-US" altLang="zh-CN" sz="20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2000" dirty="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）进栈</a:t>
              </a:r>
              <a:endPara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1" name="Line 151"/>
            <p:cNvSpPr>
              <a:spLocks noChangeShapeType="1"/>
            </p:cNvSpPr>
            <p:nvPr/>
          </p:nvSpPr>
          <p:spPr bwMode="auto">
            <a:xfrm>
              <a:off x="5084755" y="3445482"/>
              <a:ext cx="0" cy="216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52"/>
            <p:cNvSpPr>
              <a:spLocks noChangeShapeType="1"/>
            </p:cNvSpPr>
            <p:nvPr/>
          </p:nvSpPr>
          <p:spPr bwMode="auto">
            <a:xfrm>
              <a:off x="6597642" y="3445482"/>
              <a:ext cx="0" cy="216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153"/>
            <p:cNvSpPr>
              <a:spLocks noChangeShapeType="1"/>
            </p:cNvSpPr>
            <p:nvPr/>
          </p:nvSpPr>
          <p:spPr bwMode="auto">
            <a:xfrm>
              <a:off x="5084755" y="5634031"/>
              <a:ext cx="1512887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 Box 154"/>
            <p:cNvSpPr txBox="1">
              <a:spLocks noChangeArrowheads="1"/>
            </p:cNvSpPr>
            <p:nvPr/>
          </p:nvSpPr>
          <p:spPr bwMode="auto">
            <a:xfrm>
              <a:off x="5072066" y="5695968"/>
              <a:ext cx="15843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dirty="0" err="1">
                  <a:latin typeface="Consolas" pitchFamily="49" charset="0"/>
                  <a:cs typeface="Consolas" pitchFamily="49" charset="0"/>
                </a:rPr>
                <a:t>di</a:t>
              </a:r>
              <a:endParaRPr lang="en-US" altLang="zh-CN" sz="180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45" name="Group 193"/>
            <p:cNvGrpSpPr>
              <a:grpSpLocks/>
            </p:cNvGrpSpPr>
            <p:nvPr/>
          </p:nvGrpSpPr>
          <p:grpSpPr bwMode="auto">
            <a:xfrm>
              <a:off x="5229228" y="5195881"/>
              <a:ext cx="1131890" cy="311150"/>
              <a:chOff x="3651" y="2927"/>
              <a:chExt cx="713" cy="196"/>
            </a:xfrm>
          </p:grpSpPr>
          <p:sp>
            <p:nvSpPr>
              <p:cNvPr id="46" name="Text Box 155"/>
              <p:cNvSpPr txBox="1">
                <a:spLocks noChangeArrowheads="1"/>
              </p:cNvSpPr>
              <p:nvPr/>
            </p:nvSpPr>
            <p:spPr bwMode="auto">
              <a:xfrm>
                <a:off x="3651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47" name="Text Box 156"/>
              <p:cNvSpPr txBox="1">
                <a:spLocks noChangeArrowheads="1"/>
              </p:cNvSpPr>
              <p:nvPr/>
            </p:nvSpPr>
            <p:spPr bwMode="auto">
              <a:xfrm>
                <a:off x="3923" y="2931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48" name="Text Box 157"/>
              <p:cNvSpPr txBox="1">
                <a:spLocks noChangeArrowheads="1"/>
              </p:cNvSpPr>
              <p:nvPr/>
            </p:nvSpPr>
            <p:spPr bwMode="auto">
              <a:xfrm>
                <a:off x="4183" y="2927"/>
                <a:ext cx="181" cy="19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 smtClean="0">
                    <a:solidFill>
                      <a:srgbClr val="008000"/>
                    </a:solidFill>
                    <a:latin typeface="Consolas" pitchFamily="49" charset="0"/>
                    <a:cs typeface="Consolas" pitchFamily="49" charset="0"/>
                  </a:rPr>
                  <a:t>1</a:t>
                </a:r>
                <a:endParaRPr lang="en-US" altLang="zh-CN" sz="2000" dirty="0">
                  <a:solidFill>
                    <a:srgbClr val="008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49" name="Text Box 170"/>
            <p:cNvSpPr txBox="1">
              <a:spLocks noChangeArrowheads="1"/>
            </p:cNvSpPr>
            <p:nvPr/>
          </p:nvSpPr>
          <p:spPr bwMode="auto">
            <a:xfrm>
              <a:off x="5370507" y="6072206"/>
              <a:ext cx="1008063" cy="276999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一个栈</a:t>
              </a:r>
            </a:p>
          </p:txBody>
        </p:sp>
        <p:sp>
          <p:nvSpPr>
            <p:cNvPr id="50" name="Text Box 164"/>
            <p:cNvSpPr txBox="1">
              <a:spLocks noChangeArrowheads="1"/>
            </p:cNvSpPr>
            <p:nvPr/>
          </p:nvSpPr>
          <p:spPr bwMode="auto">
            <a:xfrm>
              <a:off x="5219701" y="4789497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1" name="Text Box 165"/>
            <p:cNvSpPr txBox="1">
              <a:spLocks noChangeArrowheads="1"/>
            </p:cNvSpPr>
            <p:nvPr/>
          </p:nvSpPr>
          <p:spPr bwMode="auto">
            <a:xfrm>
              <a:off x="5651501" y="4789497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52" name="Text Box 190"/>
            <p:cNvSpPr txBox="1">
              <a:spLocks noChangeArrowheads="1"/>
            </p:cNvSpPr>
            <p:nvPr/>
          </p:nvSpPr>
          <p:spPr bwMode="auto">
            <a:xfrm>
              <a:off x="6083301" y="4786322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  <a:endParaRPr lang="en-US" altLang="zh-CN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右箭头 52"/>
            <p:cNvSpPr/>
            <p:nvPr/>
          </p:nvSpPr>
          <p:spPr bwMode="auto">
            <a:xfrm>
              <a:off x="3571868" y="4500570"/>
              <a:ext cx="1071570" cy="285752"/>
            </a:xfrm>
            <a:prstGeom prst="rightArrow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88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214282" y="285728"/>
            <a:ext cx="6357982" cy="28565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else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没有路径可走退栈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	Pop(st,e);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将栈顶方块退栈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mg[e.i][e.j]=0;	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8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让退栈方块变为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DestroyStack(st);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return false;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表示没有可走路径</a:t>
            </a:r>
          </a:p>
          <a:p>
            <a:pPr algn="l"/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58"/>
          <p:cNvGrpSpPr/>
          <p:nvPr/>
        </p:nvGrpSpPr>
        <p:grpSpPr>
          <a:xfrm>
            <a:off x="785786" y="3429000"/>
            <a:ext cx="7286676" cy="3098989"/>
            <a:chOff x="785786" y="3429000"/>
            <a:chExt cx="7286676" cy="3098989"/>
          </a:xfrm>
        </p:grpSpPr>
        <p:sp>
          <p:nvSpPr>
            <p:cNvPr id="3" name="Rectangle 33"/>
            <p:cNvSpPr>
              <a:spLocks noChangeArrowheads="1"/>
            </p:cNvSpPr>
            <p:nvPr/>
          </p:nvSpPr>
          <p:spPr bwMode="auto">
            <a:xfrm>
              <a:off x="1138189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" name="Rectangle 43"/>
            <p:cNvSpPr>
              <a:spLocks noChangeArrowheads="1"/>
            </p:cNvSpPr>
            <p:nvPr/>
          </p:nvSpPr>
          <p:spPr bwMode="auto">
            <a:xfrm>
              <a:off x="1138189" y="435927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" name="Rectangle 53"/>
            <p:cNvSpPr>
              <a:spLocks noChangeArrowheads="1"/>
            </p:cNvSpPr>
            <p:nvPr/>
          </p:nvSpPr>
          <p:spPr bwMode="auto">
            <a:xfrm>
              <a:off x="1138189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" name="Rectangle 63"/>
            <p:cNvSpPr>
              <a:spLocks noChangeArrowheads="1"/>
            </p:cNvSpPr>
            <p:nvPr/>
          </p:nvSpPr>
          <p:spPr bwMode="auto">
            <a:xfrm>
              <a:off x="1138189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" name="Rectangle 73"/>
            <p:cNvSpPr>
              <a:spLocks noChangeArrowheads="1"/>
            </p:cNvSpPr>
            <p:nvPr/>
          </p:nvSpPr>
          <p:spPr bwMode="auto">
            <a:xfrm>
              <a:off x="1138189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" name="Rectangle 83"/>
            <p:cNvSpPr>
              <a:spLocks noChangeArrowheads="1"/>
            </p:cNvSpPr>
            <p:nvPr/>
          </p:nvSpPr>
          <p:spPr bwMode="auto">
            <a:xfrm>
              <a:off x="1138189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" name="Rectangle 33"/>
            <p:cNvSpPr>
              <a:spLocks noChangeArrowheads="1"/>
            </p:cNvSpPr>
            <p:nvPr/>
          </p:nvSpPr>
          <p:spPr bwMode="auto">
            <a:xfrm>
              <a:off x="1496964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" name="Rectangle 43"/>
            <p:cNvSpPr>
              <a:spLocks noChangeArrowheads="1"/>
            </p:cNvSpPr>
            <p:nvPr/>
          </p:nvSpPr>
          <p:spPr bwMode="auto">
            <a:xfrm>
              <a:off x="1496964" y="435927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Rectangle 53"/>
            <p:cNvSpPr>
              <a:spLocks noChangeArrowheads="1"/>
            </p:cNvSpPr>
            <p:nvPr/>
          </p:nvSpPr>
          <p:spPr bwMode="auto">
            <a:xfrm>
              <a:off x="1496964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Rectangle 63"/>
            <p:cNvSpPr>
              <a:spLocks noChangeArrowheads="1"/>
            </p:cNvSpPr>
            <p:nvPr/>
          </p:nvSpPr>
          <p:spPr bwMode="auto">
            <a:xfrm>
              <a:off x="1496964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1496964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Rectangle 83"/>
            <p:cNvSpPr>
              <a:spLocks noChangeArrowheads="1"/>
            </p:cNvSpPr>
            <p:nvPr/>
          </p:nvSpPr>
          <p:spPr bwMode="auto">
            <a:xfrm>
              <a:off x="1496964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Rectangle 33"/>
            <p:cNvSpPr>
              <a:spLocks noChangeArrowheads="1"/>
            </p:cNvSpPr>
            <p:nvPr/>
          </p:nvSpPr>
          <p:spPr bwMode="auto">
            <a:xfrm>
              <a:off x="1854154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Rectangle 53"/>
            <p:cNvSpPr>
              <a:spLocks noChangeArrowheads="1"/>
            </p:cNvSpPr>
            <p:nvPr/>
          </p:nvSpPr>
          <p:spPr bwMode="auto">
            <a:xfrm>
              <a:off x="1854154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8" name="Rectangle 63"/>
            <p:cNvSpPr>
              <a:spLocks noChangeArrowheads="1"/>
            </p:cNvSpPr>
            <p:nvPr/>
          </p:nvSpPr>
          <p:spPr bwMode="auto">
            <a:xfrm>
              <a:off x="1854154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" name="Rectangle 73"/>
            <p:cNvSpPr>
              <a:spLocks noChangeArrowheads="1"/>
            </p:cNvSpPr>
            <p:nvPr/>
          </p:nvSpPr>
          <p:spPr bwMode="auto">
            <a:xfrm>
              <a:off x="1854154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" name="Rectangle 83"/>
            <p:cNvSpPr>
              <a:spLocks noChangeArrowheads="1"/>
            </p:cNvSpPr>
            <p:nvPr/>
          </p:nvSpPr>
          <p:spPr bwMode="auto">
            <a:xfrm>
              <a:off x="1854154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" name="Rectangle 33"/>
            <p:cNvSpPr>
              <a:spLocks noChangeArrowheads="1"/>
            </p:cNvSpPr>
            <p:nvPr/>
          </p:nvSpPr>
          <p:spPr bwMode="auto">
            <a:xfrm>
              <a:off x="2212929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" name="Rectangle 43"/>
            <p:cNvSpPr>
              <a:spLocks noChangeArrowheads="1"/>
            </p:cNvSpPr>
            <p:nvPr/>
          </p:nvSpPr>
          <p:spPr bwMode="auto">
            <a:xfrm>
              <a:off x="2212929" y="435927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3" name="Rectangle 53"/>
            <p:cNvSpPr>
              <a:spLocks noChangeArrowheads="1"/>
            </p:cNvSpPr>
            <p:nvPr/>
          </p:nvSpPr>
          <p:spPr bwMode="auto">
            <a:xfrm>
              <a:off x="2212929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4" name="Rectangle 63"/>
            <p:cNvSpPr>
              <a:spLocks noChangeArrowheads="1"/>
            </p:cNvSpPr>
            <p:nvPr/>
          </p:nvSpPr>
          <p:spPr bwMode="auto">
            <a:xfrm>
              <a:off x="2212929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" name="Rectangle 73"/>
            <p:cNvSpPr>
              <a:spLocks noChangeArrowheads="1"/>
            </p:cNvSpPr>
            <p:nvPr/>
          </p:nvSpPr>
          <p:spPr bwMode="auto">
            <a:xfrm>
              <a:off x="2212929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" name="Rectangle 83"/>
            <p:cNvSpPr>
              <a:spLocks noChangeArrowheads="1"/>
            </p:cNvSpPr>
            <p:nvPr/>
          </p:nvSpPr>
          <p:spPr bwMode="auto">
            <a:xfrm>
              <a:off x="2212929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" name="Rectangle 33"/>
            <p:cNvSpPr>
              <a:spLocks noChangeArrowheads="1"/>
            </p:cNvSpPr>
            <p:nvPr/>
          </p:nvSpPr>
          <p:spPr bwMode="auto">
            <a:xfrm>
              <a:off x="2568534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8" name="Rectangle 43"/>
            <p:cNvSpPr>
              <a:spLocks noChangeArrowheads="1"/>
            </p:cNvSpPr>
            <p:nvPr/>
          </p:nvSpPr>
          <p:spPr bwMode="auto">
            <a:xfrm>
              <a:off x="2568534" y="435927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9" name="Rectangle 53"/>
            <p:cNvSpPr>
              <a:spLocks noChangeArrowheads="1"/>
            </p:cNvSpPr>
            <p:nvPr/>
          </p:nvSpPr>
          <p:spPr bwMode="auto">
            <a:xfrm>
              <a:off x="2568534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" name="Rectangle 63"/>
            <p:cNvSpPr>
              <a:spLocks noChangeArrowheads="1"/>
            </p:cNvSpPr>
            <p:nvPr/>
          </p:nvSpPr>
          <p:spPr bwMode="auto">
            <a:xfrm>
              <a:off x="2568534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" name="Rectangle 73"/>
            <p:cNvSpPr>
              <a:spLocks noChangeArrowheads="1"/>
            </p:cNvSpPr>
            <p:nvPr/>
          </p:nvSpPr>
          <p:spPr bwMode="auto">
            <a:xfrm>
              <a:off x="2568534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2" name="Rectangle 83"/>
            <p:cNvSpPr>
              <a:spLocks noChangeArrowheads="1"/>
            </p:cNvSpPr>
            <p:nvPr/>
          </p:nvSpPr>
          <p:spPr bwMode="auto">
            <a:xfrm>
              <a:off x="2568534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2927309" y="40005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4" name="Rectangle 43"/>
            <p:cNvSpPr>
              <a:spLocks noChangeArrowheads="1"/>
            </p:cNvSpPr>
            <p:nvPr/>
          </p:nvSpPr>
          <p:spPr bwMode="auto">
            <a:xfrm>
              <a:off x="2927309" y="435927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" name="Rectangle 53"/>
            <p:cNvSpPr>
              <a:spLocks noChangeArrowheads="1"/>
            </p:cNvSpPr>
            <p:nvPr/>
          </p:nvSpPr>
          <p:spPr bwMode="auto">
            <a:xfrm>
              <a:off x="2927309" y="471964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" name="Rectangle 63"/>
            <p:cNvSpPr>
              <a:spLocks noChangeArrowheads="1"/>
            </p:cNvSpPr>
            <p:nvPr/>
          </p:nvSpPr>
          <p:spPr bwMode="auto">
            <a:xfrm>
              <a:off x="2927309" y="5080004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" name="Rectangle 73"/>
            <p:cNvSpPr>
              <a:spLocks noChangeArrowheads="1"/>
            </p:cNvSpPr>
            <p:nvPr/>
          </p:nvSpPr>
          <p:spPr bwMode="auto">
            <a:xfrm>
              <a:off x="2927309" y="544036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" name="Rectangle 83"/>
            <p:cNvSpPr>
              <a:spLocks noChangeArrowheads="1"/>
            </p:cNvSpPr>
            <p:nvPr/>
          </p:nvSpPr>
          <p:spPr bwMode="auto">
            <a:xfrm>
              <a:off x="2927309" y="5800729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85786" y="3429000"/>
              <a:ext cx="2928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2,4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）方块没有通路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1" name="Line 151"/>
            <p:cNvSpPr>
              <a:spLocks noChangeShapeType="1"/>
            </p:cNvSpPr>
            <p:nvPr/>
          </p:nvSpPr>
          <p:spPr bwMode="auto">
            <a:xfrm>
              <a:off x="5715008" y="3500438"/>
              <a:ext cx="0" cy="216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Line 152"/>
            <p:cNvSpPr>
              <a:spLocks noChangeShapeType="1"/>
            </p:cNvSpPr>
            <p:nvPr/>
          </p:nvSpPr>
          <p:spPr bwMode="auto">
            <a:xfrm>
              <a:off x="7227895" y="3500438"/>
              <a:ext cx="0" cy="216000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" name="Line 153"/>
            <p:cNvSpPr>
              <a:spLocks noChangeShapeType="1"/>
            </p:cNvSpPr>
            <p:nvPr/>
          </p:nvSpPr>
          <p:spPr bwMode="auto">
            <a:xfrm>
              <a:off x="5715008" y="5688987"/>
              <a:ext cx="1512887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Text Box 154"/>
            <p:cNvSpPr txBox="1">
              <a:spLocks noChangeArrowheads="1"/>
            </p:cNvSpPr>
            <p:nvPr/>
          </p:nvSpPr>
          <p:spPr bwMode="auto">
            <a:xfrm>
              <a:off x="5702319" y="5750924"/>
              <a:ext cx="1584325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err="1"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dirty="0" err="1">
                  <a:latin typeface="Consolas" pitchFamily="49" charset="0"/>
                  <a:cs typeface="Consolas" pitchFamily="49" charset="0"/>
                </a:rPr>
                <a:t>di</a:t>
              </a:r>
              <a:endParaRPr lang="en-US" altLang="zh-CN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 Box 170"/>
            <p:cNvSpPr txBox="1">
              <a:spLocks noChangeArrowheads="1"/>
            </p:cNvSpPr>
            <p:nvPr/>
          </p:nvSpPr>
          <p:spPr bwMode="auto">
            <a:xfrm>
              <a:off x="6000760" y="6250990"/>
              <a:ext cx="1008063" cy="276999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仿宋" pitchFamily="49" charset="-122"/>
                  <a:ea typeface="仿宋" pitchFamily="49" charset="-122"/>
                </a:rPr>
                <a:t>一个栈</a:t>
              </a:r>
            </a:p>
          </p:txBody>
        </p:sp>
        <p:sp>
          <p:nvSpPr>
            <p:cNvPr id="50" name="Text Box 164"/>
            <p:cNvSpPr txBox="1">
              <a:spLocks noChangeArrowheads="1"/>
            </p:cNvSpPr>
            <p:nvPr/>
          </p:nvSpPr>
          <p:spPr bwMode="auto">
            <a:xfrm>
              <a:off x="5849954" y="4558701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51" name="Text Box 165"/>
            <p:cNvSpPr txBox="1">
              <a:spLocks noChangeArrowheads="1"/>
            </p:cNvSpPr>
            <p:nvPr/>
          </p:nvSpPr>
          <p:spPr bwMode="auto">
            <a:xfrm>
              <a:off x="6281754" y="4558701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52" name="Text Box 190"/>
            <p:cNvSpPr txBox="1">
              <a:spLocks noChangeArrowheads="1"/>
            </p:cNvSpPr>
            <p:nvPr/>
          </p:nvSpPr>
          <p:spPr bwMode="auto">
            <a:xfrm>
              <a:off x="6713554" y="4555526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latin typeface="Consolas" pitchFamily="49" charset="0"/>
                  <a:ea typeface="宋体" pitchFamily="2" charset="-122"/>
                  <a:cs typeface="Consolas" pitchFamily="49" charset="0"/>
                </a:rPr>
                <a:t>-1</a:t>
              </a:r>
              <a:endParaRPr lang="en-US" altLang="zh-CN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Text Box 186"/>
            <p:cNvSpPr txBox="1">
              <a:spLocks noChangeArrowheads="1"/>
            </p:cNvSpPr>
            <p:nvPr/>
          </p:nvSpPr>
          <p:spPr bwMode="auto">
            <a:xfrm>
              <a:off x="2603488" y="4760922"/>
              <a:ext cx="287338" cy="304800"/>
            </a:xfrm>
            <a:prstGeom prst="rect">
              <a:avLst/>
            </a:prstGeom>
            <a:solidFill>
              <a:schemeClr val="bg1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ym typeface="Wingdings" pitchFamily="2" charset="2"/>
                </a:rPr>
                <a:t></a:t>
              </a:r>
            </a:p>
          </p:txBody>
        </p:sp>
        <p:sp>
          <p:nvSpPr>
            <p:cNvPr id="54" name="Text Box 164"/>
            <p:cNvSpPr txBox="1">
              <a:spLocks noChangeArrowheads="1"/>
            </p:cNvSpPr>
            <p:nvPr/>
          </p:nvSpPr>
          <p:spPr bwMode="auto">
            <a:xfrm>
              <a:off x="5929322" y="4912716"/>
              <a:ext cx="714380" cy="4308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 smtClean="0"/>
                <a:t>… </a:t>
              </a:r>
              <a:endParaRPr lang="en-US" altLang="zh-CN" sz="2800" dirty="0"/>
            </a:p>
          </p:txBody>
        </p:sp>
        <p:cxnSp>
          <p:nvCxnSpPr>
            <p:cNvPr id="56" name="直接箭头连接符 55"/>
            <p:cNvCxnSpPr/>
            <p:nvPr/>
          </p:nvCxnSpPr>
          <p:spPr>
            <a:xfrm rot="10800000">
              <a:off x="7059630" y="4719646"/>
              <a:ext cx="64294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7715272" y="4357694"/>
              <a:ext cx="3571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 smtClean="0">
                  <a:latin typeface="仿宋" pitchFamily="49" charset="-122"/>
                  <a:ea typeface="仿宋" pitchFamily="49" charset="-122"/>
                </a:rPr>
                <a:t>退栈</a:t>
              </a:r>
              <a:endParaRPr lang="zh-CN" altLang="en-US" sz="1800" dirty="0"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58" name="右箭头 57"/>
            <p:cNvSpPr/>
            <p:nvPr/>
          </p:nvSpPr>
          <p:spPr bwMode="auto">
            <a:xfrm>
              <a:off x="3929058" y="4429132"/>
              <a:ext cx="1143008" cy="500066"/>
            </a:xfrm>
            <a:prstGeom prst="right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6715140" y="214290"/>
            <a:ext cx="2143140" cy="273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疑难解答：</a:t>
            </a:r>
            <a:endParaRPr lang="en-US" altLang="zh-CN" sz="2000" smtClean="0">
              <a:solidFill>
                <a:srgbClr val="FF0000"/>
              </a:solidFill>
              <a:latin typeface="方正启体简体" pitchFamily="65" charset="-122"/>
              <a:ea typeface="方正启体简体" pitchFamily="65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</a:pP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这里不将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mg[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栈顶方块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设置为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，程序执行也是正确的，但从原理上应该这样做，</a:t>
            </a:r>
            <a:r>
              <a:rPr lang="zh-CN" altLang="en-US" sz="2000" smtClean="0">
                <a:solidFill>
                  <a:srgbClr val="00206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回退后需要恢复环境！</a:t>
            </a:r>
            <a:endParaRPr lang="zh-CN" altLang="en-US" sz="2000">
              <a:solidFill>
                <a:srgbClr val="00206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 rot="10800000">
            <a:off x="5715008" y="1141396"/>
            <a:ext cx="100013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89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 descr="蓝色面巾纸"/>
          <p:cNvSpPr txBox="1">
            <a:spLocks noChangeArrowheads="1"/>
          </p:cNvSpPr>
          <p:nvPr/>
        </p:nvSpPr>
        <p:spPr bwMode="auto">
          <a:xfrm>
            <a:off x="457200" y="563563"/>
            <a:ext cx="6686568" cy="514738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3.1.2 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栈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的顺序存储结构及其基本运算实现</a:t>
            </a:r>
            <a:r>
              <a:rPr kumimoji="1" lang="zh-CN" altLang="en-US" dirty="0">
                <a:solidFill>
                  <a:schemeClr val="tx1"/>
                </a:solidFill>
                <a:latin typeface="Consolas" pitchFamily="49" charset="0"/>
                <a:ea typeface="方正细珊瑚简体" pitchFamily="65" charset="-122"/>
                <a:cs typeface="Consolas" pitchFamily="49" charset="0"/>
              </a:rPr>
              <a:t>   </a:t>
            </a:r>
            <a:endParaRPr kumimoji="1" lang="zh-CN" altLang="en-US" dirty="0">
              <a:solidFill>
                <a:srgbClr val="FF3300"/>
              </a:solidFill>
              <a:latin typeface="Consolas" pitchFamily="49" charset="0"/>
              <a:ea typeface="方正细珊瑚简体" pitchFamily="65" charset="-122"/>
              <a:cs typeface="Consolas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85720" y="1500174"/>
            <a:ext cx="86439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栈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中元素逻辑关系与线性表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的相同，栈</a:t>
            </a:r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可以采用与线性表相同的存储结构。</a:t>
            </a:r>
            <a:endParaRPr kumimoji="1" lang="zh-CN" altLang="en-US" sz="20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5000628" y="2500306"/>
            <a:ext cx="13573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9933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027592" y="3651243"/>
            <a:ext cx="14398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339933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存储结构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603854" y="2932106"/>
            <a:ext cx="0" cy="719137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sz="2000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579667" y="2571744"/>
            <a:ext cx="1063639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栈</a:t>
            </a:r>
            <a:endParaRPr lang="zh-CN" altLang="en-US" sz="20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2444729" y="3010560"/>
            <a:ext cx="484197" cy="724821"/>
          </a:xfrm>
          <a:custGeom>
            <a:avLst/>
            <a:gdLst/>
            <a:ahLst/>
            <a:cxnLst>
              <a:cxn ang="0">
                <a:pos x="267" y="0"/>
              </a:cxn>
              <a:cxn ang="0">
                <a:pos x="0" y="416"/>
              </a:cxn>
            </a:cxnLst>
            <a:rect l="0" t="0" r="r" b="b"/>
            <a:pathLst>
              <a:path w="267" h="416">
                <a:moveTo>
                  <a:pt x="267" y="0"/>
                </a:moveTo>
                <a:lnTo>
                  <a:pt x="0" y="416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2000"/>
          </a:p>
        </p:txBody>
      </p:sp>
      <p:sp>
        <p:nvSpPr>
          <p:cNvPr id="18" name="Freeform 7"/>
          <p:cNvSpPr>
            <a:spLocks/>
          </p:cNvSpPr>
          <p:nvPr/>
        </p:nvSpPr>
        <p:spPr bwMode="auto">
          <a:xfrm>
            <a:off x="3357554" y="3010560"/>
            <a:ext cx="428627" cy="71437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" y="368"/>
              </a:cxn>
            </a:cxnLst>
            <a:rect l="0" t="0" r="r" b="b"/>
            <a:pathLst>
              <a:path w="256" h="368">
                <a:moveTo>
                  <a:pt x="0" y="0"/>
                </a:moveTo>
                <a:lnTo>
                  <a:pt x="256" y="368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2000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1643043" y="3722681"/>
            <a:ext cx="1214446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方正兰亭超细黑简体" pitchFamily="2" charset="-122"/>
                <a:ea typeface="方正兰亭超细黑简体" pitchFamily="2" charset="-122"/>
                <a:cs typeface="Times New Roman" pitchFamily="18" charset="0"/>
              </a:rPr>
              <a:t>顺</a:t>
            </a:r>
            <a:r>
              <a:rPr lang="zh-CN" altLang="en-US" sz="2000" smtClean="0">
                <a:solidFill>
                  <a:srgbClr val="0000FF"/>
                </a:solidFill>
                <a:latin typeface="方正兰亭超细黑简体" pitchFamily="2" charset="-122"/>
                <a:ea typeface="方正兰亭超细黑简体" pitchFamily="2" charset="-122"/>
                <a:cs typeface="Times New Roman" pitchFamily="18" charset="0"/>
              </a:rPr>
              <a:t>序表</a:t>
            </a:r>
            <a:endParaRPr lang="zh-CN" altLang="en-US" sz="2000">
              <a:solidFill>
                <a:srgbClr val="0000FF"/>
              </a:solidFill>
              <a:latin typeface="方正兰亭超细黑简体" pitchFamily="2" charset="-122"/>
              <a:ea typeface="方正兰亭超细黑简体" pitchFamily="2" charset="-122"/>
              <a:cs typeface="Times New Roman" pitchFamily="18" charset="0"/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3514704" y="3722681"/>
            <a:ext cx="985858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方正兰亭超细黑简体" pitchFamily="2" charset="-122"/>
                <a:ea typeface="方正兰亭超细黑简体" pitchFamily="2" charset="-122"/>
                <a:cs typeface="Times New Roman" pitchFamily="18" charset="0"/>
              </a:rPr>
              <a:t>链 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00166" y="4653634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方正启体简体" pitchFamily="65" charset="-122"/>
                <a:ea typeface="方正启体简体" pitchFamily="65" charset="-122"/>
              </a:rPr>
              <a:t>顺序栈</a:t>
            </a:r>
            <a:endParaRPr lang="zh-CN" altLang="en-US" sz="2000"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2214546" y="4296444"/>
            <a:ext cx="142876" cy="28575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3" name="TextBox 22"/>
          <p:cNvSpPr txBox="1"/>
          <p:nvPr/>
        </p:nvSpPr>
        <p:spPr>
          <a:xfrm>
            <a:off x="3214678" y="4653634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方正启体简体" pitchFamily="65" charset="-122"/>
                <a:ea typeface="方正启体简体" pitchFamily="65" charset="-122"/>
              </a:rPr>
              <a:t>链栈</a:t>
            </a:r>
            <a:endParaRPr lang="zh-CN" altLang="en-US" sz="2000"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3929058" y="4296444"/>
            <a:ext cx="142876" cy="28575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9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714348" y="571480"/>
            <a:ext cx="3319456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altLang="zh-CN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设计</a:t>
            </a:r>
            <a:r>
              <a:rPr lang="zh-CN" altLang="en-US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求解程序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928662" y="2071678"/>
            <a:ext cx="5472112" cy="1987953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main()</a:t>
            </a:r>
          </a:p>
          <a:p>
            <a:pPr algn="l">
              <a:lnSpc>
                <a:spcPct val="13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(!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mgpath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(1,1,M,N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</a:t>
            </a:r>
          </a:p>
          <a:p>
            <a:pPr algn="l">
              <a:lnSpc>
                <a:spcPct val="13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该迷宫问题没有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!");</a:t>
            </a:r>
          </a:p>
          <a:p>
            <a:pPr algn="l">
              <a:lnSpc>
                <a:spcPct val="13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return 1;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1428736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建立如下主函数调用上述算法：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90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395289" y="142852"/>
            <a:ext cx="274795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FontTx/>
              <a:buBlip>
                <a:blip r:embed="rId2"/>
              </a:buBlip>
            </a:pPr>
            <a:r>
              <a:rPr lang="en-US" altLang="zh-CN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运行结果</a:t>
            </a:r>
          </a:p>
        </p:txBody>
      </p:sp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684213" y="1319198"/>
            <a:ext cx="5173671" cy="1754326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迷宫路径如下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: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1,1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1,2</a:t>
            </a:r>
            <a:r>
              <a:rPr lang="en-US" altLang="zh-CN" sz="18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(2,2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3,2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3,1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4,1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5,1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5,2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5,3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6,3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6,4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6,5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5,5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4,5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4,6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4,7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3,7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3,8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4,8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5,8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	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6,8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7,8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  <a:r>
              <a:rPr lang="en-US" altLang="zh-CN" sz="18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18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8,8</a:t>
            </a:r>
            <a:r>
              <a:rPr lang="en-US" altLang="zh-CN" sz="18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 </a:t>
            </a:r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604844" y="747694"/>
            <a:ext cx="210976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求解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结果如下：</a:t>
            </a:r>
          </a:p>
        </p:txBody>
      </p:sp>
      <p:grpSp>
        <p:nvGrpSpPr>
          <p:cNvPr id="2" name="组合 6"/>
          <p:cNvGrpSpPr>
            <a:grpSpLocks noChangeAspect="1"/>
          </p:cNvGrpSpPr>
          <p:nvPr/>
        </p:nvGrpSpPr>
        <p:grpSpPr>
          <a:xfrm>
            <a:off x="1357290" y="3455690"/>
            <a:ext cx="2858770" cy="2868930"/>
            <a:chOff x="741365" y="1430063"/>
            <a:chExt cx="3573463" cy="3586163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741365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1100140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447803" y="14300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809753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2168528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516190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874965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3597278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3235328" y="14300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3956053" y="14300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741365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1100140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1447803" y="1788838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1809753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2168528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2516190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874965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3597278" y="178883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3235328" y="1788838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3956053" y="178883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741365" y="21492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1100140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1447803" y="214920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1809753" y="21492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2168528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2516190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2874965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3597278" y="214920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3235328" y="214920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3956053" y="214920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8" name="Rectangle 32"/>
            <p:cNvSpPr>
              <a:spLocks noChangeArrowheads="1"/>
            </p:cNvSpPr>
            <p:nvPr/>
          </p:nvSpPr>
          <p:spPr bwMode="auto">
            <a:xfrm>
              <a:off x="741365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9" name="Rectangle 33"/>
            <p:cNvSpPr>
              <a:spLocks noChangeArrowheads="1"/>
            </p:cNvSpPr>
            <p:nvPr/>
          </p:nvSpPr>
          <p:spPr bwMode="auto">
            <a:xfrm>
              <a:off x="1100140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0" name="Rectangle 34"/>
            <p:cNvSpPr>
              <a:spLocks noChangeArrowheads="1"/>
            </p:cNvSpPr>
            <p:nvPr/>
          </p:nvSpPr>
          <p:spPr bwMode="auto">
            <a:xfrm>
              <a:off x="1447803" y="25095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1809753" y="2509563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2168528" y="2509563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3" name="Rectangle 37"/>
            <p:cNvSpPr>
              <a:spLocks noChangeArrowheads="1"/>
            </p:cNvSpPr>
            <p:nvPr/>
          </p:nvSpPr>
          <p:spPr bwMode="auto">
            <a:xfrm>
              <a:off x="2516190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4" name="Rectangle 38"/>
            <p:cNvSpPr>
              <a:spLocks noChangeArrowheads="1"/>
            </p:cNvSpPr>
            <p:nvPr/>
          </p:nvSpPr>
          <p:spPr bwMode="auto">
            <a:xfrm>
              <a:off x="2874965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5" name="Rectangle 39"/>
            <p:cNvSpPr>
              <a:spLocks noChangeArrowheads="1"/>
            </p:cNvSpPr>
            <p:nvPr/>
          </p:nvSpPr>
          <p:spPr bwMode="auto">
            <a:xfrm>
              <a:off x="3597278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3235328" y="2509563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7" name="Rectangle 41"/>
            <p:cNvSpPr>
              <a:spLocks noChangeArrowheads="1"/>
            </p:cNvSpPr>
            <p:nvPr/>
          </p:nvSpPr>
          <p:spPr bwMode="auto">
            <a:xfrm>
              <a:off x="3956053" y="2509563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8" name="Rectangle 42"/>
            <p:cNvSpPr>
              <a:spLocks noChangeArrowheads="1"/>
            </p:cNvSpPr>
            <p:nvPr/>
          </p:nvSpPr>
          <p:spPr bwMode="auto">
            <a:xfrm>
              <a:off x="741365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9" name="Rectangle 43"/>
            <p:cNvSpPr>
              <a:spLocks noChangeArrowheads="1"/>
            </p:cNvSpPr>
            <p:nvPr/>
          </p:nvSpPr>
          <p:spPr bwMode="auto">
            <a:xfrm>
              <a:off x="1100140" y="2862560"/>
              <a:ext cx="358775" cy="391542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0" name="Rectangle 44"/>
            <p:cNvSpPr>
              <a:spLocks noChangeArrowheads="1"/>
            </p:cNvSpPr>
            <p:nvPr/>
          </p:nvSpPr>
          <p:spPr bwMode="auto">
            <a:xfrm>
              <a:off x="1447803" y="28572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1" name="Rectangle 45"/>
            <p:cNvSpPr>
              <a:spLocks noChangeArrowheads="1"/>
            </p:cNvSpPr>
            <p:nvPr/>
          </p:nvSpPr>
          <p:spPr bwMode="auto">
            <a:xfrm>
              <a:off x="1809753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" name="Rectangle 46"/>
            <p:cNvSpPr>
              <a:spLocks noChangeArrowheads="1"/>
            </p:cNvSpPr>
            <p:nvPr/>
          </p:nvSpPr>
          <p:spPr bwMode="auto">
            <a:xfrm>
              <a:off x="2168528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3" name="Rectangle 47"/>
            <p:cNvSpPr>
              <a:spLocks noChangeArrowheads="1"/>
            </p:cNvSpPr>
            <p:nvPr/>
          </p:nvSpPr>
          <p:spPr bwMode="auto">
            <a:xfrm>
              <a:off x="2516190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4" name="Rectangle 48"/>
            <p:cNvSpPr>
              <a:spLocks noChangeArrowheads="1"/>
            </p:cNvSpPr>
            <p:nvPr/>
          </p:nvSpPr>
          <p:spPr bwMode="auto">
            <a:xfrm>
              <a:off x="2874965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5" name="Rectangle 49"/>
            <p:cNvSpPr>
              <a:spLocks noChangeArrowheads="1"/>
            </p:cNvSpPr>
            <p:nvPr/>
          </p:nvSpPr>
          <p:spPr bwMode="auto">
            <a:xfrm>
              <a:off x="3597278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6" name="Rectangle 50"/>
            <p:cNvSpPr>
              <a:spLocks noChangeArrowheads="1"/>
            </p:cNvSpPr>
            <p:nvPr/>
          </p:nvSpPr>
          <p:spPr bwMode="auto">
            <a:xfrm>
              <a:off x="3235328" y="28572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7" name="Rectangle 51"/>
            <p:cNvSpPr>
              <a:spLocks noChangeArrowheads="1"/>
            </p:cNvSpPr>
            <p:nvPr/>
          </p:nvSpPr>
          <p:spPr bwMode="auto">
            <a:xfrm>
              <a:off x="3956053" y="28572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8" name="Rectangle 52"/>
            <p:cNvSpPr>
              <a:spLocks noChangeArrowheads="1"/>
            </p:cNvSpPr>
            <p:nvPr/>
          </p:nvSpPr>
          <p:spPr bwMode="auto">
            <a:xfrm>
              <a:off x="741365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9" name="Rectangle 53"/>
            <p:cNvSpPr>
              <a:spLocks noChangeArrowheads="1"/>
            </p:cNvSpPr>
            <p:nvPr/>
          </p:nvSpPr>
          <p:spPr bwMode="auto">
            <a:xfrm>
              <a:off x="1100140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0" name="Rectangle 54"/>
            <p:cNvSpPr>
              <a:spLocks noChangeArrowheads="1"/>
            </p:cNvSpPr>
            <p:nvPr/>
          </p:nvSpPr>
          <p:spPr bwMode="auto">
            <a:xfrm>
              <a:off x="1447803" y="3217588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1" name="Rectangle 55"/>
            <p:cNvSpPr>
              <a:spLocks noChangeArrowheads="1"/>
            </p:cNvSpPr>
            <p:nvPr/>
          </p:nvSpPr>
          <p:spPr bwMode="auto">
            <a:xfrm>
              <a:off x="1809753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2" name="Rectangle 56"/>
            <p:cNvSpPr>
              <a:spLocks noChangeArrowheads="1"/>
            </p:cNvSpPr>
            <p:nvPr/>
          </p:nvSpPr>
          <p:spPr bwMode="auto">
            <a:xfrm>
              <a:off x="2168528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" name="Rectangle 57"/>
            <p:cNvSpPr>
              <a:spLocks noChangeArrowheads="1"/>
            </p:cNvSpPr>
            <p:nvPr/>
          </p:nvSpPr>
          <p:spPr bwMode="auto">
            <a:xfrm>
              <a:off x="2516190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4" name="Rectangle 58"/>
            <p:cNvSpPr>
              <a:spLocks noChangeArrowheads="1"/>
            </p:cNvSpPr>
            <p:nvPr/>
          </p:nvSpPr>
          <p:spPr bwMode="auto">
            <a:xfrm>
              <a:off x="2874965" y="32175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5" name="Rectangle 59"/>
            <p:cNvSpPr>
              <a:spLocks noChangeArrowheads="1"/>
            </p:cNvSpPr>
            <p:nvPr/>
          </p:nvSpPr>
          <p:spPr bwMode="auto">
            <a:xfrm>
              <a:off x="3597278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6" name="Rectangle 60"/>
            <p:cNvSpPr>
              <a:spLocks noChangeArrowheads="1"/>
            </p:cNvSpPr>
            <p:nvPr/>
          </p:nvSpPr>
          <p:spPr bwMode="auto">
            <a:xfrm>
              <a:off x="3235328" y="32175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7" name="Rectangle 61"/>
            <p:cNvSpPr>
              <a:spLocks noChangeArrowheads="1"/>
            </p:cNvSpPr>
            <p:nvPr/>
          </p:nvSpPr>
          <p:spPr bwMode="auto">
            <a:xfrm>
              <a:off x="3956053" y="32175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8" name="Rectangle 62"/>
            <p:cNvSpPr>
              <a:spLocks noChangeArrowheads="1"/>
            </p:cNvSpPr>
            <p:nvPr/>
          </p:nvSpPr>
          <p:spPr bwMode="auto">
            <a:xfrm>
              <a:off x="741365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9" name="Rectangle 63"/>
            <p:cNvSpPr>
              <a:spLocks noChangeArrowheads="1"/>
            </p:cNvSpPr>
            <p:nvPr/>
          </p:nvSpPr>
          <p:spPr bwMode="auto">
            <a:xfrm>
              <a:off x="1100140" y="3577951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0" name="Rectangle 64"/>
            <p:cNvSpPr>
              <a:spLocks noChangeArrowheads="1"/>
            </p:cNvSpPr>
            <p:nvPr/>
          </p:nvSpPr>
          <p:spPr bwMode="auto">
            <a:xfrm>
              <a:off x="1447803" y="357795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1" name="Rectangle 65"/>
            <p:cNvSpPr>
              <a:spLocks noChangeArrowheads="1"/>
            </p:cNvSpPr>
            <p:nvPr/>
          </p:nvSpPr>
          <p:spPr bwMode="auto">
            <a:xfrm>
              <a:off x="1809753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2" name="Rectangle 66"/>
            <p:cNvSpPr>
              <a:spLocks noChangeArrowheads="1"/>
            </p:cNvSpPr>
            <p:nvPr/>
          </p:nvSpPr>
          <p:spPr bwMode="auto">
            <a:xfrm>
              <a:off x="2168528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3" name="Rectangle 67"/>
            <p:cNvSpPr>
              <a:spLocks noChangeArrowheads="1"/>
            </p:cNvSpPr>
            <p:nvPr/>
          </p:nvSpPr>
          <p:spPr bwMode="auto">
            <a:xfrm>
              <a:off x="2516190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4" name="Rectangle 68"/>
            <p:cNvSpPr>
              <a:spLocks noChangeArrowheads="1"/>
            </p:cNvSpPr>
            <p:nvPr/>
          </p:nvSpPr>
          <p:spPr bwMode="auto">
            <a:xfrm>
              <a:off x="2874965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5" name="Rectangle 69"/>
            <p:cNvSpPr>
              <a:spLocks noChangeArrowheads="1"/>
            </p:cNvSpPr>
            <p:nvPr/>
          </p:nvSpPr>
          <p:spPr bwMode="auto">
            <a:xfrm>
              <a:off x="3597278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6" name="Rectangle 70"/>
            <p:cNvSpPr>
              <a:spLocks noChangeArrowheads="1"/>
            </p:cNvSpPr>
            <p:nvPr/>
          </p:nvSpPr>
          <p:spPr bwMode="auto">
            <a:xfrm>
              <a:off x="3235328" y="3577951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7" name="Rectangle 71"/>
            <p:cNvSpPr>
              <a:spLocks noChangeArrowheads="1"/>
            </p:cNvSpPr>
            <p:nvPr/>
          </p:nvSpPr>
          <p:spPr bwMode="auto">
            <a:xfrm>
              <a:off x="3956053" y="35779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8" name="Rectangle 72"/>
            <p:cNvSpPr>
              <a:spLocks noChangeArrowheads="1"/>
            </p:cNvSpPr>
            <p:nvPr/>
          </p:nvSpPr>
          <p:spPr bwMode="auto">
            <a:xfrm>
              <a:off x="741365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9" name="Rectangle 73"/>
            <p:cNvSpPr>
              <a:spLocks noChangeArrowheads="1"/>
            </p:cNvSpPr>
            <p:nvPr/>
          </p:nvSpPr>
          <p:spPr bwMode="auto">
            <a:xfrm>
              <a:off x="1100140" y="3936726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0" name="Rectangle 74"/>
            <p:cNvSpPr>
              <a:spLocks noChangeArrowheads="1"/>
            </p:cNvSpPr>
            <p:nvPr/>
          </p:nvSpPr>
          <p:spPr bwMode="auto">
            <a:xfrm>
              <a:off x="1447803" y="39367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1" name="Rectangle 75"/>
            <p:cNvSpPr>
              <a:spLocks noChangeArrowheads="1"/>
            </p:cNvSpPr>
            <p:nvPr/>
          </p:nvSpPr>
          <p:spPr bwMode="auto">
            <a:xfrm>
              <a:off x="1809753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2" name="Rectangle 76"/>
            <p:cNvSpPr>
              <a:spLocks noChangeArrowheads="1"/>
            </p:cNvSpPr>
            <p:nvPr/>
          </p:nvSpPr>
          <p:spPr bwMode="auto">
            <a:xfrm>
              <a:off x="2168528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3" name="Rectangle 77"/>
            <p:cNvSpPr>
              <a:spLocks noChangeArrowheads="1"/>
            </p:cNvSpPr>
            <p:nvPr/>
          </p:nvSpPr>
          <p:spPr bwMode="auto">
            <a:xfrm>
              <a:off x="2516190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4" name="Rectangle 78"/>
            <p:cNvSpPr>
              <a:spLocks noChangeArrowheads="1"/>
            </p:cNvSpPr>
            <p:nvPr/>
          </p:nvSpPr>
          <p:spPr bwMode="auto">
            <a:xfrm>
              <a:off x="2874965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5" name="Rectangle 79"/>
            <p:cNvSpPr>
              <a:spLocks noChangeArrowheads="1"/>
            </p:cNvSpPr>
            <p:nvPr/>
          </p:nvSpPr>
          <p:spPr bwMode="auto">
            <a:xfrm>
              <a:off x="3597278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6" name="Rectangle 80"/>
            <p:cNvSpPr>
              <a:spLocks noChangeArrowheads="1"/>
            </p:cNvSpPr>
            <p:nvPr/>
          </p:nvSpPr>
          <p:spPr bwMode="auto">
            <a:xfrm>
              <a:off x="3235328" y="3936726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7" name="Rectangle 81"/>
            <p:cNvSpPr>
              <a:spLocks noChangeArrowheads="1"/>
            </p:cNvSpPr>
            <p:nvPr/>
          </p:nvSpPr>
          <p:spPr bwMode="auto">
            <a:xfrm>
              <a:off x="3956053" y="3936726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8" name="Rectangle 82"/>
            <p:cNvSpPr>
              <a:spLocks noChangeArrowheads="1"/>
            </p:cNvSpPr>
            <p:nvPr/>
          </p:nvSpPr>
          <p:spPr bwMode="auto">
            <a:xfrm>
              <a:off x="741365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89" name="Rectangle 83"/>
            <p:cNvSpPr>
              <a:spLocks noChangeArrowheads="1"/>
            </p:cNvSpPr>
            <p:nvPr/>
          </p:nvSpPr>
          <p:spPr bwMode="auto">
            <a:xfrm>
              <a:off x="1100140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0" name="Rectangle 84"/>
            <p:cNvSpPr>
              <a:spLocks noChangeArrowheads="1"/>
            </p:cNvSpPr>
            <p:nvPr/>
          </p:nvSpPr>
          <p:spPr bwMode="auto">
            <a:xfrm>
              <a:off x="1447803" y="42970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1" name="Rectangle 85"/>
            <p:cNvSpPr>
              <a:spLocks noChangeArrowheads="1"/>
            </p:cNvSpPr>
            <p:nvPr/>
          </p:nvSpPr>
          <p:spPr bwMode="auto">
            <a:xfrm>
              <a:off x="1809753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2" name="Rectangle 86"/>
            <p:cNvSpPr>
              <a:spLocks noChangeArrowheads="1"/>
            </p:cNvSpPr>
            <p:nvPr/>
          </p:nvSpPr>
          <p:spPr bwMode="auto">
            <a:xfrm>
              <a:off x="2168528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3" name="Rectangle 87"/>
            <p:cNvSpPr>
              <a:spLocks noChangeArrowheads="1"/>
            </p:cNvSpPr>
            <p:nvPr/>
          </p:nvSpPr>
          <p:spPr bwMode="auto">
            <a:xfrm>
              <a:off x="2516190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4" name="Rectangle 88"/>
            <p:cNvSpPr>
              <a:spLocks noChangeArrowheads="1"/>
            </p:cNvSpPr>
            <p:nvPr/>
          </p:nvSpPr>
          <p:spPr bwMode="auto">
            <a:xfrm>
              <a:off x="2874965" y="4297088"/>
              <a:ext cx="358775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5" name="Rectangle 89"/>
            <p:cNvSpPr>
              <a:spLocks noChangeArrowheads="1"/>
            </p:cNvSpPr>
            <p:nvPr/>
          </p:nvSpPr>
          <p:spPr bwMode="auto">
            <a:xfrm>
              <a:off x="3597278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6" name="Rectangle 90"/>
            <p:cNvSpPr>
              <a:spLocks noChangeArrowheads="1"/>
            </p:cNvSpPr>
            <p:nvPr/>
          </p:nvSpPr>
          <p:spPr bwMode="auto">
            <a:xfrm>
              <a:off x="3235328" y="4297088"/>
              <a:ext cx="361950" cy="3587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7" name="Rectangle 91"/>
            <p:cNvSpPr>
              <a:spLocks noChangeArrowheads="1"/>
            </p:cNvSpPr>
            <p:nvPr/>
          </p:nvSpPr>
          <p:spPr bwMode="auto">
            <a:xfrm>
              <a:off x="3956053" y="4297088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8" name="Rectangle 92"/>
            <p:cNvSpPr>
              <a:spLocks noChangeArrowheads="1"/>
            </p:cNvSpPr>
            <p:nvPr/>
          </p:nvSpPr>
          <p:spPr bwMode="auto">
            <a:xfrm>
              <a:off x="741365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99" name="Rectangle 93"/>
            <p:cNvSpPr>
              <a:spLocks noChangeArrowheads="1"/>
            </p:cNvSpPr>
            <p:nvPr/>
          </p:nvSpPr>
          <p:spPr bwMode="auto">
            <a:xfrm>
              <a:off x="1100140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0" name="Rectangle 94"/>
            <p:cNvSpPr>
              <a:spLocks noChangeArrowheads="1"/>
            </p:cNvSpPr>
            <p:nvPr/>
          </p:nvSpPr>
          <p:spPr bwMode="auto">
            <a:xfrm>
              <a:off x="1447803" y="465745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1" name="Rectangle 95"/>
            <p:cNvSpPr>
              <a:spLocks noChangeArrowheads="1"/>
            </p:cNvSpPr>
            <p:nvPr/>
          </p:nvSpPr>
          <p:spPr bwMode="auto">
            <a:xfrm>
              <a:off x="1809753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2" name="Rectangle 96"/>
            <p:cNvSpPr>
              <a:spLocks noChangeArrowheads="1"/>
            </p:cNvSpPr>
            <p:nvPr/>
          </p:nvSpPr>
          <p:spPr bwMode="auto">
            <a:xfrm>
              <a:off x="2168528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3" name="Rectangle 97"/>
            <p:cNvSpPr>
              <a:spLocks noChangeArrowheads="1"/>
            </p:cNvSpPr>
            <p:nvPr/>
          </p:nvSpPr>
          <p:spPr bwMode="auto">
            <a:xfrm>
              <a:off x="2516190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4" name="Rectangle 98"/>
            <p:cNvSpPr>
              <a:spLocks noChangeArrowheads="1"/>
            </p:cNvSpPr>
            <p:nvPr/>
          </p:nvSpPr>
          <p:spPr bwMode="auto">
            <a:xfrm>
              <a:off x="2874965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5" name="Rectangle 99"/>
            <p:cNvSpPr>
              <a:spLocks noChangeArrowheads="1"/>
            </p:cNvSpPr>
            <p:nvPr/>
          </p:nvSpPr>
          <p:spPr bwMode="auto">
            <a:xfrm>
              <a:off x="3597278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6" name="Rectangle 100"/>
            <p:cNvSpPr>
              <a:spLocks noChangeArrowheads="1"/>
            </p:cNvSpPr>
            <p:nvPr/>
          </p:nvSpPr>
          <p:spPr bwMode="auto">
            <a:xfrm>
              <a:off x="3235328" y="4657451"/>
              <a:ext cx="361950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7" name="Rectangle 101"/>
            <p:cNvSpPr>
              <a:spLocks noChangeArrowheads="1"/>
            </p:cNvSpPr>
            <p:nvPr/>
          </p:nvSpPr>
          <p:spPr bwMode="auto">
            <a:xfrm>
              <a:off x="3956053" y="4657451"/>
              <a:ext cx="358775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endParaRPr lang="zh-CN" altLang="zh-CN" sz="1800" b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08" name="直接连接符 107"/>
            <p:cNvCxnSpPr/>
            <p:nvPr/>
          </p:nvCxnSpPr>
          <p:spPr>
            <a:xfrm>
              <a:off x="1247752" y="2000240"/>
              <a:ext cx="35719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rot="5400000">
              <a:off x="1262942" y="2342240"/>
              <a:ext cx="6840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1290614" y="2689220"/>
              <a:ext cx="3240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rot="5400000">
              <a:off x="933424" y="3059110"/>
              <a:ext cx="71438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1277914" y="3429000"/>
              <a:ext cx="7200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2000232" y="3425827"/>
              <a:ext cx="1588" cy="36036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2000232" y="3786190"/>
              <a:ext cx="71438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rot="5400000">
              <a:off x="2318612" y="3396372"/>
              <a:ext cx="79200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2714612" y="3000372"/>
              <a:ext cx="71438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flipV="1">
              <a:off x="3414704" y="2714620"/>
              <a:ext cx="1588" cy="2880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3419478" y="2727051"/>
              <a:ext cx="36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 rot="5400000">
              <a:off x="2893207" y="3607595"/>
              <a:ext cx="1785950" cy="1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 Box 134"/>
          <p:cNvSpPr txBox="1">
            <a:spLocks noChangeArrowheads="1"/>
          </p:cNvSpPr>
          <p:nvPr/>
        </p:nvSpPr>
        <p:spPr bwMode="auto">
          <a:xfrm>
            <a:off x="4643438" y="4714884"/>
            <a:ext cx="3384550" cy="70788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显然，这个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解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不是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最优解，即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不是最短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路径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。为什么？</a:t>
            </a:r>
            <a:endParaRPr lang="zh-CN" altLang="en-US" sz="2000" dirty="0">
              <a:solidFill>
                <a:srgbClr val="FF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21" name="下箭头 120"/>
          <p:cNvSpPr/>
          <p:nvPr/>
        </p:nvSpPr>
        <p:spPr bwMode="auto">
          <a:xfrm>
            <a:off x="2786050" y="3071810"/>
            <a:ext cx="214314" cy="357190"/>
          </a:xfrm>
          <a:prstGeom prst="downArrow">
            <a:avLst/>
          </a:prstGeom>
          <a:ln>
            <a:headEnd/>
            <a:tailEnd type="triangl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22" name="灯片编号占位符 1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91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triangle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FF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2370</TotalTime>
  <Words>6042</Words>
  <Application>Microsoft Office PowerPoint</Application>
  <PresentationFormat>全屏显示(4:3)</PresentationFormat>
  <Paragraphs>1267</Paragraphs>
  <Slides>91</Slides>
  <Notes>29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91</vt:i4>
      </vt:variant>
    </vt:vector>
  </HeadingPairs>
  <TitlesOfParts>
    <vt:vector size="9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幻灯片 82</vt:lpstr>
      <vt:lpstr>幻灯片 83</vt:lpstr>
      <vt:lpstr>幻灯片 84</vt:lpstr>
      <vt:lpstr>幻灯片 85</vt:lpstr>
      <vt:lpstr>幻灯片 86</vt:lpstr>
      <vt:lpstr>幻灯片 87</vt:lpstr>
      <vt:lpstr>幻灯片 88</vt:lpstr>
      <vt:lpstr>幻灯片 89</vt:lpstr>
      <vt:lpstr>幻灯片 90</vt:lpstr>
      <vt:lpstr>幻灯片 91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848</cp:revision>
  <dcterms:created xsi:type="dcterms:W3CDTF">2004-04-04T02:09:16Z</dcterms:created>
  <dcterms:modified xsi:type="dcterms:W3CDTF">2021-05-07T23:48:01Z</dcterms:modified>
</cp:coreProperties>
</file>