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70"/>
  </p:notesMasterIdLst>
  <p:sldIdLst>
    <p:sldId id="288" r:id="rId2"/>
    <p:sldId id="419" r:id="rId3"/>
    <p:sldId id="398" r:id="rId4"/>
    <p:sldId id="405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483" r:id="rId27"/>
    <p:sldId id="441" r:id="rId28"/>
    <p:sldId id="442" r:id="rId29"/>
    <p:sldId id="443" r:id="rId30"/>
    <p:sldId id="444" r:id="rId31"/>
    <p:sldId id="445" r:id="rId32"/>
    <p:sldId id="446" r:id="rId33"/>
    <p:sldId id="447" r:id="rId34"/>
    <p:sldId id="448" r:id="rId35"/>
    <p:sldId id="449" r:id="rId36"/>
    <p:sldId id="450" r:id="rId37"/>
    <p:sldId id="451" r:id="rId38"/>
    <p:sldId id="452" r:id="rId39"/>
    <p:sldId id="453" r:id="rId40"/>
    <p:sldId id="454" r:id="rId41"/>
    <p:sldId id="455" r:id="rId42"/>
    <p:sldId id="456" r:id="rId43"/>
    <p:sldId id="457" r:id="rId44"/>
    <p:sldId id="458" r:id="rId45"/>
    <p:sldId id="459" r:id="rId46"/>
    <p:sldId id="460" r:id="rId47"/>
    <p:sldId id="461" r:id="rId48"/>
    <p:sldId id="462" r:id="rId49"/>
    <p:sldId id="463" r:id="rId50"/>
    <p:sldId id="464" r:id="rId51"/>
    <p:sldId id="465" r:id="rId52"/>
    <p:sldId id="466" r:id="rId53"/>
    <p:sldId id="467" r:id="rId54"/>
    <p:sldId id="468" r:id="rId55"/>
    <p:sldId id="469" r:id="rId56"/>
    <p:sldId id="470" r:id="rId57"/>
    <p:sldId id="471" r:id="rId58"/>
    <p:sldId id="472" r:id="rId59"/>
    <p:sldId id="473" r:id="rId60"/>
    <p:sldId id="474" r:id="rId61"/>
    <p:sldId id="475" r:id="rId62"/>
    <p:sldId id="476" r:id="rId63"/>
    <p:sldId id="477" r:id="rId64"/>
    <p:sldId id="478" r:id="rId65"/>
    <p:sldId id="479" r:id="rId66"/>
    <p:sldId id="480" r:id="rId67"/>
    <p:sldId id="481" r:id="rId68"/>
    <p:sldId id="482" r:id="rId6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00FF"/>
    <a:srgbClr val="FF0000"/>
    <a:srgbClr val="666699"/>
    <a:srgbClr val="660066"/>
    <a:srgbClr val="F8BFBE"/>
    <a:srgbClr val="EDFAD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30" autoAdjust="0"/>
    <p:restoredTop sz="94682" autoAdjust="0"/>
  </p:normalViewPr>
  <p:slideViewPr>
    <p:cSldViewPr>
      <p:cViewPr varScale="1">
        <p:scale>
          <a:sx n="100" d="100"/>
          <a:sy n="100" d="100"/>
        </p:scale>
        <p:origin x="-3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BB9B88E-0645-4F60-BCC3-CFB9FB14D0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B9B88E-0645-4F60-BCC3-CFB9FB14D07A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  <a:pPr/>
              <a:t>67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  <a:pPr/>
              <a:t>68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B9B88E-0645-4F60-BCC3-CFB9FB14D07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B9B88E-0645-4F60-BCC3-CFB9FB14D07A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B9B88E-0645-4F60-BCC3-CFB9FB14D07A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  <a:pPr/>
              <a:t>64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  <a:pPr/>
              <a:t>65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  <a:pPr/>
              <a:t>66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E7B9BC-3EFE-4280-B633-2F4EDD8B43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714348" y="1996993"/>
            <a:ext cx="57150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00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smtClean="0">
                <a:solidFill>
                  <a:srgbClr val="C00000"/>
                </a:solidFill>
                <a:latin typeface="方正硬笔楷书简体" pitchFamily="65" charset="-122"/>
                <a:ea typeface="方正硬笔楷书简体" pitchFamily="65" charset="-122"/>
                <a:cs typeface="Times New Roman" pitchFamily="18" charset="0"/>
              </a:rPr>
              <a:t>队</a:t>
            </a:r>
            <a:r>
              <a:rPr kumimoji="1" lang="zh-CN" altLang="en-US" sz="2000" dirty="0">
                <a:solidFill>
                  <a:srgbClr val="C00000"/>
                </a:solidFill>
                <a:latin typeface="方正硬笔楷书简体" pitchFamily="65" charset="-122"/>
                <a:ea typeface="方正硬笔楷书简体" pitchFamily="65" charset="-122"/>
                <a:cs typeface="Times New Roman" pitchFamily="18" charset="0"/>
              </a:rPr>
              <a:t>列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简称</a:t>
            </a:r>
            <a:r>
              <a:rPr kumimoji="1" lang="zh-CN" altLang="en-US" sz="20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队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，它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也是一种运算受限的</a:t>
            </a:r>
            <a:r>
              <a:rPr kumimoji="1"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线性表。       </a:t>
            </a:r>
            <a:endParaRPr kumimoji="1"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51" name="Text Box 3" descr="新闻纸"/>
          <p:cNvSpPr txBox="1">
            <a:spLocks noChangeArrowheads="1"/>
          </p:cNvSpPr>
          <p:nvPr/>
        </p:nvSpPr>
        <p:spPr bwMode="auto">
          <a:xfrm>
            <a:off x="500034" y="1142984"/>
            <a:ext cx="3071834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3.2.1 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队列的定义</a:t>
            </a:r>
            <a:r>
              <a:rPr kumimoji="1" lang="zh-CN" altLang="en-US" b="0" dirty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 </a:t>
            </a:r>
          </a:p>
        </p:txBody>
      </p:sp>
      <p:sp>
        <p:nvSpPr>
          <p:cNvPr id="2057" name="Text Box 10"/>
          <p:cNvSpPr txBox="1">
            <a:spLocks noChangeArrowheads="1"/>
          </p:cNvSpPr>
          <p:nvPr/>
        </p:nvSpPr>
        <p:spPr bwMode="auto">
          <a:xfrm>
            <a:off x="500034" y="4952210"/>
            <a:ext cx="7715304" cy="4770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队列只能</a:t>
            </a:r>
            <a:r>
              <a:rPr kumimoji="1"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选取一个端点进行</a:t>
            </a:r>
            <a:r>
              <a:rPr kumimoji="1" lang="zh-CN" altLang="en-US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插入</a:t>
            </a:r>
            <a:r>
              <a:rPr kumimoji="1" lang="zh-CN" altLang="en-US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操作，另</a:t>
            </a:r>
            <a:r>
              <a:rPr kumimoji="1"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一个端点进行删除操作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979613" y="3151931"/>
            <a:ext cx="4824412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500166" y="3711505"/>
            <a:ext cx="5832475" cy="795389"/>
            <a:chOff x="1476375" y="3890977"/>
            <a:chExt cx="5832475" cy="795389"/>
          </a:xfrm>
        </p:grpSpPr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V="1">
              <a:off x="2051050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1476375" y="4286256"/>
              <a:ext cx="1150938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端点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 flipV="1">
              <a:off x="6732588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6157913" y="4286256"/>
              <a:ext cx="1150937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端点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357554" y="2711373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线性表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Rectangle 6" descr="新闻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3000364" y="214290"/>
            <a:ext cx="250033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3.2 </a:t>
            </a:r>
            <a:r>
              <a:rPr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队 列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642910" y="428604"/>
            <a:ext cx="5000660" cy="4839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、顺</a:t>
            </a:r>
            <a:r>
              <a:rPr lang="zh-CN" altLang="en-US" sz="22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序</a:t>
            </a:r>
            <a:r>
              <a:rPr lang="zh-CN" altLang="en-US" sz="2200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队中</a:t>
            </a:r>
            <a:r>
              <a:rPr lang="zh-CN" altLang="en-US" sz="22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实现队列的基本</a:t>
            </a:r>
            <a:r>
              <a:rPr lang="zh-CN" altLang="en-US" sz="22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运</a:t>
            </a:r>
            <a:r>
              <a:rPr lang="zh-CN" altLang="en-US" sz="22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算算法</a:t>
            </a:r>
            <a:endParaRPr lang="zh-CN" altLang="en-US" sz="2200" dirty="0">
              <a:solidFill>
                <a:srgbClr val="FF33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357158" y="1129882"/>
            <a:ext cx="8358246" cy="9039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）初始化队列</a:t>
            </a:r>
            <a:r>
              <a:rPr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InitQueue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(q)</a:t>
            </a: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构造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一个空队列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。将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指针均设置成初始状态即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值。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571472" y="2334715"/>
            <a:ext cx="5715040" cy="1835603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InitQueue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*&amp;q)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*)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malloc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));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q-&gt;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front=q-&gt;rear=-1;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20"/>
          <p:cNvGrpSpPr/>
          <p:nvPr/>
        </p:nvGrpSpPr>
        <p:grpSpPr>
          <a:xfrm>
            <a:off x="6429388" y="2460621"/>
            <a:ext cx="2428892" cy="2441034"/>
            <a:chOff x="6429388" y="2460621"/>
            <a:chExt cx="2428892" cy="2441034"/>
          </a:xfrm>
        </p:grpSpPr>
        <p:grpSp>
          <p:nvGrpSpPr>
            <p:cNvPr id="3" name="组合 4"/>
            <p:cNvGrpSpPr/>
            <p:nvPr/>
          </p:nvGrpSpPr>
          <p:grpSpPr>
            <a:xfrm>
              <a:off x="6643702" y="2460621"/>
              <a:ext cx="2214578" cy="2441034"/>
              <a:chOff x="-27003" y="727061"/>
              <a:chExt cx="2214578" cy="2441034"/>
            </a:xfrm>
          </p:grpSpPr>
          <p:sp>
            <p:nvSpPr>
              <p:cNvPr id="6" name="Rectangle 4"/>
              <p:cNvSpPr>
                <a:spLocks noChangeArrowheads="1"/>
              </p:cNvSpPr>
              <p:nvPr/>
            </p:nvSpPr>
            <p:spPr bwMode="auto">
              <a:xfrm>
                <a:off x="1085850" y="765161"/>
                <a:ext cx="576263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1755775" y="727061"/>
                <a:ext cx="431800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dirty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1085850" y="1125523"/>
                <a:ext cx="5762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Text Box 7"/>
              <p:cNvSpPr txBox="1">
                <a:spLocks noChangeArrowheads="1"/>
              </p:cNvSpPr>
              <p:nvPr/>
            </p:nvSpPr>
            <p:spPr bwMode="auto">
              <a:xfrm>
                <a:off x="1755775" y="1087423"/>
                <a:ext cx="431800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085850" y="1484298"/>
                <a:ext cx="5762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Text Box 9"/>
              <p:cNvSpPr txBox="1">
                <a:spLocks noChangeArrowheads="1"/>
              </p:cNvSpPr>
              <p:nvPr/>
            </p:nvSpPr>
            <p:spPr bwMode="auto">
              <a:xfrm>
                <a:off x="1755775" y="1446198"/>
                <a:ext cx="431800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085850" y="1844661"/>
                <a:ext cx="576263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1755775" y="1853780"/>
                <a:ext cx="431800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dirty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1085850" y="2205023"/>
                <a:ext cx="5762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1755775" y="2214142"/>
                <a:ext cx="431800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814388" y="2709848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Text Box 15"/>
              <p:cNvSpPr txBox="1">
                <a:spLocks noChangeArrowheads="1"/>
              </p:cNvSpPr>
              <p:nvPr/>
            </p:nvSpPr>
            <p:spPr bwMode="auto">
              <a:xfrm>
                <a:off x="74597" y="2506648"/>
                <a:ext cx="720725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rear</a:t>
                </a:r>
              </a:p>
            </p:txBody>
          </p:sp>
          <p:sp>
            <p:nvSpPr>
              <p:cNvPr id="18" name="Line 58"/>
              <p:cNvSpPr>
                <a:spLocks noChangeShapeType="1"/>
              </p:cNvSpPr>
              <p:nvPr/>
            </p:nvSpPr>
            <p:spPr bwMode="auto">
              <a:xfrm>
                <a:off x="814388" y="2997186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Text Box 59"/>
              <p:cNvSpPr txBox="1">
                <a:spLocks noChangeArrowheads="1"/>
              </p:cNvSpPr>
              <p:nvPr/>
            </p:nvSpPr>
            <p:spPr bwMode="auto">
              <a:xfrm>
                <a:off x="-27003" y="2798763"/>
                <a:ext cx="865188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dirty="0">
                    <a:latin typeface="Consolas" pitchFamily="49" charset="0"/>
                    <a:cs typeface="Consolas" pitchFamily="49" charset="0"/>
                  </a:rPr>
                  <a:t>front</a:t>
                </a:r>
              </a:p>
            </p:txBody>
          </p:sp>
        </p:grpSp>
        <p:sp>
          <p:nvSpPr>
            <p:cNvPr id="20" name="右箭头 19"/>
            <p:cNvSpPr/>
            <p:nvPr/>
          </p:nvSpPr>
          <p:spPr>
            <a:xfrm>
              <a:off x="6429388" y="3286124"/>
              <a:ext cx="857256" cy="357190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10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468313" y="549275"/>
            <a:ext cx="4960943" cy="96949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）销毁队列</a:t>
            </a:r>
            <a:r>
              <a:rPr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DestroyQueue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(q)</a:t>
            </a:r>
          </a:p>
          <a:p>
            <a:pPr algn="l"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释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放队列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占用的存储空间。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785786" y="1857364"/>
            <a:ext cx="5030795" cy="15239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DestroyQueue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*&amp;q)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free(q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11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8353425" cy="96167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）判断队列是否为空</a:t>
            </a:r>
            <a:r>
              <a:rPr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QueueEmpty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(q)</a:t>
            </a:r>
          </a:p>
          <a:p>
            <a:pPr algn="l">
              <a:lnSpc>
                <a:spcPct val="150000"/>
              </a:lnSpc>
            </a:pP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满足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q-&gt;front==q-&gt;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条件，则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；否则返回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071538" y="2000240"/>
            <a:ext cx="4786346" cy="1398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QueueEmpty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*q)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return(q-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&gt;front==q-&gt;rear);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12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14282" y="142852"/>
            <a:ext cx="8569325" cy="128868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（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）进</a:t>
            </a:r>
            <a:r>
              <a:rPr lang="zh-CN" altLang="en-US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队列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enQueue(q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 </a:t>
            </a: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队列不满的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条件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下，先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将队尾指针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循环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，然后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将元素添加到该位置。</a:t>
            </a:r>
            <a:endParaRPr lang="zh-CN" altLang="pt-BR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84213" y="1595818"/>
            <a:ext cx="6530993" cy="2261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ts val="2300"/>
              </a:lnSpc>
            </a:pP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pt-BR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(SqQueue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e)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(q-&gt;rear==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队满上溢出</a:t>
            </a:r>
          </a:p>
          <a:p>
            <a:pPr algn="l">
              <a:lnSpc>
                <a:spcPts val="23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false;</a:t>
            </a:r>
          </a:p>
          <a:p>
            <a:pPr algn="l">
              <a:lnSpc>
                <a:spcPts val="23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q-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&gt;rear++;</a:t>
            </a:r>
          </a:p>
          <a:p>
            <a:pPr algn="l">
              <a:lnSpc>
                <a:spcPts val="23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&gt;data[q-&gt;rear]=e;</a:t>
            </a:r>
          </a:p>
          <a:p>
            <a:pPr algn="l">
              <a:lnSpc>
                <a:spcPts val="23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true;</a:t>
            </a:r>
          </a:p>
          <a:p>
            <a:pPr algn="l">
              <a:lnSpc>
                <a:spcPts val="23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36"/>
          <p:cNvGrpSpPr/>
          <p:nvPr/>
        </p:nvGrpSpPr>
        <p:grpSpPr>
          <a:xfrm>
            <a:off x="1000100" y="4175133"/>
            <a:ext cx="5657268" cy="2441034"/>
            <a:chOff x="1071538" y="4000504"/>
            <a:chExt cx="5908702" cy="2441034"/>
          </a:xfrm>
        </p:grpSpPr>
        <p:grpSp>
          <p:nvGrpSpPr>
            <p:cNvPr id="3" name="组合 3"/>
            <p:cNvGrpSpPr/>
            <p:nvPr/>
          </p:nvGrpSpPr>
          <p:grpSpPr>
            <a:xfrm>
              <a:off x="4797216" y="4091007"/>
              <a:ext cx="2183024" cy="2167970"/>
              <a:chOff x="1323744" y="1589074"/>
              <a:chExt cx="2183024" cy="2167970"/>
            </a:xfrm>
          </p:grpSpPr>
          <p:sp>
            <p:nvSpPr>
              <p:cNvPr id="5" name="Rectangle 17"/>
              <p:cNvSpPr>
                <a:spLocks noChangeArrowheads="1"/>
              </p:cNvSpPr>
              <p:nvPr/>
            </p:nvSpPr>
            <p:spPr bwMode="auto">
              <a:xfrm>
                <a:off x="2405043" y="1627174"/>
                <a:ext cx="576262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" name="Text Box 18"/>
              <p:cNvSpPr txBox="1">
                <a:spLocks noChangeArrowheads="1"/>
              </p:cNvSpPr>
              <p:nvPr/>
            </p:nvSpPr>
            <p:spPr bwMode="auto">
              <a:xfrm>
                <a:off x="3074968" y="1589074"/>
                <a:ext cx="431800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7" name="Rectangle 19"/>
              <p:cNvSpPr>
                <a:spLocks noChangeArrowheads="1"/>
              </p:cNvSpPr>
              <p:nvPr/>
            </p:nvSpPr>
            <p:spPr bwMode="auto">
              <a:xfrm>
                <a:off x="2405043" y="1987537"/>
                <a:ext cx="576262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" name="Text Box 20"/>
              <p:cNvSpPr txBox="1">
                <a:spLocks noChangeArrowheads="1"/>
              </p:cNvSpPr>
              <p:nvPr/>
            </p:nvSpPr>
            <p:spPr bwMode="auto">
              <a:xfrm>
                <a:off x="3074968" y="1949437"/>
                <a:ext cx="431800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dirty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/>
            </p:nvSpPr>
            <p:spPr bwMode="auto">
              <a:xfrm>
                <a:off x="2405043" y="2346312"/>
                <a:ext cx="576262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Text Box 22"/>
              <p:cNvSpPr txBox="1">
                <a:spLocks noChangeArrowheads="1"/>
              </p:cNvSpPr>
              <p:nvPr/>
            </p:nvSpPr>
            <p:spPr bwMode="auto">
              <a:xfrm>
                <a:off x="3074968" y="2308212"/>
                <a:ext cx="431800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/>
            </p:nvSpPr>
            <p:spPr bwMode="auto">
              <a:xfrm>
                <a:off x="2405043" y="2706674"/>
                <a:ext cx="576262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Text Box 24"/>
              <p:cNvSpPr txBox="1">
                <a:spLocks noChangeArrowheads="1"/>
              </p:cNvSpPr>
              <p:nvPr/>
            </p:nvSpPr>
            <p:spPr bwMode="auto">
              <a:xfrm>
                <a:off x="3074968" y="2668574"/>
                <a:ext cx="431800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/>
            </p:nvSpPr>
            <p:spPr bwMode="auto">
              <a:xfrm>
                <a:off x="2405043" y="3067037"/>
                <a:ext cx="576262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</a:p>
            </p:txBody>
          </p:sp>
          <p:sp>
            <p:nvSpPr>
              <p:cNvPr id="14" name="Text Box 26"/>
              <p:cNvSpPr txBox="1">
                <a:spLocks noChangeArrowheads="1"/>
              </p:cNvSpPr>
              <p:nvPr/>
            </p:nvSpPr>
            <p:spPr bwMode="auto">
              <a:xfrm>
                <a:off x="3074968" y="3028937"/>
                <a:ext cx="431800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5" name="Line 60"/>
              <p:cNvSpPr>
                <a:spLocks noChangeShapeType="1"/>
              </p:cNvSpPr>
              <p:nvPr/>
            </p:nvSpPr>
            <p:spPr bwMode="auto">
              <a:xfrm>
                <a:off x="2109768" y="3590912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Text Box 61"/>
              <p:cNvSpPr txBox="1">
                <a:spLocks noChangeArrowheads="1"/>
              </p:cNvSpPr>
              <p:nvPr/>
            </p:nvSpPr>
            <p:spPr bwMode="auto">
              <a:xfrm>
                <a:off x="1323744" y="3387712"/>
                <a:ext cx="865187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front</a:t>
                </a:r>
              </a:p>
            </p:txBody>
          </p:sp>
          <p:sp>
            <p:nvSpPr>
              <p:cNvPr id="17" name="Line 62"/>
              <p:cNvSpPr>
                <a:spLocks noChangeShapeType="1"/>
              </p:cNvSpPr>
              <p:nvPr/>
            </p:nvSpPr>
            <p:spPr bwMode="auto">
              <a:xfrm>
                <a:off x="2084368" y="3265474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Text Box 63"/>
              <p:cNvSpPr txBox="1">
                <a:spLocks noChangeArrowheads="1"/>
              </p:cNvSpPr>
              <p:nvPr/>
            </p:nvSpPr>
            <p:spPr bwMode="auto">
              <a:xfrm>
                <a:off x="1399943" y="3062274"/>
                <a:ext cx="720725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rear</a:t>
                </a:r>
              </a:p>
            </p:txBody>
          </p:sp>
        </p:grpSp>
        <p:grpSp>
          <p:nvGrpSpPr>
            <p:cNvPr id="4" name="组合 4"/>
            <p:cNvGrpSpPr/>
            <p:nvPr/>
          </p:nvGrpSpPr>
          <p:grpSpPr>
            <a:xfrm>
              <a:off x="1751376" y="4000504"/>
              <a:ext cx="2145946" cy="2441034"/>
              <a:chOff x="41629" y="727061"/>
              <a:chExt cx="2145946" cy="2441034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1085850" y="765161"/>
                <a:ext cx="576263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Text Box 5"/>
              <p:cNvSpPr txBox="1">
                <a:spLocks noChangeArrowheads="1"/>
              </p:cNvSpPr>
              <p:nvPr/>
            </p:nvSpPr>
            <p:spPr bwMode="auto">
              <a:xfrm>
                <a:off x="1755774" y="727061"/>
                <a:ext cx="431801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dirty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1085850" y="1125523"/>
                <a:ext cx="5762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Text Box 7"/>
              <p:cNvSpPr txBox="1">
                <a:spLocks noChangeArrowheads="1"/>
              </p:cNvSpPr>
              <p:nvPr/>
            </p:nvSpPr>
            <p:spPr bwMode="auto">
              <a:xfrm>
                <a:off x="1755774" y="1087423"/>
                <a:ext cx="431801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1085850" y="1484298"/>
                <a:ext cx="5762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Text Box 9"/>
              <p:cNvSpPr txBox="1">
                <a:spLocks noChangeArrowheads="1"/>
              </p:cNvSpPr>
              <p:nvPr/>
            </p:nvSpPr>
            <p:spPr bwMode="auto">
              <a:xfrm>
                <a:off x="1755774" y="1446198"/>
                <a:ext cx="431801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085850" y="1844661"/>
                <a:ext cx="576263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Text Box 11"/>
              <p:cNvSpPr txBox="1">
                <a:spLocks noChangeArrowheads="1"/>
              </p:cNvSpPr>
              <p:nvPr/>
            </p:nvSpPr>
            <p:spPr bwMode="auto">
              <a:xfrm>
                <a:off x="1755774" y="1806561"/>
                <a:ext cx="431801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1085850" y="2205023"/>
                <a:ext cx="5762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" name="Text Box 13"/>
              <p:cNvSpPr txBox="1">
                <a:spLocks noChangeArrowheads="1"/>
              </p:cNvSpPr>
              <p:nvPr/>
            </p:nvSpPr>
            <p:spPr bwMode="auto">
              <a:xfrm>
                <a:off x="1755774" y="2166923"/>
                <a:ext cx="431801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32" name="Line 14"/>
              <p:cNvSpPr>
                <a:spLocks noChangeShapeType="1"/>
              </p:cNvSpPr>
              <p:nvPr/>
            </p:nvSpPr>
            <p:spPr bwMode="auto">
              <a:xfrm>
                <a:off x="814388" y="2709848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Text Box 15"/>
              <p:cNvSpPr txBox="1">
                <a:spLocks noChangeArrowheads="1"/>
              </p:cNvSpPr>
              <p:nvPr/>
            </p:nvSpPr>
            <p:spPr bwMode="auto">
              <a:xfrm>
                <a:off x="143228" y="2506648"/>
                <a:ext cx="720725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rear</a:t>
                </a:r>
              </a:p>
            </p:txBody>
          </p:sp>
          <p:sp>
            <p:nvSpPr>
              <p:cNvPr id="34" name="Line 58"/>
              <p:cNvSpPr>
                <a:spLocks noChangeShapeType="1"/>
              </p:cNvSpPr>
              <p:nvPr/>
            </p:nvSpPr>
            <p:spPr bwMode="auto">
              <a:xfrm>
                <a:off x="814388" y="2997186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Text Box 59"/>
              <p:cNvSpPr txBox="1">
                <a:spLocks noChangeArrowheads="1"/>
              </p:cNvSpPr>
              <p:nvPr/>
            </p:nvSpPr>
            <p:spPr bwMode="auto">
              <a:xfrm>
                <a:off x="41629" y="2798763"/>
                <a:ext cx="865187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dirty="0">
                    <a:latin typeface="Consolas" pitchFamily="49" charset="0"/>
                    <a:cs typeface="Consolas" pitchFamily="49" charset="0"/>
                  </a:rPr>
                  <a:t>front</a:t>
                </a:r>
              </a:p>
            </p:txBody>
          </p:sp>
        </p:grpSp>
        <p:sp>
          <p:nvSpPr>
            <p:cNvPr id="21" name="右箭头 20"/>
            <p:cNvSpPr/>
            <p:nvPr/>
          </p:nvSpPr>
          <p:spPr>
            <a:xfrm>
              <a:off x="4214810" y="4786322"/>
              <a:ext cx="857256" cy="357190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71538" y="4721378"/>
              <a:ext cx="1428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空队时元素</a:t>
              </a:r>
              <a:r>
                <a:rPr lang="en-US" altLang="zh-CN" sz="20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进队：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13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85720" y="214290"/>
            <a:ext cx="8677306" cy="124649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（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）出队列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deQueue(q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e)</a:t>
            </a:r>
            <a:endParaRPr lang="en-US" altLang="zh-CN" sz="2000" dirty="0">
              <a:solidFill>
                <a:srgbClr val="FF33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不为空的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条件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下，将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队首指针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将该位置的元素值赋给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pt-BR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85786" y="1580693"/>
            <a:ext cx="6929486" cy="237254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ts val="2400"/>
              </a:lnSpc>
            </a:pP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pt-BR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(SqQueue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&amp;e)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(q-&gt;front==q-&gt;rear)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队空下溢出</a:t>
            </a:r>
          </a:p>
          <a:p>
            <a:pPr algn="l">
              <a:lnSpc>
                <a:spcPts val="24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false;</a:t>
            </a:r>
          </a:p>
          <a:p>
            <a:pPr algn="l">
              <a:lnSpc>
                <a:spcPts val="24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q-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&gt;front++;</a:t>
            </a:r>
          </a:p>
          <a:p>
            <a:pPr algn="l">
              <a:lnSpc>
                <a:spcPts val="24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e=q-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&gt;data[q-&gt;front];</a:t>
            </a:r>
          </a:p>
          <a:p>
            <a:pPr algn="l">
              <a:lnSpc>
                <a:spcPts val="24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true;</a:t>
            </a: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34"/>
          <p:cNvGrpSpPr/>
          <p:nvPr/>
        </p:nvGrpSpPr>
        <p:grpSpPr>
          <a:xfrm>
            <a:off x="1000100" y="4071942"/>
            <a:ext cx="6746908" cy="1838325"/>
            <a:chOff x="1000100" y="4071942"/>
            <a:chExt cx="6746908" cy="1838325"/>
          </a:xfrm>
        </p:grpSpPr>
        <p:sp>
          <p:nvSpPr>
            <p:cNvPr id="5" name="Rectangle 30"/>
            <p:cNvSpPr>
              <a:spLocks noChangeArrowheads="1"/>
            </p:cNvSpPr>
            <p:nvPr/>
          </p:nvSpPr>
          <p:spPr bwMode="auto">
            <a:xfrm>
              <a:off x="3287697" y="4110042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 Box 31"/>
            <p:cNvSpPr txBox="1">
              <a:spLocks noChangeArrowheads="1"/>
            </p:cNvSpPr>
            <p:nvPr/>
          </p:nvSpPr>
          <p:spPr bwMode="auto">
            <a:xfrm>
              <a:off x="3957622" y="4071942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3287697" y="447040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3957622" y="4432305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9" name="Rectangle 34"/>
            <p:cNvSpPr>
              <a:spLocks noChangeArrowheads="1"/>
            </p:cNvSpPr>
            <p:nvPr/>
          </p:nvSpPr>
          <p:spPr bwMode="auto">
            <a:xfrm>
              <a:off x="3287697" y="482918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0" name="Text Box 35"/>
            <p:cNvSpPr txBox="1">
              <a:spLocks noChangeArrowheads="1"/>
            </p:cNvSpPr>
            <p:nvPr/>
          </p:nvSpPr>
          <p:spPr bwMode="auto">
            <a:xfrm>
              <a:off x="3957622" y="4791080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1" name="Rectangle 36"/>
            <p:cNvSpPr>
              <a:spLocks noChangeArrowheads="1"/>
            </p:cNvSpPr>
            <p:nvPr/>
          </p:nvSpPr>
          <p:spPr bwMode="auto">
            <a:xfrm>
              <a:off x="3287697" y="5189542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2" name="Text Box 37"/>
            <p:cNvSpPr txBox="1">
              <a:spLocks noChangeArrowheads="1"/>
            </p:cNvSpPr>
            <p:nvPr/>
          </p:nvSpPr>
          <p:spPr bwMode="auto">
            <a:xfrm>
              <a:off x="3957622" y="5151442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3" name="Rectangle 38"/>
            <p:cNvSpPr>
              <a:spLocks noChangeArrowheads="1"/>
            </p:cNvSpPr>
            <p:nvPr/>
          </p:nvSpPr>
          <p:spPr bwMode="auto">
            <a:xfrm>
              <a:off x="3287697" y="554990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 Box 39"/>
            <p:cNvSpPr txBox="1">
              <a:spLocks noChangeArrowheads="1"/>
            </p:cNvSpPr>
            <p:nvPr/>
          </p:nvSpPr>
          <p:spPr bwMode="auto">
            <a:xfrm>
              <a:off x="3957622" y="5511805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5" name="Line 64"/>
            <p:cNvSpPr>
              <a:spLocks noChangeShapeType="1"/>
            </p:cNvSpPr>
            <p:nvPr/>
          </p:nvSpPr>
          <p:spPr bwMode="auto">
            <a:xfrm>
              <a:off x="3011472" y="5735655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 Box 65"/>
            <p:cNvSpPr txBox="1">
              <a:spLocks noChangeArrowheads="1"/>
            </p:cNvSpPr>
            <p:nvPr/>
          </p:nvSpPr>
          <p:spPr bwMode="auto">
            <a:xfrm>
              <a:off x="2285984" y="5532455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17" name="Line 68"/>
            <p:cNvSpPr>
              <a:spLocks noChangeShapeType="1"/>
            </p:cNvSpPr>
            <p:nvPr/>
          </p:nvSpPr>
          <p:spPr bwMode="auto">
            <a:xfrm>
              <a:off x="2986072" y="4664085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 Box 69"/>
            <p:cNvSpPr txBox="1">
              <a:spLocks noChangeArrowheads="1"/>
            </p:cNvSpPr>
            <p:nvPr/>
          </p:nvSpPr>
          <p:spPr bwMode="auto">
            <a:xfrm>
              <a:off x="2362184" y="4460885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00100" y="4500570"/>
              <a:ext cx="12858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出队一个元素：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0" name="右箭头 19"/>
            <p:cNvSpPr/>
            <p:nvPr/>
          </p:nvSpPr>
          <p:spPr>
            <a:xfrm>
              <a:off x="4572000" y="4857760"/>
              <a:ext cx="857256" cy="357190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ectangle 30"/>
            <p:cNvSpPr>
              <a:spLocks noChangeArrowheads="1"/>
            </p:cNvSpPr>
            <p:nvPr/>
          </p:nvSpPr>
          <p:spPr bwMode="auto">
            <a:xfrm>
              <a:off x="6645283" y="4110042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 Box 31"/>
            <p:cNvSpPr txBox="1">
              <a:spLocks noChangeArrowheads="1"/>
            </p:cNvSpPr>
            <p:nvPr/>
          </p:nvSpPr>
          <p:spPr bwMode="auto">
            <a:xfrm>
              <a:off x="7315208" y="4071942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3" name="Rectangle 32"/>
            <p:cNvSpPr>
              <a:spLocks noChangeArrowheads="1"/>
            </p:cNvSpPr>
            <p:nvPr/>
          </p:nvSpPr>
          <p:spPr bwMode="auto">
            <a:xfrm>
              <a:off x="6645283" y="447040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24" name="Text Box 33"/>
            <p:cNvSpPr txBox="1">
              <a:spLocks noChangeArrowheads="1"/>
            </p:cNvSpPr>
            <p:nvPr/>
          </p:nvSpPr>
          <p:spPr bwMode="auto">
            <a:xfrm>
              <a:off x="7315208" y="4432305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5" name="Rectangle 34"/>
            <p:cNvSpPr>
              <a:spLocks noChangeArrowheads="1"/>
            </p:cNvSpPr>
            <p:nvPr/>
          </p:nvSpPr>
          <p:spPr bwMode="auto">
            <a:xfrm>
              <a:off x="6645283" y="482918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26" name="Text Box 35"/>
            <p:cNvSpPr txBox="1">
              <a:spLocks noChangeArrowheads="1"/>
            </p:cNvSpPr>
            <p:nvPr/>
          </p:nvSpPr>
          <p:spPr bwMode="auto">
            <a:xfrm>
              <a:off x="7315208" y="4791080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6645283" y="5189542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 Box 37"/>
            <p:cNvSpPr txBox="1">
              <a:spLocks noChangeArrowheads="1"/>
            </p:cNvSpPr>
            <p:nvPr/>
          </p:nvSpPr>
          <p:spPr bwMode="auto">
            <a:xfrm>
              <a:off x="7315208" y="5151442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6645283" y="554990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 Box 39"/>
            <p:cNvSpPr txBox="1">
              <a:spLocks noChangeArrowheads="1"/>
            </p:cNvSpPr>
            <p:nvPr/>
          </p:nvSpPr>
          <p:spPr bwMode="auto">
            <a:xfrm>
              <a:off x="7315208" y="5511805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1" name="Line 64"/>
            <p:cNvSpPr>
              <a:spLocks noChangeShapeType="1"/>
            </p:cNvSpPr>
            <p:nvPr/>
          </p:nvSpPr>
          <p:spPr bwMode="auto">
            <a:xfrm>
              <a:off x="6378583" y="5380050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 Box 65"/>
            <p:cNvSpPr txBox="1">
              <a:spLocks noChangeArrowheads="1"/>
            </p:cNvSpPr>
            <p:nvPr/>
          </p:nvSpPr>
          <p:spPr bwMode="auto">
            <a:xfrm>
              <a:off x="5643570" y="5176850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33" name="Line 68"/>
            <p:cNvSpPr>
              <a:spLocks noChangeShapeType="1"/>
            </p:cNvSpPr>
            <p:nvPr/>
          </p:nvSpPr>
          <p:spPr bwMode="auto">
            <a:xfrm>
              <a:off x="6353183" y="4664085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 Box 69"/>
            <p:cNvSpPr txBox="1">
              <a:spLocks noChangeArrowheads="1"/>
            </p:cNvSpPr>
            <p:nvPr/>
          </p:nvSpPr>
          <p:spPr bwMode="auto">
            <a:xfrm>
              <a:off x="5719770" y="4460885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14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179388" y="333375"/>
            <a:ext cx="6607190" cy="4839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、环</a:t>
            </a:r>
            <a:r>
              <a:rPr lang="zh-CN" altLang="en-US" sz="2200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形</a:t>
            </a:r>
            <a:r>
              <a:rPr lang="zh-CN" altLang="en-US" sz="22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队列（或循环队列）中实现队列的基本运算</a:t>
            </a:r>
          </a:p>
        </p:txBody>
      </p:sp>
      <p:grpSp>
        <p:nvGrpSpPr>
          <p:cNvPr id="2" name="组合 20"/>
          <p:cNvGrpSpPr/>
          <p:nvPr/>
        </p:nvGrpSpPr>
        <p:grpSpPr>
          <a:xfrm>
            <a:off x="501650" y="1208088"/>
            <a:ext cx="2133600" cy="1838325"/>
            <a:chOff x="501650" y="1208088"/>
            <a:chExt cx="2133600" cy="1838325"/>
          </a:xfrm>
        </p:grpSpPr>
        <p:sp>
          <p:nvSpPr>
            <p:cNvPr id="17411" name="Rectangle 4"/>
            <p:cNvSpPr>
              <a:spLocks noChangeArrowheads="1"/>
            </p:cNvSpPr>
            <p:nvPr/>
          </p:nvSpPr>
          <p:spPr bwMode="auto">
            <a:xfrm>
              <a:off x="1533525" y="1246188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7412" name="Text Box 5"/>
            <p:cNvSpPr txBox="1">
              <a:spLocks noChangeArrowheads="1"/>
            </p:cNvSpPr>
            <p:nvPr/>
          </p:nvSpPr>
          <p:spPr bwMode="auto">
            <a:xfrm>
              <a:off x="2203450" y="1208088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7413" name="Rectangle 6"/>
            <p:cNvSpPr>
              <a:spLocks noChangeArrowheads="1"/>
            </p:cNvSpPr>
            <p:nvPr/>
          </p:nvSpPr>
          <p:spPr bwMode="auto">
            <a:xfrm>
              <a:off x="1533525" y="1606550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7414" name="Text Box 7"/>
            <p:cNvSpPr txBox="1">
              <a:spLocks noChangeArrowheads="1"/>
            </p:cNvSpPr>
            <p:nvPr/>
          </p:nvSpPr>
          <p:spPr bwMode="auto">
            <a:xfrm>
              <a:off x="2203450" y="1568450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7415" name="Rectangle 8"/>
            <p:cNvSpPr>
              <a:spLocks noChangeArrowheads="1"/>
            </p:cNvSpPr>
            <p:nvPr/>
          </p:nvSpPr>
          <p:spPr bwMode="auto">
            <a:xfrm>
              <a:off x="1533525" y="1965325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7416" name="Text Box 9"/>
            <p:cNvSpPr txBox="1">
              <a:spLocks noChangeArrowheads="1"/>
            </p:cNvSpPr>
            <p:nvPr/>
          </p:nvSpPr>
          <p:spPr bwMode="auto">
            <a:xfrm>
              <a:off x="2203450" y="1927225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7417" name="Rectangle 10"/>
            <p:cNvSpPr>
              <a:spLocks noChangeArrowheads="1"/>
            </p:cNvSpPr>
            <p:nvPr/>
          </p:nvSpPr>
          <p:spPr bwMode="auto">
            <a:xfrm>
              <a:off x="1533525" y="2325688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18" name="Text Box 11"/>
            <p:cNvSpPr txBox="1">
              <a:spLocks noChangeArrowheads="1"/>
            </p:cNvSpPr>
            <p:nvPr/>
          </p:nvSpPr>
          <p:spPr bwMode="auto">
            <a:xfrm>
              <a:off x="2203450" y="2287588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7419" name="Rectangle 12"/>
            <p:cNvSpPr>
              <a:spLocks noChangeArrowheads="1"/>
            </p:cNvSpPr>
            <p:nvPr/>
          </p:nvSpPr>
          <p:spPr bwMode="auto">
            <a:xfrm>
              <a:off x="1533525" y="2686050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20" name="Text Box 13"/>
            <p:cNvSpPr txBox="1">
              <a:spLocks noChangeArrowheads="1"/>
            </p:cNvSpPr>
            <p:nvPr/>
          </p:nvSpPr>
          <p:spPr bwMode="auto">
            <a:xfrm>
              <a:off x="2203450" y="2647950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421" name="Line 14"/>
            <p:cNvSpPr>
              <a:spLocks noChangeShapeType="1"/>
            </p:cNvSpPr>
            <p:nvPr/>
          </p:nvSpPr>
          <p:spPr bwMode="auto">
            <a:xfrm>
              <a:off x="1246188" y="2514600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22" name="Text Box 15"/>
            <p:cNvSpPr txBox="1">
              <a:spLocks noChangeArrowheads="1"/>
            </p:cNvSpPr>
            <p:nvPr/>
          </p:nvSpPr>
          <p:spPr bwMode="auto">
            <a:xfrm>
              <a:off x="501650" y="2311400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17423" name="Line 16"/>
            <p:cNvSpPr>
              <a:spLocks noChangeShapeType="1"/>
            </p:cNvSpPr>
            <p:nvPr/>
          </p:nvSpPr>
          <p:spPr bwMode="auto">
            <a:xfrm>
              <a:off x="1223963" y="1431925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24" name="Text Box 17"/>
            <p:cNvSpPr txBox="1">
              <a:spLocks noChangeArrowheads="1"/>
            </p:cNvSpPr>
            <p:nvPr/>
          </p:nvSpPr>
          <p:spPr bwMode="auto">
            <a:xfrm>
              <a:off x="581025" y="1228725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sp>
        <p:nvSpPr>
          <p:cNvPr id="17425" name="Text Box 18"/>
          <p:cNvSpPr txBox="1">
            <a:spLocks noChangeArrowheads="1"/>
          </p:cNvSpPr>
          <p:nvPr/>
        </p:nvSpPr>
        <p:spPr bwMode="auto">
          <a:xfrm>
            <a:off x="611188" y="3716338"/>
            <a:ext cx="7921625" cy="125418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是因为采用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rear==</a:t>
            </a:r>
            <a:r>
              <a:rPr kumimoji="1"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作为队满条件的缺陷。当队满条件为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真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时，队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中可能还有若干空位置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这种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溢出并不是真正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溢出，称为</a:t>
            </a:r>
            <a:r>
              <a:rPr kumimoji="1"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假</a:t>
            </a:r>
            <a:r>
              <a:rPr kumimoji="1"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溢出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17426" name="Picture 20" descr="u=2526405664,2876647245&amp;fm=23&amp;g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825" y="836613"/>
            <a:ext cx="33337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7" name="AutoShape 21"/>
          <p:cNvSpPr>
            <a:spLocks noChangeArrowheads="1"/>
          </p:cNvSpPr>
          <p:nvPr/>
        </p:nvSpPr>
        <p:spPr bwMode="auto">
          <a:xfrm>
            <a:off x="3357553" y="1268413"/>
            <a:ext cx="2071703" cy="1160455"/>
          </a:xfrm>
          <a:prstGeom prst="wedgeEllipseCallout">
            <a:avLst>
              <a:gd name="adj1" fmla="val 82620"/>
              <a:gd name="adj2" fmla="val 13815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r>
              <a: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还有两</a:t>
            </a:r>
            <a:r>
              <a: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个</a:t>
            </a: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位置，为何</a:t>
            </a:r>
            <a:r>
              <a: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不能进队？</a:t>
            </a: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15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28596" y="785794"/>
            <a:ext cx="828675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把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数组的前端和后端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连接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起来，形成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一个环形的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表，即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把存储队列元素的表从逻辑上看成一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环，称为</a:t>
            </a:r>
            <a:r>
              <a:rPr kumimoji="1" lang="zh-CN" altLang="en-US" sz="2000" dirty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环形队列</a:t>
            </a:r>
            <a:r>
              <a:rPr kumimoji="1"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或</a:t>
            </a:r>
            <a:r>
              <a:rPr kumimoji="1" lang="zh-CN" altLang="en-US" sz="2000" dirty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循环队列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2195513" y="4799034"/>
            <a:ext cx="3305175" cy="1701800"/>
            <a:chOff x="1383" y="2931"/>
            <a:chExt cx="2082" cy="1072"/>
          </a:xfrm>
        </p:grpSpPr>
        <p:pic>
          <p:nvPicPr>
            <p:cNvPr id="18473" name="Picture 4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83" y="3067"/>
              <a:ext cx="870" cy="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74" name="AutoShape 45"/>
            <p:cNvSpPr>
              <a:spLocks noChangeArrowheads="1"/>
            </p:cNvSpPr>
            <p:nvPr/>
          </p:nvSpPr>
          <p:spPr bwMode="auto">
            <a:xfrm>
              <a:off x="2199" y="2931"/>
              <a:ext cx="1266" cy="532"/>
            </a:xfrm>
            <a:prstGeom prst="wedgeEllipseCallout">
              <a:avLst>
                <a:gd name="adj1" fmla="val -56236"/>
                <a:gd name="adj2" fmla="val 2003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/>
            <a:lstStyle/>
            <a:p>
              <a:r>
                <a:rPr lang="zh-CN" altLang="en-US" sz="1800" smtClean="0">
                  <a:solidFill>
                    <a:srgbClr val="008000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原来如此，简单</a:t>
              </a:r>
              <a:r>
                <a:rPr lang="zh-CN" altLang="en-US" sz="1800" dirty="0">
                  <a:solidFill>
                    <a:srgbClr val="008000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！</a:t>
              </a:r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1055689" y="2313009"/>
            <a:ext cx="2152650" cy="1838325"/>
            <a:chOff x="304" y="1229"/>
            <a:chExt cx="1356" cy="1158"/>
          </a:xfrm>
        </p:grpSpPr>
        <p:sp>
          <p:nvSpPr>
            <p:cNvPr id="18459" name="Rectangle 46"/>
            <p:cNvSpPr>
              <a:spLocks noChangeArrowheads="1"/>
            </p:cNvSpPr>
            <p:nvPr/>
          </p:nvSpPr>
          <p:spPr bwMode="auto">
            <a:xfrm>
              <a:off x="966" y="1253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8460" name="Text Box 47"/>
            <p:cNvSpPr txBox="1">
              <a:spLocks noChangeArrowheads="1"/>
            </p:cNvSpPr>
            <p:nvPr/>
          </p:nvSpPr>
          <p:spPr bwMode="auto">
            <a:xfrm>
              <a:off x="1388" y="1229"/>
              <a:ext cx="272" cy="21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8461" name="Rectangle 48"/>
            <p:cNvSpPr>
              <a:spLocks noChangeArrowheads="1"/>
            </p:cNvSpPr>
            <p:nvPr/>
          </p:nvSpPr>
          <p:spPr bwMode="auto">
            <a:xfrm>
              <a:off x="966" y="1480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8462" name="Text Box 49"/>
            <p:cNvSpPr txBox="1">
              <a:spLocks noChangeArrowheads="1"/>
            </p:cNvSpPr>
            <p:nvPr/>
          </p:nvSpPr>
          <p:spPr bwMode="auto">
            <a:xfrm>
              <a:off x="1388" y="1456"/>
              <a:ext cx="272" cy="21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8463" name="Rectangle 50"/>
            <p:cNvSpPr>
              <a:spLocks noChangeArrowheads="1"/>
            </p:cNvSpPr>
            <p:nvPr/>
          </p:nvSpPr>
          <p:spPr bwMode="auto">
            <a:xfrm>
              <a:off x="966" y="1706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8464" name="Text Box 51"/>
            <p:cNvSpPr txBox="1">
              <a:spLocks noChangeArrowheads="1"/>
            </p:cNvSpPr>
            <p:nvPr/>
          </p:nvSpPr>
          <p:spPr bwMode="auto">
            <a:xfrm>
              <a:off x="1388" y="1682"/>
              <a:ext cx="272" cy="21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8465" name="Rectangle 52"/>
            <p:cNvSpPr>
              <a:spLocks noChangeArrowheads="1"/>
            </p:cNvSpPr>
            <p:nvPr/>
          </p:nvSpPr>
          <p:spPr bwMode="auto">
            <a:xfrm>
              <a:off x="966" y="1933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66" name="Text Box 53"/>
            <p:cNvSpPr txBox="1">
              <a:spLocks noChangeArrowheads="1"/>
            </p:cNvSpPr>
            <p:nvPr/>
          </p:nvSpPr>
          <p:spPr bwMode="auto">
            <a:xfrm>
              <a:off x="1388" y="1909"/>
              <a:ext cx="272" cy="21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8467" name="Rectangle 54"/>
            <p:cNvSpPr>
              <a:spLocks noChangeArrowheads="1"/>
            </p:cNvSpPr>
            <p:nvPr/>
          </p:nvSpPr>
          <p:spPr bwMode="auto">
            <a:xfrm>
              <a:off x="966" y="2160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68" name="Text Box 55"/>
            <p:cNvSpPr txBox="1">
              <a:spLocks noChangeArrowheads="1"/>
            </p:cNvSpPr>
            <p:nvPr/>
          </p:nvSpPr>
          <p:spPr bwMode="auto">
            <a:xfrm>
              <a:off x="1388" y="2136"/>
              <a:ext cx="272" cy="21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8469" name="Line 56"/>
            <p:cNvSpPr>
              <a:spLocks noChangeShapeType="1"/>
            </p:cNvSpPr>
            <p:nvPr/>
          </p:nvSpPr>
          <p:spPr bwMode="auto">
            <a:xfrm>
              <a:off x="785" y="2052"/>
              <a:ext cx="18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70" name="Text Box 57"/>
            <p:cNvSpPr txBox="1">
              <a:spLocks noChangeArrowheads="1"/>
            </p:cNvSpPr>
            <p:nvPr/>
          </p:nvSpPr>
          <p:spPr bwMode="auto">
            <a:xfrm>
              <a:off x="304" y="1924"/>
              <a:ext cx="545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18471" name="Line 58"/>
            <p:cNvSpPr>
              <a:spLocks noChangeShapeType="1"/>
            </p:cNvSpPr>
            <p:nvPr/>
          </p:nvSpPr>
          <p:spPr bwMode="auto">
            <a:xfrm>
              <a:off x="771" y="1370"/>
              <a:ext cx="18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72" name="Text Box 59"/>
            <p:cNvSpPr txBox="1">
              <a:spLocks noChangeArrowheads="1"/>
            </p:cNvSpPr>
            <p:nvPr/>
          </p:nvSpPr>
          <p:spPr bwMode="auto">
            <a:xfrm>
              <a:off x="390" y="1242"/>
              <a:ext cx="454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4883150" y="2135209"/>
            <a:ext cx="3576638" cy="2387600"/>
            <a:chOff x="1353" y="2482"/>
            <a:chExt cx="2253" cy="1504"/>
          </a:xfrm>
        </p:grpSpPr>
        <p:sp>
          <p:nvSpPr>
            <p:cNvPr id="18440" name="Oval 19"/>
            <p:cNvSpPr>
              <a:spLocks noChangeArrowheads="1"/>
            </p:cNvSpPr>
            <p:nvPr/>
          </p:nvSpPr>
          <p:spPr bwMode="auto">
            <a:xfrm>
              <a:off x="1791" y="2784"/>
              <a:ext cx="771" cy="726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1" name="Oval 21"/>
            <p:cNvSpPr>
              <a:spLocks noChangeArrowheads="1"/>
            </p:cNvSpPr>
            <p:nvPr/>
          </p:nvSpPr>
          <p:spPr bwMode="auto">
            <a:xfrm>
              <a:off x="1440" y="2482"/>
              <a:ext cx="1451" cy="1315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2" name="Freeform 22"/>
            <p:cNvSpPr>
              <a:spLocks/>
            </p:cNvSpPr>
            <p:nvPr/>
          </p:nvSpPr>
          <p:spPr bwMode="auto">
            <a:xfrm>
              <a:off x="2517" y="3329"/>
              <a:ext cx="272" cy="170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3" name="Freeform 23"/>
            <p:cNvSpPr>
              <a:spLocks/>
            </p:cNvSpPr>
            <p:nvPr/>
          </p:nvSpPr>
          <p:spPr bwMode="auto">
            <a:xfrm>
              <a:off x="2465" y="2669"/>
              <a:ext cx="208" cy="226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4" name="Freeform 24"/>
            <p:cNvSpPr>
              <a:spLocks/>
            </p:cNvSpPr>
            <p:nvPr/>
          </p:nvSpPr>
          <p:spPr bwMode="auto">
            <a:xfrm>
              <a:off x="1836" y="2558"/>
              <a:ext cx="165" cy="269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5" name="Line 25"/>
            <p:cNvSpPr>
              <a:spLocks noChangeShapeType="1"/>
            </p:cNvSpPr>
            <p:nvPr/>
          </p:nvSpPr>
          <p:spPr bwMode="auto">
            <a:xfrm flipH="1">
              <a:off x="2063" y="3510"/>
              <a:ext cx="46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6" name="Freeform 26"/>
            <p:cNvSpPr>
              <a:spLocks/>
            </p:cNvSpPr>
            <p:nvPr/>
          </p:nvSpPr>
          <p:spPr bwMode="auto">
            <a:xfrm>
              <a:off x="1445" y="3193"/>
              <a:ext cx="346" cy="98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7" name="Text Box 20"/>
            <p:cNvSpPr txBox="1">
              <a:spLocks noChangeArrowheads="1"/>
            </p:cNvSpPr>
            <p:nvPr/>
          </p:nvSpPr>
          <p:spPr bwMode="auto">
            <a:xfrm>
              <a:off x="2233" y="3254"/>
              <a:ext cx="181" cy="15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8448" name="Text Box 27"/>
            <p:cNvSpPr txBox="1">
              <a:spLocks noChangeArrowheads="1"/>
            </p:cNvSpPr>
            <p:nvPr/>
          </p:nvSpPr>
          <p:spPr bwMode="auto">
            <a:xfrm>
              <a:off x="2351" y="2987"/>
              <a:ext cx="181" cy="15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8449" name="Text Box 28"/>
            <p:cNvSpPr txBox="1">
              <a:spLocks noChangeArrowheads="1"/>
            </p:cNvSpPr>
            <p:nvPr/>
          </p:nvSpPr>
          <p:spPr bwMode="auto">
            <a:xfrm>
              <a:off x="2109" y="2800"/>
              <a:ext cx="181" cy="15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8450" name="Text Box 29"/>
            <p:cNvSpPr txBox="1">
              <a:spLocks noChangeArrowheads="1"/>
            </p:cNvSpPr>
            <p:nvPr/>
          </p:nvSpPr>
          <p:spPr bwMode="auto">
            <a:xfrm>
              <a:off x="1836" y="2921"/>
              <a:ext cx="181" cy="15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8451" name="Text Box 30"/>
            <p:cNvSpPr txBox="1">
              <a:spLocks noChangeArrowheads="1"/>
            </p:cNvSpPr>
            <p:nvPr/>
          </p:nvSpPr>
          <p:spPr bwMode="auto">
            <a:xfrm>
              <a:off x="1882" y="3207"/>
              <a:ext cx="181" cy="15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8452" name="Text Box 32"/>
            <p:cNvSpPr txBox="1">
              <a:spLocks noChangeArrowheads="1"/>
            </p:cNvSpPr>
            <p:nvPr/>
          </p:nvSpPr>
          <p:spPr bwMode="auto">
            <a:xfrm>
              <a:off x="3152" y="2795"/>
              <a:ext cx="454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18453" name="Text Box 34"/>
            <p:cNvSpPr txBox="1">
              <a:spLocks noChangeArrowheads="1"/>
            </p:cNvSpPr>
            <p:nvPr/>
          </p:nvSpPr>
          <p:spPr bwMode="auto">
            <a:xfrm>
              <a:off x="2150" y="2534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8454" name="Text Box 35"/>
            <p:cNvSpPr txBox="1">
              <a:spLocks noChangeArrowheads="1"/>
            </p:cNvSpPr>
            <p:nvPr/>
          </p:nvSpPr>
          <p:spPr bwMode="auto">
            <a:xfrm>
              <a:off x="1564" y="2875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8455" name="Text Box 36"/>
            <p:cNvSpPr txBox="1">
              <a:spLocks noChangeArrowheads="1"/>
            </p:cNvSpPr>
            <p:nvPr/>
          </p:nvSpPr>
          <p:spPr bwMode="auto">
            <a:xfrm>
              <a:off x="1700" y="3419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8456" name="Line 37"/>
            <p:cNvSpPr>
              <a:spLocks noChangeShapeType="1"/>
            </p:cNvSpPr>
            <p:nvPr/>
          </p:nvSpPr>
          <p:spPr bwMode="auto">
            <a:xfrm flipV="1">
              <a:off x="1534" y="3631"/>
              <a:ext cx="136" cy="181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57" name="Text Box 38"/>
            <p:cNvSpPr txBox="1">
              <a:spLocks noChangeArrowheads="1"/>
            </p:cNvSpPr>
            <p:nvPr/>
          </p:nvSpPr>
          <p:spPr bwMode="auto">
            <a:xfrm>
              <a:off x="1353" y="3812"/>
              <a:ext cx="454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18458" name="Line 61"/>
            <p:cNvSpPr>
              <a:spLocks noChangeShapeType="1"/>
            </p:cNvSpPr>
            <p:nvPr/>
          </p:nvSpPr>
          <p:spPr bwMode="auto">
            <a:xfrm flipH="1">
              <a:off x="2880" y="2931"/>
              <a:ext cx="272" cy="45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02816" name="AutoShape 64"/>
          <p:cNvSpPr>
            <a:spLocks noChangeArrowheads="1"/>
          </p:cNvSpPr>
          <p:nvPr/>
        </p:nvSpPr>
        <p:spPr bwMode="auto">
          <a:xfrm>
            <a:off x="3705227" y="2998809"/>
            <a:ext cx="936000" cy="288000"/>
          </a:xfrm>
          <a:prstGeom prst="rightArrow">
            <a:avLst>
              <a:gd name="adj1" fmla="val 50000"/>
              <a:gd name="adj2" fmla="val 66728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2817" name="Text Box 65"/>
          <p:cNvSpPr txBox="1">
            <a:spLocks noChangeArrowheads="1"/>
          </p:cNvSpPr>
          <p:nvPr/>
        </p:nvSpPr>
        <p:spPr bwMode="auto">
          <a:xfrm>
            <a:off x="6084888" y="4367234"/>
            <a:ext cx="2701954" cy="70788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时，下一步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，可以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8596" y="142852"/>
            <a:ext cx="1643074" cy="40011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解决方案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4784" y="2428868"/>
            <a:ext cx="492443" cy="9286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5" name="Text Box 65"/>
          <p:cNvSpPr txBox="1">
            <a:spLocks noChangeArrowheads="1"/>
          </p:cNvSpPr>
          <p:nvPr/>
        </p:nvSpPr>
        <p:spPr bwMode="auto">
          <a:xfrm>
            <a:off x="928662" y="4214818"/>
            <a:ext cx="2447925" cy="70788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rear=4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时，不能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再进队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16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816" grpId="0" animBg="1"/>
      <p:bldP spid="2028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95513" y="692150"/>
            <a:ext cx="3024187" cy="2339975"/>
            <a:chOff x="2018" y="1116"/>
            <a:chExt cx="1905" cy="1474"/>
          </a:xfrm>
        </p:grpSpPr>
        <p:sp>
          <p:nvSpPr>
            <p:cNvPr id="19462" name="Oval 4"/>
            <p:cNvSpPr>
              <a:spLocks noChangeArrowheads="1"/>
            </p:cNvSpPr>
            <p:nvPr/>
          </p:nvSpPr>
          <p:spPr bwMode="auto">
            <a:xfrm>
              <a:off x="2471" y="1418"/>
              <a:ext cx="771" cy="726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3" name="Oval 5"/>
            <p:cNvSpPr>
              <a:spLocks noChangeArrowheads="1"/>
            </p:cNvSpPr>
            <p:nvPr/>
          </p:nvSpPr>
          <p:spPr bwMode="auto">
            <a:xfrm>
              <a:off x="2120" y="1116"/>
              <a:ext cx="1451" cy="1315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4" name="Freeform 6"/>
            <p:cNvSpPr>
              <a:spLocks/>
            </p:cNvSpPr>
            <p:nvPr/>
          </p:nvSpPr>
          <p:spPr bwMode="auto">
            <a:xfrm>
              <a:off x="3197" y="1963"/>
              <a:ext cx="272" cy="170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5" name="Freeform 7"/>
            <p:cNvSpPr>
              <a:spLocks/>
            </p:cNvSpPr>
            <p:nvPr/>
          </p:nvSpPr>
          <p:spPr bwMode="auto">
            <a:xfrm>
              <a:off x="3145" y="1303"/>
              <a:ext cx="208" cy="226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6" name="Freeform 8"/>
            <p:cNvSpPr>
              <a:spLocks/>
            </p:cNvSpPr>
            <p:nvPr/>
          </p:nvSpPr>
          <p:spPr bwMode="auto">
            <a:xfrm>
              <a:off x="2516" y="1192"/>
              <a:ext cx="165" cy="269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7" name="Line 9"/>
            <p:cNvSpPr>
              <a:spLocks noChangeShapeType="1"/>
            </p:cNvSpPr>
            <p:nvPr/>
          </p:nvSpPr>
          <p:spPr bwMode="auto">
            <a:xfrm flipH="1">
              <a:off x="2743" y="2144"/>
              <a:ext cx="46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8" name="Freeform 10"/>
            <p:cNvSpPr>
              <a:spLocks/>
            </p:cNvSpPr>
            <p:nvPr/>
          </p:nvSpPr>
          <p:spPr bwMode="auto">
            <a:xfrm>
              <a:off x="2137" y="1827"/>
              <a:ext cx="346" cy="98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9" name="Text Box 11"/>
            <p:cNvSpPr txBox="1">
              <a:spLocks noChangeArrowheads="1"/>
            </p:cNvSpPr>
            <p:nvPr/>
          </p:nvSpPr>
          <p:spPr bwMode="auto">
            <a:xfrm>
              <a:off x="2913" y="1888"/>
              <a:ext cx="181" cy="15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9470" name="Text Box 12"/>
            <p:cNvSpPr txBox="1">
              <a:spLocks noChangeArrowheads="1"/>
            </p:cNvSpPr>
            <p:nvPr/>
          </p:nvSpPr>
          <p:spPr bwMode="auto">
            <a:xfrm>
              <a:off x="3031" y="1621"/>
              <a:ext cx="181" cy="15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9471" name="Text Box 13"/>
            <p:cNvSpPr txBox="1">
              <a:spLocks noChangeArrowheads="1"/>
            </p:cNvSpPr>
            <p:nvPr/>
          </p:nvSpPr>
          <p:spPr bwMode="auto">
            <a:xfrm>
              <a:off x="2789" y="1434"/>
              <a:ext cx="181" cy="15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9472" name="Text Box 14"/>
            <p:cNvSpPr txBox="1">
              <a:spLocks noChangeArrowheads="1"/>
            </p:cNvSpPr>
            <p:nvPr/>
          </p:nvSpPr>
          <p:spPr bwMode="auto">
            <a:xfrm>
              <a:off x="2516" y="1555"/>
              <a:ext cx="181" cy="15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9473" name="Text Box 15"/>
            <p:cNvSpPr txBox="1">
              <a:spLocks noChangeArrowheads="1"/>
            </p:cNvSpPr>
            <p:nvPr/>
          </p:nvSpPr>
          <p:spPr bwMode="auto">
            <a:xfrm>
              <a:off x="2562" y="1827"/>
              <a:ext cx="181" cy="15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9474" name="Line 16"/>
            <p:cNvSpPr>
              <a:spLocks noChangeShapeType="1"/>
            </p:cNvSpPr>
            <p:nvPr/>
          </p:nvSpPr>
          <p:spPr bwMode="auto">
            <a:xfrm flipH="1" flipV="1">
              <a:off x="3288" y="2280"/>
              <a:ext cx="136" cy="136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75" name="Text Box 17"/>
            <p:cNvSpPr txBox="1">
              <a:spLocks noChangeArrowheads="1"/>
            </p:cNvSpPr>
            <p:nvPr/>
          </p:nvSpPr>
          <p:spPr bwMode="auto">
            <a:xfrm>
              <a:off x="3469" y="2326"/>
              <a:ext cx="454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19476" name="Text Box 18"/>
            <p:cNvSpPr txBox="1">
              <a:spLocks noChangeArrowheads="1"/>
            </p:cNvSpPr>
            <p:nvPr/>
          </p:nvSpPr>
          <p:spPr bwMode="auto">
            <a:xfrm>
              <a:off x="3288" y="1600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9477" name="Text Box 19"/>
            <p:cNvSpPr txBox="1">
              <a:spLocks noChangeArrowheads="1"/>
            </p:cNvSpPr>
            <p:nvPr/>
          </p:nvSpPr>
          <p:spPr bwMode="auto">
            <a:xfrm>
              <a:off x="2830" y="1168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9478" name="Text Box 20"/>
            <p:cNvSpPr txBox="1">
              <a:spLocks noChangeArrowheads="1"/>
            </p:cNvSpPr>
            <p:nvPr/>
          </p:nvSpPr>
          <p:spPr bwMode="auto">
            <a:xfrm>
              <a:off x="2244" y="1509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9479" name="Text Box 21"/>
            <p:cNvSpPr txBox="1">
              <a:spLocks noChangeArrowheads="1"/>
            </p:cNvSpPr>
            <p:nvPr/>
          </p:nvSpPr>
          <p:spPr bwMode="auto">
            <a:xfrm>
              <a:off x="2380" y="2053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9480" name="Line 22"/>
            <p:cNvSpPr>
              <a:spLocks noChangeShapeType="1"/>
            </p:cNvSpPr>
            <p:nvPr/>
          </p:nvSpPr>
          <p:spPr bwMode="auto">
            <a:xfrm flipV="1">
              <a:off x="2199" y="2235"/>
              <a:ext cx="136" cy="181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81" name="Text Box 23"/>
            <p:cNvSpPr txBox="1">
              <a:spLocks noChangeArrowheads="1"/>
            </p:cNvSpPr>
            <p:nvPr/>
          </p:nvSpPr>
          <p:spPr bwMode="auto">
            <a:xfrm>
              <a:off x="2018" y="2416"/>
              <a:ext cx="454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sp>
        <p:nvSpPr>
          <p:cNvPr id="19459" name="Text Box 24"/>
          <p:cNvSpPr txBox="1">
            <a:spLocks noChangeArrowheads="1"/>
          </p:cNvSpPr>
          <p:nvPr/>
        </p:nvSpPr>
        <p:spPr bwMode="auto">
          <a:xfrm>
            <a:off x="500034" y="3357562"/>
            <a:ext cx="7959754" cy="96167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实际上内存地址一定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连续的，不可能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环形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的，这里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是通过逻辑方式实现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环形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队列，也就是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rear++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front++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改为：</a:t>
            </a:r>
          </a:p>
        </p:txBody>
      </p:sp>
      <p:sp>
        <p:nvSpPr>
          <p:cNvPr id="19460" name="Text Box 25"/>
          <p:cNvSpPr txBox="1">
            <a:spLocks noChangeArrowheads="1"/>
          </p:cNvSpPr>
          <p:nvPr/>
        </p:nvSpPr>
        <p:spPr bwMode="auto">
          <a:xfrm>
            <a:off x="2071670" y="4643446"/>
            <a:ext cx="4143404" cy="987551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rear=(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rear+1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)%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endParaRPr lang="en-US" altLang="zh-CN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front=(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front+1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)%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endParaRPr lang="en-US" altLang="zh-CN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461" name="Text Box 28"/>
          <p:cNvSpPr txBox="1">
            <a:spLocks noChangeArrowheads="1"/>
          </p:cNvSpPr>
          <p:nvPr/>
        </p:nvSpPr>
        <p:spPr bwMode="auto">
          <a:xfrm>
            <a:off x="428596" y="181253"/>
            <a:ext cx="3675059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环形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队列（循环队列）：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17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4"/>
          <p:cNvGrpSpPr/>
          <p:nvPr/>
        </p:nvGrpSpPr>
        <p:grpSpPr>
          <a:xfrm>
            <a:off x="703263" y="122238"/>
            <a:ext cx="2862262" cy="2930585"/>
            <a:chOff x="703263" y="122238"/>
            <a:chExt cx="2862262" cy="2930585"/>
          </a:xfrm>
        </p:grpSpPr>
        <p:sp>
          <p:nvSpPr>
            <p:cNvPr id="20482" name="Oval 4"/>
            <p:cNvSpPr>
              <a:spLocks noChangeArrowheads="1"/>
            </p:cNvSpPr>
            <p:nvPr/>
          </p:nvSpPr>
          <p:spPr bwMode="auto">
            <a:xfrm>
              <a:off x="1260475" y="601663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83" name="Oval 5"/>
            <p:cNvSpPr>
              <a:spLocks noChangeArrowheads="1"/>
            </p:cNvSpPr>
            <p:nvPr/>
          </p:nvSpPr>
          <p:spPr bwMode="auto">
            <a:xfrm>
              <a:off x="703263" y="122238"/>
              <a:ext cx="2303462" cy="20875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84" name="Freeform 6"/>
            <p:cNvSpPr>
              <a:spLocks/>
            </p:cNvSpPr>
            <p:nvPr/>
          </p:nvSpPr>
          <p:spPr bwMode="auto">
            <a:xfrm>
              <a:off x="2413000" y="1466850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85" name="Freeform 7"/>
            <p:cNvSpPr>
              <a:spLocks/>
            </p:cNvSpPr>
            <p:nvPr/>
          </p:nvSpPr>
          <p:spPr bwMode="auto">
            <a:xfrm>
              <a:off x="2330450" y="419100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86" name="Freeform 8"/>
            <p:cNvSpPr>
              <a:spLocks/>
            </p:cNvSpPr>
            <p:nvPr/>
          </p:nvSpPr>
          <p:spPr bwMode="auto">
            <a:xfrm>
              <a:off x="1331913" y="242888"/>
              <a:ext cx="261937" cy="427037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87" name="Line 9"/>
            <p:cNvSpPr>
              <a:spLocks noChangeShapeType="1"/>
            </p:cNvSpPr>
            <p:nvPr/>
          </p:nvSpPr>
          <p:spPr bwMode="auto">
            <a:xfrm flipH="1">
              <a:off x="1692275" y="1754188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88" name="Freeform 10"/>
            <p:cNvSpPr>
              <a:spLocks/>
            </p:cNvSpPr>
            <p:nvPr/>
          </p:nvSpPr>
          <p:spPr bwMode="auto">
            <a:xfrm>
              <a:off x="711200" y="1250950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89" name="Text Box 11"/>
            <p:cNvSpPr txBox="1">
              <a:spLocks noChangeArrowheads="1"/>
            </p:cNvSpPr>
            <p:nvPr/>
          </p:nvSpPr>
          <p:spPr bwMode="auto">
            <a:xfrm>
              <a:off x="1962150" y="1347788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0490" name="Text Box 12"/>
            <p:cNvSpPr txBox="1">
              <a:spLocks noChangeArrowheads="1"/>
            </p:cNvSpPr>
            <p:nvPr/>
          </p:nvSpPr>
          <p:spPr bwMode="auto">
            <a:xfrm>
              <a:off x="2149475" y="923925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0491" name="Text Box 13"/>
            <p:cNvSpPr txBox="1">
              <a:spLocks noChangeArrowheads="1"/>
            </p:cNvSpPr>
            <p:nvPr/>
          </p:nvSpPr>
          <p:spPr bwMode="auto">
            <a:xfrm>
              <a:off x="1765300" y="601663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492" name="Text Box 14"/>
            <p:cNvSpPr txBox="1">
              <a:spLocks noChangeArrowheads="1"/>
            </p:cNvSpPr>
            <p:nvPr/>
          </p:nvSpPr>
          <p:spPr bwMode="auto">
            <a:xfrm>
              <a:off x="1331913" y="819150"/>
              <a:ext cx="287337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0493" name="Text Box 15"/>
            <p:cNvSpPr txBox="1">
              <a:spLocks noChangeArrowheads="1"/>
            </p:cNvSpPr>
            <p:nvPr/>
          </p:nvSpPr>
          <p:spPr bwMode="auto">
            <a:xfrm>
              <a:off x="1404938" y="1250950"/>
              <a:ext cx="287337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0494" name="Line 16"/>
            <p:cNvSpPr>
              <a:spLocks noChangeShapeType="1"/>
            </p:cNvSpPr>
            <p:nvPr/>
          </p:nvSpPr>
          <p:spPr bwMode="auto">
            <a:xfrm flipH="1" flipV="1">
              <a:off x="2557463" y="1970088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95" name="Text Box 17"/>
            <p:cNvSpPr txBox="1">
              <a:spLocks noChangeArrowheads="1"/>
            </p:cNvSpPr>
            <p:nvPr/>
          </p:nvSpPr>
          <p:spPr bwMode="auto">
            <a:xfrm>
              <a:off x="2844800" y="2043113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20496" name="Freeform 22"/>
            <p:cNvSpPr>
              <a:spLocks/>
            </p:cNvSpPr>
            <p:nvPr/>
          </p:nvSpPr>
          <p:spPr bwMode="auto">
            <a:xfrm>
              <a:off x="2333625" y="2106613"/>
              <a:ext cx="203200" cy="317500"/>
            </a:xfrm>
            <a:custGeom>
              <a:avLst/>
              <a:gdLst>
                <a:gd name="T0" fmla="*/ 128 w 128"/>
                <a:gd name="T1" fmla="*/ 200 h 200"/>
                <a:gd name="T2" fmla="*/ 0 w 128"/>
                <a:gd name="T3" fmla="*/ 0 h 200"/>
                <a:gd name="T4" fmla="*/ 0 60000 65536"/>
                <a:gd name="T5" fmla="*/ 0 60000 65536"/>
                <a:gd name="T6" fmla="*/ 0 w 128"/>
                <a:gd name="T7" fmla="*/ 0 h 200"/>
                <a:gd name="T8" fmla="*/ 128 w 128"/>
                <a:gd name="T9" fmla="*/ 200 h 2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" h="200">
                  <a:moveTo>
                    <a:pt x="128" y="20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97" name="Text Box 23"/>
            <p:cNvSpPr txBox="1">
              <a:spLocks noChangeArrowheads="1"/>
            </p:cNvSpPr>
            <p:nvPr/>
          </p:nvSpPr>
          <p:spPr bwMode="auto">
            <a:xfrm>
              <a:off x="2197100" y="2347913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20516" name="Text Box 44"/>
            <p:cNvSpPr txBox="1">
              <a:spLocks noChangeArrowheads="1"/>
            </p:cNvSpPr>
            <p:nvPr/>
          </p:nvSpPr>
          <p:spPr bwMode="auto">
            <a:xfrm>
              <a:off x="973138" y="2652713"/>
              <a:ext cx="172720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dirty="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2000" dirty="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）空队</a:t>
              </a:r>
            </a:p>
          </p:txBody>
        </p:sp>
      </p:grpSp>
      <p:grpSp>
        <p:nvGrpSpPr>
          <p:cNvPr id="3" name="组合 75"/>
          <p:cNvGrpSpPr/>
          <p:nvPr/>
        </p:nvGrpSpPr>
        <p:grpSpPr>
          <a:xfrm>
            <a:off x="4067175" y="115888"/>
            <a:ext cx="3529013" cy="2936935"/>
            <a:chOff x="4067175" y="115888"/>
            <a:chExt cx="3529013" cy="2936935"/>
          </a:xfrm>
        </p:grpSpPr>
        <p:sp>
          <p:nvSpPr>
            <p:cNvPr id="20498" name="Oval 24"/>
            <p:cNvSpPr>
              <a:spLocks noChangeArrowheads="1"/>
            </p:cNvSpPr>
            <p:nvPr/>
          </p:nvSpPr>
          <p:spPr bwMode="auto">
            <a:xfrm>
              <a:off x="5291138" y="595313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99" name="Oval 25"/>
            <p:cNvSpPr>
              <a:spLocks noChangeArrowheads="1"/>
            </p:cNvSpPr>
            <p:nvPr/>
          </p:nvSpPr>
          <p:spPr bwMode="auto">
            <a:xfrm>
              <a:off x="4733925" y="115888"/>
              <a:ext cx="2303463" cy="20875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00" name="Freeform 26"/>
            <p:cNvSpPr>
              <a:spLocks/>
            </p:cNvSpPr>
            <p:nvPr/>
          </p:nvSpPr>
          <p:spPr bwMode="auto">
            <a:xfrm>
              <a:off x="6443663" y="1460500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01" name="Freeform 27"/>
            <p:cNvSpPr>
              <a:spLocks/>
            </p:cNvSpPr>
            <p:nvPr/>
          </p:nvSpPr>
          <p:spPr bwMode="auto">
            <a:xfrm>
              <a:off x="6361113" y="412750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02" name="Freeform 28"/>
            <p:cNvSpPr>
              <a:spLocks/>
            </p:cNvSpPr>
            <p:nvPr/>
          </p:nvSpPr>
          <p:spPr bwMode="auto">
            <a:xfrm>
              <a:off x="5362575" y="236538"/>
              <a:ext cx="261938" cy="427037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03" name="Line 29"/>
            <p:cNvSpPr>
              <a:spLocks noChangeShapeType="1"/>
            </p:cNvSpPr>
            <p:nvPr/>
          </p:nvSpPr>
          <p:spPr bwMode="auto">
            <a:xfrm flipH="1">
              <a:off x="5722938" y="1747838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04" name="Freeform 30"/>
            <p:cNvSpPr>
              <a:spLocks/>
            </p:cNvSpPr>
            <p:nvPr/>
          </p:nvSpPr>
          <p:spPr bwMode="auto">
            <a:xfrm>
              <a:off x="4741863" y="1244600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05" name="Text Box 31"/>
            <p:cNvSpPr txBox="1">
              <a:spLocks noChangeArrowheads="1"/>
            </p:cNvSpPr>
            <p:nvPr/>
          </p:nvSpPr>
          <p:spPr bwMode="auto">
            <a:xfrm>
              <a:off x="5992813" y="1341438"/>
              <a:ext cx="287337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0506" name="Text Box 32"/>
            <p:cNvSpPr txBox="1">
              <a:spLocks noChangeArrowheads="1"/>
            </p:cNvSpPr>
            <p:nvPr/>
          </p:nvSpPr>
          <p:spPr bwMode="auto">
            <a:xfrm>
              <a:off x="6180138" y="917575"/>
              <a:ext cx="287337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0507" name="Text Box 33"/>
            <p:cNvSpPr txBox="1">
              <a:spLocks noChangeArrowheads="1"/>
            </p:cNvSpPr>
            <p:nvPr/>
          </p:nvSpPr>
          <p:spPr bwMode="auto">
            <a:xfrm>
              <a:off x="5795963" y="595313"/>
              <a:ext cx="287337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508" name="Text Box 34"/>
            <p:cNvSpPr txBox="1">
              <a:spLocks noChangeArrowheads="1"/>
            </p:cNvSpPr>
            <p:nvPr/>
          </p:nvSpPr>
          <p:spPr bwMode="auto">
            <a:xfrm>
              <a:off x="5362575" y="812800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0509" name="Text Box 35"/>
            <p:cNvSpPr txBox="1">
              <a:spLocks noChangeArrowheads="1"/>
            </p:cNvSpPr>
            <p:nvPr/>
          </p:nvSpPr>
          <p:spPr bwMode="auto">
            <a:xfrm>
              <a:off x="5435600" y="1282700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0510" name="Line 36"/>
            <p:cNvSpPr>
              <a:spLocks noChangeShapeType="1"/>
            </p:cNvSpPr>
            <p:nvPr/>
          </p:nvSpPr>
          <p:spPr bwMode="auto">
            <a:xfrm flipH="1" flipV="1">
              <a:off x="6588125" y="1963738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11" name="Text Box 37"/>
            <p:cNvSpPr txBox="1">
              <a:spLocks noChangeArrowheads="1"/>
            </p:cNvSpPr>
            <p:nvPr/>
          </p:nvSpPr>
          <p:spPr bwMode="auto">
            <a:xfrm>
              <a:off x="6875463" y="2036763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20512" name="Text Box 38"/>
            <p:cNvSpPr txBox="1">
              <a:spLocks noChangeArrowheads="1"/>
            </p:cNvSpPr>
            <p:nvPr/>
          </p:nvSpPr>
          <p:spPr bwMode="auto">
            <a:xfrm>
              <a:off x="6588125" y="88423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20513" name="Text Box 39"/>
            <p:cNvSpPr txBox="1">
              <a:spLocks noChangeArrowheads="1"/>
            </p:cNvSpPr>
            <p:nvPr/>
          </p:nvSpPr>
          <p:spPr bwMode="auto">
            <a:xfrm>
              <a:off x="5861050" y="19843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20514" name="Text Box 40"/>
            <p:cNvSpPr txBox="1">
              <a:spLocks noChangeArrowheads="1"/>
            </p:cNvSpPr>
            <p:nvPr/>
          </p:nvSpPr>
          <p:spPr bwMode="auto">
            <a:xfrm>
              <a:off x="4930775" y="739775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20515" name="Text Box 43"/>
            <p:cNvSpPr txBox="1">
              <a:spLocks noChangeArrowheads="1"/>
            </p:cNvSpPr>
            <p:nvPr/>
          </p:nvSpPr>
          <p:spPr bwMode="auto">
            <a:xfrm>
              <a:off x="4067175" y="403225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20517" name="Text Box 45"/>
            <p:cNvSpPr txBox="1">
              <a:spLocks noChangeArrowheads="1"/>
            </p:cNvSpPr>
            <p:nvPr/>
          </p:nvSpPr>
          <p:spPr bwMode="auto">
            <a:xfrm>
              <a:off x="4140200" y="2652713"/>
              <a:ext cx="316865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dirty="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2000" dirty="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r>
                <a:rPr lang="en-US" altLang="zh-CN" sz="2000" i="1" dirty="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2000" dirty="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、</a:t>
              </a:r>
              <a:r>
                <a:rPr lang="en-US" altLang="zh-CN" sz="2000" i="1" dirty="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2000" dirty="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、</a:t>
              </a:r>
              <a:r>
                <a:rPr lang="en-US" altLang="zh-CN" sz="2000" i="1" dirty="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zh-CN" altLang="en-US" sz="2000" dirty="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进队</a:t>
              </a:r>
            </a:p>
          </p:txBody>
        </p:sp>
        <p:sp>
          <p:nvSpPr>
            <p:cNvPr id="20518" name="Freeform 46"/>
            <p:cNvSpPr>
              <a:spLocks/>
            </p:cNvSpPr>
            <p:nvPr/>
          </p:nvSpPr>
          <p:spPr bwMode="auto">
            <a:xfrm>
              <a:off x="4521200" y="836613"/>
              <a:ext cx="193675" cy="214312"/>
            </a:xfrm>
            <a:custGeom>
              <a:avLst/>
              <a:gdLst>
                <a:gd name="T0" fmla="*/ 0 w 122"/>
                <a:gd name="T1" fmla="*/ 0 h 135"/>
                <a:gd name="T2" fmla="*/ 122 w 122"/>
                <a:gd name="T3" fmla="*/ 135 h 135"/>
                <a:gd name="T4" fmla="*/ 0 60000 65536"/>
                <a:gd name="T5" fmla="*/ 0 60000 65536"/>
                <a:gd name="T6" fmla="*/ 0 w 122"/>
                <a:gd name="T7" fmla="*/ 0 h 135"/>
                <a:gd name="T8" fmla="*/ 122 w 122"/>
                <a:gd name="T9" fmla="*/ 135 h 1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2" h="135">
                  <a:moveTo>
                    <a:pt x="0" y="0"/>
                  </a:moveTo>
                  <a:lnTo>
                    <a:pt x="122" y="135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76"/>
          <p:cNvGrpSpPr/>
          <p:nvPr/>
        </p:nvGrpSpPr>
        <p:grpSpPr>
          <a:xfrm>
            <a:off x="179388" y="3429000"/>
            <a:ext cx="3817937" cy="2776598"/>
            <a:chOff x="179388" y="3429000"/>
            <a:chExt cx="3817937" cy="2776598"/>
          </a:xfrm>
        </p:grpSpPr>
        <p:sp>
          <p:nvSpPr>
            <p:cNvPr id="20519" name="Oval 47"/>
            <p:cNvSpPr>
              <a:spLocks noChangeArrowheads="1"/>
            </p:cNvSpPr>
            <p:nvPr/>
          </p:nvSpPr>
          <p:spPr bwMode="auto">
            <a:xfrm>
              <a:off x="1403350" y="3908425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20" name="Oval 48"/>
            <p:cNvSpPr>
              <a:spLocks noChangeArrowheads="1"/>
            </p:cNvSpPr>
            <p:nvPr/>
          </p:nvSpPr>
          <p:spPr bwMode="auto">
            <a:xfrm>
              <a:off x="846138" y="3429000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21" name="Freeform 49"/>
            <p:cNvSpPr>
              <a:spLocks/>
            </p:cNvSpPr>
            <p:nvPr/>
          </p:nvSpPr>
          <p:spPr bwMode="auto">
            <a:xfrm>
              <a:off x="2555875" y="4773613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22" name="Freeform 50"/>
            <p:cNvSpPr>
              <a:spLocks/>
            </p:cNvSpPr>
            <p:nvPr/>
          </p:nvSpPr>
          <p:spPr bwMode="auto">
            <a:xfrm>
              <a:off x="2473325" y="3725863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23" name="Freeform 51"/>
            <p:cNvSpPr>
              <a:spLocks/>
            </p:cNvSpPr>
            <p:nvPr/>
          </p:nvSpPr>
          <p:spPr bwMode="auto">
            <a:xfrm>
              <a:off x="1474788" y="3549650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24" name="Line 52"/>
            <p:cNvSpPr>
              <a:spLocks noChangeShapeType="1"/>
            </p:cNvSpPr>
            <p:nvPr/>
          </p:nvSpPr>
          <p:spPr bwMode="auto">
            <a:xfrm flipH="1">
              <a:off x="1835150" y="5060950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25" name="Freeform 53"/>
            <p:cNvSpPr>
              <a:spLocks/>
            </p:cNvSpPr>
            <p:nvPr/>
          </p:nvSpPr>
          <p:spPr bwMode="auto">
            <a:xfrm>
              <a:off x="854075" y="4557713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26" name="Text Box 54"/>
            <p:cNvSpPr txBox="1">
              <a:spLocks noChangeArrowheads="1"/>
            </p:cNvSpPr>
            <p:nvPr/>
          </p:nvSpPr>
          <p:spPr bwMode="auto">
            <a:xfrm>
              <a:off x="2105025" y="4654550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0527" name="Text Box 55"/>
            <p:cNvSpPr txBox="1">
              <a:spLocks noChangeArrowheads="1"/>
            </p:cNvSpPr>
            <p:nvPr/>
          </p:nvSpPr>
          <p:spPr bwMode="auto">
            <a:xfrm>
              <a:off x="2292350" y="4230688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0528" name="Text Box 56"/>
            <p:cNvSpPr txBox="1">
              <a:spLocks noChangeArrowheads="1"/>
            </p:cNvSpPr>
            <p:nvPr/>
          </p:nvSpPr>
          <p:spPr bwMode="auto">
            <a:xfrm>
              <a:off x="1908175" y="3908425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529" name="Text Box 57"/>
            <p:cNvSpPr txBox="1">
              <a:spLocks noChangeArrowheads="1"/>
            </p:cNvSpPr>
            <p:nvPr/>
          </p:nvSpPr>
          <p:spPr bwMode="auto">
            <a:xfrm>
              <a:off x="1474788" y="4125913"/>
              <a:ext cx="287337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0530" name="Text Box 58"/>
            <p:cNvSpPr txBox="1">
              <a:spLocks noChangeArrowheads="1"/>
            </p:cNvSpPr>
            <p:nvPr/>
          </p:nvSpPr>
          <p:spPr bwMode="auto">
            <a:xfrm>
              <a:off x="1547813" y="4595813"/>
              <a:ext cx="287337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0531" name="Freeform 59"/>
            <p:cNvSpPr>
              <a:spLocks/>
            </p:cNvSpPr>
            <p:nvPr/>
          </p:nvSpPr>
          <p:spPr bwMode="auto">
            <a:xfrm>
              <a:off x="3132138" y="4564063"/>
              <a:ext cx="322262" cy="58737"/>
            </a:xfrm>
            <a:custGeom>
              <a:avLst/>
              <a:gdLst>
                <a:gd name="T0" fmla="*/ 203 w 203"/>
                <a:gd name="T1" fmla="*/ 37 h 37"/>
                <a:gd name="T2" fmla="*/ 0 w 203"/>
                <a:gd name="T3" fmla="*/ 0 h 37"/>
                <a:gd name="T4" fmla="*/ 0 60000 65536"/>
                <a:gd name="T5" fmla="*/ 0 60000 65536"/>
                <a:gd name="T6" fmla="*/ 0 w 203"/>
                <a:gd name="T7" fmla="*/ 0 h 37"/>
                <a:gd name="T8" fmla="*/ 203 w 203"/>
                <a:gd name="T9" fmla="*/ 37 h 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3" h="37">
                  <a:moveTo>
                    <a:pt x="203" y="37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32" name="Text Box 60"/>
            <p:cNvSpPr txBox="1">
              <a:spLocks noChangeArrowheads="1"/>
            </p:cNvSpPr>
            <p:nvPr/>
          </p:nvSpPr>
          <p:spPr bwMode="auto">
            <a:xfrm>
              <a:off x="3276600" y="4652963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20533" name="Text Box 62"/>
            <p:cNvSpPr txBox="1">
              <a:spLocks noChangeArrowheads="1"/>
            </p:cNvSpPr>
            <p:nvPr/>
          </p:nvSpPr>
          <p:spPr bwMode="auto">
            <a:xfrm>
              <a:off x="2046288" y="3500438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20534" name="Text Box 63"/>
            <p:cNvSpPr txBox="1">
              <a:spLocks noChangeArrowheads="1"/>
            </p:cNvSpPr>
            <p:nvPr/>
          </p:nvSpPr>
          <p:spPr bwMode="auto">
            <a:xfrm>
              <a:off x="1042988" y="4052888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20535" name="Text Box 64"/>
            <p:cNvSpPr txBox="1">
              <a:spLocks noChangeArrowheads="1"/>
            </p:cNvSpPr>
            <p:nvPr/>
          </p:nvSpPr>
          <p:spPr bwMode="auto">
            <a:xfrm>
              <a:off x="179388" y="3716338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20536" name="Text Box 65"/>
            <p:cNvSpPr txBox="1">
              <a:spLocks noChangeArrowheads="1"/>
            </p:cNvSpPr>
            <p:nvPr/>
          </p:nvSpPr>
          <p:spPr bwMode="auto">
            <a:xfrm>
              <a:off x="539750" y="5805488"/>
              <a:ext cx="316865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zh-CN" altLang="en-US" sz="200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）出队一次</a:t>
              </a:r>
            </a:p>
          </p:txBody>
        </p:sp>
        <p:sp>
          <p:nvSpPr>
            <p:cNvPr id="20537" name="Freeform 66"/>
            <p:cNvSpPr>
              <a:spLocks/>
            </p:cNvSpPr>
            <p:nvPr/>
          </p:nvSpPr>
          <p:spPr bwMode="auto">
            <a:xfrm>
              <a:off x="685800" y="4013200"/>
              <a:ext cx="203200" cy="127000"/>
            </a:xfrm>
            <a:custGeom>
              <a:avLst/>
              <a:gdLst>
                <a:gd name="T0" fmla="*/ 0 w 128"/>
                <a:gd name="T1" fmla="*/ 0 h 80"/>
                <a:gd name="T2" fmla="*/ 128 w 128"/>
                <a:gd name="T3" fmla="*/ 80 h 80"/>
                <a:gd name="T4" fmla="*/ 0 60000 65536"/>
                <a:gd name="T5" fmla="*/ 0 60000 65536"/>
                <a:gd name="T6" fmla="*/ 0 w 128"/>
                <a:gd name="T7" fmla="*/ 0 h 80"/>
                <a:gd name="T8" fmla="*/ 128 w 128"/>
                <a:gd name="T9" fmla="*/ 80 h 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" h="80">
                  <a:moveTo>
                    <a:pt x="0" y="0"/>
                  </a:moveTo>
                  <a:lnTo>
                    <a:pt x="128" y="8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77"/>
          <p:cNvGrpSpPr/>
          <p:nvPr/>
        </p:nvGrpSpPr>
        <p:grpSpPr>
          <a:xfrm>
            <a:off x="4029075" y="3429000"/>
            <a:ext cx="3567113" cy="2776598"/>
            <a:chOff x="4029075" y="3429000"/>
            <a:chExt cx="3567113" cy="2776598"/>
          </a:xfrm>
        </p:grpSpPr>
        <p:sp>
          <p:nvSpPr>
            <p:cNvPr id="20538" name="Oval 67"/>
            <p:cNvSpPr>
              <a:spLocks noChangeArrowheads="1"/>
            </p:cNvSpPr>
            <p:nvPr/>
          </p:nvSpPr>
          <p:spPr bwMode="auto">
            <a:xfrm>
              <a:off x="5434013" y="3908425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39" name="Oval 68"/>
            <p:cNvSpPr>
              <a:spLocks noChangeArrowheads="1"/>
            </p:cNvSpPr>
            <p:nvPr/>
          </p:nvSpPr>
          <p:spPr bwMode="auto">
            <a:xfrm>
              <a:off x="4876800" y="3429000"/>
              <a:ext cx="2303463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40" name="Freeform 69"/>
            <p:cNvSpPr>
              <a:spLocks/>
            </p:cNvSpPr>
            <p:nvPr/>
          </p:nvSpPr>
          <p:spPr bwMode="auto">
            <a:xfrm>
              <a:off x="6586538" y="4773613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41" name="Freeform 70"/>
            <p:cNvSpPr>
              <a:spLocks/>
            </p:cNvSpPr>
            <p:nvPr/>
          </p:nvSpPr>
          <p:spPr bwMode="auto">
            <a:xfrm>
              <a:off x="6503988" y="3725863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42" name="Freeform 71"/>
            <p:cNvSpPr>
              <a:spLocks/>
            </p:cNvSpPr>
            <p:nvPr/>
          </p:nvSpPr>
          <p:spPr bwMode="auto">
            <a:xfrm>
              <a:off x="5505450" y="3549650"/>
              <a:ext cx="261938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43" name="Line 72"/>
            <p:cNvSpPr>
              <a:spLocks noChangeShapeType="1"/>
            </p:cNvSpPr>
            <p:nvPr/>
          </p:nvSpPr>
          <p:spPr bwMode="auto">
            <a:xfrm flipH="1">
              <a:off x="5865813" y="5060950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44" name="Freeform 73"/>
            <p:cNvSpPr>
              <a:spLocks/>
            </p:cNvSpPr>
            <p:nvPr/>
          </p:nvSpPr>
          <p:spPr bwMode="auto">
            <a:xfrm>
              <a:off x="4884738" y="4557713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45" name="Text Box 74"/>
            <p:cNvSpPr txBox="1">
              <a:spLocks noChangeArrowheads="1"/>
            </p:cNvSpPr>
            <p:nvPr/>
          </p:nvSpPr>
          <p:spPr bwMode="auto">
            <a:xfrm>
              <a:off x="6135688" y="4654550"/>
              <a:ext cx="287337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0546" name="Text Box 75"/>
            <p:cNvSpPr txBox="1">
              <a:spLocks noChangeArrowheads="1"/>
            </p:cNvSpPr>
            <p:nvPr/>
          </p:nvSpPr>
          <p:spPr bwMode="auto">
            <a:xfrm>
              <a:off x="6323013" y="4230688"/>
              <a:ext cx="287337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0547" name="Text Box 76"/>
            <p:cNvSpPr txBox="1">
              <a:spLocks noChangeArrowheads="1"/>
            </p:cNvSpPr>
            <p:nvPr/>
          </p:nvSpPr>
          <p:spPr bwMode="auto">
            <a:xfrm>
              <a:off x="5938838" y="3908425"/>
              <a:ext cx="287337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548" name="Text Box 77"/>
            <p:cNvSpPr txBox="1">
              <a:spLocks noChangeArrowheads="1"/>
            </p:cNvSpPr>
            <p:nvPr/>
          </p:nvSpPr>
          <p:spPr bwMode="auto">
            <a:xfrm>
              <a:off x="5505450" y="4125913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0549" name="Text Box 78"/>
            <p:cNvSpPr txBox="1">
              <a:spLocks noChangeArrowheads="1"/>
            </p:cNvSpPr>
            <p:nvPr/>
          </p:nvSpPr>
          <p:spPr bwMode="auto">
            <a:xfrm>
              <a:off x="5591175" y="4583113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0550" name="Text Box 80"/>
            <p:cNvSpPr txBox="1">
              <a:spLocks noChangeArrowheads="1"/>
            </p:cNvSpPr>
            <p:nvPr/>
          </p:nvSpPr>
          <p:spPr bwMode="auto">
            <a:xfrm>
              <a:off x="4356100" y="3429000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20551" name="Freeform 83"/>
            <p:cNvSpPr>
              <a:spLocks/>
            </p:cNvSpPr>
            <p:nvPr/>
          </p:nvSpPr>
          <p:spPr bwMode="auto">
            <a:xfrm>
              <a:off x="4664075" y="4149725"/>
              <a:ext cx="238125" cy="142875"/>
            </a:xfrm>
            <a:custGeom>
              <a:avLst/>
              <a:gdLst>
                <a:gd name="T0" fmla="*/ 0 w 150"/>
                <a:gd name="T1" fmla="*/ 0 h 90"/>
                <a:gd name="T2" fmla="*/ 150 w 150"/>
                <a:gd name="T3" fmla="*/ 90 h 90"/>
                <a:gd name="T4" fmla="*/ 0 60000 65536"/>
                <a:gd name="T5" fmla="*/ 0 60000 65536"/>
                <a:gd name="T6" fmla="*/ 0 w 150"/>
                <a:gd name="T7" fmla="*/ 0 h 90"/>
                <a:gd name="T8" fmla="*/ 150 w 15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" h="90">
                  <a:moveTo>
                    <a:pt x="0" y="0"/>
                  </a:moveTo>
                  <a:lnTo>
                    <a:pt x="150" y="9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52" name="Freeform 84"/>
            <p:cNvSpPr>
              <a:spLocks/>
            </p:cNvSpPr>
            <p:nvPr/>
          </p:nvSpPr>
          <p:spPr bwMode="auto">
            <a:xfrm>
              <a:off x="4914900" y="3695700"/>
              <a:ext cx="161925" cy="165100"/>
            </a:xfrm>
            <a:custGeom>
              <a:avLst/>
              <a:gdLst>
                <a:gd name="T0" fmla="*/ 0 w 102"/>
                <a:gd name="T1" fmla="*/ 0 h 104"/>
                <a:gd name="T2" fmla="*/ 102 w 102"/>
                <a:gd name="T3" fmla="*/ 104 h 104"/>
                <a:gd name="T4" fmla="*/ 0 60000 65536"/>
                <a:gd name="T5" fmla="*/ 0 60000 65536"/>
                <a:gd name="T6" fmla="*/ 0 w 102"/>
                <a:gd name="T7" fmla="*/ 0 h 104"/>
                <a:gd name="T8" fmla="*/ 102 w 102"/>
                <a:gd name="T9" fmla="*/ 104 h 1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" h="104">
                  <a:moveTo>
                    <a:pt x="0" y="0"/>
                  </a:moveTo>
                  <a:lnTo>
                    <a:pt x="102" y="104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53" name="Text Box 85"/>
            <p:cNvSpPr txBox="1">
              <a:spLocks noChangeArrowheads="1"/>
            </p:cNvSpPr>
            <p:nvPr/>
          </p:nvSpPr>
          <p:spPr bwMode="auto">
            <a:xfrm>
              <a:off x="4029075" y="3992563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20554" name="Text Box 86"/>
            <p:cNvSpPr txBox="1">
              <a:spLocks noChangeArrowheads="1"/>
            </p:cNvSpPr>
            <p:nvPr/>
          </p:nvSpPr>
          <p:spPr bwMode="auto">
            <a:xfrm>
              <a:off x="4427538" y="5805488"/>
              <a:ext cx="316865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dirty="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zh-CN" altLang="en-US" sz="2000" dirty="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）出队</a:t>
              </a:r>
              <a:r>
                <a:rPr lang="en-US" altLang="zh-CN" sz="2000" dirty="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dirty="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次</a:t>
              </a:r>
            </a:p>
          </p:txBody>
        </p:sp>
      </p:grpSp>
      <p:sp>
        <p:nvSpPr>
          <p:cNvPr id="83" name="灯片编号占位符 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18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23850" y="260350"/>
            <a:ext cx="799306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现在约定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rear=front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空，以下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两种情况都满足该条件：</a:t>
            </a:r>
          </a:p>
        </p:txBody>
      </p:sp>
      <p:sp>
        <p:nvSpPr>
          <p:cNvPr id="3" name="Oval 6"/>
          <p:cNvSpPr>
            <a:spLocks noChangeArrowheads="1"/>
          </p:cNvSpPr>
          <p:nvPr/>
        </p:nvSpPr>
        <p:spPr bwMode="auto">
          <a:xfrm>
            <a:off x="1260475" y="1387475"/>
            <a:ext cx="1223963" cy="1152525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703263" y="908050"/>
            <a:ext cx="2303462" cy="20875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2413000" y="2252663"/>
            <a:ext cx="431800" cy="269875"/>
          </a:xfrm>
          <a:custGeom>
            <a:avLst/>
            <a:gdLst>
              <a:gd name="T0" fmla="*/ 0 w 272"/>
              <a:gd name="T1" fmla="*/ 0 h 170"/>
              <a:gd name="T2" fmla="*/ 272 w 272"/>
              <a:gd name="T3" fmla="*/ 170 h 170"/>
              <a:gd name="T4" fmla="*/ 0 60000 65536"/>
              <a:gd name="T5" fmla="*/ 0 60000 65536"/>
              <a:gd name="T6" fmla="*/ 0 w 272"/>
              <a:gd name="T7" fmla="*/ 0 h 170"/>
              <a:gd name="T8" fmla="*/ 272 w 272"/>
              <a:gd name="T9" fmla="*/ 170 h 1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2" h="170">
                <a:moveTo>
                  <a:pt x="0" y="0"/>
                </a:moveTo>
                <a:lnTo>
                  <a:pt x="272" y="17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2330450" y="1204913"/>
            <a:ext cx="330200" cy="358775"/>
          </a:xfrm>
          <a:custGeom>
            <a:avLst/>
            <a:gdLst>
              <a:gd name="T0" fmla="*/ 0 w 208"/>
              <a:gd name="T1" fmla="*/ 226 h 226"/>
              <a:gd name="T2" fmla="*/ 208 w 208"/>
              <a:gd name="T3" fmla="*/ 0 h 226"/>
              <a:gd name="T4" fmla="*/ 0 60000 65536"/>
              <a:gd name="T5" fmla="*/ 0 60000 65536"/>
              <a:gd name="T6" fmla="*/ 0 w 208"/>
              <a:gd name="T7" fmla="*/ 0 h 226"/>
              <a:gd name="T8" fmla="*/ 208 w 208"/>
              <a:gd name="T9" fmla="*/ 226 h 2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8" h="226">
                <a:moveTo>
                  <a:pt x="0" y="226"/>
                </a:moveTo>
                <a:lnTo>
                  <a:pt x="208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1331913" y="1028700"/>
            <a:ext cx="261937" cy="427038"/>
          </a:xfrm>
          <a:custGeom>
            <a:avLst/>
            <a:gdLst>
              <a:gd name="T0" fmla="*/ 0 w 165"/>
              <a:gd name="T1" fmla="*/ 0 h 269"/>
              <a:gd name="T2" fmla="*/ 165 w 165"/>
              <a:gd name="T3" fmla="*/ 269 h 269"/>
              <a:gd name="T4" fmla="*/ 0 60000 65536"/>
              <a:gd name="T5" fmla="*/ 0 60000 65536"/>
              <a:gd name="T6" fmla="*/ 0 w 165"/>
              <a:gd name="T7" fmla="*/ 0 h 269"/>
              <a:gd name="T8" fmla="*/ 165 w 165"/>
              <a:gd name="T9" fmla="*/ 269 h 2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5" h="269">
                <a:moveTo>
                  <a:pt x="0" y="0"/>
                </a:moveTo>
                <a:lnTo>
                  <a:pt x="165" y="269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H="1">
            <a:off x="1692275" y="2540000"/>
            <a:ext cx="73025" cy="431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711200" y="2036763"/>
            <a:ext cx="549275" cy="155575"/>
          </a:xfrm>
          <a:custGeom>
            <a:avLst/>
            <a:gdLst>
              <a:gd name="T0" fmla="*/ 0 w 346"/>
              <a:gd name="T1" fmla="*/ 98 h 98"/>
              <a:gd name="T2" fmla="*/ 346 w 346"/>
              <a:gd name="T3" fmla="*/ 0 h 98"/>
              <a:gd name="T4" fmla="*/ 0 60000 65536"/>
              <a:gd name="T5" fmla="*/ 0 60000 65536"/>
              <a:gd name="T6" fmla="*/ 0 w 346"/>
              <a:gd name="T7" fmla="*/ 0 h 98"/>
              <a:gd name="T8" fmla="*/ 346 w 346"/>
              <a:gd name="T9" fmla="*/ 98 h 9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6" h="98">
                <a:moveTo>
                  <a:pt x="0" y="98"/>
                </a:moveTo>
                <a:lnTo>
                  <a:pt x="346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962150" y="2133600"/>
            <a:ext cx="287338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2149475" y="1709738"/>
            <a:ext cx="287338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1765300" y="1387475"/>
            <a:ext cx="287338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331913" y="1604963"/>
            <a:ext cx="287337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1404938" y="2087563"/>
            <a:ext cx="287337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 flipV="1">
            <a:off x="2557463" y="2755900"/>
            <a:ext cx="215900" cy="21590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2844800" y="2828925"/>
            <a:ext cx="720725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front</a:t>
            </a:r>
          </a:p>
        </p:txBody>
      </p:sp>
      <p:sp>
        <p:nvSpPr>
          <p:cNvPr id="17" name="Freeform 20"/>
          <p:cNvSpPr>
            <a:spLocks/>
          </p:cNvSpPr>
          <p:nvPr/>
        </p:nvSpPr>
        <p:spPr bwMode="auto">
          <a:xfrm>
            <a:off x="2333625" y="2892425"/>
            <a:ext cx="203200" cy="317500"/>
          </a:xfrm>
          <a:custGeom>
            <a:avLst/>
            <a:gdLst>
              <a:gd name="T0" fmla="*/ 128 w 128"/>
              <a:gd name="T1" fmla="*/ 200 h 200"/>
              <a:gd name="T2" fmla="*/ 0 w 128"/>
              <a:gd name="T3" fmla="*/ 0 h 200"/>
              <a:gd name="T4" fmla="*/ 0 60000 65536"/>
              <a:gd name="T5" fmla="*/ 0 60000 65536"/>
              <a:gd name="T6" fmla="*/ 0 w 128"/>
              <a:gd name="T7" fmla="*/ 0 h 200"/>
              <a:gd name="T8" fmla="*/ 128 w 128"/>
              <a:gd name="T9" fmla="*/ 200 h 2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8" h="200">
                <a:moveTo>
                  <a:pt x="128" y="20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197100" y="3133725"/>
            <a:ext cx="720725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rear</a:t>
            </a:r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5329238" y="1533525"/>
            <a:ext cx="1223962" cy="1152525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4772025" y="1054100"/>
            <a:ext cx="2303463" cy="20875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Freeform 24"/>
          <p:cNvSpPr>
            <a:spLocks/>
          </p:cNvSpPr>
          <p:nvPr/>
        </p:nvSpPr>
        <p:spPr bwMode="auto">
          <a:xfrm>
            <a:off x="6481763" y="2398713"/>
            <a:ext cx="431800" cy="269875"/>
          </a:xfrm>
          <a:custGeom>
            <a:avLst/>
            <a:gdLst>
              <a:gd name="T0" fmla="*/ 0 w 272"/>
              <a:gd name="T1" fmla="*/ 0 h 170"/>
              <a:gd name="T2" fmla="*/ 272 w 272"/>
              <a:gd name="T3" fmla="*/ 170 h 170"/>
              <a:gd name="T4" fmla="*/ 0 60000 65536"/>
              <a:gd name="T5" fmla="*/ 0 60000 65536"/>
              <a:gd name="T6" fmla="*/ 0 w 272"/>
              <a:gd name="T7" fmla="*/ 0 h 170"/>
              <a:gd name="T8" fmla="*/ 272 w 272"/>
              <a:gd name="T9" fmla="*/ 170 h 1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2" h="170">
                <a:moveTo>
                  <a:pt x="0" y="0"/>
                </a:moveTo>
                <a:lnTo>
                  <a:pt x="272" y="17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Freeform 25"/>
          <p:cNvSpPr>
            <a:spLocks/>
          </p:cNvSpPr>
          <p:nvPr/>
        </p:nvSpPr>
        <p:spPr bwMode="auto">
          <a:xfrm>
            <a:off x="6399213" y="1350963"/>
            <a:ext cx="330200" cy="358775"/>
          </a:xfrm>
          <a:custGeom>
            <a:avLst/>
            <a:gdLst>
              <a:gd name="T0" fmla="*/ 0 w 208"/>
              <a:gd name="T1" fmla="*/ 226 h 226"/>
              <a:gd name="T2" fmla="*/ 208 w 208"/>
              <a:gd name="T3" fmla="*/ 0 h 226"/>
              <a:gd name="T4" fmla="*/ 0 60000 65536"/>
              <a:gd name="T5" fmla="*/ 0 60000 65536"/>
              <a:gd name="T6" fmla="*/ 0 w 208"/>
              <a:gd name="T7" fmla="*/ 0 h 226"/>
              <a:gd name="T8" fmla="*/ 208 w 208"/>
              <a:gd name="T9" fmla="*/ 226 h 2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8" h="226">
                <a:moveTo>
                  <a:pt x="0" y="226"/>
                </a:moveTo>
                <a:lnTo>
                  <a:pt x="208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Freeform 26"/>
          <p:cNvSpPr>
            <a:spLocks/>
          </p:cNvSpPr>
          <p:nvPr/>
        </p:nvSpPr>
        <p:spPr bwMode="auto">
          <a:xfrm>
            <a:off x="5400675" y="1174750"/>
            <a:ext cx="261938" cy="427038"/>
          </a:xfrm>
          <a:custGeom>
            <a:avLst/>
            <a:gdLst>
              <a:gd name="T0" fmla="*/ 0 w 165"/>
              <a:gd name="T1" fmla="*/ 0 h 269"/>
              <a:gd name="T2" fmla="*/ 165 w 165"/>
              <a:gd name="T3" fmla="*/ 269 h 269"/>
              <a:gd name="T4" fmla="*/ 0 60000 65536"/>
              <a:gd name="T5" fmla="*/ 0 60000 65536"/>
              <a:gd name="T6" fmla="*/ 0 w 165"/>
              <a:gd name="T7" fmla="*/ 0 h 269"/>
              <a:gd name="T8" fmla="*/ 165 w 165"/>
              <a:gd name="T9" fmla="*/ 269 h 2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5" h="269">
                <a:moveTo>
                  <a:pt x="0" y="0"/>
                </a:moveTo>
                <a:lnTo>
                  <a:pt x="165" y="269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 flipH="1">
            <a:off x="5761038" y="2686050"/>
            <a:ext cx="73025" cy="431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Freeform 28"/>
          <p:cNvSpPr>
            <a:spLocks/>
          </p:cNvSpPr>
          <p:nvPr/>
        </p:nvSpPr>
        <p:spPr bwMode="auto">
          <a:xfrm>
            <a:off x="4779963" y="2182813"/>
            <a:ext cx="549275" cy="155575"/>
          </a:xfrm>
          <a:custGeom>
            <a:avLst/>
            <a:gdLst>
              <a:gd name="T0" fmla="*/ 0 w 346"/>
              <a:gd name="T1" fmla="*/ 98 h 98"/>
              <a:gd name="T2" fmla="*/ 346 w 346"/>
              <a:gd name="T3" fmla="*/ 0 h 98"/>
              <a:gd name="T4" fmla="*/ 0 60000 65536"/>
              <a:gd name="T5" fmla="*/ 0 60000 65536"/>
              <a:gd name="T6" fmla="*/ 0 w 346"/>
              <a:gd name="T7" fmla="*/ 0 h 98"/>
              <a:gd name="T8" fmla="*/ 346 w 346"/>
              <a:gd name="T9" fmla="*/ 98 h 9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6" h="98">
                <a:moveTo>
                  <a:pt x="0" y="98"/>
                </a:moveTo>
                <a:lnTo>
                  <a:pt x="346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6030913" y="2279650"/>
            <a:ext cx="287337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6218238" y="1855788"/>
            <a:ext cx="287337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5834063" y="1533525"/>
            <a:ext cx="287337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5400675" y="1751013"/>
            <a:ext cx="287338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5461000" y="2220913"/>
            <a:ext cx="287338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4251325" y="1054100"/>
            <a:ext cx="720725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front</a:t>
            </a:r>
          </a:p>
        </p:txBody>
      </p:sp>
      <p:sp>
        <p:nvSpPr>
          <p:cNvPr id="32" name="Freeform 35"/>
          <p:cNvSpPr>
            <a:spLocks/>
          </p:cNvSpPr>
          <p:nvPr/>
        </p:nvSpPr>
        <p:spPr bwMode="auto">
          <a:xfrm>
            <a:off x="4559300" y="1774825"/>
            <a:ext cx="238125" cy="142875"/>
          </a:xfrm>
          <a:custGeom>
            <a:avLst/>
            <a:gdLst>
              <a:gd name="T0" fmla="*/ 0 w 150"/>
              <a:gd name="T1" fmla="*/ 0 h 90"/>
              <a:gd name="T2" fmla="*/ 150 w 150"/>
              <a:gd name="T3" fmla="*/ 90 h 90"/>
              <a:gd name="T4" fmla="*/ 0 60000 65536"/>
              <a:gd name="T5" fmla="*/ 0 60000 65536"/>
              <a:gd name="T6" fmla="*/ 0 w 150"/>
              <a:gd name="T7" fmla="*/ 0 h 90"/>
              <a:gd name="T8" fmla="*/ 150 w 150"/>
              <a:gd name="T9" fmla="*/ 90 h 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" h="90">
                <a:moveTo>
                  <a:pt x="0" y="0"/>
                </a:moveTo>
                <a:lnTo>
                  <a:pt x="150" y="90"/>
                </a:lnTo>
              </a:path>
            </a:pathLst>
          </a:cu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Freeform 36"/>
          <p:cNvSpPr>
            <a:spLocks/>
          </p:cNvSpPr>
          <p:nvPr/>
        </p:nvSpPr>
        <p:spPr bwMode="auto">
          <a:xfrm>
            <a:off x="4810125" y="1320800"/>
            <a:ext cx="161925" cy="165100"/>
          </a:xfrm>
          <a:custGeom>
            <a:avLst/>
            <a:gdLst>
              <a:gd name="T0" fmla="*/ 0 w 102"/>
              <a:gd name="T1" fmla="*/ 0 h 104"/>
              <a:gd name="T2" fmla="*/ 102 w 102"/>
              <a:gd name="T3" fmla="*/ 104 h 104"/>
              <a:gd name="T4" fmla="*/ 0 60000 65536"/>
              <a:gd name="T5" fmla="*/ 0 60000 65536"/>
              <a:gd name="T6" fmla="*/ 0 w 102"/>
              <a:gd name="T7" fmla="*/ 0 h 104"/>
              <a:gd name="T8" fmla="*/ 102 w 102"/>
              <a:gd name="T9" fmla="*/ 104 h 1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2" h="104">
                <a:moveTo>
                  <a:pt x="0" y="0"/>
                </a:moveTo>
                <a:lnTo>
                  <a:pt x="102" y="104"/>
                </a:lnTo>
              </a:path>
            </a:pathLst>
          </a:cu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3924300" y="1617663"/>
            <a:ext cx="720725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rear</a:t>
            </a: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827088" y="3429000"/>
            <a:ext cx="20161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初始状态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4427538" y="3429000"/>
            <a:ext cx="367347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进队的所有元素均出队</a:t>
            </a:r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539750" y="4149725"/>
            <a:ext cx="431958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那么如何设置</a:t>
            </a:r>
            <a:r>
              <a:rPr lang="zh-CN" altLang="en-US" sz="20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队满的条件</a:t>
            </a: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呢？</a:t>
            </a:r>
          </a:p>
        </p:txBody>
      </p:sp>
      <p:pic>
        <p:nvPicPr>
          <p:cNvPr id="38" name="Picture 42" descr="u=3506748198,3700090080&amp;fm=23&amp;g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875" y="4508500"/>
            <a:ext cx="20955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19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85720" y="1000108"/>
            <a:ext cx="8639206" cy="2722513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行插入的一端称做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队尾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  <a:endParaRPr kumimoji="1" lang="en-US" altLang="zh-CN" sz="20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删除的一端称做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队首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</a:p>
          <a:p>
            <a:pPr marL="342900" indent="-342900" algn="l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向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队列中插入新元素称为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入队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，新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元素进队后就成为新的队尾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元素。</a:t>
            </a:r>
            <a:endParaRPr kumimoji="1" lang="en-US" altLang="zh-CN" sz="20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队列中删除元素称为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离队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，元素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后，其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后继元素就成为队首元素。 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928662" y="4374070"/>
            <a:ext cx="7000924" cy="1443162"/>
            <a:chOff x="928662" y="4374070"/>
            <a:chExt cx="7000924" cy="1443162"/>
          </a:xfrm>
        </p:grpSpPr>
        <p:sp>
          <p:nvSpPr>
            <p:cNvPr id="3075" name="Rectangle 4"/>
            <p:cNvSpPr>
              <a:spLocks noChangeArrowheads="1"/>
            </p:cNvSpPr>
            <p:nvPr/>
          </p:nvSpPr>
          <p:spPr bwMode="auto">
            <a:xfrm>
              <a:off x="2027258" y="4655065"/>
              <a:ext cx="4824413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3078" name="Text Box 7"/>
            <p:cNvSpPr txBox="1">
              <a:spLocks noChangeArrowheads="1"/>
            </p:cNvSpPr>
            <p:nvPr/>
          </p:nvSpPr>
          <p:spPr bwMode="auto">
            <a:xfrm>
              <a:off x="6419871" y="5231326"/>
              <a:ext cx="865187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队尾</a:t>
              </a:r>
            </a:p>
          </p:txBody>
        </p:sp>
        <p:sp>
          <p:nvSpPr>
            <p:cNvPr id="3079" name="Text Box 8"/>
            <p:cNvSpPr txBox="1">
              <a:spLocks noChangeArrowheads="1"/>
            </p:cNvSpPr>
            <p:nvPr/>
          </p:nvSpPr>
          <p:spPr bwMode="auto">
            <a:xfrm>
              <a:off x="1668483" y="5231326"/>
              <a:ext cx="865188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队头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57554" y="5417122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队列示意图</a:t>
              </a:r>
              <a:endPara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928662" y="4374070"/>
              <a:ext cx="950959" cy="534995"/>
              <a:chOff x="928662" y="3671832"/>
              <a:chExt cx="950959" cy="534995"/>
            </a:xfrm>
          </p:grpSpPr>
          <p:sp>
            <p:nvSpPr>
              <p:cNvPr id="3077" name="Line 6"/>
              <p:cNvSpPr>
                <a:spLocks noChangeShapeType="1"/>
              </p:cNvSpPr>
              <p:nvPr/>
            </p:nvSpPr>
            <p:spPr bwMode="auto">
              <a:xfrm flipH="1">
                <a:off x="1303358" y="4206827"/>
                <a:ext cx="576263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2000"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928662" y="3671832"/>
                <a:ext cx="8572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出队</a:t>
                </a:r>
                <a:endPara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6996133" y="4416990"/>
              <a:ext cx="933453" cy="525412"/>
              <a:chOff x="6996133" y="3714752"/>
              <a:chExt cx="933453" cy="525412"/>
            </a:xfrm>
          </p:grpSpPr>
          <p:sp>
            <p:nvSpPr>
              <p:cNvPr id="3076" name="Line 5"/>
              <p:cNvSpPr>
                <a:spLocks noChangeShapeType="1"/>
              </p:cNvSpPr>
              <p:nvPr/>
            </p:nvSpPr>
            <p:spPr bwMode="auto">
              <a:xfrm flipH="1">
                <a:off x="6996133" y="4240164"/>
                <a:ext cx="576263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2000"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072330" y="3714752"/>
                <a:ext cx="8572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进队</a:t>
                </a:r>
                <a:endPara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85720" y="428604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队列的几个概念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468313" y="404813"/>
            <a:ext cx="5318133" cy="86177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让</a:t>
            </a:r>
            <a:r>
              <a:rPr lang="en-US" altLang="zh-CN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rear=front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条件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，并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约定</a:t>
            </a:r>
          </a:p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rear+1</a:t>
            </a:r>
            <a:r>
              <a:rPr lang="en-US" altLang="zh-CN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)%</a:t>
            </a:r>
            <a:r>
              <a:rPr lang="en-US" altLang="zh-CN" sz="2000" dirty="0" err="1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lang="en-US" altLang="zh-CN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=front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468313" y="1628775"/>
            <a:ext cx="25193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队满条件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pic>
        <p:nvPicPr>
          <p:cNvPr id="22532" name="Picture 9" descr="u=191871640,556965238&amp;fm=21&amp;g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4300" y="1341438"/>
            <a:ext cx="19431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AutoShape 10"/>
          <p:cNvSpPr>
            <a:spLocks/>
          </p:cNvSpPr>
          <p:nvPr/>
        </p:nvSpPr>
        <p:spPr bwMode="auto">
          <a:xfrm>
            <a:off x="6357951" y="1370013"/>
            <a:ext cx="2462200" cy="1701797"/>
          </a:xfrm>
          <a:prstGeom prst="borderCallout1">
            <a:avLst>
              <a:gd name="adj1" fmla="val 5551"/>
              <a:gd name="adj2" fmla="val -3657"/>
              <a:gd name="adj3" fmla="val 13954"/>
              <a:gd name="adj4" fmla="val -41815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000" dirty="0">
                <a:solidFill>
                  <a:srgbClr val="008000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进队一个元素时到达</a:t>
            </a:r>
            <a:r>
              <a:rPr lang="zh-CN" altLang="en-US" sz="2000">
                <a:solidFill>
                  <a:srgbClr val="008000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队</a:t>
            </a:r>
            <a:r>
              <a:rPr lang="zh-CN" altLang="en-US" sz="2000" smtClean="0">
                <a:solidFill>
                  <a:srgbClr val="008000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头，就</a:t>
            </a:r>
            <a:r>
              <a:rPr lang="zh-CN" altLang="en-US" sz="2000" dirty="0">
                <a:solidFill>
                  <a:srgbClr val="008000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认为队满了。这样做会少放一</a:t>
            </a:r>
            <a:r>
              <a:rPr lang="zh-CN" altLang="en-US" sz="2000">
                <a:solidFill>
                  <a:srgbClr val="008000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个</a:t>
            </a:r>
            <a:r>
              <a:rPr lang="zh-CN" altLang="en-US" sz="2000" smtClean="0">
                <a:solidFill>
                  <a:srgbClr val="008000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元素，牺牲</a:t>
            </a:r>
            <a:r>
              <a:rPr lang="zh-CN" altLang="en-US" sz="2000" dirty="0">
                <a:solidFill>
                  <a:srgbClr val="008000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一个元素没关系的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85720" y="2357430"/>
            <a:ext cx="8286808" cy="3643338"/>
            <a:chOff x="285720" y="2357430"/>
            <a:chExt cx="8286808" cy="3643338"/>
          </a:xfrm>
        </p:grpSpPr>
        <p:sp>
          <p:nvSpPr>
            <p:cNvPr id="7" name="TextBox 6"/>
            <p:cNvSpPr txBox="1"/>
            <p:nvPr/>
          </p:nvSpPr>
          <p:spPr>
            <a:xfrm>
              <a:off x="285720" y="3756463"/>
              <a:ext cx="8286808" cy="22443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80000" tIns="108000" bIns="108000" rtlCol="0">
              <a:spAutoFit/>
            </a:bodyPr>
            <a:lstStyle/>
            <a:p>
              <a:pPr marL="342900" indent="-342900" algn="l">
                <a:lnSpc>
                  <a:spcPts val="2800"/>
                </a:lnSpc>
                <a:spcBef>
                  <a:spcPts val="60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通过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相对值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|front-rear|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标识不同的队列状态。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342900" indent="-342900" algn="l">
                <a:lnSpc>
                  <a:spcPts val="2800"/>
                </a:lnSpc>
                <a:spcBef>
                  <a:spcPts val="600"/>
                </a:spcBef>
                <a:buBlip>
                  <a:blip r:embed="rId3"/>
                </a:buBlip>
              </a:pP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若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data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数组的容量为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，则队列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种状态，分别是队空、队中有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个元素、队中有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个元素、</a:t>
              </a:r>
              <a:r>
                <a:rPr lang="zh-CN" altLang="zh-CN" sz="2000" smtClean="0">
                  <a:solidFill>
                    <a:srgbClr val="0000FF"/>
                  </a:solidFill>
                  <a:latin typeface="+mj-ea"/>
                  <a:ea typeface="+mj-ea"/>
                  <a:cs typeface="Consolas" pitchFamily="49" charset="0"/>
                </a:rPr>
                <a:t>…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、队中有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个元素（队满）。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342900" indent="-342900" algn="l">
                <a:lnSpc>
                  <a:spcPts val="2800"/>
                </a:lnSpc>
                <a:spcBef>
                  <a:spcPts val="600"/>
                </a:spcBef>
                <a:buBlip>
                  <a:blip r:embed="rId3"/>
                </a:buBlip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的取值为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～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，这样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|front-rear|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只有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个值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。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342900" indent="-342900" algn="l">
                <a:lnSpc>
                  <a:spcPts val="2800"/>
                </a:lnSpc>
                <a:spcBef>
                  <a:spcPts val="60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队列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种状态不能用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|front-rear|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区分，有两种状态不能区分。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1285852" y="2357430"/>
              <a:ext cx="285752" cy="1000132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43042" y="2643182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原因说明</a:t>
              </a:r>
              <a:endPara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20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027"/>
          <p:cNvSpPr txBox="1">
            <a:spLocks noChangeArrowheads="1"/>
          </p:cNvSpPr>
          <p:nvPr/>
        </p:nvSpPr>
        <p:spPr bwMode="auto">
          <a:xfrm>
            <a:off x="798538" y="1500174"/>
            <a:ext cx="7702552" cy="20004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空条件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 = rear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满条件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 pitchFamily="2" charset="2"/>
              </a:rPr>
              <a:t>rear+1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 pitchFamily="2" charset="2"/>
              </a:rPr>
              <a:t>)%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 pitchFamily="2" charset="2"/>
              </a:rPr>
              <a:t>MaxSize = front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rear+1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)%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队操作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front+1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)%</a:t>
            </a:r>
            <a:r>
              <a:rPr lang="en-US" altLang="zh-CN" sz="20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</a:p>
        </p:txBody>
      </p:sp>
      <p:sp>
        <p:nvSpPr>
          <p:cNvPr id="23555" name="Text Box 1028"/>
          <p:cNvSpPr txBox="1">
            <a:spLocks noChangeArrowheads="1"/>
          </p:cNvSpPr>
          <p:nvPr/>
        </p:nvSpPr>
        <p:spPr bwMode="auto">
          <a:xfrm>
            <a:off x="642910" y="765175"/>
            <a:ext cx="54006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环形队列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要素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00034" y="3786190"/>
            <a:ext cx="7572428" cy="96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环形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中，实现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队列的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基本运算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算法与非环形队列类似，只是改为上述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要素即可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21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611188" y="620713"/>
            <a:ext cx="785018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3.7】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对于环形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来说，如果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知道队头指针和队列中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个数，则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可以计算出队尾指针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也就是说，可以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用队列中元素个数代替队尾指针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出这种环形队列的初始化、入队、出队和判空算法。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22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7"/>
          <p:cNvSpPr txBox="1">
            <a:spLocks noChangeArrowheads="1"/>
          </p:cNvSpPr>
          <p:nvPr/>
        </p:nvSpPr>
        <p:spPr bwMode="auto">
          <a:xfrm>
            <a:off x="895354" y="3526259"/>
            <a:ext cx="23907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count=(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0)=3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46"/>
          <p:cNvGrpSpPr/>
          <p:nvPr/>
        </p:nvGrpSpPr>
        <p:grpSpPr>
          <a:xfrm>
            <a:off x="539750" y="741745"/>
            <a:ext cx="3384550" cy="2750363"/>
            <a:chOff x="539750" y="71414"/>
            <a:chExt cx="3384550" cy="2750363"/>
          </a:xfrm>
        </p:grpSpPr>
        <p:sp>
          <p:nvSpPr>
            <p:cNvPr id="30724" name="Text Box 10"/>
            <p:cNvSpPr txBox="1">
              <a:spLocks noChangeArrowheads="1"/>
            </p:cNvSpPr>
            <p:nvPr/>
          </p:nvSpPr>
          <p:spPr bwMode="auto">
            <a:xfrm>
              <a:off x="642910" y="71414"/>
              <a:ext cx="1677969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MaxSize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＝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0725" name="Oval 12"/>
            <p:cNvSpPr>
              <a:spLocks noChangeArrowheads="1"/>
            </p:cNvSpPr>
            <p:nvPr/>
          </p:nvSpPr>
          <p:spPr bwMode="auto">
            <a:xfrm>
              <a:off x="1619250" y="1103328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26" name="Oval 13"/>
            <p:cNvSpPr>
              <a:spLocks noChangeArrowheads="1"/>
            </p:cNvSpPr>
            <p:nvPr/>
          </p:nvSpPr>
          <p:spPr bwMode="auto">
            <a:xfrm>
              <a:off x="1062038" y="623903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27" name="Freeform 14"/>
            <p:cNvSpPr>
              <a:spLocks/>
            </p:cNvSpPr>
            <p:nvPr/>
          </p:nvSpPr>
          <p:spPr bwMode="auto">
            <a:xfrm>
              <a:off x="2771775" y="1968516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28" name="Freeform 15"/>
            <p:cNvSpPr>
              <a:spLocks/>
            </p:cNvSpPr>
            <p:nvPr/>
          </p:nvSpPr>
          <p:spPr bwMode="auto">
            <a:xfrm>
              <a:off x="2689225" y="920766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29" name="Freeform 16"/>
            <p:cNvSpPr>
              <a:spLocks/>
            </p:cNvSpPr>
            <p:nvPr/>
          </p:nvSpPr>
          <p:spPr bwMode="auto">
            <a:xfrm>
              <a:off x="1690688" y="744553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30" name="Line 17"/>
            <p:cNvSpPr>
              <a:spLocks noChangeShapeType="1"/>
            </p:cNvSpPr>
            <p:nvPr/>
          </p:nvSpPr>
          <p:spPr bwMode="auto">
            <a:xfrm flipH="1">
              <a:off x="2051050" y="2255853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31" name="Freeform 18"/>
            <p:cNvSpPr>
              <a:spLocks/>
            </p:cNvSpPr>
            <p:nvPr/>
          </p:nvSpPr>
          <p:spPr bwMode="auto">
            <a:xfrm>
              <a:off x="1069975" y="1752616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32" name="Text Box 19"/>
            <p:cNvSpPr txBox="1">
              <a:spLocks noChangeArrowheads="1"/>
            </p:cNvSpPr>
            <p:nvPr/>
          </p:nvSpPr>
          <p:spPr bwMode="auto">
            <a:xfrm>
              <a:off x="2320925" y="1849453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0733" name="Text Box 20"/>
            <p:cNvSpPr txBox="1">
              <a:spLocks noChangeArrowheads="1"/>
            </p:cNvSpPr>
            <p:nvPr/>
          </p:nvSpPr>
          <p:spPr bwMode="auto">
            <a:xfrm>
              <a:off x="2508250" y="1425591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0734" name="Text Box 21"/>
            <p:cNvSpPr txBox="1">
              <a:spLocks noChangeArrowheads="1"/>
            </p:cNvSpPr>
            <p:nvPr/>
          </p:nvSpPr>
          <p:spPr bwMode="auto">
            <a:xfrm>
              <a:off x="2124075" y="1103328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0735" name="Text Box 22"/>
            <p:cNvSpPr txBox="1">
              <a:spLocks noChangeArrowheads="1"/>
            </p:cNvSpPr>
            <p:nvPr/>
          </p:nvSpPr>
          <p:spPr bwMode="auto">
            <a:xfrm>
              <a:off x="1690688" y="1320816"/>
              <a:ext cx="287337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0736" name="Text Box 23"/>
            <p:cNvSpPr txBox="1">
              <a:spLocks noChangeArrowheads="1"/>
            </p:cNvSpPr>
            <p:nvPr/>
          </p:nvSpPr>
          <p:spPr bwMode="auto">
            <a:xfrm>
              <a:off x="1763713" y="1790716"/>
              <a:ext cx="287337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0737" name="Line 24"/>
            <p:cNvSpPr>
              <a:spLocks noChangeShapeType="1"/>
            </p:cNvSpPr>
            <p:nvPr/>
          </p:nvSpPr>
          <p:spPr bwMode="auto">
            <a:xfrm flipH="1" flipV="1">
              <a:off x="2916238" y="2471753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38" name="Text Box 25"/>
            <p:cNvSpPr txBox="1">
              <a:spLocks noChangeArrowheads="1"/>
            </p:cNvSpPr>
            <p:nvPr/>
          </p:nvSpPr>
          <p:spPr bwMode="auto">
            <a:xfrm>
              <a:off x="3203575" y="2544778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30739" name="Text Box 27"/>
            <p:cNvSpPr txBox="1">
              <a:spLocks noChangeArrowheads="1"/>
            </p:cNvSpPr>
            <p:nvPr/>
          </p:nvSpPr>
          <p:spPr bwMode="auto">
            <a:xfrm>
              <a:off x="539750" y="839803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30755" name="Text Box 44"/>
            <p:cNvSpPr txBox="1">
              <a:spLocks noChangeArrowheads="1"/>
            </p:cNvSpPr>
            <p:nvPr/>
          </p:nvSpPr>
          <p:spPr bwMode="auto">
            <a:xfrm>
              <a:off x="2987675" y="1400191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0756" name="Text Box 45"/>
            <p:cNvSpPr txBox="1">
              <a:spLocks noChangeArrowheads="1"/>
            </p:cNvSpPr>
            <p:nvPr/>
          </p:nvSpPr>
          <p:spPr bwMode="auto">
            <a:xfrm>
              <a:off x="2266950" y="69692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0757" name="Text Box 46"/>
            <p:cNvSpPr txBox="1">
              <a:spLocks noChangeArrowheads="1"/>
            </p:cNvSpPr>
            <p:nvPr/>
          </p:nvSpPr>
          <p:spPr bwMode="auto">
            <a:xfrm>
              <a:off x="1330325" y="1184291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0761" name="Line 50"/>
            <p:cNvSpPr>
              <a:spLocks noChangeShapeType="1"/>
            </p:cNvSpPr>
            <p:nvPr/>
          </p:nvSpPr>
          <p:spPr bwMode="auto">
            <a:xfrm>
              <a:off x="900113" y="1200166"/>
              <a:ext cx="215900" cy="142875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47"/>
          <p:cNvGrpSpPr/>
          <p:nvPr/>
        </p:nvGrpSpPr>
        <p:grpSpPr>
          <a:xfrm>
            <a:off x="4268788" y="1294234"/>
            <a:ext cx="3687762" cy="2087563"/>
            <a:chOff x="4268788" y="623903"/>
            <a:chExt cx="3687762" cy="2087563"/>
          </a:xfrm>
        </p:grpSpPr>
        <p:sp>
          <p:nvSpPr>
            <p:cNvPr id="30740" name="Oval 28"/>
            <p:cNvSpPr>
              <a:spLocks noChangeArrowheads="1"/>
            </p:cNvSpPr>
            <p:nvPr/>
          </p:nvSpPr>
          <p:spPr bwMode="auto">
            <a:xfrm>
              <a:off x="5346700" y="1103328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41" name="Oval 29"/>
            <p:cNvSpPr>
              <a:spLocks noChangeArrowheads="1"/>
            </p:cNvSpPr>
            <p:nvPr/>
          </p:nvSpPr>
          <p:spPr bwMode="auto">
            <a:xfrm>
              <a:off x="4789488" y="623903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42" name="Freeform 30"/>
            <p:cNvSpPr>
              <a:spLocks/>
            </p:cNvSpPr>
            <p:nvPr/>
          </p:nvSpPr>
          <p:spPr bwMode="auto">
            <a:xfrm>
              <a:off x="6499225" y="1968516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43" name="Freeform 31"/>
            <p:cNvSpPr>
              <a:spLocks/>
            </p:cNvSpPr>
            <p:nvPr/>
          </p:nvSpPr>
          <p:spPr bwMode="auto">
            <a:xfrm>
              <a:off x="6416675" y="920766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44" name="Freeform 32"/>
            <p:cNvSpPr>
              <a:spLocks/>
            </p:cNvSpPr>
            <p:nvPr/>
          </p:nvSpPr>
          <p:spPr bwMode="auto">
            <a:xfrm>
              <a:off x="5418138" y="744553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45" name="Line 33"/>
            <p:cNvSpPr>
              <a:spLocks noChangeShapeType="1"/>
            </p:cNvSpPr>
            <p:nvPr/>
          </p:nvSpPr>
          <p:spPr bwMode="auto">
            <a:xfrm flipH="1">
              <a:off x="5778500" y="2255853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46" name="Freeform 34"/>
            <p:cNvSpPr>
              <a:spLocks/>
            </p:cNvSpPr>
            <p:nvPr/>
          </p:nvSpPr>
          <p:spPr bwMode="auto">
            <a:xfrm>
              <a:off x="4797425" y="1752616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47" name="Text Box 35"/>
            <p:cNvSpPr txBox="1">
              <a:spLocks noChangeArrowheads="1"/>
            </p:cNvSpPr>
            <p:nvPr/>
          </p:nvSpPr>
          <p:spPr bwMode="auto">
            <a:xfrm>
              <a:off x="6048375" y="1849453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0748" name="Text Box 36"/>
            <p:cNvSpPr txBox="1">
              <a:spLocks noChangeArrowheads="1"/>
            </p:cNvSpPr>
            <p:nvPr/>
          </p:nvSpPr>
          <p:spPr bwMode="auto">
            <a:xfrm>
              <a:off x="6235700" y="1425591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0749" name="Text Box 37"/>
            <p:cNvSpPr txBox="1">
              <a:spLocks noChangeArrowheads="1"/>
            </p:cNvSpPr>
            <p:nvPr/>
          </p:nvSpPr>
          <p:spPr bwMode="auto">
            <a:xfrm>
              <a:off x="5851525" y="1103328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0750" name="Text Box 38"/>
            <p:cNvSpPr txBox="1">
              <a:spLocks noChangeArrowheads="1"/>
            </p:cNvSpPr>
            <p:nvPr/>
          </p:nvSpPr>
          <p:spPr bwMode="auto">
            <a:xfrm>
              <a:off x="5418138" y="1320816"/>
              <a:ext cx="287337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0751" name="Text Box 39"/>
            <p:cNvSpPr txBox="1">
              <a:spLocks noChangeArrowheads="1"/>
            </p:cNvSpPr>
            <p:nvPr/>
          </p:nvSpPr>
          <p:spPr bwMode="auto">
            <a:xfrm>
              <a:off x="5491163" y="1790716"/>
              <a:ext cx="287337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0752" name="Text Box 40"/>
            <p:cNvSpPr txBox="1">
              <a:spLocks noChangeArrowheads="1"/>
            </p:cNvSpPr>
            <p:nvPr/>
          </p:nvSpPr>
          <p:spPr bwMode="auto">
            <a:xfrm>
              <a:off x="4268788" y="623903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30753" name="Freeform 42"/>
            <p:cNvSpPr>
              <a:spLocks/>
            </p:cNvSpPr>
            <p:nvPr/>
          </p:nvSpPr>
          <p:spPr bwMode="auto">
            <a:xfrm>
              <a:off x="4827588" y="890603"/>
              <a:ext cx="161925" cy="165100"/>
            </a:xfrm>
            <a:custGeom>
              <a:avLst/>
              <a:gdLst>
                <a:gd name="T0" fmla="*/ 0 w 102"/>
                <a:gd name="T1" fmla="*/ 0 h 104"/>
                <a:gd name="T2" fmla="*/ 102 w 102"/>
                <a:gd name="T3" fmla="*/ 104 h 104"/>
                <a:gd name="T4" fmla="*/ 0 60000 65536"/>
                <a:gd name="T5" fmla="*/ 0 60000 65536"/>
                <a:gd name="T6" fmla="*/ 0 w 102"/>
                <a:gd name="T7" fmla="*/ 0 h 104"/>
                <a:gd name="T8" fmla="*/ 102 w 102"/>
                <a:gd name="T9" fmla="*/ 104 h 1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" h="104">
                  <a:moveTo>
                    <a:pt x="0" y="0"/>
                  </a:moveTo>
                  <a:lnTo>
                    <a:pt x="102" y="104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54" name="Text Box 43"/>
            <p:cNvSpPr txBox="1">
              <a:spLocks noChangeArrowheads="1"/>
            </p:cNvSpPr>
            <p:nvPr/>
          </p:nvSpPr>
          <p:spPr bwMode="auto">
            <a:xfrm>
              <a:off x="7235825" y="1127141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30758" name="Text Box 47"/>
            <p:cNvSpPr txBox="1">
              <a:spLocks noChangeArrowheads="1"/>
            </p:cNvSpPr>
            <p:nvPr/>
          </p:nvSpPr>
          <p:spPr bwMode="auto">
            <a:xfrm>
              <a:off x="5221288" y="2063766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0759" name="Text Box 48"/>
            <p:cNvSpPr txBox="1">
              <a:spLocks noChangeArrowheads="1"/>
            </p:cNvSpPr>
            <p:nvPr/>
          </p:nvSpPr>
          <p:spPr bwMode="auto">
            <a:xfrm>
              <a:off x="6156325" y="220822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0760" name="Text Box 49"/>
            <p:cNvSpPr txBox="1">
              <a:spLocks noChangeArrowheads="1"/>
            </p:cNvSpPr>
            <p:nvPr/>
          </p:nvSpPr>
          <p:spPr bwMode="auto">
            <a:xfrm>
              <a:off x="6661150" y="147162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0762" name="Line 51"/>
            <p:cNvSpPr>
              <a:spLocks noChangeShapeType="1"/>
            </p:cNvSpPr>
            <p:nvPr/>
          </p:nvSpPr>
          <p:spPr bwMode="auto">
            <a:xfrm flipH="1">
              <a:off x="7092950" y="1343041"/>
              <a:ext cx="215900" cy="73025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763" name="Text Box 52"/>
          <p:cNvSpPr txBox="1">
            <a:spLocks noChangeArrowheads="1"/>
          </p:cNvSpPr>
          <p:nvPr/>
        </p:nvSpPr>
        <p:spPr bwMode="auto">
          <a:xfrm>
            <a:off x="4714876" y="3415729"/>
            <a:ext cx="28797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count=(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3)=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   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/>
              </a:rPr>
              <a:t></a:t>
            </a:r>
            <a:endParaRPr lang="en-US" altLang="zh-CN" sz="18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组合 58"/>
          <p:cNvGrpSpPr/>
          <p:nvPr/>
        </p:nvGrpSpPr>
        <p:grpSpPr>
          <a:xfrm>
            <a:off x="1000100" y="4071942"/>
            <a:ext cx="2714644" cy="655084"/>
            <a:chOff x="1000100" y="4357694"/>
            <a:chExt cx="2714644" cy="655084"/>
          </a:xfrm>
        </p:grpSpPr>
        <p:sp>
          <p:nvSpPr>
            <p:cNvPr id="49" name="下箭头 48"/>
            <p:cNvSpPr/>
            <p:nvPr/>
          </p:nvSpPr>
          <p:spPr>
            <a:xfrm>
              <a:off x="2000232" y="4357694"/>
              <a:ext cx="214314" cy="285752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00100" y="4643446"/>
              <a:ext cx="271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count=rear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?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00034" y="242808"/>
            <a:ext cx="6357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已知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队中元素个数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?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 Box 52"/>
          <p:cNvSpPr txBox="1">
            <a:spLocks noChangeArrowheads="1"/>
          </p:cNvSpPr>
          <p:nvPr/>
        </p:nvSpPr>
        <p:spPr bwMode="auto">
          <a:xfrm>
            <a:off x="4429124" y="4460885"/>
            <a:ext cx="3429024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count=(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1800" dirty="0" err="1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+MaxSize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)=3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下箭头 52"/>
          <p:cNvSpPr/>
          <p:nvPr/>
        </p:nvSpPr>
        <p:spPr>
          <a:xfrm>
            <a:off x="6000760" y="4071942"/>
            <a:ext cx="214314" cy="28575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642910" y="4987365"/>
            <a:ext cx="3429024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=(3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0</a:t>
            </a:r>
            <a:r>
              <a:rPr lang="en-US" altLang="zh-CN" sz="1800" dirty="0" err="1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+MaxSize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)=8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/>
              </a:rPr>
              <a:t></a:t>
            </a:r>
            <a:endParaRPr lang="en-US" altLang="zh-CN" sz="18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组合 59"/>
          <p:cNvGrpSpPr/>
          <p:nvPr/>
        </p:nvGrpSpPr>
        <p:grpSpPr>
          <a:xfrm>
            <a:off x="214282" y="5572140"/>
            <a:ext cx="4857784" cy="685862"/>
            <a:chOff x="71406" y="5786454"/>
            <a:chExt cx="4857784" cy="685862"/>
          </a:xfrm>
        </p:grpSpPr>
        <p:sp>
          <p:nvSpPr>
            <p:cNvPr id="55" name="下箭头 54"/>
            <p:cNvSpPr/>
            <p:nvPr/>
          </p:nvSpPr>
          <p:spPr>
            <a:xfrm>
              <a:off x="2000232" y="5786454"/>
              <a:ext cx="214314" cy="285752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 Box 52"/>
            <p:cNvSpPr txBox="1">
              <a:spLocks noChangeArrowheads="1"/>
            </p:cNvSpPr>
            <p:nvPr/>
          </p:nvSpPr>
          <p:spPr bwMode="auto">
            <a:xfrm>
              <a:off x="71406" y="6072206"/>
              <a:ext cx="4857784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count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=(3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2000" dirty="0" err="1" smtClean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0</a:t>
              </a:r>
              <a:r>
                <a:rPr lang="en-US" altLang="zh-CN" sz="2000" dirty="0" err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+MaxSize</a:t>
              </a:r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)</a:t>
              </a:r>
              <a:r>
                <a:rPr lang="en-US" altLang="zh-CN" sz="2000" dirty="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%</a:t>
              </a:r>
              <a:r>
                <a:rPr lang="en-US" altLang="zh-CN" sz="2000" dirty="0" err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MaxSize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=3</a:t>
              </a:r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</a:t>
              </a:r>
              <a:endPara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组合 60"/>
          <p:cNvGrpSpPr/>
          <p:nvPr/>
        </p:nvGrpSpPr>
        <p:grpSpPr>
          <a:xfrm>
            <a:off x="4071934" y="5000636"/>
            <a:ext cx="4857784" cy="655084"/>
            <a:chOff x="4071934" y="5286388"/>
            <a:chExt cx="4857784" cy="655084"/>
          </a:xfrm>
        </p:grpSpPr>
        <p:sp>
          <p:nvSpPr>
            <p:cNvPr id="57" name="下箭头 56"/>
            <p:cNvSpPr/>
            <p:nvPr/>
          </p:nvSpPr>
          <p:spPr>
            <a:xfrm>
              <a:off x="6000760" y="5286388"/>
              <a:ext cx="214314" cy="285752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 Box 52"/>
            <p:cNvSpPr txBox="1">
              <a:spLocks noChangeArrowheads="1"/>
            </p:cNvSpPr>
            <p:nvPr/>
          </p:nvSpPr>
          <p:spPr bwMode="auto">
            <a:xfrm>
              <a:off x="4071934" y="5572140"/>
              <a:ext cx="4857784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count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=(1</a:t>
              </a:r>
              <a:r>
                <a:rPr lang="en-US" altLang="zh-CN" sz="1800" dirty="0" smtClean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dirty="0" err="1" smtClean="0">
                  <a:latin typeface="Consolas" pitchFamily="49" charset="0"/>
                  <a:ea typeface="+mn-ea"/>
                  <a:cs typeface="Consolas" pitchFamily="49" charset="0"/>
                </a:rPr>
                <a:t>3</a:t>
              </a:r>
              <a:r>
                <a:rPr lang="en-US" altLang="zh-CN" sz="1800" dirty="0" err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+MaxSize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)</a:t>
              </a:r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%</a:t>
              </a:r>
              <a:r>
                <a:rPr lang="en-US" altLang="zh-CN" sz="1800" dirty="0" err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MaxSize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=3  </a:t>
              </a:r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</a:t>
              </a:r>
              <a:endParaRPr lang="en-US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2" name="灯片编号占位符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23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30763" grpId="0"/>
      <p:bldP spid="52" grpId="0"/>
      <p:bldP spid="53" grpId="0" animBg="1"/>
      <p:bldP spid="5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642910" y="1214422"/>
            <a:ext cx="7286676" cy="111556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已知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队中元素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个数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count=(rear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front+MaxSize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)%</a:t>
            </a:r>
            <a:r>
              <a:rPr lang="en-US" altLang="zh-CN" sz="20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endParaRPr lang="en-US" altLang="zh-CN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764" name="AutoShape 53"/>
          <p:cNvSpPr>
            <a:spLocks noChangeArrowheads="1"/>
          </p:cNvSpPr>
          <p:nvPr/>
        </p:nvSpPr>
        <p:spPr bwMode="auto">
          <a:xfrm>
            <a:off x="3500430" y="566721"/>
            <a:ext cx="365121" cy="504825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2910" y="2714620"/>
            <a:ext cx="6000792" cy="234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已知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rear=(</a:t>
            </a:r>
            <a:r>
              <a:rPr lang="en-US" altLang="zh-CN" sz="20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front+count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)%</a:t>
            </a:r>
            <a:r>
              <a:rPr lang="en-US" altLang="zh-CN" sz="20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endParaRPr lang="en-US" altLang="zh-CN" sz="2000" dirty="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已知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　　　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front=(rear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count+MaxSize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)%</a:t>
            </a:r>
            <a:r>
              <a:rPr lang="en-US" altLang="zh-CN" sz="20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24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1571604" y="1142984"/>
            <a:ext cx="435771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依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题意设计的环形队列类型如下：</a:t>
            </a: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928662" y="2214554"/>
            <a:ext cx="6357982" cy="2001474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ElemType 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>
              <a:lnSpc>
                <a:spcPts val="27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front;		</a:t>
            </a:r>
            <a:r>
              <a:rPr lang="en-US" altLang="zh-CN" sz="20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队头指针</a:t>
            </a:r>
          </a:p>
          <a:p>
            <a:pPr algn="l">
              <a:lnSpc>
                <a:spcPts val="27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count;		</a:t>
            </a:r>
            <a:r>
              <a:rPr lang="en-US" altLang="zh-CN" sz="20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队列中元素个数</a:t>
            </a:r>
          </a:p>
          <a:p>
            <a:pPr algn="l">
              <a:lnSpc>
                <a:spcPts val="27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QuType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777853" y="1060437"/>
            <a:ext cx="722313" cy="582613"/>
            <a:chOff x="1774825" y="5489593"/>
            <a:chExt cx="722313" cy="582613"/>
          </a:xfrm>
        </p:grpSpPr>
        <p:sp>
          <p:nvSpPr>
            <p:cNvPr id="14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15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16" name="Picture 49" descr="阴影5"/>
              <p:cNvPicPr preferRelativeResize="0"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17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25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/>
          <p:nvPr/>
        </p:nvGrpSpPr>
        <p:grpSpPr>
          <a:xfrm>
            <a:off x="584224" y="785794"/>
            <a:ext cx="7416800" cy="2755592"/>
            <a:chOff x="468313" y="2614610"/>
            <a:chExt cx="7416800" cy="2755592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31748" name="Text Box 6"/>
            <p:cNvSpPr txBox="1">
              <a:spLocks noChangeArrowheads="1"/>
            </p:cNvSpPr>
            <p:nvPr/>
          </p:nvSpPr>
          <p:spPr bwMode="auto">
            <a:xfrm>
              <a:off x="468313" y="2614610"/>
              <a:ext cx="324643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该环形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队列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要素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</a:p>
          </p:txBody>
        </p:sp>
        <p:sp>
          <p:nvSpPr>
            <p:cNvPr id="31749" name="Text Box 7"/>
            <p:cNvSpPr txBox="1">
              <a:spLocks noChangeArrowheads="1"/>
            </p:cNvSpPr>
            <p:nvPr/>
          </p:nvSpPr>
          <p:spPr bwMode="auto">
            <a:xfrm>
              <a:off x="539750" y="3213100"/>
              <a:ext cx="7345363" cy="2157102"/>
            </a:xfrm>
            <a:prstGeom prst="rect">
              <a:avLst/>
            </a:prstGeom>
            <a:solidFill>
              <a:schemeClr val="bg1"/>
            </a:solidFill>
            <a:ln>
              <a:noFill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80000" tIns="108000" bIns="1080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队</a:t>
              </a:r>
              <a:r>
                <a:rPr lang="zh-CN" altLang="en-US" sz="2000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空条件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count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＝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  <a:p>
              <a:pPr algn="l">
                <a:lnSpc>
                  <a:spcPct val="12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队</a:t>
              </a:r>
              <a:r>
                <a:rPr lang="zh-CN" altLang="en-US" sz="2000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满条件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count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＝</a:t>
              </a:r>
              <a:r>
                <a:rPr lang="en-US" altLang="zh-CN" sz="20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MaxSize</a:t>
              </a:r>
              <a:endPara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lnSpc>
                  <a:spcPct val="12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</a:t>
              </a:r>
              <a:r>
                <a:rPr lang="zh-CN" altLang="en-US" sz="2000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队</a:t>
              </a:r>
              <a:r>
                <a:rPr lang="en-US" altLang="zh-CN" sz="2000" i="1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zh-CN" altLang="en-US" sz="2000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操作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rear=(</a:t>
              </a:r>
              <a:r>
                <a:rPr lang="en-US" altLang="zh-CN" sz="20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rear+1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)%</a:t>
              </a:r>
              <a:r>
                <a:rPr lang="en-US" altLang="zh-CN" sz="20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MaxSize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; 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放在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处</a:t>
              </a:r>
            </a:p>
            <a:p>
              <a:pPr algn="l">
                <a:lnSpc>
                  <a:spcPct val="12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出</a:t>
              </a:r>
              <a:r>
                <a:rPr lang="zh-CN" altLang="en-US" sz="2000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队操作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front=(</a:t>
              </a:r>
              <a:r>
                <a:rPr lang="en-US" altLang="zh-CN" sz="20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front+1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)%</a:t>
              </a:r>
              <a:r>
                <a:rPr lang="en-US" altLang="zh-CN" sz="20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MaxSize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;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取出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处元素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; </a:t>
              </a:r>
            </a:p>
          </p:txBody>
        </p:sp>
      </p:grpSp>
      <p:sp>
        <p:nvSpPr>
          <p:cNvPr id="31750" name="Text Box 8"/>
          <p:cNvSpPr txBox="1">
            <a:spLocks noChangeArrowheads="1"/>
          </p:cNvSpPr>
          <p:nvPr/>
        </p:nvSpPr>
        <p:spPr bwMode="auto">
          <a:xfrm>
            <a:off x="714348" y="4071942"/>
            <a:ext cx="717552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注意：</a:t>
            </a:r>
            <a:r>
              <a:rPr lang="zh-CN" altLang="en-US" sz="2000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这样</a:t>
            </a:r>
            <a:r>
              <a:rPr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的环形队列中最多可放置</a:t>
            </a:r>
            <a:r>
              <a:rPr lang="en-US" altLang="zh-CN" sz="2000" dirty="0" err="1">
                <a:latin typeface="Consolas" pitchFamily="49" charset="0"/>
                <a:ea typeface="华文中宋" pitchFamily="2" charset="-122"/>
                <a:cs typeface="Consolas" pitchFamily="49" charset="0"/>
              </a:rPr>
              <a:t>MaxSize</a:t>
            </a:r>
            <a:r>
              <a:rPr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个元素。</a:t>
            </a:r>
          </a:p>
        </p:txBody>
      </p:sp>
      <p:grpSp>
        <p:nvGrpSpPr>
          <p:cNvPr id="3" name="组合 8"/>
          <p:cNvGrpSpPr/>
          <p:nvPr/>
        </p:nvGrpSpPr>
        <p:grpSpPr>
          <a:xfrm>
            <a:off x="3857620" y="885804"/>
            <a:ext cx="3143272" cy="1685940"/>
            <a:chOff x="2916175" y="2928934"/>
            <a:chExt cx="3143272" cy="1685940"/>
          </a:xfrm>
        </p:grpSpPr>
        <p:sp>
          <p:nvSpPr>
            <p:cNvPr id="31751" name="Line 9"/>
            <p:cNvSpPr>
              <a:spLocks noChangeShapeType="1"/>
            </p:cNvSpPr>
            <p:nvPr/>
          </p:nvSpPr>
          <p:spPr bwMode="auto">
            <a:xfrm flipH="1">
              <a:off x="2916175" y="3286124"/>
              <a:ext cx="1330356" cy="1328750"/>
            </a:xfrm>
            <a:prstGeom prst="line">
              <a:avLst/>
            </a:prstGeom>
            <a:ln w="19050">
              <a:solidFill>
                <a:srgbClr val="FF00FF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752" name="Text Box 10"/>
            <p:cNvSpPr txBox="1">
              <a:spLocks noChangeArrowheads="1"/>
            </p:cNvSpPr>
            <p:nvPr/>
          </p:nvSpPr>
          <p:spPr bwMode="auto">
            <a:xfrm>
              <a:off x="3246400" y="2928934"/>
              <a:ext cx="2813047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由</a:t>
              </a:r>
              <a:r>
                <a:rPr lang="en-US" altLang="zh-CN" sz="200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front</a:t>
              </a:r>
              <a:r>
                <a:rPr lang="zh-CN" altLang="en-US" sz="200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和</a:t>
              </a:r>
              <a:r>
                <a:rPr lang="en-US" altLang="zh-CN" sz="200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count</a:t>
              </a:r>
              <a:r>
                <a:rPr lang="zh-CN" altLang="en-US" sz="200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求出</a:t>
              </a: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26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39751" y="1285860"/>
            <a:ext cx="7032645" cy="1856378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216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InitQueu</a:t>
            </a:r>
            <a:r>
              <a:rPr kumimoji="1" lang="en-US" altLang="zh-CN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(QuType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初始化队运算算法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QuType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QuType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&gt;front=0;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&gt;count=0;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68313" y="549275"/>
            <a:ext cx="3311525" cy="42633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对应的算法如下：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27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605868" cy="3736573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lnSpc>
                <a:spcPts val="2300"/>
              </a:lnSpc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QuType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进队运算算法</a:t>
            </a:r>
          </a:p>
          <a:p>
            <a:pPr algn="l">
              <a:lnSpc>
                <a:spcPts val="23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u="sng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   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临时队尾指针</a:t>
            </a:r>
          </a:p>
          <a:p>
            <a:pPr algn="l">
              <a:lnSpc>
                <a:spcPts val="23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-&gt;count==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	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队满上溢出</a:t>
            </a:r>
          </a:p>
          <a:p>
            <a:pPr algn="l">
              <a:lnSpc>
                <a:spcPts val="23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false;</a:t>
            </a:r>
          </a:p>
          <a:p>
            <a:pPr algn="l">
              <a:lnSpc>
                <a:spcPts val="23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rear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front+qu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-&gt;count)%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求队尾位置</a:t>
            </a:r>
          </a:p>
          <a:p>
            <a:pPr algn="l">
              <a:lnSpc>
                <a:spcPts val="2300"/>
              </a:lnSpc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rear+1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)%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队尾循环增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ts val="23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qu-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&gt;data[rear]=x;</a:t>
            </a:r>
          </a:p>
          <a:p>
            <a:pPr algn="l">
              <a:lnSpc>
                <a:spcPts val="23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qu-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&gt;count++;	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元素个数增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ts val="23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true;</a:t>
            </a:r>
          </a:p>
          <a:p>
            <a:pPr algn="l">
              <a:lnSpc>
                <a:spcPts val="23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6"/>
          <p:cNvGrpSpPr/>
          <p:nvPr/>
        </p:nvGrpSpPr>
        <p:grpSpPr>
          <a:xfrm>
            <a:off x="536578" y="1112838"/>
            <a:ext cx="3535356" cy="1380974"/>
            <a:chOff x="357158" y="1112838"/>
            <a:chExt cx="3535356" cy="1380974"/>
          </a:xfrm>
        </p:grpSpPr>
        <p:sp>
          <p:nvSpPr>
            <p:cNvPr id="33796" name="Line 2"/>
            <p:cNvSpPr>
              <a:spLocks noChangeShapeType="1"/>
            </p:cNvSpPr>
            <p:nvPr/>
          </p:nvSpPr>
          <p:spPr bwMode="auto">
            <a:xfrm>
              <a:off x="1428728" y="1112838"/>
              <a:ext cx="0" cy="7200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797" name="Text Box 3"/>
            <p:cNvSpPr txBox="1">
              <a:spLocks noChangeArrowheads="1"/>
            </p:cNvSpPr>
            <p:nvPr/>
          </p:nvSpPr>
          <p:spPr bwMode="auto">
            <a:xfrm>
              <a:off x="357158" y="1785926"/>
              <a:ext cx="3535356" cy="70788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它是一</a:t>
              </a:r>
              <a:r>
                <a:rPr lang="zh-CN" altLang="en-US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局部变量，队列</a:t>
              </a:r>
              <a:r>
                <a:rPr lang="en-US" altLang="zh-CN" sz="2000" dirty="0" err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qu</a:t>
              </a: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中不保存该值</a:t>
              </a: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28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571472" y="928670"/>
            <a:ext cx="7848624" cy="3271702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ts val="2400"/>
              </a:lnSpc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QuType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&amp;x)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出队运算算法</a:t>
            </a:r>
          </a:p>
          <a:p>
            <a:pPr algn="l">
              <a:lnSpc>
                <a:spcPts val="24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-&gt;count==0)	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队空下溢出</a:t>
            </a:r>
          </a:p>
          <a:p>
            <a:pPr algn="l">
              <a:lnSpc>
                <a:spcPts val="2400"/>
              </a:lnSpc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false;</a:t>
            </a:r>
          </a:p>
          <a:p>
            <a:pPr algn="l">
              <a:lnSpc>
                <a:spcPts val="24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-&gt;front=(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front+1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)%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队头循环增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ts val="24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x=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-&gt;data[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-&gt;front];</a:t>
            </a:r>
          </a:p>
          <a:p>
            <a:pPr algn="l">
              <a:lnSpc>
                <a:spcPts val="24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-&gt;count--;	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元素个数减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ts val="24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true;</a:t>
            </a:r>
          </a:p>
          <a:p>
            <a:pPr algn="l">
              <a:lnSpc>
                <a:spcPts val="24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29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465139" y="404813"/>
            <a:ext cx="7393009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队列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的主要特点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</a:t>
            </a:r>
            <a:r>
              <a:rPr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先进先出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，所以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又把队列称为</a:t>
            </a:r>
            <a:r>
              <a:rPr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先进先出表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357422" y="1855105"/>
            <a:ext cx="4286280" cy="3757696"/>
            <a:chOff x="2357422" y="1855105"/>
            <a:chExt cx="4286280" cy="3757696"/>
          </a:xfrm>
        </p:grpSpPr>
        <p:sp>
          <p:nvSpPr>
            <p:cNvPr id="4101" name="Text Box 9"/>
            <p:cNvSpPr txBox="1">
              <a:spLocks noChangeArrowheads="1"/>
            </p:cNvSpPr>
            <p:nvPr/>
          </p:nvSpPr>
          <p:spPr bwMode="auto">
            <a:xfrm>
              <a:off x="2643174" y="3263215"/>
              <a:ext cx="1368425" cy="70788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假如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个人过独木桥</a:t>
              </a:r>
            </a:p>
          </p:txBody>
        </p:sp>
        <p:pic>
          <p:nvPicPr>
            <p:cNvPr id="4103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57422" y="1855105"/>
              <a:ext cx="3913334" cy="953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6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7488" y="4212559"/>
              <a:ext cx="3526667" cy="933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5" name="Text Box 10"/>
            <p:cNvSpPr txBox="1">
              <a:spLocks noChangeArrowheads="1"/>
            </p:cNvSpPr>
            <p:nvPr/>
          </p:nvSpPr>
          <p:spPr bwMode="auto">
            <a:xfrm>
              <a:off x="4857752" y="3191777"/>
              <a:ext cx="1785950" cy="70788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只能按上桥的次序过桥</a:t>
              </a:r>
            </a:p>
          </p:txBody>
        </p:sp>
        <p:sp>
          <p:nvSpPr>
            <p:cNvPr id="173067" name="Text Box 11"/>
            <p:cNvSpPr txBox="1">
              <a:spLocks noChangeArrowheads="1"/>
            </p:cNvSpPr>
            <p:nvPr/>
          </p:nvSpPr>
          <p:spPr bwMode="auto">
            <a:xfrm>
              <a:off x="2786050" y="5212691"/>
              <a:ext cx="3500462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这里独木桥就是一个队列</a:t>
              </a:r>
            </a:p>
          </p:txBody>
        </p:sp>
        <p:sp>
          <p:nvSpPr>
            <p:cNvPr id="12" name="下箭头 11"/>
            <p:cNvSpPr/>
            <p:nvPr/>
          </p:nvSpPr>
          <p:spPr>
            <a:xfrm>
              <a:off x="4214810" y="3191777"/>
              <a:ext cx="216000" cy="71438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00100" y="1571612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楷体" pitchFamily="49" charset="-122"/>
                <a:ea typeface="楷体" pitchFamily="49" charset="-122"/>
                <a:cs typeface="Consolas" pitchFamily="49" charset="0"/>
              </a:rPr>
              <a:t>例如：</a:t>
            </a:r>
            <a:endParaRPr lang="zh-CN" altLang="en-US" sz="2000"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928662" y="785794"/>
            <a:ext cx="6848492" cy="1398808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algn="l"/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QueueEmpty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QuType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   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判队空运算算法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return(qu-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&gt;count==0);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30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302418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786182" y="1925599"/>
            <a:ext cx="2905116" cy="936625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</a:t>
            </a:r>
          </a:p>
          <a:p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,…,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,…,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5176863" y="3078124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5572132" y="3233688"/>
            <a:ext cx="85091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映射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31808" y="2405024"/>
            <a:ext cx="168273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逻辑结构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566765" y="4564024"/>
            <a:ext cx="168273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rPr>
              <a:t>存储结构</a:t>
            </a:r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auto">
          <a:xfrm>
            <a:off x="1000151" y="3268624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zh-CN">
              <a:solidFill>
                <a:srgbClr val="6600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73" name="Text Box 11"/>
          <p:cNvSpPr txBox="1">
            <a:spLocks noChangeArrowheads="1"/>
          </p:cNvSpPr>
          <p:nvPr/>
        </p:nvSpPr>
        <p:spPr bwMode="auto">
          <a:xfrm>
            <a:off x="3857620" y="5500702"/>
            <a:ext cx="20034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链队</a:t>
            </a:r>
            <a:r>
              <a:rPr kumimoji="1"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示意图</a:t>
            </a:r>
          </a:p>
        </p:txBody>
      </p:sp>
      <p:sp>
        <p:nvSpPr>
          <p:cNvPr id="36874" name="Rectangle 13"/>
          <p:cNvSpPr>
            <a:spLocks noChangeArrowheads="1"/>
          </p:cNvSpPr>
          <p:nvPr/>
        </p:nvSpPr>
        <p:spPr bwMode="auto">
          <a:xfrm>
            <a:off x="2489226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en-US" altLang="zh-CN" sz="1800" baseline="-25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6875" name="Rectangle 14"/>
          <p:cNvSpPr>
            <a:spLocks noChangeArrowheads="1"/>
          </p:cNvSpPr>
          <p:nvPr/>
        </p:nvSpPr>
        <p:spPr bwMode="auto">
          <a:xfrm>
            <a:off x="2994051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6876" name="Rectangle 16"/>
          <p:cNvSpPr>
            <a:spLocks noChangeArrowheads="1"/>
          </p:cNvSpPr>
          <p:nvPr/>
        </p:nvSpPr>
        <p:spPr bwMode="auto">
          <a:xfrm>
            <a:off x="4002113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36877" name="Rectangle 17"/>
          <p:cNvSpPr>
            <a:spLocks noChangeArrowheads="1"/>
          </p:cNvSpPr>
          <p:nvPr/>
        </p:nvSpPr>
        <p:spPr bwMode="auto">
          <a:xfrm>
            <a:off x="4506938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6878" name="Line 18"/>
          <p:cNvSpPr>
            <a:spLocks noChangeShapeType="1"/>
          </p:cNvSpPr>
          <p:nvPr/>
        </p:nvSpPr>
        <p:spPr bwMode="auto">
          <a:xfrm>
            <a:off x="3246463" y="4806911"/>
            <a:ext cx="792163" cy="0"/>
          </a:xfrm>
          <a:prstGeom prst="line">
            <a:avLst/>
          </a:prstGeom>
          <a:noFill/>
          <a:ln w="19050">
            <a:solidFill>
              <a:srgbClr val="660066"/>
            </a:solidFill>
            <a:round/>
            <a:headEnd/>
            <a:tailEnd type="arrow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79" name="Rectangle 19"/>
          <p:cNvSpPr>
            <a:spLocks noChangeArrowheads="1"/>
          </p:cNvSpPr>
          <p:nvPr/>
        </p:nvSpPr>
        <p:spPr bwMode="auto">
          <a:xfrm>
            <a:off x="7170763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</a:p>
        </p:txBody>
      </p:sp>
      <p:sp>
        <p:nvSpPr>
          <p:cNvPr id="36880" name="Rectangle 20"/>
          <p:cNvSpPr>
            <a:spLocks noChangeArrowheads="1"/>
          </p:cNvSpPr>
          <p:nvPr/>
        </p:nvSpPr>
        <p:spPr bwMode="auto">
          <a:xfrm>
            <a:off x="7675588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∧</a:t>
            </a:r>
          </a:p>
        </p:txBody>
      </p:sp>
      <p:sp>
        <p:nvSpPr>
          <p:cNvPr id="36881" name="Line 21"/>
          <p:cNvSpPr>
            <a:spLocks noChangeShapeType="1"/>
          </p:cNvSpPr>
          <p:nvPr/>
        </p:nvSpPr>
        <p:spPr bwMode="auto">
          <a:xfrm>
            <a:off x="6362563" y="4806911"/>
            <a:ext cx="792163" cy="0"/>
          </a:xfrm>
          <a:prstGeom prst="line">
            <a:avLst/>
          </a:prstGeom>
          <a:noFill/>
          <a:ln w="19050">
            <a:solidFill>
              <a:srgbClr val="660066"/>
            </a:solidFill>
            <a:round/>
            <a:headEnd/>
            <a:tailEnd type="arrow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82" name="Line 22"/>
          <p:cNvSpPr>
            <a:spLocks noChangeShapeType="1"/>
          </p:cNvSpPr>
          <p:nvPr/>
        </p:nvSpPr>
        <p:spPr bwMode="auto">
          <a:xfrm>
            <a:off x="4757763" y="4806911"/>
            <a:ext cx="792163" cy="0"/>
          </a:xfrm>
          <a:prstGeom prst="line">
            <a:avLst/>
          </a:prstGeom>
          <a:noFill/>
          <a:ln w="19050">
            <a:solidFill>
              <a:srgbClr val="660066"/>
            </a:solidFill>
            <a:round/>
            <a:headEnd/>
            <a:tailEnd type="arrow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83" name="Text Box 23"/>
          <p:cNvSpPr txBox="1">
            <a:spLocks noChangeArrowheads="1"/>
          </p:cNvSpPr>
          <p:nvPr/>
        </p:nvSpPr>
        <p:spPr bwMode="auto">
          <a:xfrm>
            <a:off x="5580088" y="4565611"/>
            <a:ext cx="865188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36884" name="Text Box 26"/>
          <p:cNvSpPr txBox="1">
            <a:spLocks noChangeArrowheads="1"/>
          </p:cNvSpPr>
          <p:nvPr/>
        </p:nvSpPr>
        <p:spPr bwMode="auto">
          <a:xfrm>
            <a:off x="2416223" y="4119462"/>
            <a:ext cx="100806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rPr>
              <a:t>队头</a:t>
            </a:r>
          </a:p>
        </p:txBody>
      </p:sp>
      <p:sp>
        <p:nvSpPr>
          <p:cNvPr id="36885" name="Text Box 27"/>
          <p:cNvSpPr txBox="1">
            <a:spLocks noChangeArrowheads="1"/>
          </p:cNvSpPr>
          <p:nvPr/>
        </p:nvSpPr>
        <p:spPr bwMode="auto">
          <a:xfrm>
            <a:off x="7096173" y="4119462"/>
            <a:ext cx="100806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rPr>
              <a:t>队尾</a:t>
            </a:r>
          </a:p>
        </p:txBody>
      </p:sp>
      <p:sp>
        <p:nvSpPr>
          <p:cNvPr id="36886" name="Line 28"/>
          <p:cNvSpPr>
            <a:spLocks noChangeShapeType="1"/>
          </p:cNvSpPr>
          <p:nvPr/>
        </p:nvSpPr>
        <p:spPr bwMode="auto">
          <a:xfrm flipV="1">
            <a:off x="2886101" y="5021224"/>
            <a:ext cx="0" cy="3603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arrow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87" name="Text Box 29"/>
          <p:cNvSpPr txBox="1">
            <a:spLocks noChangeArrowheads="1"/>
          </p:cNvSpPr>
          <p:nvPr/>
        </p:nvSpPr>
        <p:spPr bwMode="auto">
          <a:xfrm>
            <a:off x="2081238" y="5454611"/>
            <a:ext cx="15843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rPr>
              <a:t>队头指针</a:t>
            </a:r>
          </a:p>
        </p:txBody>
      </p:sp>
      <p:sp>
        <p:nvSpPr>
          <p:cNvPr id="36888" name="Line 30"/>
          <p:cNvSpPr>
            <a:spLocks noChangeShapeType="1"/>
          </p:cNvSpPr>
          <p:nvPr/>
        </p:nvSpPr>
        <p:spPr bwMode="auto">
          <a:xfrm flipV="1">
            <a:off x="7435876" y="4995824"/>
            <a:ext cx="0" cy="3603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89" name="Text Box 31"/>
          <p:cNvSpPr txBox="1">
            <a:spLocks noChangeArrowheads="1"/>
          </p:cNvSpPr>
          <p:nvPr/>
        </p:nvSpPr>
        <p:spPr bwMode="auto">
          <a:xfrm>
            <a:off x="6631013" y="5429211"/>
            <a:ext cx="15843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rPr>
              <a:t>队尾指针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285720" y="1212163"/>
            <a:ext cx="77153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采用链表存储的队列称为</a:t>
            </a:r>
            <a:r>
              <a:rPr kumimoji="1"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链队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，这里采用不带头结点的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单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链表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实现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" name="Text Box 4" descr="新闻纸"/>
          <p:cNvSpPr txBox="1">
            <a:spLocks noChangeArrowheads="1"/>
          </p:cNvSpPr>
          <p:nvPr/>
        </p:nvSpPr>
        <p:spPr bwMode="auto">
          <a:xfrm>
            <a:off x="142844" y="214290"/>
            <a:ext cx="7429552" cy="514738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3.2.3 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队</a:t>
            </a:r>
            <a:r>
              <a:rPr kumimoji="1" lang="zh-CN" altLang="en-US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列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的链式存储结构及其基本运算的实现</a:t>
            </a:r>
            <a:endParaRPr kumimoji="1" lang="zh-CN" altLang="en-US" b="0" dirty="0">
              <a:solidFill>
                <a:schemeClr val="tx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31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302418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91" name="Text Box 6"/>
          <p:cNvSpPr txBox="1">
            <a:spLocks noChangeArrowheads="1"/>
          </p:cNvSpPr>
          <p:nvPr/>
        </p:nvSpPr>
        <p:spPr bwMode="auto">
          <a:xfrm>
            <a:off x="357158" y="714356"/>
            <a:ext cx="528641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通常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将队头和队尾两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个指针合起来：</a:t>
            </a:r>
          </a:p>
        </p:txBody>
      </p:sp>
      <p:sp>
        <p:nvSpPr>
          <p:cNvPr id="37892" name="Rectangle 9"/>
          <p:cNvSpPr>
            <a:spLocks noChangeArrowheads="1"/>
          </p:cNvSpPr>
          <p:nvPr/>
        </p:nvSpPr>
        <p:spPr bwMode="auto">
          <a:xfrm>
            <a:off x="1260475" y="1989138"/>
            <a:ext cx="8636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93" name="Rectangle 12"/>
          <p:cNvSpPr>
            <a:spLocks noChangeArrowheads="1"/>
          </p:cNvSpPr>
          <p:nvPr/>
        </p:nvSpPr>
        <p:spPr bwMode="auto">
          <a:xfrm>
            <a:off x="2590800" y="19891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18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94" name="Rectangle 13"/>
          <p:cNvSpPr>
            <a:spLocks noChangeArrowheads="1"/>
          </p:cNvSpPr>
          <p:nvPr/>
        </p:nvSpPr>
        <p:spPr bwMode="auto">
          <a:xfrm>
            <a:off x="3095625" y="19891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95" name="Line 14"/>
          <p:cNvSpPr>
            <a:spLocks noChangeShapeType="1"/>
          </p:cNvSpPr>
          <p:nvPr/>
        </p:nvSpPr>
        <p:spPr bwMode="auto">
          <a:xfrm>
            <a:off x="1806575" y="2205038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arrow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96" name="Rectangle 15"/>
          <p:cNvSpPr>
            <a:spLocks noChangeArrowheads="1"/>
          </p:cNvSpPr>
          <p:nvPr/>
        </p:nvSpPr>
        <p:spPr bwMode="auto">
          <a:xfrm>
            <a:off x="4103688" y="19891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7897" name="Rectangle 16"/>
          <p:cNvSpPr>
            <a:spLocks noChangeArrowheads="1"/>
          </p:cNvSpPr>
          <p:nvPr/>
        </p:nvSpPr>
        <p:spPr bwMode="auto">
          <a:xfrm>
            <a:off x="4608513" y="19891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98" name="Line 17"/>
          <p:cNvSpPr>
            <a:spLocks noChangeShapeType="1"/>
          </p:cNvSpPr>
          <p:nvPr/>
        </p:nvSpPr>
        <p:spPr bwMode="auto">
          <a:xfrm>
            <a:off x="3309938" y="2205038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arrow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99" name="Rectangle 18"/>
          <p:cNvSpPr>
            <a:spLocks noChangeArrowheads="1"/>
          </p:cNvSpPr>
          <p:nvPr/>
        </p:nvSpPr>
        <p:spPr bwMode="auto">
          <a:xfrm>
            <a:off x="7272338" y="19891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37900" name="Rectangle 19"/>
          <p:cNvSpPr>
            <a:spLocks noChangeArrowheads="1"/>
          </p:cNvSpPr>
          <p:nvPr/>
        </p:nvSpPr>
        <p:spPr bwMode="auto">
          <a:xfrm>
            <a:off x="7777163" y="19891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37901" name="Line 20"/>
          <p:cNvSpPr>
            <a:spLocks noChangeShapeType="1"/>
          </p:cNvSpPr>
          <p:nvPr/>
        </p:nvSpPr>
        <p:spPr bwMode="auto">
          <a:xfrm>
            <a:off x="6497638" y="2205038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arrow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902" name="Line 21"/>
          <p:cNvSpPr>
            <a:spLocks noChangeShapeType="1"/>
          </p:cNvSpPr>
          <p:nvPr/>
        </p:nvSpPr>
        <p:spPr bwMode="auto">
          <a:xfrm>
            <a:off x="4859338" y="2205038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arrow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903" name="Text Box 22"/>
          <p:cNvSpPr txBox="1">
            <a:spLocks noChangeArrowheads="1"/>
          </p:cNvSpPr>
          <p:nvPr/>
        </p:nvSpPr>
        <p:spPr bwMode="auto">
          <a:xfrm>
            <a:off x="5681663" y="1897063"/>
            <a:ext cx="8651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37904" name="Arc 23"/>
          <p:cNvSpPr>
            <a:spLocks/>
          </p:cNvSpPr>
          <p:nvPr/>
        </p:nvSpPr>
        <p:spPr bwMode="auto">
          <a:xfrm>
            <a:off x="1187450" y="1628775"/>
            <a:ext cx="360363" cy="360363"/>
          </a:xfrm>
          <a:custGeom>
            <a:avLst/>
            <a:gdLst>
              <a:gd name="T0" fmla="*/ 0 w 21600"/>
              <a:gd name="T1" fmla="*/ 0 h 21600"/>
              <a:gd name="T2" fmla="*/ 360363 w 21600"/>
              <a:gd name="T3" fmla="*/ 360363 h 21600"/>
              <a:gd name="T4" fmla="*/ 0 w 21600"/>
              <a:gd name="T5" fmla="*/ 36036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905" name="Text Box 24"/>
          <p:cNvSpPr txBox="1">
            <a:spLocks noChangeArrowheads="1"/>
          </p:cNvSpPr>
          <p:nvPr/>
        </p:nvSpPr>
        <p:spPr bwMode="auto">
          <a:xfrm>
            <a:off x="755650" y="1341438"/>
            <a:ext cx="43180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q</a:t>
            </a:r>
          </a:p>
        </p:txBody>
      </p:sp>
      <p:sp>
        <p:nvSpPr>
          <p:cNvPr id="37906" name="Text Box 25"/>
          <p:cNvSpPr txBox="1">
            <a:spLocks noChangeArrowheads="1"/>
          </p:cNvSpPr>
          <p:nvPr/>
        </p:nvSpPr>
        <p:spPr bwMode="auto">
          <a:xfrm>
            <a:off x="2484438" y="1528692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队头</a:t>
            </a:r>
          </a:p>
        </p:txBody>
      </p:sp>
      <p:sp>
        <p:nvSpPr>
          <p:cNvPr id="37907" name="Text Box 26"/>
          <p:cNvSpPr txBox="1">
            <a:spLocks noChangeArrowheads="1"/>
          </p:cNvSpPr>
          <p:nvPr/>
        </p:nvSpPr>
        <p:spPr bwMode="auto">
          <a:xfrm>
            <a:off x="7164388" y="1528692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队尾</a:t>
            </a:r>
          </a:p>
        </p:txBody>
      </p:sp>
      <p:sp>
        <p:nvSpPr>
          <p:cNvPr id="37908" name="Line 29"/>
          <p:cNvSpPr>
            <a:spLocks noChangeShapeType="1"/>
          </p:cNvSpPr>
          <p:nvPr/>
        </p:nvSpPr>
        <p:spPr bwMode="auto">
          <a:xfrm flipV="1">
            <a:off x="7537450" y="2393950"/>
            <a:ext cx="0" cy="25241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arrow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909" name="Rectangle 31"/>
          <p:cNvSpPr>
            <a:spLocks noChangeArrowheads="1"/>
          </p:cNvSpPr>
          <p:nvPr/>
        </p:nvSpPr>
        <p:spPr bwMode="auto">
          <a:xfrm>
            <a:off x="1260475" y="2420938"/>
            <a:ext cx="8636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910" name="Text Box 32"/>
          <p:cNvSpPr txBox="1">
            <a:spLocks noChangeArrowheads="1"/>
          </p:cNvSpPr>
          <p:nvPr/>
        </p:nvSpPr>
        <p:spPr bwMode="auto">
          <a:xfrm>
            <a:off x="384122" y="1989138"/>
            <a:ext cx="963644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front</a:t>
            </a:r>
          </a:p>
        </p:txBody>
      </p:sp>
      <p:sp>
        <p:nvSpPr>
          <p:cNvPr id="37911" name="Text Box 33"/>
          <p:cNvSpPr txBox="1">
            <a:spLocks noChangeArrowheads="1"/>
          </p:cNvSpPr>
          <p:nvPr/>
        </p:nvSpPr>
        <p:spPr bwMode="auto">
          <a:xfrm>
            <a:off x="514327" y="2455863"/>
            <a:ext cx="7921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rear</a:t>
            </a:r>
          </a:p>
        </p:txBody>
      </p:sp>
      <p:sp>
        <p:nvSpPr>
          <p:cNvPr id="37912" name="Line 34"/>
          <p:cNvSpPr>
            <a:spLocks noChangeShapeType="1"/>
          </p:cNvSpPr>
          <p:nvPr/>
        </p:nvSpPr>
        <p:spPr bwMode="auto">
          <a:xfrm>
            <a:off x="1835150" y="2636838"/>
            <a:ext cx="56896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914" name="Text Box 35"/>
          <p:cNvSpPr txBox="1">
            <a:spLocks noChangeArrowheads="1"/>
          </p:cNvSpPr>
          <p:nvPr/>
        </p:nvSpPr>
        <p:spPr bwMode="auto">
          <a:xfrm>
            <a:off x="896940" y="3644901"/>
            <a:ext cx="510382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队组成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）存储队列元素的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链表结点</a:t>
            </a:r>
            <a:endParaRPr kumimoji="1" lang="zh-CN" altLang="en-US" sz="20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（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）指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向队头和队尾指针的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队结点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4476750" y="2435445"/>
            <a:ext cx="400050" cy="1781175"/>
          </a:xfrm>
          <a:custGeom>
            <a:avLst/>
            <a:gdLst>
              <a:gd name="connsiteX0" fmla="*/ 28575 w 400050"/>
              <a:gd name="connsiteY0" fmla="*/ 1781175 h 1781175"/>
              <a:gd name="connsiteX1" fmla="*/ 285750 w 400050"/>
              <a:gd name="connsiteY1" fmla="*/ 1466850 h 1781175"/>
              <a:gd name="connsiteX2" fmla="*/ 352425 w 400050"/>
              <a:gd name="connsiteY2" fmla="*/ 723900 h 1781175"/>
              <a:gd name="connsiteX3" fmla="*/ 0 w 400050"/>
              <a:gd name="connsiteY3" fmla="*/ 0 h 17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1781175">
                <a:moveTo>
                  <a:pt x="28575" y="1781175"/>
                </a:moveTo>
                <a:cubicBezTo>
                  <a:pt x="130175" y="1712119"/>
                  <a:pt x="231775" y="1643063"/>
                  <a:pt x="285750" y="1466850"/>
                </a:cubicBezTo>
                <a:cubicBezTo>
                  <a:pt x="339725" y="1290638"/>
                  <a:pt x="400050" y="968375"/>
                  <a:pt x="352425" y="723900"/>
                </a:cubicBezTo>
                <a:cubicBezTo>
                  <a:pt x="304800" y="479425"/>
                  <a:pt x="152400" y="239712"/>
                  <a:pt x="0" y="0"/>
                </a:cubicBezTo>
              </a:path>
            </a:pathLst>
          </a:cu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587375" y="2857500"/>
            <a:ext cx="3822700" cy="2578100"/>
          </a:xfrm>
          <a:custGeom>
            <a:avLst/>
            <a:gdLst>
              <a:gd name="connsiteX0" fmla="*/ 3822700 w 3822700"/>
              <a:gd name="connsiteY0" fmla="*/ 2038350 h 2578100"/>
              <a:gd name="connsiteX1" fmla="*/ 3641725 w 3822700"/>
              <a:gd name="connsiteY1" fmla="*/ 2305050 h 2578100"/>
              <a:gd name="connsiteX2" fmla="*/ 2755900 w 3822700"/>
              <a:gd name="connsiteY2" fmla="*/ 2400300 h 2578100"/>
              <a:gd name="connsiteX3" fmla="*/ 650875 w 3822700"/>
              <a:gd name="connsiteY3" fmla="*/ 2362200 h 2578100"/>
              <a:gd name="connsiteX4" fmla="*/ 3175 w 3822700"/>
              <a:gd name="connsiteY4" fmla="*/ 1104900 h 2578100"/>
              <a:gd name="connsiteX5" fmla="*/ 669925 w 3822700"/>
              <a:gd name="connsiteY5" fmla="*/ 0 h 257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22700" h="2578100">
                <a:moveTo>
                  <a:pt x="3822700" y="2038350"/>
                </a:moveTo>
                <a:cubicBezTo>
                  <a:pt x="3821112" y="2141537"/>
                  <a:pt x="3819525" y="2244725"/>
                  <a:pt x="3641725" y="2305050"/>
                </a:cubicBezTo>
                <a:cubicBezTo>
                  <a:pt x="3463925" y="2365375"/>
                  <a:pt x="2755900" y="2400300"/>
                  <a:pt x="2755900" y="2400300"/>
                </a:cubicBezTo>
                <a:cubicBezTo>
                  <a:pt x="2257425" y="2409825"/>
                  <a:pt x="1109662" y="2578100"/>
                  <a:pt x="650875" y="2362200"/>
                </a:cubicBezTo>
                <a:cubicBezTo>
                  <a:pt x="192088" y="2146300"/>
                  <a:pt x="0" y="1498600"/>
                  <a:pt x="3175" y="1104900"/>
                </a:cubicBezTo>
                <a:cubicBezTo>
                  <a:pt x="6350" y="711200"/>
                  <a:pt x="338137" y="355600"/>
                  <a:pt x="669925" y="0"/>
                </a:cubicBezTo>
              </a:path>
            </a:pathLst>
          </a:cu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32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4" grpId="0"/>
      <p:bldP spid="34" grpId="0" animBg="1"/>
      <p:bldP spid="3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357158" y="285728"/>
            <a:ext cx="3357586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链队的进队和出队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操作演示</a:t>
            </a:r>
            <a:endParaRPr kumimoji="1" lang="zh-CN" altLang="en-US" sz="2000" dirty="0">
              <a:solidFill>
                <a:srgbClr val="C00000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206717" y="1565268"/>
            <a:ext cx="8636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38916" name="Arc 15"/>
          <p:cNvSpPr>
            <a:spLocks/>
          </p:cNvSpPr>
          <p:nvPr/>
        </p:nvSpPr>
        <p:spPr bwMode="auto">
          <a:xfrm>
            <a:off x="3133692" y="1204905"/>
            <a:ext cx="360363" cy="360363"/>
          </a:xfrm>
          <a:custGeom>
            <a:avLst/>
            <a:gdLst>
              <a:gd name="T0" fmla="*/ 0 w 21600"/>
              <a:gd name="T1" fmla="*/ 0 h 21600"/>
              <a:gd name="T2" fmla="*/ 360363 w 21600"/>
              <a:gd name="T3" fmla="*/ 360363 h 21600"/>
              <a:gd name="T4" fmla="*/ 0 w 21600"/>
              <a:gd name="T5" fmla="*/ 36036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917" name="Text Box 16"/>
          <p:cNvSpPr txBox="1">
            <a:spLocks noChangeArrowheads="1"/>
          </p:cNvSpPr>
          <p:nvPr/>
        </p:nvSpPr>
        <p:spPr bwMode="auto">
          <a:xfrm>
            <a:off x="2786050" y="884238"/>
            <a:ext cx="43180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q</a:t>
            </a:r>
          </a:p>
        </p:txBody>
      </p:sp>
      <p:sp>
        <p:nvSpPr>
          <p:cNvPr id="38918" name="Rectangle 20"/>
          <p:cNvSpPr>
            <a:spLocks noChangeArrowheads="1"/>
          </p:cNvSpPr>
          <p:nvPr/>
        </p:nvSpPr>
        <p:spPr bwMode="auto">
          <a:xfrm>
            <a:off x="3206717" y="1997068"/>
            <a:ext cx="8636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38919" name="Text Box 21"/>
          <p:cNvSpPr txBox="1">
            <a:spLocks noChangeArrowheads="1"/>
          </p:cNvSpPr>
          <p:nvPr/>
        </p:nvSpPr>
        <p:spPr bwMode="auto">
          <a:xfrm>
            <a:off x="2357422" y="1565268"/>
            <a:ext cx="985834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front</a:t>
            </a:r>
          </a:p>
        </p:txBody>
      </p:sp>
      <p:sp>
        <p:nvSpPr>
          <p:cNvPr id="38920" name="Text Box 22"/>
          <p:cNvSpPr txBox="1">
            <a:spLocks noChangeArrowheads="1"/>
          </p:cNvSpPr>
          <p:nvPr/>
        </p:nvSpPr>
        <p:spPr bwMode="auto">
          <a:xfrm>
            <a:off x="2560617" y="2031993"/>
            <a:ext cx="7921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rear</a:t>
            </a:r>
          </a:p>
        </p:txBody>
      </p:sp>
      <p:sp>
        <p:nvSpPr>
          <p:cNvPr id="38921" name="Text Box 45"/>
          <p:cNvSpPr txBox="1">
            <a:spLocks noChangeArrowheads="1"/>
          </p:cNvSpPr>
          <p:nvPr/>
        </p:nvSpPr>
        <p:spPr bwMode="auto">
          <a:xfrm>
            <a:off x="272999" y="1714488"/>
            <a:ext cx="15843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）空</a:t>
            </a:r>
            <a:r>
              <a:rPr lang="zh-CN" altLang="en-US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</a:t>
            </a:r>
          </a:p>
        </p:txBody>
      </p:sp>
      <p:sp>
        <p:nvSpPr>
          <p:cNvPr id="38959" name="Text Box 65"/>
          <p:cNvSpPr txBox="1">
            <a:spLocks noChangeArrowheads="1"/>
          </p:cNvSpPr>
          <p:nvPr/>
        </p:nvSpPr>
        <p:spPr bwMode="auto">
          <a:xfrm>
            <a:off x="71406" y="5072074"/>
            <a:ext cx="216058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）出队一次</a:t>
            </a:r>
          </a:p>
        </p:txBody>
      </p:sp>
      <p:sp>
        <p:nvSpPr>
          <p:cNvPr id="38943" name="Text Box 46"/>
          <p:cNvSpPr txBox="1">
            <a:spLocks noChangeArrowheads="1"/>
          </p:cNvSpPr>
          <p:nvPr/>
        </p:nvSpPr>
        <p:spPr bwMode="auto">
          <a:xfrm>
            <a:off x="357126" y="3357562"/>
            <a:ext cx="1584325" cy="70788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000" i="1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进队</a:t>
            </a:r>
          </a:p>
        </p:txBody>
      </p:sp>
      <p:grpSp>
        <p:nvGrpSpPr>
          <p:cNvPr id="2" name="组合 54"/>
          <p:cNvGrpSpPr/>
          <p:nvPr/>
        </p:nvGrpSpPr>
        <p:grpSpPr>
          <a:xfrm>
            <a:off x="2373306" y="1886100"/>
            <a:ext cx="6299187" cy="2311250"/>
            <a:chOff x="2373306" y="1886100"/>
            <a:chExt cx="6299187" cy="2311250"/>
          </a:xfrm>
        </p:grpSpPr>
        <p:sp>
          <p:nvSpPr>
            <p:cNvPr id="38924" name="Rectangle 24"/>
            <p:cNvSpPr>
              <a:spLocks noChangeArrowheads="1"/>
            </p:cNvSpPr>
            <p:nvPr/>
          </p:nvSpPr>
          <p:spPr bwMode="auto">
            <a:xfrm>
              <a:off x="3200380" y="3333750"/>
              <a:ext cx="86360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25" name="Rectangle 25"/>
            <p:cNvSpPr>
              <a:spLocks noChangeArrowheads="1"/>
            </p:cNvSpPr>
            <p:nvPr/>
          </p:nvSpPr>
          <p:spPr bwMode="auto">
            <a:xfrm>
              <a:off x="4530705" y="33337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26" name="Rectangle 26"/>
            <p:cNvSpPr>
              <a:spLocks noChangeArrowheads="1"/>
            </p:cNvSpPr>
            <p:nvPr/>
          </p:nvSpPr>
          <p:spPr bwMode="auto">
            <a:xfrm>
              <a:off x="5035530" y="33337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27" name="Line 27"/>
            <p:cNvSpPr>
              <a:spLocks noChangeShapeType="1"/>
            </p:cNvSpPr>
            <p:nvPr/>
          </p:nvSpPr>
          <p:spPr bwMode="auto">
            <a:xfrm>
              <a:off x="3775055" y="3549650"/>
              <a:ext cx="792163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28" name="Rectangle 28"/>
            <p:cNvSpPr>
              <a:spLocks noChangeArrowheads="1"/>
            </p:cNvSpPr>
            <p:nvPr/>
          </p:nvSpPr>
          <p:spPr bwMode="auto">
            <a:xfrm>
              <a:off x="6043593" y="33337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29" name="Rectangle 29"/>
            <p:cNvSpPr>
              <a:spLocks noChangeArrowheads="1"/>
            </p:cNvSpPr>
            <p:nvPr/>
          </p:nvSpPr>
          <p:spPr bwMode="auto">
            <a:xfrm>
              <a:off x="6548418" y="33337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30" name="Line 30"/>
            <p:cNvSpPr>
              <a:spLocks noChangeShapeType="1"/>
            </p:cNvSpPr>
            <p:nvPr/>
          </p:nvSpPr>
          <p:spPr bwMode="auto">
            <a:xfrm>
              <a:off x="5287943" y="3549650"/>
              <a:ext cx="792163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31" name="Rectangle 31"/>
            <p:cNvSpPr>
              <a:spLocks noChangeArrowheads="1"/>
            </p:cNvSpPr>
            <p:nvPr/>
          </p:nvSpPr>
          <p:spPr bwMode="auto">
            <a:xfrm>
              <a:off x="7627918" y="33337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en-US" altLang="zh-CN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32" name="Rectangle 32"/>
            <p:cNvSpPr>
              <a:spLocks noChangeArrowheads="1"/>
            </p:cNvSpPr>
            <p:nvPr/>
          </p:nvSpPr>
          <p:spPr bwMode="auto">
            <a:xfrm>
              <a:off x="8132743" y="33337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8933" name="Line 34"/>
            <p:cNvSpPr>
              <a:spLocks noChangeShapeType="1"/>
            </p:cNvSpPr>
            <p:nvPr/>
          </p:nvSpPr>
          <p:spPr bwMode="auto">
            <a:xfrm>
              <a:off x="6799243" y="3549650"/>
              <a:ext cx="792163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34" name="Arc 36"/>
            <p:cNvSpPr>
              <a:spLocks/>
            </p:cNvSpPr>
            <p:nvPr/>
          </p:nvSpPr>
          <p:spPr bwMode="auto">
            <a:xfrm>
              <a:off x="3127355" y="2973388"/>
              <a:ext cx="360363" cy="360363"/>
            </a:xfrm>
            <a:custGeom>
              <a:avLst/>
              <a:gdLst>
                <a:gd name="T0" fmla="*/ 0 w 21600"/>
                <a:gd name="T1" fmla="*/ 0 h 21600"/>
                <a:gd name="T2" fmla="*/ 227 w 21600"/>
                <a:gd name="T3" fmla="*/ 227 h 21600"/>
                <a:gd name="T4" fmla="*/ 0 w 21600"/>
                <a:gd name="T5" fmla="*/ 22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35" name="Text Box 37"/>
            <p:cNvSpPr txBox="1">
              <a:spLocks noChangeArrowheads="1"/>
            </p:cNvSpPr>
            <p:nvPr/>
          </p:nvSpPr>
          <p:spPr bwMode="auto">
            <a:xfrm>
              <a:off x="2782878" y="2686050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38936" name="Text Box 38"/>
            <p:cNvSpPr txBox="1">
              <a:spLocks noChangeArrowheads="1"/>
            </p:cNvSpPr>
            <p:nvPr/>
          </p:nvSpPr>
          <p:spPr bwMode="auto">
            <a:xfrm>
              <a:off x="4572000" y="2846388"/>
              <a:ext cx="1008063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队头</a:t>
              </a:r>
            </a:p>
          </p:txBody>
        </p:sp>
        <p:sp>
          <p:nvSpPr>
            <p:cNvPr id="38937" name="Text Box 39"/>
            <p:cNvSpPr txBox="1">
              <a:spLocks noChangeArrowheads="1"/>
            </p:cNvSpPr>
            <p:nvPr/>
          </p:nvSpPr>
          <p:spPr bwMode="auto">
            <a:xfrm>
              <a:off x="7519968" y="2846388"/>
              <a:ext cx="1008063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队尾</a:t>
              </a:r>
            </a:p>
          </p:txBody>
        </p:sp>
        <p:sp>
          <p:nvSpPr>
            <p:cNvPr id="38938" name="Line 40"/>
            <p:cNvSpPr>
              <a:spLocks noChangeShapeType="1"/>
            </p:cNvSpPr>
            <p:nvPr/>
          </p:nvSpPr>
          <p:spPr bwMode="auto">
            <a:xfrm flipV="1">
              <a:off x="7905730" y="3738563"/>
              <a:ext cx="0" cy="252413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39" name="Rectangle 41"/>
            <p:cNvSpPr>
              <a:spLocks noChangeArrowheads="1"/>
            </p:cNvSpPr>
            <p:nvPr/>
          </p:nvSpPr>
          <p:spPr bwMode="auto">
            <a:xfrm>
              <a:off x="3200380" y="3765550"/>
              <a:ext cx="86360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40" name="Text Box 42"/>
            <p:cNvSpPr txBox="1">
              <a:spLocks noChangeArrowheads="1"/>
            </p:cNvSpPr>
            <p:nvPr/>
          </p:nvSpPr>
          <p:spPr bwMode="auto">
            <a:xfrm>
              <a:off x="2373306" y="3333750"/>
              <a:ext cx="90328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38941" name="Text Box 43"/>
            <p:cNvSpPr txBox="1">
              <a:spLocks noChangeArrowheads="1"/>
            </p:cNvSpPr>
            <p:nvPr/>
          </p:nvSpPr>
          <p:spPr bwMode="auto">
            <a:xfrm>
              <a:off x="2493953" y="3800475"/>
              <a:ext cx="792163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38942" name="Freeform 44"/>
            <p:cNvSpPr>
              <a:spLocks/>
            </p:cNvSpPr>
            <p:nvPr/>
          </p:nvSpPr>
          <p:spPr bwMode="auto">
            <a:xfrm>
              <a:off x="3775055" y="3968750"/>
              <a:ext cx="4133850" cy="1588"/>
            </a:xfrm>
            <a:custGeom>
              <a:avLst/>
              <a:gdLst>
                <a:gd name="T0" fmla="*/ 0 w 2604"/>
                <a:gd name="T1" fmla="*/ 8 h 8"/>
                <a:gd name="T2" fmla="*/ 2604 w 2604"/>
                <a:gd name="T3" fmla="*/ 0 h 8"/>
                <a:gd name="T4" fmla="*/ 0 60000 65536"/>
                <a:gd name="T5" fmla="*/ 0 60000 65536"/>
                <a:gd name="T6" fmla="*/ 0 w 2604"/>
                <a:gd name="T7" fmla="*/ 0 h 8"/>
                <a:gd name="T8" fmla="*/ 2604 w 2604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04" h="8">
                  <a:moveTo>
                    <a:pt x="0" y="8"/>
                  </a:moveTo>
                  <a:lnTo>
                    <a:pt x="2604" y="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右弧形箭头 47"/>
            <p:cNvSpPr/>
            <p:nvPr/>
          </p:nvSpPr>
          <p:spPr>
            <a:xfrm rot="19663757">
              <a:off x="5142997" y="1886100"/>
              <a:ext cx="428628" cy="928694"/>
            </a:xfrm>
            <a:prstGeom prst="curvedLeftArrow">
              <a:avLst>
                <a:gd name="adj1" fmla="val 25000"/>
                <a:gd name="adj2" fmla="val 50000"/>
                <a:gd name="adj3" fmla="val 6838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52"/>
          <p:cNvGrpSpPr/>
          <p:nvPr/>
        </p:nvGrpSpPr>
        <p:grpSpPr>
          <a:xfrm>
            <a:off x="2357422" y="4143380"/>
            <a:ext cx="4740271" cy="1612895"/>
            <a:chOff x="2357422" y="4143380"/>
            <a:chExt cx="4740271" cy="1612895"/>
          </a:xfrm>
        </p:grpSpPr>
        <p:grpSp>
          <p:nvGrpSpPr>
            <p:cNvPr id="4" name="组合 50"/>
            <p:cNvGrpSpPr/>
            <p:nvPr/>
          </p:nvGrpSpPr>
          <p:grpSpPr>
            <a:xfrm>
              <a:off x="2357422" y="4244975"/>
              <a:ext cx="4740271" cy="1511300"/>
              <a:chOff x="2357422" y="4244975"/>
              <a:chExt cx="4740271" cy="1511300"/>
            </a:xfrm>
          </p:grpSpPr>
          <p:sp>
            <p:nvSpPr>
              <p:cNvPr id="38945" name="Text Box 58"/>
              <p:cNvSpPr txBox="1">
                <a:spLocks noChangeArrowheads="1"/>
              </p:cNvSpPr>
              <p:nvPr/>
            </p:nvSpPr>
            <p:spPr bwMode="auto">
              <a:xfrm>
                <a:off x="2786050" y="4244975"/>
                <a:ext cx="431800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i="1" dirty="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q</a:t>
                </a:r>
              </a:p>
            </p:txBody>
          </p:sp>
          <p:sp>
            <p:nvSpPr>
              <p:cNvPr id="38946" name="Rectangle 47"/>
              <p:cNvSpPr>
                <a:spLocks noChangeArrowheads="1"/>
              </p:cNvSpPr>
              <p:nvPr/>
            </p:nvSpPr>
            <p:spPr bwMode="auto">
              <a:xfrm>
                <a:off x="3209905" y="4892675"/>
                <a:ext cx="86360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 baseline="-250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47" name="Rectangle 48"/>
              <p:cNvSpPr>
                <a:spLocks noChangeArrowheads="1"/>
              </p:cNvSpPr>
              <p:nvPr/>
            </p:nvSpPr>
            <p:spPr bwMode="auto">
              <a:xfrm>
                <a:off x="4540230" y="4892675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b</a:t>
                </a:r>
                <a:endParaRPr lang="en-US" altLang="zh-CN" sz="1800" baseline="-25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48" name="Rectangle 49"/>
              <p:cNvSpPr>
                <a:spLocks noChangeArrowheads="1"/>
              </p:cNvSpPr>
              <p:nvPr/>
            </p:nvSpPr>
            <p:spPr bwMode="auto">
              <a:xfrm>
                <a:off x="5045055" y="4892675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49" name="Line 50"/>
              <p:cNvSpPr>
                <a:spLocks noChangeShapeType="1"/>
              </p:cNvSpPr>
              <p:nvPr/>
            </p:nvSpPr>
            <p:spPr bwMode="auto">
              <a:xfrm>
                <a:off x="3784580" y="5108575"/>
                <a:ext cx="792163" cy="0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50" name="Rectangle 51"/>
              <p:cNvSpPr>
                <a:spLocks noChangeArrowheads="1"/>
              </p:cNvSpPr>
              <p:nvPr/>
            </p:nvSpPr>
            <p:spPr bwMode="auto">
              <a:xfrm>
                <a:off x="6053118" y="4892675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c</a:t>
                </a:r>
                <a:endParaRPr lang="en-US" altLang="zh-CN" sz="18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51" name="Rectangle 52"/>
              <p:cNvSpPr>
                <a:spLocks noChangeArrowheads="1"/>
              </p:cNvSpPr>
              <p:nvPr/>
            </p:nvSpPr>
            <p:spPr bwMode="auto">
              <a:xfrm>
                <a:off x="6557943" y="4892675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zh-CN" altLang="en-US" sz="1800" dirty="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∧</a:t>
                </a:r>
                <a:endParaRPr lang="zh-CN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52" name="Line 53"/>
              <p:cNvSpPr>
                <a:spLocks noChangeShapeType="1"/>
              </p:cNvSpPr>
              <p:nvPr/>
            </p:nvSpPr>
            <p:spPr bwMode="auto">
              <a:xfrm>
                <a:off x="5297468" y="5108575"/>
                <a:ext cx="792163" cy="0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53" name="Arc 57"/>
              <p:cNvSpPr>
                <a:spLocks/>
              </p:cNvSpPr>
              <p:nvPr/>
            </p:nvSpPr>
            <p:spPr bwMode="auto">
              <a:xfrm>
                <a:off x="3136880" y="4532313"/>
                <a:ext cx="360363" cy="360363"/>
              </a:xfrm>
              <a:custGeom>
                <a:avLst/>
                <a:gdLst>
                  <a:gd name="T0" fmla="*/ 0 w 21600"/>
                  <a:gd name="T1" fmla="*/ 0 h 21600"/>
                  <a:gd name="T2" fmla="*/ 227 w 21600"/>
                  <a:gd name="T3" fmla="*/ 227 h 21600"/>
                  <a:gd name="T4" fmla="*/ 0 w 21600"/>
                  <a:gd name="T5" fmla="*/ 22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54" name="Line 60"/>
              <p:cNvSpPr>
                <a:spLocks noChangeShapeType="1"/>
              </p:cNvSpPr>
              <p:nvPr/>
            </p:nvSpPr>
            <p:spPr bwMode="auto">
              <a:xfrm flipV="1">
                <a:off x="6440468" y="5297488"/>
                <a:ext cx="0" cy="252413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55" name="Rectangle 61"/>
              <p:cNvSpPr>
                <a:spLocks noChangeArrowheads="1"/>
              </p:cNvSpPr>
              <p:nvPr/>
            </p:nvSpPr>
            <p:spPr bwMode="auto">
              <a:xfrm>
                <a:off x="3209905" y="5324475"/>
                <a:ext cx="86360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 baseline="-250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56" name="Text Box 62"/>
              <p:cNvSpPr txBox="1">
                <a:spLocks noChangeArrowheads="1"/>
              </p:cNvSpPr>
              <p:nvPr/>
            </p:nvSpPr>
            <p:spPr bwMode="auto">
              <a:xfrm>
                <a:off x="2357422" y="4892675"/>
                <a:ext cx="912810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front</a:t>
                </a:r>
              </a:p>
            </p:txBody>
          </p:sp>
          <p:sp>
            <p:nvSpPr>
              <p:cNvPr id="38957" name="Text Box 63"/>
              <p:cNvSpPr txBox="1">
                <a:spLocks noChangeArrowheads="1"/>
              </p:cNvSpPr>
              <p:nvPr/>
            </p:nvSpPr>
            <p:spPr bwMode="auto">
              <a:xfrm>
                <a:off x="2487593" y="5359400"/>
                <a:ext cx="792163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rear</a:t>
                </a:r>
              </a:p>
            </p:txBody>
          </p:sp>
          <p:sp>
            <p:nvSpPr>
              <p:cNvPr id="38958" name="Freeform 64"/>
              <p:cNvSpPr>
                <a:spLocks/>
              </p:cNvSpPr>
              <p:nvPr/>
            </p:nvSpPr>
            <p:spPr bwMode="auto">
              <a:xfrm>
                <a:off x="3784580" y="5543550"/>
                <a:ext cx="2651125" cy="1588"/>
              </a:xfrm>
              <a:custGeom>
                <a:avLst/>
                <a:gdLst>
                  <a:gd name="T0" fmla="*/ 0 w 1670"/>
                  <a:gd name="T1" fmla="*/ 7 h 7"/>
                  <a:gd name="T2" fmla="*/ 1670 w 1670"/>
                  <a:gd name="T3" fmla="*/ 0 h 7"/>
                  <a:gd name="T4" fmla="*/ 0 60000 65536"/>
                  <a:gd name="T5" fmla="*/ 0 60000 65536"/>
                  <a:gd name="T6" fmla="*/ 0 w 1670"/>
                  <a:gd name="T7" fmla="*/ 0 h 7"/>
                  <a:gd name="T8" fmla="*/ 1670 w 1670"/>
                  <a:gd name="T9" fmla="*/ 7 h 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70" h="7">
                    <a:moveTo>
                      <a:pt x="0" y="7"/>
                    </a:moveTo>
                    <a:lnTo>
                      <a:pt x="1670" y="0"/>
                    </a:lnTo>
                  </a:path>
                </a:pathLst>
              </a:custGeom>
              <a:noFill/>
              <a:ln w="381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  <p:sp>
          <p:nvSpPr>
            <p:cNvPr id="49" name="下箭头 48"/>
            <p:cNvSpPr/>
            <p:nvPr/>
          </p:nvSpPr>
          <p:spPr>
            <a:xfrm>
              <a:off x="5143504" y="4143380"/>
              <a:ext cx="285752" cy="571504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33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59" grpId="0"/>
      <p:bldP spid="3894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755650" y="981075"/>
            <a:ext cx="6316680" cy="17416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qnode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数据元素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*next;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DataNode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9939" name="Text Box 1027"/>
          <p:cNvSpPr txBox="1">
            <a:spLocks noChangeArrowheads="1"/>
          </p:cNvSpPr>
          <p:nvPr/>
        </p:nvSpPr>
        <p:spPr bwMode="auto">
          <a:xfrm>
            <a:off x="469898" y="3644900"/>
            <a:ext cx="6316680" cy="1658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300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DataNode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*front;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指向单链表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300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DataNode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*rear;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指向单链表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3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LinkQuNode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9940" name="Text Box 1028"/>
          <p:cNvSpPr txBox="1">
            <a:spLocks noChangeArrowheads="1"/>
          </p:cNvSpPr>
          <p:nvPr/>
        </p:nvSpPr>
        <p:spPr bwMode="auto">
          <a:xfrm>
            <a:off x="827088" y="3202544"/>
            <a:ext cx="597693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队结点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类型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LinkQuNode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声明如下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9941" name="Text Box 1029"/>
          <p:cNvSpPr txBox="1">
            <a:spLocks noChangeArrowheads="1"/>
          </p:cNvSpPr>
          <p:nvPr/>
        </p:nvSpPr>
        <p:spPr bwMode="auto">
          <a:xfrm>
            <a:off x="684213" y="465149"/>
            <a:ext cx="626427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单链表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数据结点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类型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DataNode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声明如下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34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00113" y="4005263"/>
            <a:ext cx="5886465" cy="191088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队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空条件：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front=rear=NULL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队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满条件：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不考虑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进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en-US" altLang="zh-CN" sz="2000" i="1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将包含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的结点插入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到单链表表尾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出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队操作：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删除单链表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首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数据结点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0963" name="Text Box 5"/>
          <p:cNvSpPr txBox="1">
            <a:spLocks noChangeArrowheads="1"/>
          </p:cNvSpPr>
          <p:nvPr/>
        </p:nvSpPr>
        <p:spPr bwMode="auto">
          <a:xfrm>
            <a:off x="900113" y="3403600"/>
            <a:ext cx="18144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链队的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要素：</a:t>
            </a:r>
          </a:p>
        </p:txBody>
      </p:sp>
      <p:sp>
        <p:nvSpPr>
          <p:cNvPr id="40964" name="Rectangle 6"/>
          <p:cNvSpPr>
            <a:spLocks noChangeArrowheads="1"/>
          </p:cNvSpPr>
          <p:nvPr/>
        </p:nvSpPr>
        <p:spPr bwMode="auto">
          <a:xfrm>
            <a:off x="1333500" y="188913"/>
            <a:ext cx="792163" cy="433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</a:t>
            </a:r>
          </a:p>
        </p:txBody>
      </p:sp>
      <p:sp>
        <p:nvSpPr>
          <p:cNvPr id="40965" name="Rectangle 7"/>
          <p:cNvSpPr>
            <a:spLocks noChangeArrowheads="1"/>
          </p:cNvSpPr>
          <p:nvPr/>
        </p:nvSpPr>
        <p:spPr bwMode="auto">
          <a:xfrm>
            <a:off x="1333500" y="622300"/>
            <a:ext cx="792163" cy="433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</a:t>
            </a:r>
          </a:p>
        </p:txBody>
      </p:sp>
      <p:sp>
        <p:nvSpPr>
          <p:cNvPr id="40966" name="Line 8"/>
          <p:cNvSpPr>
            <a:spLocks noChangeShapeType="1"/>
          </p:cNvSpPr>
          <p:nvPr/>
        </p:nvSpPr>
        <p:spPr bwMode="auto">
          <a:xfrm>
            <a:off x="901700" y="333375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967" name="Text Box 9"/>
          <p:cNvSpPr txBox="1">
            <a:spLocks noChangeArrowheads="1"/>
          </p:cNvSpPr>
          <p:nvPr/>
        </p:nvSpPr>
        <p:spPr bwMode="auto">
          <a:xfrm>
            <a:off x="495275" y="142852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q</a:t>
            </a:r>
          </a:p>
        </p:txBody>
      </p:sp>
      <p:sp>
        <p:nvSpPr>
          <p:cNvPr id="40968" name="Text Box 10"/>
          <p:cNvSpPr txBox="1">
            <a:spLocks noChangeArrowheads="1"/>
          </p:cNvSpPr>
          <p:nvPr/>
        </p:nvSpPr>
        <p:spPr bwMode="auto">
          <a:xfrm>
            <a:off x="2197100" y="200025"/>
            <a:ext cx="1368425" cy="78483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front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rear</a:t>
            </a:r>
          </a:p>
        </p:txBody>
      </p:sp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3214678" y="416462"/>
            <a:ext cx="11525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初始时</a:t>
            </a:r>
          </a:p>
        </p:txBody>
      </p:sp>
      <p:sp>
        <p:nvSpPr>
          <p:cNvPr id="40970" name="Rectangle 12"/>
          <p:cNvSpPr>
            <a:spLocks noChangeArrowheads="1"/>
          </p:cNvSpPr>
          <p:nvPr/>
        </p:nvSpPr>
        <p:spPr bwMode="auto">
          <a:xfrm>
            <a:off x="1333500" y="1914525"/>
            <a:ext cx="792163" cy="433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40971" name="Rectangle 13"/>
          <p:cNvSpPr>
            <a:spLocks noChangeArrowheads="1"/>
          </p:cNvSpPr>
          <p:nvPr/>
        </p:nvSpPr>
        <p:spPr bwMode="auto">
          <a:xfrm>
            <a:off x="1333500" y="2347913"/>
            <a:ext cx="792163" cy="433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40972" name="Line 14"/>
          <p:cNvSpPr>
            <a:spLocks noChangeShapeType="1"/>
          </p:cNvSpPr>
          <p:nvPr/>
        </p:nvSpPr>
        <p:spPr bwMode="auto">
          <a:xfrm>
            <a:off x="901700" y="2058988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973" name="Text Box 15"/>
          <p:cNvSpPr txBox="1">
            <a:spLocks noChangeArrowheads="1"/>
          </p:cNvSpPr>
          <p:nvPr/>
        </p:nvSpPr>
        <p:spPr bwMode="auto">
          <a:xfrm>
            <a:off x="468313" y="1857364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q</a:t>
            </a:r>
          </a:p>
        </p:txBody>
      </p:sp>
      <p:sp>
        <p:nvSpPr>
          <p:cNvPr id="40974" name="Rectangle 16"/>
          <p:cNvSpPr>
            <a:spLocks noChangeArrowheads="1"/>
          </p:cNvSpPr>
          <p:nvPr/>
        </p:nvSpPr>
        <p:spPr bwMode="auto">
          <a:xfrm>
            <a:off x="2627313" y="1916113"/>
            <a:ext cx="431800" cy="433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40975" name="Rectangle 17"/>
          <p:cNvSpPr>
            <a:spLocks noChangeArrowheads="1"/>
          </p:cNvSpPr>
          <p:nvPr/>
        </p:nvSpPr>
        <p:spPr bwMode="auto">
          <a:xfrm>
            <a:off x="3060700" y="1917700"/>
            <a:ext cx="431800" cy="433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>
            <a:off x="1835150" y="2133600"/>
            <a:ext cx="7921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977" name="Rectangle 19"/>
          <p:cNvSpPr>
            <a:spLocks noChangeArrowheads="1"/>
          </p:cNvSpPr>
          <p:nvPr/>
        </p:nvSpPr>
        <p:spPr bwMode="auto">
          <a:xfrm>
            <a:off x="6011863" y="1917700"/>
            <a:ext cx="431800" cy="433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</a:p>
        </p:txBody>
      </p:sp>
      <p:sp>
        <p:nvSpPr>
          <p:cNvPr id="40978" name="Rectangle 20"/>
          <p:cNvSpPr>
            <a:spLocks noChangeArrowheads="1"/>
          </p:cNvSpPr>
          <p:nvPr/>
        </p:nvSpPr>
        <p:spPr bwMode="auto">
          <a:xfrm>
            <a:off x="6445250" y="1919288"/>
            <a:ext cx="431800" cy="433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  <a:p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979" name="Line 21"/>
          <p:cNvSpPr>
            <a:spLocks noChangeShapeType="1"/>
          </p:cNvSpPr>
          <p:nvPr/>
        </p:nvSpPr>
        <p:spPr bwMode="auto">
          <a:xfrm>
            <a:off x="5219700" y="2135188"/>
            <a:ext cx="7921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980" name="Line 22"/>
          <p:cNvSpPr>
            <a:spLocks noChangeShapeType="1"/>
          </p:cNvSpPr>
          <p:nvPr/>
        </p:nvSpPr>
        <p:spPr bwMode="auto">
          <a:xfrm>
            <a:off x="3275013" y="2133600"/>
            <a:ext cx="7921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981" name="Line 23"/>
          <p:cNvSpPr>
            <a:spLocks noChangeShapeType="1"/>
          </p:cNvSpPr>
          <p:nvPr/>
        </p:nvSpPr>
        <p:spPr bwMode="auto">
          <a:xfrm>
            <a:off x="1835150" y="2636838"/>
            <a:ext cx="45370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982" name="Line 24"/>
          <p:cNvSpPr>
            <a:spLocks noChangeShapeType="1"/>
          </p:cNvSpPr>
          <p:nvPr/>
        </p:nvSpPr>
        <p:spPr bwMode="auto">
          <a:xfrm flipV="1">
            <a:off x="6372225" y="2349500"/>
            <a:ext cx="0" cy="2873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983" name="Text Box 25"/>
          <p:cNvSpPr txBox="1">
            <a:spLocks noChangeArrowheads="1"/>
          </p:cNvSpPr>
          <p:nvPr/>
        </p:nvSpPr>
        <p:spPr bwMode="auto">
          <a:xfrm>
            <a:off x="4286248" y="1940473"/>
            <a:ext cx="7921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40984" name="Text Box 26"/>
          <p:cNvSpPr txBox="1">
            <a:spLocks noChangeArrowheads="1"/>
          </p:cNvSpPr>
          <p:nvPr/>
        </p:nvSpPr>
        <p:spPr bwMode="auto">
          <a:xfrm>
            <a:off x="2627313" y="1341438"/>
            <a:ext cx="7207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队头</a:t>
            </a:r>
          </a:p>
        </p:txBody>
      </p:sp>
      <p:sp>
        <p:nvSpPr>
          <p:cNvPr id="40985" name="Text Box 27"/>
          <p:cNvSpPr txBox="1">
            <a:spLocks noChangeArrowheads="1"/>
          </p:cNvSpPr>
          <p:nvPr/>
        </p:nvSpPr>
        <p:spPr bwMode="auto">
          <a:xfrm>
            <a:off x="6083300" y="1341438"/>
            <a:ext cx="7207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队尾</a:t>
            </a:r>
          </a:p>
        </p:txBody>
      </p:sp>
      <p:sp>
        <p:nvSpPr>
          <p:cNvPr id="26" name="下箭头 25"/>
          <p:cNvSpPr/>
          <p:nvPr/>
        </p:nvSpPr>
        <p:spPr>
          <a:xfrm>
            <a:off x="3571868" y="1000108"/>
            <a:ext cx="285752" cy="64294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35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28596" y="500042"/>
            <a:ext cx="8143932" cy="1750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链队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存储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中，队列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的基本运算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算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法。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）初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始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化队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列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InitQueue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(q)</a:t>
            </a:r>
          </a:p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构造一个空队列，即只创建一个链队头结点，其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域均置为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，不创建数据元素结点。</a:t>
            </a:r>
            <a:endParaRPr kumimoji="1"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142976" y="2500306"/>
            <a:ext cx="6286544" cy="1527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InitQueue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(LinkQuNode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*&amp;q)</a:t>
            </a: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q=(LinkQuNode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malloc(sizeof(LinkQuNode));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&gt;front=q-&gt;rear=NULL;</a:t>
            </a: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15"/>
          <p:cNvGrpSpPr/>
          <p:nvPr/>
        </p:nvGrpSpPr>
        <p:grpSpPr>
          <a:xfrm>
            <a:off x="2501882" y="4255080"/>
            <a:ext cx="3070250" cy="2174316"/>
            <a:chOff x="2501882" y="4000504"/>
            <a:chExt cx="3070250" cy="2174316"/>
          </a:xfrm>
        </p:grpSpPr>
        <p:sp>
          <p:nvSpPr>
            <p:cNvPr id="41993" name="Text Box 9"/>
            <p:cNvSpPr txBox="1">
              <a:spLocks noChangeArrowheads="1"/>
            </p:cNvSpPr>
            <p:nvPr/>
          </p:nvSpPr>
          <p:spPr bwMode="auto">
            <a:xfrm>
              <a:off x="3276600" y="5805488"/>
              <a:ext cx="2087563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链</a:t>
              </a:r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队结点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340107" y="4776803"/>
              <a:ext cx="792163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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340107" y="5210190"/>
              <a:ext cx="792163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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908307" y="4921265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501882" y="4730742"/>
              <a:ext cx="4333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4203707" y="4787915"/>
              <a:ext cx="1368425" cy="8540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front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15" name="下箭头 14"/>
            <p:cNvSpPr/>
            <p:nvPr/>
          </p:nvSpPr>
          <p:spPr>
            <a:xfrm>
              <a:off x="3571868" y="4000504"/>
              <a:ext cx="285752" cy="57150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36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66682" y="357166"/>
            <a:ext cx="8563036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）销毁队列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DestroyQueue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(q)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释放队列占用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存储空间，包括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队头结点和</a:t>
            </a: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数据结点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存储空间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52491" y="1504125"/>
            <a:ext cx="7991475" cy="33037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08000" bIns="10800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DestroyQueue</a:t>
            </a:r>
            <a:r>
              <a:rPr lang="en-US" altLang="zh-CN" sz="18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LinkQuNode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*&amp;q)</a:t>
            </a:r>
            <a:endParaRPr lang="pt-BR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DataNode 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*p=q-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r;  </a:t>
            </a:r>
            <a:r>
              <a:rPr lang="pt-BR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pt-BR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指向队</a:t>
            </a:r>
            <a:r>
              <a:rPr lang="zh-CN" altLang="pt-BR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</a:t>
            </a:r>
            <a:r>
              <a:rPr lang="zh-CN" altLang="pt-BR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endParaRPr lang="zh-CN" altLang="pt-BR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数据结点占用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空间</a:t>
            </a:r>
          </a:p>
          <a:p>
            <a:pPr algn="l">
              <a:lnSpc>
                <a:spcPts val="22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r=p-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(r!=NULL)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free(p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2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p=r;r=p-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free(p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free(q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队结点占用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空间</a:t>
            </a:r>
          </a:p>
          <a:p>
            <a:pPr algn="l">
              <a:lnSpc>
                <a:spcPts val="22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24"/>
          <p:cNvGrpSpPr/>
          <p:nvPr/>
        </p:nvGrpSpPr>
        <p:grpSpPr>
          <a:xfrm>
            <a:off x="638151" y="5013325"/>
            <a:ext cx="6958037" cy="1368425"/>
            <a:chOff x="638151" y="5013325"/>
            <a:chExt cx="6958037" cy="1368425"/>
          </a:xfrm>
        </p:grpSpPr>
        <p:sp>
          <p:nvSpPr>
            <p:cNvPr id="43012" name="Rectangle 4"/>
            <p:cNvSpPr>
              <a:spLocks noChangeArrowheads="1"/>
            </p:cNvSpPr>
            <p:nvPr/>
          </p:nvSpPr>
          <p:spPr bwMode="auto">
            <a:xfrm>
              <a:off x="1476375" y="5514975"/>
              <a:ext cx="792163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  <a:sym typeface="Symbol" pitchFamily="18" charset="2"/>
              </a:endParaRPr>
            </a:p>
          </p:txBody>
        </p:sp>
        <p:sp>
          <p:nvSpPr>
            <p:cNvPr id="43013" name="Rectangle 5"/>
            <p:cNvSpPr>
              <a:spLocks noChangeArrowheads="1"/>
            </p:cNvSpPr>
            <p:nvPr/>
          </p:nvSpPr>
          <p:spPr bwMode="auto">
            <a:xfrm>
              <a:off x="1476375" y="5948363"/>
              <a:ext cx="792163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  <a:sym typeface="Symbol" pitchFamily="18" charset="2"/>
              </a:endParaRPr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1044575" y="5659438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15" name="Text Box 7"/>
            <p:cNvSpPr txBox="1">
              <a:spLocks noChangeArrowheads="1"/>
            </p:cNvSpPr>
            <p:nvPr/>
          </p:nvSpPr>
          <p:spPr bwMode="auto">
            <a:xfrm>
              <a:off x="638151" y="5429264"/>
              <a:ext cx="43338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43016" name="Rectangle 8"/>
            <p:cNvSpPr>
              <a:spLocks noChangeArrowheads="1"/>
            </p:cNvSpPr>
            <p:nvPr/>
          </p:nvSpPr>
          <p:spPr bwMode="auto">
            <a:xfrm>
              <a:off x="2770188" y="5516563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17" name="Rectangle 9"/>
            <p:cNvSpPr>
              <a:spLocks noChangeArrowheads="1"/>
            </p:cNvSpPr>
            <p:nvPr/>
          </p:nvSpPr>
          <p:spPr bwMode="auto">
            <a:xfrm>
              <a:off x="3203575" y="551656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>
              <a:off x="1978025" y="5734050"/>
              <a:ext cx="7921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19" name="Rectangle 11"/>
            <p:cNvSpPr>
              <a:spLocks noChangeArrowheads="1"/>
            </p:cNvSpPr>
            <p:nvPr/>
          </p:nvSpPr>
          <p:spPr bwMode="auto">
            <a:xfrm>
              <a:off x="6731000" y="551656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43020" name="Rectangle 12"/>
            <p:cNvSpPr>
              <a:spLocks noChangeArrowheads="1"/>
            </p:cNvSpPr>
            <p:nvPr/>
          </p:nvSpPr>
          <p:spPr bwMode="auto">
            <a:xfrm>
              <a:off x="7164388" y="5516563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43021" name="Freeform 13"/>
            <p:cNvSpPr>
              <a:spLocks/>
            </p:cNvSpPr>
            <p:nvPr/>
          </p:nvSpPr>
          <p:spPr bwMode="auto">
            <a:xfrm>
              <a:off x="6324600" y="5737225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22" name="Freeform 14"/>
            <p:cNvSpPr>
              <a:spLocks/>
            </p:cNvSpPr>
            <p:nvPr/>
          </p:nvSpPr>
          <p:spPr bwMode="auto">
            <a:xfrm>
              <a:off x="3417888" y="5715000"/>
              <a:ext cx="506412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23" name="Freeform 15"/>
            <p:cNvSpPr>
              <a:spLocks/>
            </p:cNvSpPr>
            <p:nvPr/>
          </p:nvSpPr>
          <p:spPr bwMode="auto">
            <a:xfrm>
              <a:off x="1978025" y="6223000"/>
              <a:ext cx="5057775" cy="14288"/>
            </a:xfrm>
            <a:custGeom>
              <a:avLst/>
              <a:gdLst>
                <a:gd name="T0" fmla="*/ 0 w 3186"/>
                <a:gd name="T1" fmla="*/ 9 h 9"/>
                <a:gd name="T2" fmla="*/ 3186 w 3186"/>
                <a:gd name="T3" fmla="*/ 0 h 9"/>
                <a:gd name="T4" fmla="*/ 0 60000 65536"/>
                <a:gd name="T5" fmla="*/ 0 60000 65536"/>
                <a:gd name="T6" fmla="*/ 0 w 3186"/>
                <a:gd name="T7" fmla="*/ 0 h 9"/>
                <a:gd name="T8" fmla="*/ 3186 w 3186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6" h="9">
                  <a:moveTo>
                    <a:pt x="0" y="9"/>
                  </a:moveTo>
                  <a:lnTo>
                    <a:pt x="318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flipV="1">
              <a:off x="7019925" y="5949950"/>
              <a:ext cx="0" cy="2873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25" name="Text Box 17"/>
            <p:cNvSpPr txBox="1">
              <a:spLocks noChangeArrowheads="1"/>
            </p:cNvSpPr>
            <p:nvPr/>
          </p:nvSpPr>
          <p:spPr bwMode="auto">
            <a:xfrm>
              <a:off x="5357818" y="5429264"/>
              <a:ext cx="792163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>
              <a:off x="2987675" y="5157788"/>
              <a:ext cx="0" cy="360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27" name="Rectangle 19"/>
            <p:cNvSpPr>
              <a:spLocks noChangeArrowheads="1"/>
            </p:cNvSpPr>
            <p:nvPr/>
          </p:nvSpPr>
          <p:spPr bwMode="auto">
            <a:xfrm>
              <a:off x="3994150" y="5516563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43028" name="Rectangle 20"/>
            <p:cNvSpPr>
              <a:spLocks noChangeArrowheads="1"/>
            </p:cNvSpPr>
            <p:nvPr/>
          </p:nvSpPr>
          <p:spPr bwMode="auto">
            <a:xfrm>
              <a:off x="4427538" y="551656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29" name="Freeform 21"/>
            <p:cNvSpPr>
              <a:spLocks/>
            </p:cNvSpPr>
            <p:nvPr/>
          </p:nvSpPr>
          <p:spPr bwMode="auto">
            <a:xfrm>
              <a:off x="4641850" y="571500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>
              <a:off x="4211638" y="5157788"/>
              <a:ext cx="0" cy="360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31" name="Text Box 23"/>
            <p:cNvSpPr txBox="1">
              <a:spLocks noChangeArrowheads="1"/>
            </p:cNvSpPr>
            <p:nvPr/>
          </p:nvSpPr>
          <p:spPr bwMode="auto">
            <a:xfrm>
              <a:off x="2916238" y="5013325"/>
              <a:ext cx="5048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43032" name="Text Box 24"/>
            <p:cNvSpPr txBox="1">
              <a:spLocks noChangeArrowheads="1"/>
            </p:cNvSpPr>
            <p:nvPr/>
          </p:nvSpPr>
          <p:spPr bwMode="auto">
            <a:xfrm>
              <a:off x="4140200" y="5013325"/>
              <a:ext cx="5048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</a:t>
              </a:r>
            </a:p>
          </p:txBody>
        </p: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37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391554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）判断队列是否为空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QueueEmpty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(q)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链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队结点的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域值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，表示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队列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空，返回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；否则返回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solidFill>
                <a:srgbClr val="FF33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900113" y="2205038"/>
            <a:ext cx="5314961" cy="1326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QueueEmpty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(LinkQuNode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*q)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return(q-&gt;rear==NULL);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2501882" y="4071942"/>
            <a:ext cx="3070250" cy="1503433"/>
            <a:chOff x="2501882" y="4071942"/>
            <a:chExt cx="3070250" cy="1503433"/>
          </a:xfrm>
        </p:grpSpPr>
        <p:sp>
          <p:nvSpPr>
            <p:cNvPr id="4" name="Text Box 9"/>
            <p:cNvSpPr txBox="1">
              <a:spLocks noChangeArrowheads="1"/>
            </p:cNvSpPr>
            <p:nvPr/>
          </p:nvSpPr>
          <p:spPr bwMode="auto">
            <a:xfrm>
              <a:off x="3143240" y="5175265"/>
              <a:ext cx="1438276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空链队</a:t>
              </a:r>
              <a:endParaRPr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340107" y="4118003"/>
              <a:ext cx="792163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</a:t>
              </a: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340107" y="4551390"/>
              <a:ext cx="792163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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2908307" y="4262465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501882" y="4071942"/>
              <a:ext cx="43338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4203707" y="4129115"/>
              <a:ext cx="1368425" cy="78483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front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38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50825" y="836613"/>
            <a:ext cx="4678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）进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队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enQueue(q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sz="2000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endParaRPr kumimoji="1" lang="en-US" altLang="zh-CN" sz="2000" dirty="0">
              <a:solidFill>
                <a:srgbClr val="FF33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100" y="1571612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考虑情况：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2214554"/>
            <a:ext cx="2928958" cy="140292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bIns="216000" rtlCol="0">
            <a:spAutoFit/>
          </a:bodyPr>
          <a:lstStyle/>
          <a:p>
            <a:pPr marL="457200" indent="-457200" algn="l">
              <a:lnSpc>
                <a:spcPct val="200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原队列为空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原队列非空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39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398601" y="1425531"/>
            <a:ext cx="2673201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队列的基本运算如下：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539750" y="2101837"/>
            <a:ext cx="8280400" cy="3269998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</a:pP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InitQueue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(&amp;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队列。构造一个空队列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DestroyQueue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(&amp;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队列。释放队列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占用的存储空间。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 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QueueEmpty(q)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队列是否为空。若队列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空，则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返回真；否则返回假。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 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(&amp;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e)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队列。将元素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进队作为队尾元素。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 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(&amp;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en-US" altLang="zh-CN" sz="2000" err="1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队列。从队列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中出队一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元素，并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将其值赋给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642910" y="500042"/>
            <a:ext cx="6572296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队列抽象数据类型＝逻辑结构＋基本运算（运算描述）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4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026"/>
          <p:cNvSpPr txBox="1">
            <a:spLocks noChangeArrowheads="1"/>
          </p:cNvSpPr>
          <p:nvPr/>
        </p:nvSpPr>
        <p:spPr bwMode="auto">
          <a:xfrm>
            <a:off x="228600" y="452438"/>
            <a:ext cx="8415366" cy="3466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rIns="144000">
            <a:spAutoFit/>
          </a:bodyPr>
          <a:lstStyle/>
          <a:p>
            <a:pPr algn="l">
              <a:lnSpc>
                <a:spcPts val="22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(LinkQuNode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e)</a:t>
            </a:r>
          </a:p>
          <a:p>
            <a:pPr algn="l">
              <a:lnSpc>
                <a:spcPts val="22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DataNode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*p;</a:t>
            </a:r>
          </a:p>
          <a:p>
            <a:pPr algn="l">
              <a:lnSpc>
                <a:spcPts val="22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p=(DataNode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malloc(sizeof(DataNode));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&gt;data=e;</a:t>
            </a:r>
          </a:p>
          <a:p>
            <a:pPr algn="l">
              <a:lnSpc>
                <a:spcPts val="22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&gt;next=NULL;</a:t>
            </a:r>
          </a:p>
          <a:p>
            <a:pPr algn="l">
              <a:lnSpc>
                <a:spcPts val="22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q-&gt;rear==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若链队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空，新结点是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首结点又是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q-&gt;front=q-&gt;rear=p;</a:t>
            </a:r>
          </a:p>
          <a:p>
            <a:pPr algn="l">
              <a:lnSpc>
                <a:spcPts val="22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q-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&gt;rear-&gt;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next=p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结点链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尾，并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指向它</a:t>
            </a:r>
          </a:p>
          <a:p>
            <a:pPr algn="l">
              <a:lnSpc>
                <a:spcPts val="2200"/>
              </a:lnSpc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&gt;rear=p;</a:t>
            </a:r>
          </a:p>
          <a:p>
            <a:pPr algn="l">
              <a:lnSpc>
                <a:spcPts val="22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28"/>
          <p:cNvGrpSpPr/>
          <p:nvPr/>
        </p:nvGrpSpPr>
        <p:grpSpPr>
          <a:xfrm>
            <a:off x="71406" y="2678117"/>
            <a:ext cx="7940748" cy="3036899"/>
            <a:chOff x="214282" y="2928934"/>
            <a:chExt cx="7940748" cy="3036899"/>
          </a:xfrm>
        </p:grpSpPr>
        <p:sp>
          <p:nvSpPr>
            <p:cNvPr id="46104" name="Oval 26"/>
            <p:cNvSpPr>
              <a:spLocks noChangeArrowheads="1"/>
            </p:cNvSpPr>
            <p:nvPr/>
          </p:nvSpPr>
          <p:spPr bwMode="auto">
            <a:xfrm>
              <a:off x="6931067" y="4597408"/>
              <a:ext cx="1223963" cy="1368425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rgbClr val="FF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83" name="Rectangle 3"/>
            <p:cNvSpPr>
              <a:spLocks noChangeArrowheads="1"/>
            </p:cNvSpPr>
            <p:nvPr/>
          </p:nvSpPr>
          <p:spPr bwMode="auto">
            <a:xfrm>
              <a:off x="827088" y="4794250"/>
              <a:ext cx="792162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  <a:sym typeface="Symbol" pitchFamily="18" charset="2"/>
              </a:endParaRPr>
            </a:p>
          </p:txBody>
        </p:sp>
        <p:sp>
          <p:nvSpPr>
            <p:cNvPr id="46084" name="Rectangle 4"/>
            <p:cNvSpPr>
              <a:spLocks noChangeArrowheads="1"/>
            </p:cNvSpPr>
            <p:nvPr/>
          </p:nvSpPr>
          <p:spPr bwMode="auto">
            <a:xfrm>
              <a:off x="827088" y="5227638"/>
              <a:ext cx="792162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  <a:sym typeface="Symbol" pitchFamily="18" charset="2"/>
              </a:endParaRPr>
            </a:p>
          </p:txBody>
        </p:sp>
        <p:sp>
          <p:nvSpPr>
            <p:cNvPr id="46085" name="Line 5"/>
            <p:cNvSpPr>
              <a:spLocks noChangeShapeType="1"/>
            </p:cNvSpPr>
            <p:nvPr/>
          </p:nvSpPr>
          <p:spPr bwMode="auto">
            <a:xfrm>
              <a:off x="395288" y="4938713"/>
              <a:ext cx="4318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214282" y="4508508"/>
              <a:ext cx="4333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46087" name="Rectangle 7"/>
            <p:cNvSpPr>
              <a:spLocks noChangeArrowheads="1"/>
            </p:cNvSpPr>
            <p:nvPr/>
          </p:nvSpPr>
          <p:spPr bwMode="auto">
            <a:xfrm>
              <a:off x="2120900" y="4795838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88" name="Rectangle 8"/>
            <p:cNvSpPr>
              <a:spLocks noChangeArrowheads="1"/>
            </p:cNvSpPr>
            <p:nvPr/>
          </p:nvSpPr>
          <p:spPr bwMode="auto">
            <a:xfrm>
              <a:off x="2554288" y="4797425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89" name="Line 9"/>
            <p:cNvSpPr>
              <a:spLocks noChangeShapeType="1"/>
            </p:cNvSpPr>
            <p:nvPr/>
          </p:nvSpPr>
          <p:spPr bwMode="auto">
            <a:xfrm>
              <a:off x="1328738" y="5013325"/>
              <a:ext cx="79216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90" name="Rectangle 10"/>
            <p:cNvSpPr>
              <a:spLocks noChangeArrowheads="1"/>
            </p:cNvSpPr>
            <p:nvPr/>
          </p:nvSpPr>
          <p:spPr bwMode="auto">
            <a:xfrm>
              <a:off x="5715008" y="4797425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46091" name="Rectangle 11"/>
            <p:cNvSpPr>
              <a:spLocks noChangeArrowheads="1"/>
            </p:cNvSpPr>
            <p:nvPr/>
          </p:nvSpPr>
          <p:spPr bwMode="auto">
            <a:xfrm>
              <a:off x="6148395" y="4799013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46092" name="Freeform 12"/>
            <p:cNvSpPr>
              <a:spLocks/>
            </p:cNvSpPr>
            <p:nvPr/>
          </p:nvSpPr>
          <p:spPr bwMode="auto">
            <a:xfrm>
              <a:off x="5319118" y="5016500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93" name="Freeform 13"/>
            <p:cNvSpPr>
              <a:spLocks/>
            </p:cNvSpPr>
            <p:nvPr/>
          </p:nvSpPr>
          <p:spPr bwMode="auto">
            <a:xfrm>
              <a:off x="2768600" y="4994275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94" name="Freeform 14"/>
            <p:cNvSpPr>
              <a:spLocks/>
            </p:cNvSpPr>
            <p:nvPr/>
          </p:nvSpPr>
          <p:spPr bwMode="auto">
            <a:xfrm>
              <a:off x="1328738" y="5502275"/>
              <a:ext cx="4680000" cy="0"/>
            </a:xfrm>
            <a:custGeom>
              <a:avLst/>
              <a:gdLst>
                <a:gd name="T0" fmla="*/ 0 w 3186"/>
                <a:gd name="T1" fmla="*/ 9 h 9"/>
                <a:gd name="T2" fmla="*/ 3186 w 3186"/>
                <a:gd name="T3" fmla="*/ 0 h 9"/>
                <a:gd name="T4" fmla="*/ 0 60000 65536"/>
                <a:gd name="T5" fmla="*/ 0 60000 65536"/>
                <a:gd name="T6" fmla="*/ 0 w 3186"/>
                <a:gd name="T7" fmla="*/ 0 h 9"/>
                <a:gd name="T8" fmla="*/ 3186 w 3186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6" h="9">
                  <a:moveTo>
                    <a:pt x="0" y="9"/>
                  </a:moveTo>
                  <a:lnTo>
                    <a:pt x="3186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95" name="Line 15"/>
            <p:cNvSpPr>
              <a:spLocks noChangeShapeType="1"/>
            </p:cNvSpPr>
            <p:nvPr/>
          </p:nvSpPr>
          <p:spPr bwMode="auto">
            <a:xfrm flipV="1">
              <a:off x="6003933" y="5229225"/>
              <a:ext cx="0" cy="28733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96" name="Text Box 16"/>
            <p:cNvSpPr txBox="1">
              <a:spLocks noChangeArrowheads="1"/>
            </p:cNvSpPr>
            <p:nvPr/>
          </p:nvSpPr>
          <p:spPr bwMode="auto">
            <a:xfrm>
              <a:off x="4536206" y="4814447"/>
              <a:ext cx="64294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>
              <a:off x="7394590" y="4797425"/>
              <a:ext cx="0" cy="36036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98" name="Rectangle 18"/>
            <p:cNvSpPr>
              <a:spLocks noChangeArrowheads="1"/>
            </p:cNvSpPr>
            <p:nvPr/>
          </p:nvSpPr>
          <p:spPr bwMode="auto">
            <a:xfrm>
              <a:off x="3344863" y="4795838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46099" name="Rectangle 19"/>
            <p:cNvSpPr>
              <a:spLocks noChangeArrowheads="1"/>
            </p:cNvSpPr>
            <p:nvPr/>
          </p:nvSpPr>
          <p:spPr bwMode="auto">
            <a:xfrm>
              <a:off x="3778250" y="4797425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00" name="Freeform 20"/>
            <p:cNvSpPr>
              <a:spLocks/>
            </p:cNvSpPr>
            <p:nvPr/>
          </p:nvSpPr>
          <p:spPr bwMode="auto">
            <a:xfrm>
              <a:off x="3992563" y="4994275"/>
              <a:ext cx="506412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01" name="Text Box 22"/>
            <p:cNvSpPr txBox="1">
              <a:spLocks noChangeArrowheads="1"/>
            </p:cNvSpPr>
            <p:nvPr/>
          </p:nvSpPr>
          <p:spPr bwMode="auto">
            <a:xfrm>
              <a:off x="7356490" y="4652963"/>
              <a:ext cx="5048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46102" name="Rectangle 24"/>
            <p:cNvSpPr>
              <a:spLocks noChangeArrowheads="1"/>
            </p:cNvSpPr>
            <p:nvPr/>
          </p:nvSpPr>
          <p:spPr bwMode="auto">
            <a:xfrm>
              <a:off x="7177102" y="5154613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46103" name="Rectangle 25"/>
            <p:cNvSpPr>
              <a:spLocks noChangeArrowheads="1"/>
            </p:cNvSpPr>
            <p:nvPr/>
          </p:nvSpPr>
          <p:spPr bwMode="auto">
            <a:xfrm>
              <a:off x="7610490" y="51562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05" name="Freeform 27"/>
            <p:cNvSpPr>
              <a:spLocks/>
            </p:cNvSpPr>
            <p:nvPr/>
          </p:nvSpPr>
          <p:spPr bwMode="auto">
            <a:xfrm>
              <a:off x="6643702" y="4510087"/>
              <a:ext cx="525462" cy="455613"/>
            </a:xfrm>
            <a:custGeom>
              <a:avLst/>
              <a:gdLst>
                <a:gd name="T0" fmla="*/ 376 w 376"/>
                <a:gd name="T1" fmla="*/ 143 h 263"/>
                <a:gd name="T2" fmla="*/ 328 w 376"/>
                <a:gd name="T3" fmla="*/ 59 h 263"/>
                <a:gd name="T4" fmla="*/ 284 w 376"/>
                <a:gd name="T5" fmla="*/ 27 h 263"/>
                <a:gd name="T6" fmla="*/ 200 w 376"/>
                <a:gd name="T7" fmla="*/ 3 h 263"/>
                <a:gd name="T8" fmla="*/ 92 w 376"/>
                <a:gd name="T9" fmla="*/ 43 h 263"/>
                <a:gd name="T10" fmla="*/ 32 w 376"/>
                <a:gd name="T11" fmla="*/ 151 h 263"/>
                <a:gd name="T12" fmla="*/ 0 w 376"/>
                <a:gd name="T13" fmla="*/ 263 h 2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6"/>
                <a:gd name="T22" fmla="*/ 0 h 263"/>
                <a:gd name="T23" fmla="*/ 376 w 376"/>
                <a:gd name="T24" fmla="*/ 263 h 2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6" h="263">
                  <a:moveTo>
                    <a:pt x="376" y="143"/>
                  </a:moveTo>
                  <a:cubicBezTo>
                    <a:pt x="368" y="129"/>
                    <a:pt x="343" y="78"/>
                    <a:pt x="328" y="59"/>
                  </a:cubicBezTo>
                  <a:lnTo>
                    <a:pt x="284" y="27"/>
                  </a:lnTo>
                  <a:cubicBezTo>
                    <a:pt x="263" y="18"/>
                    <a:pt x="232" y="0"/>
                    <a:pt x="200" y="3"/>
                  </a:cubicBezTo>
                  <a:cubicBezTo>
                    <a:pt x="168" y="6"/>
                    <a:pt x="120" y="18"/>
                    <a:pt x="92" y="43"/>
                  </a:cubicBezTo>
                  <a:cubicBezTo>
                    <a:pt x="64" y="68"/>
                    <a:pt x="47" y="114"/>
                    <a:pt x="32" y="151"/>
                  </a:cubicBezTo>
                  <a:cubicBezTo>
                    <a:pt x="24" y="187"/>
                    <a:pt x="7" y="240"/>
                    <a:pt x="0" y="263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42976" y="2928934"/>
              <a:ext cx="6500858" cy="7858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6200000" flipH="1">
              <a:off x="3964777" y="4107661"/>
              <a:ext cx="785820" cy="0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40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28596" y="785794"/>
            <a:ext cx="4071966" cy="41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）出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队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deQueue(q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sz="2000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endParaRPr kumimoji="1" lang="en-US" altLang="zh-CN" sz="2000" dirty="0">
              <a:solidFill>
                <a:srgbClr val="FF33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673318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考虑情况：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2316260"/>
            <a:ext cx="4357718" cy="171215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bIns="180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原队列为空</a:t>
            </a:r>
            <a:endParaRPr kumimoji="1" lang="en-US" altLang="zh-CN" sz="20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原队列只有一个结点</a:t>
            </a:r>
            <a:endParaRPr kumimoji="1" lang="en-US" altLang="zh-CN" sz="20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其他情况</a:t>
            </a:r>
            <a:endParaRPr lang="zh-CN" altLang="en-US" sz="200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41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00034" y="428604"/>
            <a:ext cx="8001000" cy="3731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 algn="l">
              <a:lnSpc>
                <a:spcPts val="2200"/>
              </a:lnSpc>
            </a:pPr>
            <a:r>
              <a:rPr kumimoji="1"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kumimoji="1" lang="pt-BR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</a:t>
            </a:r>
            <a:r>
              <a:rPr kumimoji="1"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(LinkQuNode </a:t>
            </a:r>
            <a:r>
              <a:rPr kumimoji="1"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kumimoji="1"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kumimoji="1"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kumimoji="1"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&amp;e)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DataNode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*t;</a:t>
            </a:r>
          </a:p>
          <a:p>
            <a:pPr algn="l">
              <a:lnSpc>
                <a:spcPts val="22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(q-&gt;rear==NULL) return false;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队列为空</a:t>
            </a:r>
          </a:p>
          <a:p>
            <a:pPr algn="l">
              <a:lnSpc>
                <a:spcPts val="2200"/>
              </a:lnSpc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t=q-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&gt;front;		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指向第一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个数据结点</a:t>
            </a:r>
            <a:endParaRPr kumimoji="1" lang="zh-CN" altLang="en-US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q-&gt;front==q-&gt;rear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队列中只有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一个结点时</a:t>
            </a:r>
            <a:endParaRPr kumimoji="1" lang="zh-CN" altLang="en-US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q-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&gt;front=q-&gt;rear=NULL;</a:t>
            </a:r>
          </a:p>
          <a:p>
            <a:pPr algn="l">
              <a:lnSpc>
                <a:spcPts val="22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队列中有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多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个结点时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q-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&gt;front=q-&gt;front-&gt;next;</a:t>
            </a:r>
          </a:p>
          <a:p>
            <a:pPr algn="l">
              <a:lnSpc>
                <a:spcPts val="22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e=t-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&gt;data;</a:t>
            </a:r>
          </a:p>
          <a:p>
            <a:pPr algn="l">
              <a:lnSpc>
                <a:spcPts val="22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2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true;</a:t>
            </a:r>
          </a:p>
          <a:p>
            <a:pPr algn="l">
              <a:lnSpc>
                <a:spcPts val="22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26"/>
          <p:cNvGrpSpPr/>
          <p:nvPr/>
        </p:nvGrpSpPr>
        <p:grpSpPr>
          <a:xfrm>
            <a:off x="1000100" y="2500306"/>
            <a:ext cx="6272248" cy="3357586"/>
            <a:chOff x="1000100" y="2357430"/>
            <a:chExt cx="6272248" cy="3357586"/>
          </a:xfrm>
        </p:grpSpPr>
        <p:sp>
          <p:nvSpPr>
            <p:cNvPr id="48131" name="Rectangle 4"/>
            <p:cNvSpPr>
              <a:spLocks noChangeArrowheads="1"/>
            </p:cNvSpPr>
            <p:nvPr/>
          </p:nvSpPr>
          <p:spPr bwMode="auto">
            <a:xfrm>
              <a:off x="1790676" y="4848241"/>
              <a:ext cx="792163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  <a:sym typeface="Symbol" pitchFamily="18" charset="2"/>
              </a:endParaRPr>
            </a:p>
          </p:txBody>
        </p:sp>
        <p:sp>
          <p:nvSpPr>
            <p:cNvPr id="48132" name="Rectangle 5"/>
            <p:cNvSpPr>
              <a:spLocks noChangeArrowheads="1"/>
            </p:cNvSpPr>
            <p:nvPr/>
          </p:nvSpPr>
          <p:spPr bwMode="auto">
            <a:xfrm>
              <a:off x="1790676" y="5281628"/>
              <a:ext cx="792163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  <a:sym typeface="Symbol" pitchFamily="18" charset="2"/>
              </a:endParaRPr>
            </a:p>
          </p:txBody>
        </p:sp>
        <p:sp>
          <p:nvSpPr>
            <p:cNvPr id="48133" name="Line 6"/>
            <p:cNvSpPr>
              <a:spLocks noChangeShapeType="1"/>
            </p:cNvSpPr>
            <p:nvPr/>
          </p:nvSpPr>
          <p:spPr bwMode="auto">
            <a:xfrm>
              <a:off x="1358876" y="4992703"/>
              <a:ext cx="4318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34" name="Text Box 7"/>
            <p:cNvSpPr txBox="1">
              <a:spLocks noChangeArrowheads="1"/>
            </p:cNvSpPr>
            <p:nvPr/>
          </p:nvSpPr>
          <p:spPr bwMode="auto">
            <a:xfrm>
              <a:off x="1000100" y="4572008"/>
              <a:ext cx="4333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48135" name="Rectangle 8"/>
            <p:cNvSpPr>
              <a:spLocks noChangeArrowheads="1"/>
            </p:cNvSpPr>
            <p:nvPr/>
          </p:nvSpPr>
          <p:spPr bwMode="auto">
            <a:xfrm>
              <a:off x="3084489" y="4849828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8136" name="Rectangle 9"/>
            <p:cNvSpPr>
              <a:spLocks noChangeArrowheads="1"/>
            </p:cNvSpPr>
            <p:nvPr/>
          </p:nvSpPr>
          <p:spPr bwMode="auto">
            <a:xfrm>
              <a:off x="3517876" y="4851416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37" name="Line 10"/>
            <p:cNvSpPr>
              <a:spLocks noChangeShapeType="1"/>
            </p:cNvSpPr>
            <p:nvPr/>
          </p:nvSpPr>
          <p:spPr bwMode="auto">
            <a:xfrm>
              <a:off x="2292326" y="5067316"/>
              <a:ext cx="792163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38" name="Rectangle 11"/>
            <p:cNvSpPr>
              <a:spLocks noChangeArrowheads="1"/>
            </p:cNvSpPr>
            <p:nvPr/>
          </p:nvSpPr>
          <p:spPr bwMode="auto">
            <a:xfrm>
              <a:off x="6407160" y="4853004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48139" name="Rectangle 12"/>
            <p:cNvSpPr>
              <a:spLocks noChangeArrowheads="1"/>
            </p:cNvSpPr>
            <p:nvPr/>
          </p:nvSpPr>
          <p:spPr bwMode="auto">
            <a:xfrm>
              <a:off x="6840548" y="485300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48140" name="Freeform 13"/>
            <p:cNvSpPr>
              <a:spLocks/>
            </p:cNvSpPr>
            <p:nvPr/>
          </p:nvSpPr>
          <p:spPr bwMode="auto">
            <a:xfrm>
              <a:off x="6000760" y="5070491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1" name="Freeform 14"/>
            <p:cNvSpPr>
              <a:spLocks/>
            </p:cNvSpPr>
            <p:nvPr/>
          </p:nvSpPr>
          <p:spPr bwMode="auto">
            <a:xfrm>
              <a:off x="3808389" y="5048266"/>
              <a:ext cx="506412" cy="1587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2" name="Freeform 15"/>
            <p:cNvSpPr>
              <a:spLocks/>
            </p:cNvSpPr>
            <p:nvPr/>
          </p:nvSpPr>
          <p:spPr bwMode="auto">
            <a:xfrm>
              <a:off x="2292326" y="5556266"/>
              <a:ext cx="4680000" cy="0"/>
            </a:xfrm>
            <a:custGeom>
              <a:avLst/>
              <a:gdLst>
                <a:gd name="T0" fmla="*/ 0 w 3186"/>
                <a:gd name="T1" fmla="*/ 9 h 9"/>
                <a:gd name="T2" fmla="*/ 3186 w 3186"/>
                <a:gd name="T3" fmla="*/ 0 h 9"/>
                <a:gd name="T4" fmla="*/ 0 60000 65536"/>
                <a:gd name="T5" fmla="*/ 0 60000 65536"/>
                <a:gd name="T6" fmla="*/ 0 w 3186"/>
                <a:gd name="T7" fmla="*/ 0 h 9"/>
                <a:gd name="T8" fmla="*/ 3186 w 3186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6" h="9">
                  <a:moveTo>
                    <a:pt x="0" y="9"/>
                  </a:moveTo>
                  <a:lnTo>
                    <a:pt x="3186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3" name="Line 16"/>
            <p:cNvSpPr>
              <a:spLocks noChangeShapeType="1"/>
            </p:cNvSpPr>
            <p:nvPr/>
          </p:nvSpPr>
          <p:spPr bwMode="auto">
            <a:xfrm flipV="1">
              <a:off x="6958852" y="5283216"/>
              <a:ext cx="0" cy="2873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4" name="Text Box 17"/>
            <p:cNvSpPr txBox="1">
              <a:spLocks noChangeArrowheads="1"/>
            </p:cNvSpPr>
            <p:nvPr/>
          </p:nvSpPr>
          <p:spPr bwMode="auto">
            <a:xfrm>
              <a:off x="5469164" y="4757750"/>
              <a:ext cx="571504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48145" name="Rectangle 18"/>
            <p:cNvSpPr>
              <a:spLocks noChangeArrowheads="1"/>
            </p:cNvSpPr>
            <p:nvPr/>
          </p:nvSpPr>
          <p:spPr bwMode="auto">
            <a:xfrm>
              <a:off x="4308451" y="4849828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48146" name="Rectangle 19"/>
            <p:cNvSpPr>
              <a:spLocks noChangeArrowheads="1"/>
            </p:cNvSpPr>
            <p:nvPr/>
          </p:nvSpPr>
          <p:spPr bwMode="auto">
            <a:xfrm>
              <a:off x="4741839" y="4851416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7" name="Freeform 20"/>
            <p:cNvSpPr>
              <a:spLocks/>
            </p:cNvSpPr>
            <p:nvPr/>
          </p:nvSpPr>
          <p:spPr bwMode="auto">
            <a:xfrm>
              <a:off x="4956151" y="5048266"/>
              <a:ext cx="506413" cy="1587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8" name="Oval 21"/>
            <p:cNvSpPr>
              <a:spLocks noChangeArrowheads="1"/>
            </p:cNvSpPr>
            <p:nvPr/>
          </p:nvSpPr>
          <p:spPr bwMode="auto">
            <a:xfrm>
              <a:off x="2844788" y="4240218"/>
              <a:ext cx="1296988" cy="122555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rgbClr val="FF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9" name="Line 22"/>
            <p:cNvSpPr>
              <a:spLocks noChangeShapeType="1"/>
            </p:cNvSpPr>
            <p:nvPr/>
          </p:nvSpPr>
          <p:spPr bwMode="auto">
            <a:xfrm>
              <a:off x="3301976" y="4491053"/>
              <a:ext cx="0" cy="35877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50" name="Text Box 23"/>
            <p:cNvSpPr txBox="1">
              <a:spLocks noChangeArrowheads="1"/>
            </p:cNvSpPr>
            <p:nvPr/>
          </p:nvSpPr>
          <p:spPr bwMode="auto">
            <a:xfrm>
              <a:off x="3000364" y="4311666"/>
              <a:ext cx="3603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1428728" y="2357430"/>
              <a:ext cx="3214710" cy="42862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直接箭头连接符 24"/>
            <p:cNvCxnSpPr>
              <a:stCxn id="23" idx="2"/>
            </p:cNvCxnSpPr>
            <p:nvPr/>
          </p:nvCxnSpPr>
          <p:spPr>
            <a:xfrm rot="16200000" flipH="1">
              <a:off x="2482438" y="3339702"/>
              <a:ext cx="1428760" cy="321471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071934" y="4286256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删除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42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285720" y="785794"/>
            <a:ext cx="8643998" cy="80009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3.8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 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采用一个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带头结点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只有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尾结点指针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的循环单链表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存储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队列，设计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队列的初始化、进队和出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队等算法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23"/>
          <p:cNvGrpSpPr/>
          <p:nvPr/>
        </p:nvGrpSpPr>
        <p:grpSpPr>
          <a:xfrm>
            <a:off x="1071538" y="2263775"/>
            <a:ext cx="6480175" cy="2065401"/>
            <a:chOff x="1071538" y="2263775"/>
            <a:chExt cx="6480175" cy="2065401"/>
          </a:xfrm>
        </p:grpSpPr>
        <p:sp>
          <p:nvSpPr>
            <p:cNvPr id="49157" name="Text Box 34"/>
            <p:cNvSpPr txBox="1">
              <a:spLocks noChangeArrowheads="1"/>
            </p:cNvSpPr>
            <p:nvPr/>
          </p:nvSpPr>
          <p:spPr bwMode="auto">
            <a:xfrm>
              <a:off x="6734195" y="2263775"/>
              <a:ext cx="792163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49158" name="Rectangle 35"/>
            <p:cNvSpPr>
              <a:spLocks noChangeArrowheads="1"/>
            </p:cNvSpPr>
            <p:nvPr/>
          </p:nvSpPr>
          <p:spPr bwMode="auto">
            <a:xfrm>
              <a:off x="1978025" y="277971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59" name="Rectangle 36"/>
            <p:cNvSpPr>
              <a:spLocks noChangeArrowheads="1"/>
            </p:cNvSpPr>
            <p:nvPr/>
          </p:nvSpPr>
          <p:spPr bwMode="auto">
            <a:xfrm>
              <a:off x="2411413" y="27813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60" name="Rectangle 37"/>
            <p:cNvSpPr>
              <a:spLocks noChangeArrowheads="1"/>
            </p:cNvSpPr>
            <p:nvPr/>
          </p:nvSpPr>
          <p:spPr bwMode="auto">
            <a:xfrm>
              <a:off x="5938838" y="27813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49161" name="Rectangle 38"/>
            <p:cNvSpPr>
              <a:spLocks noChangeArrowheads="1"/>
            </p:cNvSpPr>
            <p:nvPr/>
          </p:nvSpPr>
          <p:spPr bwMode="auto">
            <a:xfrm>
              <a:off x="6372225" y="2782888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62" name="Freeform 39"/>
            <p:cNvSpPr>
              <a:spLocks/>
            </p:cNvSpPr>
            <p:nvPr/>
          </p:nvSpPr>
          <p:spPr bwMode="auto">
            <a:xfrm>
              <a:off x="5532438" y="3000375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63" name="Freeform 40"/>
            <p:cNvSpPr>
              <a:spLocks/>
            </p:cNvSpPr>
            <p:nvPr/>
          </p:nvSpPr>
          <p:spPr bwMode="auto">
            <a:xfrm>
              <a:off x="2676525" y="297815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64" name="Text Box 41"/>
            <p:cNvSpPr txBox="1">
              <a:spLocks noChangeArrowheads="1"/>
            </p:cNvSpPr>
            <p:nvPr/>
          </p:nvSpPr>
          <p:spPr bwMode="auto">
            <a:xfrm>
              <a:off x="4572000" y="2725130"/>
              <a:ext cx="7921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49165" name="Rectangle 42"/>
            <p:cNvSpPr>
              <a:spLocks noChangeArrowheads="1"/>
            </p:cNvSpPr>
            <p:nvPr/>
          </p:nvSpPr>
          <p:spPr bwMode="auto">
            <a:xfrm>
              <a:off x="3201988" y="277971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49166" name="Rectangle 43"/>
            <p:cNvSpPr>
              <a:spLocks noChangeArrowheads="1"/>
            </p:cNvSpPr>
            <p:nvPr/>
          </p:nvSpPr>
          <p:spPr bwMode="auto">
            <a:xfrm>
              <a:off x="3635375" y="27813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67" name="Freeform 44"/>
            <p:cNvSpPr>
              <a:spLocks/>
            </p:cNvSpPr>
            <p:nvPr/>
          </p:nvSpPr>
          <p:spPr bwMode="auto">
            <a:xfrm>
              <a:off x="3849688" y="297815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68" name="Line 45"/>
            <p:cNvSpPr>
              <a:spLocks noChangeShapeType="1"/>
            </p:cNvSpPr>
            <p:nvPr/>
          </p:nvSpPr>
          <p:spPr bwMode="auto">
            <a:xfrm>
              <a:off x="6499225" y="3043238"/>
              <a:ext cx="0" cy="647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69" name="Line 46"/>
            <p:cNvSpPr>
              <a:spLocks noChangeShapeType="1"/>
            </p:cNvSpPr>
            <p:nvPr/>
          </p:nvSpPr>
          <p:spPr bwMode="auto">
            <a:xfrm>
              <a:off x="1530350" y="3695700"/>
              <a:ext cx="49688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70" name="Freeform 47"/>
            <p:cNvSpPr>
              <a:spLocks/>
            </p:cNvSpPr>
            <p:nvPr/>
          </p:nvSpPr>
          <p:spPr bwMode="auto">
            <a:xfrm>
              <a:off x="1549400" y="2974975"/>
              <a:ext cx="1588" cy="728663"/>
            </a:xfrm>
            <a:custGeom>
              <a:avLst/>
              <a:gdLst>
                <a:gd name="T0" fmla="*/ 9 w 9"/>
                <a:gd name="T1" fmla="*/ 0 h 459"/>
                <a:gd name="T2" fmla="*/ 0 w 9"/>
                <a:gd name="T3" fmla="*/ 459 h 459"/>
                <a:gd name="T4" fmla="*/ 0 60000 65536"/>
                <a:gd name="T5" fmla="*/ 0 60000 65536"/>
                <a:gd name="T6" fmla="*/ 0 w 9"/>
                <a:gd name="T7" fmla="*/ 0 h 459"/>
                <a:gd name="T8" fmla="*/ 9 w 9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" h="459">
                  <a:moveTo>
                    <a:pt x="9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71" name="Line 48"/>
            <p:cNvSpPr>
              <a:spLocks noChangeShapeType="1"/>
            </p:cNvSpPr>
            <p:nvPr/>
          </p:nvSpPr>
          <p:spPr bwMode="auto">
            <a:xfrm>
              <a:off x="1547813" y="2995613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72" name="Line 49"/>
            <p:cNvSpPr>
              <a:spLocks noChangeShapeType="1"/>
            </p:cNvSpPr>
            <p:nvPr/>
          </p:nvSpPr>
          <p:spPr bwMode="auto">
            <a:xfrm flipH="1">
              <a:off x="6516688" y="2420938"/>
              <a:ext cx="287338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73" name="Text Box 50"/>
            <p:cNvSpPr txBox="1">
              <a:spLocks noChangeArrowheads="1"/>
            </p:cNvSpPr>
            <p:nvPr/>
          </p:nvSpPr>
          <p:spPr bwMode="auto">
            <a:xfrm>
              <a:off x="2051050" y="2276475"/>
              <a:ext cx="865188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队头</a:t>
              </a:r>
            </a:p>
          </p:txBody>
        </p:sp>
        <p:sp>
          <p:nvSpPr>
            <p:cNvPr id="49174" name="Text Box 51"/>
            <p:cNvSpPr txBox="1">
              <a:spLocks noChangeArrowheads="1"/>
            </p:cNvSpPr>
            <p:nvPr/>
          </p:nvSpPr>
          <p:spPr bwMode="auto">
            <a:xfrm>
              <a:off x="5724525" y="2276475"/>
              <a:ext cx="865188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队尾</a:t>
              </a:r>
            </a:p>
          </p:txBody>
        </p:sp>
        <p:sp>
          <p:nvSpPr>
            <p:cNvPr id="49175" name="Text Box 52"/>
            <p:cNvSpPr txBox="1">
              <a:spLocks noChangeArrowheads="1"/>
            </p:cNvSpPr>
            <p:nvPr/>
          </p:nvSpPr>
          <p:spPr bwMode="auto">
            <a:xfrm>
              <a:off x="1071538" y="3929066"/>
              <a:ext cx="6480175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这样的链队</a:t>
              </a:r>
              <a:r>
                <a:rPr lang="zh-CN" altLang="en-US" sz="200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通过</a:t>
              </a:r>
              <a:r>
                <a:rPr lang="zh-CN" altLang="en-US" sz="20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尾结点指针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rear</a:t>
              </a:r>
              <a:r>
                <a:rPr lang="zh-CN" altLang="en-US" sz="2000" dirty="0">
                  <a:solidFill>
                    <a:srgbClr val="FF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唯一标识</a:t>
              </a:r>
              <a:r>
                <a:rPr lang="zh-CN" altLang="en-US" sz="2000" dirty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。</a:t>
              </a: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43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8" name="Text Box 23"/>
          <p:cNvSpPr txBox="1">
            <a:spLocks noChangeArrowheads="1"/>
          </p:cNvSpPr>
          <p:nvPr/>
        </p:nvSpPr>
        <p:spPr bwMode="auto">
          <a:xfrm>
            <a:off x="971551" y="3429000"/>
            <a:ext cx="6100780" cy="191088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队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空条件：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rear=NULL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队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满条件：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不考虑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进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en-US" altLang="zh-CN" sz="2000" i="1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将包含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的结点插入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到单链表表尾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出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队操作：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删除单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首结点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0199" name="Text Box 24"/>
          <p:cNvSpPr txBox="1">
            <a:spLocks noChangeArrowheads="1"/>
          </p:cNvSpPr>
          <p:nvPr/>
        </p:nvSpPr>
        <p:spPr bwMode="auto">
          <a:xfrm>
            <a:off x="785786" y="2857496"/>
            <a:ext cx="26019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链队的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要素：</a:t>
            </a:r>
          </a:p>
        </p:txBody>
      </p:sp>
      <p:grpSp>
        <p:nvGrpSpPr>
          <p:cNvPr id="2" name="组合 23"/>
          <p:cNvGrpSpPr/>
          <p:nvPr/>
        </p:nvGrpSpPr>
        <p:grpSpPr>
          <a:xfrm>
            <a:off x="1163659" y="377815"/>
            <a:ext cx="6480175" cy="2065401"/>
            <a:chOff x="1071538" y="2263775"/>
            <a:chExt cx="6480175" cy="2065401"/>
          </a:xfrm>
        </p:grpSpPr>
        <p:sp>
          <p:nvSpPr>
            <p:cNvPr id="25" name="Text Box 34"/>
            <p:cNvSpPr txBox="1">
              <a:spLocks noChangeArrowheads="1"/>
            </p:cNvSpPr>
            <p:nvPr/>
          </p:nvSpPr>
          <p:spPr bwMode="auto">
            <a:xfrm>
              <a:off x="6734195" y="2263775"/>
              <a:ext cx="792163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1978025" y="277971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2411413" y="27813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Rectangle 37"/>
            <p:cNvSpPr>
              <a:spLocks noChangeArrowheads="1"/>
            </p:cNvSpPr>
            <p:nvPr/>
          </p:nvSpPr>
          <p:spPr bwMode="auto">
            <a:xfrm>
              <a:off x="5938838" y="27813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6372225" y="2782888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Freeform 39"/>
            <p:cNvSpPr>
              <a:spLocks/>
            </p:cNvSpPr>
            <p:nvPr/>
          </p:nvSpPr>
          <p:spPr bwMode="auto">
            <a:xfrm>
              <a:off x="5532438" y="3000375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Freeform 40"/>
            <p:cNvSpPr>
              <a:spLocks/>
            </p:cNvSpPr>
            <p:nvPr/>
          </p:nvSpPr>
          <p:spPr bwMode="auto">
            <a:xfrm>
              <a:off x="2676525" y="297815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 Box 41"/>
            <p:cNvSpPr txBox="1">
              <a:spLocks noChangeArrowheads="1"/>
            </p:cNvSpPr>
            <p:nvPr/>
          </p:nvSpPr>
          <p:spPr bwMode="auto">
            <a:xfrm>
              <a:off x="4498430" y="2746150"/>
              <a:ext cx="7921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33" name="Rectangle 42"/>
            <p:cNvSpPr>
              <a:spLocks noChangeArrowheads="1"/>
            </p:cNvSpPr>
            <p:nvPr/>
          </p:nvSpPr>
          <p:spPr bwMode="auto">
            <a:xfrm>
              <a:off x="3201988" y="277971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3635375" y="27813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Freeform 44"/>
            <p:cNvSpPr>
              <a:spLocks/>
            </p:cNvSpPr>
            <p:nvPr/>
          </p:nvSpPr>
          <p:spPr bwMode="auto">
            <a:xfrm>
              <a:off x="3849688" y="297815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45"/>
            <p:cNvSpPr>
              <a:spLocks noChangeShapeType="1"/>
            </p:cNvSpPr>
            <p:nvPr/>
          </p:nvSpPr>
          <p:spPr bwMode="auto">
            <a:xfrm>
              <a:off x="6499225" y="3043238"/>
              <a:ext cx="0" cy="647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46"/>
            <p:cNvSpPr>
              <a:spLocks noChangeShapeType="1"/>
            </p:cNvSpPr>
            <p:nvPr/>
          </p:nvSpPr>
          <p:spPr bwMode="auto">
            <a:xfrm>
              <a:off x="1530350" y="3695700"/>
              <a:ext cx="49688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Freeform 47"/>
            <p:cNvSpPr>
              <a:spLocks/>
            </p:cNvSpPr>
            <p:nvPr/>
          </p:nvSpPr>
          <p:spPr bwMode="auto">
            <a:xfrm>
              <a:off x="1549400" y="2974975"/>
              <a:ext cx="1588" cy="728663"/>
            </a:xfrm>
            <a:custGeom>
              <a:avLst/>
              <a:gdLst>
                <a:gd name="T0" fmla="*/ 9 w 9"/>
                <a:gd name="T1" fmla="*/ 0 h 459"/>
                <a:gd name="T2" fmla="*/ 0 w 9"/>
                <a:gd name="T3" fmla="*/ 459 h 459"/>
                <a:gd name="T4" fmla="*/ 0 60000 65536"/>
                <a:gd name="T5" fmla="*/ 0 60000 65536"/>
                <a:gd name="T6" fmla="*/ 0 w 9"/>
                <a:gd name="T7" fmla="*/ 0 h 459"/>
                <a:gd name="T8" fmla="*/ 9 w 9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" h="459">
                  <a:moveTo>
                    <a:pt x="9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48"/>
            <p:cNvSpPr>
              <a:spLocks noChangeShapeType="1"/>
            </p:cNvSpPr>
            <p:nvPr/>
          </p:nvSpPr>
          <p:spPr bwMode="auto">
            <a:xfrm>
              <a:off x="1547813" y="2995613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49"/>
            <p:cNvSpPr>
              <a:spLocks noChangeShapeType="1"/>
            </p:cNvSpPr>
            <p:nvPr/>
          </p:nvSpPr>
          <p:spPr bwMode="auto">
            <a:xfrm flipH="1">
              <a:off x="6516688" y="2420938"/>
              <a:ext cx="287338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 Box 50"/>
            <p:cNvSpPr txBox="1">
              <a:spLocks noChangeArrowheads="1"/>
            </p:cNvSpPr>
            <p:nvPr/>
          </p:nvSpPr>
          <p:spPr bwMode="auto">
            <a:xfrm>
              <a:off x="2051050" y="2276475"/>
              <a:ext cx="865188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队头</a:t>
              </a:r>
            </a:p>
          </p:txBody>
        </p:sp>
        <p:sp>
          <p:nvSpPr>
            <p:cNvPr id="42" name="Text Box 51"/>
            <p:cNvSpPr txBox="1">
              <a:spLocks noChangeArrowheads="1"/>
            </p:cNvSpPr>
            <p:nvPr/>
          </p:nvSpPr>
          <p:spPr bwMode="auto">
            <a:xfrm>
              <a:off x="5724525" y="2276475"/>
              <a:ext cx="865188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队尾</a:t>
              </a:r>
            </a:p>
          </p:txBody>
        </p:sp>
        <p:sp>
          <p:nvSpPr>
            <p:cNvPr id="43" name="Text Box 52"/>
            <p:cNvSpPr txBox="1">
              <a:spLocks noChangeArrowheads="1"/>
            </p:cNvSpPr>
            <p:nvPr/>
          </p:nvSpPr>
          <p:spPr bwMode="auto">
            <a:xfrm>
              <a:off x="1071538" y="3929066"/>
              <a:ext cx="6480175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这样的链队</a:t>
              </a:r>
              <a:r>
                <a:rPr lang="zh-CN" altLang="en-US" sz="200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通过</a:t>
              </a:r>
              <a:r>
                <a:rPr lang="zh-CN" altLang="en-US" sz="20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尾结点指针</a:t>
              </a:r>
              <a:r>
                <a:rPr lang="en-US" altLang="zh-CN" sz="2000" dirty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rear</a:t>
              </a:r>
              <a:r>
                <a:rPr lang="zh-CN" altLang="en-US" sz="2000" dirty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唯一标识。</a:t>
              </a:r>
            </a:p>
          </p:txBody>
        </p:sp>
      </p:grp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44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714348" y="857232"/>
            <a:ext cx="7786742" cy="32650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InitQueue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(LinkList 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*&amp;rear)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初始化队运算算法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ct val="11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rear=NULL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110000"/>
              </a:lnSpc>
            </a:pP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queueEmpty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LinkList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*rear) 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判队空运算算法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return(rear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==NULL);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45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87368" y="284171"/>
            <a:ext cx="8713788" cy="4383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进队运算算法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LinkList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*p;</a:t>
            </a:r>
          </a:p>
          <a:p>
            <a:pPr algn="l">
              <a:lnSpc>
                <a:spcPts val="24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LinkList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新结点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&gt;data=x;</a:t>
            </a:r>
          </a:p>
          <a:p>
            <a:pPr algn="l">
              <a:lnSpc>
                <a:spcPts val="24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(rear==NULL)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原链队为空</a:t>
            </a:r>
          </a:p>
          <a:p>
            <a:pPr algn="l">
              <a:lnSpc>
                <a:spcPts val="24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p-&gt;next=p;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构成循环链表</a:t>
            </a:r>
          </a:p>
          <a:p>
            <a:pPr algn="l">
              <a:lnSpc>
                <a:spcPts val="24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rear=p;</a:t>
            </a:r>
          </a:p>
          <a:p>
            <a:pPr algn="l">
              <a:lnSpc>
                <a:spcPts val="24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&gt;next=rear-&gt;next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结点插入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结点之后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&gt;next=p;</a:t>
            </a:r>
          </a:p>
          <a:p>
            <a:pPr algn="l">
              <a:lnSpc>
                <a:spcPts val="24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rear=p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让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向新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928662" y="3080188"/>
            <a:ext cx="7072362" cy="3143272"/>
            <a:chOff x="357158" y="3286124"/>
            <a:chExt cx="7072362" cy="3143272"/>
          </a:xfrm>
        </p:grpSpPr>
        <p:sp>
          <p:nvSpPr>
            <p:cNvPr id="58" name="Text Box 3"/>
            <p:cNvSpPr txBox="1">
              <a:spLocks noChangeArrowheads="1"/>
            </p:cNvSpPr>
            <p:nvPr/>
          </p:nvSpPr>
          <p:spPr bwMode="auto">
            <a:xfrm>
              <a:off x="5137160" y="4787919"/>
              <a:ext cx="7921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59" name="Rectangle 4"/>
            <p:cNvSpPr>
              <a:spLocks noChangeArrowheads="1"/>
            </p:cNvSpPr>
            <p:nvPr/>
          </p:nvSpPr>
          <p:spPr bwMode="auto">
            <a:xfrm>
              <a:off x="1047774" y="5291157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Rectangle 5"/>
            <p:cNvSpPr>
              <a:spLocks noChangeArrowheads="1"/>
            </p:cNvSpPr>
            <p:nvPr/>
          </p:nvSpPr>
          <p:spPr bwMode="auto">
            <a:xfrm>
              <a:off x="1481162" y="5292744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Rectangle 6"/>
            <p:cNvSpPr>
              <a:spLocks noChangeArrowheads="1"/>
            </p:cNvSpPr>
            <p:nvPr/>
          </p:nvSpPr>
          <p:spPr bwMode="auto">
            <a:xfrm>
              <a:off x="4378335" y="5292744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62" name="Rectangle 7"/>
            <p:cNvSpPr>
              <a:spLocks noChangeArrowheads="1"/>
            </p:cNvSpPr>
            <p:nvPr/>
          </p:nvSpPr>
          <p:spPr bwMode="auto">
            <a:xfrm>
              <a:off x="4811722" y="5294332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3971935" y="5511819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1746274" y="5489594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 Box 10"/>
            <p:cNvSpPr txBox="1">
              <a:spLocks noChangeArrowheads="1"/>
            </p:cNvSpPr>
            <p:nvPr/>
          </p:nvSpPr>
          <p:spPr bwMode="auto">
            <a:xfrm>
              <a:off x="3286116" y="5242841"/>
              <a:ext cx="792162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66" name="Rectangle 11"/>
            <p:cNvSpPr>
              <a:spLocks noChangeArrowheads="1"/>
            </p:cNvSpPr>
            <p:nvPr/>
          </p:nvSpPr>
          <p:spPr bwMode="auto">
            <a:xfrm>
              <a:off x="2271737" y="5291157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>
              <a:off x="2705124" y="5292744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Freeform 13"/>
            <p:cNvSpPr>
              <a:spLocks/>
            </p:cNvSpPr>
            <p:nvPr/>
          </p:nvSpPr>
          <p:spPr bwMode="auto">
            <a:xfrm>
              <a:off x="2919437" y="5489594"/>
              <a:ext cx="506412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4"/>
            <p:cNvSpPr>
              <a:spLocks noChangeShapeType="1"/>
            </p:cNvSpPr>
            <p:nvPr/>
          </p:nvSpPr>
          <p:spPr bwMode="auto">
            <a:xfrm>
              <a:off x="4980762" y="5554682"/>
              <a:ext cx="0" cy="647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Line 15"/>
            <p:cNvSpPr>
              <a:spLocks noChangeShapeType="1"/>
            </p:cNvSpPr>
            <p:nvPr/>
          </p:nvSpPr>
          <p:spPr bwMode="auto">
            <a:xfrm>
              <a:off x="600099" y="6207144"/>
              <a:ext cx="439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Freeform 16"/>
            <p:cNvSpPr>
              <a:spLocks/>
            </p:cNvSpPr>
            <p:nvPr/>
          </p:nvSpPr>
          <p:spPr bwMode="auto">
            <a:xfrm>
              <a:off x="619149" y="5486419"/>
              <a:ext cx="1588" cy="728663"/>
            </a:xfrm>
            <a:custGeom>
              <a:avLst/>
              <a:gdLst>
                <a:gd name="T0" fmla="*/ 9 w 9"/>
                <a:gd name="T1" fmla="*/ 0 h 459"/>
                <a:gd name="T2" fmla="*/ 0 w 9"/>
                <a:gd name="T3" fmla="*/ 459 h 459"/>
                <a:gd name="T4" fmla="*/ 0 60000 65536"/>
                <a:gd name="T5" fmla="*/ 0 60000 65536"/>
                <a:gd name="T6" fmla="*/ 0 w 9"/>
                <a:gd name="T7" fmla="*/ 0 h 459"/>
                <a:gd name="T8" fmla="*/ 9 w 9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" h="459">
                  <a:moveTo>
                    <a:pt x="9" y="0"/>
                  </a:moveTo>
                  <a:lnTo>
                    <a:pt x="0" y="459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Line 17"/>
            <p:cNvSpPr>
              <a:spLocks noChangeShapeType="1"/>
            </p:cNvSpPr>
            <p:nvPr/>
          </p:nvSpPr>
          <p:spPr bwMode="auto">
            <a:xfrm>
              <a:off x="617562" y="5496547"/>
              <a:ext cx="431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Line 18"/>
            <p:cNvSpPr>
              <a:spLocks noChangeShapeType="1"/>
            </p:cNvSpPr>
            <p:nvPr/>
          </p:nvSpPr>
          <p:spPr bwMode="auto">
            <a:xfrm flipH="1">
              <a:off x="4956185" y="4932382"/>
              <a:ext cx="287337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Text Box 19"/>
            <p:cNvSpPr txBox="1">
              <a:spLocks noChangeArrowheads="1"/>
            </p:cNvSpPr>
            <p:nvPr/>
          </p:nvSpPr>
          <p:spPr bwMode="auto">
            <a:xfrm>
              <a:off x="1120799" y="4882509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队头</a:t>
              </a:r>
            </a:p>
          </p:txBody>
        </p:sp>
        <p:sp>
          <p:nvSpPr>
            <p:cNvPr id="75" name="Text Box 20"/>
            <p:cNvSpPr txBox="1">
              <a:spLocks noChangeArrowheads="1"/>
            </p:cNvSpPr>
            <p:nvPr/>
          </p:nvSpPr>
          <p:spPr bwMode="auto">
            <a:xfrm>
              <a:off x="4164022" y="4882509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队尾</a:t>
              </a:r>
            </a:p>
          </p:txBody>
        </p:sp>
        <p:sp>
          <p:nvSpPr>
            <p:cNvPr id="76" name="Text Box 21"/>
            <p:cNvSpPr txBox="1">
              <a:spLocks noChangeArrowheads="1"/>
            </p:cNvSpPr>
            <p:nvPr/>
          </p:nvSpPr>
          <p:spPr bwMode="auto">
            <a:xfrm>
              <a:off x="6072198" y="5059932"/>
              <a:ext cx="4333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77" name="Rectangle 22"/>
            <p:cNvSpPr>
              <a:spLocks noChangeArrowheads="1"/>
            </p:cNvSpPr>
            <p:nvPr/>
          </p:nvSpPr>
          <p:spPr bwMode="auto">
            <a:xfrm>
              <a:off x="6010280" y="5721369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x</a:t>
              </a:r>
            </a:p>
          </p:txBody>
        </p:sp>
        <p:sp>
          <p:nvSpPr>
            <p:cNvPr id="78" name="Rectangle 23"/>
            <p:cNvSpPr>
              <a:spLocks noChangeArrowheads="1"/>
            </p:cNvSpPr>
            <p:nvPr/>
          </p:nvSpPr>
          <p:spPr bwMode="auto">
            <a:xfrm>
              <a:off x="6443668" y="5722957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Line 24"/>
            <p:cNvSpPr>
              <a:spLocks noChangeShapeType="1"/>
            </p:cNvSpPr>
            <p:nvPr/>
          </p:nvSpPr>
          <p:spPr bwMode="auto">
            <a:xfrm>
              <a:off x="6286512" y="5429263"/>
              <a:ext cx="87304" cy="29051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357158" y="3286124"/>
              <a:ext cx="7072362" cy="92869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1" name="直接箭头连接符 80"/>
            <p:cNvCxnSpPr/>
            <p:nvPr/>
          </p:nvCxnSpPr>
          <p:spPr>
            <a:xfrm rot="5400000">
              <a:off x="3143240" y="4643446"/>
              <a:ext cx="857256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椭圆 81"/>
            <p:cNvSpPr/>
            <p:nvPr/>
          </p:nvSpPr>
          <p:spPr>
            <a:xfrm>
              <a:off x="5857884" y="5072074"/>
              <a:ext cx="1285884" cy="135732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FF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任意多边形 82"/>
            <p:cNvSpPr/>
            <p:nvPr/>
          </p:nvSpPr>
          <p:spPr>
            <a:xfrm>
              <a:off x="5423338" y="5058980"/>
              <a:ext cx="777765" cy="616606"/>
            </a:xfrm>
            <a:custGeom>
              <a:avLst/>
              <a:gdLst>
                <a:gd name="connsiteX0" fmla="*/ 777765 w 777765"/>
                <a:gd name="connsiteY0" fmla="*/ 80579 h 616606"/>
                <a:gd name="connsiteX1" fmla="*/ 420414 w 777765"/>
                <a:gd name="connsiteY1" fmla="*/ 17517 h 616606"/>
                <a:gd name="connsiteX2" fmla="*/ 199696 w 777765"/>
                <a:gd name="connsiteY2" fmla="*/ 185682 h 616606"/>
                <a:gd name="connsiteX3" fmla="*/ 0 w 777765"/>
                <a:gd name="connsiteY3" fmla="*/ 616606 h 616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765" h="616606">
                  <a:moveTo>
                    <a:pt x="777765" y="80579"/>
                  </a:moveTo>
                  <a:cubicBezTo>
                    <a:pt x="647262" y="40289"/>
                    <a:pt x="516759" y="0"/>
                    <a:pt x="420414" y="17517"/>
                  </a:cubicBezTo>
                  <a:cubicBezTo>
                    <a:pt x="324069" y="35034"/>
                    <a:pt x="269765" y="85834"/>
                    <a:pt x="199696" y="185682"/>
                  </a:cubicBezTo>
                  <a:cubicBezTo>
                    <a:pt x="129627" y="285530"/>
                    <a:pt x="0" y="616606"/>
                    <a:pt x="0" y="616606"/>
                  </a:cubicBezTo>
                </a:path>
              </a:pathLst>
            </a:cu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6" name="灯片编号占位符 8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46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50825" y="262934"/>
            <a:ext cx="8713788" cy="4739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出队运算算法</a:t>
            </a: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LinkList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(rear==NULL) return false;  	 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</a:t>
            </a:r>
          </a:p>
          <a:p>
            <a:pPr algn="l">
              <a:lnSpc>
                <a:spcPts val="22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rear-&gt;next==rear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	  	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队只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x=rear-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free(rear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rear=NULL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	  	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队有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两个或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以上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q=rear-&gt;next;</a:t>
            </a:r>
          </a:p>
          <a:p>
            <a:pPr algn="l">
              <a:lnSpc>
                <a:spcPts val="22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x=q-&gt;data;</a:t>
            </a:r>
          </a:p>
          <a:p>
            <a:pPr algn="l">
              <a:lnSpc>
                <a:spcPts val="22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rear-&gt;next=q-&gt;next;</a:t>
            </a:r>
          </a:p>
          <a:p>
            <a:pPr algn="l">
              <a:lnSpc>
                <a:spcPts val="22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free(q);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true;</a:t>
            </a:r>
          </a:p>
          <a:p>
            <a:pPr algn="l">
              <a:lnSpc>
                <a:spcPts val="22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1071538" y="2928934"/>
            <a:ext cx="6143668" cy="3778277"/>
            <a:chOff x="1071538" y="2928934"/>
            <a:chExt cx="6143668" cy="3778277"/>
          </a:xfrm>
        </p:grpSpPr>
        <p:sp>
          <p:nvSpPr>
            <p:cNvPr id="30" name="矩形 29"/>
            <p:cNvSpPr/>
            <p:nvPr/>
          </p:nvSpPr>
          <p:spPr>
            <a:xfrm>
              <a:off x="1071538" y="2928934"/>
              <a:ext cx="2714644" cy="121444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811318" y="5143512"/>
              <a:ext cx="5403888" cy="1563699"/>
              <a:chOff x="1571604" y="3929066"/>
              <a:chExt cx="5403888" cy="1563699"/>
            </a:xfrm>
          </p:grpSpPr>
          <p:sp>
            <p:nvSpPr>
              <p:cNvPr id="33" name="Text Box 3"/>
              <p:cNvSpPr txBox="1">
                <a:spLocks noChangeArrowheads="1"/>
              </p:cNvSpPr>
              <p:nvPr/>
            </p:nvSpPr>
            <p:spPr bwMode="auto">
              <a:xfrm>
                <a:off x="6183330" y="4000504"/>
                <a:ext cx="792162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dirty="0">
                    <a:latin typeface="Consolas" pitchFamily="49" charset="0"/>
                    <a:cs typeface="Consolas" pitchFamily="49" charset="0"/>
                  </a:rPr>
                  <a:t>rear</a:t>
                </a:r>
              </a:p>
            </p:txBody>
          </p:sp>
          <p:sp>
            <p:nvSpPr>
              <p:cNvPr id="34" name="Rectangle 4"/>
              <p:cNvSpPr>
                <a:spLocks noChangeArrowheads="1"/>
              </p:cNvSpPr>
              <p:nvPr/>
            </p:nvSpPr>
            <p:spPr bwMode="auto">
              <a:xfrm>
                <a:off x="1978025" y="4576777"/>
                <a:ext cx="431800" cy="43338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18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altLang="zh-CN" sz="18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Rectangle 5"/>
              <p:cNvSpPr>
                <a:spLocks noChangeArrowheads="1"/>
              </p:cNvSpPr>
              <p:nvPr/>
            </p:nvSpPr>
            <p:spPr bwMode="auto">
              <a:xfrm>
                <a:off x="2411413" y="4578365"/>
                <a:ext cx="431800" cy="43338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" name="Rectangle 6"/>
              <p:cNvSpPr>
                <a:spLocks noChangeArrowheads="1"/>
              </p:cNvSpPr>
              <p:nvPr/>
            </p:nvSpPr>
            <p:spPr bwMode="auto">
              <a:xfrm>
                <a:off x="5407028" y="4578365"/>
                <a:ext cx="431800" cy="43338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1800" i="1" baseline="-25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n</a:t>
                </a:r>
              </a:p>
            </p:txBody>
          </p:sp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840415" y="4579952"/>
                <a:ext cx="431800" cy="43338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" name="Freeform 8"/>
              <p:cNvSpPr>
                <a:spLocks/>
              </p:cNvSpPr>
              <p:nvPr/>
            </p:nvSpPr>
            <p:spPr bwMode="auto">
              <a:xfrm>
                <a:off x="5000628" y="4797440"/>
                <a:ext cx="406400" cy="0"/>
              </a:xfrm>
              <a:custGeom>
                <a:avLst/>
                <a:gdLst>
                  <a:gd name="T0" fmla="*/ 0 w 256"/>
                  <a:gd name="T1" fmla="*/ 10 h 10"/>
                  <a:gd name="T2" fmla="*/ 256 w 256"/>
                  <a:gd name="T3" fmla="*/ 0 h 10"/>
                  <a:gd name="T4" fmla="*/ 0 60000 65536"/>
                  <a:gd name="T5" fmla="*/ 0 60000 65536"/>
                  <a:gd name="T6" fmla="*/ 0 w 256"/>
                  <a:gd name="T7" fmla="*/ 0 h 10"/>
                  <a:gd name="T8" fmla="*/ 256 w 256"/>
                  <a:gd name="T9" fmla="*/ 10 h 1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56" h="10">
                    <a:moveTo>
                      <a:pt x="0" y="10"/>
                    </a:moveTo>
                    <a:lnTo>
                      <a:pt x="256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9" name="Freeform 9"/>
              <p:cNvSpPr>
                <a:spLocks/>
              </p:cNvSpPr>
              <p:nvPr/>
            </p:nvSpPr>
            <p:spPr bwMode="auto">
              <a:xfrm>
                <a:off x="2701925" y="4775215"/>
                <a:ext cx="506413" cy="1587"/>
              </a:xfrm>
              <a:custGeom>
                <a:avLst/>
                <a:gdLst>
                  <a:gd name="T0" fmla="*/ 0 w 319"/>
                  <a:gd name="T1" fmla="*/ 12 h 12"/>
                  <a:gd name="T2" fmla="*/ 319 w 319"/>
                  <a:gd name="T3" fmla="*/ 0 h 12"/>
                  <a:gd name="T4" fmla="*/ 0 60000 65536"/>
                  <a:gd name="T5" fmla="*/ 0 60000 65536"/>
                  <a:gd name="T6" fmla="*/ 0 w 319"/>
                  <a:gd name="T7" fmla="*/ 0 h 12"/>
                  <a:gd name="T8" fmla="*/ 319 w 319"/>
                  <a:gd name="T9" fmla="*/ 12 h 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19" h="12">
                    <a:moveTo>
                      <a:pt x="0" y="12"/>
                    </a:moveTo>
                    <a:lnTo>
                      <a:pt x="319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0" name="Text Box 10"/>
              <p:cNvSpPr txBox="1">
                <a:spLocks noChangeArrowheads="1"/>
              </p:cNvSpPr>
              <p:nvPr/>
            </p:nvSpPr>
            <p:spPr bwMode="auto">
              <a:xfrm>
                <a:off x="4275738" y="4603538"/>
                <a:ext cx="792162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宋体" pitchFamily="2" charset="-122"/>
                    <a:ea typeface="宋体" pitchFamily="2" charset="-122"/>
                    <a:cs typeface="Consolas" pitchFamily="49" charset="0"/>
                  </a:rPr>
                  <a:t>…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3201988" y="4576777"/>
                <a:ext cx="431800" cy="43338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18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en-US" altLang="zh-CN" sz="18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3635375" y="4578365"/>
                <a:ext cx="431800" cy="43338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" name="Freeform 13"/>
              <p:cNvSpPr>
                <a:spLocks/>
              </p:cNvSpPr>
              <p:nvPr/>
            </p:nvSpPr>
            <p:spPr bwMode="auto">
              <a:xfrm>
                <a:off x="3849688" y="4775215"/>
                <a:ext cx="506412" cy="1587"/>
              </a:xfrm>
              <a:custGeom>
                <a:avLst/>
                <a:gdLst>
                  <a:gd name="T0" fmla="*/ 0 w 319"/>
                  <a:gd name="T1" fmla="*/ 12 h 12"/>
                  <a:gd name="T2" fmla="*/ 319 w 319"/>
                  <a:gd name="T3" fmla="*/ 0 h 12"/>
                  <a:gd name="T4" fmla="*/ 0 60000 65536"/>
                  <a:gd name="T5" fmla="*/ 0 60000 65536"/>
                  <a:gd name="T6" fmla="*/ 0 w 319"/>
                  <a:gd name="T7" fmla="*/ 0 h 12"/>
                  <a:gd name="T8" fmla="*/ 319 w 319"/>
                  <a:gd name="T9" fmla="*/ 12 h 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19" h="12">
                    <a:moveTo>
                      <a:pt x="0" y="12"/>
                    </a:moveTo>
                    <a:lnTo>
                      <a:pt x="319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4" name="Line 14"/>
              <p:cNvSpPr>
                <a:spLocks noChangeShapeType="1"/>
              </p:cNvSpPr>
              <p:nvPr/>
            </p:nvSpPr>
            <p:spPr bwMode="auto">
              <a:xfrm>
                <a:off x="6011270" y="4840302"/>
                <a:ext cx="0" cy="6477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" name="Line 15"/>
              <p:cNvSpPr>
                <a:spLocks noChangeShapeType="1"/>
              </p:cNvSpPr>
              <p:nvPr/>
            </p:nvSpPr>
            <p:spPr bwMode="auto">
              <a:xfrm>
                <a:off x="1579982" y="5492765"/>
                <a:ext cx="4428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6" name="Freeform 16"/>
              <p:cNvSpPr>
                <a:spLocks/>
              </p:cNvSpPr>
              <p:nvPr/>
            </p:nvSpPr>
            <p:spPr bwMode="auto">
              <a:xfrm>
                <a:off x="1580930" y="4772040"/>
                <a:ext cx="1588" cy="720000"/>
              </a:xfrm>
              <a:custGeom>
                <a:avLst/>
                <a:gdLst>
                  <a:gd name="T0" fmla="*/ 9 w 9"/>
                  <a:gd name="T1" fmla="*/ 0 h 459"/>
                  <a:gd name="T2" fmla="*/ 0 w 9"/>
                  <a:gd name="T3" fmla="*/ 459 h 459"/>
                  <a:gd name="T4" fmla="*/ 0 60000 65536"/>
                  <a:gd name="T5" fmla="*/ 0 60000 65536"/>
                  <a:gd name="T6" fmla="*/ 0 w 9"/>
                  <a:gd name="T7" fmla="*/ 0 h 459"/>
                  <a:gd name="T8" fmla="*/ 9 w 9"/>
                  <a:gd name="T9" fmla="*/ 459 h 45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" h="459">
                    <a:moveTo>
                      <a:pt x="9" y="0"/>
                    </a:moveTo>
                    <a:lnTo>
                      <a:pt x="0" y="459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7" name="Line 17"/>
              <p:cNvSpPr>
                <a:spLocks noChangeShapeType="1"/>
              </p:cNvSpPr>
              <p:nvPr/>
            </p:nvSpPr>
            <p:spPr bwMode="auto">
              <a:xfrm>
                <a:off x="1571604" y="4786322"/>
                <a:ext cx="4318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8" name="Line 18"/>
              <p:cNvSpPr>
                <a:spLocks noChangeShapeType="1"/>
              </p:cNvSpPr>
              <p:nvPr/>
            </p:nvSpPr>
            <p:spPr bwMode="auto">
              <a:xfrm flipH="1">
                <a:off x="5984878" y="4218002"/>
                <a:ext cx="287337" cy="35877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9" name="Text Box 19"/>
              <p:cNvSpPr txBox="1">
                <a:spLocks noChangeArrowheads="1"/>
              </p:cNvSpPr>
              <p:nvPr/>
            </p:nvSpPr>
            <p:spPr bwMode="auto">
              <a:xfrm>
                <a:off x="2051050" y="5032388"/>
                <a:ext cx="865188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800" dirty="0">
                    <a:solidFill>
                      <a:srgbClr val="FF00FF"/>
                    </a:solidFill>
                    <a:latin typeface="仿宋" pitchFamily="49" charset="-122"/>
                    <a:ea typeface="仿宋" pitchFamily="49" charset="-122"/>
                    <a:cs typeface="Consolas" pitchFamily="49" charset="0"/>
                  </a:rPr>
                  <a:t>队头</a:t>
                </a:r>
              </a:p>
            </p:txBody>
          </p:sp>
          <p:sp>
            <p:nvSpPr>
              <p:cNvPr id="50" name="Text Box 20"/>
              <p:cNvSpPr txBox="1">
                <a:spLocks noChangeArrowheads="1"/>
              </p:cNvSpPr>
              <p:nvPr/>
            </p:nvSpPr>
            <p:spPr bwMode="auto">
              <a:xfrm>
                <a:off x="5192715" y="4073539"/>
                <a:ext cx="865188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800">
                    <a:solidFill>
                      <a:srgbClr val="FF00FF"/>
                    </a:solidFill>
                    <a:latin typeface="仿宋" pitchFamily="49" charset="-122"/>
                    <a:ea typeface="仿宋" pitchFamily="49" charset="-122"/>
                    <a:cs typeface="Consolas" pitchFamily="49" charset="0"/>
                  </a:rPr>
                  <a:t>队尾</a:t>
                </a:r>
              </a:p>
            </p:txBody>
          </p:sp>
          <p:sp>
            <p:nvSpPr>
              <p:cNvPr id="51" name="Oval 21"/>
              <p:cNvSpPr>
                <a:spLocks noChangeArrowheads="1"/>
              </p:cNvSpPr>
              <p:nvPr/>
            </p:nvSpPr>
            <p:spPr bwMode="auto">
              <a:xfrm>
                <a:off x="1785918" y="3929066"/>
                <a:ext cx="1214446" cy="1500198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28575" cap="rnd" algn="ctr">
                <a:solidFill>
                  <a:srgbClr val="FF00FF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800">
                  <a:latin typeface="仿宋" pitchFamily="49" charset="-122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000364" y="4214818"/>
                <a:ext cx="714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800" dirty="0" smtClean="0">
                    <a:latin typeface="仿宋" pitchFamily="49" charset="-122"/>
                    <a:ea typeface="仿宋" pitchFamily="49" charset="-122"/>
                    <a:cs typeface="Consolas" pitchFamily="49" charset="0"/>
                  </a:rPr>
                  <a:t>删除</a:t>
                </a:r>
                <a:endPara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53" name="Text Box 3"/>
              <p:cNvSpPr txBox="1">
                <a:spLocks noChangeArrowheads="1"/>
              </p:cNvSpPr>
              <p:nvPr/>
            </p:nvSpPr>
            <p:spPr bwMode="auto">
              <a:xfrm>
                <a:off x="2000232" y="3995735"/>
                <a:ext cx="301614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i="1" dirty="0" smtClean="0">
                    <a:latin typeface="Consolas" pitchFamily="49" charset="0"/>
                    <a:cs typeface="Consolas" pitchFamily="49" charset="0"/>
                  </a:rPr>
                  <a:t>q</a:t>
                </a:r>
                <a:endParaRPr lang="en-US" altLang="zh-CN" sz="1800" i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4" name="Line 18"/>
              <p:cNvSpPr>
                <a:spLocks noChangeShapeType="1"/>
              </p:cNvSpPr>
              <p:nvPr/>
            </p:nvSpPr>
            <p:spPr bwMode="auto">
              <a:xfrm>
                <a:off x="2269228" y="4286256"/>
                <a:ext cx="71438" cy="2857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56" name="直接箭头连接符 55"/>
            <p:cNvCxnSpPr>
              <a:endCxn id="51" idx="0"/>
            </p:cNvCxnSpPr>
            <p:nvPr/>
          </p:nvCxnSpPr>
          <p:spPr>
            <a:xfrm rot="5400000">
              <a:off x="2137949" y="4638287"/>
              <a:ext cx="1000132" cy="10319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47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2571744"/>
            <a:ext cx="7715304" cy="3398467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个人站成一排，从左向右的编号分别为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，现在从左往右报数“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”，数到“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”的人出列，数到“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”的立即站到队伍的最右端。报数过程反复进行，直到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个人都出列为止。要求给出他们的出列顺序。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例如，当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=8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时，初始序列为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1  2  3  4  5  6  7  8</a:t>
            </a:r>
            <a:endParaRPr lang="zh-CN" altLang="zh-CN" sz="2000" smtClean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则出列顺序为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1  3  5  7  2  6  4  8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 Box 4" descr="羊皮纸"/>
          <p:cNvSpPr txBox="1">
            <a:spLocks noChangeArrowheads="1"/>
          </p:cNvSpPr>
          <p:nvPr/>
        </p:nvSpPr>
        <p:spPr bwMode="auto">
          <a:xfrm>
            <a:off x="571472" y="1214422"/>
            <a:ext cx="2786082" cy="461665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 </a:t>
            </a: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求解报数问题</a:t>
            </a:r>
            <a:endParaRPr kumimoji="1" lang="zh-CN" altLang="en-US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00035" y="2000240"/>
            <a:ext cx="200026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Blip>
                <a:blip r:embed="rId4"/>
              </a:buBlip>
            </a:pPr>
            <a:r>
              <a:rPr kumimoji="1" lang="en-US" altLang="zh-CN" sz="22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方正细珊瑚简体" pitchFamily="65" charset="-122"/>
                <a:ea typeface="方正细珊瑚简体" pitchFamily="65" charset="-122"/>
                <a:cs typeface="Consolas" pitchFamily="49" charset="0"/>
              </a:rPr>
              <a:t> </a:t>
            </a:r>
            <a:r>
              <a:rPr kumimoji="1" lang="en-US" altLang="zh-CN" sz="2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方正细珊瑚简体" pitchFamily="65" charset="-122"/>
                <a:ea typeface="方正细珊瑚简体" pitchFamily="65" charset="-122"/>
                <a:cs typeface="Consolas" pitchFamily="49" charset="0"/>
              </a:rPr>
              <a:t> </a:t>
            </a:r>
            <a:r>
              <a:rPr kumimoji="1" lang="zh-CN" altLang="en-US" sz="2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方正细珊瑚简体" pitchFamily="65" charset="-122"/>
                <a:ea typeface="方正细珊瑚简体" pitchFamily="65" charset="-122"/>
                <a:cs typeface="Consolas" pitchFamily="49" charset="0"/>
              </a:rPr>
              <a:t>问题描述       </a:t>
            </a:r>
            <a:endParaRPr kumimoji="1" lang="zh-CN" altLang="en-US" sz="22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方正细珊瑚简体" pitchFamily="65" charset="-122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7" name="Rectangle 3" descr="蓝色面巾纸"/>
          <p:cNvSpPr>
            <a:spLocks noChangeArrowheads="1"/>
          </p:cNvSpPr>
          <p:nvPr/>
        </p:nvSpPr>
        <p:spPr bwMode="auto">
          <a:xfrm>
            <a:off x="428596" y="428604"/>
            <a:ext cx="3000396" cy="514738"/>
          </a:xfrm>
          <a:prstGeom prst="rect">
            <a:avLst/>
          </a:prstGeom>
          <a:blipFill dpi="0" rotWithShape="1">
            <a:blip r:embed="rId5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3.2.4 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队列的应用 </a:t>
            </a:r>
            <a:endParaRPr kumimoji="1" lang="zh-CN" altLang="en-US" dirty="0">
              <a:solidFill>
                <a:srgbClr val="FF33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48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00035" y="500042"/>
            <a:ext cx="257176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Blip>
                <a:blip r:embed="rId3"/>
              </a:buBlip>
            </a:pPr>
            <a:r>
              <a:rPr kumimoji="1" lang="zh-CN" altLang="en-US" sz="2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细珊瑚简体" pitchFamily="65" charset="-122"/>
                <a:ea typeface="方正细珊瑚简体" pitchFamily="65" charset="-122"/>
                <a:cs typeface="Consolas" pitchFamily="49" charset="0"/>
              </a:rPr>
              <a:t>　数据组织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1071546"/>
            <a:ext cx="7500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用一个队列解决出列问题，由于这里不需要使用已经出队后的元素，所以采用环形队列。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上箭头 5"/>
          <p:cNvSpPr/>
          <p:nvPr/>
        </p:nvSpPr>
        <p:spPr>
          <a:xfrm>
            <a:off x="3571868" y="2071678"/>
            <a:ext cx="214314" cy="357190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71604" y="2501875"/>
            <a:ext cx="5286412" cy="114143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ct val="150000"/>
              </a:lnSpc>
              <a:buBlip>
                <a:blip r:embed="rId4"/>
              </a:buBlip>
            </a:pP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环形队列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中出队的元素可能被覆盖。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buBlip>
                <a:blip r:embed="rId4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非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环形队列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中出队的元素不可能被覆盖。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071538" y="3571876"/>
            <a:ext cx="6929486" cy="1977394"/>
            <a:chOff x="1071538" y="4000504"/>
            <a:chExt cx="6929486" cy="1977394"/>
          </a:xfrm>
        </p:grpSpPr>
        <p:sp>
          <p:nvSpPr>
            <p:cNvPr id="8" name="上箭头 7"/>
            <p:cNvSpPr/>
            <p:nvPr/>
          </p:nvSpPr>
          <p:spPr>
            <a:xfrm>
              <a:off x="3571868" y="4000504"/>
              <a:ext cx="214314" cy="35719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71538" y="4500570"/>
              <a:ext cx="692948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ct val="150000"/>
                </a:lnSpc>
                <a:buBlip>
                  <a:blip r:embed="rId4"/>
                </a:buBlip>
              </a:pP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如果利用队列求解时，希望结束后再利用所有出队的元素进一步查找结果，使用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非</a:t>
              </a:r>
              <a:r>
                <a:rPr lang="zh-CN" altLang="zh-CN" sz="20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环形队列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，如迷宫问题。</a:t>
              </a:r>
              <a:endPara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342900" indent="-342900" algn="l">
                <a:lnSpc>
                  <a:spcPct val="150000"/>
                </a:lnSpc>
                <a:buBlip>
                  <a:blip r:embed="rId4"/>
                </a:buBlip>
              </a:pP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否则，使用</a:t>
              </a:r>
              <a:r>
                <a:rPr lang="zh-CN" altLang="zh-CN" sz="20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环形队列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。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49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00034" y="1428736"/>
            <a:ext cx="8077200" cy="822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spcBef>
                <a:spcPct val="50000"/>
              </a:spcBef>
            </a:pP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队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列中元素逻辑关系与线性表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的相同，队列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可以采用与线性表相同的存储结构。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000628" y="2500306"/>
            <a:ext cx="13573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9933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027592" y="3651243"/>
            <a:ext cx="14398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339933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603854" y="2932106"/>
            <a:ext cx="0" cy="719137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579667" y="2571744"/>
            <a:ext cx="1063639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队列</a:t>
            </a:r>
            <a:endParaRPr lang="zh-CN" altLang="en-US" sz="2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2444729" y="3010560"/>
            <a:ext cx="484197" cy="724821"/>
          </a:xfrm>
          <a:custGeom>
            <a:avLst/>
            <a:gdLst/>
            <a:ahLst/>
            <a:cxnLst>
              <a:cxn ang="0">
                <a:pos x="267" y="0"/>
              </a:cxn>
              <a:cxn ang="0">
                <a:pos x="0" y="416"/>
              </a:cxn>
            </a:cxnLst>
            <a:rect l="0" t="0" r="r" b="b"/>
            <a:pathLst>
              <a:path w="267" h="416">
                <a:moveTo>
                  <a:pt x="267" y="0"/>
                </a:moveTo>
                <a:lnTo>
                  <a:pt x="0" y="416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18" name="Freeform 7"/>
          <p:cNvSpPr>
            <a:spLocks/>
          </p:cNvSpPr>
          <p:nvPr/>
        </p:nvSpPr>
        <p:spPr bwMode="auto">
          <a:xfrm>
            <a:off x="3357554" y="3010560"/>
            <a:ext cx="428627" cy="71437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" y="368"/>
              </a:cxn>
            </a:cxnLst>
            <a:rect l="0" t="0" r="r" b="b"/>
            <a:pathLst>
              <a:path w="256" h="368">
                <a:moveTo>
                  <a:pt x="0" y="0"/>
                </a:moveTo>
                <a:lnTo>
                  <a:pt x="256" y="368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643043" y="3722681"/>
            <a:ext cx="1214446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方正兰亭超细黑简体" pitchFamily="2" charset="-122"/>
                <a:ea typeface="方正兰亭超细黑简体" pitchFamily="2" charset="-122"/>
                <a:cs typeface="Times New Roman" pitchFamily="18" charset="0"/>
              </a:rPr>
              <a:t>顺</a:t>
            </a:r>
            <a:r>
              <a:rPr lang="zh-CN" altLang="en-US" sz="2000" smtClean="0">
                <a:solidFill>
                  <a:srgbClr val="0000FF"/>
                </a:solidFill>
                <a:latin typeface="方正兰亭超细黑简体" pitchFamily="2" charset="-122"/>
                <a:ea typeface="方正兰亭超细黑简体" pitchFamily="2" charset="-122"/>
                <a:cs typeface="Times New Roman" pitchFamily="18" charset="0"/>
              </a:rPr>
              <a:t>序表</a:t>
            </a:r>
            <a:endParaRPr lang="zh-CN" altLang="en-US" sz="2000">
              <a:solidFill>
                <a:srgbClr val="0000FF"/>
              </a:solidFill>
              <a:latin typeface="方正兰亭超细黑简体" pitchFamily="2" charset="-122"/>
              <a:ea typeface="方正兰亭超细黑简体" pitchFamily="2" charset="-122"/>
              <a:cs typeface="Times New Roman" pitchFamily="18" charset="0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3514704" y="3722681"/>
            <a:ext cx="985858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方正兰亭超细黑简体" pitchFamily="2" charset="-122"/>
                <a:ea typeface="方正兰亭超细黑简体" pitchFamily="2" charset="-122"/>
                <a:cs typeface="Times New Roman" pitchFamily="18" charset="0"/>
              </a:rPr>
              <a:t>链 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00166" y="4653634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方正启体简体" pitchFamily="65" charset="-122"/>
                <a:ea typeface="方正启体简体" pitchFamily="65" charset="-122"/>
              </a:rPr>
              <a:t>顺序队</a:t>
            </a:r>
            <a:endParaRPr lang="zh-CN" altLang="en-US" sz="2000"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2214546" y="4296444"/>
            <a:ext cx="142876" cy="28575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214678" y="4653634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方正启体简体" pitchFamily="65" charset="-122"/>
                <a:ea typeface="方正启体简体" pitchFamily="65" charset="-122"/>
              </a:rPr>
              <a:t>链队</a:t>
            </a:r>
            <a:endParaRPr lang="zh-CN" altLang="en-US" sz="2000"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3929058" y="4296444"/>
            <a:ext cx="142876" cy="28575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 Box 2" descr="蓝色面巾纸"/>
          <p:cNvSpPr txBox="1">
            <a:spLocks noChangeArrowheads="1"/>
          </p:cNvSpPr>
          <p:nvPr/>
        </p:nvSpPr>
        <p:spPr bwMode="auto">
          <a:xfrm>
            <a:off x="457200" y="563563"/>
            <a:ext cx="6686568" cy="514738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3.2.2 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队列的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顺序存储结构及其基本运算实现</a:t>
            </a:r>
            <a:r>
              <a:rPr kumimoji="1" lang="zh-CN" altLang="en-US" dirty="0">
                <a:solidFill>
                  <a:schemeClr val="tx1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   </a:t>
            </a:r>
            <a:endParaRPr kumimoji="1" lang="zh-CN" altLang="en-US" dirty="0">
              <a:solidFill>
                <a:srgbClr val="FF3300"/>
              </a:solidFill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5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57158" y="571480"/>
            <a:ext cx="2857520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en-US" altLang="zh-CN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细珊瑚简体" pitchFamily="65" charset="-122"/>
                <a:ea typeface="方正细珊瑚简体" pitchFamily="65" charset="-122"/>
                <a:cs typeface="Consolas" pitchFamily="49" charset="0"/>
              </a:rPr>
              <a:t> </a:t>
            </a:r>
            <a:r>
              <a:rPr kumimoji="1" lang="en-US" altLang="zh-CN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细珊瑚简体" pitchFamily="65" charset="-122"/>
                <a:ea typeface="方正细珊瑚简体" pitchFamily="65" charset="-122"/>
                <a:cs typeface="Consolas" pitchFamily="49" charset="0"/>
              </a:rPr>
              <a:t> </a:t>
            </a:r>
            <a:r>
              <a:rPr kumimoji="1"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细珊瑚简体" pitchFamily="65" charset="-122"/>
                <a:ea typeface="方正细珊瑚简体" pitchFamily="65" charset="-122"/>
                <a:cs typeface="Consolas" pitchFamily="49" charset="0"/>
              </a:rPr>
              <a:t>运算算法</a:t>
            </a:r>
            <a:r>
              <a:rPr kumimoji="1" lang="zh-CN" altLang="en-US" sz="2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细珊瑚简体" pitchFamily="65" charset="-122"/>
                <a:ea typeface="方正细珊瑚简体" pitchFamily="65" charset="-122"/>
                <a:cs typeface="Consolas" pitchFamily="49" charset="0"/>
              </a:rPr>
              <a:t>设计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1285860"/>
            <a:ext cx="7500990" cy="25451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144000" tIns="144000" rIns="144000" bIns="144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算法思想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：先将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个人的编号进队，然后反复执行如下操作，直到队列为空：</a:t>
            </a:r>
          </a:p>
          <a:p>
            <a:pPr marL="914400" lvl="1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出队一个的元素，输出其编号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—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报数为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的人出列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914400" lvl="1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若队列不空，则再出队一个元素，并将刚出列的元素进队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—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报数为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的人站到队伍的最右端即队尾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50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28604"/>
            <a:ext cx="7715304" cy="583079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number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n)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  ElemType e;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SqQueue *q;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环形队列指针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InitQueue(q);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初始化队列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(i=1;i&lt;=n;i++)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构建初始序列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enQueue(q,i);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报数出列顺序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(!QueueEmpty(q))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队列不空循环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deQueue(q,e);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出队一个元素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printf("%d ",e);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输出元素编号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(!QueueEmpty(q))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队列不空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deQueue(q,e);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出队一个元素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enQueue(q,e);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将刚出列的元素进队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printf("\n");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DestroyQueue(q);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销毁队列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51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95288" y="404813"/>
            <a:ext cx="3319456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细珊瑚简体" pitchFamily="65" charset="-122"/>
                <a:ea typeface="方正细珊瑚简体" pitchFamily="65" charset="-122"/>
              </a:rPr>
              <a:t> </a:t>
            </a:r>
            <a:r>
              <a:rPr lang="zh-CN" altLang="en-US" sz="2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细珊瑚简体" pitchFamily="65" charset="-122"/>
                <a:ea typeface="方正细珊瑚简体" pitchFamily="65" charset="-122"/>
              </a:rPr>
              <a:t>设计</a:t>
            </a:r>
            <a:r>
              <a:rPr lang="zh-CN" altLang="en-US" sz="2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细珊瑚简体" pitchFamily="65" charset="-122"/>
                <a:ea typeface="方正细珊瑚简体" pitchFamily="65" charset="-122"/>
              </a:rPr>
              <a:t>求解程序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1214422"/>
            <a:ext cx="4572032" cy="30608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i,n=8;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初始序列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(i=1;i&lt;=n;i++)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printf("%d ",i);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printf("\n");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number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52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28596" y="428604"/>
            <a:ext cx="2747952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细珊瑚简体" pitchFamily="65" charset="-122"/>
                <a:ea typeface="方正细珊瑚简体" pitchFamily="65" charset="-122"/>
              </a:rPr>
              <a:t>  </a:t>
            </a:r>
            <a:r>
              <a:rPr lang="zh-CN" altLang="en-US" sz="2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细珊瑚简体" pitchFamily="65" charset="-122"/>
                <a:ea typeface="方正细珊瑚简体" pitchFamily="65" charset="-122"/>
              </a:rPr>
              <a:t>运行结果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1357298"/>
            <a:ext cx="6000792" cy="1372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bIns="216000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初始序列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	1 2 3 4 5 6 7 8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报数出列顺序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	1 3 5 7 2 6 4 8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53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571472" y="1761315"/>
            <a:ext cx="6643734" cy="45384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使用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一个队列</a:t>
            </a:r>
            <a:r>
              <a:rPr kumimoji="1"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qu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记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录试探的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方块，该队列的结构如下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     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4276" name="Text Box 5"/>
          <p:cNvSpPr txBox="1">
            <a:spLocks noChangeArrowheads="1"/>
          </p:cNvSpPr>
          <p:nvPr/>
        </p:nvSpPr>
        <p:spPr bwMode="auto">
          <a:xfrm>
            <a:off x="642910" y="2476655"/>
            <a:ext cx="7286676" cy="1669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>
              <a:lnSpc>
                <a:spcPts val="2600"/>
              </a:lnSpc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l">
              <a:lnSpc>
                <a:spcPts val="26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i,j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方块的位置</a:t>
            </a:r>
          </a:p>
          <a:p>
            <a:pPr algn="l">
              <a:lnSpc>
                <a:spcPts val="26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	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本路径中上一方块在队列中的下标</a:t>
            </a:r>
          </a:p>
          <a:p>
            <a:pPr algn="l">
              <a:lnSpc>
                <a:spcPts val="26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Box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71472" y="1142984"/>
            <a:ext cx="257176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Blip>
                <a:blip r:embed="rId3"/>
              </a:buBlip>
            </a:pPr>
            <a:r>
              <a:rPr kumimoji="1" lang="zh-CN" altLang="en-US" sz="2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细珊瑚简体" pitchFamily="65" charset="-122"/>
                <a:ea typeface="方正细珊瑚简体" pitchFamily="65" charset="-122"/>
                <a:cs typeface="Consolas" pitchFamily="49" charset="0"/>
              </a:rPr>
              <a:t>　数据组织       </a:t>
            </a:r>
          </a:p>
        </p:txBody>
      </p:sp>
      <p:sp>
        <p:nvSpPr>
          <p:cNvPr id="8" name="Text Box 4" descr="羊皮纸"/>
          <p:cNvSpPr txBox="1">
            <a:spLocks noChangeArrowheads="1"/>
          </p:cNvSpPr>
          <p:nvPr/>
        </p:nvSpPr>
        <p:spPr bwMode="auto">
          <a:xfrm>
            <a:off x="642910" y="357166"/>
            <a:ext cx="3143272" cy="461665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2. </a:t>
            </a:r>
            <a:r>
              <a:rPr kumimoji="1"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求解迷宫问题</a:t>
            </a:r>
            <a:endParaRPr kumimoji="1"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1785918" y="4938723"/>
            <a:ext cx="791438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8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1" name="Rectangle 36"/>
          <p:cNvSpPr>
            <a:spLocks noChangeArrowheads="1"/>
          </p:cNvSpPr>
          <p:nvPr/>
        </p:nvSpPr>
        <p:spPr bwMode="auto">
          <a:xfrm>
            <a:off x="3552818" y="4929198"/>
            <a:ext cx="804868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+1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cxnSp>
        <p:nvCxnSpPr>
          <p:cNvPr id="13" name="直接箭头连接符 12"/>
          <p:cNvCxnSpPr>
            <a:stCxn id="10" idx="3"/>
            <a:endCxn id="11" idx="1"/>
          </p:cNvCxnSpPr>
          <p:nvPr/>
        </p:nvCxnSpPr>
        <p:spPr>
          <a:xfrm flipV="1">
            <a:off x="2577356" y="5199198"/>
            <a:ext cx="975462" cy="95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5786" y="5072074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front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14678" y="5662214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pre=front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85918" y="4500570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方块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00430" y="4500570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方块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54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5"/>
          <p:cNvSpPr txBox="1">
            <a:spLocks noChangeArrowheads="1"/>
          </p:cNvSpPr>
          <p:nvPr/>
        </p:nvSpPr>
        <p:spPr bwMode="auto">
          <a:xfrm>
            <a:off x="642910" y="1000108"/>
            <a:ext cx="7286676" cy="1748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>
              <a:lnSpc>
                <a:spcPts val="28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Box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front,rear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队头指针和队尾指针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QuType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定义顺序队类型</a:t>
            </a:r>
          </a:p>
        </p:txBody>
      </p:sp>
      <p:sp>
        <p:nvSpPr>
          <p:cNvPr id="54277" name="Text Box 6"/>
          <p:cNvSpPr txBox="1">
            <a:spLocks noChangeArrowheads="1"/>
          </p:cNvSpPr>
          <p:nvPr/>
        </p:nvSpPr>
        <p:spPr bwMode="auto">
          <a:xfrm>
            <a:off x="357158" y="3286124"/>
            <a:ext cx="8569325" cy="8270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  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使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用的队列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qu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不是环形队列（因为要利用出队的元素找路径），因此在出队时，不会将出队元素真正从队列中删除，因为要利用它输出路径。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55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2655863" y="2011374"/>
            <a:ext cx="1365252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当前方块</a:t>
            </a:r>
            <a:endParaRPr lang="zh-CN" altLang="en-US" sz="1800" dirty="0">
              <a:solidFill>
                <a:srgbClr val="0000FF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4179852" y="2151054"/>
            <a:ext cx="43926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：当前方块在队列中的下标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9"/>
          <p:cNvGrpSpPr/>
          <p:nvPr/>
        </p:nvGrpSpPr>
        <p:grpSpPr>
          <a:xfrm>
            <a:off x="1284266" y="2647961"/>
            <a:ext cx="1709735" cy="1739900"/>
            <a:chOff x="1284266" y="2647961"/>
            <a:chExt cx="1709735" cy="1739900"/>
          </a:xfrm>
        </p:grpSpPr>
        <p:sp>
          <p:nvSpPr>
            <p:cNvPr id="210950" name="Freeform 6"/>
            <p:cNvSpPr>
              <a:spLocks/>
            </p:cNvSpPr>
            <p:nvPr/>
          </p:nvSpPr>
          <p:spPr bwMode="auto">
            <a:xfrm>
              <a:off x="2359001" y="2647961"/>
              <a:ext cx="635000" cy="1104900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0" y="696"/>
                </a:cxn>
              </a:cxnLst>
              <a:rect l="0" t="0" r="r" b="b"/>
              <a:pathLst>
                <a:path w="400" h="696">
                  <a:moveTo>
                    <a:pt x="400" y="0"/>
                  </a:moveTo>
                  <a:lnTo>
                    <a:pt x="0" y="696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0951" name="Rectangle 7"/>
            <p:cNvSpPr>
              <a:spLocks noChangeArrowheads="1"/>
            </p:cNvSpPr>
            <p:nvPr/>
          </p:nvSpPr>
          <p:spPr bwMode="auto">
            <a:xfrm>
              <a:off x="1574776" y="3740161"/>
              <a:ext cx="1368425" cy="6477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zh-CN" altLang="en-US" sz="1800" dirty="0"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相邻方块</a:t>
              </a:r>
              <a:r>
                <a:rPr lang="en-US" altLang="zh-CN" sz="1800" dirty="0"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10955" name="Text Box 11"/>
            <p:cNvSpPr txBox="1">
              <a:spLocks noChangeArrowheads="1"/>
            </p:cNvSpPr>
            <p:nvPr/>
          </p:nvSpPr>
          <p:spPr bwMode="auto">
            <a:xfrm>
              <a:off x="1284266" y="3883036"/>
              <a:ext cx="28733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en-US" altLang="zh-CN" sz="18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20"/>
          <p:cNvGrpSpPr/>
          <p:nvPr/>
        </p:nvGrpSpPr>
        <p:grpSpPr>
          <a:xfrm>
            <a:off x="3301976" y="2647961"/>
            <a:ext cx="1944688" cy="1739900"/>
            <a:chOff x="3301976" y="2647961"/>
            <a:chExt cx="1944688" cy="1739900"/>
          </a:xfrm>
        </p:grpSpPr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3878239" y="3740161"/>
              <a:ext cx="1368425" cy="6477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zh-CN" altLang="en-US" sz="1800"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相邻方块</a:t>
              </a:r>
              <a:r>
                <a:rPr lang="en-US" altLang="zh-CN" sz="1800"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10954" name="Freeform 10"/>
            <p:cNvSpPr>
              <a:spLocks/>
            </p:cNvSpPr>
            <p:nvPr/>
          </p:nvSpPr>
          <p:spPr bwMode="auto">
            <a:xfrm>
              <a:off x="3692501" y="2647961"/>
              <a:ext cx="622300" cy="1104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2" y="696"/>
                </a:cxn>
              </a:cxnLst>
              <a:rect l="0" t="0" r="r" b="b"/>
              <a:pathLst>
                <a:path w="392" h="696">
                  <a:moveTo>
                    <a:pt x="0" y="0"/>
                  </a:moveTo>
                  <a:lnTo>
                    <a:pt x="392" y="696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0956" name="Text Box 12"/>
            <p:cNvSpPr txBox="1">
              <a:spLocks noChangeArrowheads="1"/>
            </p:cNvSpPr>
            <p:nvPr/>
          </p:nvSpPr>
          <p:spPr bwMode="auto">
            <a:xfrm>
              <a:off x="3301976" y="3883036"/>
              <a:ext cx="5762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+1</a:t>
              </a:r>
              <a:endParaRPr lang="en-US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928662" y="2647961"/>
            <a:ext cx="2301877" cy="2321957"/>
            <a:chOff x="928662" y="2647961"/>
            <a:chExt cx="2301877" cy="2321957"/>
          </a:xfrm>
        </p:grpSpPr>
        <p:sp>
          <p:nvSpPr>
            <p:cNvPr id="210957" name="Text Box 13"/>
            <p:cNvSpPr txBox="1">
              <a:spLocks noChangeArrowheads="1"/>
            </p:cNvSpPr>
            <p:nvPr/>
          </p:nvSpPr>
          <p:spPr bwMode="auto">
            <a:xfrm>
              <a:off x="928662" y="4600586"/>
              <a:ext cx="230187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Qu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].pre=front</a:t>
              </a:r>
            </a:p>
          </p:txBody>
        </p:sp>
        <p:sp>
          <p:nvSpPr>
            <p:cNvPr id="210959" name="Freeform 15"/>
            <p:cNvSpPr>
              <a:spLocks/>
            </p:cNvSpPr>
            <p:nvPr/>
          </p:nvSpPr>
          <p:spPr bwMode="auto">
            <a:xfrm>
              <a:off x="2587602" y="2647961"/>
              <a:ext cx="571500" cy="1066800"/>
            </a:xfrm>
            <a:custGeom>
              <a:avLst/>
              <a:gdLst/>
              <a:ahLst/>
              <a:cxnLst>
                <a:cxn ang="0">
                  <a:pos x="0" y="672"/>
                </a:cxn>
                <a:cxn ang="0">
                  <a:pos x="360" y="0"/>
                </a:cxn>
              </a:cxnLst>
              <a:rect l="0" t="0" r="r" b="b"/>
              <a:pathLst>
                <a:path w="360" h="672">
                  <a:moveTo>
                    <a:pt x="0" y="672"/>
                  </a:moveTo>
                  <a:lnTo>
                    <a:pt x="360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22"/>
          <p:cNvGrpSpPr/>
          <p:nvPr/>
        </p:nvGrpSpPr>
        <p:grpSpPr>
          <a:xfrm>
            <a:off x="3446438" y="2659074"/>
            <a:ext cx="2697197" cy="2314019"/>
            <a:chOff x="3446438" y="2659074"/>
            <a:chExt cx="2697197" cy="2314019"/>
          </a:xfrm>
        </p:grpSpPr>
        <p:sp>
          <p:nvSpPr>
            <p:cNvPr id="210958" name="Text Box 14"/>
            <p:cNvSpPr txBox="1">
              <a:spLocks noChangeArrowheads="1"/>
            </p:cNvSpPr>
            <p:nvPr/>
          </p:nvSpPr>
          <p:spPr bwMode="auto">
            <a:xfrm>
              <a:off x="3446438" y="4603761"/>
              <a:ext cx="269719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Qu[i+1].pre=front</a:t>
              </a:r>
            </a:p>
          </p:txBody>
        </p:sp>
        <p:sp>
          <p:nvSpPr>
            <p:cNvPr id="210960" name="Line 16"/>
            <p:cNvSpPr>
              <a:spLocks noChangeShapeType="1"/>
            </p:cNvSpPr>
            <p:nvPr/>
          </p:nvSpPr>
          <p:spPr bwMode="auto">
            <a:xfrm flipH="1" flipV="1">
              <a:off x="3519464" y="2659074"/>
              <a:ext cx="574675" cy="10810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285720" y="285728"/>
            <a:ext cx="2557450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en-US" altLang="zh-CN" sz="2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细珊瑚简体" pitchFamily="65" charset="-122"/>
                <a:ea typeface="方正细珊瑚简体" pitchFamily="65" charset="-122"/>
                <a:cs typeface="Consolas" pitchFamily="49" charset="0"/>
              </a:rPr>
              <a:t> </a:t>
            </a:r>
            <a:r>
              <a:rPr kumimoji="1" lang="en-US" altLang="zh-CN" sz="2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细珊瑚简体" pitchFamily="65" charset="-122"/>
                <a:ea typeface="方正细珊瑚简体" pitchFamily="65" charset="-122"/>
                <a:cs typeface="Consolas" pitchFamily="49" charset="0"/>
              </a:rPr>
              <a:t> </a:t>
            </a:r>
            <a:r>
              <a:rPr kumimoji="1" lang="zh-CN" altLang="en-US" sz="2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细珊瑚简体" pitchFamily="65" charset="-122"/>
                <a:ea typeface="方正细珊瑚简体" pitchFamily="65" charset="-122"/>
                <a:cs typeface="Consolas" pitchFamily="49" charset="0"/>
              </a:rPr>
              <a:t>算法</a:t>
            </a:r>
            <a:r>
              <a:rPr kumimoji="1" lang="zh-CN" altLang="en-US" sz="2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细珊瑚简体" pitchFamily="65" charset="-122"/>
                <a:ea typeface="方正细珊瑚简体" pitchFamily="65" charset="-122"/>
                <a:cs typeface="Consolas" pitchFamily="49" charset="0"/>
              </a:rPr>
              <a:t>设计    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00100" y="1000108"/>
            <a:ext cx="642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首先将入口进队。出队一个方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块，一次性考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察如下：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6" name="组合 18"/>
          <p:cNvGrpSpPr/>
          <p:nvPr/>
        </p:nvGrpSpPr>
        <p:grpSpPr>
          <a:xfrm>
            <a:off x="1822399" y="2814576"/>
            <a:ext cx="5857916" cy="614424"/>
            <a:chOff x="1822399" y="2814576"/>
            <a:chExt cx="5857916" cy="614424"/>
          </a:xfrm>
        </p:grpSpPr>
        <p:sp>
          <p:nvSpPr>
            <p:cNvPr id="17" name="下弧形箭头 16"/>
            <p:cNvSpPr/>
            <p:nvPr/>
          </p:nvSpPr>
          <p:spPr bwMode="auto">
            <a:xfrm>
              <a:off x="1822399" y="2928934"/>
              <a:ext cx="3000396" cy="500066"/>
            </a:xfrm>
            <a:prstGeom prst="curvedUp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22795" y="2814576"/>
              <a:ext cx="28575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考察所有相邻可走方块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56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3584575" y="620713"/>
            <a:ext cx="755650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入口</a:t>
            </a:r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3282944" y="620713"/>
            <a:ext cx="3603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11974" name="Rectangle 6"/>
          <p:cNvSpPr>
            <a:spLocks noChangeArrowheads="1"/>
          </p:cNvSpPr>
          <p:nvPr/>
        </p:nvSpPr>
        <p:spPr bwMode="auto">
          <a:xfrm>
            <a:off x="2411413" y="1447800"/>
            <a:ext cx="755650" cy="4683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方块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4716463" y="1484313"/>
            <a:ext cx="755650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方块</a:t>
            </a:r>
          </a:p>
        </p:txBody>
      </p: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1763713" y="2455863"/>
            <a:ext cx="755650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方块</a:t>
            </a:r>
          </a:p>
        </p:txBody>
      </p: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3132138" y="2455863"/>
            <a:ext cx="755650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方块</a:t>
            </a:r>
          </a:p>
        </p:txBody>
      </p:sp>
      <p:sp>
        <p:nvSpPr>
          <p:cNvPr id="211978" name="Freeform 10"/>
          <p:cNvSpPr>
            <a:spLocks/>
          </p:cNvSpPr>
          <p:nvPr/>
        </p:nvSpPr>
        <p:spPr bwMode="auto">
          <a:xfrm>
            <a:off x="3132138" y="1085850"/>
            <a:ext cx="512762" cy="398463"/>
          </a:xfrm>
          <a:custGeom>
            <a:avLst/>
            <a:gdLst/>
            <a:ahLst/>
            <a:cxnLst>
              <a:cxn ang="0">
                <a:pos x="0" y="251"/>
              </a:cxn>
              <a:cxn ang="0">
                <a:pos x="323" y="0"/>
              </a:cxn>
            </a:cxnLst>
            <a:rect l="0" t="0" r="r" b="b"/>
            <a:pathLst>
              <a:path w="323" h="251">
                <a:moveTo>
                  <a:pt x="0" y="251"/>
                </a:moveTo>
                <a:lnTo>
                  <a:pt x="323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1980" name="Freeform 12"/>
          <p:cNvSpPr>
            <a:spLocks/>
          </p:cNvSpPr>
          <p:nvPr/>
        </p:nvSpPr>
        <p:spPr bwMode="auto">
          <a:xfrm>
            <a:off x="2184400" y="1916113"/>
            <a:ext cx="371475" cy="528637"/>
          </a:xfrm>
          <a:custGeom>
            <a:avLst/>
            <a:gdLst/>
            <a:ahLst/>
            <a:cxnLst>
              <a:cxn ang="0">
                <a:pos x="0" y="333"/>
              </a:cxn>
              <a:cxn ang="0">
                <a:pos x="234" y="0"/>
              </a:cxn>
            </a:cxnLst>
            <a:rect l="0" t="0" r="r" b="b"/>
            <a:pathLst>
              <a:path w="234" h="333">
                <a:moveTo>
                  <a:pt x="0" y="333"/>
                </a:moveTo>
                <a:lnTo>
                  <a:pt x="234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1981" name="Freeform 13"/>
          <p:cNvSpPr>
            <a:spLocks/>
          </p:cNvSpPr>
          <p:nvPr/>
        </p:nvSpPr>
        <p:spPr bwMode="auto">
          <a:xfrm>
            <a:off x="2987675" y="1916113"/>
            <a:ext cx="434975" cy="541337"/>
          </a:xfrm>
          <a:custGeom>
            <a:avLst/>
            <a:gdLst/>
            <a:ahLst/>
            <a:cxnLst>
              <a:cxn ang="0">
                <a:pos x="274" y="341"/>
              </a:cxn>
              <a:cxn ang="0">
                <a:pos x="0" y="0"/>
              </a:cxn>
            </a:cxnLst>
            <a:rect l="0" t="0" r="r" b="b"/>
            <a:pathLst>
              <a:path w="274" h="341">
                <a:moveTo>
                  <a:pt x="274" y="341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auto">
          <a:xfrm>
            <a:off x="1403350" y="3284538"/>
            <a:ext cx="11525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ea typeface="宋体" charset="-122"/>
                <a:cs typeface="Consolas" pitchFamily="49" charset="0"/>
              </a:rPr>
              <a:t>……</a:t>
            </a:r>
          </a:p>
        </p:txBody>
      </p:sp>
      <p:sp>
        <p:nvSpPr>
          <p:cNvPr id="211983" name="Rectangle 15"/>
          <p:cNvSpPr>
            <a:spLocks noChangeArrowheads="1"/>
          </p:cNvSpPr>
          <p:nvPr/>
        </p:nvSpPr>
        <p:spPr bwMode="auto">
          <a:xfrm>
            <a:off x="4067175" y="2455863"/>
            <a:ext cx="755650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方块</a:t>
            </a:r>
          </a:p>
        </p:txBody>
      </p:sp>
      <p:sp>
        <p:nvSpPr>
          <p:cNvPr id="211984" name="Rectangle 16"/>
          <p:cNvSpPr>
            <a:spLocks noChangeArrowheads="1"/>
          </p:cNvSpPr>
          <p:nvPr/>
        </p:nvSpPr>
        <p:spPr bwMode="auto">
          <a:xfrm>
            <a:off x="5435600" y="2455863"/>
            <a:ext cx="755650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方块</a:t>
            </a:r>
          </a:p>
        </p:txBody>
      </p:sp>
      <p:sp>
        <p:nvSpPr>
          <p:cNvPr id="211985" name="Rectangle 17"/>
          <p:cNvSpPr>
            <a:spLocks noChangeArrowheads="1"/>
          </p:cNvSpPr>
          <p:nvPr/>
        </p:nvSpPr>
        <p:spPr bwMode="auto">
          <a:xfrm>
            <a:off x="3276600" y="3608388"/>
            <a:ext cx="719138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方块</a:t>
            </a:r>
          </a:p>
        </p:txBody>
      </p:sp>
      <p:sp>
        <p:nvSpPr>
          <p:cNvPr id="211986" name="Rectangle 18"/>
          <p:cNvSpPr>
            <a:spLocks noChangeArrowheads="1"/>
          </p:cNvSpPr>
          <p:nvPr/>
        </p:nvSpPr>
        <p:spPr bwMode="auto">
          <a:xfrm>
            <a:off x="4645025" y="3608388"/>
            <a:ext cx="755650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出口</a:t>
            </a:r>
          </a:p>
        </p:txBody>
      </p:sp>
      <p:sp>
        <p:nvSpPr>
          <p:cNvPr id="211987" name="Freeform 19"/>
          <p:cNvSpPr>
            <a:spLocks/>
          </p:cNvSpPr>
          <p:nvPr/>
        </p:nvSpPr>
        <p:spPr bwMode="auto">
          <a:xfrm>
            <a:off x="3740150" y="2924175"/>
            <a:ext cx="544513" cy="676275"/>
          </a:xfrm>
          <a:custGeom>
            <a:avLst/>
            <a:gdLst/>
            <a:ahLst/>
            <a:cxnLst>
              <a:cxn ang="0">
                <a:pos x="0" y="426"/>
              </a:cxn>
              <a:cxn ang="0">
                <a:pos x="343" y="0"/>
              </a:cxn>
            </a:cxnLst>
            <a:rect l="0" t="0" r="r" b="b"/>
            <a:pathLst>
              <a:path w="343" h="426">
                <a:moveTo>
                  <a:pt x="0" y="426"/>
                </a:moveTo>
                <a:lnTo>
                  <a:pt x="343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1"/>
          <p:cNvGrpSpPr/>
          <p:nvPr/>
        </p:nvGrpSpPr>
        <p:grpSpPr>
          <a:xfrm>
            <a:off x="4267200" y="1098550"/>
            <a:ext cx="736600" cy="2501900"/>
            <a:chOff x="4267200" y="1098550"/>
            <a:chExt cx="736600" cy="2501900"/>
          </a:xfrm>
        </p:grpSpPr>
        <p:sp>
          <p:nvSpPr>
            <p:cNvPr id="211979" name="Freeform 11"/>
            <p:cNvSpPr>
              <a:spLocks/>
            </p:cNvSpPr>
            <p:nvPr/>
          </p:nvSpPr>
          <p:spPr bwMode="auto">
            <a:xfrm>
              <a:off x="4267200" y="1098550"/>
              <a:ext cx="450850" cy="387350"/>
            </a:xfrm>
            <a:custGeom>
              <a:avLst/>
              <a:gdLst/>
              <a:ahLst/>
              <a:cxnLst>
                <a:cxn ang="0">
                  <a:pos x="284" y="244"/>
                </a:cxn>
                <a:cxn ang="0">
                  <a:pos x="0" y="0"/>
                </a:cxn>
              </a:cxnLst>
              <a:rect l="0" t="0" r="r" b="b"/>
              <a:pathLst>
                <a:path w="284" h="244">
                  <a:moveTo>
                    <a:pt x="284" y="244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1988" name="Freeform 20"/>
            <p:cNvSpPr>
              <a:spLocks/>
            </p:cNvSpPr>
            <p:nvPr/>
          </p:nvSpPr>
          <p:spPr bwMode="auto">
            <a:xfrm>
              <a:off x="4502150" y="2924175"/>
              <a:ext cx="501650" cy="676275"/>
            </a:xfrm>
            <a:custGeom>
              <a:avLst/>
              <a:gdLst/>
              <a:ahLst/>
              <a:cxnLst>
                <a:cxn ang="0">
                  <a:pos x="316" y="426"/>
                </a:cxn>
                <a:cxn ang="0">
                  <a:pos x="0" y="0"/>
                </a:cxn>
              </a:cxnLst>
              <a:rect l="0" t="0" r="r" b="b"/>
              <a:pathLst>
                <a:path w="316" h="426">
                  <a:moveTo>
                    <a:pt x="316" y="426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1989" name="Freeform 21"/>
            <p:cNvSpPr>
              <a:spLocks/>
            </p:cNvSpPr>
            <p:nvPr/>
          </p:nvSpPr>
          <p:spPr bwMode="auto">
            <a:xfrm>
              <a:off x="4457700" y="1949450"/>
              <a:ext cx="419100" cy="501650"/>
            </a:xfrm>
            <a:custGeom>
              <a:avLst/>
              <a:gdLst/>
              <a:ahLst/>
              <a:cxnLst>
                <a:cxn ang="0">
                  <a:pos x="0" y="316"/>
                </a:cxn>
                <a:cxn ang="0">
                  <a:pos x="264" y="0"/>
                </a:cxn>
              </a:cxnLst>
              <a:rect l="0" t="0" r="r" b="b"/>
              <a:pathLst>
                <a:path w="264" h="316">
                  <a:moveTo>
                    <a:pt x="0" y="316"/>
                  </a:moveTo>
                  <a:lnTo>
                    <a:pt x="264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11990" name="Freeform 22"/>
          <p:cNvSpPr>
            <a:spLocks/>
          </p:cNvSpPr>
          <p:nvPr/>
        </p:nvSpPr>
        <p:spPr bwMode="auto">
          <a:xfrm>
            <a:off x="5295900" y="1955800"/>
            <a:ext cx="482600" cy="495300"/>
          </a:xfrm>
          <a:custGeom>
            <a:avLst/>
            <a:gdLst/>
            <a:ahLst/>
            <a:cxnLst>
              <a:cxn ang="0">
                <a:pos x="304" y="312"/>
              </a:cxn>
              <a:cxn ang="0">
                <a:pos x="0" y="0"/>
              </a:cxn>
            </a:cxnLst>
            <a:rect l="0" t="0" r="r" b="b"/>
            <a:pathLst>
              <a:path w="304" h="312">
                <a:moveTo>
                  <a:pt x="304" y="312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1991" name="Text Box 23"/>
          <p:cNvSpPr txBox="1">
            <a:spLocks noChangeArrowheads="1"/>
          </p:cNvSpPr>
          <p:nvPr/>
        </p:nvSpPr>
        <p:spPr bwMode="auto">
          <a:xfrm>
            <a:off x="827088" y="4652963"/>
            <a:ext cx="7416800" cy="86177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所有搜索过的方块都在队列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最后通过队列找出从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出口 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入口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条迷宫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" name="右箭头 22"/>
          <p:cNvSpPr/>
          <p:nvPr/>
        </p:nvSpPr>
        <p:spPr bwMode="auto">
          <a:xfrm>
            <a:off x="1428728" y="1643050"/>
            <a:ext cx="5357850" cy="142876"/>
          </a:xfrm>
          <a:prstGeom prst="rightArrow">
            <a:avLst/>
          </a:prstGeom>
          <a:ln>
            <a:headEnd/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右箭头 23"/>
          <p:cNvSpPr/>
          <p:nvPr/>
        </p:nvSpPr>
        <p:spPr bwMode="auto">
          <a:xfrm>
            <a:off x="1428728" y="2643182"/>
            <a:ext cx="5357850" cy="142876"/>
          </a:xfrm>
          <a:prstGeom prst="rightArrow">
            <a:avLst/>
          </a:prstGeom>
          <a:ln>
            <a:headEnd/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右箭头 24"/>
          <p:cNvSpPr/>
          <p:nvPr/>
        </p:nvSpPr>
        <p:spPr bwMode="auto">
          <a:xfrm>
            <a:off x="1500166" y="3786190"/>
            <a:ext cx="5357850" cy="142876"/>
          </a:xfrm>
          <a:prstGeom prst="rightArrow">
            <a:avLst/>
          </a:prstGeom>
          <a:ln>
            <a:headEnd/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57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119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119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6" grpId="0" animBg="1"/>
      <p:bldP spid="211991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1476375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37579" name="Text Box 11"/>
          <p:cNvSpPr txBox="1">
            <a:spLocks noChangeArrowheads="1"/>
          </p:cNvSpPr>
          <p:nvPr/>
        </p:nvSpPr>
        <p:spPr bwMode="auto">
          <a:xfrm>
            <a:off x="1835150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2195513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2593975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37582" name="Text Box 14"/>
          <p:cNvSpPr txBox="1">
            <a:spLocks noChangeArrowheads="1"/>
          </p:cNvSpPr>
          <p:nvPr/>
        </p:nvSpPr>
        <p:spPr bwMode="auto">
          <a:xfrm>
            <a:off x="2952750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37583" name="Text Box 15"/>
          <p:cNvSpPr txBox="1">
            <a:spLocks noChangeArrowheads="1"/>
          </p:cNvSpPr>
          <p:nvPr/>
        </p:nvSpPr>
        <p:spPr bwMode="auto">
          <a:xfrm>
            <a:off x="3313113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1547813" y="2349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1908176" y="2349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2268538" y="2349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2628901" y="2349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2987676" y="2349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77" name="Rectangle 9"/>
          <p:cNvSpPr>
            <a:spLocks noChangeArrowheads="1"/>
          </p:cNvSpPr>
          <p:nvPr/>
        </p:nvSpPr>
        <p:spPr bwMode="auto">
          <a:xfrm>
            <a:off x="3348038" y="2349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84" name="Text Box 16"/>
          <p:cNvSpPr txBox="1">
            <a:spLocks noChangeArrowheads="1"/>
          </p:cNvSpPr>
          <p:nvPr/>
        </p:nvSpPr>
        <p:spPr bwMode="auto">
          <a:xfrm>
            <a:off x="1042988" y="258763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37585" name="Rectangle 17"/>
          <p:cNvSpPr>
            <a:spLocks noChangeArrowheads="1"/>
          </p:cNvSpPr>
          <p:nvPr/>
        </p:nvSpPr>
        <p:spPr bwMode="auto">
          <a:xfrm>
            <a:off x="1547813" y="5953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86" name="Rectangle 18"/>
          <p:cNvSpPr>
            <a:spLocks noChangeArrowheads="1"/>
          </p:cNvSpPr>
          <p:nvPr/>
        </p:nvSpPr>
        <p:spPr bwMode="auto">
          <a:xfrm>
            <a:off x="1908176" y="5953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</a:t>
            </a:r>
            <a:endParaRPr lang="zh-CN" altLang="zh-CN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87" name="Rectangle 19"/>
          <p:cNvSpPr>
            <a:spLocks noChangeArrowheads="1"/>
          </p:cNvSpPr>
          <p:nvPr/>
        </p:nvSpPr>
        <p:spPr bwMode="auto">
          <a:xfrm>
            <a:off x="2268538" y="5953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88" name="Rectangle 20"/>
          <p:cNvSpPr>
            <a:spLocks noChangeArrowheads="1"/>
          </p:cNvSpPr>
          <p:nvPr/>
        </p:nvSpPr>
        <p:spPr bwMode="auto">
          <a:xfrm>
            <a:off x="2628901" y="5953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89" name="Rectangle 21"/>
          <p:cNvSpPr>
            <a:spLocks noChangeArrowheads="1"/>
          </p:cNvSpPr>
          <p:nvPr/>
        </p:nvSpPr>
        <p:spPr bwMode="auto">
          <a:xfrm>
            <a:off x="2987676" y="5953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0" name="Rectangle 22"/>
          <p:cNvSpPr>
            <a:spLocks noChangeArrowheads="1"/>
          </p:cNvSpPr>
          <p:nvPr/>
        </p:nvSpPr>
        <p:spPr bwMode="auto">
          <a:xfrm>
            <a:off x="3348038" y="5953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1" name="Text Box 23"/>
          <p:cNvSpPr txBox="1">
            <a:spLocks noChangeArrowheads="1"/>
          </p:cNvSpPr>
          <p:nvPr/>
        </p:nvSpPr>
        <p:spPr bwMode="auto">
          <a:xfrm>
            <a:off x="1042988" y="619126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37592" name="Rectangle 24"/>
          <p:cNvSpPr>
            <a:spLocks noChangeArrowheads="1"/>
          </p:cNvSpPr>
          <p:nvPr/>
        </p:nvSpPr>
        <p:spPr bwMode="auto">
          <a:xfrm>
            <a:off x="1547813" y="9556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3" name="Rectangle 25"/>
          <p:cNvSpPr>
            <a:spLocks noChangeArrowheads="1"/>
          </p:cNvSpPr>
          <p:nvPr/>
        </p:nvSpPr>
        <p:spPr bwMode="auto">
          <a:xfrm>
            <a:off x="1908176" y="9556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4" name="Rectangle 26"/>
          <p:cNvSpPr>
            <a:spLocks noChangeArrowheads="1"/>
          </p:cNvSpPr>
          <p:nvPr/>
        </p:nvSpPr>
        <p:spPr bwMode="auto">
          <a:xfrm>
            <a:off x="2268538" y="9556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5" name="Rectangle 27"/>
          <p:cNvSpPr>
            <a:spLocks noChangeArrowheads="1"/>
          </p:cNvSpPr>
          <p:nvPr/>
        </p:nvSpPr>
        <p:spPr bwMode="auto">
          <a:xfrm>
            <a:off x="2628901" y="9556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6" name="Rectangle 28"/>
          <p:cNvSpPr>
            <a:spLocks noChangeArrowheads="1"/>
          </p:cNvSpPr>
          <p:nvPr/>
        </p:nvSpPr>
        <p:spPr bwMode="auto">
          <a:xfrm>
            <a:off x="2987676" y="9556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7" name="Rectangle 29"/>
          <p:cNvSpPr>
            <a:spLocks noChangeArrowheads="1"/>
          </p:cNvSpPr>
          <p:nvPr/>
        </p:nvSpPr>
        <p:spPr bwMode="auto">
          <a:xfrm>
            <a:off x="3348038" y="9556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8" name="Text Box 30"/>
          <p:cNvSpPr txBox="1">
            <a:spLocks noChangeArrowheads="1"/>
          </p:cNvSpPr>
          <p:nvPr/>
        </p:nvSpPr>
        <p:spPr bwMode="auto">
          <a:xfrm>
            <a:off x="1042988" y="979488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37599" name="Rectangle 31"/>
          <p:cNvSpPr>
            <a:spLocks noChangeArrowheads="1"/>
          </p:cNvSpPr>
          <p:nvPr/>
        </p:nvSpPr>
        <p:spPr bwMode="auto">
          <a:xfrm>
            <a:off x="1547813" y="13144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0" name="Rectangle 32"/>
          <p:cNvSpPr>
            <a:spLocks noChangeArrowheads="1"/>
          </p:cNvSpPr>
          <p:nvPr/>
        </p:nvSpPr>
        <p:spPr bwMode="auto">
          <a:xfrm>
            <a:off x="1908176" y="13144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1" name="Rectangle 33"/>
          <p:cNvSpPr>
            <a:spLocks noChangeArrowheads="1"/>
          </p:cNvSpPr>
          <p:nvPr/>
        </p:nvSpPr>
        <p:spPr bwMode="auto">
          <a:xfrm>
            <a:off x="2268538" y="13144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2" name="Rectangle 34"/>
          <p:cNvSpPr>
            <a:spLocks noChangeArrowheads="1"/>
          </p:cNvSpPr>
          <p:nvPr/>
        </p:nvSpPr>
        <p:spPr bwMode="auto">
          <a:xfrm>
            <a:off x="2628901" y="13144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3" name="Rectangle 35"/>
          <p:cNvSpPr>
            <a:spLocks noChangeArrowheads="1"/>
          </p:cNvSpPr>
          <p:nvPr/>
        </p:nvSpPr>
        <p:spPr bwMode="auto">
          <a:xfrm>
            <a:off x="2987676" y="13144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4" name="Rectangle 36"/>
          <p:cNvSpPr>
            <a:spLocks noChangeArrowheads="1"/>
          </p:cNvSpPr>
          <p:nvPr/>
        </p:nvSpPr>
        <p:spPr bwMode="auto">
          <a:xfrm>
            <a:off x="3348038" y="13144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5" name="Text Box 37"/>
          <p:cNvSpPr txBox="1">
            <a:spLocks noChangeArrowheads="1"/>
          </p:cNvSpPr>
          <p:nvPr/>
        </p:nvSpPr>
        <p:spPr bwMode="auto">
          <a:xfrm>
            <a:off x="1042988" y="1338263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37606" name="Rectangle 38"/>
          <p:cNvSpPr>
            <a:spLocks noChangeArrowheads="1"/>
          </p:cNvSpPr>
          <p:nvPr/>
        </p:nvSpPr>
        <p:spPr bwMode="auto">
          <a:xfrm>
            <a:off x="1547813" y="16748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7" name="Rectangle 39"/>
          <p:cNvSpPr>
            <a:spLocks noChangeArrowheads="1"/>
          </p:cNvSpPr>
          <p:nvPr/>
        </p:nvSpPr>
        <p:spPr bwMode="auto">
          <a:xfrm>
            <a:off x="1908176" y="16748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8" name="Rectangle 40"/>
          <p:cNvSpPr>
            <a:spLocks noChangeArrowheads="1"/>
          </p:cNvSpPr>
          <p:nvPr/>
        </p:nvSpPr>
        <p:spPr bwMode="auto">
          <a:xfrm>
            <a:off x="2268538" y="16748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9" name="Rectangle 41"/>
          <p:cNvSpPr>
            <a:spLocks noChangeArrowheads="1"/>
          </p:cNvSpPr>
          <p:nvPr/>
        </p:nvSpPr>
        <p:spPr bwMode="auto">
          <a:xfrm>
            <a:off x="2628901" y="16748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0" name="Rectangle 42"/>
          <p:cNvSpPr>
            <a:spLocks noChangeArrowheads="1"/>
          </p:cNvSpPr>
          <p:nvPr/>
        </p:nvSpPr>
        <p:spPr bwMode="auto">
          <a:xfrm>
            <a:off x="2987676" y="1674813"/>
            <a:ext cx="369878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</a:t>
            </a:r>
            <a:endParaRPr lang="zh-CN" altLang="zh-CN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1" name="Rectangle 43"/>
          <p:cNvSpPr>
            <a:spLocks noChangeArrowheads="1"/>
          </p:cNvSpPr>
          <p:nvPr/>
        </p:nvSpPr>
        <p:spPr bwMode="auto">
          <a:xfrm>
            <a:off x="3348038" y="16748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2" name="Text Box 44"/>
          <p:cNvSpPr txBox="1">
            <a:spLocks noChangeArrowheads="1"/>
          </p:cNvSpPr>
          <p:nvPr/>
        </p:nvSpPr>
        <p:spPr bwMode="auto">
          <a:xfrm>
            <a:off x="1042988" y="1698626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37613" name="Rectangle 45"/>
          <p:cNvSpPr>
            <a:spLocks noChangeArrowheads="1"/>
          </p:cNvSpPr>
          <p:nvPr/>
        </p:nvSpPr>
        <p:spPr bwMode="auto">
          <a:xfrm>
            <a:off x="1547813" y="20351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4" name="Rectangle 46"/>
          <p:cNvSpPr>
            <a:spLocks noChangeArrowheads="1"/>
          </p:cNvSpPr>
          <p:nvPr/>
        </p:nvSpPr>
        <p:spPr bwMode="auto">
          <a:xfrm>
            <a:off x="1908176" y="20351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5" name="Rectangle 47"/>
          <p:cNvSpPr>
            <a:spLocks noChangeArrowheads="1"/>
          </p:cNvSpPr>
          <p:nvPr/>
        </p:nvSpPr>
        <p:spPr bwMode="auto">
          <a:xfrm>
            <a:off x="2268538" y="20351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6" name="Rectangle 48"/>
          <p:cNvSpPr>
            <a:spLocks noChangeArrowheads="1"/>
          </p:cNvSpPr>
          <p:nvPr/>
        </p:nvSpPr>
        <p:spPr bwMode="auto">
          <a:xfrm>
            <a:off x="2628901" y="20351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7" name="Rectangle 49"/>
          <p:cNvSpPr>
            <a:spLocks noChangeArrowheads="1"/>
          </p:cNvSpPr>
          <p:nvPr/>
        </p:nvSpPr>
        <p:spPr bwMode="auto">
          <a:xfrm>
            <a:off x="2987676" y="20351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8" name="Rectangle 50"/>
          <p:cNvSpPr>
            <a:spLocks noChangeArrowheads="1"/>
          </p:cNvSpPr>
          <p:nvPr/>
        </p:nvSpPr>
        <p:spPr bwMode="auto">
          <a:xfrm>
            <a:off x="3348038" y="20351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9" name="Text Box 51"/>
          <p:cNvSpPr txBox="1">
            <a:spLocks noChangeArrowheads="1"/>
          </p:cNvSpPr>
          <p:nvPr/>
        </p:nvSpPr>
        <p:spPr bwMode="auto">
          <a:xfrm>
            <a:off x="1042988" y="2058988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37620" name="Text Box 52"/>
          <p:cNvSpPr txBox="1">
            <a:spLocks noChangeArrowheads="1"/>
          </p:cNvSpPr>
          <p:nvPr/>
        </p:nvSpPr>
        <p:spPr bwMode="auto">
          <a:xfrm>
            <a:off x="4356100" y="90488"/>
            <a:ext cx="4573617" cy="20313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mg[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M+2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N+2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]=     //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4,N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=4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{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{1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1, 1, 1, 1, 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},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{1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0, 0, 0, 1, 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},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{1, 0, 1, 0, 0, 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},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0, 0, 0, 1, 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},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1, 0, 0, 0, 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},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1, 1, 1, 1, 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  };</a:t>
            </a:r>
          </a:p>
        </p:txBody>
      </p:sp>
      <p:sp>
        <p:nvSpPr>
          <p:cNvPr id="237622" name="Line 54"/>
          <p:cNvSpPr>
            <a:spLocks noChangeShapeType="1"/>
          </p:cNvSpPr>
          <p:nvPr/>
        </p:nvSpPr>
        <p:spPr bwMode="auto">
          <a:xfrm>
            <a:off x="1550958" y="2738438"/>
            <a:ext cx="6477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21" name="Text Box 53"/>
          <p:cNvSpPr txBox="1">
            <a:spLocks noChangeArrowheads="1"/>
          </p:cNvSpPr>
          <p:nvPr/>
        </p:nvSpPr>
        <p:spPr bwMode="auto">
          <a:xfrm>
            <a:off x="2227232" y="2549525"/>
            <a:ext cx="1487511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0:(1,1) -1</a:t>
            </a:r>
          </a:p>
        </p:txBody>
      </p:sp>
      <p:sp>
        <p:nvSpPr>
          <p:cNvPr id="237624" name="Text Box 56"/>
          <p:cNvSpPr txBox="1">
            <a:spLocks noChangeArrowheads="1"/>
          </p:cNvSpPr>
          <p:nvPr/>
        </p:nvSpPr>
        <p:spPr bwMode="auto">
          <a:xfrm>
            <a:off x="573058" y="2527300"/>
            <a:ext cx="11525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入口</a:t>
            </a:r>
          </a:p>
        </p:txBody>
      </p:sp>
      <p:sp>
        <p:nvSpPr>
          <p:cNvPr id="237626" name="Text Box 58"/>
          <p:cNvSpPr txBox="1">
            <a:spLocks noChangeArrowheads="1"/>
          </p:cNvSpPr>
          <p:nvPr/>
        </p:nvSpPr>
        <p:spPr bwMode="auto">
          <a:xfrm>
            <a:off x="3000364" y="3197225"/>
            <a:ext cx="1409729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2:(2,1) 0</a:t>
            </a:r>
          </a:p>
        </p:txBody>
      </p:sp>
      <p:sp>
        <p:nvSpPr>
          <p:cNvPr id="237625" name="Text Box 57"/>
          <p:cNvSpPr txBox="1">
            <a:spLocks noChangeArrowheads="1"/>
          </p:cNvSpPr>
          <p:nvPr/>
        </p:nvSpPr>
        <p:spPr bwMode="auto">
          <a:xfrm>
            <a:off x="933419" y="3197225"/>
            <a:ext cx="142400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1:(1,2) 0</a:t>
            </a:r>
          </a:p>
        </p:txBody>
      </p:sp>
      <p:sp>
        <p:nvSpPr>
          <p:cNvPr id="237627" name="Line 59"/>
          <p:cNvSpPr>
            <a:spLocks noChangeShapeType="1"/>
          </p:cNvSpPr>
          <p:nvPr/>
        </p:nvSpPr>
        <p:spPr bwMode="auto">
          <a:xfrm flipH="1">
            <a:off x="2011333" y="2909888"/>
            <a:ext cx="360362" cy="3603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28" name="Line 60"/>
          <p:cNvSpPr>
            <a:spLocks noChangeShapeType="1"/>
          </p:cNvSpPr>
          <p:nvPr/>
        </p:nvSpPr>
        <p:spPr bwMode="auto">
          <a:xfrm>
            <a:off x="2947958" y="2909888"/>
            <a:ext cx="287337" cy="3603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29" name="Text Box 61"/>
          <p:cNvSpPr txBox="1">
            <a:spLocks noChangeArrowheads="1"/>
          </p:cNvSpPr>
          <p:nvPr/>
        </p:nvSpPr>
        <p:spPr bwMode="auto">
          <a:xfrm>
            <a:off x="931831" y="3773488"/>
            <a:ext cx="1425591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3:(1,3) 1</a:t>
            </a:r>
          </a:p>
        </p:txBody>
      </p:sp>
      <p:sp>
        <p:nvSpPr>
          <p:cNvPr id="237630" name="Line 62"/>
          <p:cNvSpPr>
            <a:spLocks noChangeShapeType="1"/>
          </p:cNvSpPr>
          <p:nvPr/>
        </p:nvSpPr>
        <p:spPr bwMode="auto">
          <a:xfrm>
            <a:off x="1579533" y="3557588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32" name="Text Box 64"/>
          <p:cNvSpPr txBox="1">
            <a:spLocks noChangeArrowheads="1"/>
          </p:cNvSpPr>
          <p:nvPr/>
        </p:nvSpPr>
        <p:spPr bwMode="auto">
          <a:xfrm>
            <a:off x="933419" y="4344988"/>
            <a:ext cx="1495441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5:(2,3) 3</a:t>
            </a:r>
          </a:p>
        </p:txBody>
      </p:sp>
      <p:sp>
        <p:nvSpPr>
          <p:cNvPr id="237635" name="Line 67"/>
          <p:cNvSpPr>
            <a:spLocks noChangeShapeType="1"/>
          </p:cNvSpPr>
          <p:nvPr/>
        </p:nvSpPr>
        <p:spPr bwMode="auto">
          <a:xfrm>
            <a:off x="1579533" y="4129088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31" name="Text Box 63"/>
          <p:cNvSpPr txBox="1">
            <a:spLocks noChangeArrowheads="1"/>
          </p:cNvSpPr>
          <p:nvPr/>
        </p:nvSpPr>
        <p:spPr bwMode="auto">
          <a:xfrm>
            <a:off x="3000364" y="3773488"/>
            <a:ext cx="1409729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4:(3,1) 2</a:t>
            </a:r>
          </a:p>
        </p:txBody>
      </p:sp>
      <p:sp>
        <p:nvSpPr>
          <p:cNvPr id="237636" name="Line 68"/>
          <p:cNvSpPr>
            <a:spLocks noChangeShapeType="1"/>
          </p:cNvSpPr>
          <p:nvPr/>
        </p:nvSpPr>
        <p:spPr bwMode="auto">
          <a:xfrm>
            <a:off x="3524220" y="3557588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33" name="Text Box 65"/>
          <p:cNvSpPr txBox="1">
            <a:spLocks noChangeArrowheads="1"/>
          </p:cNvSpPr>
          <p:nvPr/>
        </p:nvSpPr>
        <p:spPr bwMode="auto">
          <a:xfrm>
            <a:off x="3000364" y="4338638"/>
            <a:ext cx="1409729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6:(3,2) 4</a:t>
            </a:r>
          </a:p>
        </p:txBody>
      </p:sp>
      <p:sp>
        <p:nvSpPr>
          <p:cNvPr id="237637" name="Line 69"/>
          <p:cNvSpPr>
            <a:spLocks noChangeShapeType="1"/>
          </p:cNvSpPr>
          <p:nvPr/>
        </p:nvSpPr>
        <p:spPr bwMode="auto">
          <a:xfrm>
            <a:off x="3524220" y="4133850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34" name="Text Box 66"/>
          <p:cNvSpPr txBox="1">
            <a:spLocks noChangeArrowheads="1"/>
          </p:cNvSpPr>
          <p:nvPr/>
        </p:nvSpPr>
        <p:spPr bwMode="auto">
          <a:xfrm>
            <a:off x="427008" y="4919663"/>
            <a:ext cx="135891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7:(2,4) 5</a:t>
            </a:r>
          </a:p>
        </p:txBody>
      </p:sp>
      <p:sp>
        <p:nvSpPr>
          <p:cNvPr id="237638" name="Text Box 70"/>
          <p:cNvSpPr txBox="1">
            <a:spLocks noChangeArrowheads="1"/>
          </p:cNvSpPr>
          <p:nvPr/>
        </p:nvSpPr>
        <p:spPr bwMode="auto">
          <a:xfrm>
            <a:off x="1714480" y="4900613"/>
            <a:ext cx="134780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8:(3,3) 5</a:t>
            </a:r>
          </a:p>
        </p:txBody>
      </p:sp>
      <p:sp>
        <p:nvSpPr>
          <p:cNvPr id="237639" name="Line 71"/>
          <p:cNvSpPr>
            <a:spLocks noChangeShapeType="1"/>
          </p:cNvSpPr>
          <p:nvPr/>
        </p:nvSpPr>
        <p:spPr bwMode="auto">
          <a:xfrm flipH="1">
            <a:off x="1147733" y="4710113"/>
            <a:ext cx="288925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40" name="Freeform 72"/>
          <p:cNvSpPr>
            <a:spLocks/>
          </p:cNvSpPr>
          <p:nvPr/>
        </p:nvSpPr>
        <p:spPr bwMode="auto">
          <a:xfrm>
            <a:off x="1795433" y="4710113"/>
            <a:ext cx="268287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9" y="154"/>
              </a:cxn>
            </a:cxnLst>
            <a:rect l="0" t="0" r="r" b="b"/>
            <a:pathLst>
              <a:path w="169" h="154">
                <a:moveTo>
                  <a:pt x="0" y="0"/>
                </a:moveTo>
                <a:lnTo>
                  <a:pt x="169" y="154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41" name="Text Box 73"/>
          <p:cNvSpPr txBox="1">
            <a:spLocks noChangeArrowheads="1"/>
          </p:cNvSpPr>
          <p:nvPr/>
        </p:nvSpPr>
        <p:spPr bwMode="auto">
          <a:xfrm>
            <a:off x="3000364" y="4875213"/>
            <a:ext cx="1481167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9:(4,2) 6</a:t>
            </a:r>
          </a:p>
        </p:txBody>
      </p:sp>
      <p:sp>
        <p:nvSpPr>
          <p:cNvPr id="237642" name="Line 74"/>
          <p:cNvSpPr>
            <a:spLocks noChangeShapeType="1"/>
          </p:cNvSpPr>
          <p:nvPr/>
        </p:nvSpPr>
        <p:spPr bwMode="auto">
          <a:xfrm>
            <a:off x="3541683" y="4684713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43" name="Line 75"/>
          <p:cNvSpPr>
            <a:spLocks noChangeShapeType="1"/>
          </p:cNvSpPr>
          <p:nvPr/>
        </p:nvSpPr>
        <p:spPr bwMode="auto">
          <a:xfrm>
            <a:off x="2300258" y="5240338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44" name="Text Box 76"/>
          <p:cNvSpPr txBox="1">
            <a:spLocks noChangeArrowheads="1"/>
          </p:cNvSpPr>
          <p:nvPr/>
        </p:nvSpPr>
        <p:spPr bwMode="auto">
          <a:xfrm>
            <a:off x="1868458" y="5456238"/>
            <a:ext cx="156053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10:(4,3) 8</a:t>
            </a:r>
          </a:p>
        </p:txBody>
      </p:sp>
      <p:sp>
        <p:nvSpPr>
          <p:cNvPr id="237645" name="Line 77"/>
          <p:cNvSpPr>
            <a:spLocks noChangeShapeType="1"/>
          </p:cNvSpPr>
          <p:nvPr/>
        </p:nvSpPr>
        <p:spPr bwMode="auto">
          <a:xfrm>
            <a:off x="2300258" y="5770563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46" name="Text Box 78"/>
          <p:cNvSpPr txBox="1">
            <a:spLocks noChangeArrowheads="1"/>
          </p:cNvSpPr>
          <p:nvPr/>
        </p:nvSpPr>
        <p:spPr bwMode="auto">
          <a:xfrm>
            <a:off x="1741458" y="5986463"/>
            <a:ext cx="161609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11:(4,4) 10</a:t>
            </a:r>
          </a:p>
        </p:txBody>
      </p:sp>
      <p:sp>
        <p:nvSpPr>
          <p:cNvPr id="237649" name="Text Box 81"/>
          <p:cNvSpPr txBox="1">
            <a:spLocks noChangeArrowheads="1"/>
          </p:cNvSpPr>
          <p:nvPr/>
        </p:nvSpPr>
        <p:spPr bwMode="auto">
          <a:xfrm>
            <a:off x="357158" y="5984875"/>
            <a:ext cx="11525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出口</a:t>
            </a:r>
          </a:p>
        </p:txBody>
      </p:sp>
      <p:sp>
        <p:nvSpPr>
          <p:cNvPr id="237650" name="Line 82"/>
          <p:cNvSpPr>
            <a:spLocks noChangeShapeType="1"/>
          </p:cNvSpPr>
          <p:nvPr/>
        </p:nvSpPr>
        <p:spPr bwMode="auto">
          <a:xfrm>
            <a:off x="1339820" y="6188075"/>
            <a:ext cx="4318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51" name="Text Box 83"/>
          <p:cNvSpPr txBox="1">
            <a:spLocks noChangeArrowheads="1"/>
          </p:cNvSpPr>
          <p:nvPr/>
        </p:nvSpPr>
        <p:spPr bwMode="auto">
          <a:xfrm>
            <a:off x="4845062" y="2781300"/>
            <a:ext cx="1441450" cy="35972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迷宫路径</a:t>
            </a:r>
            <a:r>
              <a:rPr lang="en-US" altLang="zh-CN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(4,4)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(4,3)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(3,3)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(2,3)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(1,3)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(1,2)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(1,1)</a:t>
            </a:r>
          </a:p>
        </p:txBody>
      </p:sp>
      <p:grpSp>
        <p:nvGrpSpPr>
          <p:cNvPr id="2" name="组合 140"/>
          <p:cNvGrpSpPr/>
          <p:nvPr/>
        </p:nvGrpSpPr>
        <p:grpSpPr>
          <a:xfrm>
            <a:off x="6069027" y="3573463"/>
            <a:ext cx="2503502" cy="1998677"/>
            <a:chOff x="6069026" y="3573463"/>
            <a:chExt cx="2681275" cy="2160587"/>
          </a:xfrm>
        </p:grpSpPr>
        <p:sp>
          <p:nvSpPr>
            <p:cNvPr id="237676" name="Rectangle 108"/>
            <p:cNvSpPr>
              <a:spLocks noChangeArrowheads="1"/>
            </p:cNvSpPr>
            <p:nvPr/>
          </p:nvSpPr>
          <p:spPr bwMode="auto">
            <a:xfrm>
              <a:off x="7310438" y="4652962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4" name="Rectangle 96"/>
            <p:cNvSpPr>
              <a:spLocks noChangeArrowheads="1"/>
            </p:cNvSpPr>
            <p:nvPr/>
          </p:nvSpPr>
          <p:spPr bwMode="auto">
            <a:xfrm>
              <a:off x="8029575" y="39338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8" name="Rectangle 110"/>
            <p:cNvSpPr>
              <a:spLocks noChangeArrowheads="1"/>
            </p:cNvSpPr>
            <p:nvPr/>
          </p:nvSpPr>
          <p:spPr bwMode="auto">
            <a:xfrm>
              <a:off x="8029575" y="46529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1" name="Rectangle 103"/>
            <p:cNvSpPr>
              <a:spLocks noChangeArrowheads="1"/>
            </p:cNvSpPr>
            <p:nvPr/>
          </p:nvSpPr>
          <p:spPr bwMode="auto">
            <a:xfrm>
              <a:off x="8029575" y="42941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2" name="AutoShape 84"/>
            <p:cNvSpPr>
              <a:spLocks noChangeArrowheads="1"/>
            </p:cNvSpPr>
            <p:nvPr/>
          </p:nvSpPr>
          <p:spPr bwMode="auto">
            <a:xfrm>
              <a:off x="6069026" y="4437063"/>
              <a:ext cx="431800" cy="360362"/>
            </a:xfrm>
            <a:prstGeom prst="rightArrow">
              <a:avLst>
                <a:gd name="adj1" fmla="val 50000"/>
                <a:gd name="adj2" fmla="val 29956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53" name="Rectangle 85"/>
            <p:cNvSpPr>
              <a:spLocks noChangeArrowheads="1"/>
            </p:cNvSpPr>
            <p:nvPr/>
          </p:nvSpPr>
          <p:spPr bwMode="auto">
            <a:xfrm>
              <a:off x="6589713" y="35734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4" name="Rectangle 86"/>
            <p:cNvSpPr>
              <a:spLocks noChangeArrowheads="1"/>
            </p:cNvSpPr>
            <p:nvPr/>
          </p:nvSpPr>
          <p:spPr bwMode="auto">
            <a:xfrm>
              <a:off x="6950075" y="35734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5" name="Rectangle 87"/>
            <p:cNvSpPr>
              <a:spLocks noChangeArrowheads="1"/>
            </p:cNvSpPr>
            <p:nvPr/>
          </p:nvSpPr>
          <p:spPr bwMode="auto">
            <a:xfrm>
              <a:off x="7310438" y="35734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6" name="Rectangle 88"/>
            <p:cNvSpPr>
              <a:spLocks noChangeArrowheads="1"/>
            </p:cNvSpPr>
            <p:nvPr/>
          </p:nvSpPr>
          <p:spPr bwMode="auto">
            <a:xfrm>
              <a:off x="7670800" y="35734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7" name="Rectangle 89"/>
            <p:cNvSpPr>
              <a:spLocks noChangeArrowheads="1"/>
            </p:cNvSpPr>
            <p:nvPr/>
          </p:nvSpPr>
          <p:spPr bwMode="auto">
            <a:xfrm>
              <a:off x="8029575" y="35734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8" name="Rectangle 90"/>
            <p:cNvSpPr>
              <a:spLocks noChangeArrowheads="1"/>
            </p:cNvSpPr>
            <p:nvPr/>
          </p:nvSpPr>
          <p:spPr bwMode="auto">
            <a:xfrm>
              <a:off x="8389938" y="35734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0" name="Rectangle 92"/>
            <p:cNvSpPr>
              <a:spLocks noChangeArrowheads="1"/>
            </p:cNvSpPr>
            <p:nvPr/>
          </p:nvSpPr>
          <p:spPr bwMode="auto">
            <a:xfrm>
              <a:off x="6589713" y="39338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5" name="Rectangle 97"/>
            <p:cNvSpPr>
              <a:spLocks noChangeArrowheads="1"/>
            </p:cNvSpPr>
            <p:nvPr/>
          </p:nvSpPr>
          <p:spPr bwMode="auto">
            <a:xfrm>
              <a:off x="8389938" y="39338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7" name="Rectangle 99"/>
            <p:cNvSpPr>
              <a:spLocks noChangeArrowheads="1"/>
            </p:cNvSpPr>
            <p:nvPr/>
          </p:nvSpPr>
          <p:spPr bwMode="auto">
            <a:xfrm>
              <a:off x="6589713" y="42941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8" name="Rectangle 100"/>
            <p:cNvSpPr>
              <a:spLocks noChangeArrowheads="1"/>
            </p:cNvSpPr>
            <p:nvPr/>
          </p:nvSpPr>
          <p:spPr bwMode="auto">
            <a:xfrm>
              <a:off x="6950075" y="42941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2" name="Rectangle 104"/>
            <p:cNvSpPr>
              <a:spLocks noChangeArrowheads="1"/>
            </p:cNvSpPr>
            <p:nvPr/>
          </p:nvSpPr>
          <p:spPr bwMode="auto">
            <a:xfrm>
              <a:off x="8389938" y="42941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4" name="Rectangle 106"/>
            <p:cNvSpPr>
              <a:spLocks noChangeArrowheads="1"/>
            </p:cNvSpPr>
            <p:nvPr/>
          </p:nvSpPr>
          <p:spPr bwMode="auto">
            <a:xfrm>
              <a:off x="6589713" y="46529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5" name="Rectangle 107"/>
            <p:cNvSpPr>
              <a:spLocks noChangeArrowheads="1"/>
            </p:cNvSpPr>
            <p:nvPr/>
          </p:nvSpPr>
          <p:spPr bwMode="auto">
            <a:xfrm>
              <a:off x="6950075" y="46529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9" name="Rectangle 111"/>
            <p:cNvSpPr>
              <a:spLocks noChangeArrowheads="1"/>
            </p:cNvSpPr>
            <p:nvPr/>
          </p:nvSpPr>
          <p:spPr bwMode="auto">
            <a:xfrm>
              <a:off x="8389938" y="46529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1" name="Rectangle 113"/>
            <p:cNvSpPr>
              <a:spLocks noChangeArrowheads="1"/>
            </p:cNvSpPr>
            <p:nvPr/>
          </p:nvSpPr>
          <p:spPr bwMode="auto">
            <a:xfrm>
              <a:off x="6589713" y="50133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2" name="Rectangle 114"/>
            <p:cNvSpPr>
              <a:spLocks noChangeArrowheads="1"/>
            </p:cNvSpPr>
            <p:nvPr/>
          </p:nvSpPr>
          <p:spPr bwMode="auto">
            <a:xfrm>
              <a:off x="6950075" y="50133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3" name="Rectangle 115"/>
            <p:cNvSpPr>
              <a:spLocks noChangeArrowheads="1"/>
            </p:cNvSpPr>
            <p:nvPr/>
          </p:nvSpPr>
          <p:spPr bwMode="auto">
            <a:xfrm>
              <a:off x="7310438" y="50133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6" name="Rectangle 118"/>
            <p:cNvSpPr>
              <a:spLocks noChangeArrowheads="1"/>
            </p:cNvSpPr>
            <p:nvPr/>
          </p:nvSpPr>
          <p:spPr bwMode="auto">
            <a:xfrm>
              <a:off x="8389938" y="50133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8" name="Rectangle 120"/>
            <p:cNvSpPr>
              <a:spLocks noChangeArrowheads="1"/>
            </p:cNvSpPr>
            <p:nvPr/>
          </p:nvSpPr>
          <p:spPr bwMode="auto">
            <a:xfrm>
              <a:off x="6589713" y="53736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9" name="Rectangle 121"/>
            <p:cNvSpPr>
              <a:spLocks noChangeArrowheads="1"/>
            </p:cNvSpPr>
            <p:nvPr/>
          </p:nvSpPr>
          <p:spPr bwMode="auto">
            <a:xfrm>
              <a:off x="6950075" y="53736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0" name="Rectangle 122"/>
            <p:cNvSpPr>
              <a:spLocks noChangeArrowheads="1"/>
            </p:cNvSpPr>
            <p:nvPr/>
          </p:nvSpPr>
          <p:spPr bwMode="auto">
            <a:xfrm>
              <a:off x="7310438" y="53736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1" name="Rectangle 123"/>
            <p:cNvSpPr>
              <a:spLocks noChangeArrowheads="1"/>
            </p:cNvSpPr>
            <p:nvPr/>
          </p:nvSpPr>
          <p:spPr bwMode="auto">
            <a:xfrm>
              <a:off x="7670800" y="53736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2" name="Rectangle 124"/>
            <p:cNvSpPr>
              <a:spLocks noChangeArrowheads="1"/>
            </p:cNvSpPr>
            <p:nvPr/>
          </p:nvSpPr>
          <p:spPr bwMode="auto">
            <a:xfrm>
              <a:off x="8029575" y="53736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3" name="Rectangle 125"/>
            <p:cNvSpPr>
              <a:spLocks noChangeArrowheads="1"/>
            </p:cNvSpPr>
            <p:nvPr/>
          </p:nvSpPr>
          <p:spPr bwMode="auto">
            <a:xfrm>
              <a:off x="8389938" y="53736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9" name="Rectangle 101"/>
            <p:cNvSpPr>
              <a:spLocks noChangeArrowheads="1"/>
            </p:cNvSpPr>
            <p:nvPr/>
          </p:nvSpPr>
          <p:spPr bwMode="auto">
            <a:xfrm>
              <a:off x="7310438" y="42941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1" name="Rectangle 93"/>
            <p:cNvSpPr>
              <a:spLocks noChangeArrowheads="1"/>
            </p:cNvSpPr>
            <p:nvPr/>
          </p:nvSpPr>
          <p:spPr bwMode="auto">
            <a:xfrm>
              <a:off x="6950075" y="39338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2" name="Rectangle 94"/>
            <p:cNvSpPr>
              <a:spLocks noChangeArrowheads="1"/>
            </p:cNvSpPr>
            <p:nvPr/>
          </p:nvSpPr>
          <p:spPr bwMode="auto">
            <a:xfrm>
              <a:off x="7310438" y="39338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3" name="Rectangle 95"/>
            <p:cNvSpPr>
              <a:spLocks noChangeArrowheads="1"/>
            </p:cNvSpPr>
            <p:nvPr/>
          </p:nvSpPr>
          <p:spPr bwMode="auto">
            <a:xfrm>
              <a:off x="7670800" y="39338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7" name="Rectangle 109"/>
            <p:cNvSpPr>
              <a:spLocks noChangeArrowheads="1"/>
            </p:cNvSpPr>
            <p:nvPr/>
          </p:nvSpPr>
          <p:spPr bwMode="auto">
            <a:xfrm>
              <a:off x="7670800" y="4652962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4" name="Rectangle 116"/>
            <p:cNvSpPr>
              <a:spLocks noChangeArrowheads="1"/>
            </p:cNvSpPr>
            <p:nvPr/>
          </p:nvSpPr>
          <p:spPr bwMode="auto">
            <a:xfrm>
              <a:off x="7670800" y="50133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5" name="Rectangle 117"/>
            <p:cNvSpPr>
              <a:spLocks noChangeArrowheads="1"/>
            </p:cNvSpPr>
            <p:nvPr/>
          </p:nvSpPr>
          <p:spPr bwMode="auto">
            <a:xfrm>
              <a:off x="8029575" y="50133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0" name="Rectangle 102"/>
            <p:cNvSpPr>
              <a:spLocks noChangeArrowheads="1"/>
            </p:cNvSpPr>
            <p:nvPr/>
          </p:nvSpPr>
          <p:spPr bwMode="auto">
            <a:xfrm>
              <a:off x="7670800" y="42941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</p:grpSp>
      <p:cxnSp>
        <p:nvCxnSpPr>
          <p:cNvPr id="130" name="直接箭头连接符 129"/>
          <p:cNvCxnSpPr/>
          <p:nvPr/>
        </p:nvCxnSpPr>
        <p:spPr>
          <a:xfrm rot="5400000" flipH="1" flipV="1">
            <a:off x="2374298" y="5912454"/>
            <a:ext cx="252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rot="16200000" flipV="1">
            <a:off x="2366898" y="5367302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rot="16200000" flipV="1">
            <a:off x="1627118" y="4251380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rot="16200000" flipV="1">
            <a:off x="1619180" y="3679876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 rot="5400000" flipH="1" flipV="1">
            <a:off x="2104860" y="2928934"/>
            <a:ext cx="395438" cy="395438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rot="10800000">
            <a:off x="1928794" y="4714884"/>
            <a:ext cx="428628" cy="285752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灯片编号占位符 1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58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2376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2376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2376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2376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2376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2376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2376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2376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2376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2376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2376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2376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2376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2376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622" grpId="0" animBg="1"/>
      <p:bldP spid="237621" grpId="0"/>
      <p:bldP spid="237621" grpId="1"/>
      <p:bldP spid="237624" grpId="0"/>
      <p:bldP spid="237626" grpId="0"/>
      <p:bldP spid="237625" grpId="0"/>
      <p:bldP spid="237625" grpId="1"/>
      <p:bldP spid="237627" grpId="0" animBg="1"/>
      <p:bldP spid="237628" grpId="0" animBg="1"/>
      <p:bldP spid="237629" grpId="0"/>
      <p:bldP spid="237629" grpId="1"/>
      <p:bldP spid="237630" grpId="0" animBg="1"/>
      <p:bldP spid="237632" grpId="0"/>
      <p:bldP spid="237632" grpId="1"/>
      <p:bldP spid="237635" grpId="0" animBg="1"/>
      <p:bldP spid="237631" grpId="0"/>
      <p:bldP spid="237636" grpId="0" animBg="1"/>
      <p:bldP spid="237633" grpId="0"/>
      <p:bldP spid="237637" grpId="0" animBg="1"/>
      <p:bldP spid="237634" grpId="0"/>
      <p:bldP spid="237638" grpId="0"/>
      <p:bldP spid="237638" grpId="1"/>
      <p:bldP spid="237639" grpId="0" animBg="1"/>
      <p:bldP spid="237640" grpId="0" animBg="1"/>
      <p:bldP spid="237641" grpId="0"/>
      <p:bldP spid="237642" grpId="0" animBg="1"/>
      <p:bldP spid="237643" grpId="0" animBg="1"/>
      <p:bldP spid="237644" grpId="0"/>
      <p:bldP spid="237644" grpId="1"/>
      <p:bldP spid="237645" grpId="0" animBg="1"/>
      <p:bldP spid="237646" grpId="0"/>
      <p:bldP spid="237646" grpId="1"/>
      <p:bldP spid="237649" grpId="0"/>
      <p:bldP spid="23765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026"/>
          <p:cNvSpPr txBox="1">
            <a:spLocks noChangeArrowheads="1"/>
          </p:cNvSpPr>
          <p:nvPr/>
        </p:nvSpPr>
        <p:spPr bwMode="auto">
          <a:xfrm>
            <a:off x="666752" y="1142984"/>
            <a:ext cx="8120090" cy="3521166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216000" bIns="21600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mgpath1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xi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yi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xe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ye)</a:t>
            </a:r>
          </a:p>
          <a:p>
            <a:pPr algn="l">
              <a:lnSpc>
                <a:spcPts val="2700"/>
              </a:lnSpc>
            </a:pPr>
            <a:r>
              <a:rPr lang="en-US" sz="18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搜索路径为</a:t>
            </a:r>
            <a:r>
              <a:rPr lang="en-US" sz="18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:(xi</a:t>
            </a:r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yi) </a:t>
            </a:r>
            <a:r>
              <a:rPr lang="en-US" sz="18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en-US" sz="18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(xe</a:t>
            </a:r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ye)</a:t>
            </a:r>
            <a:endParaRPr lang="zh-CN" altLang="en-US" sz="1800" smtClean="0">
              <a:solidFill>
                <a:srgbClr val="008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Box e;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j1;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QuType *qu;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定义顺序队指针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InitQueue(qu);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初始化队列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e.i=xi; e.j=yi; e.pre=-1;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enQueue(qu,e);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//(xi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yi)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>
              <a:lnSpc>
                <a:spcPts val="27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mg[xi][yi]=-1;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将其赋值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-1,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以避免回过来重复搜索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71472" y="500042"/>
            <a:ext cx="70723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用队列求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一条迷宫路径的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：（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xi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，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yi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）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（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xe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ye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）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 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59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071538" y="1857364"/>
            <a:ext cx="5786478" cy="18356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108000" rIns="180000" bIns="10800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 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front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      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队首和队尾指针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SqQueue</a:t>
            </a:r>
            <a:r>
              <a:rPr kumimoji="1" lang="en-US" altLang="zh-CN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000100" y="1142984"/>
            <a:ext cx="3786214" cy="40767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顺序队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类型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SqQueue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声明如下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642910" y="4214818"/>
            <a:ext cx="721523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因为</a:t>
            </a:r>
            <a:r>
              <a:rPr lang="zh-CN" altLang="en-US" sz="2000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队列两端</a:t>
            </a: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都</a:t>
            </a:r>
            <a:r>
              <a:rPr lang="zh-CN" altLang="en-US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在</a:t>
            </a:r>
            <a:r>
              <a:rPr lang="zh-CN" altLang="en-US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变化，所以</a:t>
            </a: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需要两个指针来标识队列的</a:t>
            </a:r>
            <a:r>
              <a:rPr lang="zh-CN" altLang="en-US" sz="2000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状态。</a:t>
            </a:r>
            <a:endParaRPr lang="zh-CN" altLang="en-US" sz="2000" dirty="0">
              <a:solidFill>
                <a:srgbClr val="0000FF"/>
              </a:solidFill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6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428596" y="857232"/>
            <a:ext cx="8215370" cy="3542096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(!QueueEmpty(qu))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队不空循环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deQueue(qu,e);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出队方块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i=e.i;   j=e.j;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(i==xe &amp;&amp; j==ye)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找到了出口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输出路径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dispapath(qu,qu-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&gt;front);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dispapath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函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数输出路径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DestroyQueue(qu);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销毁队列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return true;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找到一条路径时返回真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60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642911" y="450907"/>
            <a:ext cx="6429420" cy="5728643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80000" bIns="14400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(di=0;di&lt;4;di++)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循环扫描每个方位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switch(di)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case 0:i1=i-1; j1=j;   break;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case 1:i1=i;   j1=j+1; break;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case 2:i1=i+1; j1=j;   break;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case 3:i1=i;   j1=j-1; break;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(mg[i1][j1]==0)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   e.i=i1;  e.j=j1; 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e.pre=qu-&gt;front;	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enQueue(qu,e);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//(i1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j1)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方块进队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mg[i1][j1]=-1;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将其赋值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DestroyQueue(qu);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销毁队列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return false;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7222826" y="285728"/>
            <a:ext cx="778198" cy="4214842"/>
            <a:chOff x="7572396" y="500042"/>
            <a:chExt cx="778198" cy="4214842"/>
          </a:xfrm>
        </p:grpSpPr>
        <p:sp>
          <p:nvSpPr>
            <p:cNvPr id="3" name="TextBox 2"/>
            <p:cNvSpPr txBox="1"/>
            <p:nvPr/>
          </p:nvSpPr>
          <p:spPr>
            <a:xfrm>
              <a:off x="7858148" y="500042"/>
              <a:ext cx="492446" cy="4214842"/>
            </a:xfrm>
            <a:prstGeom prst="rect">
              <a:avLst/>
            </a:prstGeom>
            <a:noFill/>
            <a:scene3d>
              <a:camera prst="perspectiveRight"/>
              <a:lightRig rig="threePt" dir="t"/>
            </a:scene3d>
          </p:spPr>
          <p:txBody>
            <a:bodyPr vert="eaVert" wrap="square" rtlCol="0">
              <a:noAutofit/>
            </a:bodyPr>
            <a:lstStyle/>
            <a:p>
              <a:pPr algn="l"/>
              <a:r>
                <a:rPr kumimoji="1" lang="zh-CN" altLang="en-US" sz="1800" spc="600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把每个可走的</a:t>
              </a:r>
              <a:r>
                <a:rPr kumimoji="1" lang="zh-CN" altLang="en-US" sz="1800" spc="6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方块插入队列</a:t>
              </a:r>
              <a:r>
                <a:rPr kumimoji="1" lang="zh-CN" altLang="en-US" sz="1800" spc="600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中</a:t>
              </a:r>
              <a:endParaRPr lang="zh-CN" altLang="en-US" sz="1800" spc="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右大括号 3"/>
            <p:cNvSpPr/>
            <p:nvPr/>
          </p:nvSpPr>
          <p:spPr>
            <a:xfrm>
              <a:off x="7572396" y="750950"/>
              <a:ext cx="214314" cy="3678182"/>
            </a:xfrm>
            <a:prstGeom prst="rightBrace">
              <a:avLst/>
            </a:prstGeom>
            <a:ln w="28575">
              <a:solidFill>
                <a:srgbClr val="FF0000"/>
              </a:solidFill>
              <a:tailEnd type="none"/>
            </a:ln>
            <a:scene3d>
              <a:camera prst="perspectiveRigh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61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4"/>
          <p:cNvSpPr txBox="1">
            <a:spLocks noChangeArrowheads="1"/>
          </p:cNvSpPr>
          <p:nvPr/>
        </p:nvSpPr>
        <p:spPr bwMode="auto">
          <a:xfrm>
            <a:off x="395288" y="260350"/>
            <a:ext cx="84978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3.11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迷宫，求解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(1,1)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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(8,8)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时队列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中结果如下：</a:t>
            </a:r>
          </a:p>
        </p:txBody>
      </p:sp>
      <p:graphicFrame>
        <p:nvGraphicFramePr>
          <p:cNvPr id="190498" name="Group 1058"/>
          <p:cNvGraphicFramePr>
            <a:graphicFrameLocks noGrp="1"/>
          </p:cNvGraphicFramePr>
          <p:nvPr/>
        </p:nvGraphicFramePr>
        <p:xfrm>
          <a:off x="373056" y="908050"/>
          <a:ext cx="2484432" cy="5364480"/>
        </p:xfrm>
        <a:graphic>
          <a:graphicData uri="http://schemas.openxmlformats.org/drawingml/2006/table">
            <a:tbl>
              <a:tblPr/>
              <a:tblGrid>
                <a:gridCol w="621108"/>
                <a:gridCol w="621108"/>
                <a:gridCol w="621108"/>
                <a:gridCol w="621108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下标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i</a:t>
                      </a:r>
                      <a:endParaRPr kumimoji="1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pre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Group 546"/>
          <p:cNvGraphicFramePr>
            <a:graphicFrameLocks noGrp="1"/>
          </p:cNvGraphicFramePr>
          <p:nvPr/>
        </p:nvGraphicFramePr>
        <p:xfrm>
          <a:off x="3143240" y="922040"/>
          <a:ext cx="2522536" cy="5364480"/>
        </p:xfrm>
        <a:graphic>
          <a:graphicData uri="http://schemas.openxmlformats.org/drawingml/2006/table">
            <a:tbl>
              <a:tblPr/>
              <a:tblGrid>
                <a:gridCol w="630634"/>
                <a:gridCol w="630634"/>
                <a:gridCol w="630634"/>
                <a:gridCol w="630634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下标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i</a:t>
                      </a:r>
                      <a:endParaRPr kumimoji="1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pre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304"/>
          <p:cNvGraphicFramePr>
            <a:graphicFrameLocks noGrp="1"/>
          </p:cNvGraphicFramePr>
          <p:nvPr/>
        </p:nvGraphicFramePr>
        <p:xfrm>
          <a:off x="6000760" y="928670"/>
          <a:ext cx="2643208" cy="4023360"/>
        </p:xfrm>
        <a:graphic>
          <a:graphicData uri="http://schemas.openxmlformats.org/drawingml/2006/table">
            <a:tbl>
              <a:tblPr/>
              <a:tblGrid>
                <a:gridCol w="660802"/>
                <a:gridCol w="660802"/>
                <a:gridCol w="660802"/>
                <a:gridCol w="660802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下标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i</a:t>
                      </a:r>
                      <a:endParaRPr kumimoji="1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pre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046798" y="4584708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046798" y="2928934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046798" y="1259510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109902" y="5272738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36520" y="1915152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109902" y="4286256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109902" y="3571876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109902" y="2889884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109902" y="1903402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36520" y="5559440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36520" y="4571058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336520" y="3902716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336520" y="3247074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36520" y="2571744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336520" y="1214422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cxnSp>
        <p:nvCxnSpPr>
          <p:cNvPr id="23" name="直接箭头连接符 22"/>
          <p:cNvCxnSpPr/>
          <p:nvPr/>
        </p:nvCxnSpPr>
        <p:spPr>
          <a:xfrm rot="10800000">
            <a:off x="6572264" y="3143248"/>
            <a:ext cx="1928826" cy="16430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10800000">
            <a:off x="6597664" y="1474774"/>
            <a:ext cx="1857388" cy="16430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10800000" flipV="1">
            <a:off x="3643306" y="1500174"/>
            <a:ext cx="4429156" cy="40005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10800000">
            <a:off x="3571868" y="4500570"/>
            <a:ext cx="2000264" cy="10001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10800000">
            <a:off x="3597268" y="3773490"/>
            <a:ext cx="1928826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0800000">
            <a:off x="3571868" y="3071810"/>
            <a:ext cx="1928826" cy="6429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10800000">
            <a:off x="3571868" y="2143116"/>
            <a:ext cx="2000264" cy="9286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10800000" flipV="1">
            <a:off x="857224" y="2143116"/>
            <a:ext cx="4643470" cy="36433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rot="10800000">
            <a:off x="857224" y="4786322"/>
            <a:ext cx="1928826" cy="9286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10800000">
            <a:off x="785786" y="4071942"/>
            <a:ext cx="2000264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10800000">
            <a:off x="785786" y="3500438"/>
            <a:ext cx="2000264" cy="6429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10800000">
            <a:off x="785786" y="2786058"/>
            <a:ext cx="2000264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10800000">
            <a:off x="785786" y="2143116"/>
            <a:ext cx="2000264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rot="10800000">
            <a:off x="857224" y="1428736"/>
            <a:ext cx="1857388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62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48" name="Text Box 279"/>
          <p:cNvSpPr txBox="1">
            <a:spLocks noChangeArrowheads="1"/>
          </p:cNvSpPr>
          <p:nvPr/>
        </p:nvSpPr>
        <p:spPr bwMode="auto">
          <a:xfrm>
            <a:off x="714348" y="1571612"/>
            <a:ext cx="4857784" cy="1323439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迷宫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路径如下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: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</a:t>
            </a:r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1,1) (2,1) (3,1) (4,1) (5,1)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  (5,2) (5,3) (6,3) (6,4) (6,5)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  (7,5) (8,5) (8,6) (8,7) (8,8)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5289" y="285728"/>
            <a:ext cx="2747952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细珊瑚简体" pitchFamily="65" charset="-122"/>
                <a:ea typeface="方正细珊瑚简体" pitchFamily="65" charset="-122"/>
              </a:rPr>
              <a:t>  </a:t>
            </a:r>
            <a:r>
              <a:rPr lang="zh-CN" altLang="en-US" sz="2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细珊瑚简体" pitchFamily="65" charset="-122"/>
                <a:ea typeface="方正细珊瑚简体" pitchFamily="65" charset="-122"/>
              </a:rPr>
              <a:t>运行结果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04844" y="928670"/>
            <a:ext cx="489585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3.11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迷宫，求解结果如下：</a:t>
            </a:r>
          </a:p>
        </p:txBody>
      </p:sp>
      <p:grpSp>
        <p:nvGrpSpPr>
          <p:cNvPr id="2" name="组合 8"/>
          <p:cNvGrpSpPr>
            <a:grpSpLocks noChangeAspect="1"/>
          </p:cNvGrpSpPr>
          <p:nvPr/>
        </p:nvGrpSpPr>
        <p:grpSpPr>
          <a:xfrm>
            <a:off x="1356040" y="3631904"/>
            <a:ext cx="2858770" cy="2868930"/>
            <a:chOff x="1212851" y="1430063"/>
            <a:chExt cx="3573463" cy="3586163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>
              <a:off x="1212851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1571626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1919289" y="14300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2281239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2640014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2987676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3346451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4068764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3706814" y="14300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4427539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212851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1571626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1919289" y="178883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2281239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2640014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2987676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3346451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4068764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3706814" y="178883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4427539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1212851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1571626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Rectangle 24"/>
            <p:cNvSpPr>
              <a:spLocks noChangeArrowheads="1"/>
            </p:cNvSpPr>
            <p:nvPr/>
          </p:nvSpPr>
          <p:spPr bwMode="auto">
            <a:xfrm>
              <a:off x="1919289" y="214920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Rectangle 25"/>
            <p:cNvSpPr>
              <a:spLocks noChangeArrowheads="1"/>
            </p:cNvSpPr>
            <p:nvPr/>
          </p:nvSpPr>
          <p:spPr bwMode="auto">
            <a:xfrm>
              <a:off x="2281239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2640014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2987676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3346451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" name="Rectangle 29"/>
            <p:cNvSpPr>
              <a:spLocks noChangeArrowheads="1"/>
            </p:cNvSpPr>
            <p:nvPr/>
          </p:nvSpPr>
          <p:spPr bwMode="auto">
            <a:xfrm>
              <a:off x="4068764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" name="Rectangle 30"/>
            <p:cNvSpPr>
              <a:spLocks noChangeArrowheads="1"/>
            </p:cNvSpPr>
            <p:nvPr/>
          </p:nvSpPr>
          <p:spPr bwMode="auto">
            <a:xfrm>
              <a:off x="3706814" y="214920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4427539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0" name="Rectangle 32"/>
            <p:cNvSpPr>
              <a:spLocks noChangeArrowheads="1"/>
            </p:cNvSpPr>
            <p:nvPr/>
          </p:nvSpPr>
          <p:spPr bwMode="auto">
            <a:xfrm>
              <a:off x="1212851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" name="Rectangle 33"/>
            <p:cNvSpPr>
              <a:spLocks noChangeArrowheads="1"/>
            </p:cNvSpPr>
            <p:nvPr/>
          </p:nvSpPr>
          <p:spPr bwMode="auto">
            <a:xfrm>
              <a:off x="1571626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" name="Rectangle 34"/>
            <p:cNvSpPr>
              <a:spLocks noChangeArrowheads="1"/>
            </p:cNvSpPr>
            <p:nvPr/>
          </p:nvSpPr>
          <p:spPr bwMode="auto">
            <a:xfrm>
              <a:off x="1919289" y="25095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3" name="Rectangle 35"/>
            <p:cNvSpPr>
              <a:spLocks noChangeArrowheads="1"/>
            </p:cNvSpPr>
            <p:nvPr/>
          </p:nvSpPr>
          <p:spPr bwMode="auto">
            <a:xfrm>
              <a:off x="2281239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4" name="Rectangle 36"/>
            <p:cNvSpPr>
              <a:spLocks noChangeArrowheads="1"/>
            </p:cNvSpPr>
            <p:nvPr/>
          </p:nvSpPr>
          <p:spPr bwMode="auto">
            <a:xfrm>
              <a:off x="2640014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5" name="Rectangle 37"/>
            <p:cNvSpPr>
              <a:spLocks noChangeArrowheads="1"/>
            </p:cNvSpPr>
            <p:nvPr/>
          </p:nvSpPr>
          <p:spPr bwMode="auto">
            <a:xfrm>
              <a:off x="2987676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" name="Rectangle 38"/>
            <p:cNvSpPr>
              <a:spLocks noChangeArrowheads="1"/>
            </p:cNvSpPr>
            <p:nvPr/>
          </p:nvSpPr>
          <p:spPr bwMode="auto">
            <a:xfrm>
              <a:off x="3346451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7" name="Rectangle 39"/>
            <p:cNvSpPr>
              <a:spLocks noChangeArrowheads="1"/>
            </p:cNvSpPr>
            <p:nvPr/>
          </p:nvSpPr>
          <p:spPr bwMode="auto">
            <a:xfrm>
              <a:off x="4068764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8" name="Rectangle 40"/>
            <p:cNvSpPr>
              <a:spLocks noChangeArrowheads="1"/>
            </p:cNvSpPr>
            <p:nvPr/>
          </p:nvSpPr>
          <p:spPr bwMode="auto">
            <a:xfrm>
              <a:off x="3706814" y="25095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9" name="Rectangle 41"/>
            <p:cNvSpPr>
              <a:spLocks noChangeArrowheads="1"/>
            </p:cNvSpPr>
            <p:nvPr/>
          </p:nvSpPr>
          <p:spPr bwMode="auto">
            <a:xfrm>
              <a:off x="4427539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0" name="Rectangle 42"/>
            <p:cNvSpPr>
              <a:spLocks noChangeArrowheads="1"/>
            </p:cNvSpPr>
            <p:nvPr/>
          </p:nvSpPr>
          <p:spPr bwMode="auto">
            <a:xfrm>
              <a:off x="1212851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1" name="Rectangle 43"/>
            <p:cNvSpPr>
              <a:spLocks noChangeArrowheads="1"/>
            </p:cNvSpPr>
            <p:nvPr/>
          </p:nvSpPr>
          <p:spPr bwMode="auto">
            <a:xfrm>
              <a:off x="1571626" y="2862560"/>
              <a:ext cx="358775" cy="39154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" name="Rectangle 44"/>
            <p:cNvSpPr>
              <a:spLocks noChangeArrowheads="1"/>
            </p:cNvSpPr>
            <p:nvPr/>
          </p:nvSpPr>
          <p:spPr bwMode="auto">
            <a:xfrm>
              <a:off x="1919289" y="28572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3" name="Rectangle 45"/>
            <p:cNvSpPr>
              <a:spLocks noChangeArrowheads="1"/>
            </p:cNvSpPr>
            <p:nvPr/>
          </p:nvSpPr>
          <p:spPr bwMode="auto">
            <a:xfrm>
              <a:off x="2281239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4" name="Rectangle 46"/>
            <p:cNvSpPr>
              <a:spLocks noChangeArrowheads="1"/>
            </p:cNvSpPr>
            <p:nvPr/>
          </p:nvSpPr>
          <p:spPr bwMode="auto">
            <a:xfrm>
              <a:off x="2640014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5" name="Rectangle 47"/>
            <p:cNvSpPr>
              <a:spLocks noChangeArrowheads="1"/>
            </p:cNvSpPr>
            <p:nvPr/>
          </p:nvSpPr>
          <p:spPr bwMode="auto">
            <a:xfrm>
              <a:off x="2987676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6" name="Rectangle 48"/>
            <p:cNvSpPr>
              <a:spLocks noChangeArrowheads="1"/>
            </p:cNvSpPr>
            <p:nvPr/>
          </p:nvSpPr>
          <p:spPr bwMode="auto">
            <a:xfrm>
              <a:off x="3346451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7" name="Rectangle 49"/>
            <p:cNvSpPr>
              <a:spLocks noChangeArrowheads="1"/>
            </p:cNvSpPr>
            <p:nvPr/>
          </p:nvSpPr>
          <p:spPr bwMode="auto">
            <a:xfrm>
              <a:off x="4068764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8" name="Rectangle 50"/>
            <p:cNvSpPr>
              <a:spLocks noChangeArrowheads="1"/>
            </p:cNvSpPr>
            <p:nvPr/>
          </p:nvSpPr>
          <p:spPr bwMode="auto">
            <a:xfrm>
              <a:off x="3706814" y="28572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9" name="Rectangle 51"/>
            <p:cNvSpPr>
              <a:spLocks noChangeArrowheads="1"/>
            </p:cNvSpPr>
            <p:nvPr/>
          </p:nvSpPr>
          <p:spPr bwMode="auto">
            <a:xfrm>
              <a:off x="4427539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1212851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1571626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1919289" y="321758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2281239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4" name="Rectangle 56"/>
            <p:cNvSpPr>
              <a:spLocks noChangeArrowheads="1"/>
            </p:cNvSpPr>
            <p:nvPr/>
          </p:nvSpPr>
          <p:spPr bwMode="auto">
            <a:xfrm>
              <a:off x="2640014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5" name="Rectangle 57"/>
            <p:cNvSpPr>
              <a:spLocks noChangeArrowheads="1"/>
            </p:cNvSpPr>
            <p:nvPr/>
          </p:nvSpPr>
          <p:spPr bwMode="auto">
            <a:xfrm>
              <a:off x="2987676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6" name="Rectangle 58"/>
            <p:cNvSpPr>
              <a:spLocks noChangeArrowheads="1"/>
            </p:cNvSpPr>
            <p:nvPr/>
          </p:nvSpPr>
          <p:spPr bwMode="auto">
            <a:xfrm>
              <a:off x="3346451" y="32175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7" name="Rectangle 59"/>
            <p:cNvSpPr>
              <a:spLocks noChangeArrowheads="1"/>
            </p:cNvSpPr>
            <p:nvPr/>
          </p:nvSpPr>
          <p:spPr bwMode="auto">
            <a:xfrm>
              <a:off x="4068764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8" name="Rectangle 60"/>
            <p:cNvSpPr>
              <a:spLocks noChangeArrowheads="1"/>
            </p:cNvSpPr>
            <p:nvPr/>
          </p:nvSpPr>
          <p:spPr bwMode="auto">
            <a:xfrm>
              <a:off x="3706814" y="32175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9" name="Rectangle 61"/>
            <p:cNvSpPr>
              <a:spLocks noChangeArrowheads="1"/>
            </p:cNvSpPr>
            <p:nvPr/>
          </p:nvSpPr>
          <p:spPr bwMode="auto">
            <a:xfrm>
              <a:off x="4427539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0" name="Rectangle 62"/>
            <p:cNvSpPr>
              <a:spLocks noChangeArrowheads="1"/>
            </p:cNvSpPr>
            <p:nvPr/>
          </p:nvSpPr>
          <p:spPr bwMode="auto">
            <a:xfrm>
              <a:off x="1212851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1" name="Rectangle 63"/>
            <p:cNvSpPr>
              <a:spLocks noChangeArrowheads="1"/>
            </p:cNvSpPr>
            <p:nvPr/>
          </p:nvSpPr>
          <p:spPr bwMode="auto">
            <a:xfrm>
              <a:off x="1571626" y="357795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2" name="Rectangle 64"/>
            <p:cNvSpPr>
              <a:spLocks noChangeArrowheads="1"/>
            </p:cNvSpPr>
            <p:nvPr/>
          </p:nvSpPr>
          <p:spPr bwMode="auto">
            <a:xfrm>
              <a:off x="1919289" y="357795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3" name="Rectangle 65"/>
            <p:cNvSpPr>
              <a:spLocks noChangeArrowheads="1"/>
            </p:cNvSpPr>
            <p:nvPr/>
          </p:nvSpPr>
          <p:spPr bwMode="auto">
            <a:xfrm>
              <a:off x="2281239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4" name="Rectangle 66"/>
            <p:cNvSpPr>
              <a:spLocks noChangeArrowheads="1"/>
            </p:cNvSpPr>
            <p:nvPr/>
          </p:nvSpPr>
          <p:spPr bwMode="auto">
            <a:xfrm>
              <a:off x="2640014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5" name="Rectangle 67"/>
            <p:cNvSpPr>
              <a:spLocks noChangeArrowheads="1"/>
            </p:cNvSpPr>
            <p:nvPr/>
          </p:nvSpPr>
          <p:spPr bwMode="auto">
            <a:xfrm>
              <a:off x="2987676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6" name="Rectangle 68"/>
            <p:cNvSpPr>
              <a:spLocks noChangeArrowheads="1"/>
            </p:cNvSpPr>
            <p:nvPr/>
          </p:nvSpPr>
          <p:spPr bwMode="auto">
            <a:xfrm>
              <a:off x="3346451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7" name="Rectangle 69"/>
            <p:cNvSpPr>
              <a:spLocks noChangeArrowheads="1"/>
            </p:cNvSpPr>
            <p:nvPr/>
          </p:nvSpPr>
          <p:spPr bwMode="auto">
            <a:xfrm>
              <a:off x="4068764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8" name="Rectangle 70"/>
            <p:cNvSpPr>
              <a:spLocks noChangeArrowheads="1"/>
            </p:cNvSpPr>
            <p:nvPr/>
          </p:nvSpPr>
          <p:spPr bwMode="auto">
            <a:xfrm>
              <a:off x="3706814" y="3577951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9" name="Rectangle 71"/>
            <p:cNvSpPr>
              <a:spLocks noChangeArrowheads="1"/>
            </p:cNvSpPr>
            <p:nvPr/>
          </p:nvSpPr>
          <p:spPr bwMode="auto">
            <a:xfrm>
              <a:off x="4427539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0" name="Rectangle 72"/>
            <p:cNvSpPr>
              <a:spLocks noChangeArrowheads="1"/>
            </p:cNvSpPr>
            <p:nvPr/>
          </p:nvSpPr>
          <p:spPr bwMode="auto">
            <a:xfrm>
              <a:off x="1212851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1" name="Rectangle 73"/>
            <p:cNvSpPr>
              <a:spLocks noChangeArrowheads="1"/>
            </p:cNvSpPr>
            <p:nvPr/>
          </p:nvSpPr>
          <p:spPr bwMode="auto">
            <a:xfrm>
              <a:off x="1571626" y="3936726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2" name="Rectangle 74"/>
            <p:cNvSpPr>
              <a:spLocks noChangeArrowheads="1"/>
            </p:cNvSpPr>
            <p:nvPr/>
          </p:nvSpPr>
          <p:spPr bwMode="auto">
            <a:xfrm>
              <a:off x="1919289" y="39367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3" name="Rectangle 75"/>
            <p:cNvSpPr>
              <a:spLocks noChangeArrowheads="1"/>
            </p:cNvSpPr>
            <p:nvPr/>
          </p:nvSpPr>
          <p:spPr bwMode="auto">
            <a:xfrm>
              <a:off x="2281239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4" name="Rectangle 76"/>
            <p:cNvSpPr>
              <a:spLocks noChangeArrowheads="1"/>
            </p:cNvSpPr>
            <p:nvPr/>
          </p:nvSpPr>
          <p:spPr bwMode="auto">
            <a:xfrm>
              <a:off x="2640014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5" name="Rectangle 77"/>
            <p:cNvSpPr>
              <a:spLocks noChangeArrowheads="1"/>
            </p:cNvSpPr>
            <p:nvPr/>
          </p:nvSpPr>
          <p:spPr bwMode="auto">
            <a:xfrm>
              <a:off x="2987676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6" name="Rectangle 78"/>
            <p:cNvSpPr>
              <a:spLocks noChangeArrowheads="1"/>
            </p:cNvSpPr>
            <p:nvPr/>
          </p:nvSpPr>
          <p:spPr bwMode="auto">
            <a:xfrm>
              <a:off x="3346451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7" name="Rectangle 79"/>
            <p:cNvSpPr>
              <a:spLocks noChangeArrowheads="1"/>
            </p:cNvSpPr>
            <p:nvPr/>
          </p:nvSpPr>
          <p:spPr bwMode="auto">
            <a:xfrm>
              <a:off x="4068764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8" name="Rectangle 80"/>
            <p:cNvSpPr>
              <a:spLocks noChangeArrowheads="1"/>
            </p:cNvSpPr>
            <p:nvPr/>
          </p:nvSpPr>
          <p:spPr bwMode="auto">
            <a:xfrm>
              <a:off x="3706814" y="39367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9" name="Rectangle 81"/>
            <p:cNvSpPr>
              <a:spLocks noChangeArrowheads="1"/>
            </p:cNvSpPr>
            <p:nvPr/>
          </p:nvSpPr>
          <p:spPr bwMode="auto">
            <a:xfrm>
              <a:off x="4427539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0" name="Rectangle 82"/>
            <p:cNvSpPr>
              <a:spLocks noChangeArrowheads="1"/>
            </p:cNvSpPr>
            <p:nvPr/>
          </p:nvSpPr>
          <p:spPr bwMode="auto">
            <a:xfrm>
              <a:off x="1212851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1" name="Rectangle 83"/>
            <p:cNvSpPr>
              <a:spLocks noChangeArrowheads="1"/>
            </p:cNvSpPr>
            <p:nvPr/>
          </p:nvSpPr>
          <p:spPr bwMode="auto">
            <a:xfrm>
              <a:off x="1571626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2" name="Rectangle 84"/>
            <p:cNvSpPr>
              <a:spLocks noChangeArrowheads="1"/>
            </p:cNvSpPr>
            <p:nvPr/>
          </p:nvSpPr>
          <p:spPr bwMode="auto">
            <a:xfrm>
              <a:off x="1919289" y="42970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3" name="Rectangle 85"/>
            <p:cNvSpPr>
              <a:spLocks noChangeArrowheads="1"/>
            </p:cNvSpPr>
            <p:nvPr/>
          </p:nvSpPr>
          <p:spPr bwMode="auto">
            <a:xfrm>
              <a:off x="2281239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4" name="Rectangle 86"/>
            <p:cNvSpPr>
              <a:spLocks noChangeArrowheads="1"/>
            </p:cNvSpPr>
            <p:nvPr/>
          </p:nvSpPr>
          <p:spPr bwMode="auto">
            <a:xfrm>
              <a:off x="2640014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5" name="Rectangle 87"/>
            <p:cNvSpPr>
              <a:spLocks noChangeArrowheads="1"/>
            </p:cNvSpPr>
            <p:nvPr/>
          </p:nvSpPr>
          <p:spPr bwMode="auto">
            <a:xfrm>
              <a:off x="2987676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6" name="Rectangle 88"/>
            <p:cNvSpPr>
              <a:spLocks noChangeArrowheads="1"/>
            </p:cNvSpPr>
            <p:nvPr/>
          </p:nvSpPr>
          <p:spPr bwMode="auto">
            <a:xfrm>
              <a:off x="3346451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7" name="Rectangle 89"/>
            <p:cNvSpPr>
              <a:spLocks noChangeArrowheads="1"/>
            </p:cNvSpPr>
            <p:nvPr/>
          </p:nvSpPr>
          <p:spPr bwMode="auto">
            <a:xfrm>
              <a:off x="4068764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8" name="Rectangle 90"/>
            <p:cNvSpPr>
              <a:spLocks noChangeArrowheads="1"/>
            </p:cNvSpPr>
            <p:nvPr/>
          </p:nvSpPr>
          <p:spPr bwMode="auto">
            <a:xfrm>
              <a:off x="3706814" y="429708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9" name="Rectangle 91"/>
            <p:cNvSpPr>
              <a:spLocks noChangeArrowheads="1"/>
            </p:cNvSpPr>
            <p:nvPr/>
          </p:nvSpPr>
          <p:spPr bwMode="auto">
            <a:xfrm>
              <a:off x="4427539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0" name="Rectangle 92"/>
            <p:cNvSpPr>
              <a:spLocks noChangeArrowheads="1"/>
            </p:cNvSpPr>
            <p:nvPr/>
          </p:nvSpPr>
          <p:spPr bwMode="auto">
            <a:xfrm>
              <a:off x="1212851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1" name="Rectangle 93"/>
            <p:cNvSpPr>
              <a:spLocks noChangeArrowheads="1"/>
            </p:cNvSpPr>
            <p:nvPr/>
          </p:nvSpPr>
          <p:spPr bwMode="auto">
            <a:xfrm>
              <a:off x="1571626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2" name="Rectangle 94"/>
            <p:cNvSpPr>
              <a:spLocks noChangeArrowheads="1"/>
            </p:cNvSpPr>
            <p:nvPr/>
          </p:nvSpPr>
          <p:spPr bwMode="auto">
            <a:xfrm>
              <a:off x="1919289" y="465745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3" name="Rectangle 95"/>
            <p:cNvSpPr>
              <a:spLocks noChangeArrowheads="1"/>
            </p:cNvSpPr>
            <p:nvPr/>
          </p:nvSpPr>
          <p:spPr bwMode="auto">
            <a:xfrm>
              <a:off x="2281239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4" name="Rectangle 96"/>
            <p:cNvSpPr>
              <a:spLocks noChangeArrowheads="1"/>
            </p:cNvSpPr>
            <p:nvPr/>
          </p:nvSpPr>
          <p:spPr bwMode="auto">
            <a:xfrm>
              <a:off x="2640014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5" name="Rectangle 97"/>
            <p:cNvSpPr>
              <a:spLocks noChangeArrowheads="1"/>
            </p:cNvSpPr>
            <p:nvPr/>
          </p:nvSpPr>
          <p:spPr bwMode="auto">
            <a:xfrm>
              <a:off x="2987676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6" name="Rectangle 98"/>
            <p:cNvSpPr>
              <a:spLocks noChangeArrowheads="1"/>
            </p:cNvSpPr>
            <p:nvPr/>
          </p:nvSpPr>
          <p:spPr bwMode="auto">
            <a:xfrm>
              <a:off x="3346451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7" name="Rectangle 99"/>
            <p:cNvSpPr>
              <a:spLocks noChangeArrowheads="1"/>
            </p:cNvSpPr>
            <p:nvPr/>
          </p:nvSpPr>
          <p:spPr bwMode="auto">
            <a:xfrm>
              <a:off x="4068764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8" name="Rectangle 100"/>
            <p:cNvSpPr>
              <a:spLocks noChangeArrowheads="1"/>
            </p:cNvSpPr>
            <p:nvPr/>
          </p:nvSpPr>
          <p:spPr bwMode="auto">
            <a:xfrm>
              <a:off x="3706814" y="465745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9" name="Rectangle 101"/>
            <p:cNvSpPr>
              <a:spLocks noChangeArrowheads="1"/>
            </p:cNvSpPr>
            <p:nvPr/>
          </p:nvSpPr>
          <p:spPr bwMode="auto">
            <a:xfrm>
              <a:off x="4427539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10" name="直接连接符 109"/>
            <p:cNvCxnSpPr/>
            <p:nvPr/>
          </p:nvCxnSpPr>
          <p:spPr>
            <a:xfrm rot="5400000">
              <a:off x="986710" y="2658372"/>
              <a:ext cx="1541256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1757338" y="3429000"/>
              <a:ext cx="71438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rot="5400000">
              <a:off x="2291718" y="3609000"/>
              <a:ext cx="36000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2471718" y="3786190"/>
              <a:ext cx="71438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rot="5400000">
              <a:off x="2828908" y="4143380"/>
              <a:ext cx="71438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3186098" y="4500570"/>
              <a:ext cx="107157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 Box 117"/>
          <p:cNvSpPr txBox="1">
            <a:spLocks noChangeArrowheads="1"/>
          </p:cNvSpPr>
          <p:nvPr/>
        </p:nvSpPr>
        <p:spPr bwMode="auto">
          <a:xfrm>
            <a:off x="4500562" y="4500570"/>
            <a:ext cx="3714776" cy="70788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显然，这个解是最优解，即是最短</a:t>
            </a:r>
            <a:r>
              <a:rPr lang="zh-CN" altLang="en-US" sz="20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路径</a:t>
            </a:r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。为什么？</a:t>
            </a:r>
            <a:endParaRPr lang="zh-CN" altLang="en-US" sz="2000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117" name="下箭头 116"/>
          <p:cNvSpPr/>
          <p:nvPr/>
        </p:nvSpPr>
        <p:spPr bwMode="auto">
          <a:xfrm>
            <a:off x="2500298" y="3000372"/>
            <a:ext cx="214314" cy="357190"/>
          </a:xfrm>
          <a:prstGeom prst="downArrow">
            <a:avLst/>
          </a:prstGeom>
          <a:ln>
            <a:headEnd/>
            <a:tailEnd type="triangl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lang="zh-CN" altLang="en-US" sz="2000"/>
          </a:p>
        </p:txBody>
      </p:sp>
      <p:sp>
        <p:nvSpPr>
          <p:cNvPr id="121" name="灯片编号占位符 1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63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 descr="蓝色面巾纸"/>
          <p:cNvSpPr txBox="1">
            <a:spLocks noChangeArrowheads="1"/>
          </p:cNvSpPr>
          <p:nvPr/>
        </p:nvSpPr>
        <p:spPr bwMode="auto">
          <a:xfrm>
            <a:off x="457200" y="563563"/>
            <a:ext cx="3186106" cy="514738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3.2.5 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双端队列</a:t>
            </a:r>
            <a:endParaRPr kumimoji="1" lang="zh-CN" altLang="en-US" dirty="0">
              <a:solidFill>
                <a:srgbClr val="FF33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42910" y="1428736"/>
            <a:ext cx="80645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28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谓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双端队列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是指两端都可以进行进队和出队操作的队列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队列的两端分别称为前端和后端，两端都可以入队和出队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ct val="500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元素的逻辑结构仍是线性结构。</a:t>
            </a:r>
          </a:p>
        </p:txBody>
      </p:sp>
      <p:grpSp>
        <p:nvGrpSpPr>
          <p:cNvPr id="2" name="组合 31"/>
          <p:cNvGrpSpPr/>
          <p:nvPr/>
        </p:nvGrpSpPr>
        <p:grpSpPr>
          <a:xfrm>
            <a:off x="857224" y="3059668"/>
            <a:ext cx="5857916" cy="1798092"/>
            <a:chOff x="1113574" y="3643314"/>
            <a:chExt cx="5857916" cy="1798092"/>
          </a:xfrm>
        </p:grpSpPr>
        <p:sp>
          <p:nvSpPr>
            <p:cNvPr id="12" name="矩形 11"/>
            <p:cNvSpPr/>
            <p:nvPr/>
          </p:nvSpPr>
          <p:spPr bwMode="auto">
            <a:xfrm>
              <a:off x="2571736" y="4071942"/>
              <a:ext cx="2928958" cy="642942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 w="38100">
              <a:noFill/>
              <a:miter lim="800000"/>
              <a:headEnd/>
              <a:tailEnd type="triangl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00430" y="3643314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线性表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28847" y="5072074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前端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2507442" y="4893479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72066" y="5071280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后端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rot="5400000" flipH="1" flipV="1">
              <a:off x="5250661" y="489268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10800000" flipV="1">
              <a:off x="5496760" y="4214818"/>
              <a:ext cx="504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67423" y="400741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后端进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rot="10800000" flipV="1">
              <a:off x="5500695" y="4552958"/>
              <a:ext cx="504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71358" y="434555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后端出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 flipV="1">
              <a:off x="2067736" y="4257681"/>
              <a:ext cx="504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113574" y="4050275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前端出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rot="10800000" flipV="1">
              <a:off x="2067736" y="4643446"/>
              <a:ext cx="504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117509" y="4416990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前端进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64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42844" y="714356"/>
            <a:ext cx="87868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如，有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元素进队，能否产生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dcab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的出队序列呢？答案是肯定的。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1500166" y="2214554"/>
            <a:ext cx="2928958" cy="642942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38100">
            <a:noFill/>
            <a:miter lim="800000"/>
            <a:headEnd/>
            <a:tailEnd type="triangl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57277" y="177378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仿宋" pitchFamily="49" charset="-122"/>
                <a:ea typeface="仿宋" pitchFamily="49" charset="-122"/>
              </a:rPr>
              <a:t>前端</a:t>
            </a:r>
            <a:endParaRPr lang="zh-CN" altLang="en-US" sz="18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0496" y="177299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仿宋" pitchFamily="49" charset="-122"/>
                <a:ea typeface="仿宋" pitchFamily="49" charset="-122"/>
              </a:rPr>
              <a:t>后端</a:t>
            </a:r>
            <a:endParaRPr lang="zh-CN" altLang="en-US" sz="18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43174" y="328612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a</a:t>
            </a:r>
            <a:endParaRPr lang="zh-CN" altLang="en-US" sz="18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43240" y="327398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b</a:t>
            </a:r>
            <a:endParaRPr lang="zh-CN" altLang="en-US" sz="18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43306" y="328612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c</a:t>
            </a:r>
            <a:endParaRPr lang="zh-CN" altLang="en-US" sz="18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43372" y="327398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d</a:t>
            </a:r>
            <a:endParaRPr lang="zh-CN" altLang="en-US" sz="18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628" y="228599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出队序列</a:t>
            </a:r>
            <a:endParaRPr lang="zh-CN" altLang="en-US" sz="1800">
              <a:solidFill>
                <a:srgbClr val="008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2976" y="328612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进队序列</a:t>
            </a:r>
            <a:endParaRPr lang="zh-CN" altLang="en-US" sz="1800">
              <a:solidFill>
                <a:srgbClr val="008000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65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26232E-6 C 0.01736 -0.01087 0.0349 -0.02151 0.06268 -0.03239 C 0.09045 -0.04326 0.14688 -0.0495 0.16702 -0.06593 C 0.18715 -0.08235 0.19323 -0.11797 0.18351 -0.13047 C 0.17379 -0.14296 0.14479 -0.13972 0.10886 -0.14064 C 0.07292 -0.14157 0.02049 -0.13902 -0.03177 -0.13625 " pathEditMode="relative" ptsTypes="aa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82905E-6 C 0.03975 -0.0111 0.07968 -0.02198 0.10208 -0.03956 C 0.12447 -0.05714 0.13906 -0.0886 0.13402 -0.10548 C 0.12899 -0.12237 0.10191 -0.13602 0.07135 -0.14064 C 0.04079 -0.14527 -0.00434 -0.13926 -0.04948 -0.13324 " pathEditMode="relative" ptsTypes="aaa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63937E-6 C -0.00503 -0.02406 -0.01006 -0.04789 -0.05278 -0.05691 C -0.09548 -0.06593 -0.21615 -0.04303 -0.25608 -0.05413 C -0.29601 -0.06524 -0.29688 -0.10965 -0.29219 -0.12283 C -0.2875 -0.13602 -0.2474 -0.13116 -0.22744 -0.13324 C -0.20747 -0.13533 -0.18386 -0.13486 -0.1724 -0.13533 " pathEditMode="relative" rAng="0" ptsTypes="aaaa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" y="-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20611E-6 C -0.01666 -0.02429 -0.03333 -0.04835 -0.07691 -0.05714 C -0.12048 -0.06593 -0.21805 -0.04904 -0.26146 -0.05274 C -0.30486 -0.05645 -0.32621 -0.06547 -0.33732 -0.07911 C -0.34843 -0.09276 -0.3401 -0.1263 -0.32847 -0.13486 C -0.31684 -0.14342 -0.28038 -0.13139 -0.26771 -0.13047 " pathEditMode="relative" rAng="0" ptsTypes="aaaa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864 -0.13278 C -0.31232 -0.12422 -0.346 -0.11566 -0.35885 -0.13718 C -0.3717 -0.15869 -0.38611 -0.23688 -0.35555 -0.26163 C -0.325 -0.28638 -0.24323 -0.28522 -0.17534 -0.28638 C -0.10746 -0.28754 -0.01163 -0.27944 0.05209 -0.2688 C 0.1158 -0.25816 0.17813 -0.24289 0.20712 -0.22207 C 0.23611 -0.20125 0.23073 -0.1728 0.22552 -0.14435 " pathEditMode="relative" rAng="0" ptsTypes="aaaaa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379 -0.1307 C -0.22726 -0.12607 -0.28056 -0.12145 -0.30122 -0.14388 C -0.32188 -0.16632 -0.33143 -0.24173 -0.29792 -0.26556 C -0.26441 -0.28939 -0.19757 -0.29124 -0.09999 -0.28753 C -0.00243 -0.28383 0.21737 -0.26648 0.28785 -0.24358 C 0.35834 -0.22068 0.34063 -0.18529 0.3231 -0.1499 " pathEditMode="relative" rAng="0" ptsTypes="aaaa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" y="-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44 -0.12399 C -0.07674 -0.12075 -0.12986 -0.11728 -0.15972 -0.13116 C -0.18958 -0.14504 -0.20087 -0.18506 -0.2026 -0.20727 C -0.20434 -0.22947 -0.26233 -0.25469 -0.17066 -0.2644 C -0.07899 -0.27412 0.23611 -0.27204 0.34792 -0.26602 C 0.45972 -0.26001 0.47847 -0.24705 0.50069 -0.22785 C 0.52292 -0.20865 0.48507 -0.16748 0.4809 -0.15152 " pathEditMode="relative" rAng="0" ptsTypes="aaaaa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" y="-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27 -0.12931 C -0.02587 -0.13371 -0.00347 -0.1381 0.0342 -0.13671 C 0.07187 -0.13533 0.13524 -0.13787 0.17812 -0.12052 C 0.221 -0.10317 0.24462 -0.04072 0.29132 -0.03262 C 0.33802 -0.02452 0.4283 -0.05298 0.45833 -0.07218 C 0.48837 -0.09137 0.47986 -0.11983 0.47153 -0.14828 " pathEditMode="relative" rAng="0" ptsTypes="aaaa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" y="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722342" y="676836"/>
            <a:ext cx="80645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  <a:cs typeface="Consolas" pitchFamily="49" charset="0"/>
              </a:rPr>
              <a:t>输</a:t>
            </a:r>
            <a:r>
              <a:rPr lang="zh-CN" altLang="en-US" sz="200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  <a:cs typeface="Consolas" pitchFamily="49" charset="0"/>
              </a:rPr>
              <a:t>出受限的双端队列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，即一个端点允许插入和删除，另一个端点只允许插入的双端队列。 </a:t>
            </a:r>
          </a:p>
        </p:txBody>
      </p:sp>
      <p:grpSp>
        <p:nvGrpSpPr>
          <p:cNvPr id="2" name="组合 3"/>
          <p:cNvGrpSpPr/>
          <p:nvPr/>
        </p:nvGrpSpPr>
        <p:grpSpPr>
          <a:xfrm>
            <a:off x="1397006" y="1988098"/>
            <a:ext cx="5853981" cy="1798092"/>
            <a:chOff x="1113574" y="3643314"/>
            <a:chExt cx="5853981" cy="1798092"/>
          </a:xfrm>
        </p:grpSpPr>
        <p:sp>
          <p:nvSpPr>
            <p:cNvPr id="5" name="矩形 4"/>
            <p:cNvSpPr/>
            <p:nvPr/>
          </p:nvSpPr>
          <p:spPr bwMode="auto">
            <a:xfrm>
              <a:off x="2571736" y="4071942"/>
              <a:ext cx="2928958" cy="642942"/>
            </a:xfrm>
            <a:prstGeom prst="rect">
              <a:avLst/>
            </a:prstGeom>
            <a:blipFill>
              <a:blip r:embed="rId4" cstate="print"/>
              <a:tile tx="0" ty="0" sx="100000" sy="100000" flip="none" algn="tl"/>
            </a:blipFill>
            <a:ln w="38100">
              <a:noFill/>
              <a:miter lim="800000"/>
              <a:headEnd/>
              <a:tailEnd type="triangl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00430" y="3643314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线性表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28847" y="5072074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前端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5400000" flipH="1" flipV="1">
              <a:off x="2507442" y="4893479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072066" y="5071280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后端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5250661" y="489268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rot="10800000" flipV="1">
              <a:off x="5496760" y="4422224"/>
              <a:ext cx="504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967423" y="4214818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后端进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10800000" flipV="1">
              <a:off x="2067736" y="4257681"/>
              <a:ext cx="504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113574" y="4050275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前端出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10800000" flipV="1">
              <a:off x="2067736" y="4643446"/>
              <a:ext cx="504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117509" y="4416990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前端进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66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68313" y="214290"/>
            <a:ext cx="8280400" cy="142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3.10】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某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队列允许在两端进行入队操作，但仅允许在一端进行出队操作，若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元素进队，则不可能得到的顺序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是（   ）。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 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bacde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B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dbace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 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dbcae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 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ecbad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643042" y="1785926"/>
            <a:ext cx="5040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说明：本题为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2010</a:t>
            </a:r>
            <a:r>
              <a:rPr lang="zh-CN" altLang="en-US" sz="200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年全国考研题。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2976" y="5497313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l">
              <a:spcBef>
                <a:spcPts val="6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后端进，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前端进，因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未出，此时只能进队，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怎么进都不可能在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之间。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500166" y="3581423"/>
            <a:ext cx="2928958" cy="642942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38100">
            <a:noFill/>
            <a:miter lim="800000"/>
            <a:headEnd/>
            <a:tailEnd type="triangl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57277" y="3140653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仿宋" pitchFamily="49" charset="-122"/>
                <a:ea typeface="仿宋" pitchFamily="49" charset="-122"/>
              </a:rPr>
              <a:t>前端</a:t>
            </a:r>
            <a:endParaRPr lang="zh-CN" altLang="en-US" sz="18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0496" y="3139859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仿宋" pitchFamily="49" charset="-122"/>
                <a:ea typeface="仿宋" pitchFamily="49" charset="-122"/>
              </a:rPr>
              <a:t>后端</a:t>
            </a:r>
            <a:endParaRPr lang="zh-CN" altLang="en-US" sz="18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1736" y="4652993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a</a:t>
            </a:r>
            <a:endParaRPr lang="zh-CN" altLang="en-US" sz="18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28926" y="4652993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b</a:t>
            </a:r>
            <a:endParaRPr lang="zh-CN" altLang="en-US" sz="18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86116" y="4652993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c</a:t>
            </a:r>
            <a:endParaRPr lang="zh-CN" altLang="en-US" sz="18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43306" y="4652993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d</a:t>
            </a:r>
            <a:endParaRPr lang="zh-CN" altLang="en-US" sz="18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628" y="3652861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出队序列</a:t>
            </a:r>
            <a:endParaRPr lang="zh-CN" altLang="en-US" sz="1800">
              <a:solidFill>
                <a:srgbClr val="008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0166" y="4640057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进队序列</a:t>
            </a:r>
            <a:endParaRPr lang="zh-CN" altLang="en-US" sz="180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0496" y="4652993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e</a:t>
            </a:r>
            <a:endParaRPr lang="zh-CN" altLang="en-US" sz="18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0100" y="2500306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答案为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67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184 -0.02082 -0.08351 -0.04163 -0.11094 -0.05991 C -0.13837 -0.07818 -0.16753 -0.09692 -0.16476 -0.10987 C -0.16198 -0.12283 -0.13108 -0.1337 -0.09444 -0.13763 C -0.05781 -0.14157 -0.00139 -0.1374 0.05504 -0.13324 " pathEditMode="relative" ptsTypes="aaa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545 -0.01828 -0.0309 -0.03632 -0.06267 -0.04534 C -0.09444 -0.05436 -0.16788 -0.04233 -0.19114 -0.05413 C -0.21441 -0.06593 -0.22795 -0.10294 -0.20225 -0.11566 C -0.17656 -0.12839 -0.10694 -0.12931 -0.03732 -0.13024 " pathEditMode="relative" ptsTypes="aaaaA">
                                      <p:cBhvr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9" grpId="0"/>
      <p:bldP spid="9" grpId="1"/>
      <p:bldP spid="10" grpId="0"/>
      <p:bldP spid="10" grpId="1"/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28596" y="500042"/>
            <a:ext cx="8135937" cy="800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  <a:cs typeface="Consolas" pitchFamily="49" charset="0"/>
              </a:rPr>
              <a:t>输</a:t>
            </a:r>
            <a:r>
              <a:rPr lang="zh-CN" altLang="en-US" sz="200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  <a:cs typeface="Consolas" pitchFamily="49" charset="0"/>
              </a:rPr>
              <a:t>入受限的双端队列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，即一个端点允许插入和删除，另一个端点只允许删除的双端队列。 </a:t>
            </a:r>
          </a:p>
        </p:txBody>
      </p:sp>
      <p:grpSp>
        <p:nvGrpSpPr>
          <p:cNvPr id="2" name="组合 3"/>
          <p:cNvGrpSpPr/>
          <p:nvPr/>
        </p:nvGrpSpPr>
        <p:grpSpPr>
          <a:xfrm>
            <a:off x="1428728" y="1643050"/>
            <a:ext cx="5857916" cy="1798092"/>
            <a:chOff x="1113574" y="3643314"/>
            <a:chExt cx="5857916" cy="1798092"/>
          </a:xfrm>
        </p:grpSpPr>
        <p:sp>
          <p:nvSpPr>
            <p:cNvPr id="5" name="矩形 4"/>
            <p:cNvSpPr/>
            <p:nvPr/>
          </p:nvSpPr>
          <p:spPr bwMode="auto">
            <a:xfrm>
              <a:off x="2571736" y="4071942"/>
              <a:ext cx="2928958" cy="642942"/>
            </a:xfrm>
            <a:prstGeom prst="rect">
              <a:avLst/>
            </a:prstGeom>
            <a:blipFill>
              <a:blip r:embed="rId4" cstate="print"/>
              <a:tile tx="0" ty="0" sx="100000" sy="100000" flip="none" algn="tl"/>
            </a:blipFill>
            <a:ln w="38100">
              <a:noFill/>
              <a:miter lim="800000"/>
              <a:headEnd/>
              <a:tailEnd type="triangl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00430" y="3643314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线性表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28847" y="5072074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前端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5400000" flipH="1" flipV="1">
              <a:off x="2507442" y="4893479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072066" y="5071280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后端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5250661" y="489268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10800000" flipV="1">
              <a:off x="5500695" y="4389986"/>
              <a:ext cx="504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71358" y="4182580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后端出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10800000" flipV="1">
              <a:off x="2067736" y="4257681"/>
              <a:ext cx="504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113574" y="4050275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前端出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10800000" flipV="1">
              <a:off x="2067736" y="4643446"/>
              <a:ext cx="504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117509" y="4416990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前端进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68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778250" y="620713"/>
            <a:ext cx="2665413" cy="936625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,…,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,…,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kumimoji="1"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4930775" y="1773238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286380" y="2031993"/>
            <a:ext cx="13684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直接映射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238442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292576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34655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18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4006850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45450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en-US" altLang="zh-CN" sz="1800" baseline="-2500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5086350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5624513" y="3317875"/>
            <a:ext cx="13684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 </a:t>
            </a:r>
            <a:endParaRPr lang="en-US" altLang="zh-CN" sz="1800" baseline="-25000">
              <a:solidFill>
                <a:srgbClr val="0000FF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6992938" y="3317875"/>
            <a:ext cx="684212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6019800" y="2847557"/>
            <a:ext cx="151288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MaxSize-1</a:t>
            </a:r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6777038" y="3173413"/>
            <a:ext cx="0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32" name="Text Box 17"/>
          <p:cNvSpPr txBox="1">
            <a:spLocks noChangeArrowheads="1"/>
          </p:cNvSpPr>
          <p:nvPr/>
        </p:nvSpPr>
        <p:spPr bwMode="auto">
          <a:xfrm>
            <a:off x="2843213" y="2847557"/>
            <a:ext cx="503237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9233" name="Text Box 18"/>
          <p:cNvSpPr txBox="1">
            <a:spLocks noChangeArrowheads="1"/>
          </p:cNvSpPr>
          <p:nvPr/>
        </p:nvSpPr>
        <p:spPr bwMode="auto">
          <a:xfrm>
            <a:off x="3395663" y="2847557"/>
            <a:ext cx="719137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+1</a:t>
            </a:r>
          </a:p>
        </p:txBody>
      </p:sp>
      <p:sp>
        <p:nvSpPr>
          <p:cNvPr id="9234" name="Text Box 19"/>
          <p:cNvSpPr txBox="1">
            <a:spLocks noChangeArrowheads="1"/>
          </p:cNvSpPr>
          <p:nvPr/>
        </p:nvSpPr>
        <p:spPr bwMode="auto">
          <a:xfrm>
            <a:off x="4473575" y="2847557"/>
            <a:ext cx="6477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</a:t>
            </a:r>
            <a:endParaRPr lang="en-US" altLang="zh-CN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35" name="AutoShape 20"/>
          <p:cNvSpPr>
            <a:spLocks/>
          </p:cNvSpPr>
          <p:nvPr/>
        </p:nvSpPr>
        <p:spPr bwMode="auto">
          <a:xfrm rot="5400000">
            <a:off x="4370380" y="1487480"/>
            <a:ext cx="109534" cy="4992706"/>
          </a:xfrm>
          <a:prstGeom prst="rightBrace">
            <a:avLst>
              <a:gd name="adj1" fmla="val 249085"/>
              <a:gd name="adj2" fmla="val 50000"/>
            </a:avLst>
          </a:prstGeom>
          <a:noFill/>
          <a:ln w="3810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36" name="Text Box 21"/>
          <p:cNvSpPr txBox="1">
            <a:spLocks noChangeArrowheads="1"/>
          </p:cNvSpPr>
          <p:nvPr/>
        </p:nvSpPr>
        <p:spPr bwMode="auto">
          <a:xfrm>
            <a:off x="3929058" y="4071942"/>
            <a:ext cx="10080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9237" name="Text Box 22"/>
          <p:cNvSpPr txBox="1">
            <a:spLocks noChangeArrowheads="1"/>
          </p:cNvSpPr>
          <p:nvPr/>
        </p:nvSpPr>
        <p:spPr bwMode="auto">
          <a:xfrm>
            <a:off x="6643702" y="4181475"/>
            <a:ext cx="100169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front</a:t>
            </a:r>
          </a:p>
        </p:txBody>
      </p:sp>
      <p:sp>
        <p:nvSpPr>
          <p:cNvPr id="9238" name="Line 23"/>
          <p:cNvSpPr>
            <a:spLocks noChangeShapeType="1"/>
          </p:cNvSpPr>
          <p:nvPr/>
        </p:nvSpPr>
        <p:spPr bwMode="auto">
          <a:xfrm flipV="1">
            <a:off x="7281863" y="3749675"/>
            <a:ext cx="0" cy="36036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arrow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39" name="Text Box 24"/>
          <p:cNvSpPr txBox="1">
            <a:spLocks noChangeArrowheads="1"/>
          </p:cNvSpPr>
          <p:nvPr/>
        </p:nvSpPr>
        <p:spPr bwMode="auto">
          <a:xfrm>
            <a:off x="3428992" y="4714884"/>
            <a:ext cx="231617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顺序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队</a:t>
            </a:r>
            <a:r>
              <a:rPr kumimoji="1" lang="zh-CN" altLang="en-US" sz="2000" dirty="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的示意图</a:t>
            </a:r>
            <a:endParaRPr kumimoji="1" lang="zh-CN" altLang="en-US" sz="2000" dirty="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240" name="Text Box 25"/>
          <p:cNvSpPr txBox="1">
            <a:spLocks noChangeArrowheads="1"/>
          </p:cNvSpPr>
          <p:nvPr/>
        </p:nvSpPr>
        <p:spPr bwMode="auto">
          <a:xfrm>
            <a:off x="179388" y="1125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latin typeface="华文中宋" pitchFamily="2" charset="-122"/>
                <a:ea typeface="华文中宋" pitchFamily="2" charset="-122"/>
                <a:cs typeface="Consolas" pitchFamily="49" charset="0"/>
              </a:rPr>
              <a:t>逻辑结构</a:t>
            </a:r>
          </a:p>
        </p:txBody>
      </p:sp>
      <p:sp>
        <p:nvSpPr>
          <p:cNvPr id="9241" name="Text Box 26"/>
          <p:cNvSpPr txBox="1">
            <a:spLocks noChangeArrowheads="1"/>
          </p:cNvSpPr>
          <p:nvPr/>
        </p:nvSpPr>
        <p:spPr bwMode="auto">
          <a:xfrm>
            <a:off x="179388" y="3284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华文中宋" pitchFamily="2" charset="-122"/>
                <a:ea typeface="华文中宋" pitchFamily="2" charset="-122"/>
                <a:cs typeface="Consolas" pitchFamily="49" charset="0"/>
              </a:rPr>
              <a:t>存储结构</a:t>
            </a:r>
          </a:p>
        </p:txBody>
      </p:sp>
      <p:sp>
        <p:nvSpPr>
          <p:cNvPr id="9242" name="AutoShape 27"/>
          <p:cNvSpPr>
            <a:spLocks noChangeArrowheads="1"/>
          </p:cNvSpPr>
          <p:nvPr/>
        </p:nvSpPr>
        <p:spPr bwMode="auto">
          <a:xfrm>
            <a:off x="898525" y="1989138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zh-CN">
              <a:solidFill>
                <a:srgbClr val="6600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43" name="Rectangle 28"/>
          <p:cNvSpPr>
            <a:spLocks noChangeArrowheads="1"/>
          </p:cNvSpPr>
          <p:nvPr/>
        </p:nvSpPr>
        <p:spPr bwMode="auto">
          <a:xfrm>
            <a:off x="1835150" y="331946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44" name="Text Box 29"/>
          <p:cNvSpPr txBox="1">
            <a:spLocks noChangeArrowheads="1"/>
          </p:cNvSpPr>
          <p:nvPr/>
        </p:nvSpPr>
        <p:spPr bwMode="auto">
          <a:xfrm>
            <a:off x="1882775" y="2847557"/>
            <a:ext cx="50323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9245" name="Rectangle 30"/>
          <p:cNvSpPr>
            <a:spLocks noChangeArrowheads="1"/>
          </p:cNvSpPr>
          <p:nvPr/>
        </p:nvSpPr>
        <p:spPr bwMode="auto">
          <a:xfrm>
            <a:off x="7664450" y="3322638"/>
            <a:ext cx="684213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246" name="Text Box 31"/>
          <p:cNvSpPr txBox="1">
            <a:spLocks noChangeArrowheads="1"/>
          </p:cNvSpPr>
          <p:nvPr/>
        </p:nvSpPr>
        <p:spPr bwMode="auto">
          <a:xfrm>
            <a:off x="7613650" y="4186238"/>
            <a:ext cx="7921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rear</a:t>
            </a:r>
          </a:p>
        </p:txBody>
      </p:sp>
      <p:sp>
        <p:nvSpPr>
          <p:cNvPr id="9247" name="Line 32"/>
          <p:cNvSpPr>
            <a:spLocks noChangeShapeType="1"/>
          </p:cNvSpPr>
          <p:nvPr/>
        </p:nvSpPr>
        <p:spPr bwMode="auto">
          <a:xfrm flipV="1">
            <a:off x="7953375" y="3754438"/>
            <a:ext cx="0" cy="360362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7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50825" y="260350"/>
            <a:ext cx="30352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  <a:r>
              <a:rPr lang="en-US" altLang="zh-CN" sz="2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085850" y="1609712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628775" y="1622412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085850" y="1970074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628775" y="1982774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085850" y="2328849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628775" y="2341549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1085850" y="2689212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1628775" y="2730084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1085850" y="3049574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1628775" y="3090446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814388" y="3554399"/>
            <a:ext cx="2873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158750" y="3351199"/>
            <a:ext cx="7207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rear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573088" y="841355"/>
            <a:ext cx="14398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）空队</a:t>
            </a:r>
          </a:p>
        </p:txBody>
      </p:sp>
      <p:sp>
        <p:nvSpPr>
          <p:cNvPr id="10267" name="Text Box 29"/>
          <p:cNvSpPr txBox="1">
            <a:spLocks noChangeArrowheads="1"/>
          </p:cNvSpPr>
          <p:nvPr/>
        </p:nvSpPr>
        <p:spPr bwMode="auto">
          <a:xfrm>
            <a:off x="2662238" y="858818"/>
            <a:ext cx="17319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进队</a:t>
            </a:r>
          </a:p>
        </p:txBody>
      </p:sp>
      <p:sp>
        <p:nvSpPr>
          <p:cNvPr id="10278" name="Text Box 42"/>
          <p:cNvSpPr txBox="1">
            <a:spLocks noChangeArrowheads="1"/>
          </p:cNvSpPr>
          <p:nvPr/>
        </p:nvSpPr>
        <p:spPr bwMode="auto">
          <a:xfrm>
            <a:off x="4754563" y="642918"/>
            <a:ext cx="1617662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进队</a:t>
            </a:r>
          </a:p>
        </p:txBody>
      </p:sp>
      <p:sp>
        <p:nvSpPr>
          <p:cNvPr id="10289" name="Text Box 55"/>
          <p:cNvSpPr txBox="1">
            <a:spLocks noChangeArrowheads="1"/>
          </p:cNvSpPr>
          <p:nvPr/>
        </p:nvSpPr>
        <p:spPr bwMode="auto">
          <a:xfrm>
            <a:off x="6740525" y="773089"/>
            <a:ext cx="18637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）全部出队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68"/>
          <p:cNvGrpSpPr/>
          <p:nvPr/>
        </p:nvGrpSpPr>
        <p:grpSpPr>
          <a:xfrm>
            <a:off x="1214414" y="3929066"/>
            <a:ext cx="6929486" cy="2445248"/>
            <a:chOff x="1214414" y="4071942"/>
            <a:chExt cx="6106181" cy="2445248"/>
          </a:xfrm>
          <a:scene3d>
            <a:camera prst="perspectiveRight"/>
            <a:lightRig rig="contrasting" dir="t">
              <a:rot lat="0" lon="0" rev="1500000"/>
            </a:lightRig>
          </a:scene3d>
        </p:grpSpPr>
        <p:sp>
          <p:nvSpPr>
            <p:cNvPr id="10290" name="Text Box 56"/>
            <p:cNvSpPr txBox="1">
              <a:spLocks noChangeArrowheads="1"/>
            </p:cNvSpPr>
            <p:nvPr/>
          </p:nvSpPr>
          <p:spPr bwMode="auto">
            <a:xfrm>
              <a:off x="1214414" y="4214818"/>
              <a:ext cx="642942" cy="78483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总</a:t>
              </a:r>
              <a:endPara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zh-CN" altLang="en-US" sz="18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结</a:t>
              </a:r>
              <a:endPara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0291" name="Text Box 57"/>
            <p:cNvSpPr txBox="1">
              <a:spLocks noChangeArrowheads="1"/>
            </p:cNvSpPr>
            <p:nvPr/>
          </p:nvSpPr>
          <p:spPr bwMode="auto">
            <a:xfrm>
              <a:off x="1676993" y="4071942"/>
              <a:ext cx="5643602" cy="244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80000" tIns="144000" bIns="144000">
              <a:spAutoFit/>
            </a:bodyPr>
            <a:lstStyle/>
            <a:p>
              <a:pPr marL="457200" indent="-457200" algn="l">
                <a:spcBef>
                  <a:spcPct val="50000"/>
                </a:spcBef>
                <a:buBlip>
                  <a:blip r:embed="rId2"/>
                </a:buBlip>
              </a:pP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约定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总是指向队尾元素</a:t>
              </a:r>
            </a:p>
            <a:p>
              <a:pPr marL="457200" indent="-457200" algn="l">
                <a:spcBef>
                  <a:spcPct val="50000"/>
                </a:spcBef>
                <a:buBlip>
                  <a:blip r:embed="rId2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元素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队，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增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  <a:p>
              <a:pPr marL="457200" indent="-457200" algn="l">
                <a:spcBef>
                  <a:spcPct val="50000"/>
                </a:spcBef>
                <a:buBlip>
                  <a:blip r:embed="rId2"/>
                </a:buBlip>
              </a:pP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约定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指向当前队中队头元素的前一位置 </a:t>
              </a:r>
            </a:p>
            <a:p>
              <a:pPr marL="457200" indent="-457200" algn="l">
                <a:spcBef>
                  <a:spcPct val="50000"/>
                </a:spcBef>
                <a:buBlip>
                  <a:blip r:embed="rId2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元素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出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队，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增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  <a:p>
              <a:pPr marL="457200" indent="-457200" algn="l">
                <a:spcBef>
                  <a:spcPct val="50000"/>
                </a:spcBef>
                <a:buBlip>
                  <a:blip r:embed="rId2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当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rear=</a:t>
              </a:r>
              <a:r>
                <a:rPr lang="en-US" altLang="zh-CN" sz="20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MaxSize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时不能再进队</a:t>
              </a:r>
            </a:p>
          </p:txBody>
        </p:sp>
      </p:grpSp>
      <p:sp>
        <p:nvSpPr>
          <p:cNvPr id="10292" name="Line 58"/>
          <p:cNvSpPr>
            <a:spLocks noChangeShapeType="1"/>
          </p:cNvSpPr>
          <p:nvPr/>
        </p:nvSpPr>
        <p:spPr bwMode="auto">
          <a:xfrm>
            <a:off x="814388" y="3841737"/>
            <a:ext cx="2873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93" name="Text Box 59"/>
          <p:cNvSpPr txBox="1">
            <a:spLocks noChangeArrowheads="1"/>
          </p:cNvSpPr>
          <p:nvPr/>
        </p:nvSpPr>
        <p:spPr bwMode="auto">
          <a:xfrm>
            <a:off x="57150" y="3643314"/>
            <a:ext cx="8651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front</a:t>
            </a:r>
          </a:p>
        </p:txBody>
      </p:sp>
      <p:grpSp>
        <p:nvGrpSpPr>
          <p:cNvPr id="3" name="组合 65"/>
          <p:cNvGrpSpPr/>
          <p:nvPr/>
        </p:nvGrpSpPr>
        <p:grpSpPr>
          <a:xfrm>
            <a:off x="2171700" y="1589074"/>
            <a:ext cx="2001838" cy="2167970"/>
            <a:chOff x="2171700" y="1589074"/>
            <a:chExt cx="2001838" cy="2167970"/>
          </a:xfrm>
        </p:grpSpPr>
        <p:sp>
          <p:nvSpPr>
            <p:cNvPr id="10257" name="Rectangle 17"/>
            <p:cNvSpPr>
              <a:spLocks noChangeArrowheads="1"/>
            </p:cNvSpPr>
            <p:nvPr/>
          </p:nvSpPr>
          <p:spPr bwMode="auto">
            <a:xfrm>
              <a:off x="321151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58" name="Text Box 18"/>
            <p:cNvSpPr txBox="1">
              <a:spLocks noChangeArrowheads="1"/>
            </p:cNvSpPr>
            <p:nvPr/>
          </p:nvSpPr>
          <p:spPr bwMode="auto">
            <a:xfrm>
              <a:off x="3741738" y="1589074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0259" name="Rectangle 19"/>
            <p:cNvSpPr>
              <a:spLocks noChangeArrowheads="1"/>
            </p:cNvSpPr>
            <p:nvPr/>
          </p:nvSpPr>
          <p:spPr bwMode="auto">
            <a:xfrm>
              <a:off x="321151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60" name="Text Box 20"/>
            <p:cNvSpPr txBox="1">
              <a:spLocks noChangeArrowheads="1"/>
            </p:cNvSpPr>
            <p:nvPr/>
          </p:nvSpPr>
          <p:spPr bwMode="auto">
            <a:xfrm>
              <a:off x="3741738" y="1949437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321151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62" name="Text Box 22"/>
            <p:cNvSpPr txBox="1">
              <a:spLocks noChangeArrowheads="1"/>
            </p:cNvSpPr>
            <p:nvPr/>
          </p:nvSpPr>
          <p:spPr bwMode="auto">
            <a:xfrm>
              <a:off x="3741738" y="2308212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0263" name="Rectangle 23"/>
            <p:cNvSpPr>
              <a:spLocks noChangeArrowheads="1"/>
            </p:cNvSpPr>
            <p:nvPr/>
          </p:nvSpPr>
          <p:spPr bwMode="auto">
            <a:xfrm>
              <a:off x="321151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64" name="Text Box 24"/>
            <p:cNvSpPr txBox="1">
              <a:spLocks noChangeArrowheads="1"/>
            </p:cNvSpPr>
            <p:nvPr/>
          </p:nvSpPr>
          <p:spPr bwMode="auto">
            <a:xfrm>
              <a:off x="3741738" y="2730083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321151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0266" name="Text Box 26"/>
            <p:cNvSpPr txBox="1">
              <a:spLocks noChangeArrowheads="1"/>
            </p:cNvSpPr>
            <p:nvPr/>
          </p:nvSpPr>
          <p:spPr bwMode="auto">
            <a:xfrm>
              <a:off x="3741738" y="3090446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0294" name="Line 60"/>
            <p:cNvSpPr>
              <a:spLocks noChangeShapeType="1"/>
            </p:cNvSpPr>
            <p:nvPr/>
          </p:nvSpPr>
          <p:spPr bwMode="auto">
            <a:xfrm>
              <a:off x="2916238" y="3590912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95" name="Text Box 61"/>
            <p:cNvSpPr txBox="1">
              <a:spLocks noChangeArrowheads="1"/>
            </p:cNvSpPr>
            <p:nvPr/>
          </p:nvSpPr>
          <p:spPr bwMode="auto">
            <a:xfrm>
              <a:off x="2171700" y="3387712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10296" name="Line 62"/>
            <p:cNvSpPr>
              <a:spLocks noChangeShapeType="1"/>
            </p:cNvSpPr>
            <p:nvPr/>
          </p:nvSpPr>
          <p:spPr bwMode="auto">
            <a:xfrm>
              <a:off x="2890838" y="326547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97" name="Text Box 63"/>
            <p:cNvSpPr txBox="1">
              <a:spLocks noChangeArrowheads="1"/>
            </p:cNvSpPr>
            <p:nvPr/>
          </p:nvSpPr>
          <p:spPr bwMode="auto">
            <a:xfrm>
              <a:off x="2247900" y="3062274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grpSp>
        <p:nvGrpSpPr>
          <p:cNvPr id="4" name="组合 66"/>
          <p:cNvGrpSpPr/>
          <p:nvPr/>
        </p:nvGrpSpPr>
        <p:grpSpPr>
          <a:xfrm>
            <a:off x="4248150" y="1589074"/>
            <a:ext cx="2014538" cy="2131457"/>
            <a:chOff x="4248150" y="1589074"/>
            <a:chExt cx="2014538" cy="2131457"/>
          </a:xfrm>
        </p:grpSpPr>
        <p:sp>
          <p:nvSpPr>
            <p:cNvPr id="10268" name="Rectangle 30"/>
            <p:cNvSpPr>
              <a:spLocks noChangeArrowheads="1"/>
            </p:cNvSpPr>
            <p:nvPr/>
          </p:nvSpPr>
          <p:spPr bwMode="auto">
            <a:xfrm>
              <a:off x="530066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0269" name="Text Box 31"/>
            <p:cNvSpPr txBox="1">
              <a:spLocks noChangeArrowheads="1"/>
            </p:cNvSpPr>
            <p:nvPr/>
          </p:nvSpPr>
          <p:spPr bwMode="auto">
            <a:xfrm>
              <a:off x="5830888" y="1589074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0270" name="Rectangle 32"/>
            <p:cNvSpPr>
              <a:spLocks noChangeArrowheads="1"/>
            </p:cNvSpPr>
            <p:nvPr/>
          </p:nvSpPr>
          <p:spPr bwMode="auto">
            <a:xfrm>
              <a:off x="530066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0271" name="Text Box 33"/>
            <p:cNvSpPr txBox="1">
              <a:spLocks noChangeArrowheads="1"/>
            </p:cNvSpPr>
            <p:nvPr/>
          </p:nvSpPr>
          <p:spPr bwMode="auto">
            <a:xfrm>
              <a:off x="5830888" y="1949437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0272" name="Rectangle 34"/>
            <p:cNvSpPr>
              <a:spLocks noChangeArrowheads="1"/>
            </p:cNvSpPr>
            <p:nvPr/>
          </p:nvSpPr>
          <p:spPr bwMode="auto">
            <a:xfrm>
              <a:off x="530066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0273" name="Text Box 35"/>
            <p:cNvSpPr txBox="1">
              <a:spLocks noChangeArrowheads="1"/>
            </p:cNvSpPr>
            <p:nvPr/>
          </p:nvSpPr>
          <p:spPr bwMode="auto">
            <a:xfrm>
              <a:off x="5830888" y="2308212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0274" name="Rectangle 36"/>
            <p:cNvSpPr>
              <a:spLocks noChangeArrowheads="1"/>
            </p:cNvSpPr>
            <p:nvPr/>
          </p:nvSpPr>
          <p:spPr bwMode="auto">
            <a:xfrm>
              <a:off x="530066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0275" name="Text Box 37"/>
            <p:cNvSpPr txBox="1">
              <a:spLocks noChangeArrowheads="1"/>
            </p:cNvSpPr>
            <p:nvPr/>
          </p:nvSpPr>
          <p:spPr bwMode="auto">
            <a:xfrm>
              <a:off x="5830888" y="2730083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0276" name="Rectangle 38"/>
            <p:cNvSpPr>
              <a:spLocks noChangeArrowheads="1"/>
            </p:cNvSpPr>
            <p:nvPr/>
          </p:nvSpPr>
          <p:spPr bwMode="auto">
            <a:xfrm>
              <a:off x="530066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0277" name="Text Box 39"/>
            <p:cNvSpPr txBox="1">
              <a:spLocks noChangeArrowheads="1"/>
            </p:cNvSpPr>
            <p:nvPr/>
          </p:nvSpPr>
          <p:spPr bwMode="auto">
            <a:xfrm>
              <a:off x="5830888" y="3090446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0298" name="Line 64"/>
            <p:cNvSpPr>
              <a:spLocks noChangeShapeType="1"/>
            </p:cNvSpPr>
            <p:nvPr/>
          </p:nvSpPr>
          <p:spPr bwMode="auto">
            <a:xfrm>
              <a:off x="5005388" y="3554399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99" name="Text Box 65"/>
            <p:cNvSpPr txBox="1">
              <a:spLocks noChangeArrowheads="1"/>
            </p:cNvSpPr>
            <p:nvPr/>
          </p:nvSpPr>
          <p:spPr bwMode="auto">
            <a:xfrm>
              <a:off x="4248150" y="3351199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10302" name="Line 68"/>
            <p:cNvSpPr>
              <a:spLocks noChangeShapeType="1"/>
            </p:cNvSpPr>
            <p:nvPr/>
          </p:nvSpPr>
          <p:spPr bwMode="auto">
            <a:xfrm>
              <a:off x="4979988" y="1828787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03" name="Text Box 69"/>
            <p:cNvSpPr txBox="1">
              <a:spLocks noChangeArrowheads="1"/>
            </p:cNvSpPr>
            <p:nvPr/>
          </p:nvSpPr>
          <p:spPr bwMode="auto">
            <a:xfrm>
              <a:off x="4324350" y="1625587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grpSp>
        <p:nvGrpSpPr>
          <p:cNvPr id="5" name="组合 67"/>
          <p:cNvGrpSpPr/>
          <p:nvPr/>
        </p:nvGrpSpPr>
        <p:grpSpPr>
          <a:xfrm>
            <a:off x="6758018" y="1474774"/>
            <a:ext cx="2044700" cy="1954226"/>
            <a:chOff x="6216650" y="1474774"/>
            <a:chExt cx="2044700" cy="1954226"/>
          </a:xfrm>
        </p:grpSpPr>
        <p:sp>
          <p:nvSpPr>
            <p:cNvPr id="10279" name="Rectangle 43"/>
            <p:cNvSpPr>
              <a:spLocks noChangeArrowheads="1"/>
            </p:cNvSpPr>
            <p:nvPr/>
          </p:nvSpPr>
          <p:spPr bwMode="auto">
            <a:xfrm>
              <a:off x="7286625" y="1627174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80" name="Text Box 44"/>
            <p:cNvSpPr txBox="1">
              <a:spLocks noChangeArrowheads="1"/>
            </p:cNvSpPr>
            <p:nvPr/>
          </p:nvSpPr>
          <p:spPr bwMode="auto">
            <a:xfrm>
              <a:off x="7829550" y="1589074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0281" name="Rectangle 45"/>
            <p:cNvSpPr>
              <a:spLocks noChangeArrowheads="1"/>
            </p:cNvSpPr>
            <p:nvPr/>
          </p:nvSpPr>
          <p:spPr bwMode="auto">
            <a:xfrm>
              <a:off x="7286625" y="1987537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82" name="Text Box 46"/>
            <p:cNvSpPr txBox="1">
              <a:spLocks noChangeArrowheads="1"/>
            </p:cNvSpPr>
            <p:nvPr/>
          </p:nvSpPr>
          <p:spPr bwMode="auto">
            <a:xfrm>
              <a:off x="7829550" y="1949437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0283" name="Rectangle 47"/>
            <p:cNvSpPr>
              <a:spLocks noChangeArrowheads="1"/>
            </p:cNvSpPr>
            <p:nvPr/>
          </p:nvSpPr>
          <p:spPr bwMode="auto">
            <a:xfrm>
              <a:off x="7286625" y="2346312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84" name="Text Box 48"/>
            <p:cNvSpPr txBox="1">
              <a:spLocks noChangeArrowheads="1"/>
            </p:cNvSpPr>
            <p:nvPr/>
          </p:nvSpPr>
          <p:spPr bwMode="auto">
            <a:xfrm>
              <a:off x="7829550" y="2308212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0285" name="Rectangle 49"/>
            <p:cNvSpPr>
              <a:spLocks noChangeArrowheads="1"/>
            </p:cNvSpPr>
            <p:nvPr/>
          </p:nvSpPr>
          <p:spPr bwMode="auto">
            <a:xfrm>
              <a:off x="7286625" y="2706674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86" name="Text Box 50"/>
            <p:cNvSpPr txBox="1">
              <a:spLocks noChangeArrowheads="1"/>
            </p:cNvSpPr>
            <p:nvPr/>
          </p:nvSpPr>
          <p:spPr bwMode="auto">
            <a:xfrm>
              <a:off x="7829550" y="2730083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0287" name="Rectangle 51"/>
            <p:cNvSpPr>
              <a:spLocks noChangeArrowheads="1"/>
            </p:cNvSpPr>
            <p:nvPr/>
          </p:nvSpPr>
          <p:spPr bwMode="auto">
            <a:xfrm>
              <a:off x="7286625" y="3067037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88" name="Text Box 52"/>
            <p:cNvSpPr txBox="1">
              <a:spLocks noChangeArrowheads="1"/>
            </p:cNvSpPr>
            <p:nvPr/>
          </p:nvSpPr>
          <p:spPr bwMode="auto">
            <a:xfrm>
              <a:off x="7829550" y="3090446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0300" name="Line 66"/>
            <p:cNvSpPr>
              <a:spLocks noChangeShapeType="1"/>
            </p:cNvSpPr>
            <p:nvPr/>
          </p:nvSpPr>
          <p:spPr bwMode="auto">
            <a:xfrm>
              <a:off x="6973888" y="1878003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01" name="Text Box 67"/>
            <p:cNvSpPr txBox="1">
              <a:spLocks noChangeArrowheads="1"/>
            </p:cNvSpPr>
            <p:nvPr/>
          </p:nvSpPr>
          <p:spPr bwMode="auto">
            <a:xfrm>
              <a:off x="6216650" y="1674803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10304" name="Line 70"/>
            <p:cNvSpPr>
              <a:spLocks noChangeShapeType="1"/>
            </p:cNvSpPr>
            <p:nvPr/>
          </p:nvSpPr>
          <p:spPr bwMode="auto">
            <a:xfrm>
              <a:off x="6977063" y="167797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05" name="Text Box 71"/>
            <p:cNvSpPr txBox="1">
              <a:spLocks noChangeArrowheads="1"/>
            </p:cNvSpPr>
            <p:nvPr/>
          </p:nvSpPr>
          <p:spPr bwMode="auto">
            <a:xfrm>
              <a:off x="6321425" y="1474774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sp>
        <p:nvSpPr>
          <p:cNvPr id="73" name="灯片编号占位符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8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7" grpId="0"/>
      <p:bldP spid="10278" grpId="0"/>
      <p:bldP spid="1028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214282" y="4000504"/>
            <a:ext cx="5500726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顺序队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要素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（初始时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front=rear=</a:t>
            </a:r>
            <a:r>
              <a:rPr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214282" y="4652963"/>
            <a:ext cx="5429288" cy="1910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342900" indent="-342900" algn="l"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队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空条件</a:t>
            </a:r>
            <a:r>
              <a:rPr lang="zh-CN" altLang="en-US" sz="200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 = rear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队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满条件</a:t>
            </a:r>
            <a:r>
              <a:rPr lang="zh-CN" altLang="en-US" sz="200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 = MaxSize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－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marL="342900" indent="-342900" algn="l"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元素</a:t>
            </a:r>
            <a:r>
              <a:rPr lang="en-US" altLang="zh-CN" sz="2000" i="1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进队：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data[rear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marL="342900" indent="-342900" algn="l"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元素</a:t>
            </a:r>
            <a:r>
              <a:rPr lang="en-US" altLang="zh-CN" sz="2000" i="1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出队：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=data[front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5786446" y="5072074"/>
            <a:ext cx="2997223" cy="101566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注意：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指向队尾元素；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指向队头元素的前一个位置。</a:t>
            </a: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250825" y="134938"/>
            <a:ext cx="28209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队列的各种状态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76"/>
          <p:cNvGrpSpPr/>
          <p:nvPr/>
        </p:nvGrpSpPr>
        <p:grpSpPr>
          <a:xfrm>
            <a:off x="44450" y="727061"/>
            <a:ext cx="2143125" cy="2441034"/>
            <a:chOff x="44450" y="727061"/>
            <a:chExt cx="2143125" cy="2441034"/>
          </a:xfrm>
        </p:grpSpPr>
        <p:sp>
          <p:nvSpPr>
            <p:cNvPr id="65" name="Rectangle 4"/>
            <p:cNvSpPr>
              <a:spLocks noChangeArrowheads="1"/>
            </p:cNvSpPr>
            <p:nvPr/>
          </p:nvSpPr>
          <p:spPr bwMode="auto">
            <a:xfrm>
              <a:off x="1085850" y="7651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 Box 5"/>
            <p:cNvSpPr txBox="1">
              <a:spLocks noChangeArrowheads="1"/>
            </p:cNvSpPr>
            <p:nvPr/>
          </p:nvSpPr>
          <p:spPr bwMode="auto">
            <a:xfrm>
              <a:off x="1755775" y="727061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7" name="Rectangle 6"/>
            <p:cNvSpPr>
              <a:spLocks noChangeArrowheads="1"/>
            </p:cNvSpPr>
            <p:nvPr/>
          </p:nvSpPr>
          <p:spPr bwMode="auto">
            <a:xfrm>
              <a:off x="1085850" y="11255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 Box 7"/>
            <p:cNvSpPr txBox="1">
              <a:spLocks noChangeArrowheads="1"/>
            </p:cNvSpPr>
            <p:nvPr/>
          </p:nvSpPr>
          <p:spPr bwMode="auto">
            <a:xfrm>
              <a:off x="1755775" y="1087423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9" name="Rectangle 8"/>
            <p:cNvSpPr>
              <a:spLocks noChangeArrowheads="1"/>
            </p:cNvSpPr>
            <p:nvPr/>
          </p:nvSpPr>
          <p:spPr bwMode="auto">
            <a:xfrm>
              <a:off x="1085850" y="1484298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1755775" y="1446198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71" name="Rectangle 10"/>
            <p:cNvSpPr>
              <a:spLocks noChangeArrowheads="1"/>
            </p:cNvSpPr>
            <p:nvPr/>
          </p:nvSpPr>
          <p:spPr bwMode="auto">
            <a:xfrm>
              <a:off x="1085850" y="18446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Text Box 11"/>
            <p:cNvSpPr txBox="1">
              <a:spLocks noChangeArrowheads="1"/>
            </p:cNvSpPr>
            <p:nvPr/>
          </p:nvSpPr>
          <p:spPr bwMode="auto">
            <a:xfrm>
              <a:off x="1755775" y="1892286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3" name="Rectangle 12"/>
            <p:cNvSpPr>
              <a:spLocks noChangeArrowheads="1"/>
            </p:cNvSpPr>
            <p:nvPr/>
          </p:nvSpPr>
          <p:spPr bwMode="auto">
            <a:xfrm>
              <a:off x="1085850" y="22050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Text Box 13"/>
            <p:cNvSpPr txBox="1">
              <a:spLocks noChangeArrowheads="1"/>
            </p:cNvSpPr>
            <p:nvPr/>
          </p:nvSpPr>
          <p:spPr bwMode="auto">
            <a:xfrm>
              <a:off x="1755775" y="2252648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75" name="Line 14"/>
            <p:cNvSpPr>
              <a:spLocks noChangeShapeType="1"/>
            </p:cNvSpPr>
            <p:nvPr/>
          </p:nvSpPr>
          <p:spPr bwMode="auto">
            <a:xfrm>
              <a:off x="814388" y="2709848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Text Box 15"/>
            <p:cNvSpPr txBox="1">
              <a:spLocks noChangeArrowheads="1"/>
            </p:cNvSpPr>
            <p:nvPr/>
          </p:nvSpPr>
          <p:spPr bwMode="auto">
            <a:xfrm>
              <a:off x="146050" y="2506648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80" name="Line 58"/>
            <p:cNvSpPr>
              <a:spLocks noChangeShapeType="1"/>
            </p:cNvSpPr>
            <p:nvPr/>
          </p:nvSpPr>
          <p:spPr bwMode="auto">
            <a:xfrm>
              <a:off x="814388" y="2997186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Text Box 59"/>
            <p:cNvSpPr txBox="1">
              <a:spLocks noChangeArrowheads="1"/>
            </p:cNvSpPr>
            <p:nvPr/>
          </p:nvSpPr>
          <p:spPr bwMode="auto">
            <a:xfrm>
              <a:off x="44450" y="2798763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</p:grpSp>
      <p:grpSp>
        <p:nvGrpSpPr>
          <p:cNvPr id="3" name="组合 81"/>
          <p:cNvGrpSpPr/>
          <p:nvPr/>
        </p:nvGrpSpPr>
        <p:grpSpPr>
          <a:xfrm>
            <a:off x="2159000" y="744523"/>
            <a:ext cx="2154238" cy="2167970"/>
            <a:chOff x="2159000" y="1589074"/>
            <a:chExt cx="2154238" cy="2167970"/>
          </a:xfrm>
        </p:grpSpPr>
        <p:sp>
          <p:nvSpPr>
            <p:cNvPr id="83" name="Rectangle 17"/>
            <p:cNvSpPr>
              <a:spLocks noChangeArrowheads="1"/>
            </p:cNvSpPr>
            <p:nvPr/>
          </p:nvSpPr>
          <p:spPr bwMode="auto">
            <a:xfrm>
              <a:off x="321151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Text Box 18"/>
            <p:cNvSpPr txBox="1">
              <a:spLocks noChangeArrowheads="1"/>
            </p:cNvSpPr>
            <p:nvPr/>
          </p:nvSpPr>
          <p:spPr bwMode="auto">
            <a:xfrm>
              <a:off x="3881438" y="1589074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85" name="Rectangle 19"/>
            <p:cNvSpPr>
              <a:spLocks noChangeArrowheads="1"/>
            </p:cNvSpPr>
            <p:nvPr/>
          </p:nvSpPr>
          <p:spPr bwMode="auto">
            <a:xfrm>
              <a:off x="321151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Text Box 20"/>
            <p:cNvSpPr txBox="1">
              <a:spLocks noChangeArrowheads="1"/>
            </p:cNvSpPr>
            <p:nvPr/>
          </p:nvSpPr>
          <p:spPr bwMode="auto">
            <a:xfrm>
              <a:off x="3881438" y="1949437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87" name="Rectangle 21"/>
            <p:cNvSpPr>
              <a:spLocks noChangeArrowheads="1"/>
            </p:cNvSpPr>
            <p:nvPr/>
          </p:nvSpPr>
          <p:spPr bwMode="auto">
            <a:xfrm>
              <a:off x="321151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Text Box 22"/>
            <p:cNvSpPr txBox="1">
              <a:spLocks noChangeArrowheads="1"/>
            </p:cNvSpPr>
            <p:nvPr/>
          </p:nvSpPr>
          <p:spPr bwMode="auto">
            <a:xfrm>
              <a:off x="3881438" y="2308212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89" name="Rectangle 23"/>
            <p:cNvSpPr>
              <a:spLocks noChangeArrowheads="1"/>
            </p:cNvSpPr>
            <p:nvPr/>
          </p:nvSpPr>
          <p:spPr bwMode="auto">
            <a:xfrm>
              <a:off x="321151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>
              <a:off x="3881438" y="2717378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321151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92" name="Text Box 26"/>
            <p:cNvSpPr txBox="1">
              <a:spLocks noChangeArrowheads="1"/>
            </p:cNvSpPr>
            <p:nvPr/>
          </p:nvSpPr>
          <p:spPr bwMode="auto">
            <a:xfrm>
              <a:off x="3881438" y="3077741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93" name="Line 60"/>
            <p:cNvSpPr>
              <a:spLocks noChangeShapeType="1"/>
            </p:cNvSpPr>
            <p:nvPr/>
          </p:nvSpPr>
          <p:spPr bwMode="auto">
            <a:xfrm>
              <a:off x="2916238" y="3590912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Text Box 61"/>
            <p:cNvSpPr txBox="1">
              <a:spLocks noChangeArrowheads="1"/>
            </p:cNvSpPr>
            <p:nvPr/>
          </p:nvSpPr>
          <p:spPr bwMode="auto">
            <a:xfrm>
              <a:off x="2159000" y="3387712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95" name="Line 62"/>
            <p:cNvSpPr>
              <a:spLocks noChangeShapeType="1"/>
            </p:cNvSpPr>
            <p:nvPr/>
          </p:nvSpPr>
          <p:spPr bwMode="auto">
            <a:xfrm>
              <a:off x="2890838" y="326547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Text Box 63"/>
            <p:cNvSpPr txBox="1">
              <a:spLocks noChangeArrowheads="1"/>
            </p:cNvSpPr>
            <p:nvPr/>
          </p:nvSpPr>
          <p:spPr bwMode="auto">
            <a:xfrm>
              <a:off x="2235200" y="3062274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grpSp>
        <p:nvGrpSpPr>
          <p:cNvPr id="4" name="组合 96"/>
          <p:cNvGrpSpPr/>
          <p:nvPr/>
        </p:nvGrpSpPr>
        <p:grpSpPr>
          <a:xfrm>
            <a:off x="4418026" y="744523"/>
            <a:ext cx="2154238" cy="2131457"/>
            <a:chOff x="4248150" y="1589074"/>
            <a:chExt cx="2154238" cy="2131457"/>
          </a:xfrm>
        </p:grpSpPr>
        <p:sp>
          <p:nvSpPr>
            <p:cNvPr id="98" name="Rectangle 30"/>
            <p:cNvSpPr>
              <a:spLocks noChangeArrowheads="1"/>
            </p:cNvSpPr>
            <p:nvPr/>
          </p:nvSpPr>
          <p:spPr bwMode="auto">
            <a:xfrm>
              <a:off x="530066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99" name="Text Box 31"/>
            <p:cNvSpPr txBox="1">
              <a:spLocks noChangeArrowheads="1"/>
            </p:cNvSpPr>
            <p:nvPr/>
          </p:nvSpPr>
          <p:spPr bwMode="auto">
            <a:xfrm>
              <a:off x="5970588" y="1589074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00" name="Rectangle 32"/>
            <p:cNvSpPr>
              <a:spLocks noChangeArrowheads="1"/>
            </p:cNvSpPr>
            <p:nvPr/>
          </p:nvSpPr>
          <p:spPr bwMode="auto">
            <a:xfrm>
              <a:off x="530066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01" name="Text Box 33"/>
            <p:cNvSpPr txBox="1">
              <a:spLocks noChangeArrowheads="1"/>
            </p:cNvSpPr>
            <p:nvPr/>
          </p:nvSpPr>
          <p:spPr bwMode="auto">
            <a:xfrm>
              <a:off x="5970588" y="1949437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02" name="Rectangle 34"/>
            <p:cNvSpPr>
              <a:spLocks noChangeArrowheads="1"/>
            </p:cNvSpPr>
            <p:nvPr/>
          </p:nvSpPr>
          <p:spPr bwMode="auto">
            <a:xfrm>
              <a:off x="530066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03" name="Text Box 35"/>
            <p:cNvSpPr txBox="1">
              <a:spLocks noChangeArrowheads="1"/>
            </p:cNvSpPr>
            <p:nvPr/>
          </p:nvSpPr>
          <p:spPr bwMode="auto">
            <a:xfrm>
              <a:off x="5970588" y="2308212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04" name="Rectangle 36"/>
            <p:cNvSpPr>
              <a:spLocks noChangeArrowheads="1"/>
            </p:cNvSpPr>
            <p:nvPr/>
          </p:nvSpPr>
          <p:spPr bwMode="auto">
            <a:xfrm>
              <a:off x="530066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05" name="Text Box 37"/>
            <p:cNvSpPr txBox="1">
              <a:spLocks noChangeArrowheads="1"/>
            </p:cNvSpPr>
            <p:nvPr/>
          </p:nvSpPr>
          <p:spPr bwMode="auto">
            <a:xfrm>
              <a:off x="5970588" y="2717378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06" name="Rectangle 38"/>
            <p:cNvSpPr>
              <a:spLocks noChangeArrowheads="1"/>
            </p:cNvSpPr>
            <p:nvPr/>
          </p:nvSpPr>
          <p:spPr bwMode="auto">
            <a:xfrm>
              <a:off x="530066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07" name="Text Box 39"/>
            <p:cNvSpPr txBox="1">
              <a:spLocks noChangeArrowheads="1"/>
            </p:cNvSpPr>
            <p:nvPr/>
          </p:nvSpPr>
          <p:spPr bwMode="auto">
            <a:xfrm>
              <a:off x="5970588" y="3077741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08" name="Line 64"/>
            <p:cNvSpPr>
              <a:spLocks noChangeShapeType="1"/>
            </p:cNvSpPr>
            <p:nvPr/>
          </p:nvSpPr>
          <p:spPr bwMode="auto">
            <a:xfrm>
              <a:off x="5005388" y="3554399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Text Box 65"/>
            <p:cNvSpPr txBox="1">
              <a:spLocks noChangeArrowheads="1"/>
            </p:cNvSpPr>
            <p:nvPr/>
          </p:nvSpPr>
          <p:spPr bwMode="auto">
            <a:xfrm>
              <a:off x="4248150" y="3351199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110" name="Line 68"/>
            <p:cNvSpPr>
              <a:spLocks noChangeShapeType="1"/>
            </p:cNvSpPr>
            <p:nvPr/>
          </p:nvSpPr>
          <p:spPr bwMode="auto">
            <a:xfrm>
              <a:off x="4979988" y="1828787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Text Box 69"/>
            <p:cNvSpPr txBox="1">
              <a:spLocks noChangeArrowheads="1"/>
            </p:cNvSpPr>
            <p:nvPr/>
          </p:nvSpPr>
          <p:spPr bwMode="auto">
            <a:xfrm>
              <a:off x="4324350" y="1625587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grpSp>
        <p:nvGrpSpPr>
          <p:cNvPr id="5" name="组合 77"/>
          <p:cNvGrpSpPr/>
          <p:nvPr/>
        </p:nvGrpSpPr>
        <p:grpSpPr>
          <a:xfrm>
            <a:off x="6640542" y="663561"/>
            <a:ext cx="2146300" cy="1919287"/>
            <a:chOff x="6242050" y="663561"/>
            <a:chExt cx="2146300" cy="1919287"/>
          </a:xfrm>
        </p:grpSpPr>
        <p:sp>
          <p:nvSpPr>
            <p:cNvPr id="113" name="Rectangle 43"/>
            <p:cNvSpPr>
              <a:spLocks noChangeArrowheads="1"/>
            </p:cNvSpPr>
            <p:nvPr/>
          </p:nvSpPr>
          <p:spPr bwMode="auto">
            <a:xfrm>
              <a:off x="7286625" y="7826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Text Box 44"/>
            <p:cNvSpPr txBox="1">
              <a:spLocks noChangeArrowheads="1"/>
            </p:cNvSpPr>
            <p:nvPr/>
          </p:nvSpPr>
          <p:spPr bwMode="auto">
            <a:xfrm>
              <a:off x="7956550" y="744523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15" name="Rectangle 45"/>
            <p:cNvSpPr>
              <a:spLocks noChangeArrowheads="1"/>
            </p:cNvSpPr>
            <p:nvPr/>
          </p:nvSpPr>
          <p:spPr bwMode="auto">
            <a:xfrm>
              <a:off x="7286625" y="1142986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Text Box 46"/>
            <p:cNvSpPr txBox="1">
              <a:spLocks noChangeArrowheads="1"/>
            </p:cNvSpPr>
            <p:nvPr/>
          </p:nvSpPr>
          <p:spPr bwMode="auto">
            <a:xfrm>
              <a:off x="7956550" y="1104886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17" name="Rectangle 47"/>
            <p:cNvSpPr>
              <a:spLocks noChangeArrowheads="1"/>
            </p:cNvSpPr>
            <p:nvPr/>
          </p:nvSpPr>
          <p:spPr bwMode="auto">
            <a:xfrm>
              <a:off x="7286625" y="15017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8" name="Text Box 48"/>
            <p:cNvSpPr txBox="1">
              <a:spLocks noChangeArrowheads="1"/>
            </p:cNvSpPr>
            <p:nvPr/>
          </p:nvSpPr>
          <p:spPr bwMode="auto">
            <a:xfrm>
              <a:off x="7956550" y="1463661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19" name="Rectangle 49"/>
            <p:cNvSpPr>
              <a:spLocks noChangeArrowheads="1"/>
            </p:cNvSpPr>
            <p:nvPr/>
          </p:nvSpPr>
          <p:spPr bwMode="auto">
            <a:xfrm>
              <a:off x="7286625" y="18621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Text Box 50"/>
            <p:cNvSpPr txBox="1">
              <a:spLocks noChangeArrowheads="1"/>
            </p:cNvSpPr>
            <p:nvPr/>
          </p:nvSpPr>
          <p:spPr bwMode="auto">
            <a:xfrm>
              <a:off x="7956550" y="1872827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21" name="Rectangle 51"/>
            <p:cNvSpPr>
              <a:spLocks noChangeArrowheads="1"/>
            </p:cNvSpPr>
            <p:nvPr/>
          </p:nvSpPr>
          <p:spPr bwMode="auto">
            <a:xfrm>
              <a:off x="7286625" y="2222486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Text Box 52"/>
            <p:cNvSpPr txBox="1">
              <a:spLocks noChangeArrowheads="1"/>
            </p:cNvSpPr>
            <p:nvPr/>
          </p:nvSpPr>
          <p:spPr bwMode="auto">
            <a:xfrm>
              <a:off x="7956550" y="2233190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23" name="Line 66"/>
            <p:cNvSpPr>
              <a:spLocks noChangeShapeType="1"/>
            </p:cNvSpPr>
            <p:nvPr/>
          </p:nvSpPr>
          <p:spPr bwMode="auto">
            <a:xfrm>
              <a:off x="6999288" y="1081070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4" name="Text Box 67"/>
            <p:cNvSpPr txBox="1">
              <a:spLocks noChangeArrowheads="1"/>
            </p:cNvSpPr>
            <p:nvPr/>
          </p:nvSpPr>
          <p:spPr bwMode="auto">
            <a:xfrm>
              <a:off x="6242050" y="877870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125" name="Line 70"/>
            <p:cNvSpPr>
              <a:spLocks noChangeShapeType="1"/>
            </p:cNvSpPr>
            <p:nvPr/>
          </p:nvSpPr>
          <p:spPr bwMode="auto">
            <a:xfrm>
              <a:off x="7002463" y="866761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6" name="Text Box 71"/>
            <p:cNvSpPr txBox="1">
              <a:spLocks noChangeArrowheads="1"/>
            </p:cNvSpPr>
            <p:nvPr/>
          </p:nvSpPr>
          <p:spPr bwMode="auto">
            <a:xfrm>
              <a:off x="6321425" y="663561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sp>
        <p:nvSpPr>
          <p:cNvPr id="127" name="Text Box 16"/>
          <p:cNvSpPr txBox="1">
            <a:spLocks noChangeArrowheads="1"/>
          </p:cNvSpPr>
          <p:nvPr/>
        </p:nvSpPr>
        <p:spPr bwMode="auto">
          <a:xfrm>
            <a:off x="573088" y="3211514"/>
            <a:ext cx="14398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）空队</a:t>
            </a:r>
          </a:p>
        </p:txBody>
      </p:sp>
      <p:sp>
        <p:nvSpPr>
          <p:cNvPr id="128" name="Text Box 29"/>
          <p:cNvSpPr txBox="1">
            <a:spLocks noChangeArrowheads="1"/>
          </p:cNvSpPr>
          <p:nvPr/>
        </p:nvSpPr>
        <p:spPr bwMode="auto">
          <a:xfrm>
            <a:off x="2662238" y="3228977"/>
            <a:ext cx="17319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进队</a:t>
            </a:r>
          </a:p>
        </p:txBody>
      </p:sp>
      <p:sp>
        <p:nvSpPr>
          <p:cNvPr id="129" name="Text Box 42"/>
          <p:cNvSpPr txBox="1">
            <a:spLocks noChangeArrowheads="1"/>
          </p:cNvSpPr>
          <p:nvPr/>
        </p:nvSpPr>
        <p:spPr bwMode="auto">
          <a:xfrm>
            <a:off x="4754563" y="3013077"/>
            <a:ext cx="1617662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进队</a:t>
            </a:r>
          </a:p>
        </p:txBody>
      </p:sp>
      <p:sp>
        <p:nvSpPr>
          <p:cNvPr id="130" name="Text Box 55"/>
          <p:cNvSpPr txBox="1">
            <a:spLocks noChangeArrowheads="1"/>
          </p:cNvSpPr>
          <p:nvPr/>
        </p:nvSpPr>
        <p:spPr bwMode="auto">
          <a:xfrm>
            <a:off x="6740525" y="3143248"/>
            <a:ext cx="18637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）全部出队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2" name="灯片编号占位符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9</a:t>
            </a:fld>
            <a:r>
              <a:rPr lang="en-US" altLang="zh-CN" smtClean="0"/>
              <a:t>/68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2032</TotalTime>
  <Words>4940</Words>
  <Application>Microsoft Office PowerPoint</Application>
  <PresentationFormat>全屏显示(4:3)</PresentationFormat>
  <Paragraphs>1247</Paragraphs>
  <Slides>68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6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770</cp:revision>
  <dcterms:created xsi:type="dcterms:W3CDTF">2004-04-04T02:09:16Z</dcterms:created>
  <dcterms:modified xsi:type="dcterms:W3CDTF">2021-10-10T06:35:39Z</dcterms:modified>
</cp:coreProperties>
</file>