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66"/>
  </p:notesMasterIdLst>
  <p:sldIdLst>
    <p:sldId id="386" r:id="rId2"/>
    <p:sldId id="257" r:id="rId3"/>
    <p:sldId id="385" r:id="rId4"/>
    <p:sldId id="258" r:id="rId5"/>
    <p:sldId id="333" r:id="rId6"/>
    <p:sldId id="259" r:id="rId7"/>
    <p:sldId id="261" r:id="rId8"/>
    <p:sldId id="387" r:id="rId9"/>
    <p:sldId id="389" r:id="rId10"/>
    <p:sldId id="390" r:id="rId11"/>
    <p:sldId id="391" r:id="rId12"/>
    <p:sldId id="392" r:id="rId13"/>
    <p:sldId id="393" r:id="rId14"/>
    <p:sldId id="394" r:id="rId15"/>
    <p:sldId id="395" r:id="rId16"/>
    <p:sldId id="396" r:id="rId17"/>
    <p:sldId id="397" r:id="rId18"/>
    <p:sldId id="398" r:id="rId19"/>
    <p:sldId id="399" r:id="rId20"/>
    <p:sldId id="400" r:id="rId21"/>
    <p:sldId id="401" r:id="rId22"/>
    <p:sldId id="402" r:id="rId23"/>
    <p:sldId id="403" r:id="rId24"/>
    <p:sldId id="404" r:id="rId25"/>
    <p:sldId id="406" r:id="rId26"/>
    <p:sldId id="407" r:id="rId27"/>
    <p:sldId id="408" r:id="rId28"/>
    <p:sldId id="409" r:id="rId29"/>
    <p:sldId id="410" r:id="rId30"/>
    <p:sldId id="411" r:id="rId31"/>
    <p:sldId id="412" r:id="rId32"/>
    <p:sldId id="413" r:id="rId33"/>
    <p:sldId id="414" r:id="rId34"/>
    <p:sldId id="415" r:id="rId35"/>
    <p:sldId id="416" r:id="rId36"/>
    <p:sldId id="417" r:id="rId37"/>
    <p:sldId id="418" r:id="rId38"/>
    <p:sldId id="419" r:id="rId39"/>
    <p:sldId id="420" r:id="rId40"/>
    <p:sldId id="421" r:id="rId41"/>
    <p:sldId id="422" r:id="rId42"/>
    <p:sldId id="423" r:id="rId43"/>
    <p:sldId id="424" r:id="rId44"/>
    <p:sldId id="425" r:id="rId45"/>
    <p:sldId id="429" r:id="rId46"/>
    <p:sldId id="430" r:id="rId47"/>
    <p:sldId id="431" r:id="rId48"/>
    <p:sldId id="432" r:id="rId49"/>
    <p:sldId id="433" r:id="rId50"/>
    <p:sldId id="434" r:id="rId51"/>
    <p:sldId id="426" r:id="rId52"/>
    <p:sldId id="427" r:id="rId53"/>
    <p:sldId id="428" r:id="rId54"/>
    <p:sldId id="435" r:id="rId55"/>
    <p:sldId id="436" r:id="rId56"/>
    <p:sldId id="437" r:id="rId57"/>
    <p:sldId id="438" r:id="rId58"/>
    <p:sldId id="439" r:id="rId59"/>
    <p:sldId id="440" r:id="rId60"/>
    <p:sldId id="441" r:id="rId61"/>
    <p:sldId id="442" r:id="rId62"/>
    <p:sldId id="443" r:id="rId63"/>
    <p:sldId id="444" r:id="rId64"/>
    <p:sldId id="445" r:id="rId6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0000FF"/>
    <a:srgbClr val="FF00FF"/>
    <a:srgbClr val="FF3300"/>
    <a:srgbClr val="00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4682" autoAdjust="0"/>
  </p:normalViewPr>
  <p:slideViewPr>
    <p:cSldViewPr>
      <p:cViewPr varScale="1">
        <p:scale>
          <a:sx n="95" d="100"/>
          <a:sy n="95" d="100"/>
        </p:scale>
        <p:origin x="-90" y="-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307D6-2688-4B1C-B71F-7E5C782B1416}" type="datetimeFigureOut">
              <a:rPr lang="zh-CN" altLang="en-US" smtClean="0"/>
              <a:pPr/>
              <a:t>2021/5/8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2C075-2CCB-4A81-852E-3CB3814FF8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2C075-2CCB-4A81-852E-3CB3814FF8E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2C075-2CCB-4A81-852E-3CB3814FF8E7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2C075-2CCB-4A81-852E-3CB3814FF8E7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2C075-2CCB-4A81-852E-3CB3814FF8E7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2C075-2CCB-4A81-852E-3CB3814FF8E7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2C075-2CCB-4A81-852E-3CB3814FF8E7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4A031-81B4-458A-8AAD-301B0FE45CD2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4A031-81B4-458A-8AAD-301B0FE45CD2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4A031-81B4-458A-8AAD-301B0FE45CD2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4A031-81B4-458A-8AAD-301B0FE45CD2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4A031-81B4-458A-8AAD-301B0FE45CD2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2C075-2CCB-4A81-852E-3CB3814FF8E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4A031-81B4-458A-8AAD-301B0FE45CD2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4A031-81B4-458A-8AAD-301B0FE45CD2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4A031-81B4-458A-8AAD-301B0FE45CD2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4A031-81B4-458A-8AAD-301B0FE45CD2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4A031-81B4-458A-8AAD-301B0FE45CD2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4A031-81B4-458A-8AAD-301B0FE45CD2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4A031-81B4-458A-8AAD-301B0FE45CD2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4A031-81B4-458A-8AAD-301B0FE45CD2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4A031-81B4-458A-8AAD-301B0FE45CD2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4A031-81B4-458A-8AAD-301B0FE45CD2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2C075-2CCB-4A81-852E-3CB3814FF8E7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4A031-81B4-458A-8AAD-301B0FE45CD2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4A031-81B4-458A-8AAD-301B0FE45CD2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4A031-81B4-458A-8AAD-301B0FE45CD2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4A031-81B4-458A-8AAD-301B0FE45CD2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4A031-81B4-458A-8AAD-301B0FE45CD2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4A031-81B4-458A-8AAD-301B0FE45CD2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4A031-81B4-458A-8AAD-301B0FE45CD2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4A031-81B4-458A-8AAD-301B0FE45CD2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4A031-81B4-458A-8AAD-301B0FE45CD2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4A031-81B4-458A-8AAD-301B0FE45CD2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2C075-2CCB-4A81-852E-3CB3814FF8E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4A031-81B4-458A-8AAD-301B0FE45CD2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2C075-2CCB-4A81-852E-3CB3814FF8E7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2C075-2CCB-4A81-852E-3CB3814FF8E7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2C075-2CCB-4A81-852E-3CB3814FF8E7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2C075-2CCB-4A81-852E-3CB3814FF8E7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2C075-2CCB-4A81-852E-3CB3814FF8E7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FC48B070-CACB-469F-8DBA-0AC832FC8918}" type="slidenum">
              <a:rPr lang="en-US" altLang="zh-CN" smtClean="0"/>
              <a:pPr/>
              <a:t>‹#›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4AFD3-DC9A-4B8E-AF8D-DAE3CFAF72F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 bwMode="auto">
          <a:xfrm>
            <a:off x="1428728" y="1785926"/>
            <a:ext cx="5572164" cy="2857520"/>
          </a:xfrm>
          <a:prstGeom prst="round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108000" rIns="0" bIns="0" rtlCol="0" anchor="ctr"/>
          <a:lstStyle/>
          <a:p>
            <a:pPr algn="ctr">
              <a:lnSpc>
                <a:spcPct val="72000"/>
              </a:lnSpc>
            </a:pPr>
            <a:endParaRPr lang="zh-CN" altLang="en-US" sz="1800">
              <a:solidFill>
                <a:srgbClr val="0000CC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3" name="Rectangle 6" descr="新闻纸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2543636" y="2214554"/>
            <a:ext cx="3600000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88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4.1 </a:t>
            </a:r>
            <a:r>
              <a:rPr kumimoji="1"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串的基本概念</a:t>
            </a:r>
            <a:endParaRPr lang="zh-CN" altLang="en-US" sz="2800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2285984" y="785794"/>
            <a:ext cx="3571900" cy="584775"/>
          </a:xfrm>
          <a:prstGeom prst="rect">
            <a:avLst/>
          </a:prstGeom>
          <a:ln>
            <a:solidFill>
              <a:schemeClr val="bg1"/>
            </a:solidFill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ctr">
              <a:lnSpc>
                <a:spcPct val="100000"/>
              </a:lnSpc>
              <a:spcBef>
                <a:spcPct val="0"/>
              </a:spcBef>
            </a:pPr>
            <a:r>
              <a:rPr lang="zh-CN" altLang="en-US" sz="32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第</a:t>
            </a:r>
            <a:r>
              <a:rPr lang="en-US" altLang="zh-CN" sz="32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4</a:t>
            </a:r>
            <a:r>
              <a:rPr lang="zh-CN" altLang="en-US" sz="32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章  串</a:t>
            </a:r>
            <a:endParaRPr lang="zh-CN" altLang="en-US" sz="32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Rectangle 4" descr="新闻纸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543636" y="2999711"/>
            <a:ext cx="3600000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88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4</a:t>
            </a:r>
            <a:r>
              <a:rPr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.2 </a:t>
            </a:r>
            <a:r>
              <a:rPr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串的存储结构 </a:t>
            </a:r>
            <a:endParaRPr lang="zh-CN" altLang="en-US" sz="2800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6" name="Rectangle 4" descr="新闻纸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543636" y="3785529"/>
            <a:ext cx="3600000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88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4.3 </a:t>
            </a:r>
            <a:r>
              <a:rPr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串的模式匹配</a:t>
            </a:r>
            <a:endParaRPr lang="zh-CN" altLang="en-US" sz="2800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32095" y="2571744"/>
            <a:ext cx="1482451" cy="1346106"/>
            <a:chOff x="552422" y="500043"/>
            <a:chExt cx="1482451" cy="1346106"/>
          </a:xfrm>
        </p:grpSpPr>
        <p:grpSp>
          <p:nvGrpSpPr>
            <p:cNvPr id="9" name="组合 79"/>
            <p:cNvGrpSpPr>
              <a:grpSpLocks/>
            </p:cNvGrpSpPr>
            <p:nvPr/>
          </p:nvGrpSpPr>
          <p:grpSpPr bwMode="auto">
            <a:xfrm>
              <a:off x="639103" y="500043"/>
              <a:ext cx="1289687" cy="1346106"/>
              <a:chOff x="6372294" y="2488774"/>
              <a:chExt cx="2520450" cy="2513016"/>
            </a:xfrm>
          </p:grpSpPr>
          <p:sp>
            <p:nvSpPr>
              <p:cNvPr id="12" name="任意多边形 82"/>
              <p:cNvSpPr/>
              <p:nvPr/>
            </p:nvSpPr>
            <p:spPr>
              <a:xfrm rot="3738964">
                <a:off x="6379728" y="2488774"/>
                <a:ext cx="2513016" cy="2513016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FFFFFF"/>
                  </a:gs>
                  <a:gs pos="88000">
                    <a:srgbClr val="FFFFFF">
                      <a:lumMod val="72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127000" dist="63500" dir="7380000" sx="102000" sy="102000" algn="tr" rotWithShape="0">
                  <a:prstClr val="black">
                    <a:alpha val="39000"/>
                  </a:prstClr>
                </a:outerShdw>
              </a:effectLst>
            </p:spPr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kern="0">
                  <a:solidFill>
                    <a:srgbClr val="FFFFFF"/>
                  </a:solidFill>
                  <a:latin typeface="Arial"/>
                  <a:ea typeface="宋体"/>
                </a:endParaRPr>
              </a:p>
            </p:txBody>
          </p:sp>
          <p:sp>
            <p:nvSpPr>
              <p:cNvPr id="13" name="任意多边形 83"/>
              <p:cNvSpPr/>
              <p:nvPr/>
            </p:nvSpPr>
            <p:spPr>
              <a:xfrm rot="16377237">
                <a:off x="6372293" y="2510364"/>
                <a:ext cx="2476802" cy="2476800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29000">
                    <a:srgbClr val="FFFFFF"/>
                  </a:gs>
                  <a:gs pos="98000">
                    <a:srgbClr val="FFFFFF">
                      <a:lumMod val="75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0"/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kern="0" smtClea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0" name="文本框 20"/>
            <p:cNvSpPr txBox="1">
              <a:spLocks noChangeArrowheads="1"/>
            </p:cNvSpPr>
            <p:nvPr/>
          </p:nvSpPr>
          <p:spPr bwMode="auto">
            <a:xfrm>
              <a:off x="552422" y="1161620"/>
              <a:ext cx="148245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en-US" altLang="zh-CN" sz="1600" b="1" dirty="0">
                  <a:solidFill>
                    <a:srgbClr val="9900FF"/>
                  </a:solidFill>
                </a:rPr>
                <a:t>CONTENTS</a:t>
              </a:r>
              <a:endParaRPr lang="zh-CN" altLang="en-US" sz="1600" b="1" dirty="0">
                <a:solidFill>
                  <a:srgbClr val="9900FF"/>
                </a:solidFill>
              </a:endParaRPr>
            </a:p>
          </p:txBody>
        </p:sp>
        <p:sp>
          <p:nvSpPr>
            <p:cNvPr id="11" name="文本框 20"/>
            <p:cNvSpPr txBox="1">
              <a:spLocks noChangeArrowheads="1"/>
            </p:cNvSpPr>
            <p:nvPr/>
          </p:nvSpPr>
          <p:spPr bwMode="auto">
            <a:xfrm>
              <a:off x="913620" y="785794"/>
              <a:ext cx="7294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>
              <a:lvl1pPr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zh-CN" altLang="en-US" sz="1800" spc="150" dirty="0" smtClean="0">
                  <a:ln w="11430"/>
                  <a:solidFill>
                    <a:srgbClr val="FF0000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提纲</a:t>
              </a:r>
              <a:endParaRPr lang="zh-CN" altLang="en-US" sz="1800" spc="150" dirty="0">
                <a:ln w="11430"/>
                <a:solidFill>
                  <a:srgbClr val="FF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1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500034" y="1071546"/>
            <a:ext cx="7889902" cy="877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18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    顺</a:t>
            </a:r>
            <a:r>
              <a:rPr kumimoji="1" lang="zh-CN" altLang="en-US" sz="1800" dirty="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序</a:t>
            </a:r>
            <a:r>
              <a:rPr kumimoji="1" lang="zh-CN" altLang="en-US" sz="18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串中实现串的</a:t>
            </a:r>
            <a:r>
              <a:rPr kumimoji="1" lang="zh-CN" altLang="en-US" sz="1800" dirty="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基本运算与顺序表的基本运算</a:t>
            </a:r>
            <a:r>
              <a:rPr kumimoji="1" lang="zh-CN" altLang="en-US" sz="1800" dirty="0" smtClean="0">
                <a:solidFill>
                  <a:srgbClr val="FF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类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似</a:t>
            </a:r>
            <a:r>
              <a:rPr kumimoji="1" lang="zh-CN" altLang="en-US" sz="18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。详细算法实现参见第</a:t>
            </a:r>
            <a:r>
              <a:rPr kumimoji="1" lang="en-US" altLang="zh-CN" sz="18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2</a:t>
            </a:r>
            <a:r>
              <a:rPr kumimoji="1" lang="zh-CN" altLang="en-US" sz="18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章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顺序表</a:t>
            </a:r>
            <a:r>
              <a:rPr kumimoji="1" lang="zh-CN" altLang="en-US" sz="18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部分。 </a:t>
            </a:r>
            <a:endParaRPr kumimoji="1" lang="en-US" altLang="zh-CN" sz="1800" smtClean="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2500306"/>
            <a:ext cx="8001056" cy="877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   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不同点</a:t>
            </a:r>
            <a:r>
              <a:rPr lang="zh-CN" altLang="en-US" sz="18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：</a:t>
            </a:r>
            <a:r>
              <a:rPr lang="zh-CN" altLang="zh-CN" sz="18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顺序串参数采用直接传递顺序串的方法，不同于第</a:t>
            </a:r>
            <a:r>
              <a:rPr lang="en-US" altLang="zh-CN" sz="18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2</a:t>
            </a:r>
            <a:r>
              <a:rPr lang="zh-CN" altLang="zh-CN" sz="18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章的顺序表算法采用的是顺序表指针。</a:t>
            </a:r>
            <a:r>
              <a:rPr kumimoji="1" lang="zh-CN" altLang="en-US" sz="18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    </a:t>
            </a:r>
            <a:endParaRPr lang="zh-CN" altLang="en-US" sz="180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10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357166"/>
            <a:ext cx="77867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  <a:spcBef>
                <a:spcPts val="1200"/>
              </a:spcBef>
            </a:pP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）生成串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StrAssign(&amp;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cstr)</a:t>
            </a:r>
            <a:endParaRPr lang="zh-CN" altLang="zh-CN" sz="2000" smtClean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  <a:spcBef>
                <a:spcPts val="1200"/>
              </a:spcBef>
            </a:pP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将一个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C/C++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字符串常量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cstr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（以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'\0'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字符标识结尾）赋给顺序串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，即生成一个其值等于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cstr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的串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4348" y="1857364"/>
            <a:ext cx="7715304" cy="19528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StrAssign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(SqString &amp;s,char cstr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[])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//s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为引用型参数</a:t>
            </a:r>
          </a:p>
          <a:p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i;</a:t>
            </a:r>
            <a:endParaRPr lang="zh-CN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(i=0;cstr[i]!='\0';i++)</a:t>
            </a:r>
            <a:endParaRPr lang="zh-CN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s.data[i]=cstr[i];</a:t>
            </a:r>
            <a:endParaRPr lang="zh-CN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s.length=i;				     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设置串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的长度</a:t>
            </a:r>
          </a:p>
          <a:p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5786" y="4357694"/>
            <a:ext cx="3786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）销毁串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DestroyStr(&amp;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zh-CN" sz="2000" smtClean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8662" y="5000636"/>
            <a:ext cx="7215238" cy="10773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DestroyStr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(SqString &amp;s)</a:t>
            </a:r>
            <a:endParaRPr lang="zh-CN" altLang="zh-CN" sz="180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}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11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214290"/>
            <a:ext cx="8143932" cy="961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）串连接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Concat(s</a:t>
            </a: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t)</a:t>
            </a:r>
            <a:endParaRPr lang="zh-CN" altLang="zh-CN" sz="20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返回由两个顺序串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连接在一起形成的结果串。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720" y="2542566"/>
            <a:ext cx="8572560" cy="36250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SqString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Concat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(SqString s,SqString t)</a:t>
            </a:r>
            <a:endParaRPr lang="zh-CN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SqString str;		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定义结果串</a:t>
            </a:r>
          </a:p>
          <a:p>
            <a:pPr>
              <a:lnSpc>
                <a:spcPts val="2600"/>
              </a:lnSpc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i;</a:t>
            </a:r>
            <a:endParaRPr lang="zh-CN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str.length=s.length+t.length;</a:t>
            </a:r>
            <a:endParaRPr lang="zh-CN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(i=0;i&lt;s.length;i++)	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s.data[0..s.length-1]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复制到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nb-NO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str.data[i]=s.data[i];</a:t>
            </a:r>
            <a:endParaRPr lang="zh-CN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(i=0;i&lt;t.length;i++)	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t.data[0..t.length-1]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复制到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nb-NO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str.data[s.length+i]=t.data[i];</a:t>
            </a:r>
            <a:endParaRPr lang="zh-CN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str;</a:t>
            </a:r>
            <a:endParaRPr lang="zh-CN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13"/>
          <p:cNvGrpSpPr/>
          <p:nvPr/>
        </p:nvGrpSpPr>
        <p:grpSpPr>
          <a:xfrm>
            <a:off x="1428728" y="1428736"/>
            <a:ext cx="5000660" cy="726522"/>
            <a:chOff x="1428728" y="1428736"/>
            <a:chExt cx="5000660" cy="726522"/>
          </a:xfrm>
        </p:grpSpPr>
        <p:sp>
          <p:nvSpPr>
            <p:cNvPr id="6" name="矩形 5"/>
            <p:cNvSpPr/>
            <p:nvPr/>
          </p:nvSpPr>
          <p:spPr>
            <a:xfrm>
              <a:off x="2928926" y="1428736"/>
              <a:ext cx="1357322" cy="71438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Concat</a:t>
              </a:r>
              <a:endParaRPr lang="zh-CN" altLang="en-US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>
            <a:xfrm>
              <a:off x="2428860" y="1601756"/>
              <a:ext cx="50006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428728" y="1428736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"abcd"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>
              <a:off x="2428860" y="1958946"/>
              <a:ext cx="50006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428728" y="1785926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"123"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4286248" y="1784338"/>
              <a:ext cx="50006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786314" y="163090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"abcd123"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12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323850" y="404813"/>
            <a:ext cx="8534430" cy="876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just"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【</a:t>
            </a:r>
            <a:r>
              <a:rPr kumimoji="1" lang="zh-CN" altLang="en-US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4.1</a:t>
            </a: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】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设计顺序串上实现串比较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运算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Strcmp(s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。例如：</a:t>
            </a:r>
            <a:endParaRPr kumimoji="1" lang="en-US" altLang="zh-CN" sz="20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  "ab" &lt; "abcd"     "abcd" &lt; "abd"</a:t>
            </a:r>
            <a:endParaRPr kumimoji="1"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5786" y="2285992"/>
            <a:ext cx="6072230" cy="33752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）比较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两个串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共同长度范围内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的对应字符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① 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的字符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&gt;t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的字符，返回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  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② 若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的字符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&lt;t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的字符，返回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③ 若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的字符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=t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的字符，按上述规则继续比较。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（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）当（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）中对应字符均相同时，比较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的长度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① 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两者相等时，返回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②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的长度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&gt;t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的长度，返回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③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的长度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&lt;t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的长度，返回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18"/>
          <p:cNvGrpSpPr/>
          <p:nvPr/>
        </p:nvGrpSpPr>
        <p:grpSpPr>
          <a:xfrm>
            <a:off x="4929190" y="2724668"/>
            <a:ext cx="3929090" cy="369332"/>
            <a:chOff x="4929190" y="2724668"/>
            <a:chExt cx="3929090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7143768" y="2724668"/>
              <a:ext cx="171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a"&gt;"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bc"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>
              <a:off x="4929190" y="2959078"/>
              <a:ext cx="214314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" name="组合 19"/>
          <p:cNvGrpSpPr/>
          <p:nvPr/>
        </p:nvGrpSpPr>
        <p:grpSpPr>
          <a:xfrm>
            <a:off x="4960436" y="3163344"/>
            <a:ext cx="3929090" cy="369332"/>
            <a:chOff x="4960436" y="3163344"/>
            <a:chExt cx="3929090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175014" y="3163344"/>
              <a:ext cx="171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ba"&lt;"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c"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4960436" y="3377658"/>
              <a:ext cx="214314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" name="组合 20"/>
          <p:cNvGrpSpPr/>
          <p:nvPr/>
        </p:nvGrpSpPr>
        <p:grpSpPr>
          <a:xfrm>
            <a:off x="4766644" y="4357694"/>
            <a:ext cx="4234512" cy="369332"/>
            <a:chOff x="4766644" y="4357694"/>
            <a:chExt cx="4234512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7286644" y="4357694"/>
              <a:ext cx="171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abc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"="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abc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"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4766644" y="4572008"/>
              <a:ext cx="252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" name="组合 21"/>
          <p:cNvGrpSpPr/>
          <p:nvPr/>
        </p:nvGrpSpPr>
        <p:grpSpPr>
          <a:xfrm>
            <a:off x="4776266" y="4774180"/>
            <a:ext cx="4234512" cy="369332"/>
            <a:chOff x="4776266" y="4774180"/>
            <a:chExt cx="4234512" cy="369332"/>
          </a:xfrm>
        </p:grpSpPr>
        <p:sp>
          <p:nvSpPr>
            <p:cNvPr id="15" name="TextBox 14"/>
            <p:cNvSpPr txBox="1"/>
            <p:nvPr/>
          </p:nvSpPr>
          <p:spPr>
            <a:xfrm>
              <a:off x="7296266" y="4774180"/>
              <a:ext cx="171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ab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c"&gt;"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ab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"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>
              <a:off x="4776266" y="4988494"/>
              <a:ext cx="252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" name="组合 22"/>
          <p:cNvGrpSpPr/>
          <p:nvPr/>
        </p:nvGrpSpPr>
        <p:grpSpPr>
          <a:xfrm>
            <a:off x="4786314" y="5202808"/>
            <a:ext cx="4234512" cy="369332"/>
            <a:chOff x="4786314" y="5202808"/>
            <a:chExt cx="4234512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7306314" y="5202808"/>
              <a:ext cx="171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ab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"&lt;"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ab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d"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4786314" y="5417122"/>
              <a:ext cx="252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785786" y="1500174"/>
            <a:ext cx="722313" cy="582613"/>
            <a:chOff x="1774825" y="5489593"/>
            <a:chExt cx="722313" cy="582613"/>
          </a:xfrm>
        </p:grpSpPr>
        <p:sp>
          <p:nvSpPr>
            <p:cNvPr id="23" name="Text Box 13"/>
            <p:cNvSpPr>
              <a:spLocks noChangeArrowheads="1"/>
            </p:cNvSpPr>
            <p:nvPr/>
          </p:nvSpPr>
          <p:spPr bwMode="auto">
            <a:xfrm>
              <a:off x="2124075" y="5489593"/>
              <a:ext cx="373063" cy="461963"/>
            </a:xfrm>
            <a:prstGeom prst="rect">
              <a:avLst/>
            </a:prstGeom>
            <a:noFill/>
            <a:ln w="9525" cap="flat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0" hangingPunct="0"/>
              <a:r>
                <a:rPr lang="ru-RU" altLang="zh-CN" sz="24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grpSp>
          <p:nvGrpSpPr>
            <p:cNvPr id="24" name="Group 8"/>
            <p:cNvGrpSpPr>
              <a:grpSpLocks/>
            </p:cNvGrpSpPr>
            <p:nvPr/>
          </p:nvGrpSpPr>
          <p:grpSpPr bwMode="auto">
            <a:xfrm>
              <a:off x="1774825" y="5518173"/>
              <a:ext cx="544513" cy="554040"/>
              <a:chOff x="1019" y="1020"/>
              <a:chExt cx="399" cy="406"/>
            </a:xfrm>
          </p:grpSpPr>
          <p:pic>
            <p:nvPicPr>
              <p:cNvPr id="25" name="Picture 49" descr="阴影5"/>
              <p:cNvPicPr preferRelativeResize="0"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039" y="1380"/>
                <a:ext cx="363" cy="4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26" name="AutoShape 8"/>
              <p:cNvSpPr>
                <a:spLocks noChangeArrowheads="1"/>
              </p:cNvSpPr>
              <p:nvPr/>
            </p:nvSpPr>
            <p:spPr bwMode="auto">
              <a:xfrm>
                <a:off x="1019" y="1020"/>
                <a:ext cx="399" cy="370"/>
              </a:xfrm>
              <a:prstGeom prst="roundRect">
                <a:avLst>
                  <a:gd name="adj" fmla="val 8380"/>
                </a:avLst>
              </a:prstGeom>
              <a:gradFill rotWithShape="1">
                <a:gsLst>
                  <a:gs pos="0">
                    <a:srgbClr val="8F0000"/>
                  </a:gs>
                  <a:gs pos="50000">
                    <a:srgbClr val="CF0001"/>
                  </a:gs>
                  <a:gs pos="100000">
                    <a:srgbClr val="F60004"/>
                  </a:gs>
                </a:gsLst>
                <a:lin ang="2700000"/>
              </a:gradFill>
              <a:ln w="9525" cap="flat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wrap="none" anchor="ctr"/>
              <a:lstStyle/>
              <a:p>
                <a:pPr marL="342900" indent="-342900" algn="ctr">
                  <a:buFont typeface="Wingdings" pitchFamily="2" charset="2"/>
                  <a:buNone/>
                </a:pPr>
                <a:r>
                  <a:rPr lang="zh-CN" altLang="en-US" sz="2200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解</a:t>
                </a:r>
                <a:endParaRPr lang="ru-RU" altLang="zh-CN" sz="2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13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500034" y="571480"/>
            <a:ext cx="8215370" cy="52767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r>
              <a:rPr kumimoji="1" lang="en-US" altLang="zh-CN" sz="18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Strcmp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(SqString s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SqString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t)</a:t>
            </a:r>
          </a:p>
          <a:p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comlen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s.length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t.length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comlen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=s.length; 	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的共同长度</a:t>
            </a:r>
          </a:p>
          <a:p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</a:p>
          <a:p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comle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n=t.length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comlen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;i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    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在共同长度内逐个字符比较</a:t>
            </a:r>
            <a:endParaRPr kumimoji="1" lang="zh-CN" altLang="nb-NO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kumimoji="1" lang="nb-NO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</a:t>
            </a:r>
            <a:r>
              <a:rPr kumimoji="1" lang="nb-NO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(s.data[i]&gt;t.data[i])</a:t>
            </a:r>
          </a:p>
          <a:p>
            <a:r>
              <a:rPr kumimoji="1" lang="nb-NO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nb-NO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</a:t>
            </a:r>
          </a:p>
          <a:p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nb-NO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 </a:t>
            </a:r>
            <a:r>
              <a:rPr kumimoji="1" lang="nb-NO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(s.data[i]&lt;t.data[i])</a:t>
            </a:r>
          </a:p>
          <a:p>
            <a:r>
              <a:rPr kumimoji="1" lang="nb-NO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nb-NO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kumimoji="1" lang="en-US" altLang="zh-CN" sz="1800" dirty="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s.length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t.length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s==t</a:t>
            </a:r>
          </a:p>
          <a:p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</a:t>
            </a:r>
          </a:p>
          <a:p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else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s.length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t.length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s&gt;t</a:t>
            </a:r>
          </a:p>
          <a:p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</a:t>
            </a:r>
          </a:p>
          <a:p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 return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-1;	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s&lt;t</a:t>
            </a:r>
          </a:p>
          <a:p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14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 descr="蓝色面巾纸"/>
          <p:cNvSpPr txBox="1">
            <a:spLocks noChangeArrowheads="1"/>
          </p:cNvSpPr>
          <p:nvPr/>
        </p:nvSpPr>
        <p:spPr bwMode="auto">
          <a:xfrm>
            <a:off x="428596" y="428604"/>
            <a:ext cx="6000791" cy="477805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4.2.2 </a:t>
            </a:r>
            <a:r>
              <a:rPr kumimoji="1" lang="en-US" altLang="zh-CN" dirty="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kumimoji="1" lang="zh-CN" altLang="en-US" dirty="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串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的链式存储及其基本操作实现</a:t>
            </a:r>
            <a:r>
              <a:rPr kumimoji="1" lang="zh-CN" altLang="en-US" dirty="0">
                <a:solidFill>
                  <a:schemeClr val="tx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   </a:t>
            </a:r>
            <a:endParaRPr kumimoji="1" lang="zh-CN" altLang="en-US" dirty="0">
              <a:solidFill>
                <a:srgbClr val="FF33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4582" name="Text Box 1030"/>
          <p:cNvSpPr txBox="1">
            <a:spLocks noChangeArrowheads="1"/>
          </p:cNvSpPr>
          <p:nvPr/>
        </p:nvSpPr>
        <p:spPr bwMode="auto">
          <a:xfrm>
            <a:off x="571472" y="1428736"/>
            <a:ext cx="8208962" cy="1479993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0000" tIns="108000" bIns="108000">
            <a:spAutoFit/>
          </a:bodyPr>
          <a:lstStyle/>
          <a:p>
            <a:pPr marL="342900" indent="-342900">
              <a:lnSpc>
                <a:spcPct val="140000"/>
              </a:lnSpc>
              <a:spcBef>
                <a:spcPct val="50000"/>
              </a:spcBef>
              <a:buBlip>
                <a:blip r:embed="rId4"/>
              </a:buBlip>
            </a:pP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链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串的组织形式与一般的链表类似</a:t>
            </a:r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000" dirty="0" smtClean="0">
              <a:ea typeface="楷体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140000"/>
              </a:lnSpc>
              <a:spcBef>
                <a:spcPts val="0"/>
              </a:spcBef>
              <a:buBlip>
                <a:blip r:embed="rId4"/>
              </a:buBlip>
            </a:pP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链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串中的</a:t>
            </a:r>
            <a:r>
              <a:rPr lang="zh-CN" altLang="en-US" sz="20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一</a:t>
            </a:r>
            <a:r>
              <a:rPr lang="zh-CN" altLang="en-US" sz="2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个结点可以</a:t>
            </a:r>
            <a:r>
              <a:rPr lang="zh-CN" altLang="en-US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存储多个字符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。通常将链串</a:t>
            </a:r>
            <a:r>
              <a:rPr lang="zh-CN" altLang="en-US" sz="2000">
                <a:ea typeface="楷体" pitchFamily="49" charset="-122"/>
                <a:cs typeface="Times New Roman" pitchFamily="18" charset="0"/>
              </a:rPr>
              <a:t>中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每个结点所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存储的字符</a:t>
            </a:r>
            <a:r>
              <a:rPr lang="zh-CN" altLang="en-US" sz="2000">
                <a:ea typeface="楷体" pitchFamily="49" charset="-122"/>
                <a:cs typeface="Times New Roman" pitchFamily="18" charset="0"/>
              </a:rPr>
              <a:t>个数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称为</a:t>
            </a:r>
            <a:r>
              <a:rPr lang="zh-CN" altLang="en-US" sz="2000" smtClean="0">
                <a:solidFill>
                  <a:srgbClr val="FF3300"/>
                </a:solidFill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结点大小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15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8" name="Rectangle 6"/>
          <p:cNvSpPr>
            <a:spLocks noChangeArrowheads="1"/>
          </p:cNvSpPr>
          <p:nvPr/>
        </p:nvSpPr>
        <p:spPr bwMode="auto">
          <a:xfrm>
            <a:off x="0" y="3133725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359" name="Text Box 7"/>
          <p:cNvSpPr txBox="1">
            <a:spLocks noChangeArrowheads="1"/>
          </p:cNvSpPr>
          <p:nvPr/>
        </p:nvSpPr>
        <p:spPr bwMode="auto">
          <a:xfrm>
            <a:off x="2555875" y="2271695"/>
            <a:ext cx="29527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结点大小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的链串 </a:t>
            </a:r>
          </a:p>
        </p:txBody>
      </p:sp>
      <p:sp>
        <p:nvSpPr>
          <p:cNvPr id="100386" name="Rectangle 34"/>
          <p:cNvSpPr>
            <a:spLocks noChangeArrowheads="1"/>
          </p:cNvSpPr>
          <p:nvPr/>
        </p:nvSpPr>
        <p:spPr bwMode="auto">
          <a:xfrm>
            <a:off x="755650" y="299242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baseline="-25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387" name="Rectangle 35"/>
          <p:cNvSpPr>
            <a:spLocks noChangeArrowheads="1"/>
          </p:cNvSpPr>
          <p:nvPr/>
        </p:nvSpPr>
        <p:spPr bwMode="auto">
          <a:xfrm>
            <a:off x="1296988" y="299242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baseline="-25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388" name="Rectangle 36"/>
          <p:cNvSpPr>
            <a:spLocks noChangeArrowheads="1"/>
          </p:cNvSpPr>
          <p:nvPr/>
        </p:nvSpPr>
        <p:spPr bwMode="auto">
          <a:xfrm>
            <a:off x="2124075" y="299242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8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en-US" altLang="zh-CN" sz="1800" baseline="-25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389" name="Rectangle 37"/>
          <p:cNvSpPr>
            <a:spLocks noChangeArrowheads="1"/>
          </p:cNvSpPr>
          <p:nvPr/>
        </p:nvSpPr>
        <p:spPr bwMode="auto">
          <a:xfrm>
            <a:off x="2665413" y="299242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2000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390" name="Rectangle 38"/>
          <p:cNvSpPr>
            <a:spLocks noChangeArrowheads="1"/>
          </p:cNvSpPr>
          <p:nvPr/>
        </p:nvSpPr>
        <p:spPr bwMode="auto">
          <a:xfrm>
            <a:off x="3562350" y="299242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B</a:t>
            </a:r>
            <a:endParaRPr lang="en-US" altLang="zh-CN" sz="1800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391" name="Rectangle 39"/>
          <p:cNvSpPr>
            <a:spLocks noChangeArrowheads="1"/>
          </p:cNvSpPr>
          <p:nvPr/>
        </p:nvSpPr>
        <p:spPr bwMode="auto">
          <a:xfrm>
            <a:off x="4103688" y="299242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2000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392" name="Rectangle 40"/>
          <p:cNvSpPr>
            <a:spLocks noChangeArrowheads="1"/>
          </p:cNvSpPr>
          <p:nvPr/>
        </p:nvSpPr>
        <p:spPr bwMode="auto">
          <a:xfrm>
            <a:off x="6443663" y="299242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N</a:t>
            </a:r>
            <a:endParaRPr lang="en-US" altLang="zh-CN" sz="1800" i="1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393" name="Rectangle 41"/>
          <p:cNvSpPr>
            <a:spLocks noChangeArrowheads="1"/>
          </p:cNvSpPr>
          <p:nvPr/>
        </p:nvSpPr>
        <p:spPr bwMode="auto">
          <a:xfrm>
            <a:off x="6985000" y="299242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100394" name="Text Box 42"/>
          <p:cNvSpPr txBox="1">
            <a:spLocks noChangeArrowheads="1"/>
          </p:cNvSpPr>
          <p:nvPr/>
        </p:nvSpPr>
        <p:spPr bwMode="auto">
          <a:xfrm>
            <a:off x="5128167" y="2901988"/>
            <a:ext cx="576262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</a:p>
        </p:txBody>
      </p:sp>
      <p:sp>
        <p:nvSpPr>
          <p:cNvPr id="100395" name="Arc 43"/>
          <p:cNvSpPr>
            <a:spLocks/>
          </p:cNvSpPr>
          <p:nvPr/>
        </p:nvSpPr>
        <p:spPr bwMode="auto">
          <a:xfrm>
            <a:off x="717520" y="2633645"/>
            <a:ext cx="360363" cy="358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00FF"/>
            </a:solidFill>
            <a:miter lim="800000"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396" name="Text Box 44"/>
          <p:cNvSpPr txBox="1">
            <a:spLocks noChangeArrowheads="1"/>
          </p:cNvSpPr>
          <p:nvPr/>
        </p:nvSpPr>
        <p:spPr bwMode="auto">
          <a:xfrm>
            <a:off x="425424" y="2345288"/>
            <a:ext cx="431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</a:p>
        </p:txBody>
      </p:sp>
      <p:sp>
        <p:nvSpPr>
          <p:cNvPr id="100397" name="Line 45"/>
          <p:cNvSpPr>
            <a:spLocks noChangeShapeType="1"/>
          </p:cNvSpPr>
          <p:nvPr/>
        </p:nvSpPr>
        <p:spPr bwMode="auto">
          <a:xfrm>
            <a:off x="1547813" y="3208320"/>
            <a:ext cx="576262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398" name="Line 46"/>
          <p:cNvSpPr>
            <a:spLocks noChangeShapeType="1"/>
          </p:cNvSpPr>
          <p:nvPr/>
        </p:nvSpPr>
        <p:spPr bwMode="auto">
          <a:xfrm>
            <a:off x="2987675" y="3208320"/>
            <a:ext cx="576263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399" name="Line 47"/>
          <p:cNvSpPr>
            <a:spLocks noChangeShapeType="1"/>
          </p:cNvSpPr>
          <p:nvPr/>
        </p:nvSpPr>
        <p:spPr bwMode="auto">
          <a:xfrm>
            <a:off x="4429125" y="3208320"/>
            <a:ext cx="576263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400" name="Line 48"/>
          <p:cNvSpPr>
            <a:spLocks noChangeShapeType="1"/>
          </p:cNvSpPr>
          <p:nvPr/>
        </p:nvSpPr>
        <p:spPr bwMode="auto">
          <a:xfrm>
            <a:off x="5868988" y="3208320"/>
            <a:ext cx="576262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411" name="Text Box 59"/>
          <p:cNvSpPr txBox="1">
            <a:spLocks noChangeArrowheads="1"/>
          </p:cNvSpPr>
          <p:nvPr/>
        </p:nvSpPr>
        <p:spPr bwMode="auto">
          <a:xfrm>
            <a:off x="142844" y="928670"/>
            <a:ext cx="431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</a:p>
        </p:txBody>
      </p:sp>
      <p:sp>
        <p:nvSpPr>
          <p:cNvPr id="100401" name="Rectangle 49"/>
          <p:cNvSpPr>
            <a:spLocks noChangeArrowheads="1"/>
          </p:cNvSpPr>
          <p:nvPr/>
        </p:nvSpPr>
        <p:spPr bwMode="auto">
          <a:xfrm>
            <a:off x="322263" y="1550970"/>
            <a:ext cx="107950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baseline="-25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402" name="Rectangle 50"/>
          <p:cNvSpPr>
            <a:spLocks noChangeArrowheads="1"/>
          </p:cNvSpPr>
          <p:nvPr/>
        </p:nvSpPr>
        <p:spPr bwMode="auto">
          <a:xfrm>
            <a:off x="1366838" y="155097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baseline="-25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403" name="Rectangle 51"/>
          <p:cNvSpPr>
            <a:spLocks noChangeArrowheads="1"/>
          </p:cNvSpPr>
          <p:nvPr/>
        </p:nvSpPr>
        <p:spPr bwMode="auto">
          <a:xfrm>
            <a:off x="2195513" y="1550970"/>
            <a:ext cx="107950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800" i="1" dirty="0" err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ABCD</a:t>
            </a:r>
            <a:endParaRPr lang="en-US" altLang="zh-CN" sz="1800" baseline="-25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404" name="Rectangle 52"/>
          <p:cNvSpPr>
            <a:spLocks noChangeArrowheads="1"/>
          </p:cNvSpPr>
          <p:nvPr/>
        </p:nvSpPr>
        <p:spPr bwMode="auto">
          <a:xfrm>
            <a:off x="3241675" y="155097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2000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405" name="Rectangle 53"/>
          <p:cNvSpPr>
            <a:spLocks noChangeArrowheads="1"/>
          </p:cNvSpPr>
          <p:nvPr/>
        </p:nvSpPr>
        <p:spPr bwMode="auto">
          <a:xfrm>
            <a:off x="4140200" y="1550970"/>
            <a:ext cx="107950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EFGH</a:t>
            </a:r>
            <a:endParaRPr lang="en-US" altLang="zh-CN" sz="1800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406" name="Rectangle 54"/>
          <p:cNvSpPr>
            <a:spLocks noChangeArrowheads="1"/>
          </p:cNvSpPr>
          <p:nvPr/>
        </p:nvSpPr>
        <p:spPr bwMode="auto">
          <a:xfrm>
            <a:off x="5219700" y="155097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2000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407" name="Rectangle 55"/>
          <p:cNvSpPr>
            <a:spLocks noChangeArrowheads="1"/>
          </p:cNvSpPr>
          <p:nvPr/>
        </p:nvSpPr>
        <p:spPr bwMode="auto">
          <a:xfrm>
            <a:off x="7235825" y="1550970"/>
            <a:ext cx="107950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MN##</a:t>
            </a:r>
            <a:endParaRPr lang="en-US" altLang="zh-CN" sz="1800" i="1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408" name="Rectangle 56"/>
          <p:cNvSpPr>
            <a:spLocks noChangeArrowheads="1"/>
          </p:cNvSpPr>
          <p:nvPr/>
        </p:nvSpPr>
        <p:spPr bwMode="auto">
          <a:xfrm>
            <a:off x="8316913" y="155097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100409" name="Text Box 57"/>
          <p:cNvSpPr txBox="1">
            <a:spLocks noChangeArrowheads="1"/>
          </p:cNvSpPr>
          <p:nvPr/>
        </p:nvSpPr>
        <p:spPr bwMode="auto">
          <a:xfrm>
            <a:off x="6011863" y="1460538"/>
            <a:ext cx="64770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</a:p>
        </p:txBody>
      </p:sp>
      <p:sp>
        <p:nvSpPr>
          <p:cNvPr id="100410" name="Arc 58"/>
          <p:cNvSpPr>
            <a:spLocks/>
          </p:cNvSpPr>
          <p:nvPr/>
        </p:nvSpPr>
        <p:spPr bwMode="auto">
          <a:xfrm>
            <a:off x="433357" y="1192195"/>
            <a:ext cx="360362" cy="358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00FF"/>
            </a:solidFill>
            <a:miter lim="800000"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412" name="Line 60"/>
          <p:cNvSpPr>
            <a:spLocks noChangeShapeType="1"/>
          </p:cNvSpPr>
          <p:nvPr/>
        </p:nvSpPr>
        <p:spPr bwMode="auto">
          <a:xfrm>
            <a:off x="1619250" y="1766870"/>
            <a:ext cx="576263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413" name="Line 61"/>
          <p:cNvSpPr>
            <a:spLocks noChangeShapeType="1"/>
          </p:cNvSpPr>
          <p:nvPr/>
        </p:nvSpPr>
        <p:spPr bwMode="auto">
          <a:xfrm>
            <a:off x="3563938" y="1766870"/>
            <a:ext cx="576262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414" name="Line 62"/>
          <p:cNvSpPr>
            <a:spLocks noChangeShapeType="1"/>
          </p:cNvSpPr>
          <p:nvPr/>
        </p:nvSpPr>
        <p:spPr bwMode="auto">
          <a:xfrm>
            <a:off x="5545138" y="1766870"/>
            <a:ext cx="576262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415" name="Line 63"/>
          <p:cNvSpPr>
            <a:spLocks noChangeShapeType="1"/>
          </p:cNvSpPr>
          <p:nvPr/>
        </p:nvSpPr>
        <p:spPr bwMode="auto">
          <a:xfrm>
            <a:off x="6677025" y="1776395"/>
            <a:ext cx="576263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417" name="Text Box 65"/>
          <p:cNvSpPr txBox="1">
            <a:spLocks noChangeArrowheads="1"/>
          </p:cNvSpPr>
          <p:nvPr/>
        </p:nvSpPr>
        <p:spPr bwMode="auto">
          <a:xfrm>
            <a:off x="2571736" y="3665520"/>
            <a:ext cx="25892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结点大小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的链串 </a:t>
            </a:r>
          </a:p>
        </p:txBody>
      </p: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16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714348" y="428604"/>
            <a:ext cx="6532579" cy="407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链串结点大小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时，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链串的结点类型声明如下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3109913" y="3152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1603325" y="1097974"/>
            <a:ext cx="4105275" cy="19023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88000" tIns="180000" bIns="18000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typedef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struct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snode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</a:p>
          <a:p>
            <a:pPr>
              <a:lnSpc>
                <a:spcPts val="3000"/>
              </a:lnSpc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char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data;</a:t>
            </a:r>
          </a:p>
          <a:p>
            <a:pPr>
              <a:lnSpc>
                <a:spcPts val="3000"/>
              </a:lnSpc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struct 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snode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*next;</a:t>
            </a:r>
          </a:p>
          <a:p>
            <a:pPr>
              <a:lnSpc>
                <a:spcPts val="3000"/>
              </a:lnSpc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 </a:t>
            </a:r>
            <a:r>
              <a:rPr lang="en-US" altLang="zh-CN" sz="18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LinkStrNode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  <a:endParaRPr lang="en-US" altLang="zh-CN" sz="18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1" name="Rectangle 34"/>
          <p:cNvSpPr>
            <a:spLocks noChangeArrowheads="1"/>
          </p:cNvSpPr>
          <p:nvPr/>
        </p:nvSpPr>
        <p:spPr bwMode="auto">
          <a:xfrm>
            <a:off x="803296" y="390049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baseline="-25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35"/>
          <p:cNvSpPr>
            <a:spLocks noChangeArrowheads="1"/>
          </p:cNvSpPr>
          <p:nvPr/>
        </p:nvSpPr>
        <p:spPr bwMode="auto">
          <a:xfrm>
            <a:off x="1344634" y="390049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baseline="-25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36"/>
          <p:cNvSpPr>
            <a:spLocks noChangeArrowheads="1"/>
          </p:cNvSpPr>
          <p:nvPr/>
        </p:nvSpPr>
        <p:spPr bwMode="auto">
          <a:xfrm>
            <a:off x="2171721" y="390049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8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en-US" altLang="zh-CN" sz="1800" baseline="-25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 37"/>
          <p:cNvSpPr>
            <a:spLocks noChangeArrowheads="1"/>
          </p:cNvSpPr>
          <p:nvPr/>
        </p:nvSpPr>
        <p:spPr bwMode="auto">
          <a:xfrm>
            <a:off x="2713059" y="390049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2000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ectangle 38"/>
          <p:cNvSpPr>
            <a:spLocks noChangeArrowheads="1"/>
          </p:cNvSpPr>
          <p:nvPr/>
        </p:nvSpPr>
        <p:spPr bwMode="auto">
          <a:xfrm>
            <a:off x="3609996" y="390049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B</a:t>
            </a:r>
            <a:endParaRPr lang="en-US" altLang="zh-CN" sz="1800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Rectangle 39"/>
          <p:cNvSpPr>
            <a:spLocks noChangeArrowheads="1"/>
          </p:cNvSpPr>
          <p:nvPr/>
        </p:nvSpPr>
        <p:spPr bwMode="auto">
          <a:xfrm>
            <a:off x="4151334" y="390049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2000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ectangle 40"/>
          <p:cNvSpPr>
            <a:spLocks noChangeArrowheads="1"/>
          </p:cNvSpPr>
          <p:nvPr/>
        </p:nvSpPr>
        <p:spPr bwMode="auto">
          <a:xfrm>
            <a:off x="6491309" y="390049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N</a:t>
            </a:r>
            <a:endParaRPr lang="en-US" altLang="zh-CN" sz="1800" i="1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Rectangle 41"/>
          <p:cNvSpPr>
            <a:spLocks noChangeArrowheads="1"/>
          </p:cNvSpPr>
          <p:nvPr/>
        </p:nvSpPr>
        <p:spPr bwMode="auto">
          <a:xfrm>
            <a:off x="7032646" y="390049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29" name="Text Box 42"/>
          <p:cNvSpPr txBox="1">
            <a:spLocks noChangeArrowheads="1"/>
          </p:cNvSpPr>
          <p:nvPr/>
        </p:nvSpPr>
        <p:spPr bwMode="auto">
          <a:xfrm>
            <a:off x="5195909" y="3789966"/>
            <a:ext cx="576262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</a:p>
        </p:txBody>
      </p:sp>
      <p:sp>
        <p:nvSpPr>
          <p:cNvPr id="30" name="Arc 43"/>
          <p:cNvSpPr>
            <a:spLocks/>
          </p:cNvSpPr>
          <p:nvPr/>
        </p:nvSpPr>
        <p:spPr bwMode="auto">
          <a:xfrm>
            <a:off x="765166" y="3541719"/>
            <a:ext cx="360363" cy="358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00FF"/>
            </a:solidFill>
            <a:miter lim="800000"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45"/>
          <p:cNvSpPr>
            <a:spLocks noChangeShapeType="1"/>
          </p:cNvSpPr>
          <p:nvPr/>
        </p:nvSpPr>
        <p:spPr bwMode="auto">
          <a:xfrm>
            <a:off x="1595459" y="4116394"/>
            <a:ext cx="576262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Line 46"/>
          <p:cNvSpPr>
            <a:spLocks noChangeShapeType="1"/>
          </p:cNvSpPr>
          <p:nvPr/>
        </p:nvSpPr>
        <p:spPr bwMode="auto">
          <a:xfrm>
            <a:off x="3035321" y="4116394"/>
            <a:ext cx="576263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Line 47"/>
          <p:cNvSpPr>
            <a:spLocks noChangeShapeType="1"/>
          </p:cNvSpPr>
          <p:nvPr/>
        </p:nvSpPr>
        <p:spPr bwMode="auto">
          <a:xfrm>
            <a:off x="4476771" y="4116394"/>
            <a:ext cx="576263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48"/>
          <p:cNvSpPr>
            <a:spLocks noChangeShapeType="1"/>
          </p:cNvSpPr>
          <p:nvPr/>
        </p:nvSpPr>
        <p:spPr bwMode="auto">
          <a:xfrm>
            <a:off x="5916634" y="4116394"/>
            <a:ext cx="576262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 Box 44"/>
          <p:cNvSpPr txBox="1">
            <a:spLocks noChangeArrowheads="1"/>
          </p:cNvSpPr>
          <p:nvPr/>
        </p:nvSpPr>
        <p:spPr bwMode="auto">
          <a:xfrm>
            <a:off x="404804" y="3230620"/>
            <a:ext cx="431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</a:p>
        </p:txBody>
      </p:sp>
      <p:cxnSp>
        <p:nvCxnSpPr>
          <p:cNvPr id="38" name="直接箭头连接符 37"/>
          <p:cNvCxnSpPr/>
          <p:nvPr/>
        </p:nvCxnSpPr>
        <p:spPr>
          <a:xfrm rot="5400000">
            <a:off x="2321703" y="3321843"/>
            <a:ext cx="10715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灯片编号占位符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17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857224" y="1285860"/>
            <a:ext cx="61436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链</a:t>
            </a:r>
            <a:r>
              <a:rPr kumimoji="1" lang="zh-CN" altLang="en-US" sz="2000" dirty="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串</a:t>
            </a:r>
            <a:r>
              <a:rPr kumimoji="1" lang="zh-CN" altLang="en-US" sz="20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中实现串的</a:t>
            </a:r>
            <a:r>
              <a:rPr kumimoji="1" lang="zh-CN" altLang="en-US" sz="2000" dirty="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基本运算与单链表的基本运算</a:t>
            </a:r>
            <a:r>
              <a:rPr kumimoji="1" lang="zh-CN" altLang="en-US" sz="2000" dirty="0" smtClean="0">
                <a:solidFill>
                  <a:srgbClr val="FF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类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似</a:t>
            </a:r>
            <a:r>
              <a:rPr kumimoji="1" lang="zh-CN" altLang="en-US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。</a:t>
            </a:r>
            <a:endParaRPr kumimoji="1" lang="zh-CN" altLang="en-US" sz="2000" dirty="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18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357166"/>
            <a:ext cx="77867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  <a:spcBef>
                <a:spcPts val="1200"/>
              </a:spcBef>
            </a:pP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）生成串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StrAssign(&amp;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cstr)</a:t>
            </a:r>
            <a:endParaRPr lang="zh-CN" altLang="zh-CN" sz="2000" smtClean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  <a:spcBef>
                <a:spcPts val="1200"/>
              </a:spcBef>
            </a:pP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将一个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C/C++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字符串常量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cstr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（以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'\0'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字符标识结尾）赋给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链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串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，即生成一个其值等于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cstr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链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串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4348" y="2000240"/>
            <a:ext cx="7643866" cy="37532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StrAssign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(LinkStrNode *&amp;s,char cstr[])</a:t>
            </a:r>
            <a:endParaRPr lang="zh-CN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i;</a:t>
            </a:r>
            <a:endParaRPr lang="zh-CN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LinkStrNode *r,*p;</a:t>
            </a:r>
            <a:endParaRPr lang="zh-CN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s=(LinkStrNode *)malloc(sizeof(LinkStrNode));</a:t>
            </a:r>
            <a:endParaRPr lang="zh-CN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r=s;	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//r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始终指向尾结点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(i=0;cstr[i]!='\0';i++) </a:t>
            </a:r>
            <a:endParaRPr lang="zh-CN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p=(LinkStrNode *)malloc(sizeof(LinkStrNode));</a:t>
            </a:r>
            <a:endParaRPr lang="zh-CN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p-&gt;data=cstr[i];</a:t>
            </a:r>
            <a:endParaRPr lang="zh-CN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r-&gt;next=p; r=p;</a:t>
            </a:r>
            <a:endParaRPr lang="zh-CN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r-&gt;next=NULL;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尾结点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域置为空</a:t>
            </a:r>
          </a:p>
          <a:p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19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642910" y="1500174"/>
            <a:ext cx="6643734" cy="423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串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（或字符串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）是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由零个或多个字符组成的有限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序列。</a:t>
            </a:r>
            <a:endParaRPr kumimoji="1"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14546" y="2428868"/>
            <a:ext cx="2428892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sz="20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串  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  线性表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28728" y="3143248"/>
            <a:ext cx="6215106" cy="106449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342900" indent="-342900" algn="just">
              <a:lnSpc>
                <a:spcPts val="3000"/>
              </a:lnSpc>
              <a:spcBef>
                <a:spcPts val="600"/>
              </a:spcBef>
              <a:buBlip>
                <a:blip r:embed="rId2"/>
              </a:buBlip>
            </a:pP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串中</a:t>
            </a: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所含字符的个数称为该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串的长度</a:t>
            </a: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（或串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长）。</a:t>
            </a:r>
            <a:endParaRPr kumimoji="1" lang="en-US" altLang="zh-CN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just">
              <a:lnSpc>
                <a:spcPts val="3000"/>
              </a:lnSpc>
              <a:spcBef>
                <a:spcPts val="600"/>
              </a:spcBef>
              <a:buBlip>
                <a:blip r:embed="rId2"/>
              </a:buBlip>
            </a:pP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含</a:t>
            </a: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零个字符的串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称为</a:t>
            </a:r>
            <a:r>
              <a:rPr kumimoji="1" lang="zh-CN" altLang="en-US" sz="20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空串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，用</a:t>
            </a:r>
            <a:r>
              <a:rPr kumimoji="1" lang="en-US" altLang="zh-CN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Ф</a:t>
            </a: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表示。</a:t>
            </a:r>
          </a:p>
        </p:txBody>
      </p:sp>
      <p:sp>
        <p:nvSpPr>
          <p:cNvPr id="8" name="Rectangle 6" descr="新闻纸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2214546" y="500042"/>
            <a:ext cx="3857652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4.1 </a:t>
            </a:r>
            <a:r>
              <a:rPr kumimoji="1"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串的基本概念</a:t>
            </a:r>
            <a:endParaRPr lang="zh-CN" altLang="en-US" sz="2800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2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00042"/>
            <a:ext cx="8143932" cy="961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）销毁串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DestroyStr(&amp;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zh-CN" sz="2000" smtClean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该运算和销毁带头结点单链表运算的实现过程相同。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1714488"/>
            <a:ext cx="8286808" cy="34920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DestroyStr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(LinkStrNode *&amp;s)</a:t>
            </a:r>
            <a:endParaRPr lang="zh-CN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LinkStrNode *pre=s,*p=s-&gt;next;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//pre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指向结点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的前驱结点</a:t>
            </a: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(p!=NULL)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扫描链串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free(pre);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释放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pre=p;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//pre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同步后移一个结点</a:t>
            </a: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p=pre-&gt;next;</a:t>
            </a:r>
            <a:endParaRPr lang="zh-CN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free(pre);</a:t>
            </a:r>
            <a:endParaRPr lang="zh-CN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20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142852"/>
            <a:ext cx="7572428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）串连接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Concat(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zh-CN" sz="2000" smtClean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2200"/>
              </a:lnSpc>
              <a:spcBef>
                <a:spcPts val="600"/>
              </a:spcBef>
            </a:pP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求由两个链串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的数据结点连接在一起形成结果串。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1000108"/>
            <a:ext cx="8358246" cy="5758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LinkStrNode *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Concat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(LinkStrNode *s,LinkStrNode *t)</a:t>
            </a:r>
            <a:endParaRPr lang="zh-CN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LinkStrNode *str,*p=s-&gt;next,*q,*r;</a:t>
            </a:r>
            <a:endParaRPr lang="zh-CN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str=(LinkStrNode *)malloc(sizeof(LinkStrNode));</a:t>
            </a:r>
            <a:endParaRPr lang="zh-CN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r=str;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//r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指向结果串的尾结点</a:t>
            </a:r>
          </a:p>
          <a:p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(p!=NULL)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的所有数据结点</a:t>
            </a:r>
          </a:p>
          <a:p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q=(LinkStrNode *)malloc(sizeof(LinkStrNode));</a:t>
            </a:r>
            <a:endParaRPr lang="zh-CN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q-&gt;data=p-&gt;data;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结点复制到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结点中</a:t>
            </a:r>
          </a:p>
          <a:p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r-&gt;next=q;r=q;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结点链接到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的末尾</a:t>
            </a:r>
          </a:p>
          <a:p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p=p-&gt;next;</a:t>
            </a:r>
            <a:endParaRPr lang="zh-CN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p=t-&gt;next;</a:t>
            </a:r>
            <a:endParaRPr lang="zh-CN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(p!=NULL)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的所有数据结点</a:t>
            </a:r>
          </a:p>
          <a:p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q=(LinkStrNode *)malloc(sizeof(LinkStrNode));</a:t>
            </a:r>
            <a:endParaRPr lang="zh-CN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q-&gt;data=p-&gt;data;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结点复制到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结点中</a:t>
            </a:r>
          </a:p>
          <a:p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r-&gt;next=q;r=q;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结点链接到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的末尾</a:t>
            </a:r>
          </a:p>
          <a:p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p=p-&gt;next;</a:t>
            </a:r>
            <a:endParaRPr lang="zh-CN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r-&gt;next=NULL;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尾结点的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域置为空</a:t>
            </a:r>
          </a:p>
          <a:p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str;</a:t>
            </a:r>
            <a:endParaRPr lang="zh-CN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21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539750" y="620713"/>
            <a:ext cx="8077200" cy="961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【</a:t>
            </a:r>
            <a:r>
              <a:rPr kumimoji="1" lang="zh-CN" altLang="en-US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4.3</a:t>
            </a: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】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在链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串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中，设计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一个算法把最先出现的子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串“</a:t>
            </a:r>
            <a:r>
              <a:rPr kumimoji="1" lang="en-US" altLang="zh-CN" sz="20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ab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”改为“</a:t>
            </a:r>
            <a:r>
              <a:rPr kumimoji="1" lang="en-US" altLang="zh-CN" sz="20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xyz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”。    </a:t>
            </a:r>
            <a:endParaRPr kumimoji="1"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63541" y="3000372"/>
            <a:ext cx="8008987" cy="1546236"/>
            <a:chOff x="496862" y="2214554"/>
            <a:chExt cx="8008987" cy="1546236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865216" y="3327402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406554" y="3327402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2233641" y="3327402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sz="2000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774979" y="3327402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sz="2000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5114954" y="3327402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en-US" altLang="zh-CN" sz="1800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5656291" y="3327402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sz="2000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7929586" y="3228510"/>
              <a:ext cx="576263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11" name="Arc 13"/>
            <p:cNvSpPr>
              <a:spLocks/>
            </p:cNvSpPr>
            <p:nvPr/>
          </p:nvSpPr>
          <p:spPr bwMode="auto">
            <a:xfrm>
              <a:off x="785786" y="2968627"/>
              <a:ext cx="360363" cy="3587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FF"/>
              </a:solidFill>
              <a:miter lim="800000"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1657379" y="3543302"/>
              <a:ext cx="576262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3097241" y="3543302"/>
              <a:ext cx="576263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Line 17"/>
            <p:cNvSpPr>
              <a:spLocks noChangeShapeType="1"/>
            </p:cNvSpPr>
            <p:nvPr/>
          </p:nvSpPr>
          <p:spPr bwMode="auto">
            <a:xfrm>
              <a:off x="5981729" y="3543302"/>
              <a:ext cx="576262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 Box 19"/>
            <p:cNvSpPr txBox="1">
              <a:spLocks noChangeArrowheads="1"/>
            </p:cNvSpPr>
            <p:nvPr/>
          </p:nvSpPr>
          <p:spPr bwMode="auto">
            <a:xfrm>
              <a:off x="3754466" y="3215810"/>
              <a:ext cx="576263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16" name="Line 20"/>
            <p:cNvSpPr>
              <a:spLocks noChangeShapeType="1"/>
            </p:cNvSpPr>
            <p:nvPr/>
          </p:nvSpPr>
          <p:spPr bwMode="auto">
            <a:xfrm>
              <a:off x="4475191" y="3532190"/>
              <a:ext cx="576263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6554816" y="332899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en-US" altLang="zh-CN" sz="1800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ectangle 22"/>
            <p:cNvSpPr>
              <a:spLocks noChangeArrowheads="1"/>
            </p:cNvSpPr>
            <p:nvPr/>
          </p:nvSpPr>
          <p:spPr bwMode="auto">
            <a:xfrm>
              <a:off x="7096154" y="332899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sz="2000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Line 23"/>
            <p:cNvSpPr>
              <a:spLocks noChangeShapeType="1"/>
            </p:cNvSpPr>
            <p:nvPr/>
          </p:nvSpPr>
          <p:spPr bwMode="auto">
            <a:xfrm>
              <a:off x="7421591" y="3544890"/>
              <a:ext cx="576263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Arc 24"/>
            <p:cNvSpPr>
              <a:spLocks/>
            </p:cNvSpPr>
            <p:nvPr/>
          </p:nvSpPr>
          <p:spPr bwMode="auto">
            <a:xfrm>
              <a:off x="5041929" y="2968627"/>
              <a:ext cx="360362" cy="3587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FF"/>
              </a:solidFill>
              <a:miter lim="800000"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 Box 25"/>
            <p:cNvSpPr txBox="1">
              <a:spLocks noChangeArrowheads="1"/>
            </p:cNvSpPr>
            <p:nvPr/>
          </p:nvSpPr>
          <p:spPr bwMode="auto">
            <a:xfrm>
              <a:off x="4721752" y="2753820"/>
              <a:ext cx="4318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57224" y="2214554"/>
              <a:ext cx="62865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C0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  <a:sym typeface="Wingdings"/>
                </a:rPr>
                <a:t> </a:t>
              </a:r>
              <a:r>
                <a:rPr lang="zh-CN" altLang="en-US" sz="2000" dirty="0" smtClean="0">
                  <a:solidFill>
                    <a:srgbClr val="C0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查找</a:t>
              </a:r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</a:t>
              </a:r>
              <a:r>
                <a:rPr lang="en-US" altLang="zh-CN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p</a:t>
              </a:r>
              <a:r>
                <a:rPr lang="en-US" altLang="zh-CN" sz="2000" dirty="0" smtClean="0"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&gt;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data='a'  </a:t>
              </a:r>
              <a:r>
                <a:rPr lang="en-US" altLang="zh-CN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&amp;&amp; p-&gt;next</a:t>
              </a:r>
              <a:r>
                <a:rPr lang="en-US" altLang="zh-CN" sz="2000" dirty="0" smtClean="0"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&gt;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data='b'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496862" y="2786058"/>
              <a:ext cx="4318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endPara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071538" y="2143116"/>
            <a:ext cx="722313" cy="582613"/>
            <a:chOff x="1774825" y="5489593"/>
            <a:chExt cx="722313" cy="582613"/>
          </a:xfrm>
        </p:grpSpPr>
        <p:sp>
          <p:nvSpPr>
            <p:cNvPr id="29" name="Text Box 13"/>
            <p:cNvSpPr>
              <a:spLocks noChangeArrowheads="1"/>
            </p:cNvSpPr>
            <p:nvPr/>
          </p:nvSpPr>
          <p:spPr bwMode="auto">
            <a:xfrm>
              <a:off x="2124075" y="5489593"/>
              <a:ext cx="373063" cy="461963"/>
            </a:xfrm>
            <a:prstGeom prst="rect">
              <a:avLst/>
            </a:prstGeom>
            <a:noFill/>
            <a:ln w="9525" cap="flat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0" hangingPunct="0"/>
              <a:r>
                <a:rPr lang="ru-RU" altLang="zh-CN" sz="24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grpSp>
          <p:nvGrpSpPr>
            <p:cNvPr id="30" name="Group 8"/>
            <p:cNvGrpSpPr>
              <a:grpSpLocks/>
            </p:cNvGrpSpPr>
            <p:nvPr/>
          </p:nvGrpSpPr>
          <p:grpSpPr bwMode="auto">
            <a:xfrm>
              <a:off x="1774825" y="5518173"/>
              <a:ext cx="544513" cy="554040"/>
              <a:chOff x="1019" y="1020"/>
              <a:chExt cx="399" cy="406"/>
            </a:xfrm>
          </p:grpSpPr>
          <p:pic>
            <p:nvPicPr>
              <p:cNvPr id="31" name="Picture 49" descr="阴影5"/>
              <p:cNvPicPr preferRelativeResize="0"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39" y="1380"/>
                <a:ext cx="363" cy="4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32" name="AutoShape 8"/>
              <p:cNvSpPr>
                <a:spLocks noChangeArrowheads="1"/>
              </p:cNvSpPr>
              <p:nvPr/>
            </p:nvSpPr>
            <p:spPr bwMode="auto">
              <a:xfrm>
                <a:off x="1019" y="1020"/>
                <a:ext cx="399" cy="370"/>
              </a:xfrm>
              <a:prstGeom prst="roundRect">
                <a:avLst>
                  <a:gd name="adj" fmla="val 8380"/>
                </a:avLst>
              </a:prstGeom>
              <a:gradFill rotWithShape="1">
                <a:gsLst>
                  <a:gs pos="0">
                    <a:srgbClr val="8F0000"/>
                  </a:gs>
                  <a:gs pos="50000">
                    <a:srgbClr val="CF0001"/>
                  </a:gs>
                  <a:gs pos="100000">
                    <a:srgbClr val="F60004"/>
                  </a:gs>
                </a:gsLst>
                <a:lin ang="2700000"/>
              </a:gradFill>
              <a:ln w="9525" cap="flat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wrap="none" anchor="ctr"/>
              <a:lstStyle/>
              <a:p>
                <a:pPr marL="342900" indent="-342900" algn="ctr">
                  <a:buFont typeface="Wingdings" pitchFamily="2" charset="2"/>
                  <a:buNone/>
                </a:pPr>
                <a:r>
                  <a:rPr lang="zh-CN" altLang="en-US" sz="2200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解</a:t>
                </a:r>
                <a:endParaRPr lang="ru-RU" altLang="zh-CN" sz="2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22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503270" y="184467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baseline="-25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453" name="Rectangle 5"/>
          <p:cNvSpPr>
            <a:spLocks noChangeArrowheads="1"/>
          </p:cNvSpPr>
          <p:nvPr/>
        </p:nvSpPr>
        <p:spPr bwMode="auto">
          <a:xfrm>
            <a:off x="1044608" y="184467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baseline="-25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1871695" y="184467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2000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455" name="Rectangle 7"/>
          <p:cNvSpPr>
            <a:spLocks noChangeArrowheads="1"/>
          </p:cNvSpPr>
          <p:nvPr/>
        </p:nvSpPr>
        <p:spPr bwMode="auto">
          <a:xfrm>
            <a:off x="2413033" y="184467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2000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456" name="Rectangle 8"/>
          <p:cNvSpPr>
            <a:spLocks noChangeArrowheads="1"/>
          </p:cNvSpPr>
          <p:nvPr/>
        </p:nvSpPr>
        <p:spPr bwMode="auto">
          <a:xfrm>
            <a:off x="4497383" y="1844674"/>
            <a:ext cx="539750" cy="4318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CC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1">
                <a:latin typeface="Consolas" pitchFamily="49" charset="0"/>
                <a:cs typeface="Consolas" pitchFamily="49" charset="0"/>
              </a:rPr>
              <a:t>a</a:t>
            </a:r>
            <a:endParaRPr lang="en-US" altLang="zh-CN" baseline="-25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457" name="Rectangle 9"/>
          <p:cNvSpPr>
            <a:spLocks noChangeArrowheads="1"/>
          </p:cNvSpPr>
          <p:nvPr/>
        </p:nvSpPr>
        <p:spPr bwMode="auto">
          <a:xfrm>
            <a:off x="5038720" y="184467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2000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460" name="Text Box 12"/>
          <p:cNvSpPr txBox="1">
            <a:spLocks noChangeArrowheads="1"/>
          </p:cNvSpPr>
          <p:nvPr/>
        </p:nvSpPr>
        <p:spPr bwMode="auto">
          <a:xfrm>
            <a:off x="7316771" y="1765878"/>
            <a:ext cx="576263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</a:p>
        </p:txBody>
      </p:sp>
      <p:sp>
        <p:nvSpPr>
          <p:cNvPr id="104461" name="Arc 13"/>
          <p:cNvSpPr>
            <a:spLocks/>
          </p:cNvSpPr>
          <p:nvPr/>
        </p:nvSpPr>
        <p:spPr bwMode="auto">
          <a:xfrm>
            <a:off x="677868" y="1485899"/>
            <a:ext cx="360363" cy="358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00FF"/>
            </a:solidFill>
            <a:miter lim="800000"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462" name="Text Box 14"/>
          <p:cNvSpPr txBox="1">
            <a:spLocks noChangeArrowheads="1"/>
          </p:cNvSpPr>
          <p:nvPr/>
        </p:nvSpPr>
        <p:spPr bwMode="auto">
          <a:xfrm>
            <a:off x="425424" y="1125537"/>
            <a:ext cx="431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</a:p>
        </p:txBody>
      </p:sp>
      <p:sp>
        <p:nvSpPr>
          <p:cNvPr id="104463" name="Line 15"/>
          <p:cNvSpPr>
            <a:spLocks noChangeShapeType="1"/>
          </p:cNvSpPr>
          <p:nvPr/>
        </p:nvSpPr>
        <p:spPr bwMode="auto">
          <a:xfrm>
            <a:off x="1295433" y="2060574"/>
            <a:ext cx="576262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464" name="Line 16"/>
          <p:cNvSpPr>
            <a:spLocks noChangeShapeType="1"/>
          </p:cNvSpPr>
          <p:nvPr/>
        </p:nvSpPr>
        <p:spPr bwMode="auto">
          <a:xfrm>
            <a:off x="2735295" y="2060574"/>
            <a:ext cx="576263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465" name="Line 17"/>
          <p:cNvSpPr>
            <a:spLocks noChangeShapeType="1"/>
          </p:cNvSpPr>
          <p:nvPr/>
        </p:nvSpPr>
        <p:spPr bwMode="auto">
          <a:xfrm>
            <a:off x="5364158" y="2060574"/>
            <a:ext cx="576262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467" name="Text Box 19"/>
          <p:cNvSpPr txBox="1">
            <a:spLocks noChangeArrowheads="1"/>
          </p:cNvSpPr>
          <p:nvPr/>
        </p:nvSpPr>
        <p:spPr bwMode="auto">
          <a:xfrm>
            <a:off x="3322184" y="1753178"/>
            <a:ext cx="576263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</a:p>
        </p:txBody>
      </p:sp>
      <p:sp>
        <p:nvSpPr>
          <p:cNvPr id="104468" name="Line 20"/>
          <p:cNvSpPr>
            <a:spLocks noChangeShapeType="1"/>
          </p:cNvSpPr>
          <p:nvPr/>
        </p:nvSpPr>
        <p:spPr bwMode="auto">
          <a:xfrm>
            <a:off x="3857620" y="2049462"/>
            <a:ext cx="576263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469" name="Rectangle 21"/>
          <p:cNvSpPr>
            <a:spLocks noChangeArrowheads="1"/>
          </p:cNvSpPr>
          <p:nvPr/>
        </p:nvSpPr>
        <p:spPr bwMode="auto">
          <a:xfrm>
            <a:off x="5937245" y="1846262"/>
            <a:ext cx="539750" cy="4318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CC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1">
                <a:latin typeface="Consolas" pitchFamily="49" charset="0"/>
                <a:cs typeface="Consolas" pitchFamily="49" charset="0"/>
              </a:rPr>
              <a:t>b</a:t>
            </a:r>
            <a:endParaRPr lang="en-US" altLang="zh-CN" baseline="-25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470" name="Rectangle 22"/>
          <p:cNvSpPr>
            <a:spLocks noChangeArrowheads="1"/>
          </p:cNvSpPr>
          <p:nvPr/>
        </p:nvSpPr>
        <p:spPr bwMode="auto">
          <a:xfrm>
            <a:off x="6478583" y="1846262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2000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471" name="Line 23"/>
          <p:cNvSpPr>
            <a:spLocks noChangeShapeType="1"/>
          </p:cNvSpPr>
          <p:nvPr/>
        </p:nvSpPr>
        <p:spPr bwMode="auto">
          <a:xfrm>
            <a:off x="6804020" y="2062162"/>
            <a:ext cx="576263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472" name="Arc 24"/>
          <p:cNvSpPr>
            <a:spLocks/>
          </p:cNvSpPr>
          <p:nvPr/>
        </p:nvSpPr>
        <p:spPr bwMode="auto">
          <a:xfrm>
            <a:off x="4424358" y="1485899"/>
            <a:ext cx="360362" cy="358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00FF"/>
            </a:solidFill>
            <a:miter lim="800000"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473" name="Text Box 25"/>
          <p:cNvSpPr txBox="1">
            <a:spLocks noChangeArrowheads="1"/>
          </p:cNvSpPr>
          <p:nvPr/>
        </p:nvSpPr>
        <p:spPr bwMode="auto">
          <a:xfrm>
            <a:off x="4063995" y="1125537"/>
            <a:ext cx="431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</a:t>
            </a:r>
          </a:p>
        </p:txBody>
      </p:sp>
      <p:sp>
        <p:nvSpPr>
          <p:cNvPr id="104478" name="Rectangle 30"/>
          <p:cNvSpPr>
            <a:spLocks noChangeArrowheads="1"/>
          </p:cNvSpPr>
          <p:nvPr/>
        </p:nvSpPr>
        <p:spPr bwMode="auto">
          <a:xfrm>
            <a:off x="4484651" y="1846262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i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en-US" altLang="zh-CN" sz="2000" baseline="-25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479" name="Rectangle 31"/>
          <p:cNvSpPr>
            <a:spLocks noChangeArrowheads="1"/>
          </p:cNvSpPr>
          <p:nvPr/>
        </p:nvSpPr>
        <p:spPr bwMode="auto">
          <a:xfrm>
            <a:off x="5932465" y="1846262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i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b</a:t>
            </a:r>
            <a:endParaRPr lang="en-US" altLang="zh-CN" sz="2000" baseline="-25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53"/>
          <p:cNvGrpSpPr/>
          <p:nvPr/>
        </p:nvGrpSpPr>
        <p:grpSpPr>
          <a:xfrm>
            <a:off x="4643438" y="2352671"/>
            <a:ext cx="1770090" cy="1004891"/>
            <a:chOff x="4926018" y="2352671"/>
            <a:chExt cx="1770090" cy="1004891"/>
          </a:xfrm>
        </p:grpSpPr>
        <p:sp>
          <p:nvSpPr>
            <p:cNvPr id="104474" name="Rectangle 26"/>
            <p:cNvSpPr>
              <a:spLocks noChangeArrowheads="1"/>
            </p:cNvSpPr>
            <p:nvPr/>
          </p:nvSpPr>
          <p:spPr bwMode="auto">
            <a:xfrm>
              <a:off x="5615020" y="2925762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 i="1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y</a:t>
              </a:r>
              <a:endParaRPr lang="en-US" altLang="zh-CN" sz="1800" baseline="-25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475" name="Rectangle 27"/>
            <p:cNvSpPr>
              <a:spLocks noChangeArrowheads="1"/>
            </p:cNvSpPr>
            <p:nvPr/>
          </p:nvSpPr>
          <p:spPr bwMode="auto">
            <a:xfrm>
              <a:off x="6156358" y="2925762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sz="2000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476" name="Line 28"/>
            <p:cNvSpPr>
              <a:spLocks noChangeShapeType="1"/>
            </p:cNvSpPr>
            <p:nvPr/>
          </p:nvSpPr>
          <p:spPr bwMode="auto">
            <a:xfrm>
              <a:off x="5172108" y="3138487"/>
              <a:ext cx="43180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477" name="Text Box 29"/>
            <p:cNvSpPr txBox="1">
              <a:spLocks noChangeArrowheads="1"/>
            </p:cNvSpPr>
            <p:nvPr/>
          </p:nvSpPr>
          <p:spPr bwMode="auto">
            <a:xfrm>
              <a:off x="4926018" y="2874962"/>
              <a:ext cx="4318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q</a:t>
              </a:r>
            </a:p>
          </p:txBody>
        </p:sp>
        <p:sp>
          <p:nvSpPr>
            <p:cNvPr id="104482" name="AutoShape 34"/>
            <p:cNvSpPr>
              <a:spLocks noChangeArrowheads="1"/>
            </p:cNvSpPr>
            <p:nvPr/>
          </p:nvSpPr>
          <p:spPr bwMode="auto">
            <a:xfrm>
              <a:off x="5967445" y="2352671"/>
              <a:ext cx="144462" cy="360362"/>
            </a:xfrm>
            <a:prstGeom prst="upArrow">
              <a:avLst>
                <a:gd name="adj1" fmla="val 50000"/>
                <a:gd name="adj2" fmla="val 62363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组合 54"/>
          <p:cNvGrpSpPr/>
          <p:nvPr/>
        </p:nvGrpSpPr>
        <p:grpSpPr>
          <a:xfrm>
            <a:off x="425424" y="3315942"/>
            <a:ext cx="8504294" cy="1505274"/>
            <a:chOff x="172979" y="4228776"/>
            <a:chExt cx="8504294" cy="1505274"/>
          </a:xfrm>
        </p:grpSpPr>
        <p:sp>
          <p:nvSpPr>
            <p:cNvPr id="104484" name="AutoShape 36"/>
            <p:cNvSpPr>
              <a:spLocks noChangeArrowheads="1"/>
            </p:cNvSpPr>
            <p:nvPr/>
          </p:nvSpPr>
          <p:spPr bwMode="auto">
            <a:xfrm>
              <a:off x="3605175" y="4228776"/>
              <a:ext cx="324000" cy="756000"/>
            </a:xfrm>
            <a:prstGeom prst="downArrow">
              <a:avLst>
                <a:gd name="adj1" fmla="val 50000"/>
                <a:gd name="adj2" fmla="val 25000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485" name="Rectangle 37"/>
            <p:cNvSpPr>
              <a:spLocks noChangeArrowheads="1"/>
            </p:cNvSpPr>
            <p:nvPr/>
          </p:nvSpPr>
          <p:spPr bwMode="auto">
            <a:xfrm>
              <a:off x="250825" y="530066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486" name="Rectangle 38"/>
            <p:cNvSpPr>
              <a:spLocks noChangeArrowheads="1"/>
            </p:cNvSpPr>
            <p:nvPr/>
          </p:nvSpPr>
          <p:spPr bwMode="auto">
            <a:xfrm>
              <a:off x="792163" y="530066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487" name="Rectangle 39"/>
            <p:cNvSpPr>
              <a:spLocks noChangeArrowheads="1"/>
            </p:cNvSpPr>
            <p:nvPr/>
          </p:nvSpPr>
          <p:spPr bwMode="auto">
            <a:xfrm>
              <a:off x="1619250" y="530066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sz="2000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488" name="Rectangle 40"/>
            <p:cNvSpPr>
              <a:spLocks noChangeArrowheads="1"/>
            </p:cNvSpPr>
            <p:nvPr/>
          </p:nvSpPr>
          <p:spPr bwMode="auto">
            <a:xfrm>
              <a:off x="2160588" y="530066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sz="2000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489" name="Rectangle 41"/>
            <p:cNvSpPr>
              <a:spLocks noChangeArrowheads="1"/>
            </p:cNvSpPr>
            <p:nvPr/>
          </p:nvSpPr>
          <p:spPr bwMode="auto">
            <a:xfrm>
              <a:off x="4017965" y="530066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x</a:t>
              </a:r>
              <a:endParaRPr lang="en-US" altLang="zh-CN" sz="1800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490" name="Rectangle 42"/>
            <p:cNvSpPr>
              <a:spLocks noChangeArrowheads="1"/>
            </p:cNvSpPr>
            <p:nvPr/>
          </p:nvSpPr>
          <p:spPr bwMode="auto">
            <a:xfrm>
              <a:off x="4559302" y="530066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sz="2000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491" name="Text Box 43"/>
            <p:cNvSpPr txBox="1">
              <a:spLocks noChangeArrowheads="1"/>
            </p:cNvSpPr>
            <p:nvPr/>
          </p:nvSpPr>
          <p:spPr bwMode="auto">
            <a:xfrm>
              <a:off x="8101010" y="5201770"/>
              <a:ext cx="576263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104492" name="Arc 44"/>
            <p:cNvSpPr>
              <a:spLocks/>
            </p:cNvSpPr>
            <p:nvPr/>
          </p:nvSpPr>
          <p:spPr bwMode="auto">
            <a:xfrm>
              <a:off x="431768" y="4941888"/>
              <a:ext cx="360363" cy="3587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FF"/>
              </a:solidFill>
              <a:miter lim="800000"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493" name="Text Box 45"/>
            <p:cNvSpPr txBox="1">
              <a:spLocks noChangeArrowheads="1"/>
            </p:cNvSpPr>
            <p:nvPr/>
          </p:nvSpPr>
          <p:spPr bwMode="auto">
            <a:xfrm>
              <a:off x="172979" y="4581525"/>
              <a:ext cx="4318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s</a:t>
              </a:r>
            </a:p>
          </p:txBody>
        </p:sp>
        <p:sp>
          <p:nvSpPr>
            <p:cNvPr id="104494" name="Line 46"/>
            <p:cNvSpPr>
              <a:spLocks noChangeShapeType="1"/>
            </p:cNvSpPr>
            <p:nvPr/>
          </p:nvSpPr>
          <p:spPr bwMode="auto">
            <a:xfrm>
              <a:off x="1042988" y="5516563"/>
              <a:ext cx="576263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495" name="Line 47"/>
            <p:cNvSpPr>
              <a:spLocks noChangeShapeType="1"/>
            </p:cNvSpPr>
            <p:nvPr/>
          </p:nvSpPr>
          <p:spPr bwMode="auto">
            <a:xfrm>
              <a:off x="2392418" y="5516563"/>
              <a:ext cx="504000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496" name="Line 48"/>
            <p:cNvSpPr>
              <a:spLocks noChangeShapeType="1"/>
            </p:cNvSpPr>
            <p:nvPr/>
          </p:nvSpPr>
          <p:spPr bwMode="auto">
            <a:xfrm>
              <a:off x="4884740" y="5516563"/>
              <a:ext cx="576263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497" name="Text Box 49"/>
            <p:cNvSpPr txBox="1">
              <a:spLocks noChangeArrowheads="1"/>
            </p:cNvSpPr>
            <p:nvPr/>
          </p:nvSpPr>
          <p:spPr bwMode="auto">
            <a:xfrm>
              <a:off x="2819357" y="5199118"/>
              <a:ext cx="576263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104498" name="Line 50"/>
            <p:cNvSpPr>
              <a:spLocks noChangeShapeType="1"/>
            </p:cNvSpPr>
            <p:nvPr/>
          </p:nvSpPr>
          <p:spPr bwMode="auto">
            <a:xfrm>
              <a:off x="3502491" y="5505450"/>
              <a:ext cx="504000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499" name="Rectangle 51"/>
            <p:cNvSpPr>
              <a:spLocks noChangeArrowheads="1"/>
            </p:cNvSpPr>
            <p:nvPr/>
          </p:nvSpPr>
          <p:spPr bwMode="auto">
            <a:xfrm>
              <a:off x="5457827" y="530225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y</a:t>
              </a:r>
              <a:endParaRPr lang="en-US" altLang="zh-CN" sz="1800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500" name="Rectangle 52"/>
            <p:cNvSpPr>
              <a:spLocks noChangeArrowheads="1"/>
            </p:cNvSpPr>
            <p:nvPr/>
          </p:nvSpPr>
          <p:spPr bwMode="auto">
            <a:xfrm>
              <a:off x="5999165" y="530225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sz="2000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507" name="Line 59"/>
            <p:cNvSpPr>
              <a:spLocks noChangeShapeType="1"/>
            </p:cNvSpPr>
            <p:nvPr/>
          </p:nvSpPr>
          <p:spPr bwMode="auto">
            <a:xfrm>
              <a:off x="6259515" y="5514975"/>
              <a:ext cx="576263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508" name="Rectangle 60"/>
            <p:cNvSpPr>
              <a:spLocks noChangeArrowheads="1"/>
            </p:cNvSpPr>
            <p:nvPr/>
          </p:nvSpPr>
          <p:spPr bwMode="auto">
            <a:xfrm>
              <a:off x="6832602" y="530066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z</a:t>
              </a:r>
              <a:endParaRPr lang="en-US" altLang="zh-CN" sz="1800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509" name="Rectangle 61"/>
            <p:cNvSpPr>
              <a:spLocks noChangeArrowheads="1"/>
            </p:cNvSpPr>
            <p:nvPr/>
          </p:nvSpPr>
          <p:spPr bwMode="auto">
            <a:xfrm>
              <a:off x="7373940" y="530066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sz="2000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501" name="Line 53"/>
            <p:cNvSpPr>
              <a:spLocks noChangeShapeType="1"/>
            </p:cNvSpPr>
            <p:nvPr/>
          </p:nvSpPr>
          <p:spPr bwMode="auto">
            <a:xfrm>
              <a:off x="7626352" y="5518150"/>
              <a:ext cx="576263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071538" y="571480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  替换</a:t>
            </a:r>
            <a:endParaRPr lang="zh-CN" altLang="en-US" sz="2000" dirty="0">
              <a:solidFill>
                <a:srgbClr val="C0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2" name="Rectangle 30"/>
          <p:cNvSpPr>
            <a:spLocks noChangeArrowheads="1"/>
          </p:cNvSpPr>
          <p:nvPr/>
        </p:nvSpPr>
        <p:spPr bwMode="auto">
          <a:xfrm>
            <a:off x="4484651" y="1846262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800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</a:t>
            </a:r>
            <a:endParaRPr lang="en-US" altLang="zh-CN" sz="1800" baseline="-25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Rectangle 31"/>
          <p:cNvSpPr>
            <a:spLocks noChangeArrowheads="1"/>
          </p:cNvSpPr>
          <p:nvPr/>
        </p:nvSpPr>
        <p:spPr bwMode="auto">
          <a:xfrm>
            <a:off x="5932465" y="1846262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800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z</a:t>
            </a:r>
            <a:endParaRPr lang="en-US" altLang="zh-CN" sz="1800" baseline="-25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灯片编号占位符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23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228600" y="285728"/>
            <a:ext cx="8686800" cy="51249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08000" rIns="180000" bIns="108000">
            <a:spAutoFit/>
          </a:bodyPr>
          <a:lstStyle/>
          <a:p>
            <a:pPr>
              <a:lnSpc>
                <a:spcPts val="2400"/>
              </a:lnSpc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</a:t>
            </a:r>
            <a:r>
              <a:rPr kumimoji="1" lang="en-US" altLang="zh-CN" sz="180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Repl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(LinkStrNode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*&amp;s)</a:t>
            </a:r>
          </a:p>
          <a:p>
            <a:pPr>
              <a:lnSpc>
                <a:spcPts val="2400"/>
              </a:lnSpc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</a:t>
            </a:r>
            <a:endParaRPr kumimoji="1" lang="en-US" altLang="zh-CN" sz="1800" dirty="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LinkStrNode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*p=s-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q;</a:t>
            </a:r>
          </a:p>
          <a:p>
            <a:pPr>
              <a:lnSpc>
                <a:spcPts val="2400"/>
              </a:lnSpc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dirty="0" err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find=0;</a:t>
            </a:r>
          </a:p>
          <a:p>
            <a:pPr>
              <a:lnSpc>
                <a:spcPts val="2400"/>
              </a:lnSpc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(p-&gt;next!=NULL &amp;&amp; find==0)	      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 smtClean="0">
                <a:solidFill>
                  <a:srgbClr val="00B0F0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查找</a:t>
            </a:r>
            <a:r>
              <a:rPr kumimoji="1" lang="en-US" altLang="zh-CN" sz="1800" dirty="0" err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ab</a:t>
            </a:r>
            <a:r>
              <a:rPr kumimoji="1" lang="zh-CN" altLang="en-US" sz="1800" dirty="0" smtClean="0">
                <a:solidFill>
                  <a:srgbClr val="00B0F0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子</a:t>
            </a:r>
            <a:r>
              <a:rPr kumimoji="1" lang="zh-CN" altLang="en-US" sz="1800" dirty="0">
                <a:solidFill>
                  <a:srgbClr val="00B0F0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串</a:t>
            </a:r>
          </a:p>
          <a:p>
            <a:pPr>
              <a:lnSpc>
                <a:spcPts val="2400"/>
              </a:lnSpc>
            </a:pP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</a:t>
            </a:r>
          </a:p>
          <a:p>
            <a:pPr>
              <a:lnSpc>
                <a:spcPts val="2400"/>
              </a:lnSpc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if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(p-&gt;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=='a'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&amp;&amp; p-&gt;next-&gt;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=='b')</a:t>
            </a:r>
            <a:endParaRPr kumimoji="1" lang="zh-CN" altLang="en-US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p-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='x'; 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&gt;next-&gt;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='z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';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q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=(LinkStrNode 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*)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malloc(sizeof(LinkStrNode));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='y';  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&gt;next=p-&gt;next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p-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&gt;next=q;</a:t>
            </a:r>
          </a:p>
          <a:p>
            <a:pPr>
              <a:lnSpc>
                <a:spcPts val="2400"/>
              </a:lnSpc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find=1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>
              <a:lnSpc>
                <a:spcPts val="2400"/>
              </a:lnSpc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p=p-&gt;next; </a:t>
            </a:r>
          </a:p>
          <a:p>
            <a:pPr>
              <a:lnSpc>
                <a:spcPts val="2400"/>
              </a:lnSpc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" name="组合 6"/>
          <p:cNvGrpSpPr/>
          <p:nvPr/>
        </p:nvGrpSpPr>
        <p:grpSpPr>
          <a:xfrm>
            <a:off x="1071538" y="2143116"/>
            <a:ext cx="6858048" cy="3798356"/>
            <a:chOff x="785786" y="2000240"/>
            <a:chExt cx="6858048" cy="3798356"/>
          </a:xfrm>
        </p:grpSpPr>
        <p:sp>
          <p:nvSpPr>
            <p:cNvPr id="3" name="矩形 2"/>
            <p:cNvSpPr/>
            <p:nvPr/>
          </p:nvSpPr>
          <p:spPr>
            <a:xfrm>
              <a:off x="785786" y="2000240"/>
              <a:ext cx="6858048" cy="20002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" name="直接箭头连接符 4"/>
            <p:cNvCxnSpPr>
              <a:stCxn id="3" idx="2"/>
            </p:cNvCxnSpPr>
            <p:nvPr/>
          </p:nvCxnSpPr>
          <p:spPr>
            <a:xfrm rot="5400000">
              <a:off x="3494810" y="4720504"/>
              <a:ext cx="1440000" cy="0"/>
            </a:xfrm>
            <a:prstGeom prst="straightConnector1">
              <a:avLst/>
            </a:prstGeom>
            <a:ln w="38100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428992" y="5429264"/>
              <a:ext cx="1571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替换为</a:t>
              </a:r>
              <a:r>
                <a:rPr kumimoji="1" lang="en-US" altLang="zh-CN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xyz</a:t>
              </a:r>
              <a:endPara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00034" y="6000768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算法的时间复杂度为</a:t>
            </a:r>
            <a:r>
              <a:rPr lang="en-US" altLang="zh-CN" sz="18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O(</a:t>
            </a:r>
            <a:r>
              <a:rPr lang="en-US" altLang="zh-CN" sz="1800" i="1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n</a:t>
            </a:r>
            <a:r>
              <a:rPr lang="en-US" altLang="zh-CN" sz="18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)</a:t>
            </a:r>
            <a:r>
              <a:rPr lang="zh-CN" altLang="en-US" sz="18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。</a:t>
            </a:r>
            <a:endParaRPr lang="zh-CN" altLang="en-US" sz="180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24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28596" y="4500570"/>
            <a:ext cx="8286808" cy="1603104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3"/>
              </a:buBlip>
            </a:pPr>
            <a:r>
              <a:rPr kumimoji="1" lang="zh-CN" altLang="en-US" sz="2000" smtClean="0">
                <a:solidFill>
                  <a:srgbClr val="FF0000"/>
                </a:solidFill>
                <a:latin typeface="方正硬笔楷书简体" pitchFamily="65" charset="-122"/>
                <a:ea typeface="方正硬笔楷书简体" pitchFamily="65" charset="-122"/>
                <a:cs typeface="Consolas" pitchFamily="49" charset="0"/>
              </a:rPr>
              <a:t>成功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是指在目标串</a:t>
            </a:r>
            <a:r>
              <a:rPr kumimoji="1" lang="en-US" altLang="zh-CN" sz="2000" i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找到一个模式</a:t>
            </a:r>
            <a:r>
              <a:rPr kumimoji="1" lang="zh-CN" altLang="en-US" sz="20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串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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t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是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s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的子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串，返回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中的位置。</a:t>
            </a:r>
            <a:endParaRPr kumimoji="1" lang="en-US" altLang="zh-CN" sz="20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3"/>
              </a:buBlip>
            </a:pPr>
            <a:r>
              <a:rPr kumimoji="1" lang="zh-CN" altLang="en-US" sz="2000" smtClean="0">
                <a:solidFill>
                  <a:srgbClr val="FF0000"/>
                </a:solidFill>
                <a:latin typeface="方正硬笔楷书简体" pitchFamily="65" charset="-122"/>
                <a:ea typeface="方正硬笔楷书简体" pitchFamily="65" charset="-122"/>
                <a:cs typeface="Consolas" pitchFamily="49" charset="0"/>
              </a:rPr>
              <a:t>不</a:t>
            </a:r>
            <a:r>
              <a:rPr kumimoji="1" lang="zh-CN" altLang="en-US" sz="2000" dirty="0">
                <a:solidFill>
                  <a:srgbClr val="FF0000"/>
                </a:solidFill>
                <a:latin typeface="方正硬笔楷书简体" pitchFamily="65" charset="-122"/>
                <a:ea typeface="方正硬笔楷书简体" pitchFamily="65" charset="-122"/>
                <a:cs typeface="Consolas" pitchFamily="49" charset="0"/>
              </a:rPr>
              <a:t>成功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则指目标串</a:t>
            </a:r>
            <a:r>
              <a:rPr kumimoji="1" lang="en-US" altLang="zh-CN" sz="2000" i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不存在模式</a:t>
            </a:r>
            <a:r>
              <a:rPr kumimoji="1" lang="zh-CN" altLang="en-US" sz="20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串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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t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不是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s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的子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串，返回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 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43174" y="2719984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目标串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endParaRPr lang="zh-CN" altLang="en-US" sz="2000" i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43174" y="3791554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模式串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endParaRPr lang="zh-CN" altLang="en-US" sz="2000" i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上箭头 7"/>
          <p:cNvSpPr/>
          <p:nvPr/>
        </p:nvSpPr>
        <p:spPr bwMode="auto">
          <a:xfrm>
            <a:off x="3143240" y="3291488"/>
            <a:ext cx="142876" cy="428628"/>
          </a:xfrm>
          <a:prstGeom prst="upArrow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428992" y="3248568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是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串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吗？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12"/>
          <p:cNvGrpSpPr/>
          <p:nvPr/>
        </p:nvGrpSpPr>
        <p:grpSpPr>
          <a:xfrm>
            <a:off x="5143504" y="2862860"/>
            <a:ext cx="1785950" cy="1143008"/>
            <a:chOff x="5143504" y="2000240"/>
            <a:chExt cx="1785950" cy="1143008"/>
          </a:xfrm>
        </p:grpSpPr>
        <p:sp>
          <p:nvSpPr>
            <p:cNvPr id="10" name="TextBox 9"/>
            <p:cNvSpPr txBox="1"/>
            <p:nvPr/>
          </p:nvSpPr>
          <p:spPr>
            <a:xfrm>
              <a:off x="5357818" y="2357430"/>
              <a:ext cx="15716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000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Times New Roman" pitchFamily="18" charset="0"/>
                </a:rPr>
                <a:t>模式匹配</a:t>
              </a:r>
              <a:endParaRPr lang="zh-CN" altLang="en-US" sz="2000">
                <a:latin typeface="方正启体简体" pitchFamily="65" charset="-122"/>
                <a:ea typeface="方正启体简体" pitchFamily="65" charset="-122"/>
              </a:endParaRPr>
            </a:p>
          </p:txBody>
        </p:sp>
        <p:sp>
          <p:nvSpPr>
            <p:cNvPr id="11" name="右大括号 10"/>
            <p:cNvSpPr/>
            <p:nvPr/>
          </p:nvSpPr>
          <p:spPr>
            <a:xfrm>
              <a:off x="5143504" y="2000240"/>
              <a:ext cx="214314" cy="1143008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Text Box 3" descr="羊皮纸"/>
          <p:cNvSpPr txBox="1">
            <a:spLocks noChangeArrowheads="1"/>
          </p:cNvSpPr>
          <p:nvPr/>
        </p:nvSpPr>
        <p:spPr bwMode="auto">
          <a:xfrm>
            <a:off x="500034" y="1434100"/>
            <a:ext cx="4214842" cy="514738"/>
          </a:xfrm>
          <a:prstGeom prst="rect">
            <a:avLst/>
          </a:prstGeom>
          <a:blipFill dpi="0" rotWithShape="1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4.3.1 Brute-Force</a:t>
            </a:r>
            <a:r>
              <a:rPr kumimoji="1" lang="zh-CN" altLang="en-US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算法</a:t>
            </a:r>
            <a:endParaRPr lang="zh-CN" altLang="en-US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2" name="Rectangle 4" descr="新闻纸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357422" y="428604"/>
            <a:ext cx="3600000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88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4.3 </a:t>
            </a:r>
            <a:r>
              <a:rPr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串的模式匹配</a:t>
            </a:r>
            <a:endParaRPr lang="zh-CN" altLang="en-US" sz="2800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25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428596" y="714356"/>
            <a:ext cx="83058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000"/>
              </a:lnSpc>
              <a:spcBef>
                <a:spcPts val="600"/>
              </a:spcBef>
            </a:pP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Brute-Force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简称为</a:t>
            </a:r>
            <a:r>
              <a:rPr kumimoji="1" lang="en-US" altLang="zh-CN" sz="200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BF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算法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，亦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称简单匹配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算法。采用穷举的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思路。</a:t>
            </a:r>
            <a:r>
              <a:rPr kumimoji="1"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BF</a:t>
            </a:r>
            <a:r>
              <a:rPr kumimoji="1" lang="zh-CN" altLang="en-US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是指暴力的意思！</a:t>
            </a:r>
            <a:endParaRPr kumimoji="1" lang="en-US" altLang="zh-CN" sz="2000" smtClean="0">
              <a:solidFill>
                <a:srgbClr val="C0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600"/>
              </a:spcBef>
            </a:pPr>
            <a:r>
              <a:rPr kumimoji="1"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例如，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s="aaaabcd"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t="abc"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endParaRPr kumimoji="1" lang="en-US" altLang="zh-CN" sz="20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57422" y="3118964"/>
            <a:ext cx="3143272" cy="4286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2000" i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a  a  a  a  b  c  </a:t>
            </a:r>
            <a:r>
              <a:rPr lang="en-US" altLang="zh-CN" sz="2000" i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zh-CN" altLang="en-US" sz="2000" i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24"/>
          <p:cNvGrpSpPr/>
          <p:nvPr/>
        </p:nvGrpSpPr>
        <p:grpSpPr>
          <a:xfrm>
            <a:off x="2357422" y="3943183"/>
            <a:ext cx="2143140" cy="428628"/>
            <a:chOff x="1857356" y="4000504"/>
            <a:chExt cx="2143140" cy="428628"/>
          </a:xfrm>
        </p:grpSpPr>
        <p:sp>
          <p:nvSpPr>
            <p:cNvPr id="5" name="矩形 4"/>
            <p:cNvSpPr/>
            <p:nvPr/>
          </p:nvSpPr>
          <p:spPr>
            <a:xfrm>
              <a:off x="1857356" y="4000504"/>
              <a:ext cx="1500198" cy="42862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sz="2000" i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 a  b  </a:t>
              </a:r>
              <a:r>
                <a:rPr lang="en-US" altLang="zh-CN" sz="2000" i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28992" y="4059800"/>
              <a:ext cx="57150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</a:t>
              </a:r>
              <a:endParaRPr lang="zh-CN" alt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715008" y="4000504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dirty="0" smtClean="0">
                <a:solidFill>
                  <a:srgbClr val="FF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匹配成功</a:t>
            </a:r>
            <a:endParaRPr lang="zh-CN" altLang="en-US" sz="1800" dirty="0">
              <a:solidFill>
                <a:srgbClr val="FF00FF"/>
              </a:solidFill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14480" y="3085927"/>
            <a:ext cx="571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s: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14480" y="3943183"/>
            <a:ext cx="571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t: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组合 25"/>
          <p:cNvGrpSpPr/>
          <p:nvPr/>
        </p:nvGrpSpPr>
        <p:grpSpPr>
          <a:xfrm>
            <a:off x="2786050" y="3942882"/>
            <a:ext cx="2143140" cy="428628"/>
            <a:chOff x="1857356" y="4000504"/>
            <a:chExt cx="2143140" cy="428628"/>
          </a:xfrm>
        </p:grpSpPr>
        <p:sp>
          <p:nvSpPr>
            <p:cNvPr id="27" name="矩形 26"/>
            <p:cNvSpPr/>
            <p:nvPr/>
          </p:nvSpPr>
          <p:spPr>
            <a:xfrm>
              <a:off x="1857356" y="4000504"/>
              <a:ext cx="1500198" cy="42862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sz="2000" i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 a  b  </a:t>
              </a:r>
              <a:r>
                <a:rPr lang="en-US" altLang="zh-CN" sz="2000" i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28992" y="4059800"/>
              <a:ext cx="57150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</a:t>
              </a:r>
              <a:endParaRPr lang="zh-CN" alt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组合 28"/>
          <p:cNvGrpSpPr/>
          <p:nvPr/>
        </p:nvGrpSpPr>
        <p:grpSpPr>
          <a:xfrm>
            <a:off x="3197216" y="3938120"/>
            <a:ext cx="2143140" cy="428628"/>
            <a:chOff x="1857356" y="4000504"/>
            <a:chExt cx="2143140" cy="428628"/>
          </a:xfrm>
        </p:grpSpPr>
        <p:sp>
          <p:nvSpPr>
            <p:cNvPr id="30" name="矩形 29"/>
            <p:cNvSpPr/>
            <p:nvPr/>
          </p:nvSpPr>
          <p:spPr>
            <a:xfrm>
              <a:off x="1857356" y="4000504"/>
              <a:ext cx="1500198" cy="42862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sz="2000" i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 a  b  </a:t>
              </a:r>
              <a:r>
                <a:rPr lang="en-US" altLang="zh-CN" sz="2000" i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428992" y="4059800"/>
              <a:ext cx="57150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</a:t>
              </a:r>
              <a:endParaRPr lang="zh-CN" alt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35" name="直接箭头连接符 34"/>
          <p:cNvCxnSpPr/>
          <p:nvPr/>
        </p:nvCxnSpPr>
        <p:spPr>
          <a:xfrm rot="5400000">
            <a:off x="2484675" y="2964653"/>
            <a:ext cx="357190" cy="1588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rot="5400000">
            <a:off x="2914097" y="2964653"/>
            <a:ext cx="357190" cy="1588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rot="5400000">
            <a:off x="3321041" y="2964653"/>
            <a:ext cx="357190" cy="1588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rot="5400000">
            <a:off x="3749668" y="2953811"/>
            <a:ext cx="357190" cy="1588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23"/>
          <p:cNvGrpSpPr/>
          <p:nvPr/>
        </p:nvGrpSpPr>
        <p:grpSpPr>
          <a:xfrm>
            <a:off x="3643306" y="3950820"/>
            <a:ext cx="2214578" cy="428628"/>
            <a:chOff x="3857620" y="5176549"/>
            <a:chExt cx="2214578" cy="428628"/>
          </a:xfrm>
        </p:grpSpPr>
        <p:sp>
          <p:nvSpPr>
            <p:cNvPr id="19" name="矩形 18"/>
            <p:cNvSpPr/>
            <p:nvPr/>
          </p:nvSpPr>
          <p:spPr>
            <a:xfrm>
              <a:off x="3857620" y="5176549"/>
              <a:ext cx="1500198" cy="42862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sz="2000" i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 a  b  </a:t>
              </a:r>
              <a:r>
                <a:rPr lang="en-US" altLang="zh-CN" sz="2000" i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29256" y="5275646"/>
              <a:ext cx="64294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</a:t>
              </a:r>
              <a:endParaRPr lang="zh-CN" altLang="en-US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26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1" grpId="0"/>
      <p:bldP spid="22" grpId="0"/>
      <p:bldP spid="2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28662" y="2428868"/>
            <a:ext cx="3143272" cy="4286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2000" i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a  a  a  a  b  c  </a:t>
            </a:r>
            <a:r>
              <a:rPr lang="en-US" altLang="zh-CN" sz="2000" i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zh-CN" altLang="en-US" sz="2000" i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28662" y="3214686"/>
            <a:ext cx="1500198" cy="428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2000" i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a  b  </a:t>
            </a:r>
            <a:r>
              <a:rPr lang="en-US" altLang="zh-CN" sz="2000" i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zh-CN" altLang="en-US" sz="2000" i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7158" y="2395831"/>
            <a:ext cx="571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s: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7158" y="3214686"/>
            <a:ext cx="571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t: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357290" y="3214686"/>
            <a:ext cx="1500198" cy="428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2000" i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a  b  </a:t>
            </a:r>
            <a:r>
              <a:rPr lang="en-US" altLang="zh-CN" sz="2000" i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zh-CN" altLang="en-US" sz="2000" i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785918" y="3214686"/>
            <a:ext cx="1500198" cy="428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2000" i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a  b  </a:t>
            </a:r>
            <a:r>
              <a:rPr lang="en-US" altLang="zh-CN" sz="2000" i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zh-CN" altLang="en-US" sz="2000" i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2910" y="714356"/>
            <a:ext cx="7715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BF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算法思路：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的每一个字符开始依次与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的字符进行匹配。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28"/>
          <p:cNvGrpSpPr/>
          <p:nvPr/>
        </p:nvGrpSpPr>
        <p:grpSpPr>
          <a:xfrm>
            <a:off x="1000100" y="1630908"/>
            <a:ext cx="2571768" cy="767816"/>
            <a:chOff x="2071670" y="1345156"/>
            <a:chExt cx="2571768" cy="767816"/>
          </a:xfrm>
        </p:grpSpPr>
        <p:cxnSp>
          <p:nvCxnSpPr>
            <p:cNvPr id="25" name="直接箭头连接符 24"/>
            <p:cNvCxnSpPr/>
            <p:nvPr/>
          </p:nvCxnSpPr>
          <p:spPr>
            <a:xfrm rot="5400000">
              <a:off x="2127793" y="1933583"/>
              <a:ext cx="357190" cy="1588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071670" y="1345156"/>
              <a:ext cx="2571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从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s</a:t>
              </a:r>
              <a:r>
                <a:rPr lang="en-US" altLang="zh-CN" sz="1800" baseline="-25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开始匹配：第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趟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3" name="组合 33"/>
          <p:cNvGrpSpPr/>
          <p:nvPr/>
        </p:nvGrpSpPr>
        <p:grpSpPr>
          <a:xfrm>
            <a:off x="1428728" y="1640956"/>
            <a:ext cx="2571768" cy="767816"/>
            <a:chOff x="2071670" y="1345156"/>
            <a:chExt cx="2571768" cy="767816"/>
          </a:xfrm>
        </p:grpSpPr>
        <p:cxnSp>
          <p:nvCxnSpPr>
            <p:cNvPr id="35" name="直接箭头连接符 34"/>
            <p:cNvCxnSpPr/>
            <p:nvPr/>
          </p:nvCxnSpPr>
          <p:spPr>
            <a:xfrm rot="5400000">
              <a:off x="2127793" y="1933583"/>
              <a:ext cx="357190" cy="1588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2071670" y="1345156"/>
              <a:ext cx="2571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从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s</a:t>
              </a:r>
              <a:r>
                <a:rPr lang="en-US" altLang="zh-CN" sz="1800" baseline="-25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开始匹配：第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趟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6" name="组合 36"/>
          <p:cNvGrpSpPr/>
          <p:nvPr/>
        </p:nvGrpSpPr>
        <p:grpSpPr>
          <a:xfrm>
            <a:off x="1837260" y="1653098"/>
            <a:ext cx="2571768" cy="767816"/>
            <a:chOff x="2071670" y="1345156"/>
            <a:chExt cx="2571768" cy="767816"/>
          </a:xfrm>
        </p:grpSpPr>
        <p:cxnSp>
          <p:nvCxnSpPr>
            <p:cNvPr id="38" name="直接箭头连接符 37"/>
            <p:cNvCxnSpPr/>
            <p:nvPr/>
          </p:nvCxnSpPr>
          <p:spPr>
            <a:xfrm rot="5400000">
              <a:off x="2127793" y="1933583"/>
              <a:ext cx="357190" cy="1588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071670" y="1345156"/>
              <a:ext cx="2571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从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s</a:t>
              </a:r>
              <a:r>
                <a:rPr lang="en-US" altLang="zh-CN" sz="1800" baseline="-25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开始匹配：第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趟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7" name="组合 39"/>
          <p:cNvGrpSpPr/>
          <p:nvPr/>
        </p:nvGrpSpPr>
        <p:grpSpPr>
          <a:xfrm>
            <a:off x="2254738" y="1641948"/>
            <a:ext cx="2571768" cy="767816"/>
            <a:chOff x="2071670" y="1345156"/>
            <a:chExt cx="2571768" cy="767816"/>
          </a:xfrm>
        </p:grpSpPr>
        <p:cxnSp>
          <p:nvCxnSpPr>
            <p:cNvPr id="41" name="直接箭头连接符 40"/>
            <p:cNvCxnSpPr/>
            <p:nvPr/>
          </p:nvCxnSpPr>
          <p:spPr>
            <a:xfrm rot="5400000">
              <a:off x="2127793" y="1933583"/>
              <a:ext cx="357190" cy="1588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071670" y="1345156"/>
              <a:ext cx="2571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从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s</a:t>
              </a:r>
              <a:r>
                <a:rPr lang="en-US" altLang="zh-CN" sz="1800" baseline="-25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开始匹配：第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趟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2225696" y="3214686"/>
            <a:ext cx="1500198" cy="428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2000" i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a  b  </a:t>
            </a:r>
            <a:r>
              <a:rPr lang="en-US" altLang="zh-CN" sz="2000" i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286248" y="2143116"/>
            <a:ext cx="4643438" cy="298809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342900" indent="-342900" algn="l">
              <a:lnSpc>
                <a:spcPct val="150000"/>
              </a:lnSpc>
              <a:buBlip>
                <a:blip r:embed="rId3"/>
              </a:buBlip>
            </a:pP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分别扫描字符串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</a:p>
          <a:p>
            <a:pPr marL="342900" indent="-342900" algn="l">
              <a:lnSpc>
                <a:spcPct val="150000"/>
              </a:lnSpc>
              <a:buBlip>
                <a:blip r:embed="rId3"/>
              </a:buBlip>
            </a:pP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s.length-t.length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循环。</a:t>
            </a:r>
            <a:endParaRPr lang="en-US" altLang="zh-CN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ct val="150000"/>
              </a:lnSpc>
              <a:buBlip>
                <a:blip r:embed="rId3"/>
              </a:buBlip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对于每个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=0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开始比较</a:t>
            </a:r>
            <a:endParaRPr lang="en-US" altLang="zh-CN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ct val="150000"/>
              </a:lnSpc>
              <a:buBlip>
                <a:blip r:embed="rId3"/>
              </a:buBlip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如果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扫描完毕，则返回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</a:p>
          <a:p>
            <a:pPr marL="342900" indent="-342900" algn="l">
              <a:lnSpc>
                <a:spcPct val="150000"/>
              </a:lnSpc>
              <a:buBlip>
                <a:blip r:embed="rId3"/>
              </a:buBlip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全部比较完毕都没有返回，则返回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429124" y="164305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过程</a:t>
            </a:r>
            <a:endParaRPr lang="zh-CN" altLang="en-US" sz="180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27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7" grpId="0" animBg="1"/>
      <p:bldP spid="27" grpId="1" animBg="1"/>
      <p:bldP spid="30" grpId="0" animBg="1"/>
      <p:bldP spid="30" grpId="1" animBg="1"/>
      <p:bldP spid="19" grpId="0" animBg="1"/>
      <p:bldP spid="43" grpId="0" animBg="1"/>
      <p:bldP spid="4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0" y="2801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681072" y="723975"/>
            <a:ext cx="7748580" cy="43072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44000" bIns="144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index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(SqString s,SqString t)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i,j,k;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(i=0;i&lt;=s.length-t.length;i++)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for (k=i,j=0; k&lt;s.length &amp;&amp; j&lt;t.length &amp;&amp;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s.data[k]==t.data[j]; k++,j++);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j==t.length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return(i);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return(-1);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28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357166"/>
            <a:ext cx="7500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实际上，可以只采用两个变量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，通过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回退实现：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3946" y="2059536"/>
            <a:ext cx="5572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s: s</a:t>
            </a:r>
            <a:r>
              <a:rPr lang="en-US" altLang="zh-CN" sz="2000" baseline="-2500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zh-CN" sz="2000" smtClean="0">
                <a:latin typeface="宋体" pitchFamily="2" charset="-122"/>
                <a:ea typeface="宋体" pitchFamily="2" charset="-122"/>
                <a:cs typeface="Consolas" pitchFamily="49" charset="0"/>
              </a:rPr>
              <a:t>… 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 s</a:t>
            </a:r>
            <a:r>
              <a:rPr lang="en-US" altLang="zh-CN" sz="2000" i="1" baseline="-25000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altLang="zh-CN" sz="2000" i="1" baseline="-25000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000" baseline="-25000" smtClean="0">
                <a:latin typeface="Consolas" pitchFamily="49" charset="0"/>
                <a:cs typeface="Consolas" pitchFamily="49" charset="0"/>
              </a:rPr>
              <a:t>+1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2000" smtClean="0"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 s</a:t>
            </a:r>
            <a:r>
              <a:rPr lang="en-US" altLang="zh-CN" sz="2000" i="1" baseline="-25000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000" baseline="-25000" smtClean="0">
                <a:latin typeface="Consolas" pitchFamily="49" charset="0"/>
                <a:cs typeface="Consolas" pitchFamily="49" charset="0"/>
              </a:rPr>
              <a:t>+</a:t>
            </a:r>
            <a:r>
              <a:rPr lang="en-US" altLang="zh-CN" sz="2000" i="1" baseline="-25000" smtClean="0"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2000" baseline="-25000" smtClean="0">
                <a:latin typeface="Consolas" pitchFamily="49" charset="0"/>
                <a:cs typeface="Consolas" pitchFamily="49" charset="0"/>
              </a:rPr>
              <a:t>-1</a:t>
            </a:r>
            <a:r>
              <a:rPr lang="en-US" altLang="zh-CN" sz="2000" i="1" baseline="-2500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altLang="zh-CN" sz="2000" i="1" baseline="-25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altLang="zh-CN" sz="2000" i="1" baseline="-25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2000" smtClean="0"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 s</a:t>
            </a:r>
            <a:r>
              <a:rPr lang="en-US" altLang="zh-CN" sz="2000" i="1" baseline="-25000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baseline="-25000" smtClean="0">
                <a:latin typeface="Consolas" pitchFamily="49" charset="0"/>
                <a:cs typeface="Consolas" pitchFamily="49" charset="0"/>
              </a:rPr>
              <a:t>-1</a:t>
            </a:r>
            <a:endParaRPr lang="zh-CN" altLang="en-US" sz="2000" baseline="-25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764" y="2989024"/>
            <a:ext cx="5624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t:     t</a:t>
            </a:r>
            <a:r>
              <a:rPr lang="en-US" altLang="zh-CN" sz="2000" baseline="-2500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  t</a:t>
            </a:r>
            <a:r>
              <a:rPr lang="en-US" altLang="zh-CN" sz="2000" baseline="-2500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CN" sz="2000" smtClean="0"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  t</a:t>
            </a:r>
            <a:r>
              <a:rPr lang="en-US" altLang="zh-CN" sz="2000" i="1" baseline="-25000" smtClean="0"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2000" baseline="-25000" smtClean="0">
                <a:latin typeface="Consolas" pitchFamily="49" charset="0"/>
                <a:cs typeface="Consolas" pitchFamily="49" charset="0"/>
              </a:rPr>
              <a:t>-1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altLang="zh-CN" sz="2000" i="1" baseline="-25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2000" smtClean="0"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  t</a:t>
            </a:r>
            <a:r>
              <a:rPr lang="en-US" altLang="zh-CN" sz="2000" i="1" baseline="-25000" smtClean="0">
                <a:latin typeface="Consolas" pitchFamily="49" charset="0"/>
                <a:cs typeface="Consolas" pitchFamily="49" charset="0"/>
              </a:rPr>
              <a:t>m</a:t>
            </a:r>
            <a:r>
              <a:rPr lang="en-US" altLang="zh-CN" sz="2000" baseline="-25000" smtClean="0">
                <a:latin typeface="Consolas" pitchFamily="49" charset="0"/>
                <a:cs typeface="Consolas" pitchFamily="49" charset="0"/>
              </a:rPr>
              <a:t>-1</a:t>
            </a:r>
            <a:endParaRPr lang="zh-CN" altLang="en-US" sz="2000" baseline="-250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22"/>
          <p:cNvGrpSpPr/>
          <p:nvPr/>
        </p:nvGrpSpPr>
        <p:grpSpPr>
          <a:xfrm>
            <a:off x="1281612" y="1415800"/>
            <a:ext cx="398484" cy="2799018"/>
            <a:chOff x="2316128" y="1201486"/>
            <a:chExt cx="398484" cy="2799018"/>
          </a:xfrm>
        </p:grpSpPr>
        <p:grpSp>
          <p:nvGrpSpPr>
            <p:cNvPr id="6" name="组合 8"/>
            <p:cNvGrpSpPr/>
            <p:nvPr/>
          </p:nvGrpSpPr>
          <p:grpSpPr>
            <a:xfrm>
              <a:off x="2357422" y="3203338"/>
              <a:ext cx="357190" cy="797166"/>
              <a:chOff x="2694516" y="3144042"/>
              <a:chExt cx="357190" cy="797166"/>
            </a:xfrm>
          </p:grpSpPr>
          <p:cxnSp>
            <p:nvCxnSpPr>
              <p:cNvPr id="7" name="直接箭头连接符 6"/>
              <p:cNvCxnSpPr/>
              <p:nvPr/>
            </p:nvCxnSpPr>
            <p:spPr>
              <a:xfrm rot="5400000" flipH="1" flipV="1">
                <a:off x="2678893" y="3321843"/>
                <a:ext cx="35719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2694516" y="3571876"/>
                <a:ext cx="3571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i="1" smtClean="0">
                    <a:latin typeface="Consolas" pitchFamily="49" charset="0"/>
                    <a:cs typeface="Consolas" pitchFamily="49" charset="0"/>
                  </a:rPr>
                  <a:t>j</a:t>
                </a:r>
                <a:endParaRPr lang="zh-CN" altLang="en-US" sz="1800" i="1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9" name="组合 12"/>
            <p:cNvGrpSpPr/>
            <p:nvPr/>
          </p:nvGrpSpPr>
          <p:grpSpPr>
            <a:xfrm>
              <a:off x="2316128" y="1201486"/>
              <a:ext cx="357190" cy="655878"/>
              <a:chOff x="2571736" y="1303862"/>
              <a:chExt cx="357190" cy="655878"/>
            </a:xfrm>
          </p:grpSpPr>
          <p:cxnSp>
            <p:nvCxnSpPr>
              <p:cNvPr id="11" name="直接箭头连接符 10"/>
              <p:cNvCxnSpPr/>
              <p:nvPr/>
            </p:nvCxnSpPr>
            <p:spPr>
              <a:xfrm rot="5400000">
                <a:off x="2571736" y="1744632"/>
                <a:ext cx="428628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2571736" y="1303862"/>
                <a:ext cx="3571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i="1" smtClean="0">
                    <a:latin typeface="Consolas" pitchFamily="49" charset="0"/>
                    <a:cs typeface="Consolas" pitchFamily="49" charset="0"/>
                  </a:rPr>
                  <a:t>i</a:t>
                </a:r>
                <a:endParaRPr lang="zh-CN" altLang="en-US" sz="1800" i="1"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cxnSp>
        <p:nvCxnSpPr>
          <p:cNvPr id="15" name="直接连接符 14"/>
          <p:cNvCxnSpPr/>
          <p:nvPr/>
        </p:nvCxnSpPr>
        <p:spPr>
          <a:xfrm rot="5400000">
            <a:off x="1255599" y="2812396"/>
            <a:ext cx="504000" cy="0"/>
          </a:xfrm>
          <a:prstGeom prst="line">
            <a:avLst/>
          </a:prstGeom>
          <a:ln w="57150" cmpd="dbl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5400000">
            <a:off x="1759382" y="2812396"/>
            <a:ext cx="504000" cy="0"/>
          </a:xfrm>
          <a:prstGeom prst="line">
            <a:avLst/>
          </a:prstGeom>
          <a:ln w="57150" cmpd="dbl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19"/>
          <p:cNvGrpSpPr/>
          <p:nvPr/>
        </p:nvGrpSpPr>
        <p:grpSpPr>
          <a:xfrm>
            <a:off x="3960770" y="2560396"/>
            <a:ext cx="214314" cy="504000"/>
            <a:chOff x="4071934" y="2214554"/>
            <a:chExt cx="214314" cy="504000"/>
          </a:xfrm>
        </p:grpSpPr>
        <p:cxnSp>
          <p:nvCxnSpPr>
            <p:cNvPr id="17" name="直接连接符 16"/>
            <p:cNvCxnSpPr/>
            <p:nvPr/>
          </p:nvCxnSpPr>
          <p:spPr>
            <a:xfrm rot="5400000">
              <a:off x="3921515" y="2466554"/>
              <a:ext cx="504000" cy="0"/>
            </a:xfrm>
            <a:prstGeom prst="line">
              <a:avLst/>
            </a:prstGeom>
            <a:ln w="57150" cmpd="dbl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4071934" y="2428868"/>
              <a:ext cx="214314" cy="142876"/>
            </a:xfrm>
            <a:prstGeom prst="line">
              <a:avLst/>
            </a:prstGeom>
            <a:ln w="38100">
              <a:solidFill>
                <a:srgbClr val="008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直接连接符 20"/>
          <p:cNvCxnSpPr/>
          <p:nvPr/>
        </p:nvCxnSpPr>
        <p:spPr>
          <a:xfrm rot="5400000">
            <a:off x="3002924" y="2812396"/>
            <a:ext cx="504000" cy="0"/>
          </a:xfrm>
          <a:prstGeom prst="line">
            <a:avLst/>
          </a:prstGeom>
          <a:ln w="57150" cmpd="dbl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26"/>
          <p:cNvGrpSpPr/>
          <p:nvPr/>
        </p:nvGrpSpPr>
        <p:grpSpPr>
          <a:xfrm>
            <a:off x="1577591" y="1071546"/>
            <a:ext cx="4208855" cy="968269"/>
            <a:chOff x="1577591" y="1071546"/>
            <a:chExt cx="4208855" cy="968269"/>
          </a:xfrm>
        </p:grpSpPr>
        <p:sp>
          <p:nvSpPr>
            <p:cNvPr id="24" name="TextBox 23"/>
            <p:cNvSpPr txBox="1"/>
            <p:nvPr/>
          </p:nvSpPr>
          <p:spPr>
            <a:xfrm>
              <a:off x="2143108" y="1071546"/>
              <a:ext cx="3643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i="1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</a:t>
              </a:r>
              <a:r>
                <a:rPr lang="en-US" altLang="zh-CN" sz="1800" i="1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</a:t>
              </a:r>
              <a:r>
                <a:rPr lang="en-US" altLang="zh-CN" sz="1800" i="1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回到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s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本趟匹配的开始位置</a:t>
              </a:r>
              <a:endPara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1577591" y="1326382"/>
              <a:ext cx="622998" cy="713433"/>
            </a:xfrm>
            <a:custGeom>
              <a:avLst/>
              <a:gdLst>
                <a:gd name="connsiteX0" fmla="*/ 622998 w 622998"/>
                <a:gd name="connsiteY0" fmla="*/ 0 h 713433"/>
                <a:gd name="connsiteX1" fmla="*/ 241161 w 622998"/>
                <a:gd name="connsiteY1" fmla="*/ 130629 h 713433"/>
                <a:gd name="connsiteX2" fmla="*/ 0 w 622998"/>
                <a:gd name="connsiteY2" fmla="*/ 713433 h 713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2998" h="713433">
                  <a:moveTo>
                    <a:pt x="622998" y="0"/>
                  </a:moveTo>
                  <a:cubicBezTo>
                    <a:pt x="483996" y="5862"/>
                    <a:pt x="344994" y="11724"/>
                    <a:pt x="241161" y="130629"/>
                  </a:cubicBezTo>
                  <a:cubicBezTo>
                    <a:pt x="137328" y="249534"/>
                    <a:pt x="68664" y="481483"/>
                    <a:pt x="0" y="713433"/>
                  </a:cubicBezTo>
                </a:path>
              </a:pathLst>
            </a:cu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椭圆 21"/>
          <p:cNvSpPr/>
          <p:nvPr/>
        </p:nvSpPr>
        <p:spPr bwMode="auto">
          <a:xfrm>
            <a:off x="1271564" y="2101822"/>
            <a:ext cx="500066" cy="428628"/>
          </a:xfrm>
          <a:prstGeom prst="ellipse">
            <a:avLst/>
          </a:prstGeom>
          <a:solidFill>
            <a:srgbClr val="C00000">
              <a:alpha val="21000"/>
            </a:srgbClr>
          </a:solidFill>
          <a:ln w="3810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500562" y="4044269"/>
            <a:ext cx="4357718" cy="1423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i="1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开始匹配：</a:t>
            </a:r>
            <a:endParaRPr lang="en-US" altLang="zh-CN" sz="20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342900" indent="-342900" algn="l">
              <a:lnSpc>
                <a:spcPct val="150000"/>
              </a:lnSpc>
              <a:buBlip>
                <a:blip r:embed="rId3"/>
              </a:buBlip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2000" i="1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=t</a:t>
            </a:r>
            <a:r>
              <a:rPr lang="en-US" altLang="zh-CN" sz="2000" i="1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 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++, 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++</a:t>
            </a:r>
          </a:p>
          <a:p>
            <a:pPr marL="342900" indent="-342900" algn="l">
              <a:lnSpc>
                <a:spcPct val="150000"/>
              </a:lnSpc>
              <a:buBlip>
                <a:blip r:embed="rId3"/>
              </a:buBlip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2000" i="1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≠ t</a:t>
            </a:r>
            <a:r>
              <a:rPr lang="en-US" altLang="zh-CN" sz="2000" i="1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 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+1, 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=0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14" name="组合 28"/>
          <p:cNvGrpSpPr/>
          <p:nvPr/>
        </p:nvGrpSpPr>
        <p:grpSpPr>
          <a:xfrm>
            <a:off x="1977851" y="1428736"/>
            <a:ext cx="4022909" cy="741708"/>
            <a:chOff x="1977851" y="1428736"/>
            <a:chExt cx="4022909" cy="741708"/>
          </a:xfrm>
        </p:grpSpPr>
        <p:sp>
          <p:nvSpPr>
            <p:cNvPr id="26" name="TextBox 25"/>
            <p:cNvSpPr txBox="1"/>
            <p:nvPr/>
          </p:nvSpPr>
          <p:spPr>
            <a:xfrm>
              <a:off x="2143108" y="1428736"/>
              <a:ext cx="3857652" cy="42575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l">
                <a:lnSpc>
                  <a:spcPts val="2600"/>
                </a:lnSpc>
              </a:pPr>
              <a:r>
                <a:rPr lang="en-US" altLang="zh-CN" sz="1800" i="1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</a:t>
              </a:r>
              <a:r>
                <a:rPr lang="en-US" altLang="zh-CN" sz="1800" i="1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</a:t>
              </a:r>
              <a:r>
                <a:rPr lang="en-US" altLang="zh-CN" sz="1800" i="1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+1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为下一趟匹配的开始位置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1977851" y="1678075"/>
              <a:ext cx="252883" cy="492369"/>
            </a:xfrm>
            <a:custGeom>
              <a:avLst/>
              <a:gdLst>
                <a:gd name="connsiteX0" fmla="*/ 252883 w 252883"/>
                <a:gd name="connsiteY0" fmla="*/ 0 h 492369"/>
                <a:gd name="connsiteX1" fmla="*/ 41868 w 252883"/>
                <a:gd name="connsiteY1" fmla="*/ 130628 h 492369"/>
                <a:gd name="connsiteX2" fmla="*/ 1674 w 252883"/>
                <a:gd name="connsiteY2" fmla="*/ 492369 h 492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2883" h="492369">
                  <a:moveTo>
                    <a:pt x="252883" y="0"/>
                  </a:moveTo>
                  <a:cubicBezTo>
                    <a:pt x="168309" y="24283"/>
                    <a:pt x="83736" y="48566"/>
                    <a:pt x="41868" y="130628"/>
                  </a:cubicBezTo>
                  <a:cubicBezTo>
                    <a:pt x="0" y="212690"/>
                    <a:pt x="837" y="352529"/>
                    <a:pt x="1674" y="492369"/>
                  </a:cubicBezTo>
                </a:path>
              </a:pathLst>
            </a:cu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下箭头 30"/>
          <p:cNvSpPr/>
          <p:nvPr/>
        </p:nvSpPr>
        <p:spPr bwMode="auto">
          <a:xfrm>
            <a:off x="4643438" y="3643314"/>
            <a:ext cx="285752" cy="428628"/>
          </a:xfrm>
          <a:prstGeom prst="downArrow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29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031 -2.21374E-6 L 0.05972 -2.21374E-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72 -1.85288E-6 L 0.18854 -0.0048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" y="-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923 -0.00324 L 0.28507 -0.00301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0" grpId="0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1768442" y="1785926"/>
            <a:ext cx="5232450" cy="655084"/>
            <a:chOff x="1768442" y="1785926"/>
            <a:chExt cx="5232450" cy="655084"/>
          </a:xfrm>
        </p:grpSpPr>
        <p:sp>
          <p:nvSpPr>
            <p:cNvPr id="3077" name="Line 5"/>
            <p:cNvSpPr>
              <a:spLocks noChangeShapeType="1"/>
            </p:cNvSpPr>
            <p:nvPr/>
          </p:nvSpPr>
          <p:spPr bwMode="auto">
            <a:xfrm flipV="1">
              <a:off x="1773205" y="1798626"/>
              <a:ext cx="0" cy="503237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078" name="Line 6"/>
            <p:cNvSpPr>
              <a:spLocks noChangeShapeType="1"/>
            </p:cNvSpPr>
            <p:nvPr/>
          </p:nvSpPr>
          <p:spPr bwMode="auto">
            <a:xfrm flipV="1">
              <a:off x="2786050" y="1785926"/>
              <a:ext cx="0" cy="503237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079" name="Line 7"/>
            <p:cNvSpPr>
              <a:spLocks noChangeShapeType="1"/>
            </p:cNvSpPr>
            <p:nvPr/>
          </p:nvSpPr>
          <p:spPr bwMode="auto">
            <a:xfrm>
              <a:off x="1768442" y="2295513"/>
              <a:ext cx="151200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080" name="Text Box 8"/>
            <p:cNvSpPr txBox="1">
              <a:spLocks noChangeArrowheads="1"/>
            </p:cNvSpPr>
            <p:nvPr/>
          </p:nvSpPr>
          <p:spPr bwMode="auto">
            <a:xfrm>
              <a:off x="3357554" y="2071678"/>
              <a:ext cx="364333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双引号不是串</a:t>
              </a:r>
              <a:r>
                <a:rPr lang="zh-CN" altLang="en-US" sz="180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的</a:t>
              </a:r>
              <a:r>
                <a:rPr lang="zh-CN" altLang="en-US" sz="18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内容，起</a:t>
              </a:r>
              <a:r>
                <a:rPr lang="zh-CN" altLang="en-US" sz="1800" dirty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标识作用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500166" y="1428736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“</a:t>
            </a:r>
            <a:r>
              <a:rPr kumimoji="1" lang="en-US" altLang="zh-CN" sz="1800" i="1" dirty="0" err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30000" dirty="0" err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1800" i="1" dirty="0" err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30000" dirty="0" err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1800" dirty="0" smtClean="0">
                <a:solidFill>
                  <a:srgbClr val="FF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kumimoji="1" lang="en-US" altLang="zh-CN" sz="1800" i="1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i="1" baseline="-30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”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4348" y="857232"/>
            <a:ext cx="271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串的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逻辑表示：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4348" y="2643182"/>
            <a:ext cx="5715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串的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逻辑表示，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20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i="1" baseline="-25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2000" dirty="0" err="1" smtClean="0"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kumimoji="1" lang="en-US" altLang="zh-CN" sz="20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dirty="0" err="1" smtClean="0"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kumimoji="1" lang="en-US" altLang="zh-CN" sz="20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）代表一个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字符。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3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252444" y="849345"/>
            <a:ext cx="8534398" cy="52767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 algn="l"/>
            <a:r>
              <a:rPr kumimoji="1" lang="en-US" altLang="zh-CN" sz="18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BF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(SqString s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SqString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t)</a:t>
            </a:r>
          </a:p>
          <a:p>
            <a:pPr algn="l"/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i=0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j=0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s.length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&amp;&amp; j&lt;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t.length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</a:p>
          <a:p>
            <a:pPr algn="l"/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s.data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]==</a:t>
            </a:r>
            <a:r>
              <a:rPr kumimoji="1" lang="en-US" altLang="zh-CN" sz="180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t.data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[j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		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主串和子串依次匹配下一个字符</a:t>
            </a:r>
          </a:p>
          <a:p>
            <a:pPr algn="l"/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</a:t>
            </a:r>
          </a:p>
          <a:p>
            <a:pPr algn="l"/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else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主串、子串指针回溯重新开始下一次匹配</a:t>
            </a:r>
          </a:p>
          <a:p>
            <a:pPr algn="l"/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i=i-j+1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主串从下一个位置开始匹配</a:t>
            </a:r>
          </a:p>
          <a:p>
            <a:pPr algn="l"/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j=0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	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子串从头开始匹配</a:t>
            </a:r>
          </a:p>
          <a:p>
            <a:pPr algn="l"/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}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(j&gt;=</a:t>
            </a:r>
            <a:r>
              <a:rPr kumimoji="1" lang="en-US" altLang="zh-CN" sz="18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t.length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或者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(j==t.length)</a:t>
            </a:r>
            <a:endParaRPr kumimoji="1"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return(i-t.length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返回匹配的第一个字符的下标</a:t>
            </a:r>
          </a:p>
          <a:p>
            <a:pPr algn="l"/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return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(-1);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模式匹配不成功</a:t>
            </a:r>
          </a:p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250825" y="269969"/>
            <a:ext cx="2678101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对应的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BF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算法如下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30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785786" y="1075497"/>
            <a:ext cx="7410472" cy="2934109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算法</a:t>
            </a: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在字符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比较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不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相等，需要</a:t>
            </a: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回溯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（即</a:t>
            </a:r>
            <a:r>
              <a:rPr kumimoji="1" lang="en-US" altLang="zh-CN" sz="2000" i="1" err="1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2000" i="1" err="1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2000" err="1"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kumimoji="1" lang="en-US" altLang="zh-CN" sz="2000" i="1" err="1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en-US" altLang="zh-CN" sz="2000" err="1"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）：即退到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中的下一个字符开始进行继续匹配。</a:t>
            </a:r>
            <a:endParaRPr kumimoji="1" lang="zh-CN" altLang="en-US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最好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情况下的时间复杂度为</a:t>
            </a:r>
            <a:r>
              <a:rPr kumimoji="1"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kumimoji="1" lang="en-US" altLang="zh-CN" sz="20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kumimoji="1" lang="en-US" altLang="zh-CN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sz="2000" dirty="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最坏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情况下的时间复杂度为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kumimoji="1" lang="en-US" altLang="zh-CN" sz="2000" i="1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en-US" sz="20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×</a:t>
            </a:r>
            <a:r>
              <a:rPr kumimoji="1" lang="en-US" altLang="zh-CN" sz="2000" i="1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。 </a:t>
            </a:r>
            <a:endParaRPr kumimoji="1" lang="en-US" altLang="zh-CN" sz="2000" dirty="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平均</a:t>
            </a: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的时间复杂度为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kumimoji="1" lang="en-US" altLang="zh-CN" sz="2000" i="1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en-US" sz="2000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×</a:t>
            </a:r>
            <a:r>
              <a:rPr kumimoji="1" lang="en-US" altLang="zh-CN" sz="2000" i="1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zh-CN" altLang="en-US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596" y="285728"/>
            <a:ext cx="2000264" cy="430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BF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算法分析</a:t>
            </a:r>
            <a:endParaRPr lang="zh-CN" altLang="en-US" sz="220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31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/>
          <p:nvPr/>
        </p:nvGrpSpPr>
        <p:grpSpPr>
          <a:xfrm>
            <a:off x="357158" y="500043"/>
            <a:ext cx="1000100" cy="785817"/>
            <a:chOff x="5691204" y="3835411"/>
            <a:chExt cx="1238250" cy="1236663"/>
          </a:xfrm>
        </p:grpSpPr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6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7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8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85786" y="1074250"/>
            <a:ext cx="7572428" cy="124649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假设串采用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顺序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串存储结构。设计一个算法求串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在串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中出现的次数，如果不是子串返回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采用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BF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算法求解。</a:t>
            </a:r>
            <a:endParaRPr lang="en-US" altLang="zh-CN" sz="20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"aa"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"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aa</a:t>
            </a:r>
            <a:r>
              <a:rPr lang="en-US" altLang="zh-CN" sz="2000" smtClean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aa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b"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中出现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次。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8662" y="3429000"/>
            <a:ext cx="7643866" cy="152616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342900" indent="-342900" algn="l">
              <a:lnSpc>
                <a:spcPts val="3000"/>
              </a:lnSpc>
              <a:spcBef>
                <a:spcPts val="1200"/>
              </a:spcBef>
              <a:buBlip>
                <a:blip r:embed="rId3"/>
              </a:buBlip>
            </a:pP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用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count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累计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在串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中出现的次数（初始值为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）。</a:t>
            </a:r>
            <a:endParaRPr lang="en-US" altLang="zh-CN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3000"/>
              </a:lnSpc>
              <a:spcBef>
                <a:spcPts val="1200"/>
              </a:spcBef>
              <a:buBlip>
                <a:blip r:embed="rId3"/>
              </a:buBlip>
            </a:pP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采用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BF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方法，在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找到子串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后不是退出，而是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count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增加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置为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并继续查找，直到整个字符串查找完毕。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071538" y="2500306"/>
            <a:ext cx="722313" cy="582613"/>
            <a:chOff x="1774825" y="5489593"/>
            <a:chExt cx="722313" cy="582613"/>
          </a:xfrm>
        </p:grpSpPr>
        <p:sp>
          <p:nvSpPr>
            <p:cNvPr id="14" name="Text Box 13"/>
            <p:cNvSpPr>
              <a:spLocks noChangeArrowheads="1"/>
            </p:cNvSpPr>
            <p:nvPr/>
          </p:nvSpPr>
          <p:spPr bwMode="auto">
            <a:xfrm>
              <a:off x="2124075" y="5489593"/>
              <a:ext cx="373063" cy="461963"/>
            </a:xfrm>
            <a:prstGeom prst="rect">
              <a:avLst/>
            </a:prstGeom>
            <a:noFill/>
            <a:ln w="9525" cap="flat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0" hangingPunct="0"/>
              <a:r>
                <a:rPr lang="ru-RU" altLang="zh-CN" sz="24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grpSp>
          <p:nvGrpSpPr>
            <p:cNvPr id="15" name="Group 8"/>
            <p:cNvGrpSpPr>
              <a:grpSpLocks/>
            </p:cNvGrpSpPr>
            <p:nvPr/>
          </p:nvGrpSpPr>
          <p:grpSpPr bwMode="auto">
            <a:xfrm>
              <a:off x="1774825" y="5518173"/>
              <a:ext cx="544513" cy="554040"/>
              <a:chOff x="1019" y="1020"/>
              <a:chExt cx="399" cy="406"/>
            </a:xfrm>
          </p:grpSpPr>
          <p:pic>
            <p:nvPicPr>
              <p:cNvPr id="16" name="Picture 49" descr="阴影5"/>
              <p:cNvPicPr preferRelativeResize="0">
                <a:picLocks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039" y="1380"/>
                <a:ext cx="363" cy="4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17" name="AutoShape 8"/>
              <p:cNvSpPr>
                <a:spLocks noChangeArrowheads="1"/>
              </p:cNvSpPr>
              <p:nvPr/>
            </p:nvSpPr>
            <p:spPr bwMode="auto">
              <a:xfrm>
                <a:off x="1019" y="1020"/>
                <a:ext cx="399" cy="370"/>
              </a:xfrm>
              <a:prstGeom prst="roundRect">
                <a:avLst>
                  <a:gd name="adj" fmla="val 8380"/>
                </a:avLst>
              </a:prstGeom>
              <a:gradFill rotWithShape="1">
                <a:gsLst>
                  <a:gs pos="0">
                    <a:srgbClr val="8F0000"/>
                  </a:gs>
                  <a:gs pos="50000">
                    <a:srgbClr val="CF0001"/>
                  </a:gs>
                  <a:gs pos="100000">
                    <a:srgbClr val="F60004"/>
                  </a:gs>
                </a:gsLst>
                <a:lin ang="2700000"/>
              </a:gradFill>
              <a:ln w="9525" cap="flat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wrap="none" anchor="ctr"/>
              <a:lstStyle/>
              <a:p>
                <a:pPr marL="342900" indent="-342900" algn="ctr">
                  <a:buFont typeface="Wingdings" pitchFamily="2" charset="2"/>
                  <a:buNone/>
                </a:pPr>
                <a:r>
                  <a:rPr lang="zh-CN" altLang="en-US" sz="2200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解</a:t>
                </a:r>
                <a:endParaRPr lang="ru-RU" altLang="zh-CN" sz="2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32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714356"/>
            <a:ext cx="7929618" cy="492285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StrCount1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(SqString s,SqString t)</a:t>
            </a:r>
          </a:p>
          <a:p>
            <a:pPr algn="l">
              <a:lnSpc>
                <a:spcPts val="2400"/>
              </a:lnSpc>
            </a:pP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利用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BF</a:t>
            </a:r>
            <a:r>
              <a:rPr lang="zh-CN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算法求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中出现的次数</a:t>
            </a:r>
          </a:p>
          <a:p>
            <a:pPr algn="l">
              <a:lnSpc>
                <a:spcPts val="2400"/>
              </a:lnSpc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i=0,j,k,count=0;</a:t>
            </a:r>
            <a:endParaRPr lang="zh-CN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(i&lt;=s.length-t.length)</a:t>
            </a:r>
            <a:endParaRPr lang="zh-CN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for (k=i,j=0; k&lt;s.length &amp;&amp; j&lt;t.length &amp;&amp; </a:t>
            </a:r>
            <a:endParaRPr lang="zh-CN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s.data[k]==t.data[j]; k++,j++);</a:t>
            </a:r>
            <a:endParaRPr lang="zh-CN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j==t.length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找到一个子串</a:t>
            </a:r>
          </a:p>
          <a:p>
            <a:pPr algn="l">
              <a:lnSpc>
                <a:spcPts val="2400"/>
              </a:lnSpc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count++;			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累加次数</a:t>
            </a:r>
          </a:p>
          <a:p>
            <a:pPr algn="l">
              <a:lnSpc>
                <a:spcPts val="2400"/>
              </a:lnSpc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i=k;				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</a:t>
            </a:r>
          </a:p>
          <a:p>
            <a:pPr algn="l">
              <a:lnSpc>
                <a:spcPts val="2400"/>
              </a:lnSpc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</a:p>
          <a:p>
            <a:pPr algn="l">
              <a:lnSpc>
                <a:spcPts val="2400"/>
              </a:lnSpc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 i++;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//i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增加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count;</a:t>
            </a:r>
            <a:endParaRPr lang="zh-CN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33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 descr="信纸"/>
          <p:cNvSpPr txBox="1">
            <a:spLocks noChangeArrowheads="1"/>
          </p:cNvSpPr>
          <p:nvPr/>
        </p:nvSpPr>
        <p:spPr bwMode="auto">
          <a:xfrm>
            <a:off x="468313" y="620713"/>
            <a:ext cx="2817803" cy="514738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4.3.2 KMP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算法      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468313" y="1412875"/>
            <a:ext cx="8064500" cy="1750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000"/>
              </a:lnSpc>
              <a:spcBef>
                <a:spcPct val="50000"/>
              </a:spcBef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kumimoji="1" lang="en-US" altLang="zh-CN" sz="2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KMP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算法是</a:t>
            </a:r>
            <a:r>
              <a:rPr kumimoji="1" lang="en-US" altLang="zh-CN" sz="2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D.E.Knuth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kumimoji="1" lang="en-US" altLang="zh-CN" sz="2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J.H.Morris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kumimoji="1" lang="en-US" altLang="zh-CN" sz="2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V.R.Pratt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共同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提出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的，简称</a:t>
            </a:r>
            <a:r>
              <a:rPr kumimoji="1" lang="en-US" altLang="zh-CN" sz="20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KMP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20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ct val="50000"/>
              </a:spcBef>
            </a:pP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该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算法较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BF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算法有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较大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改进，主要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消除了主串指针</a:t>
            </a:r>
            <a:r>
              <a:rPr kumimoji="1" lang="zh-CN" altLang="en-US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回溯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，从而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使算法效率有了某种程度的提高。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34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/>
          <p:cNvSpPr txBox="1"/>
          <p:nvPr/>
        </p:nvSpPr>
        <p:spPr>
          <a:xfrm>
            <a:off x="500034" y="1592600"/>
            <a:ext cx="7572428" cy="229290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1200"/>
              </a:spcBef>
              <a:buBlip>
                <a:blip r:embed="rId3"/>
              </a:buBlip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基于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BF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算法，采用空间换时间的方式，提取保存有利于匹配的信息。</a:t>
            </a:r>
            <a:endParaRPr lang="en-US" altLang="zh-CN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1200"/>
              </a:spcBef>
              <a:buBlip>
                <a:blip r:embed="rId3"/>
              </a:buBlip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提取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还是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中的信息？每次从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不同字符开始匹配，而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总是从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20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开始匹配 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提取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中的信息</a:t>
            </a:r>
            <a:endParaRPr lang="en-US" altLang="zh-CN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1200"/>
              </a:spcBef>
              <a:buBlip>
                <a:blip r:embed="rId3"/>
              </a:buBlip>
            </a:pP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中的什么信息？ 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部分匹配信息。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28596" y="949658"/>
            <a:ext cx="357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KMP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算法的思路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35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5" name="Text Box 15"/>
          <p:cNvSpPr txBox="1">
            <a:spLocks noChangeArrowheads="1"/>
          </p:cNvSpPr>
          <p:nvPr/>
        </p:nvSpPr>
        <p:spPr bwMode="auto">
          <a:xfrm>
            <a:off x="2146280" y="2500367"/>
            <a:ext cx="3282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i="1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1800" i="1" dirty="0">
                <a:latin typeface="Consolas" pitchFamily="49" charset="0"/>
                <a:cs typeface="Consolas" pitchFamily="49" charset="0"/>
              </a:rPr>
              <a:t>a   a   </a:t>
            </a:r>
            <a:r>
              <a:rPr lang="en-US" altLang="zh-CN" sz="1800" i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i="1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  a   </a:t>
            </a:r>
            <a:r>
              <a:rPr lang="en-US" altLang="zh-CN" sz="1800" i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102416" name="Text Box 16"/>
          <p:cNvSpPr txBox="1">
            <a:spLocks noChangeArrowheads="1"/>
          </p:cNvSpPr>
          <p:nvPr/>
        </p:nvSpPr>
        <p:spPr bwMode="auto">
          <a:xfrm>
            <a:off x="2146280" y="2101822"/>
            <a:ext cx="31401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 </a:t>
            </a:r>
            <a:r>
              <a:rPr lang="en-US" altLang="zh-CN" sz="14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4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1  </a:t>
            </a:r>
            <a:r>
              <a:rPr lang="en-US" altLang="zh-CN" sz="20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 </a:t>
            </a:r>
            <a:r>
              <a:rPr lang="en-US" altLang="zh-CN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3 </a:t>
            </a:r>
            <a:r>
              <a:rPr lang="en-US" altLang="zh-CN" sz="14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4 </a:t>
            </a:r>
            <a:r>
              <a:rPr lang="en-US" altLang="zh-CN" sz="20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02417" name="Text Box 17"/>
          <p:cNvSpPr txBox="1">
            <a:spLocks noChangeArrowheads="1"/>
          </p:cNvSpPr>
          <p:nvPr/>
        </p:nvSpPr>
        <p:spPr bwMode="auto">
          <a:xfrm>
            <a:off x="2233051" y="3573531"/>
            <a:ext cx="200185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i="1" dirty="0">
                <a:latin typeface="Consolas" pitchFamily="49" charset="0"/>
                <a:cs typeface="Consolas" pitchFamily="49" charset="0"/>
              </a:rPr>
              <a:t>a   a   a   </a:t>
            </a:r>
            <a:r>
              <a:rPr lang="en-US" altLang="zh-CN" sz="1800" i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grpSp>
        <p:nvGrpSpPr>
          <p:cNvPr id="2" name="组合 50"/>
          <p:cNvGrpSpPr/>
          <p:nvPr/>
        </p:nvGrpSpPr>
        <p:grpSpPr>
          <a:xfrm>
            <a:off x="2786050" y="2868632"/>
            <a:ext cx="576000" cy="673100"/>
            <a:chOff x="1325534" y="1412852"/>
            <a:chExt cx="576000" cy="673100"/>
          </a:xfrm>
        </p:grpSpPr>
        <p:sp>
          <p:nvSpPr>
            <p:cNvPr id="102424" name="Line 24"/>
            <p:cNvSpPr>
              <a:spLocks noChangeShapeType="1"/>
            </p:cNvSpPr>
            <p:nvPr/>
          </p:nvSpPr>
          <p:spPr bwMode="auto">
            <a:xfrm>
              <a:off x="1325534" y="2085952"/>
              <a:ext cx="576000" cy="0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425" name="Line 25"/>
            <p:cNvSpPr>
              <a:spLocks noChangeShapeType="1"/>
            </p:cNvSpPr>
            <p:nvPr/>
          </p:nvSpPr>
          <p:spPr bwMode="auto">
            <a:xfrm>
              <a:off x="1325534" y="1412852"/>
              <a:ext cx="576000" cy="0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cxnSp>
          <p:nvCxnSpPr>
            <p:cNvPr id="41" name="直接连接符 40"/>
            <p:cNvCxnSpPr/>
            <p:nvPr/>
          </p:nvCxnSpPr>
          <p:spPr>
            <a:xfrm rot="5400000">
              <a:off x="1280075" y="1748620"/>
              <a:ext cx="642942" cy="1588"/>
            </a:xfrm>
            <a:prstGeom prst="line">
              <a:avLst/>
            </a:prstGeom>
            <a:ln w="38100" cmpd="dbl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48"/>
          <p:cNvGrpSpPr/>
          <p:nvPr/>
        </p:nvGrpSpPr>
        <p:grpSpPr>
          <a:xfrm>
            <a:off x="2232572" y="2827337"/>
            <a:ext cx="1166551" cy="744539"/>
            <a:chOff x="160870" y="1400161"/>
            <a:chExt cx="1166551" cy="744539"/>
          </a:xfrm>
        </p:grpSpPr>
        <p:sp>
          <p:nvSpPr>
            <p:cNvPr id="46" name="Line 23"/>
            <p:cNvSpPr>
              <a:spLocks noChangeShapeType="1"/>
            </p:cNvSpPr>
            <p:nvPr/>
          </p:nvSpPr>
          <p:spPr bwMode="auto">
            <a:xfrm>
              <a:off x="160870" y="2142496"/>
              <a:ext cx="64800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" name="Line 25"/>
            <p:cNvSpPr>
              <a:spLocks noChangeShapeType="1"/>
            </p:cNvSpPr>
            <p:nvPr/>
          </p:nvSpPr>
          <p:spPr bwMode="auto">
            <a:xfrm>
              <a:off x="679421" y="1400161"/>
              <a:ext cx="64800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cxnSp>
          <p:nvCxnSpPr>
            <p:cNvPr id="48" name="直接连接符 47"/>
            <p:cNvCxnSpPr/>
            <p:nvPr/>
          </p:nvCxnSpPr>
          <p:spPr>
            <a:xfrm rot="5400000">
              <a:off x="357158" y="1501758"/>
              <a:ext cx="714380" cy="571504"/>
            </a:xfrm>
            <a:prstGeom prst="line">
              <a:avLst/>
            </a:prstGeom>
            <a:ln w="38100" cmpd="dbl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54"/>
          <p:cNvGrpSpPr/>
          <p:nvPr/>
        </p:nvGrpSpPr>
        <p:grpSpPr>
          <a:xfrm>
            <a:off x="2178036" y="3880214"/>
            <a:ext cx="6751682" cy="595677"/>
            <a:chOff x="2178036" y="3408666"/>
            <a:chExt cx="6751682" cy="595677"/>
          </a:xfrm>
        </p:grpSpPr>
        <p:sp>
          <p:nvSpPr>
            <p:cNvPr id="45" name="TextBox 44"/>
            <p:cNvSpPr txBox="1"/>
            <p:nvPr/>
          </p:nvSpPr>
          <p:spPr>
            <a:xfrm>
              <a:off x="3004206" y="3604233"/>
              <a:ext cx="59255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从</a:t>
              </a:r>
              <a:r>
                <a:rPr lang="en-US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t</a:t>
              </a: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中发现：</a:t>
              </a:r>
              <a:r>
                <a:rPr lang="en-US" altLang="zh-CN" sz="20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前面有</a:t>
              </a:r>
              <a:r>
                <a:rPr lang="en-US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个字符和开头的</a:t>
              </a:r>
              <a:r>
                <a:rPr lang="en-US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个字符相同</a:t>
              </a:r>
              <a:endPara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0" name="Line 24"/>
            <p:cNvSpPr>
              <a:spLocks noChangeShapeType="1"/>
            </p:cNvSpPr>
            <p:nvPr/>
          </p:nvSpPr>
          <p:spPr bwMode="auto">
            <a:xfrm>
              <a:off x="2735810" y="3408666"/>
              <a:ext cx="64800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24"/>
            <p:cNvSpPr>
              <a:spLocks noChangeShapeType="1"/>
            </p:cNvSpPr>
            <p:nvPr/>
          </p:nvSpPr>
          <p:spPr bwMode="auto">
            <a:xfrm>
              <a:off x="2178036" y="3524968"/>
              <a:ext cx="64800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任意多边形 52"/>
            <p:cNvSpPr/>
            <p:nvPr/>
          </p:nvSpPr>
          <p:spPr>
            <a:xfrm>
              <a:off x="2499930" y="3425320"/>
              <a:ext cx="510482" cy="312467"/>
            </a:xfrm>
            <a:custGeom>
              <a:avLst/>
              <a:gdLst>
                <a:gd name="connsiteX0" fmla="*/ 0 w 447675"/>
                <a:gd name="connsiteY0" fmla="*/ 133350 h 431800"/>
                <a:gd name="connsiteX1" fmla="*/ 38100 w 447675"/>
                <a:gd name="connsiteY1" fmla="*/ 180975 h 431800"/>
                <a:gd name="connsiteX2" fmla="*/ 190500 w 447675"/>
                <a:gd name="connsiteY2" fmla="*/ 361950 h 431800"/>
                <a:gd name="connsiteX3" fmla="*/ 409575 w 447675"/>
                <a:gd name="connsiteY3" fmla="*/ 371475 h 431800"/>
                <a:gd name="connsiteX4" fmla="*/ 419100 w 447675"/>
                <a:gd name="connsiteY4" fmla="*/ 0 h 43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7675" h="431800">
                  <a:moveTo>
                    <a:pt x="0" y="133350"/>
                  </a:moveTo>
                  <a:cubicBezTo>
                    <a:pt x="3175" y="138112"/>
                    <a:pt x="6350" y="142875"/>
                    <a:pt x="38100" y="180975"/>
                  </a:cubicBezTo>
                  <a:cubicBezTo>
                    <a:pt x="69850" y="219075"/>
                    <a:pt x="128587" y="330200"/>
                    <a:pt x="190500" y="361950"/>
                  </a:cubicBezTo>
                  <a:cubicBezTo>
                    <a:pt x="252413" y="393700"/>
                    <a:pt x="371475" y="431800"/>
                    <a:pt x="409575" y="371475"/>
                  </a:cubicBezTo>
                  <a:cubicBezTo>
                    <a:pt x="447675" y="311150"/>
                    <a:pt x="433387" y="155575"/>
                    <a:pt x="419100" y="0"/>
                  </a:cubicBezTo>
                </a:path>
              </a:pathLst>
            </a:custGeom>
            <a:ln w="1905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" name="组合 35"/>
          <p:cNvGrpSpPr/>
          <p:nvPr/>
        </p:nvGrpSpPr>
        <p:grpSpPr>
          <a:xfrm>
            <a:off x="3714744" y="2871842"/>
            <a:ext cx="214314" cy="720000"/>
            <a:chOff x="3155940" y="2400294"/>
            <a:chExt cx="214314" cy="720000"/>
          </a:xfrm>
        </p:grpSpPr>
        <p:sp>
          <p:nvSpPr>
            <p:cNvPr id="102422" name="Line 22"/>
            <p:cNvSpPr>
              <a:spLocks noChangeShapeType="1"/>
            </p:cNvSpPr>
            <p:nvPr/>
          </p:nvSpPr>
          <p:spPr bwMode="auto">
            <a:xfrm>
              <a:off x="3246416" y="2400294"/>
              <a:ext cx="0" cy="720000"/>
            </a:xfrm>
            <a:prstGeom prst="line">
              <a:avLst/>
            </a:prstGeom>
            <a:noFill/>
            <a:ln w="38100" cmpd="dbl">
              <a:solidFill>
                <a:srgbClr val="00B05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3155940" y="2689220"/>
              <a:ext cx="214314" cy="142876"/>
            </a:xfrm>
            <a:prstGeom prst="line">
              <a:avLst/>
            </a:prstGeom>
            <a:ln w="38100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42"/>
          <p:cNvGrpSpPr/>
          <p:nvPr/>
        </p:nvGrpSpPr>
        <p:grpSpPr>
          <a:xfrm>
            <a:off x="3153288" y="2511456"/>
            <a:ext cx="784151" cy="1386364"/>
            <a:chOff x="1550971" y="1042504"/>
            <a:chExt cx="784151" cy="1386364"/>
          </a:xfrm>
        </p:grpSpPr>
        <p:sp>
          <p:nvSpPr>
            <p:cNvPr id="102435" name="Oval 35"/>
            <p:cNvSpPr>
              <a:spLocks noChangeArrowheads="1"/>
            </p:cNvSpPr>
            <p:nvPr/>
          </p:nvSpPr>
          <p:spPr bwMode="auto">
            <a:xfrm>
              <a:off x="2047785" y="1042504"/>
              <a:ext cx="287337" cy="3603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28575" cap="rnd">
              <a:solidFill>
                <a:srgbClr val="FF330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36" name="Oval 36"/>
            <p:cNvSpPr>
              <a:spLocks noChangeArrowheads="1"/>
            </p:cNvSpPr>
            <p:nvPr/>
          </p:nvSpPr>
          <p:spPr bwMode="auto">
            <a:xfrm>
              <a:off x="1550971" y="2068505"/>
              <a:ext cx="287337" cy="3603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28575" cap="rnd">
              <a:solidFill>
                <a:srgbClr val="FF330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37" name="Line 37"/>
            <p:cNvSpPr>
              <a:spLocks noChangeShapeType="1"/>
            </p:cNvSpPr>
            <p:nvPr/>
          </p:nvSpPr>
          <p:spPr bwMode="auto">
            <a:xfrm flipH="1">
              <a:off x="1755237" y="1363704"/>
              <a:ext cx="337094" cy="73922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643042" y="2535599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s: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43042" y="349733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t: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14282" y="1714488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latin typeface="仿宋" pitchFamily="49" charset="-122"/>
                <a:ea typeface="仿宋" pitchFamily="49" charset="-122"/>
              </a:rPr>
              <a:t>开始匹配的字符</a:t>
            </a:r>
            <a:endParaRPr lang="zh-CN" altLang="en-US" sz="1800">
              <a:latin typeface="仿宋" pitchFamily="49" charset="-122"/>
              <a:ea typeface="仿宋" pitchFamily="49" charset="-122"/>
            </a:endParaRPr>
          </a:p>
        </p:txBody>
      </p:sp>
      <p:cxnSp>
        <p:nvCxnSpPr>
          <p:cNvPr id="31" name="直接连接符 30"/>
          <p:cNvCxnSpPr>
            <a:stCxn id="44" idx="2"/>
          </p:cNvCxnSpPr>
          <p:nvPr/>
        </p:nvCxnSpPr>
        <p:spPr>
          <a:xfrm rot="16200000" flipH="1">
            <a:off x="1449058" y="1920614"/>
            <a:ext cx="602282" cy="928694"/>
          </a:xfrm>
          <a:prstGeom prst="line">
            <a:avLst/>
          </a:prstGeom>
          <a:ln w="28575"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rot="5400000">
            <a:off x="1919890" y="3231584"/>
            <a:ext cx="756000" cy="1588"/>
          </a:xfrm>
          <a:prstGeom prst="straightConnector1">
            <a:avLst/>
          </a:prstGeom>
          <a:ln w="19050">
            <a:solidFill>
              <a:srgbClr val="008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rot="5400000">
            <a:off x="2418406" y="3226822"/>
            <a:ext cx="756000" cy="1588"/>
          </a:xfrm>
          <a:prstGeom prst="straightConnector1">
            <a:avLst/>
          </a:prstGeom>
          <a:ln w="19050">
            <a:solidFill>
              <a:srgbClr val="008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rot="5400000">
            <a:off x="2927418" y="3236002"/>
            <a:ext cx="756000" cy="1588"/>
          </a:xfrm>
          <a:prstGeom prst="straightConnector1">
            <a:avLst/>
          </a:prstGeom>
          <a:ln w="19050">
            <a:solidFill>
              <a:srgbClr val="008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55"/>
          <p:cNvGrpSpPr/>
          <p:nvPr/>
        </p:nvGrpSpPr>
        <p:grpSpPr>
          <a:xfrm>
            <a:off x="2878686" y="1643050"/>
            <a:ext cx="2571768" cy="971612"/>
            <a:chOff x="2643174" y="1242940"/>
            <a:chExt cx="2571768" cy="971612"/>
          </a:xfrm>
        </p:grpSpPr>
        <p:sp>
          <p:nvSpPr>
            <p:cNvPr id="29" name="TextBox 28"/>
            <p:cNvSpPr txBox="1"/>
            <p:nvPr/>
          </p:nvSpPr>
          <p:spPr>
            <a:xfrm>
              <a:off x="2643174" y="1242940"/>
              <a:ext cx="2571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仿宋" pitchFamily="49" charset="-122"/>
                  <a:ea typeface="仿宋" pitchFamily="49" charset="-122"/>
                </a:rPr>
                <a:t>下次开始匹配的字符</a:t>
              </a:r>
              <a:endParaRPr lang="zh-CN" altLang="en-US" sz="1800">
                <a:latin typeface="仿宋" pitchFamily="49" charset="-122"/>
                <a:ea typeface="仿宋" pitchFamily="49" charset="-122"/>
              </a:endParaRPr>
            </a:p>
          </p:txBody>
        </p:sp>
        <p:cxnSp>
          <p:nvCxnSpPr>
            <p:cNvPr id="39" name="直接连接符 38"/>
            <p:cNvCxnSpPr/>
            <p:nvPr/>
          </p:nvCxnSpPr>
          <p:spPr>
            <a:xfrm rot="5400000">
              <a:off x="2478839" y="1764465"/>
              <a:ext cx="614422" cy="285752"/>
            </a:xfrm>
            <a:prstGeom prst="line">
              <a:avLst/>
            </a:prstGeom>
            <a:ln w="19050">
              <a:solidFill>
                <a:srgbClr val="C00000"/>
              </a:solidFill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8" name="组合 65"/>
          <p:cNvGrpSpPr/>
          <p:nvPr/>
        </p:nvGrpSpPr>
        <p:grpSpPr>
          <a:xfrm>
            <a:off x="3214678" y="4500570"/>
            <a:ext cx="4357718" cy="1187810"/>
            <a:chOff x="3214678" y="4500570"/>
            <a:chExt cx="4357718" cy="1187810"/>
          </a:xfrm>
        </p:grpSpPr>
        <p:sp>
          <p:nvSpPr>
            <p:cNvPr id="102439" name="Text Box 39"/>
            <p:cNvSpPr txBox="1">
              <a:spLocks noChangeArrowheads="1"/>
            </p:cNvSpPr>
            <p:nvPr/>
          </p:nvSpPr>
          <p:spPr bwMode="auto">
            <a:xfrm>
              <a:off x="3214678" y="4929198"/>
              <a:ext cx="4357718" cy="759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ts val="2600"/>
                </a:lnSpc>
                <a:spcBef>
                  <a:spcPts val="0"/>
                </a:spcBef>
              </a:pPr>
              <a:r>
                <a:rPr lang="en-US" altLang="zh-CN" sz="2000" smtClean="0"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t</a:t>
              </a:r>
              <a:r>
                <a:rPr lang="zh-CN" altLang="en-US" sz="2000" smtClean="0"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中每个位置都有这种信息</a:t>
              </a:r>
              <a:endParaRPr lang="en-US" altLang="zh-CN" sz="2000" smtClean="0">
                <a:latin typeface="Consolas" pitchFamily="49" charset="0"/>
                <a:ea typeface="华文中宋" pitchFamily="2" charset="-122"/>
                <a:cs typeface="Consolas" pitchFamily="49" charset="0"/>
              </a:endParaRPr>
            </a:p>
            <a:p>
              <a:pPr algn="l">
                <a:lnSpc>
                  <a:spcPts val="2600"/>
                </a:lnSpc>
                <a:spcBef>
                  <a:spcPts val="0"/>
                </a:spcBef>
              </a:pPr>
              <a:r>
                <a:rPr lang="zh-CN" altLang="en-US" sz="2000" smtClean="0"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用一</a:t>
              </a:r>
              <a:r>
                <a:rPr lang="zh-CN" altLang="en-US" sz="2000"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个数组</a:t>
              </a:r>
              <a:r>
                <a:rPr lang="en-US" altLang="zh-CN" sz="2000" smtClean="0">
                  <a:solidFill>
                    <a:srgbClr val="C0000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next</a:t>
              </a:r>
              <a:r>
                <a:rPr lang="zh-CN" altLang="en-US" sz="2000" smtClean="0"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保存，如</a:t>
              </a:r>
              <a:r>
                <a:rPr lang="en-US" altLang="zh-CN" sz="2000" smtClean="0">
                  <a:solidFill>
                    <a:srgbClr val="C0000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next[3</a:t>
              </a:r>
              <a:r>
                <a:rPr lang="en-US" altLang="zh-CN" sz="2000">
                  <a:solidFill>
                    <a:srgbClr val="C0000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]</a:t>
              </a:r>
              <a:r>
                <a:rPr lang="en-US" altLang="zh-CN" sz="2000"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=2</a:t>
              </a:r>
            </a:p>
          </p:txBody>
        </p:sp>
        <p:sp>
          <p:nvSpPr>
            <p:cNvPr id="38" name="下箭头 37"/>
            <p:cNvSpPr/>
            <p:nvPr/>
          </p:nvSpPr>
          <p:spPr bwMode="auto">
            <a:xfrm>
              <a:off x="5072066" y="4500570"/>
              <a:ext cx="214314" cy="357190"/>
            </a:xfrm>
            <a:prstGeom prst="downArrow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1" name="Text Box 4"/>
          <p:cNvSpPr txBox="1">
            <a:spLocks noChangeArrowheads="1"/>
          </p:cNvSpPr>
          <p:nvPr/>
        </p:nvSpPr>
        <p:spPr bwMode="auto">
          <a:xfrm>
            <a:off x="285720" y="885750"/>
            <a:ext cx="52149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目标串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“</a:t>
            </a:r>
            <a:r>
              <a:rPr lang="en-US" altLang="zh-CN" sz="2000" i="1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aaaaab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”，模式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串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“</a:t>
            </a:r>
            <a:r>
              <a:rPr lang="en-US" altLang="zh-CN" sz="20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aaab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”。 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9" name="Text Box 45"/>
          <p:cNvSpPr txBox="1">
            <a:spLocks noChangeArrowheads="1"/>
          </p:cNvSpPr>
          <p:nvPr/>
        </p:nvSpPr>
        <p:spPr bwMode="auto">
          <a:xfrm>
            <a:off x="214282" y="314246"/>
            <a:ext cx="5357850" cy="380480"/>
          </a:xfrm>
          <a:prstGeom prst="rect">
            <a:avLst/>
          </a:prstGeom>
          <a:solidFill>
            <a:srgbClr val="6600CC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 lIns="162000" tIns="36000" rIns="162000" bIns="36000">
            <a:spAutoFit/>
          </a:bodyPr>
          <a:lstStyle/>
          <a:p>
            <a:r>
              <a:rPr lang="en-US" altLang="zh-CN" sz="2000" dirty="0" err="1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KMP</a:t>
            </a:r>
            <a:r>
              <a:rPr lang="zh-CN" altLang="en-US" sz="20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算法用</a:t>
            </a:r>
            <a:r>
              <a:rPr lang="en-US" altLang="zh-CN" sz="20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next</a:t>
            </a:r>
            <a:r>
              <a:rPr lang="zh-CN" altLang="en-US" sz="20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数组保存部分匹配</a:t>
            </a:r>
            <a:r>
              <a:rPr lang="zh-CN" altLang="en-US" sz="200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信</a:t>
            </a:r>
            <a:r>
              <a:rPr lang="zh-CN" altLang="en-US" sz="200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息</a:t>
            </a:r>
            <a:endParaRPr lang="zh-CN" altLang="en-US" sz="2000" dirty="0">
              <a:solidFill>
                <a:schemeClr val="bg1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grpSp>
        <p:nvGrpSpPr>
          <p:cNvPr id="9" name="组合 64"/>
          <p:cNvGrpSpPr/>
          <p:nvPr/>
        </p:nvGrpSpPr>
        <p:grpSpPr>
          <a:xfrm>
            <a:off x="3526972" y="3225522"/>
            <a:ext cx="3116730" cy="678264"/>
            <a:chOff x="3526972" y="3225522"/>
            <a:chExt cx="3116730" cy="678264"/>
          </a:xfrm>
        </p:grpSpPr>
        <p:sp>
          <p:nvSpPr>
            <p:cNvPr id="58" name="TextBox 57"/>
            <p:cNvSpPr txBox="1"/>
            <p:nvPr/>
          </p:nvSpPr>
          <p:spPr>
            <a:xfrm>
              <a:off x="4071934" y="3357562"/>
              <a:ext cx="2571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华文中宋" pitchFamily="2" charset="-122"/>
                  <a:ea typeface="华文中宋" pitchFamily="2" charset="-122"/>
                  <a:cs typeface="Consolas" pitchFamily="49" charset="0"/>
                </a:rPr>
                <a:t>下次匹配的两个字符</a:t>
              </a:r>
              <a:endParaRPr lang="zh-CN" altLang="en-US" sz="1800">
                <a:latin typeface="华文中宋" pitchFamily="2" charset="-122"/>
                <a:ea typeface="华文中宋" pitchFamily="2" charset="-122"/>
                <a:cs typeface="Consolas" pitchFamily="49" charset="0"/>
              </a:endParaRPr>
            </a:p>
          </p:txBody>
        </p:sp>
        <p:sp>
          <p:nvSpPr>
            <p:cNvPr id="64" name="任意多边形 63"/>
            <p:cNvSpPr/>
            <p:nvPr/>
          </p:nvSpPr>
          <p:spPr>
            <a:xfrm>
              <a:off x="3526972" y="3225522"/>
              <a:ext cx="713433" cy="678264"/>
            </a:xfrm>
            <a:custGeom>
              <a:avLst/>
              <a:gdLst>
                <a:gd name="connsiteX0" fmla="*/ 0 w 713433"/>
                <a:gd name="connsiteY0" fmla="*/ 0 h 678264"/>
                <a:gd name="connsiteX1" fmla="*/ 80387 w 713433"/>
                <a:gd name="connsiteY1" fmla="*/ 190918 h 678264"/>
                <a:gd name="connsiteX2" fmla="*/ 120580 w 713433"/>
                <a:gd name="connsiteY2" fmla="*/ 602901 h 678264"/>
                <a:gd name="connsiteX3" fmla="*/ 462224 w 713433"/>
                <a:gd name="connsiteY3" fmla="*/ 643094 h 678264"/>
                <a:gd name="connsiteX4" fmla="*/ 713433 w 713433"/>
                <a:gd name="connsiteY4" fmla="*/ 391885 h 67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3433" h="678264">
                  <a:moveTo>
                    <a:pt x="0" y="0"/>
                  </a:moveTo>
                  <a:cubicBezTo>
                    <a:pt x="30145" y="45217"/>
                    <a:pt x="60290" y="90435"/>
                    <a:pt x="80387" y="190918"/>
                  </a:cubicBezTo>
                  <a:cubicBezTo>
                    <a:pt x="100484" y="291401"/>
                    <a:pt x="56940" y="527538"/>
                    <a:pt x="120580" y="602901"/>
                  </a:cubicBezTo>
                  <a:cubicBezTo>
                    <a:pt x="184220" y="678264"/>
                    <a:pt x="363415" y="678263"/>
                    <a:pt x="462224" y="643094"/>
                  </a:cubicBezTo>
                  <a:cubicBezTo>
                    <a:pt x="561033" y="607925"/>
                    <a:pt x="637233" y="499905"/>
                    <a:pt x="713433" y="391885"/>
                  </a:cubicBezTo>
                </a:path>
              </a:pathLst>
            </a:custGeom>
            <a:ln w="19050"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1" name="灯片编号占位符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36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/>
          <p:nvPr/>
        </p:nvGrpSpPr>
        <p:grpSpPr>
          <a:xfrm>
            <a:off x="385794" y="1136657"/>
            <a:ext cx="7043726" cy="1518667"/>
            <a:chOff x="385794" y="1341767"/>
            <a:chExt cx="7043726" cy="1518667"/>
          </a:xfrm>
        </p:grpSpPr>
        <p:sp>
          <p:nvSpPr>
            <p:cNvPr id="61442" name="Text Box 2"/>
            <p:cNvSpPr txBox="1">
              <a:spLocks noChangeArrowheads="1"/>
            </p:cNvSpPr>
            <p:nvPr/>
          </p:nvSpPr>
          <p:spPr bwMode="auto">
            <a:xfrm>
              <a:off x="385794" y="1341767"/>
              <a:ext cx="7043726" cy="815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模式</a:t>
              </a:r>
              <a:r>
                <a:rPr kumimoji="1"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串</a:t>
              </a:r>
              <a:r>
                <a:rPr kumimoji="1"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中字符</a:t>
              </a:r>
              <a:r>
                <a:rPr kumimoji="1"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kumimoji="1" lang="en-US" altLang="zh-CN" sz="1800" i="1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1"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,</a:t>
              </a:r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存</a:t>
              </a:r>
              <a:r>
                <a:rPr kumimoji="1"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在某个</a:t>
              </a:r>
              <a:r>
                <a:rPr kumimoji="1" lang="en-US" altLang="zh-CN" sz="18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kumimoji="1"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0&lt;</a:t>
              </a:r>
              <a:r>
                <a:rPr kumimoji="1" lang="en-US" altLang="zh-CN" sz="18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&lt;</a:t>
              </a:r>
              <a:r>
                <a:rPr kumimoji="1" lang="en-US" altLang="zh-CN" sz="18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），使得以下成立</a:t>
              </a:r>
              <a:r>
                <a:rPr kumimoji="1"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:</a:t>
              </a:r>
            </a:p>
            <a:p>
              <a:pPr algn="l">
                <a:spcBef>
                  <a:spcPct val="50000"/>
                </a:spcBef>
              </a:pPr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   “</a:t>
              </a:r>
              <a:r>
                <a:rPr kumimoji="1"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kumimoji="1" lang="en-US" altLang="zh-CN" sz="1800" baseline="-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kumimoji="1"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kumimoji="1" lang="en-US" altLang="zh-CN" sz="1800" baseline="-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kumimoji="1"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kumimoji="1" lang="en-US" altLang="zh-CN" sz="1800" smtClean="0">
                  <a:latin typeface="宋体" pitchFamily="2" charset="-122"/>
                  <a:ea typeface="宋体" pitchFamily="2" charset="-122"/>
                  <a:cs typeface="Consolas" pitchFamily="49" charset="0"/>
                </a:rPr>
                <a:t>…</a:t>
              </a:r>
              <a:r>
                <a:rPr kumimoji="1"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t</a:t>
              </a:r>
              <a:r>
                <a:rPr kumimoji="1" lang="en-US" altLang="zh-CN" sz="1800" i="1" baseline="-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en-US" altLang="zh-CN" sz="1800" baseline="-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-1</a:t>
              </a:r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”</a:t>
              </a:r>
              <a:r>
                <a:rPr kumimoji="1"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=  </a:t>
              </a:r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“</a:t>
              </a:r>
              <a:r>
                <a:rPr kumimoji="1"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kumimoji="1" lang="en-US" altLang="zh-CN" sz="1800" i="1" baseline="-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1" lang="en-US" altLang="zh-CN" sz="1800" baseline="-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-</a:t>
              </a:r>
              <a:r>
                <a:rPr kumimoji="1" lang="en-US" altLang="zh-CN" sz="1800" i="1" baseline="-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kumimoji="1" lang="en-US" altLang="zh-CN" sz="1800" i="1" baseline="-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1" lang="en-US" altLang="zh-CN" sz="1800" baseline="-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-</a:t>
              </a:r>
              <a:r>
                <a:rPr kumimoji="1" lang="en-US" altLang="zh-CN" sz="1800" i="1" baseline="-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en-US" altLang="zh-CN" sz="1800" baseline="-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+1</a:t>
              </a:r>
              <a:r>
                <a:rPr kumimoji="1" lang="en-US" altLang="zh-CN" sz="1800" smtClean="0">
                  <a:latin typeface="宋体" pitchFamily="2" charset="-122"/>
                  <a:ea typeface="宋体" pitchFamily="2" charset="-122"/>
                  <a:cs typeface="Consolas" pitchFamily="49" charset="0"/>
                </a:rPr>
                <a:t>…</a:t>
              </a:r>
              <a:r>
                <a:rPr kumimoji="1"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kumimoji="1" lang="en-US" altLang="zh-CN" sz="1800" i="1" baseline="-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1" lang="en-US" altLang="zh-CN" sz="1800" baseline="-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-1 </a:t>
              </a:r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”</a:t>
              </a:r>
              <a:endPara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" name="左大括号 4"/>
            <p:cNvSpPr/>
            <p:nvPr/>
          </p:nvSpPr>
          <p:spPr>
            <a:xfrm rot="16200000">
              <a:off x="1928794" y="1756627"/>
              <a:ext cx="214314" cy="1214446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71538" y="2491102"/>
              <a:ext cx="2143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开头的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个字符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57554" y="2491102"/>
              <a:ext cx="2428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t</a:t>
              </a:r>
              <a:r>
                <a:rPr lang="en-US" altLang="zh-CN" sz="1800" i="1" baseline="-25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前面的</a:t>
              </a:r>
              <a:r>
                <a:rPr lang="en-US" altLang="zh-CN" sz="1800" i="1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个字符</a:t>
              </a:r>
              <a:endPara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" name="左大括号 7"/>
            <p:cNvSpPr/>
            <p:nvPr/>
          </p:nvSpPr>
          <p:spPr>
            <a:xfrm rot="16200000">
              <a:off x="4316347" y="1643849"/>
              <a:ext cx="214313" cy="1440000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1071538" y="332611"/>
            <a:ext cx="6858048" cy="4531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next[</a:t>
            </a:r>
            <a:r>
              <a:rPr lang="en-US" altLang="zh-CN" sz="2000" i="1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]</a:t>
            </a:r>
            <a:r>
              <a:rPr lang="zh-CN" altLang="en-US" sz="200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是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指</a:t>
            </a:r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t</a:t>
            </a:r>
            <a:r>
              <a:rPr lang="en-US" altLang="zh-CN" sz="2000" i="1" baseline="-2500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j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字符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前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有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多少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个字符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与</a:t>
            </a:r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t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开头的字符相同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grpSp>
        <p:nvGrpSpPr>
          <p:cNvPr id="3" name="组合 16"/>
          <p:cNvGrpSpPr/>
          <p:nvPr/>
        </p:nvGrpSpPr>
        <p:grpSpPr>
          <a:xfrm>
            <a:off x="785786" y="3000372"/>
            <a:ext cx="6572296" cy="747148"/>
            <a:chOff x="285720" y="2732338"/>
            <a:chExt cx="6572296" cy="747148"/>
          </a:xfrm>
        </p:grpSpPr>
        <p:sp>
          <p:nvSpPr>
            <p:cNvPr id="13" name="TextBox 12"/>
            <p:cNvSpPr txBox="1"/>
            <p:nvPr/>
          </p:nvSpPr>
          <p:spPr>
            <a:xfrm>
              <a:off x="285720" y="3071810"/>
              <a:ext cx="6572296" cy="407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50000"/>
                </a:spcBef>
              </a:pP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例如，</a:t>
              </a: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t= 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“</a:t>
              </a:r>
              <a:r>
                <a:rPr kumimoji="1"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a b a b </a:t>
              </a:r>
              <a:r>
                <a:rPr kumimoji="1" lang="en-US" altLang="zh-CN" sz="2000" i="1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” </a:t>
              </a:r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考虑</a:t>
              </a:r>
              <a:r>
                <a:rPr kumimoji="1" lang="en-US" altLang="zh-CN" sz="1800" smtClean="0">
                  <a:solidFill>
                    <a:srgbClr val="00B05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t[4]='</a:t>
              </a:r>
              <a:r>
                <a:rPr kumimoji="1" lang="en-US" altLang="zh-CN" sz="1800" i="1" smtClean="0">
                  <a:solidFill>
                    <a:srgbClr val="00B05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kumimoji="1" lang="en-US" altLang="zh-CN" sz="1800" smtClean="0">
                  <a:solidFill>
                    <a:srgbClr val="00B05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'   </a:t>
              </a:r>
              <a:r>
                <a:rPr kumimoji="1"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</a:t>
              </a:r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   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2756" y="2732338"/>
              <a:ext cx="14747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r>
                <a:rPr lang="en-US" altLang="zh-CN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643174" y="5416405"/>
            <a:ext cx="45720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 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，所以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next[4] = 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 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 2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" name="组合 25"/>
          <p:cNvGrpSpPr/>
          <p:nvPr/>
        </p:nvGrpSpPr>
        <p:grpSpPr>
          <a:xfrm>
            <a:off x="1785918" y="3909880"/>
            <a:ext cx="2857520" cy="1362170"/>
            <a:chOff x="1785918" y="4065615"/>
            <a:chExt cx="2857520" cy="1362170"/>
          </a:xfrm>
        </p:grpSpPr>
        <p:sp>
          <p:nvSpPr>
            <p:cNvPr id="18" name="下箭头 17"/>
            <p:cNvSpPr/>
            <p:nvPr/>
          </p:nvSpPr>
          <p:spPr bwMode="auto">
            <a:xfrm>
              <a:off x="2928926" y="4065615"/>
              <a:ext cx="214314" cy="428628"/>
            </a:xfrm>
            <a:prstGeom prst="downArrow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85918" y="4572008"/>
              <a:ext cx="28575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t= 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“</a:t>
              </a:r>
              <a:r>
                <a:rPr kumimoji="1"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a b a b </a:t>
              </a:r>
              <a:r>
                <a:rPr kumimoji="1" lang="en-US" altLang="zh-CN" sz="2000" i="1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”</a:t>
              </a:r>
              <a:endParaRPr lang="zh-CN" altLang="en-US" sz="2000"/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3123144" y="5001738"/>
              <a:ext cx="428628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2561688" y="5144090"/>
              <a:ext cx="428628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5" name="任意多边形 24"/>
            <p:cNvSpPr/>
            <p:nvPr/>
          </p:nvSpPr>
          <p:spPr>
            <a:xfrm>
              <a:off x="2773345" y="5024176"/>
              <a:ext cx="616299" cy="403609"/>
            </a:xfrm>
            <a:custGeom>
              <a:avLst/>
              <a:gdLst>
                <a:gd name="connsiteX0" fmla="*/ 572756 w 616299"/>
                <a:gd name="connsiteY0" fmla="*/ 0 h 403609"/>
                <a:gd name="connsiteX1" fmla="*/ 572756 w 616299"/>
                <a:gd name="connsiteY1" fmla="*/ 231112 h 403609"/>
                <a:gd name="connsiteX2" fmla="*/ 311499 w 616299"/>
                <a:gd name="connsiteY2" fmla="*/ 391886 h 403609"/>
                <a:gd name="connsiteX3" fmla="*/ 70339 w 616299"/>
                <a:gd name="connsiteY3" fmla="*/ 301450 h 403609"/>
                <a:gd name="connsiteX4" fmla="*/ 0 w 616299"/>
                <a:gd name="connsiteY4" fmla="*/ 140677 h 403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6299" h="403609">
                  <a:moveTo>
                    <a:pt x="572756" y="0"/>
                  </a:moveTo>
                  <a:cubicBezTo>
                    <a:pt x="594527" y="82899"/>
                    <a:pt x="616299" y="165798"/>
                    <a:pt x="572756" y="231112"/>
                  </a:cubicBezTo>
                  <a:cubicBezTo>
                    <a:pt x="529213" y="296426"/>
                    <a:pt x="395235" y="380163"/>
                    <a:pt x="311499" y="391886"/>
                  </a:cubicBezTo>
                  <a:cubicBezTo>
                    <a:pt x="227763" y="403609"/>
                    <a:pt x="122256" y="343318"/>
                    <a:pt x="70339" y="301450"/>
                  </a:cubicBezTo>
                  <a:cubicBezTo>
                    <a:pt x="18422" y="259582"/>
                    <a:pt x="9211" y="200129"/>
                    <a:pt x="0" y="140677"/>
                  </a:cubicBezTo>
                </a:path>
              </a:pathLst>
            </a:custGeom>
            <a:ln w="57150" cmpd="dbl">
              <a:solidFill>
                <a:srgbClr val="008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34"/>
          <p:cNvGrpSpPr/>
          <p:nvPr/>
        </p:nvGrpSpPr>
        <p:grpSpPr>
          <a:xfrm>
            <a:off x="428596" y="306926"/>
            <a:ext cx="500066" cy="571504"/>
            <a:chOff x="428596" y="357166"/>
            <a:chExt cx="500066" cy="571504"/>
          </a:xfrm>
        </p:grpSpPr>
        <p:grpSp>
          <p:nvGrpSpPr>
            <p:cNvPr id="10" name="Group 51"/>
            <p:cNvGrpSpPr>
              <a:grpSpLocks/>
            </p:cNvGrpSpPr>
            <p:nvPr/>
          </p:nvGrpSpPr>
          <p:grpSpPr bwMode="auto">
            <a:xfrm>
              <a:off x="428596" y="357166"/>
              <a:ext cx="500066" cy="571504"/>
              <a:chOff x="2744" y="-584"/>
              <a:chExt cx="614" cy="702"/>
            </a:xfrm>
          </p:grpSpPr>
          <p:sp>
            <p:nvSpPr>
              <p:cNvPr id="28" name="Oval 52"/>
              <p:cNvSpPr>
                <a:spLocks noChangeArrowheads="1"/>
              </p:cNvSpPr>
              <p:nvPr/>
            </p:nvSpPr>
            <p:spPr bwMode="auto">
              <a:xfrm>
                <a:off x="2744" y="-85"/>
                <a:ext cx="590" cy="20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31750" cap="rnd" algn="ctr">
                <a:noFill/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2" name="Group 53"/>
              <p:cNvGrpSpPr>
                <a:grpSpLocks/>
              </p:cNvGrpSpPr>
              <p:nvPr/>
            </p:nvGrpSpPr>
            <p:grpSpPr bwMode="auto">
              <a:xfrm>
                <a:off x="2745" y="-584"/>
                <a:ext cx="613" cy="613"/>
                <a:chOff x="2335" y="1139"/>
                <a:chExt cx="1089" cy="1089"/>
              </a:xfrm>
            </p:grpSpPr>
            <p:sp>
              <p:nvSpPr>
                <p:cNvPr id="30" name="Oval 54"/>
                <p:cNvSpPr>
                  <a:spLocks noChangeArrowheads="1"/>
                </p:cNvSpPr>
                <p:nvPr/>
              </p:nvSpPr>
              <p:spPr bwMode="auto">
                <a:xfrm>
                  <a:off x="2335" y="1139"/>
                  <a:ext cx="1089" cy="1089"/>
                </a:xfrm>
                <a:prstGeom prst="ellipse">
                  <a:avLst/>
                </a:prstGeom>
                <a:solidFill>
                  <a:srgbClr val="FF0000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15" name="Group 55"/>
                <p:cNvGrpSpPr>
                  <a:grpSpLocks/>
                </p:cNvGrpSpPr>
                <p:nvPr/>
              </p:nvGrpSpPr>
              <p:grpSpPr bwMode="auto">
                <a:xfrm>
                  <a:off x="2418" y="1169"/>
                  <a:ext cx="917" cy="297"/>
                  <a:chOff x="1423" y="1843"/>
                  <a:chExt cx="916" cy="296"/>
                </a:xfrm>
              </p:grpSpPr>
              <p:sp>
                <p:nvSpPr>
                  <p:cNvPr id="32" name="Freeform 56"/>
                  <p:cNvSpPr>
                    <a:spLocks/>
                  </p:cNvSpPr>
                  <p:nvPr/>
                </p:nvSpPr>
                <p:spPr bwMode="auto">
                  <a:xfrm>
                    <a:off x="1423" y="1843"/>
                    <a:ext cx="916" cy="296"/>
                  </a:xfrm>
                  <a:custGeom>
                    <a:avLst/>
                    <a:gdLst/>
                    <a:ahLst/>
                    <a:cxnLst>
                      <a:cxn ang="0">
                        <a:pos x="0" y="1576"/>
                      </a:cxn>
                      <a:cxn ang="0">
                        <a:pos x="50" y="1462"/>
                      </a:cxn>
                      <a:cxn ang="0">
                        <a:pos x="108" y="1350"/>
                      </a:cxn>
                      <a:cxn ang="0">
                        <a:pos x="170" y="1242"/>
                      </a:cxn>
                      <a:cxn ang="0">
                        <a:pos x="238" y="1138"/>
                      </a:cxn>
                      <a:cxn ang="0">
                        <a:pos x="310" y="1036"/>
                      </a:cxn>
                      <a:cxn ang="0">
                        <a:pos x="386" y="940"/>
                      </a:cxn>
                      <a:cxn ang="0">
                        <a:pos x="468" y="846"/>
                      </a:cxn>
                      <a:cxn ang="0">
                        <a:pos x="552" y="756"/>
                      </a:cxn>
                      <a:cxn ang="0">
                        <a:pos x="596" y="712"/>
                      </a:cxn>
                      <a:cxn ang="0">
                        <a:pos x="688" y="630"/>
                      </a:cxn>
                      <a:cxn ang="0">
                        <a:pos x="784" y="550"/>
                      </a:cxn>
                      <a:cxn ang="0">
                        <a:pos x="884" y="476"/>
                      </a:cxn>
                      <a:cxn ang="0">
                        <a:pos x="986" y="406"/>
                      </a:cxn>
                      <a:cxn ang="0">
                        <a:pos x="1092" y="342"/>
                      </a:cxn>
                      <a:cxn ang="0">
                        <a:pos x="1202" y="282"/>
                      </a:cxn>
                      <a:cxn ang="0">
                        <a:pos x="1316" y="228"/>
                      </a:cxn>
                      <a:cxn ang="0">
                        <a:pos x="1374" y="202"/>
                      </a:cxn>
                      <a:cxn ang="0">
                        <a:pos x="1490" y="156"/>
                      </a:cxn>
                      <a:cxn ang="0">
                        <a:pos x="1610" y="116"/>
                      </a:cxn>
                      <a:cxn ang="0">
                        <a:pos x="1732" y="80"/>
                      </a:cxn>
                      <a:cxn ang="0">
                        <a:pos x="1858" y="52"/>
                      </a:cxn>
                      <a:cxn ang="0">
                        <a:pos x="1984" y="30"/>
                      </a:cxn>
                      <a:cxn ang="0">
                        <a:pos x="2114" y="12"/>
                      </a:cxn>
                      <a:cxn ang="0">
                        <a:pos x="2246" y="2"/>
                      </a:cxn>
                      <a:cxn ang="0">
                        <a:pos x="2378" y="0"/>
                      </a:cxn>
                      <a:cxn ang="0">
                        <a:pos x="2444" y="0"/>
                      </a:cxn>
                      <a:cxn ang="0">
                        <a:pos x="2576" y="8"/>
                      </a:cxn>
                      <a:cxn ang="0">
                        <a:pos x="2706" y="20"/>
                      </a:cxn>
                      <a:cxn ang="0">
                        <a:pos x="2834" y="40"/>
                      </a:cxn>
                      <a:cxn ang="0">
                        <a:pos x="2962" y="66"/>
                      </a:cxn>
                      <a:cxn ang="0">
                        <a:pos x="3084" y="98"/>
                      </a:cxn>
                      <a:cxn ang="0">
                        <a:pos x="3206" y="136"/>
                      </a:cxn>
                      <a:cxn ang="0">
                        <a:pos x="3324" y="178"/>
                      </a:cxn>
                      <a:cxn ang="0">
                        <a:pos x="3382" y="202"/>
                      </a:cxn>
                      <a:cxn ang="0">
                        <a:pos x="3498" y="254"/>
                      </a:cxn>
                      <a:cxn ang="0">
                        <a:pos x="3608" y="312"/>
                      </a:cxn>
                      <a:cxn ang="0">
                        <a:pos x="3716" y="374"/>
                      </a:cxn>
                      <a:cxn ang="0">
                        <a:pos x="3822" y="440"/>
                      </a:cxn>
                      <a:cxn ang="0">
                        <a:pos x="3922" y="512"/>
                      </a:cxn>
                      <a:cxn ang="0">
                        <a:pos x="4020" y="590"/>
                      </a:cxn>
                      <a:cxn ang="0">
                        <a:pos x="4114" y="670"/>
                      </a:cxn>
                      <a:cxn ang="0">
                        <a:pos x="4204" y="756"/>
                      </a:cxn>
                      <a:cxn ang="0">
                        <a:pos x="4246" y="800"/>
                      </a:cxn>
                      <a:cxn ang="0">
                        <a:pos x="4330" y="892"/>
                      </a:cxn>
                      <a:cxn ang="0">
                        <a:pos x="4410" y="988"/>
                      </a:cxn>
                      <a:cxn ang="0">
                        <a:pos x="4484" y="1086"/>
                      </a:cxn>
                      <a:cxn ang="0">
                        <a:pos x="4552" y="1190"/>
                      </a:cxn>
                      <a:cxn ang="0">
                        <a:pos x="4618" y="1296"/>
                      </a:cxn>
                      <a:cxn ang="0">
                        <a:pos x="4678" y="1406"/>
                      </a:cxn>
                      <a:cxn ang="0">
                        <a:pos x="4732" y="1518"/>
                      </a:cxn>
                      <a:cxn ang="0">
                        <a:pos x="0" y="1576"/>
                      </a:cxn>
                    </a:cxnLst>
                    <a:rect l="0" t="0" r="r" b="b"/>
                    <a:pathLst>
                      <a:path w="4756" h="1576">
                        <a:moveTo>
                          <a:pt x="0" y="1576"/>
                        </a:moveTo>
                        <a:lnTo>
                          <a:pt x="0" y="1576"/>
                        </a:lnTo>
                        <a:lnTo>
                          <a:pt x="24" y="1518"/>
                        </a:lnTo>
                        <a:lnTo>
                          <a:pt x="50" y="1462"/>
                        </a:lnTo>
                        <a:lnTo>
                          <a:pt x="78" y="1406"/>
                        </a:lnTo>
                        <a:lnTo>
                          <a:pt x="108" y="1350"/>
                        </a:lnTo>
                        <a:lnTo>
                          <a:pt x="138" y="1296"/>
                        </a:lnTo>
                        <a:lnTo>
                          <a:pt x="170" y="1242"/>
                        </a:lnTo>
                        <a:lnTo>
                          <a:pt x="204" y="1190"/>
                        </a:lnTo>
                        <a:lnTo>
                          <a:pt x="238" y="1138"/>
                        </a:lnTo>
                        <a:lnTo>
                          <a:pt x="272" y="1086"/>
                        </a:lnTo>
                        <a:lnTo>
                          <a:pt x="310" y="1036"/>
                        </a:lnTo>
                        <a:lnTo>
                          <a:pt x="348" y="988"/>
                        </a:lnTo>
                        <a:lnTo>
                          <a:pt x="386" y="940"/>
                        </a:lnTo>
                        <a:lnTo>
                          <a:pt x="426" y="892"/>
                        </a:lnTo>
                        <a:lnTo>
                          <a:pt x="468" y="846"/>
                        </a:lnTo>
                        <a:lnTo>
                          <a:pt x="510" y="800"/>
                        </a:lnTo>
                        <a:lnTo>
                          <a:pt x="552" y="756"/>
                        </a:lnTo>
                        <a:lnTo>
                          <a:pt x="552" y="756"/>
                        </a:lnTo>
                        <a:lnTo>
                          <a:pt x="596" y="712"/>
                        </a:lnTo>
                        <a:lnTo>
                          <a:pt x="642" y="670"/>
                        </a:lnTo>
                        <a:lnTo>
                          <a:pt x="688" y="630"/>
                        </a:lnTo>
                        <a:lnTo>
                          <a:pt x="736" y="590"/>
                        </a:lnTo>
                        <a:lnTo>
                          <a:pt x="784" y="550"/>
                        </a:lnTo>
                        <a:lnTo>
                          <a:pt x="834" y="512"/>
                        </a:lnTo>
                        <a:lnTo>
                          <a:pt x="884" y="476"/>
                        </a:lnTo>
                        <a:lnTo>
                          <a:pt x="934" y="440"/>
                        </a:lnTo>
                        <a:lnTo>
                          <a:pt x="986" y="406"/>
                        </a:lnTo>
                        <a:lnTo>
                          <a:pt x="1040" y="374"/>
                        </a:lnTo>
                        <a:lnTo>
                          <a:pt x="1092" y="342"/>
                        </a:lnTo>
                        <a:lnTo>
                          <a:pt x="1148" y="312"/>
                        </a:lnTo>
                        <a:lnTo>
                          <a:pt x="1202" y="282"/>
                        </a:lnTo>
                        <a:lnTo>
                          <a:pt x="1258" y="254"/>
                        </a:lnTo>
                        <a:lnTo>
                          <a:pt x="1316" y="228"/>
                        </a:lnTo>
                        <a:lnTo>
                          <a:pt x="1374" y="202"/>
                        </a:lnTo>
                        <a:lnTo>
                          <a:pt x="1374" y="202"/>
                        </a:lnTo>
                        <a:lnTo>
                          <a:pt x="1432" y="178"/>
                        </a:lnTo>
                        <a:lnTo>
                          <a:pt x="1490" y="156"/>
                        </a:lnTo>
                        <a:lnTo>
                          <a:pt x="1550" y="136"/>
                        </a:lnTo>
                        <a:lnTo>
                          <a:pt x="1610" y="116"/>
                        </a:lnTo>
                        <a:lnTo>
                          <a:pt x="1672" y="98"/>
                        </a:lnTo>
                        <a:lnTo>
                          <a:pt x="1732" y="80"/>
                        </a:lnTo>
                        <a:lnTo>
                          <a:pt x="1794" y="66"/>
                        </a:lnTo>
                        <a:lnTo>
                          <a:pt x="1858" y="52"/>
                        </a:lnTo>
                        <a:lnTo>
                          <a:pt x="1922" y="40"/>
                        </a:lnTo>
                        <a:lnTo>
                          <a:pt x="1984" y="30"/>
                        </a:lnTo>
                        <a:lnTo>
                          <a:pt x="2050" y="20"/>
                        </a:lnTo>
                        <a:lnTo>
                          <a:pt x="2114" y="12"/>
                        </a:lnTo>
                        <a:lnTo>
                          <a:pt x="2180" y="8"/>
                        </a:lnTo>
                        <a:lnTo>
                          <a:pt x="2246" y="2"/>
                        </a:lnTo>
                        <a:lnTo>
                          <a:pt x="2312" y="0"/>
                        </a:lnTo>
                        <a:lnTo>
                          <a:pt x="2378" y="0"/>
                        </a:lnTo>
                        <a:lnTo>
                          <a:pt x="2378" y="0"/>
                        </a:lnTo>
                        <a:lnTo>
                          <a:pt x="2444" y="0"/>
                        </a:lnTo>
                        <a:lnTo>
                          <a:pt x="2510" y="2"/>
                        </a:lnTo>
                        <a:lnTo>
                          <a:pt x="2576" y="8"/>
                        </a:lnTo>
                        <a:lnTo>
                          <a:pt x="2642" y="12"/>
                        </a:lnTo>
                        <a:lnTo>
                          <a:pt x="2706" y="20"/>
                        </a:lnTo>
                        <a:lnTo>
                          <a:pt x="2772" y="30"/>
                        </a:lnTo>
                        <a:lnTo>
                          <a:pt x="2834" y="40"/>
                        </a:lnTo>
                        <a:lnTo>
                          <a:pt x="2898" y="52"/>
                        </a:lnTo>
                        <a:lnTo>
                          <a:pt x="2962" y="66"/>
                        </a:lnTo>
                        <a:lnTo>
                          <a:pt x="3024" y="80"/>
                        </a:lnTo>
                        <a:lnTo>
                          <a:pt x="3084" y="98"/>
                        </a:lnTo>
                        <a:lnTo>
                          <a:pt x="3146" y="116"/>
                        </a:lnTo>
                        <a:lnTo>
                          <a:pt x="3206" y="136"/>
                        </a:lnTo>
                        <a:lnTo>
                          <a:pt x="3266" y="156"/>
                        </a:lnTo>
                        <a:lnTo>
                          <a:pt x="3324" y="178"/>
                        </a:lnTo>
                        <a:lnTo>
                          <a:pt x="3382" y="202"/>
                        </a:lnTo>
                        <a:lnTo>
                          <a:pt x="3382" y="202"/>
                        </a:lnTo>
                        <a:lnTo>
                          <a:pt x="3440" y="228"/>
                        </a:lnTo>
                        <a:lnTo>
                          <a:pt x="3498" y="254"/>
                        </a:lnTo>
                        <a:lnTo>
                          <a:pt x="3554" y="282"/>
                        </a:lnTo>
                        <a:lnTo>
                          <a:pt x="3608" y="312"/>
                        </a:lnTo>
                        <a:lnTo>
                          <a:pt x="3664" y="342"/>
                        </a:lnTo>
                        <a:lnTo>
                          <a:pt x="3716" y="374"/>
                        </a:lnTo>
                        <a:lnTo>
                          <a:pt x="3770" y="406"/>
                        </a:lnTo>
                        <a:lnTo>
                          <a:pt x="3822" y="440"/>
                        </a:lnTo>
                        <a:lnTo>
                          <a:pt x="3872" y="476"/>
                        </a:lnTo>
                        <a:lnTo>
                          <a:pt x="3922" y="512"/>
                        </a:lnTo>
                        <a:lnTo>
                          <a:pt x="3972" y="550"/>
                        </a:lnTo>
                        <a:lnTo>
                          <a:pt x="4020" y="590"/>
                        </a:lnTo>
                        <a:lnTo>
                          <a:pt x="4068" y="630"/>
                        </a:lnTo>
                        <a:lnTo>
                          <a:pt x="4114" y="670"/>
                        </a:lnTo>
                        <a:lnTo>
                          <a:pt x="4160" y="712"/>
                        </a:lnTo>
                        <a:lnTo>
                          <a:pt x="4204" y="756"/>
                        </a:lnTo>
                        <a:lnTo>
                          <a:pt x="4204" y="756"/>
                        </a:lnTo>
                        <a:lnTo>
                          <a:pt x="4246" y="800"/>
                        </a:lnTo>
                        <a:lnTo>
                          <a:pt x="4288" y="846"/>
                        </a:lnTo>
                        <a:lnTo>
                          <a:pt x="4330" y="892"/>
                        </a:lnTo>
                        <a:lnTo>
                          <a:pt x="4370" y="940"/>
                        </a:lnTo>
                        <a:lnTo>
                          <a:pt x="4410" y="988"/>
                        </a:lnTo>
                        <a:lnTo>
                          <a:pt x="4446" y="1036"/>
                        </a:lnTo>
                        <a:lnTo>
                          <a:pt x="4484" y="1086"/>
                        </a:lnTo>
                        <a:lnTo>
                          <a:pt x="4518" y="1138"/>
                        </a:lnTo>
                        <a:lnTo>
                          <a:pt x="4552" y="1190"/>
                        </a:lnTo>
                        <a:lnTo>
                          <a:pt x="4586" y="1242"/>
                        </a:lnTo>
                        <a:lnTo>
                          <a:pt x="4618" y="1296"/>
                        </a:lnTo>
                        <a:lnTo>
                          <a:pt x="4648" y="1350"/>
                        </a:lnTo>
                        <a:lnTo>
                          <a:pt x="4678" y="1406"/>
                        </a:lnTo>
                        <a:lnTo>
                          <a:pt x="4706" y="1462"/>
                        </a:lnTo>
                        <a:lnTo>
                          <a:pt x="4732" y="1518"/>
                        </a:lnTo>
                        <a:lnTo>
                          <a:pt x="4756" y="1576"/>
                        </a:lnTo>
                        <a:lnTo>
                          <a:pt x="0" y="1576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FFFFFF">
                          <a:alpha val="75000"/>
                        </a:srgbClr>
                      </a:gs>
                      <a:gs pos="100000">
                        <a:srgbClr val="FFFFFF">
                          <a:gamma/>
                          <a:tint val="0"/>
                          <a:invGamma/>
                          <a:alpha val="0"/>
                        </a:srgbClr>
                      </a:gs>
                    </a:gsLst>
                    <a:lin ang="5400000" scaled="1"/>
                  </a:gradFill>
                  <a:ln w="9525" cap="flat" cmpd="sng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3" name="Oval 57"/>
                  <p:cNvSpPr>
                    <a:spLocks noChangeArrowheads="1"/>
                  </p:cNvSpPr>
                  <p:nvPr/>
                </p:nvSpPr>
                <p:spPr bwMode="auto">
                  <a:xfrm>
                    <a:off x="1771" y="1843"/>
                    <a:ext cx="227" cy="204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67ABF5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</p:grpSp>
        <p:sp>
          <p:nvSpPr>
            <p:cNvPr id="34" name="TextBox 33"/>
            <p:cNvSpPr txBox="1"/>
            <p:nvPr/>
          </p:nvSpPr>
          <p:spPr>
            <a:xfrm>
              <a:off x="492078" y="358212"/>
              <a:ext cx="2857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b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37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/>
          <p:nvPr/>
        </p:nvGrpSpPr>
        <p:grpSpPr>
          <a:xfrm>
            <a:off x="385794" y="1136657"/>
            <a:ext cx="7043726" cy="1518667"/>
            <a:chOff x="385794" y="1341767"/>
            <a:chExt cx="7043726" cy="1518667"/>
          </a:xfrm>
        </p:grpSpPr>
        <p:sp>
          <p:nvSpPr>
            <p:cNvPr id="61442" name="Text Box 2"/>
            <p:cNvSpPr txBox="1">
              <a:spLocks noChangeArrowheads="1"/>
            </p:cNvSpPr>
            <p:nvPr/>
          </p:nvSpPr>
          <p:spPr bwMode="auto">
            <a:xfrm>
              <a:off x="385794" y="1341767"/>
              <a:ext cx="7043726" cy="815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模式</a:t>
              </a:r>
              <a:r>
                <a:rPr kumimoji="1"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串</a:t>
              </a:r>
              <a:r>
                <a:rPr kumimoji="1"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中字符</a:t>
              </a:r>
              <a:r>
                <a:rPr kumimoji="1"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kumimoji="1" lang="en-US" altLang="zh-CN" sz="1800" i="1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1"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,</a:t>
              </a:r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存</a:t>
              </a:r>
              <a:r>
                <a:rPr kumimoji="1"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在某个</a:t>
              </a:r>
              <a:r>
                <a:rPr kumimoji="1" lang="en-US" altLang="zh-CN" sz="18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kumimoji="1"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0&lt;</a:t>
              </a:r>
              <a:r>
                <a:rPr kumimoji="1" lang="en-US" altLang="zh-CN" sz="18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&lt;</a:t>
              </a:r>
              <a:r>
                <a:rPr kumimoji="1" lang="en-US" altLang="zh-CN" sz="18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），使得以下成立</a:t>
              </a:r>
              <a:r>
                <a:rPr kumimoji="1"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:</a:t>
              </a:r>
            </a:p>
            <a:p>
              <a:pPr algn="l">
                <a:spcBef>
                  <a:spcPct val="50000"/>
                </a:spcBef>
              </a:pPr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   “</a:t>
              </a:r>
              <a:r>
                <a:rPr kumimoji="1"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kumimoji="1" lang="en-US" altLang="zh-CN" sz="1800" baseline="-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kumimoji="1"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kumimoji="1" lang="en-US" altLang="zh-CN" sz="1800" baseline="-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kumimoji="1"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kumimoji="1" lang="en-US" altLang="zh-CN" sz="1800" smtClean="0">
                  <a:latin typeface="宋体" pitchFamily="2" charset="-122"/>
                  <a:ea typeface="宋体" pitchFamily="2" charset="-122"/>
                  <a:cs typeface="Consolas" pitchFamily="49" charset="0"/>
                </a:rPr>
                <a:t>…</a:t>
              </a:r>
              <a:r>
                <a:rPr kumimoji="1"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t</a:t>
              </a:r>
              <a:r>
                <a:rPr kumimoji="1" lang="en-US" altLang="zh-CN" sz="1800" i="1" baseline="-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en-US" altLang="zh-CN" sz="1800" baseline="-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-1</a:t>
              </a:r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”</a:t>
              </a:r>
              <a:r>
                <a:rPr kumimoji="1"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=  </a:t>
              </a:r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“</a:t>
              </a:r>
              <a:r>
                <a:rPr kumimoji="1"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kumimoji="1" lang="en-US" altLang="zh-CN" sz="1800" i="1" baseline="-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1" lang="en-US" altLang="zh-CN" sz="1800" baseline="-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-</a:t>
              </a:r>
              <a:r>
                <a:rPr kumimoji="1" lang="en-US" altLang="zh-CN" sz="1800" i="1" baseline="-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kumimoji="1" lang="en-US" altLang="zh-CN" sz="1800" i="1" baseline="-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1" lang="en-US" altLang="zh-CN" sz="1800" baseline="-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-</a:t>
              </a:r>
              <a:r>
                <a:rPr kumimoji="1" lang="en-US" altLang="zh-CN" sz="1800" i="1" baseline="-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en-US" altLang="zh-CN" sz="1800" baseline="-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+1</a:t>
              </a:r>
              <a:r>
                <a:rPr kumimoji="1" lang="en-US" altLang="zh-CN" sz="1800" smtClean="0">
                  <a:latin typeface="宋体" pitchFamily="2" charset="-122"/>
                  <a:ea typeface="宋体" pitchFamily="2" charset="-122"/>
                  <a:cs typeface="Consolas" pitchFamily="49" charset="0"/>
                </a:rPr>
                <a:t>…</a:t>
              </a:r>
              <a:r>
                <a:rPr kumimoji="1"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kumimoji="1" lang="en-US" altLang="zh-CN" sz="1800" i="1" baseline="-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1" lang="en-US" altLang="zh-CN" sz="1800" baseline="-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-1 </a:t>
              </a:r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”</a:t>
              </a:r>
              <a:endPara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" name="左大括号 4"/>
            <p:cNvSpPr/>
            <p:nvPr/>
          </p:nvSpPr>
          <p:spPr>
            <a:xfrm rot="16200000">
              <a:off x="1928794" y="1756627"/>
              <a:ext cx="214314" cy="1214446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71538" y="2491102"/>
              <a:ext cx="2143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开头的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个字符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57554" y="2491102"/>
              <a:ext cx="2428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t</a:t>
              </a:r>
              <a:r>
                <a:rPr lang="en-US" altLang="zh-CN" sz="1800" i="1" baseline="-25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前面的</a:t>
              </a:r>
              <a:r>
                <a:rPr lang="en-US" altLang="zh-CN" sz="1800" i="1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个字符</a:t>
              </a:r>
              <a:endPara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" name="左大括号 7"/>
            <p:cNvSpPr/>
            <p:nvPr/>
          </p:nvSpPr>
          <p:spPr>
            <a:xfrm rot="16200000">
              <a:off x="4316347" y="1643849"/>
              <a:ext cx="214313" cy="1440000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1071538" y="357166"/>
            <a:ext cx="7429552" cy="4531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next[</a:t>
            </a:r>
            <a:r>
              <a:rPr lang="en-US" altLang="zh-CN" sz="2000" i="1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]</a:t>
            </a:r>
            <a:r>
              <a:rPr lang="zh-CN" altLang="en-US" sz="200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是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指</a:t>
            </a:r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t</a:t>
            </a:r>
            <a:r>
              <a:rPr lang="en-US" altLang="zh-CN" sz="2000" i="1" baseline="-2500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j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字符前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最多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有</a:t>
            </a:r>
            <a:r>
              <a:rPr lang="zh-CN" altLang="en-US" sz="200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多少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个字符与</a:t>
            </a:r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t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开头的字符相同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grpSp>
        <p:nvGrpSpPr>
          <p:cNvPr id="3" name="组合 16"/>
          <p:cNvGrpSpPr/>
          <p:nvPr/>
        </p:nvGrpSpPr>
        <p:grpSpPr>
          <a:xfrm>
            <a:off x="785786" y="3156107"/>
            <a:ext cx="6572296" cy="747148"/>
            <a:chOff x="285720" y="2732338"/>
            <a:chExt cx="6572296" cy="747148"/>
          </a:xfrm>
        </p:grpSpPr>
        <p:sp>
          <p:nvSpPr>
            <p:cNvPr id="13" name="TextBox 12"/>
            <p:cNvSpPr txBox="1"/>
            <p:nvPr/>
          </p:nvSpPr>
          <p:spPr>
            <a:xfrm>
              <a:off x="285720" y="3071810"/>
              <a:ext cx="6572296" cy="407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50000"/>
                </a:spcBef>
              </a:pP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例如，</a:t>
              </a: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t= 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“</a:t>
              </a:r>
              <a:r>
                <a:rPr kumimoji="1"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a a a a </a:t>
              </a:r>
              <a:r>
                <a:rPr kumimoji="1" lang="en-US" altLang="zh-CN" sz="2000" i="1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” </a:t>
              </a:r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考虑</a:t>
              </a:r>
              <a:r>
                <a:rPr kumimoji="1" lang="en-US" altLang="zh-CN" sz="1800" smtClean="0">
                  <a:solidFill>
                    <a:srgbClr val="00B05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t[4]='</a:t>
              </a:r>
              <a:r>
                <a:rPr kumimoji="1" lang="en-US" altLang="zh-CN" sz="1800" i="1" smtClean="0">
                  <a:solidFill>
                    <a:srgbClr val="00B05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kumimoji="1" lang="en-US" altLang="zh-CN" sz="1800" smtClean="0">
                  <a:solidFill>
                    <a:srgbClr val="00B05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'   </a:t>
              </a:r>
              <a:r>
                <a:rPr kumimoji="1"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</a:t>
              </a:r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   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2756" y="2732338"/>
              <a:ext cx="14747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r>
                <a:rPr lang="en-US" altLang="zh-CN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643174" y="5572140"/>
            <a:ext cx="45720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 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=3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，所以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next[4] = 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 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 3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" name="组合 25"/>
          <p:cNvGrpSpPr/>
          <p:nvPr/>
        </p:nvGrpSpPr>
        <p:grpSpPr>
          <a:xfrm>
            <a:off x="1785918" y="4065615"/>
            <a:ext cx="2857520" cy="1362170"/>
            <a:chOff x="1785918" y="4065615"/>
            <a:chExt cx="2857520" cy="1362170"/>
          </a:xfrm>
        </p:grpSpPr>
        <p:sp>
          <p:nvSpPr>
            <p:cNvPr id="18" name="下箭头 17"/>
            <p:cNvSpPr/>
            <p:nvPr/>
          </p:nvSpPr>
          <p:spPr bwMode="auto">
            <a:xfrm>
              <a:off x="2928926" y="4065615"/>
              <a:ext cx="214314" cy="428628"/>
            </a:xfrm>
            <a:prstGeom prst="downArrow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85918" y="4572008"/>
              <a:ext cx="28575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t= 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“</a:t>
              </a:r>
              <a:r>
                <a:rPr kumimoji="1"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a a a a </a:t>
              </a:r>
              <a:r>
                <a:rPr kumimoji="1" lang="en-US" altLang="zh-CN" sz="2000" i="1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”</a:t>
              </a:r>
              <a:endParaRPr lang="zh-CN" altLang="en-US" sz="2000"/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2857488" y="5001738"/>
              <a:ext cx="720000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2556068" y="5143512"/>
              <a:ext cx="720000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5" name="任意多边形 24"/>
            <p:cNvSpPr/>
            <p:nvPr/>
          </p:nvSpPr>
          <p:spPr>
            <a:xfrm>
              <a:off x="2773345" y="5024176"/>
              <a:ext cx="616299" cy="403609"/>
            </a:xfrm>
            <a:custGeom>
              <a:avLst/>
              <a:gdLst>
                <a:gd name="connsiteX0" fmla="*/ 572756 w 616299"/>
                <a:gd name="connsiteY0" fmla="*/ 0 h 403609"/>
                <a:gd name="connsiteX1" fmla="*/ 572756 w 616299"/>
                <a:gd name="connsiteY1" fmla="*/ 231112 h 403609"/>
                <a:gd name="connsiteX2" fmla="*/ 311499 w 616299"/>
                <a:gd name="connsiteY2" fmla="*/ 391886 h 403609"/>
                <a:gd name="connsiteX3" fmla="*/ 70339 w 616299"/>
                <a:gd name="connsiteY3" fmla="*/ 301450 h 403609"/>
                <a:gd name="connsiteX4" fmla="*/ 0 w 616299"/>
                <a:gd name="connsiteY4" fmla="*/ 140677 h 403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6299" h="403609">
                  <a:moveTo>
                    <a:pt x="572756" y="0"/>
                  </a:moveTo>
                  <a:cubicBezTo>
                    <a:pt x="594527" y="82899"/>
                    <a:pt x="616299" y="165798"/>
                    <a:pt x="572756" y="231112"/>
                  </a:cubicBezTo>
                  <a:cubicBezTo>
                    <a:pt x="529213" y="296426"/>
                    <a:pt x="395235" y="380163"/>
                    <a:pt x="311499" y="391886"/>
                  </a:cubicBezTo>
                  <a:cubicBezTo>
                    <a:pt x="227763" y="403609"/>
                    <a:pt x="122256" y="343318"/>
                    <a:pt x="70339" y="301450"/>
                  </a:cubicBezTo>
                  <a:cubicBezTo>
                    <a:pt x="18422" y="259582"/>
                    <a:pt x="9211" y="200129"/>
                    <a:pt x="0" y="140677"/>
                  </a:cubicBezTo>
                </a:path>
              </a:pathLst>
            </a:custGeom>
            <a:ln w="57150" cmpd="dbl">
              <a:solidFill>
                <a:srgbClr val="008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500298" y="2714620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求最大的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k</a:t>
            </a:r>
            <a:endParaRPr lang="zh-CN" altLang="en-US" sz="2000" i="1">
              <a:solidFill>
                <a:srgbClr val="C00000"/>
              </a:solidFill>
              <a:latin typeface="Consolas" pitchFamily="49" charset="0"/>
              <a:ea typeface="方正启体简体" pitchFamily="65" charset="-122"/>
              <a:cs typeface="Consolas" pitchFamily="49" charset="0"/>
            </a:endParaRPr>
          </a:p>
        </p:txBody>
      </p:sp>
      <p:grpSp>
        <p:nvGrpSpPr>
          <p:cNvPr id="9" name="组合 25"/>
          <p:cNvGrpSpPr/>
          <p:nvPr/>
        </p:nvGrpSpPr>
        <p:grpSpPr>
          <a:xfrm>
            <a:off x="428596" y="337070"/>
            <a:ext cx="500066" cy="571504"/>
            <a:chOff x="428596" y="357166"/>
            <a:chExt cx="500066" cy="571504"/>
          </a:xfrm>
        </p:grpSpPr>
        <p:grpSp>
          <p:nvGrpSpPr>
            <p:cNvPr id="10" name="Group 51"/>
            <p:cNvGrpSpPr>
              <a:grpSpLocks/>
            </p:cNvGrpSpPr>
            <p:nvPr/>
          </p:nvGrpSpPr>
          <p:grpSpPr bwMode="auto">
            <a:xfrm>
              <a:off x="428596" y="357166"/>
              <a:ext cx="500066" cy="571504"/>
              <a:chOff x="2744" y="-584"/>
              <a:chExt cx="614" cy="702"/>
            </a:xfrm>
          </p:grpSpPr>
          <p:sp>
            <p:nvSpPr>
              <p:cNvPr id="29" name="Oval 52"/>
              <p:cNvSpPr>
                <a:spLocks noChangeArrowheads="1"/>
              </p:cNvSpPr>
              <p:nvPr/>
            </p:nvSpPr>
            <p:spPr bwMode="auto">
              <a:xfrm>
                <a:off x="2744" y="-85"/>
                <a:ext cx="590" cy="20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31750" cap="rnd" algn="ctr">
                <a:noFill/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2" name="Group 53"/>
              <p:cNvGrpSpPr>
                <a:grpSpLocks/>
              </p:cNvGrpSpPr>
              <p:nvPr/>
            </p:nvGrpSpPr>
            <p:grpSpPr bwMode="auto">
              <a:xfrm>
                <a:off x="2745" y="-584"/>
                <a:ext cx="613" cy="613"/>
                <a:chOff x="2335" y="1139"/>
                <a:chExt cx="1089" cy="1089"/>
              </a:xfrm>
            </p:grpSpPr>
            <p:sp>
              <p:nvSpPr>
                <p:cNvPr id="31" name="Oval 54"/>
                <p:cNvSpPr>
                  <a:spLocks noChangeArrowheads="1"/>
                </p:cNvSpPr>
                <p:nvPr/>
              </p:nvSpPr>
              <p:spPr bwMode="auto">
                <a:xfrm>
                  <a:off x="2335" y="1139"/>
                  <a:ext cx="1089" cy="1089"/>
                </a:xfrm>
                <a:prstGeom prst="ellipse">
                  <a:avLst/>
                </a:prstGeom>
                <a:solidFill>
                  <a:srgbClr val="FF0000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15" name="Group 55"/>
                <p:cNvGrpSpPr>
                  <a:grpSpLocks/>
                </p:cNvGrpSpPr>
                <p:nvPr/>
              </p:nvGrpSpPr>
              <p:grpSpPr bwMode="auto">
                <a:xfrm>
                  <a:off x="2418" y="1169"/>
                  <a:ext cx="917" cy="297"/>
                  <a:chOff x="1423" y="1843"/>
                  <a:chExt cx="916" cy="296"/>
                </a:xfrm>
              </p:grpSpPr>
              <p:sp>
                <p:nvSpPr>
                  <p:cNvPr id="33" name="Freeform 56"/>
                  <p:cNvSpPr>
                    <a:spLocks/>
                  </p:cNvSpPr>
                  <p:nvPr/>
                </p:nvSpPr>
                <p:spPr bwMode="auto">
                  <a:xfrm>
                    <a:off x="1423" y="1843"/>
                    <a:ext cx="916" cy="296"/>
                  </a:xfrm>
                  <a:custGeom>
                    <a:avLst/>
                    <a:gdLst/>
                    <a:ahLst/>
                    <a:cxnLst>
                      <a:cxn ang="0">
                        <a:pos x="0" y="1576"/>
                      </a:cxn>
                      <a:cxn ang="0">
                        <a:pos x="50" y="1462"/>
                      </a:cxn>
                      <a:cxn ang="0">
                        <a:pos x="108" y="1350"/>
                      </a:cxn>
                      <a:cxn ang="0">
                        <a:pos x="170" y="1242"/>
                      </a:cxn>
                      <a:cxn ang="0">
                        <a:pos x="238" y="1138"/>
                      </a:cxn>
                      <a:cxn ang="0">
                        <a:pos x="310" y="1036"/>
                      </a:cxn>
                      <a:cxn ang="0">
                        <a:pos x="386" y="940"/>
                      </a:cxn>
                      <a:cxn ang="0">
                        <a:pos x="468" y="846"/>
                      </a:cxn>
                      <a:cxn ang="0">
                        <a:pos x="552" y="756"/>
                      </a:cxn>
                      <a:cxn ang="0">
                        <a:pos x="596" y="712"/>
                      </a:cxn>
                      <a:cxn ang="0">
                        <a:pos x="688" y="630"/>
                      </a:cxn>
                      <a:cxn ang="0">
                        <a:pos x="784" y="550"/>
                      </a:cxn>
                      <a:cxn ang="0">
                        <a:pos x="884" y="476"/>
                      </a:cxn>
                      <a:cxn ang="0">
                        <a:pos x="986" y="406"/>
                      </a:cxn>
                      <a:cxn ang="0">
                        <a:pos x="1092" y="342"/>
                      </a:cxn>
                      <a:cxn ang="0">
                        <a:pos x="1202" y="282"/>
                      </a:cxn>
                      <a:cxn ang="0">
                        <a:pos x="1316" y="228"/>
                      </a:cxn>
                      <a:cxn ang="0">
                        <a:pos x="1374" y="202"/>
                      </a:cxn>
                      <a:cxn ang="0">
                        <a:pos x="1490" y="156"/>
                      </a:cxn>
                      <a:cxn ang="0">
                        <a:pos x="1610" y="116"/>
                      </a:cxn>
                      <a:cxn ang="0">
                        <a:pos x="1732" y="80"/>
                      </a:cxn>
                      <a:cxn ang="0">
                        <a:pos x="1858" y="52"/>
                      </a:cxn>
                      <a:cxn ang="0">
                        <a:pos x="1984" y="30"/>
                      </a:cxn>
                      <a:cxn ang="0">
                        <a:pos x="2114" y="12"/>
                      </a:cxn>
                      <a:cxn ang="0">
                        <a:pos x="2246" y="2"/>
                      </a:cxn>
                      <a:cxn ang="0">
                        <a:pos x="2378" y="0"/>
                      </a:cxn>
                      <a:cxn ang="0">
                        <a:pos x="2444" y="0"/>
                      </a:cxn>
                      <a:cxn ang="0">
                        <a:pos x="2576" y="8"/>
                      </a:cxn>
                      <a:cxn ang="0">
                        <a:pos x="2706" y="20"/>
                      </a:cxn>
                      <a:cxn ang="0">
                        <a:pos x="2834" y="40"/>
                      </a:cxn>
                      <a:cxn ang="0">
                        <a:pos x="2962" y="66"/>
                      </a:cxn>
                      <a:cxn ang="0">
                        <a:pos x="3084" y="98"/>
                      </a:cxn>
                      <a:cxn ang="0">
                        <a:pos x="3206" y="136"/>
                      </a:cxn>
                      <a:cxn ang="0">
                        <a:pos x="3324" y="178"/>
                      </a:cxn>
                      <a:cxn ang="0">
                        <a:pos x="3382" y="202"/>
                      </a:cxn>
                      <a:cxn ang="0">
                        <a:pos x="3498" y="254"/>
                      </a:cxn>
                      <a:cxn ang="0">
                        <a:pos x="3608" y="312"/>
                      </a:cxn>
                      <a:cxn ang="0">
                        <a:pos x="3716" y="374"/>
                      </a:cxn>
                      <a:cxn ang="0">
                        <a:pos x="3822" y="440"/>
                      </a:cxn>
                      <a:cxn ang="0">
                        <a:pos x="3922" y="512"/>
                      </a:cxn>
                      <a:cxn ang="0">
                        <a:pos x="4020" y="590"/>
                      </a:cxn>
                      <a:cxn ang="0">
                        <a:pos x="4114" y="670"/>
                      </a:cxn>
                      <a:cxn ang="0">
                        <a:pos x="4204" y="756"/>
                      </a:cxn>
                      <a:cxn ang="0">
                        <a:pos x="4246" y="800"/>
                      </a:cxn>
                      <a:cxn ang="0">
                        <a:pos x="4330" y="892"/>
                      </a:cxn>
                      <a:cxn ang="0">
                        <a:pos x="4410" y="988"/>
                      </a:cxn>
                      <a:cxn ang="0">
                        <a:pos x="4484" y="1086"/>
                      </a:cxn>
                      <a:cxn ang="0">
                        <a:pos x="4552" y="1190"/>
                      </a:cxn>
                      <a:cxn ang="0">
                        <a:pos x="4618" y="1296"/>
                      </a:cxn>
                      <a:cxn ang="0">
                        <a:pos x="4678" y="1406"/>
                      </a:cxn>
                      <a:cxn ang="0">
                        <a:pos x="4732" y="1518"/>
                      </a:cxn>
                      <a:cxn ang="0">
                        <a:pos x="0" y="1576"/>
                      </a:cxn>
                    </a:cxnLst>
                    <a:rect l="0" t="0" r="r" b="b"/>
                    <a:pathLst>
                      <a:path w="4756" h="1576">
                        <a:moveTo>
                          <a:pt x="0" y="1576"/>
                        </a:moveTo>
                        <a:lnTo>
                          <a:pt x="0" y="1576"/>
                        </a:lnTo>
                        <a:lnTo>
                          <a:pt x="24" y="1518"/>
                        </a:lnTo>
                        <a:lnTo>
                          <a:pt x="50" y="1462"/>
                        </a:lnTo>
                        <a:lnTo>
                          <a:pt x="78" y="1406"/>
                        </a:lnTo>
                        <a:lnTo>
                          <a:pt x="108" y="1350"/>
                        </a:lnTo>
                        <a:lnTo>
                          <a:pt x="138" y="1296"/>
                        </a:lnTo>
                        <a:lnTo>
                          <a:pt x="170" y="1242"/>
                        </a:lnTo>
                        <a:lnTo>
                          <a:pt x="204" y="1190"/>
                        </a:lnTo>
                        <a:lnTo>
                          <a:pt x="238" y="1138"/>
                        </a:lnTo>
                        <a:lnTo>
                          <a:pt x="272" y="1086"/>
                        </a:lnTo>
                        <a:lnTo>
                          <a:pt x="310" y="1036"/>
                        </a:lnTo>
                        <a:lnTo>
                          <a:pt x="348" y="988"/>
                        </a:lnTo>
                        <a:lnTo>
                          <a:pt x="386" y="940"/>
                        </a:lnTo>
                        <a:lnTo>
                          <a:pt x="426" y="892"/>
                        </a:lnTo>
                        <a:lnTo>
                          <a:pt x="468" y="846"/>
                        </a:lnTo>
                        <a:lnTo>
                          <a:pt x="510" y="800"/>
                        </a:lnTo>
                        <a:lnTo>
                          <a:pt x="552" y="756"/>
                        </a:lnTo>
                        <a:lnTo>
                          <a:pt x="552" y="756"/>
                        </a:lnTo>
                        <a:lnTo>
                          <a:pt x="596" y="712"/>
                        </a:lnTo>
                        <a:lnTo>
                          <a:pt x="642" y="670"/>
                        </a:lnTo>
                        <a:lnTo>
                          <a:pt x="688" y="630"/>
                        </a:lnTo>
                        <a:lnTo>
                          <a:pt x="736" y="590"/>
                        </a:lnTo>
                        <a:lnTo>
                          <a:pt x="784" y="550"/>
                        </a:lnTo>
                        <a:lnTo>
                          <a:pt x="834" y="512"/>
                        </a:lnTo>
                        <a:lnTo>
                          <a:pt x="884" y="476"/>
                        </a:lnTo>
                        <a:lnTo>
                          <a:pt x="934" y="440"/>
                        </a:lnTo>
                        <a:lnTo>
                          <a:pt x="986" y="406"/>
                        </a:lnTo>
                        <a:lnTo>
                          <a:pt x="1040" y="374"/>
                        </a:lnTo>
                        <a:lnTo>
                          <a:pt x="1092" y="342"/>
                        </a:lnTo>
                        <a:lnTo>
                          <a:pt x="1148" y="312"/>
                        </a:lnTo>
                        <a:lnTo>
                          <a:pt x="1202" y="282"/>
                        </a:lnTo>
                        <a:lnTo>
                          <a:pt x="1258" y="254"/>
                        </a:lnTo>
                        <a:lnTo>
                          <a:pt x="1316" y="228"/>
                        </a:lnTo>
                        <a:lnTo>
                          <a:pt x="1374" y="202"/>
                        </a:lnTo>
                        <a:lnTo>
                          <a:pt x="1374" y="202"/>
                        </a:lnTo>
                        <a:lnTo>
                          <a:pt x="1432" y="178"/>
                        </a:lnTo>
                        <a:lnTo>
                          <a:pt x="1490" y="156"/>
                        </a:lnTo>
                        <a:lnTo>
                          <a:pt x="1550" y="136"/>
                        </a:lnTo>
                        <a:lnTo>
                          <a:pt x="1610" y="116"/>
                        </a:lnTo>
                        <a:lnTo>
                          <a:pt x="1672" y="98"/>
                        </a:lnTo>
                        <a:lnTo>
                          <a:pt x="1732" y="80"/>
                        </a:lnTo>
                        <a:lnTo>
                          <a:pt x="1794" y="66"/>
                        </a:lnTo>
                        <a:lnTo>
                          <a:pt x="1858" y="52"/>
                        </a:lnTo>
                        <a:lnTo>
                          <a:pt x="1922" y="40"/>
                        </a:lnTo>
                        <a:lnTo>
                          <a:pt x="1984" y="30"/>
                        </a:lnTo>
                        <a:lnTo>
                          <a:pt x="2050" y="20"/>
                        </a:lnTo>
                        <a:lnTo>
                          <a:pt x="2114" y="12"/>
                        </a:lnTo>
                        <a:lnTo>
                          <a:pt x="2180" y="8"/>
                        </a:lnTo>
                        <a:lnTo>
                          <a:pt x="2246" y="2"/>
                        </a:lnTo>
                        <a:lnTo>
                          <a:pt x="2312" y="0"/>
                        </a:lnTo>
                        <a:lnTo>
                          <a:pt x="2378" y="0"/>
                        </a:lnTo>
                        <a:lnTo>
                          <a:pt x="2378" y="0"/>
                        </a:lnTo>
                        <a:lnTo>
                          <a:pt x="2444" y="0"/>
                        </a:lnTo>
                        <a:lnTo>
                          <a:pt x="2510" y="2"/>
                        </a:lnTo>
                        <a:lnTo>
                          <a:pt x="2576" y="8"/>
                        </a:lnTo>
                        <a:lnTo>
                          <a:pt x="2642" y="12"/>
                        </a:lnTo>
                        <a:lnTo>
                          <a:pt x="2706" y="20"/>
                        </a:lnTo>
                        <a:lnTo>
                          <a:pt x="2772" y="30"/>
                        </a:lnTo>
                        <a:lnTo>
                          <a:pt x="2834" y="40"/>
                        </a:lnTo>
                        <a:lnTo>
                          <a:pt x="2898" y="52"/>
                        </a:lnTo>
                        <a:lnTo>
                          <a:pt x="2962" y="66"/>
                        </a:lnTo>
                        <a:lnTo>
                          <a:pt x="3024" y="80"/>
                        </a:lnTo>
                        <a:lnTo>
                          <a:pt x="3084" y="98"/>
                        </a:lnTo>
                        <a:lnTo>
                          <a:pt x="3146" y="116"/>
                        </a:lnTo>
                        <a:lnTo>
                          <a:pt x="3206" y="136"/>
                        </a:lnTo>
                        <a:lnTo>
                          <a:pt x="3266" y="156"/>
                        </a:lnTo>
                        <a:lnTo>
                          <a:pt x="3324" y="178"/>
                        </a:lnTo>
                        <a:lnTo>
                          <a:pt x="3382" y="202"/>
                        </a:lnTo>
                        <a:lnTo>
                          <a:pt x="3382" y="202"/>
                        </a:lnTo>
                        <a:lnTo>
                          <a:pt x="3440" y="228"/>
                        </a:lnTo>
                        <a:lnTo>
                          <a:pt x="3498" y="254"/>
                        </a:lnTo>
                        <a:lnTo>
                          <a:pt x="3554" y="282"/>
                        </a:lnTo>
                        <a:lnTo>
                          <a:pt x="3608" y="312"/>
                        </a:lnTo>
                        <a:lnTo>
                          <a:pt x="3664" y="342"/>
                        </a:lnTo>
                        <a:lnTo>
                          <a:pt x="3716" y="374"/>
                        </a:lnTo>
                        <a:lnTo>
                          <a:pt x="3770" y="406"/>
                        </a:lnTo>
                        <a:lnTo>
                          <a:pt x="3822" y="440"/>
                        </a:lnTo>
                        <a:lnTo>
                          <a:pt x="3872" y="476"/>
                        </a:lnTo>
                        <a:lnTo>
                          <a:pt x="3922" y="512"/>
                        </a:lnTo>
                        <a:lnTo>
                          <a:pt x="3972" y="550"/>
                        </a:lnTo>
                        <a:lnTo>
                          <a:pt x="4020" y="590"/>
                        </a:lnTo>
                        <a:lnTo>
                          <a:pt x="4068" y="630"/>
                        </a:lnTo>
                        <a:lnTo>
                          <a:pt x="4114" y="670"/>
                        </a:lnTo>
                        <a:lnTo>
                          <a:pt x="4160" y="712"/>
                        </a:lnTo>
                        <a:lnTo>
                          <a:pt x="4204" y="756"/>
                        </a:lnTo>
                        <a:lnTo>
                          <a:pt x="4204" y="756"/>
                        </a:lnTo>
                        <a:lnTo>
                          <a:pt x="4246" y="800"/>
                        </a:lnTo>
                        <a:lnTo>
                          <a:pt x="4288" y="846"/>
                        </a:lnTo>
                        <a:lnTo>
                          <a:pt x="4330" y="892"/>
                        </a:lnTo>
                        <a:lnTo>
                          <a:pt x="4370" y="940"/>
                        </a:lnTo>
                        <a:lnTo>
                          <a:pt x="4410" y="988"/>
                        </a:lnTo>
                        <a:lnTo>
                          <a:pt x="4446" y="1036"/>
                        </a:lnTo>
                        <a:lnTo>
                          <a:pt x="4484" y="1086"/>
                        </a:lnTo>
                        <a:lnTo>
                          <a:pt x="4518" y="1138"/>
                        </a:lnTo>
                        <a:lnTo>
                          <a:pt x="4552" y="1190"/>
                        </a:lnTo>
                        <a:lnTo>
                          <a:pt x="4586" y="1242"/>
                        </a:lnTo>
                        <a:lnTo>
                          <a:pt x="4618" y="1296"/>
                        </a:lnTo>
                        <a:lnTo>
                          <a:pt x="4648" y="1350"/>
                        </a:lnTo>
                        <a:lnTo>
                          <a:pt x="4678" y="1406"/>
                        </a:lnTo>
                        <a:lnTo>
                          <a:pt x="4706" y="1462"/>
                        </a:lnTo>
                        <a:lnTo>
                          <a:pt x="4732" y="1518"/>
                        </a:lnTo>
                        <a:lnTo>
                          <a:pt x="4756" y="1576"/>
                        </a:lnTo>
                        <a:lnTo>
                          <a:pt x="0" y="1576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FFFFFF">
                          <a:alpha val="75000"/>
                        </a:srgbClr>
                      </a:gs>
                      <a:gs pos="100000">
                        <a:srgbClr val="FFFFFF">
                          <a:gamma/>
                          <a:tint val="0"/>
                          <a:invGamma/>
                          <a:alpha val="0"/>
                        </a:srgbClr>
                      </a:gs>
                    </a:gsLst>
                    <a:lin ang="5400000" scaled="1"/>
                  </a:gradFill>
                  <a:ln w="9525" cap="flat" cmpd="sng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4" name="Oval 57"/>
                  <p:cNvSpPr>
                    <a:spLocks noChangeArrowheads="1"/>
                  </p:cNvSpPr>
                  <p:nvPr/>
                </p:nvSpPr>
                <p:spPr bwMode="auto">
                  <a:xfrm>
                    <a:off x="1771" y="1843"/>
                    <a:ext cx="227" cy="204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67ABF5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</p:grpSp>
        <p:sp>
          <p:nvSpPr>
            <p:cNvPr id="28" name="TextBox 27"/>
            <p:cNvSpPr txBox="1"/>
            <p:nvPr/>
          </p:nvSpPr>
          <p:spPr>
            <a:xfrm>
              <a:off x="501603" y="367737"/>
              <a:ext cx="2857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b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38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/>
      <p:bldP spid="22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/>
          <p:nvPr/>
        </p:nvGrpSpPr>
        <p:grpSpPr>
          <a:xfrm>
            <a:off x="385794" y="1136657"/>
            <a:ext cx="7043726" cy="1577963"/>
            <a:chOff x="385794" y="1341767"/>
            <a:chExt cx="7043726" cy="1577963"/>
          </a:xfrm>
        </p:grpSpPr>
        <p:sp>
          <p:nvSpPr>
            <p:cNvPr id="61442" name="Text Box 2"/>
            <p:cNvSpPr txBox="1">
              <a:spLocks noChangeArrowheads="1"/>
            </p:cNvSpPr>
            <p:nvPr/>
          </p:nvSpPr>
          <p:spPr bwMode="auto">
            <a:xfrm>
              <a:off x="385794" y="1341767"/>
              <a:ext cx="7043726" cy="815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模式</a:t>
              </a:r>
              <a:r>
                <a:rPr kumimoji="1"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串</a:t>
              </a:r>
              <a:r>
                <a:rPr kumimoji="1"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中字符</a:t>
              </a:r>
              <a:r>
                <a:rPr kumimoji="1"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kumimoji="1" lang="en-US" altLang="zh-CN" sz="1800" i="1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1"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,</a:t>
              </a:r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存</a:t>
              </a:r>
              <a:r>
                <a:rPr kumimoji="1"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在某个</a:t>
              </a:r>
              <a:r>
                <a:rPr kumimoji="1" lang="en-US" altLang="zh-CN" sz="18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kumimoji="1"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0&lt;</a:t>
              </a:r>
              <a:r>
                <a:rPr kumimoji="1" lang="en-US" altLang="zh-CN" sz="18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&lt;</a:t>
              </a:r>
              <a:r>
                <a:rPr kumimoji="1" lang="en-US" altLang="zh-CN" sz="18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），使得以下成立</a:t>
              </a:r>
              <a:r>
                <a:rPr kumimoji="1"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:</a:t>
              </a:r>
            </a:p>
            <a:p>
              <a:pPr algn="l">
                <a:spcBef>
                  <a:spcPct val="50000"/>
                </a:spcBef>
              </a:pPr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   “</a:t>
              </a:r>
              <a:r>
                <a:rPr kumimoji="1"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kumimoji="1" lang="en-US" altLang="zh-CN" sz="1800" baseline="-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kumimoji="1"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kumimoji="1" lang="en-US" altLang="zh-CN" sz="1800" baseline="-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kumimoji="1"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kumimoji="1" lang="en-US" altLang="zh-CN" sz="1800" smtClean="0">
                  <a:latin typeface="宋体" pitchFamily="2" charset="-122"/>
                  <a:ea typeface="宋体" pitchFamily="2" charset="-122"/>
                  <a:cs typeface="Consolas" pitchFamily="49" charset="0"/>
                </a:rPr>
                <a:t>…</a:t>
              </a:r>
              <a:r>
                <a:rPr kumimoji="1"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t</a:t>
              </a:r>
              <a:r>
                <a:rPr kumimoji="1" lang="en-US" altLang="zh-CN" sz="1800" i="1" baseline="-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en-US" altLang="zh-CN" sz="1800" baseline="-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-1</a:t>
              </a:r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”</a:t>
              </a:r>
              <a:r>
                <a:rPr kumimoji="1"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=  </a:t>
              </a:r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“</a:t>
              </a:r>
              <a:r>
                <a:rPr kumimoji="1" lang="en-US" altLang="zh-CN" sz="180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kumimoji="1" lang="en-US" altLang="zh-CN" sz="1800" i="1" baseline="-3000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1" lang="en-US" altLang="zh-CN" sz="1800" baseline="-3000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</a:t>
              </a:r>
              <a:r>
                <a:rPr kumimoji="1" lang="en-US" altLang="zh-CN" sz="1800" i="1" baseline="-3000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kumimoji="1" lang="en-US" altLang="zh-CN" sz="1800" i="1" baseline="-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1" lang="en-US" altLang="zh-CN" sz="1800" baseline="-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-</a:t>
              </a:r>
              <a:r>
                <a:rPr kumimoji="1" lang="en-US" altLang="zh-CN" sz="1800" i="1" baseline="-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en-US" altLang="zh-CN" sz="1800" baseline="-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+1</a:t>
              </a:r>
              <a:r>
                <a:rPr kumimoji="1" lang="en-US" altLang="zh-CN" sz="1800" smtClean="0">
                  <a:latin typeface="宋体" pitchFamily="2" charset="-122"/>
                  <a:ea typeface="宋体" pitchFamily="2" charset="-122"/>
                  <a:cs typeface="Consolas" pitchFamily="49" charset="0"/>
                </a:rPr>
                <a:t>…</a:t>
              </a:r>
              <a:r>
                <a:rPr kumimoji="1"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kumimoji="1" lang="en-US" altLang="zh-CN" sz="1800" i="1" baseline="-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1" lang="en-US" altLang="zh-CN" sz="1800" baseline="-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-1 </a:t>
              </a:r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”</a:t>
              </a:r>
              <a:endPara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" name="左大括号 4"/>
            <p:cNvSpPr/>
            <p:nvPr/>
          </p:nvSpPr>
          <p:spPr>
            <a:xfrm rot="16200000">
              <a:off x="1928794" y="1756627"/>
              <a:ext cx="214314" cy="1214446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71538" y="2550398"/>
              <a:ext cx="2143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开头的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个字符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57554" y="2491102"/>
              <a:ext cx="2428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t</a:t>
              </a:r>
              <a:r>
                <a:rPr lang="en-US" altLang="zh-CN" sz="1800" i="1" baseline="-25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前面的</a:t>
              </a:r>
              <a:r>
                <a:rPr lang="en-US" altLang="zh-CN" sz="1800" i="1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个字符</a:t>
              </a:r>
              <a:endPara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" name="左大括号 7"/>
            <p:cNvSpPr/>
            <p:nvPr/>
          </p:nvSpPr>
          <p:spPr>
            <a:xfrm rot="16200000">
              <a:off x="4316347" y="1643849"/>
              <a:ext cx="214313" cy="1440000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1285852" y="285728"/>
            <a:ext cx="5500726" cy="4531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t</a:t>
            </a:r>
            <a:r>
              <a:rPr lang="en-US" altLang="zh-CN" sz="2000" i="1" baseline="-2500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j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字符前面的子串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最多从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t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开始的，不含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t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0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grpSp>
        <p:nvGrpSpPr>
          <p:cNvPr id="3" name="组合 16"/>
          <p:cNvGrpSpPr/>
          <p:nvPr/>
        </p:nvGrpSpPr>
        <p:grpSpPr>
          <a:xfrm>
            <a:off x="785786" y="3357562"/>
            <a:ext cx="6572296" cy="747148"/>
            <a:chOff x="285720" y="2732338"/>
            <a:chExt cx="6572296" cy="747148"/>
          </a:xfrm>
        </p:grpSpPr>
        <p:sp>
          <p:nvSpPr>
            <p:cNvPr id="13" name="TextBox 12"/>
            <p:cNvSpPr txBox="1"/>
            <p:nvPr/>
          </p:nvSpPr>
          <p:spPr>
            <a:xfrm>
              <a:off x="285720" y="3071810"/>
              <a:ext cx="6572296" cy="407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50000"/>
                </a:spcBef>
              </a:pP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例如，</a:t>
              </a: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t= 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“</a:t>
              </a:r>
              <a:r>
                <a:rPr kumimoji="1"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a a </a:t>
              </a:r>
              <a:r>
                <a:rPr kumimoji="1" lang="en-US" altLang="zh-CN" sz="2000" i="1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” </a:t>
              </a:r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考虑</a:t>
              </a:r>
              <a:r>
                <a:rPr kumimoji="1" lang="en-US" altLang="zh-CN" sz="1800" smtClean="0">
                  <a:solidFill>
                    <a:srgbClr val="00B05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t[2]='</a:t>
              </a:r>
              <a:r>
                <a:rPr kumimoji="1" lang="en-US" altLang="zh-CN" sz="1800" i="1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kumimoji="1" lang="en-US" altLang="zh-CN" sz="1800" smtClean="0">
                  <a:solidFill>
                    <a:srgbClr val="00B05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'   </a:t>
              </a:r>
              <a:r>
                <a:rPr kumimoji="1"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</a:t>
              </a:r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   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2756" y="2732338"/>
              <a:ext cx="14747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r>
                <a:rPr lang="en-US" altLang="zh-CN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endParaRPr lang="zh-CN" altLang="en-US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643174" y="5773595"/>
            <a:ext cx="45720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 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=1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，所以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next[2] = 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 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 1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" name="组合 25"/>
          <p:cNvGrpSpPr/>
          <p:nvPr/>
        </p:nvGrpSpPr>
        <p:grpSpPr>
          <a:xfrm>
            <a:off x="1785918" y="4267070"/>
            <a:ext cx="1857388" cy="1383977"/>
            <a:chOff x="1785918" y="4065615"/>
            <a:chExt cx="1857388" cy="1383977"/>
          </a:xfrm>
        </p:grpSpPr>
        <p:sp>
          <p:nvSpPr>
            <p:cNvPr id="18" name="下箭头 17"/>
            <p:cNvSpPr/>
            <p:nvPr/>
          </p:nvSpPr>
          <p:spPr bwMode="auto">
            <a:xfrm>
              <a:off x="2643174" y="4065615"/>
              <a:ext cx="214314" cy="428628"/>
            </a:xfrm>
            <a:prstGeom prst="downArrow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85918" y="4572008"/>
              <a:ext cx="18573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t= 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“</a:t>
              </a:r>
              <a:r>
                <a:rPr kumimoji="1"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a a </a:t>
              </a:r>
              <a:r>
                <a:rPr kumimoji="1" lang="en-US" altLang="zh-CN" sz="2000" i="1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”</a:t>
              </a:r>
              <a:endParaRPr lang="zh-CN" altLang="en-US" sz="2000"/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2786050" y="5001738"/>
              <a:ext cx="324000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2561688" y="5144090"/>
              <a:ext cx="324000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5" name="任意多边形 24"/>
            <p:cNvSpPr/>
            <p:nvPr/>
          </p:nvSpPr>
          <p:spPr>
            <a:xfrm>
              <a:off x="2773345" y="5002895"/>
              <a:ext cx="369895" cy="446697"/>
            </a:xfrm>
            <a:custGeom>
              <a:avLst/>
              <a:gdLst>
                <a:gd name="connsiteX0" fmla="*/ 572756 w 616299"/>
                <a:gd name="connsiteY0" fmla="*/ 0 h 403609"/>
                <a:gd name="connsiteX1" fmla="*/ 572756 w 616299"/>
                <a:gd name="connsiteY1" fmla="*/ 231112 h 403609"/>
                <a:gd name="connsiteX2" fmla="*/ 311499 w 616299"/>
                <a:gd name="connsiteY2" fmla="*/ 391886 h 403609"/>
                <a:gd name="connsiteX3" fmla="*/ 70339 w 616299"/>
                <a:gd name="connsiteY3" fmla="*/ 301450 h 403609"/>
                <a:gd name="connsiteX4" fmla="*/ 0 w 616299"/>
                <a:gd name="connsiteY4" fmla="*/ 140677 h 403609"/>
                <a:gd name="connsiteX0" fmla="*/ 572756 w 594527"/>
                <a:gd name="connsiteY0" fmla="*/ 0 h 398049"/>
                <a:gd name="connsiteX1" fmla="*/ 441333 w 594527"/>
                <a:gd name="connsiteY1" fmla="*/ 264471 h 398049"/>
                <a:gd name="connsiteX2" fmla="*/ 311499 w 594527"/>
                <a:gd name="connsiteY2" fmla="*/ 391886 h 398049"/>
                <a:gd name="connsiteX3" fmla="*/ 70339 w 594527"/>
                <a:gd name="connsiteY3" fmla="*/ 301450 h 398049"/>
                <a:gd name="connsiteX4" fmla="*/ 0 w 594527"/>
                <a:gd name="connsiteY4" fmla="*/ 140677 h 398049"/>
                <a:gd name="connsiteX0" fmla="*/ 227019 w 455413"/>
                <a:gd name="connsiteY0" fmla="*/ 0 h 419330"/>
                <a:gd name="connsiteX1" fmla="*/ 441333 w 455413"/>
                <a:gd name="connsiteY1" fmla="*/ 285752 h 419330"/>
                <a:gd name="connsiteX2" fmla="*/ 311499 w 455413"/>
                <a:gd name="connsiteY2" fmla="*/ 413167 h 419330"/>
                <a:gd name="connsiteX3" fmla="*/ 70339 w 455413"/>
                <a:gd name="connsiteY3" fmla="*/ 322731 h 419330"/>
                <a:gd name="connsiteX4" fmla="*/ 0 w 455413"/>
                <a:gd name="connsiteY4" fmla="*/ 161958 h 419330"/>
                <a:gd name="connsiteX0" fmla="*/ 227019 w 441333"/>
                <a:gd name="connsiteY0" fmla="*/ 0 h 434791"/>
                <a:gd name="connsiteX1" fmla="*/ 441333 w 441333"/>
                <a:gd name="connsiteY1" fmla="*/ 285752 h 434791"/>
                <a:gd name="connsiteX2" fmla="*/ 227019 w 441333"/>
                <a:gd name="connsiteY2" fmla="*/ 428628 h 434791"/>
                <a:gd name="connsiteX3" fmla="*/ 70339 w 441333"/>
                <a:gd name="connsiteY3" fmla="*/ 322731 h 434791"/>
                <a:gd name="connsiteX4" fmla="*/ 0 w 441333"/>
                <a:gd name="connsiteY4" fmla="*/ 161958 h 434791"/>
                <a:gd name="connsiteX0" fmla="*/ 227019 w 369895"/>
                <a:gd name="connsiteY0" fmla="*/ 0 h 446697"/>
                <a:gd name="connsiteX1" fmla="*/ 369895 w 369895"/>
                <a:gd name="connsiteY1" fmla="*/ 214314 h 446697"/>
                <a:gd name="connsiteX2" fmla="*/ 227019 w 369895"/>
                <a:gd name="connsiteY2" fmla="*/ 428628 h 446697"/>
                <a:gd name="connsiteX3" fmla="*/ 70339 w 369895"/>
                <a:gd name="connsiteY3" fmla="*/ 322731 h 446697"/>
                <a:gd name="connsiteX4" fmla="*/ 0 w 369895"/>
                <a:gd name="connsiteY4" fmla="*/ 161958 h 44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895" h="446697">
                  <a:moveTo>
                    <a:pt x="227019" y="0"/>
                  </a:moveTo>
                  <a:cubicBezTo>
                    <a:pt x="248790" y="82899"/>
                    <a:pt x="369895" y="142876"/>
                    <a:pt x="369895" y="214314"/>
                  </a:cubicBezTo>
                  <a:cubicBezTo>
                    <a:pt x="369895" y="285752"/>
                    <a:pt x="276945" y="410559"/>
                    <a:pt x="227019" y="428628"/>
                  </a:cubicBezTo>
                  <a:cubicBezTo>
                    <a:pt x="177093" y="446697"/>
                    <a:pt x="108176" y="367176"/>
                    <a:pt x="70339" y="322731"/>
                  </a:cubicBezTo>
                  <a:cubicBezTo>
                    <a:pt x="32503" y="278286"/>
                    <a:pt x="9211" y="221410"/>
                    <a:pt x="0" y="161958"/>
                  </a:cubicBezTo>
                </a:path>
              </a:pathLst>
            </a:custGeom>
            <a:ln w="57150" cmpd="dbl">
              <a:solidFill>
                <a:srgbClr val="008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27"/>
          <p:cNvGrpSpPr/>
          <p:nvPr/>
        </p:nvGrpSpPr>
        <p:grpSpPr>
          <a:xfrm>
            <a:off x="2428860" y="1857364"/>
            <a:ext cx="2286016" cy="1440902"/>
            <a:chOff x="2428860" y="1857364"/>
            <a:chExt cx="2286016" cy="1440902"/>
          </a:xfrm>
        </p:grpSpPr>
        <p:cxnSp>
          <p:nvCxnSpPr>
            <p:cNvPr id="26" name="直接连接符 25"/>
            <p:cNvCxnSpPr/>
            <p:nvPr/>
          </p:nvCxnSpPr>
          <p:spPr>
            <a:xfrm rot="5400000">
              <a:off x="2964645" y="2178835"/>
              <a:ext cx="1071570" cy="42862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428860" y="2928934"/>
              <a:ext cx="2286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C00000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这个字符不能是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t</a:t>
              </a:r>
              <a:r>
                <a:rPr lang="en-US" altLang="zh-CN" sz="1800" baseline="-25000" smtClean="0">
                  <a:solidFill>
                    <a:srgbClr val="C00000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0</a:t>
              </a:r>
              <a:endParaRPr lang="zh-CN" altLang="en-US" sz="1800" baseline="-25000">
                <a:solidFill>
                  <a:srgbClr val="C0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endParaRPr>
            </a:p>
          </p:txBody>
        </p:sp>
      </p:grpSp>
      <p:grpSp>
        <p:nvGrpSpPr>
          <p:cNvPr id="10" name="组合 28"/>
          <p:cNvGrpSpPr/>
          <p:nvPr/>
        </p:nvGrpSpPr>
        <p:grpSpPr>
          <a:xfrm>
            <a:off x="642910" y="285728"/>
            <a:ext cx="500066" cy="571504"/>
            <a:chOff x="428596" y="357166"/>
            <a:chExt cx="500066" cy="571504"/>
          </a:xfrm>
        </p:grpSpPr>
        <p:grpSp>
          <p:nvGrpSpPr>
            <p:cNvPr id="12" name="Group 51"/>
            <p:cNvGrpSpPr>
              <a:grpSpLocks/>
            </p:cNvGrpSpPr>
            <p:nvPr/>
          </p:nvGrpSpPr>
          <p:grpSpPr bwMode="auto">
            <a:xfrm>
              <a:off x="428596" y="357166"/>
              <a:ext cx="500066" cy="571504"/>
              <a:chOff x="2744" y="-584"/>
              <a:chExt cx="614" cy="702"/>
            </a:xfrm>
          </p:grpSpPr>
          <p:sp>
            <p:nvSpPr>
              <p:cNvPr id="32" name="Oval 52"/>
              <p:cNvSpPr>
                <a:spLocks noChangeArrowheads="1"/>
              </p:cNvSpPr>
              <p:nvPr/>
            </p:nvSpPr>
            <p:spPr bwMode="auto">
              <a:xfrm>
                <a:off x="2744" y="-85"/>
                <a:ext cx="590" cy="20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31750" cap="rnd" algn="ctr">
                <a:noFill/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5" name="Group 53"/>
              <p:cNvGrpSpPr>
                <a:grpSpLocks/>
              </p:cNvGrpSpPr>
              <p:nvPr/>
            </p:nvGrpSpPr>
            <p:grpSpPr bwMode="auto">
              <a:xfrm>
                <a:off x="2745" y="-584"/>
                <a:ext cx="613" cy="613"/>
                <a:chOff x="2335" y="1139"/>
                <a:chExt cx="1089" cy="1089"/>
              </a:xfrm>
            </p:grpSpPr>
            <p:sp>
              <p:nvSpPr>
                <p:cNvPr id="34" name="Oval 54"/>
                <p:cNvSpPr>
                  <a:spLocks noChangeArrowheads="1"/>
                </p:cNvSpPr>
                <p:nvPr/>
              </p:nvSpPr>
              <p:spPr bwMode="auto">
                <a:xfrm>
                  <a:off x="2335" y="1139"/>
                  <a:ext cx="1089" cy="1089"/>
                </a:xfrm>
                <a:prstGeom prst="ellipse">
                  <a:avLst/>
                </a:prstGeom>
                <a:solidFill>
                  <a:srgbClr val="FF0000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17" name="Group 55"/>
                <p:cNvGrpSpPr>
                  <a:grpSpLocks/>
                </p:cNvGrpSpPr>
                <p:nvPr/>
              </p:nvGrpSpPr>
              <p:grpSpPr bwMode="auto">
                <a:xfrm>
                  <a:off x="2418" y="1169"/>
                  <a:ext cx="917" cy="297"/>
                  <a:chOff x="1423" y="1843"/>
                  <a:chExt cx="916" cy="296"/>
                </a:xfrm>
              </p:grpSpPr>
              <p:sp>
                <p:nvSpPr>
                  <p:cNvPr id="36" name="Freeform 56"/>
                  <p:cNvSpPr>
                    <a:spLocks/>
                  </p:cNvSpPr>
                  <p:nvPr/>
                </p:nvSpPr>
                <p:spPr bwMode="auto">
                  <a:xfrm>
                    <a:off x="1423" y="1843"/>
                    <a:ext cx="916" cy="296"/>
                  </a:xfrm>
                  <a:custGeom>
                    <a:avLst/>
                    <a:gdLst/>
                    <a:ahLst/>
                    <a:cxnLst>
                      <a:cxn ang="0">
                        <a:pos x="0" y="1576"/>
                      </a:cxn>
                      <a:cxn ang="0">
                        <a:pos x="50" y="1462"/>
                      </a:cxn>
                      <a:cxn ang="0">
                        <a:pos x="108" y="1350"/>
                      </a:cxn>
                      <a:cxn ang="0">
                        <a:pos x="170" y="1242"/>
                      </a:cxn>
                      <a:cxn ang="0">
                        <a:pos x="238" y="1138"/>
                      </a:cxn>
                      <a:cxn ang="0">
                        <a:pos x="310" y="1036"/>
                      </a:cxn>
                      <a:cxn ang="0">
                        <a:pos x="386" y="940"/>
                      </a:cxn>
                      <a:cxn ang="0">
                        <a:pos x="468" y="846"/>
                      </a:cxn>
                      <a:cxn ang="0">
                        <a:pos x="552" y="756"/>
                      </a:cxn>
                      <a:cxn ang="0">
                        <a:pos x="596" y="712"/>
                      </a:cxn>
                      <a:cxn ang="0">
                        <a:pos x="688" y="630"/>
                      </a:cxn>
                      <a:cxn ang="0">
                        <a:pos x="784" y="550"/>
                      </a:cxn>
                      <a:cxn ang="0">
                        <a:pos x="884" y="476"/>
                      </a:cxn>
                      <a:cxn ang="0">
                        <a:pos x="986" y="406"/>
                      </a:cxn>
                      <a:cxn ang="0">
                        <a:pos x="1092" y="342"/>
                      </a:cxn>
                      <a:cxn ang="0">
                        <a:pos x="1202" y="282"/>
                      </a:cxn>
                      <a:cxn ang="0">
                        <a:pos x="1316" y="228"/>
                      </a:cxn>
                      <a:cxn ang="0">
                        <a:pos x="1374" y="202"/>
                      </a:cxn>
                      <a:cxn ang="0">
                        <a:pos x="1490" y="156"/>
                      </a:cxn>
                      <a:cxn ang="0">
                        <a:pos x="1610" y="116"/>
                      </a:cxn>
                      <a:cxn ang="0">
                        <a:pos x="1732" y="80"/>
                      </a:cxn>
                      <a:cxn ang="0">
                        <a:pos x="1858" y="52"/>
                      </a:cxn>
                      <a:cxn ang="0">
                        <a:pos x="1984" y="30"/>
                      </a:cxn>
                      <a:cxn ang="0">
                        <a:pos x="2114" y="12"/>
                      </a:cxn>
                      <a:cxn ang="0">
                        <a:pos x="2246" y="2"/>
                      </a:cxn>
                      <a:cxn ang="0">
                        <a:pos x="2378" y="0"/>
                      </a:cxn>
                      <a:cxn ang="0">
                        <a:pos x="2444" y="0"/>
                      </a:cxn>
                      <a:cxn ang="0">
                        <a:pos x="2576" y="8"/>
                      </a:cxn>
                      <a:cxn ang="0">
                        <a:pos x="2706" y="20"/>
                      </a:cxn>
                      <a:cxn ang="0">
                        <a:pos x="2834" y="40"/>
                      </a:cxn>
                      <a:cxn ang="0">
                        <a:pos x="2962" y="66"/>
                      </a:cxn>
                      <a:cxn ang="0">
                        <a:pos x="3084" y="98"/>
                      </a:cxn>
                      <a:cxn ang="0">
                        <a:pos x="3206" y="136"/>
                      </a:cxn>
                      <a:cxn ang="0">
                        <a:pos x="3324" y="178"/>
                      </a:cxn>
                      <a:cxn ang="0">
                        <a:pos x="3382" y="202"/>
                      </a:cxn>
                      <a:cxn ang="0">
                        <a:pos x="3498" y="254"/>
                      </a:cxn>
                      <a:cxn ang="0">
                        <a:pos x="3608" y="312"/>
                      </a:cxn>
                      <a:cxn ang="0">
                        <a:pos x="3716" y="374"/>
                      </a:cxn>
                      <a:cxn ang="0">
                        <a:pos x="3822" y="440"/>
                      </a:cxn>
                      <a:cxn ang="0">
                        <a:pos x="3922" y="512"/>
                      </a:cxn>
                      <a:cxn ang="0">
                        <a:pos x="4020" y="590"/>
                      </a:cxn>
                      <a:cxn ang="0">
                        <a:pos x="4114" y="670"/>
                      </a:cxn>
                      <a:cxn ang="0">
                        <a:pos x="4204" y="756"/>
                      </a:cxn>
                      <a:cxn ang="0">
                        <a:pos x="4246" y="800"/>
                      </a:cxn>
                      <a:cxn ang="0">
                        <a:pos x="4330" y="892"/>
                      </a:cxn>
                      <a:cxn ang="0">
                        <a:pos x="4410" y="988"/>
                      </a:cxn>
                      <a:cxn ang="0">
                        <a:pos x="4484" y="1086"/>
                      </a:cxn>
                      <a:cxn ang="0">
                        <a:pos x="4552" y="1190"/>
                      </a:cxn>
                      <a:cxn ang="0">
                        <a:pos x="4618" y="1296"/>
                      </a:cxn>
                      <a:cxn ang="0">
                        <a:pos x="4678" y="1406"/>
                      </a:cxn>
                      <a:cxn ang="0">
                        <a:pos x="4732" y="1518"/>
                      </a:cxn>
                      <a:cxn ang="0">
                        <a:pos x="0" y="1576"/>
                      </a:cxn>
                    </a:cxnLst>
                    <a:rect l="0" t="0" r="r" b="b"/>
                    <a:pathLst>
                      <a:path w="4756" h="1576">
                        <a:moveTo>
                          <a:pt x="0" y="1576"/>
                        </a:moveTo>
                        <a:lnTo>
                          <a:pt x="0" y="1576"/>
                        </a:lnTo>
                        <a:lnTo>
                          <a:pt x="24" y="1518"/>
                        </a:lnTo>
                        <a:lnTo>
                          <a:pt x="50" y="1462"/>
                        </a:lnTo>
                        <a:lnTo>
                          <a:pt x="78" y="1406"/>
                        </a:lnTo>
                        <a:lnTo>
                          <a:pt x="108" y="1350"/>
                        </a:lnTo>
                        <a:lnTo>
                          <a:pt x="138" y="1296"/>
                        </a:lnTo>
                        <a:lnTo>
                          <a:pt x="170" y="1242"/>
                        </a:lnTo>
                        <a:lnTo>
                          <a:pt x="204" y="1190"/>
                        </a:lnTo>
                        <a:lnTo>
                          <a:pt x="238" y="1138"/>
                        </a:lnTo>
                        <a:lnTo>
                          <a:pt x="272" y="1086"/>
                        </a:lnTo>
                        <a:lnTo>
                          <a:pt x="310" y="1036"/>
                        </a:lnTo>
                        <a:lnTo>
                          <a:pt x="348" y="988"/>
                        </a:lnTo>
                        <a:lnTo>
                          <a:pt x="386" y="940"/>
                        </a:lnTo>
                        <a:lnTo>
                          <a:pt x="426" y="892"/>
                        </a:lnTo>
                        <a:lnTo>
                          <a:pt x="468" y="846"/>
                        </a:lnTo>
                        <a:lnTo>
                          <a:pt x="510" y="800"/>
                        </a:lnTo>
                        <a:lnTo>
                          <a:pt x="552" y="756"/>
                        </a:lnTo>
                        <a:lnTo>
                          <a:pt x="552" y="756"/>
                        </a:lnTo>
                        <a:lnTo>
                          <a:pt x="596" y="712"/>
                        </a:lnTo>
                        <a:lnTo>
                          <a:pt x="642" y="670"/>
                        </a:lnTo>
                        <a:lnTo>
                          <a:pt x="688" y="630"/>
                        </a:lnTo>
                        <a:lnTo>
                          <a:pt x="736" y="590"/>
                        </a:lnTo>
                        <a:lnTo>
                          <a:pt x="784" y="550"/>
                        </a:lnTo>
                        <a:lnTo>
                          <a:pt x="834" y="512"/>
                        </a:lnTo>
                        <a:lnTo>
                          <a:pt x="884" y="476"/>
                        </a:lnTo>
                        <a:lnTo>
                          <a:pt x="934" y="440"/>
                        </a:lnTo>
                        <a:lnTo>
                          <a:pt x="986" y="406"/>
                        </a:lnTo>
                        <a:lnTo>
                          <a:pt x="1040" y="374"/>
                        </a:lnTo>
                        <a:lnTo>
                          <a:pt x="1092" y="342"/>
                        </a:lnTo>
                        <a:lnTo>
                          <a:pt x="1148" y="312"/>
                        </a:lnTo>
                        <a:lnTo>
                          <a:pt x="1202" y="282"/>
                        </a:lnTo>
                        <a:lnTo>
                          <a:pt x="1258" y="254"/>
                        </a:lnTo>
                        <a:lnTo>
                          <a:pt x="1316" y="228"/>
                        </a:lnTo>
                        <a:lnTo>
                          <a:pt x="1374" y="202"/>
                        </a:lnTo>
                        <a:lnTo>
                          <a:pt x="1374" y="202"/>
                        </a:lnTo>
                        <a:lnTo>
                          <a:pt x="1432" y="178"/>
                        </a:lnTo>
                        <a:lnTo>
                          <a:pt x="1490" y="156"/>
                        </a:lnTo>
                        <a:lnTo>
                          <a:pt x="1550" y="136"/>
                        </a:lnTo>
                        <a:lnTo>
                          <a:pt x="1610" y="116"/>
                        </a:lnTo>
                        <a:lnTo>
                          <a:pt x="1672" y="98"/>
                        </a:lnTo>
                        <a:lnTo>
                          <a:pt x="1732" y="80"/>
                        </a:lnTo>
                        <a:lnTo>
                          <a:pt x="1794" y="66"/>
                        </a:lnTo>
                        <a:lnTo>
                          <a:pt x="1858" y="52"/>
                        </a:lnTo>
                        <a:lnTo>
                          <a:pt x="1922" y="40"/>
                        </a:lnTo>
                        <a:lnTo>
                          <a:pt x="1984" y="30"/>
                        </a:lnTo>
                        <a:lnTo>
                          <a:pt x="2050" y="20"/>
                        </a:lnTo>
                        <a:lnTo>
                          <a:pt x="2114" y="12"/>
                        </a:lnTo>
                        <a:lnTo>
                          <a:pt x="2180" y="8"/>
                        </a:lnTo>
                        <a:lnTo>
                          <a:pt x="2246" y="2"/>
                        </a:lnTo>
                        <a:lnTo>
                          <a:pt x="2312" y="0"/>
                        </a:lnTo>
                        <a:lnTo>
                          <a:pt x="2378" y="0"/>
                        </a:lnTo>
                        <a:lnTo>
                          <a:pt x="2378" y="0"/>
                        </a:lnTo>
                        <a:lnTo>
                          <a:pt x="2444" y="0"/>
                        </a:lnTo>
                        <a:lnTo>
                          <a:pt x="2510" y="2"/>
                        </a:lnTo>
                        <a:lnTo>
                          <a:pt x="2576" y="8"/>
                        </a:lnTo>
                        <a:lnTo>
                          <a:pt x="2642" y="12"/>
                        </a:lnTo>
                        <a:lnTo>
                          <a:pt x="2706" y="20"/>
                        </a:lnTo>
                        <a:lnTo>
                          <a:pt x="2772" y="30"/>
                        </a:lnTo>
                        <a:lnTo>
                          <a:pt x="2834" y="40"/>
                        </a:lnTo>
                        <a:lnTo>
                          <a:pt x="2898" y="52"/>
                        </a:lnTo>
                        <a:lnTo>
                          <a:pt x="2962" y="66"/>
                        </a:lnTo>
                        <a:lnTo>
                          <a:pt x="3024" y="80"/>
                        </a:lnTo>
                        <a:lnTo>
                          <a:pt x="3084" y="98"/>
                        </a:lnTo>
                        <a:lnTo>
                          <a:pt x="3146" y="116"/>
                        </a:lnTo>
                        <a:lnTo>
                          <a:pt x="3206" y="136"/>
                        </a:lnTo>
                        <a:lnTo>
                          <a:pt x="3266" y="156"/>
                        </a:lnTo>
                        <a:lnTo>
                          <a:pt x="3324" y="178"/>
                        </a:lnTo>
                        <a:lnTo>
                          <a:pt x="3382" y="202"/>
                        </a:lnTo>
                        <a:lnTo>
                          <a:pt x="3382" y="202"/>
                        </a:lnTo>
                        <a:lnTo>
                          <a:pt x="3440" y="228"/>
                        </a:lnTo>
                        <a:lnTo>
                          <a:pt x="3498" y="254"/>
                        </a:lnTo>
                        <a:lnTo>
                          <a:pt x="3554" y="282"/>
                        </a:lnTo>
                        <a:lnTo>
                          <a:pt x="3608" y="312"/>
                        </a:lnTo>
                        <a:lnTo>
                          <a:pt x="3664" y="342"/>
                        </a:lnTo>
                        <a:lnTo>
                          <a:pt x="3716" y="374"/>
                        </a:lnTo>
                        <a:lnTo>
                          <a:pt x="3770" y="406"/>
                        </a:lnTo>
                        <a:lnTo>
                          <a:pt x="3822" y="440"/>
                        </a:lnTo>
                        <a:lnTo>
                          <a:pt x="3872" y="476"/>
                        </a:lnTo>
                        <a:lnTo>
                          <a:pt x="3922" y="512"/>
                        </a:lnTo>
                        <a:lnTo>
                          <a:pt x="3972" y="550"/>
                        </a:lnTo>
                        <a:lnTo>
                          <a:pt x="4020" y="590"/>
                        </a:lnTo>
                        <a:lnTo>
                          <a:pt x="4068" y="630"/>
                        </a:lnTo>
                        <a:lnTo>
                          <a:pt x="4114" y="670"/>
                        </a:lnTo>
                        <a:lnTo>
                          <a:pt x="4160" y="712"/>
                        </a:lnTo>
                        <a:lnTo>
                          <a:pt x="4204" y="756"/>
                        </a:lnTo>
                        <a:lnTo>
                          <a:pt x="4204" y="756"/>
                        </a:lnTo>
                        <a:lnTo>
                          <a:pt x="4246" y="800"/>
                        </a:lnTo>
                        <a:lnTo>
                          <a:pt x="4288" y="846"/>
                        </a:lnTo>
                        <a:lnTo>
                          <a:pt x="4330" y="892"/>
                        </a:lnTo>
                        <a:lnTo>
                          <a:pt x="4370" y="940"/>
                        </a:lnTo>
                        <a:lnTo>
                          <a:pt x="4410" y="988"/>
                        </a:lnTo>
                        <a:lnTo>
                          <a:pt x="4446" y="1036"/>
                        </a:lnTo>
                        <a:lnTo>
                          <a:pt x="4484" y="1086"/>
                        </a:lnTo>
                        <a:lnTo>
                          <a:pt x="4518" y="1138"/>
                        </a:lnTo>
                        <a:lnTo>
                          <a:pt x="4552" y="1190"/>
                        </a:lnTo>
                        <a:lnTo>
                          <a:pt x="4586" y="1242"/>
                        </a:lnTo>
                        <a:lnTo>
                          <a:pt x="4618" y="1296"/>
                        </a:lnTo>
                        <a:lnTo>
                          <a:pt x="4648" y="1350"/>
                        </a:lnTo>
                        <a:lnTo>
                          <a:pt x="4678" y="1406"/>
                        </a:lnTo>
                        <a:lnTo>
                          <a:pt x="4706" y="1462"/>
                        </a:lnTo>
                        <a:lnTo>
                          <a:pt x="4732" y="1518"/>
                        </a:lnTo>
                        <a:lnTo>
                          <a:pt x="4756" y="1576"/>
                        </a:lnTo>
                        <a:lnTo>
                          <a:pt x="0" y="1576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FFFFFF">
                          <a:alpha val="75000"/>
                        </a:srgbClr>
                      </a:gs>
                      <a:gs pos="100000">
                        <a:srgbClr val="FFFFFF">
                          <a:gamma/>
                          <a:tint val="0"/>
                          <a:invGamma/>
                          <a:alpha val="0"/>
                        </a:srgbClr>
                      </a:gs>
                    </a:gsLst>
                    <a:lin ang="5400000" scaled="1"/>
                  </a:gradFill>
                  <a:ln w="9525" cap="flat" cmpd="sng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7" name="Oval 57"/>
                  <p:cNvSpPr>
                    <a:spLocks noChangeArrowheads="1"/>
                  </p:cNvSpPr>
                  <p:nvPr/>
                </p:nvSpPr>
                <p:spPr bwMode="auto">
                  <a:xfrm>
                    <a:off x="1771" y="1843"/>
                    <a:ext cx="227" cy="204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67ABF5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</p:grpSp>
        <p:sp>
          <p:nvSpPr>
            <p:cNvPr id="31" name="TextBox 30"/>
            <p:cNvSpPr txBox="1"/>
            <p:nvPr/>
          </p:nvSpPr>
          <p:spPr>
            <a:xfrm>
              <a:off x="501603" y="367737"/>
              <a:ext cx="2857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b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5" name="灯片编号占位符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39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68313" y="620713"/>
            <a:ext cx="8318529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kumimoji="1" lang="zh-CN" altLang="en-US" sz="20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串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相</a:t>
            </a:r>
            <a:r>
              <a:rPr kumimoji="1" lang="zh-CN" altLang="en-US" sz="20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等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：两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个串的长度相等并且各个对应位置上的字符都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相同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时。       </a:t>
            </a:r>
            <a:endParaRPr kumimoji="1"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928662" y="1285860"/>
            <a:ext cx="583247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如：</a:t>
            </a:r>
          </a:p>
          <a:p>
            <a:pPr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“</a:t>
            </a:r>
            <a:r>
              <a:rPr lang="en-US" altLang="zh-CN" sz="1800" i="1" dirty="0" err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abcd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”</a:t>
            </a:r>
            <a:r>
              <a:rPr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≠</a:t>
            </a:r>
            <a:r>
              <a:rPr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“</a:t>
            </a:r>
            <a:r>
              <a:rPr lang="en-US" altLang="zh-CN" sz="1800" i="1" dirty="0" err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abc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”</a:t>
            </a:r>
            <a:endParaRPr lang="en-US" altLang="zh-CN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“</a:t>
            </a:r>
            <a:r>
              <a:rPr lang="en-US" altLang="zh-CN" sz="1800" i="1" dirty="0" err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abcd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”</a:t>
            </a:r>
            <a:r>
              <a:rPr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≠</a:t>
            </a:r>
            <a:r>
              <a:rPr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“</a:t>
            </a:r>
            <a:r>
              <a:rPr lang="en-US" altLang="zh-CN" sz="1800" i="1" dirty="0" err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abcde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”</a:t>
            </a:r>
            <a:endParaRPr lang="en-US" altLang="zh-CN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000100" y="2857496"/>
            <a:ext cx="30289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所有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空串是相等的。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4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1285852" y="520138"/>
            <a:ext cx="3000396" cy="4531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 next[0]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的特殊含义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grpSp>
        <p:nvGrpSpPr>
          <p:cNvPr id="2" name="组合 28"/>
          <p:cNvGrpSpPr/>
          <p:nvPr/>
        </p:nvGrpSpPr>
        <p:grpSpPr>
          <a:xfrm>
            <a:off x="642910" y="500042"/>
            <a:ext cx="500066" cy="571504"/>
            <a:chOff x="428596" y="357166"/>
            <a:chExt cx="500066" cy="571504"/>
          </a:xfrm>
        </p:grpSpPr>
        <p:grpSp>
          <p:nvGrpSpPr>
            <p:cNvPr id="3" name="Group 51"/>
            <p:cNvGrpSpPr>
              <a:grpSpLocks/>
            </p:cNvGrpSpPr>
            <p:nvPr/>
          </p:nvGrpSpPr>
          <p:grpSpPr bwMode="auto">
            <a:xfrm>
              <a:off x="428596" y="357166"/>
              <a:ext cx="500066" cy="571504"/>
              <a:chOff x="2744" y="-584"/>
              <a:chExt cx="614" cy="702"/>
            </a:xfrm>
          </p:grpSpPr>
          <p:sp>
            <p:nvSpPr>
              <p:cNvPr id="32" name="Oval 52"/>
              <p:cNvSpPr>
                <a:spLocks noChangeArrowheads="1"/>
              </p:cNvSpPr>
              <p:nvPr/>
            </p:nvSpPr>
            <p:spPr bwMode="auto">
              <a:xfrm>
                <a:off x="2744" y="-85"/>
                <a:ext cx="590" cy="20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31750" cap="rnd" algn="ctr">
                <a:noFill/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4" name="Group 53"/>
              <p:cNvGrpSpPr>
                <a:grpSpLocks/>
              </p:cNvGrpSpPr>
              <p:nvPr/>
            </p:nvGrpSpPr>
            <p:grpSpPr bwMode="auto">
              <a:xfrm>
                <a:off x="2745" y="-584"/>
                <a:ext cx="613" cy="613"/>
                <a:chOff x="2335" y="1139"/>
                <a:chExt cx="1089" cy="1089"/>
              </a:xfrm>
            </p:grpSpPr>
            <p:sp>
              <p:nvSpPr>
                <p:cNvPr id="34" name="Oval 54"/>
                <p:cNvSpPr>
                  <a:spLocks noChangeArrowheads="1"/>
                </p:cNvSpPr>
                <p:nvPr/>
              </p:nvSpPr>
              <p:spPr bwMode="auto">
                <a:xfrm>
                  <a:off x="2335" y="1139"/>
                  <a:ext cx="1089" cy="1089"/>
                </a:xfrm>
                <a:prstGeom prst="ellipse">
                  <a:avLst/>
                </a:prstGeom>
                <a:solidFill>
                  <a:srgbClr val="FF0000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5" name="Group 55"/>
                <p:cNvGrpSpPr>
                  <a:grpSpLocks/>
                </p:cNvGrpSpPr>
                <p:nvPr/>
              </p:nvGrpSpPr>
              <p:grpSpPr bwMode="auto">
                <a:xfrm>
                  <a:off x="2418" y="1169"/>
                  <a:ext cx="917" cy="297"/>
                  <a:chOff x="1423" y="1843"/>
                  <a:chExt cx="916" cy="296"/>
                </a:xfrm>
              </p:grpSpPr>
              <p:sp>
                <p:nvSpPr>
                  <p:cNvPr id="36" name="Freeform 56"/>
                  <p:cNvSpPr>
                    <a:spLocks/>
                  </p:cNvSpPr>
                  <p:nvPr/>
                </p:nvSpPr>
                <p:spPr bwMode="auto">
                  <a:xfrm>
                    <a:off x="1423" y="1843"/>
                    <a:ext cx="916" cy="296"/>
                  </a:xfrm>
                  <a:custGeom>
                    <a:avLst/>
                    <a:gdLst/>
                    <a:ahLst/>
                    <a:cxnLst>
                      <a:cxn ang="0">
                        <a:pos x="0" y="1576"/>
                      </a:cxn>
                      <a:cxn ang="0">
                        <a:pos x="50" y="1462"/>
                      </a:cxn>
                      <a:cxn ang="0">
                        <a:pos x="108" y="1350"/>
                      </a:cxn>
                      <a:cxn ang="0">
                        <a:pos x="170" y="1242"/>
                      </a:cxn>
                      <a:cxn ang="0">
                        <a:pos x="238" y="1138"/>
                      </a:cxn>
                      <a:cxn ang="0">
                        <a:pos x="310" y="1036"/>
                      </a:cxn>
                      <a:cxn ang="0">
                        <a:pos x="386" y="940"/>
                      </a:cxn>
                      <a:cxn ang="0">
                        <a:pos x="468" y="846"/>
                      </a:cxn>
                      <a:cxn ang="0">
                        <a:pos x="552" y="756"/>
                      </a:cxn>
                      <a:cxn ang="0">
                        <a:pos x="596" y="712"/>
                      </a:cxn>
                      <a:cxn ang="0">
                        <a:pos x="688" y="630"/>
                      </a:cxn>
                      <a:cxn ang="0">
                        <a:pos x="784" y="550"/>
                      </a:cxn>
                      <a:cxn ang="0">
                        <a:pos x="884" y="476"/>
                      </a:cxn>
                      <a:cxn ang="0">
                        <a:pos x="986" y="406"/>
                      </a:cxn>
                      <a:cxn ang="0">
                        <a:pos x="1092" y="342"/>
                      </a:cxn>
                      <a:cxn ang="0">
                        <a:pos x="1202" y="282"/>
                      </a:cxn>
                      <a:cxn ang="0">
                        <a:pos x="1316" y="228"/>
                      </a:cxn>
                      <a:cxn ang="0">
                        <a:pos x="1374" y="202"/>
                      </a:cxn>
                      <a:cxn ang="0">
                        <a:pos x="1490" y="156"/>
                      </a:cxn>
                      <a:cxn ang="0">
                        <a:pos x="1610" y="116"/>
                      </a:cxn>
                      <a:cxn ang="0">
                        <a:pos x="1732" y="80"/>
                      </a:cxn>
                      <a:cxn ang="0">
                        <a:pos x="1858" y="52"/>
                      </a:cxn>
                      <a:cxn ang="0">
                        <a:pos x="1984" y="30"/>
                      </a:cxn>
                      <a:cxn ang="0">
                        <a:pos x="2114" y="12"/>
                      </a:cxn>
                      <a:cxn ang="0">
                        <a:pos x="2246" y="2"/>
                      </a:cxn>
                      <a:cxn ang="0">
                        <a:pos x="2378" y="0"/>
                      </a:cxn>
                      <a:cxn ang="0">
                        <a:pos x="2444" y="0"/>
                      </a:cxn>
                      <a:cxn ang="0">
                        <a:pos x="2576" y="8"/>
                      </a:cxn>
                      <a:cxn ang="0">
                        <a:pos x="2706" y="20"/>
                      </a:cxn>
                      <a:cxn ang="0">
                        <a:pos x="2834" y="40"/>
                      </a:cxn>
                      <a:cxn ang="0">
                        <a:pos x="2962" y="66"/>
                      </a:cxn>
                      <a:cxn ang="0">
                        <a:pos x="3084" y="98"/>
                      </a:cxn>
                      <a:cxn ang="0">
                        <a:pos x="3206" y="136"/>
                      </a:cxn>
                      <a:cxn ang="0">
                        <a:pos x="3324" y="178"/>
                      </a:cxn>
                      <a:cxn ang="0">
                        <a:pos x="3382" y="202"/>
                      </a:cxn>
                      <a:cxn ang="0">
                        <a:pos x="3498" y="254"/>
                      </a:cxn>
                      <a:cxn ang="0">
                        <a:pos x="3608" y="312"/>
                      </a:cxn>
                      <a:cxn ang="0">
                        <a:pos x="3716" y="374"/>
                      </a:cxn>
                      <a:cxn ang="0">
                        <a:pos x="3822" y="440"/>
                      </a:cxn>
                      <a:cxn ang="0">
                        <a:pos x="3922" y="512"/>
                      </a:cxn>
                      <a:cxn ang="0">
                        <a:pos x="4020" y="590"/>
                      </a:cxn>
                      <a:cxn ang="0">
                        <a:pos x="4114" y="670"/>
                      </a:cxn>
                      <a:cxn ang="0">
                        <a:pos x="4204" y="756"/>
                      </a:cxn>
                      <a:cxn ang="0">
                        <a:pos x="4246" y="800"/>
                      </a:cxn>
                      <a:cxn ang="0">
                        <a:pos x="4330" y="892"/>
                      </a:cxn>
                      <a:cxn ang="0">
                        <a:pos x="4410" y="988"/>
                      </a:cxn>
                      <a:cxn ang="0">
                        <a:pos x="4484" y="1086"/>
                      </a:cxn>
                      <a:cxn ang="0">
                        <a:pos x="4552" y="1190"/>
                      </a:cxn>
                      <a:cxn ang="0">
                        <a:pos x="4618" y="1296"/>
                      </a:cxn>
                      <a:cxn ang="0">
                        <a:pos x="4678" y="1406"/>
                      </a:cxn>
                      <a:cxn ang="0">
                        <a:pos x="4732" y="1518"/>
                      </a:cxn>
                      <a:cxn ang="0">
                        <a:pos x="0" y="1576"/>
                      </a:cxn>
                    </a:cxnLst>
                    <a:rect l="0" t="0" r="r" b="b"/>
                    <a:pathLst>
                      <a:path w="4756" h="1576">
                        <a:moveTo>
                          <a:pt x="0" y="1576"/>
                        </a:moveTo>
                        <a:lnTo>
                          <a:pt x="0" y="1576"/>
                        </a:lnTo>
                        <a:lnTo>
                          <a:pt x="24" y="1518"/>
                        </a:lnTo>
                        <a:lnTo>
                          <a:pt x="50" y="1462"/>
                        </a:lnTo>
                        <a:lnTo>
                          <a:pt x="78" y="1406"/>
                        </a:lnTo>
                        <a:lnTo>
                          <a:pt x="108" y="1350"/>
                        </a:lnTo>
                        <a:lnTo>
                          <a:pt x="138" y="1296"/>
                        </a:lnTo>
                        <a:lnTo>
                          <a:pt x="170" y="1242"/>
                        </a:lnTo>
                        <a:lnTo>
                          <a:pt x="204" y="1190"/>
                        </a:lnTo>
                        <a:lnTo>
                          <a:pt x="238" y="1138"/>
                        </a:lnTo>
                        <a:lnTo>
                          <a:pt x="272" y="1086"/>
                        </a:lnTo>
                        <a:lnTo>
                          <a:pt x="310" y="1036"/>
                        </a:lnTo>
                        <a:lnTo>
                          <a:pt x="348" y="988"/>
                        </a:lnTo>
                        <a:lnTo>
                          <a:pt x="386" y="940"/>
                        </a:lnTo>
                        <a:lnTo>
                          <a:pt x="426" y="892"/>
                        </a:lnTo>
                        <a:lnTo>
                          <a:pt x="468" y="846"/>
                        </a:lnTo>
                        <a:lnTo>
                          <a:pt x="510" y="800"/>
                        </a:lnTo>
                        <a:lnTo>
                          <a:pt x="552" y="756"/>
                        </a:lnTo>
                        <a:lnTo>
                          <a:pt x="552" y="756"/>
                        </a:lnTo>
                        <a:lnTo>
                          <a:pt x="596" y="712"/>
                        </a:lnTo>
                        <a:lnTo>
                          <a:pt x="642" y="670"/>
                        </a:lnTo>
                        <a:lnTo>
                          <a:pt x="688" y="630"/>
                        </a:lnTo>
                        <a:lnTo>
                          <a:pt x="736" y="590"/>
                        </a:lnTo>
                        <a:lnTo>
                          <a:pt x="784" y="550"/>
                        </a:lnTo>
                        <a:lnTo>
                          <a:pt x="834" y="512"/>
                        </a:lnTo>
                        <a:lnTo>
                          <a:pt x="884" y="476"/>
                        </a:lnTo>
                        <a:lnTo>
                          <a:pt x="934" y="440"/>
                        </a:lnTo>
                        <a:lnTo>
                          <a:pt x="986" y="406"/>
                        </a:lnTo>
                        <a:lnTo>
                          <a:pt x="1040" y="374"/>
                        </a:lnTo>
                        <a:lnTo>
                          <a:pt x="1092" y="342"/>
                        </a:lnTo>
                        <a:lnTo>
                          <a:pt x="1148" y="312"/>
                        </a:lnTo>
                        <a:lnTo>
                          <a:pt x="1202" y="282"/>
                        </a:lnTo>
                        <a:lnTo>
                          <a:pt x="1258" y="254"/>
                        </a:lnTo>
                        <a:lnTo>
                          <a:pt x="1316" y="228"/>
                        </a:lnTo>
                        <a:lnTo>
                          <a:pt x="1374" y="202"/>
                        </a:lnTo>
                        <a:lnTo>
                          <a:pt x="1374" y="202"/>
                        </a:lnTo>
                        <a:lnTo>
                          <a:pt x="1432" y="178"/>
                        </a:lnTo>
                        <a:lnTo>
                          <a:pt x="1490" y="156"/>
                        </a:lnTo>
                        <a:lnTo>
                          <a:pt x="1550" y="136"/>
                        </a:lnTo>
                        <a:lnTo>
                          <a:pt x="1610" y="116"/>
                        </a:lnTo>
                        <a:lnTo>
                          <a:pt x="1672" y="98"/>
                        </a:lnTo>
                        <a:lnTo>
                          <a:pt x="1732" y="80"/>
                        </a:lnTo>
                        <a:lnTo>
                          <a:pt x="1794" y="66"/>
                        </a:lnTo>
                        <a:lnTo>
                          <a:pt x="1858" y="52"/>
                        </a:lnTo>
                        <a:lnTo>
                          <a:pt x="1922" y="40"/>
                        </a:lnTo>
                        <a:lnTo>
                          <a:pt x="1984" y="30"/>
                        </a:lnTo>
                        <a:lnTo>
                          <a:pt x="2050" y="20"/>
                        </a:lnTo>
                        <a:lnTo>
                          <a:pt x="2114" y="12"/>
                        </a:lnTo>
                        <a:lnTo>
                          <a:pt x="2180" y="8"/>
                        </a:lnTo>
                        <a:lnTo>
                          <a:pt x="2246" y="2"/>
                        </a:lnTo>
                        <a:lnTo>
                          <a:pt x="2312" y="0"/>
                        </a:lnTo>
                        <a:lnTo>
                          <a:pt x="2378" y="0"/>
                        </a:lnTo>
                        <a:lnTo>
                          <a:pt x="2378" y="0"/>
                        </a:lnTo>
                        <a:lnTo>
                          <a:pt x="2444" y="0"/>
                        </a:lnTo>
                        <a:lnTo>
                          <a:pt x="2510" y="2"/>
                        </a:lnTo>
                        <a:lnTo>
                          <a:pt x="2576" y="8"/>
                        </a:lnTo>
                        <a:lnTo>
                          <a:pt x="2642" y="12"/>
                        </a:lnTo>
                        <a:lnTo>
                          <a:pt x="2706" y="20"/>
                        </a:lnTo>
                        <a:lnTo>
                          <a:pt x="2772" y="30"/>
                        </a:lnTo>
                        <a:lnTo>
                          <a:pt x="2834" y="40"/>
                        </a:lnTo>
                        <a:lnTo>
                          <a:pt x="2898" y="52"/>
                        </a:lnTo>
                        <a:lnTo>
                          <a:pt x="2962" y="66"/>
                        </a:lnTo>
                        <a:lnTo>
                          <a:pt x="3024" y="80"/>
                        </a:lnTo>
                        <a:lnTo>
                          <a:pt x="3084" y="98"/>
                        </a:lnTo>
                        <a:lnTo>
                          <a:pt x="3146" y="116"/>
                        </a:lnTo>
                        <a:lnTo>
                          <a:pt x="3206" y="136"/>
                        </a:lnTo>
                        <a:lnTo>
                          <a:pt x="3266" y="156"/>
                        </a:lnTo>
                        <a:lnTo>
                          <a:pt x="3324" y="178"/>
                        </a:lnTo>
                        <a:lnTo>
                          <a:pt x="3382" y="202"/>
                        </a:lnTo>
                        <a:lnTo>
                          <a:pt x="3382" y="202"/>
                        </a:lnTo>
                        <a:lnTo>
                          <a:pt x="3440" y="228"/>
                        </a:lnTo>
                        <a:lnTo>
                          <a:pt x="3498" y="254"/>
                        </a:lnTo>
                        <a:lnTo>
                          <a:pt x="3554" y="282"/>
                        </a:lnTo>
                        <a:lnTo>
                          <a:pt x="3608" y="312"/>
                        </a:lnTo>
                        <a:lnTo>
                          <a:pt x="3664" y="342"/>
                        </a:lnTo>
                        <a:lnTo>
                          <a:pt x="3716" y="374"/>
                        </a:lnTo>
                        <a:lnTo>
                          <a:pt x="3770" y="406"/>
                        </a:lnTo>
                        <a:lnTo>
                          <a:pt x="3822" y="440"/>
                        </a:lnTo>
                        <a:lnTo>
                          <a:pt x="3872" y="476"/>
                        </a:lnTo>
                        <a:lnTo>
                          <a:pt x="3922" y="512"/>
                        </a:lnTo>
                        <a:lnTo>
                          <a:pt x="3972" y="550"/>
                        </a:lnTo>
                        <a:lnTo>
                          <a:pt x="4020" y="590"/>
                        </a:lnTo>
                        <a:lnTo>
                          <a:pt x="4068" y="630"/>
                        </a:lnTo>
                        <a:lnTo>
                          <a:pt x="4114" y="670"/>
                        </a:lnTo>
                        <a:lnTo>
                          <a:pt x="4160" y="712"/>
                        </a:lnTo>
                        <a:lnTo>
                          <a:pt x="4204" y="756"/>
                        </a:lnTo>
                        <a:lnTo>
                          <a:pt x="4204" y="756"/>
                        </a:lnTo>
                        <a:lnTo>
                          <a:pt x="4246" y="800"/>
                        </a:lnTo>
                        <a:lnTo>
                          <a:pt x="4288" y="846"/>
                        </a:lnTo>
                        <a:lnTo>
                          <a:pt x="4330" y="892"/>
                        </a:lnTo>
                        <a:lnTo>
                          <a:pt x="4370" y="940"/>
                        </a:lnTo>
                        <a:lnTo>
                          <a:pt x="4410" y="988"/>
                        </a:lnTo>
                        <a:lnTo>
                          <a:pt x="4446" y="1036"/>
                        </a:lnTo>
                        <a:lnTo>
                          <a:pt x="4484" y="1086"/>
                        </a:lnTo>
                        <a:lnTo>
                          <a:pt x="4518" y="1138"/>
                        </a:lnTo>
                        <a:lnTo>
                          <a:pt x="4552" y="1190"/>
                        </a:lnTo>
                        <a:lnTo>
                          <a:pt x="4586" y="1242"/>
                        </a:lnTo>
                        <a:lnTo>
                          <a:pt x="4618" y="1296"/>
                        </a:lnTo>
                        <a:lnTo>
                          <a:pt x="4648" y="1350"/>
                        </a:lnTo>
                        <a:lnTo>
                          <a:pt x="4678" y="1406"/>
                        </a:lnTo>
                        <a:lnTo>
                          <a:pt x="4706" y="1462"/>
                        </a:lnTo>
                        <a:lnTo>
                          <a:pt x="4732" y="1518"/>
                        </a:lnTo>
                        <a:lnTo>
                          <a:pt x="4756" y="1576"/>
                        </a:lnTo>
                        <a:lnTo>
                          <a:pt x="0" y="1576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FFFFFF">
                          <a:alpha val="75000"/>
                        </a:srgbClr>
                      </a:gs>
                      <a:gs pos="100000">
                        <a:srgbClr val="FFFFFF">
                          <a:gamma/>
                          <a:tint val="0"/>
                          <a:invGamma/>
                          <a:alpha val="0"/>
                        </a:srgbClr>
                      </a:gs>
                    </a:gsLst>
                    <a:lin ang="5400000" scaled="1"/>
                  </a:gradFill>
                  <a:ln w="9525" cap="flat" cmpd="sng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7" name="Oval 57"/>
                  <p:cNvSpPr>
                    <a:spLocks noChangeArrowheads="1"/>
                  </p:cNvSpPr>
                  <p:nvPr/>
                </p:nvSpPr>
                <p:spPr bwMode="auto">
                  <a:xfrm>
                    <a:off x="1771" y="1843"/>
                    <a:ext cx="227" cy="204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67ABF5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</p:grpSp>
        <p:sp>
          <p:nvSpPr>
            <p:cNvPr id="31" name="TextBox 30"/>
            <p:cNvSpPr txBox="1"/>
            <p:nvPr/>
          </p:nvSpPr>
          <p:spPr>
            <a:xfrm>
              <a:off x="501603" y="358212"/>
              <a:ext cx="2857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b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857224" y="1357298"/>
            <a:ext cx="2928958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next[0]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设置为</a:t>
            </a:r>
            <a:r>
              <a:rPr lang="en-US" altLang="zh-CN" sz="2000" smtClean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57224" y="1928802"/>
            <a:ext cx="73581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因为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的字符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2000" i="1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与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20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不相同，没有任何有用的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部分匹配信息，直接从下一趟（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s</a:t>
            </a:r>
            <a:r>
              <a:rPr lang="en-US" altLang="zh-CN" sz="2000" i="1" baseline="-250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i</a:t>
            </a:r>
            <a:r>
              <a:rPr lang="en-US" altLang="zh-CN" sz="2000" baseline="-250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+1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/t</a:t>
            </a:r>
            <a:r>
              <a:rPr lang="en-US" altLang="zh-CN" sz="2000" baseline="-250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0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）开始匹配。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40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85720" y="1000108"/>
            <a:ext cx="5572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归纳起来，定义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next[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数组如下</a:t>
            </a:r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25"/>
          <p:cNvGrpSpPr/>
          <p:nvPr/>
        </p:nvGrpSpPr>
        <p:grpSpPr>
          <a:xfrm>
            <a:off x="500526" y="1714488"/>
            <a:ext cx="8286316" cy="2273054"/>
            <a:chOff x="500558" y="3143248"/>
            <a:chExt cx="8286316" cy="2273054"/>
          </a:xfrm>
        </p:grpSpPr>
        <p:sp>
          <p:nvSpPr>
            <p:cNvPr id="64514" name="Text Box 2"/>
            <p:cNvSpPr txBox="1">
              <a:spLocks noChangeArrowheads="1"/>
            </p:cNvSpPr>
            <p:nvPr/>
          </p:nvSpPr>
          <p:spPr bwMode="auto">
            <a:xfrm>
              <a:off x="2000232" y="3786190"/>
              <a:ext cx="6786642" cy="16158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en-US" altLang="zh-CN" sz="18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MAX</a:t>
              </a:r>
              <a:r>
                <a:rPr kumimoji="1" lang="en-US" altLang="zh-CN" sz="18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{ </a:t>
              </a:r>
              <a:r>
                <a:rPr kumimoji="1" lang="en-US" altLang="zh-CN" sz="1800" i="1" dirty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 </a:t>
              </a:r>
              <a:r>
                <a:rPr kumimoji="1" lang="en-US" altLang="zh-CN" sz="180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| </a:t>
              </a:r>
              <a:r>
                <a:rPr kumimoji="1" lang="en-US" altLang="zh-CN" sz="18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0&lt;</a:t>
              </a:r>
              <a:r>
                <a:rPr kumimoji="1" lang="en-US" altLang="zh-CN" sz="1800" i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kumimoji="1" lang="en-US" altLang="zh-CN" sz="18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&lt;</a:t>
              </a:r>
              <a:r>
                <a:rPr kumimoji="1" lang="en-US" altLang="zh-CN" sz="1800" i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kumimoji="1" lang="zh-CN" altLang="en-US" sz="18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，且</a:t>
              </a:r>
              <a:r>
                <a:rPr kumimoji="1" lang="zh-CN" altLang="en-US" sz="1800" dirty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“</a:t>
              </a:r>
              <a:r>
                <a:rPr kumimoji="1" lang="en-US" altLang="zh-CN" sz="1800" dirty="0" err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</a:t>
              </a:r>
              <a:r>
                <a:rPr kumimoji="1" lang="en-US" altLang="zh-CN" sz="1800" baseline="-30000" dirty="0" err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kumimoji="1" lang="en-US" altLang="zh-CN" sz="1800" dirty="0" err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</a:t>
              </a:r>
              <a:r>
                <a:rPr kumimoji="1" lang="en-US" altLang="zh-CN" sz="1800" baseline="-30000" dirty="0" err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kumimoji="1" lang="en-US" altLang="zh-CN" sz="1800" dirty="0" smtClean="0">
                  <a:solidFill>
                    <a:srgbClr val="3333FF"/>
                  </a:solidFill>
                  <a:latin typeface="宋体" pitchFamily="2" charset="-122"/>
                  <a:ea typeface="宋体" pitchFamily="2" charset="-122"/>
                  <a:cs typeface="Consolas" pitchFamily="49" charset="0"/>
                </a:rPr>
                <a:t>…</a:t>
              </a:r>
              <a:r>
                <a:rPr kumimoji="1" lang="en-US" altLang="zh-CN" sz="1800" dirty="0" err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</a:t>
              </a:r>
              <a:r>
                <a:rPr kumimoji="1" lang="en-US" altLang="zh-CN" sz="1800" i="1" baseline="-30000" dirty="0" err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kumimoji="1" lang="en-US" altLang="zh-CN" sz="1800" baseline="-30000" dirty="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r>
                <a:rPr kumimoji="1" lang="zh-CN" altLang="en-US" sz="1800" dirty="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”  </a:t>
              </a:r>
              <a:r>
                <a:rPr kumimoji="1" lang="en-US" altLang="zh-CN" sz="1800" dirty="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  </a:t>
              </a:r>
              <a:r>
                <a:rPr kumimoji="1" lang="zh-CN" altLang="en-US" sz="1800" dirty="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“</a:t>
              </a:r>
              <a:r>
                <a:rPr kumimoji="1" lang="en-US" altLang="zh-CN" sz="1800" dirty="0" err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</a:t>
              </a:r>
              <a:r>
                <a:rPr kumimoji="1" lang="en-US" altLang="zh-CN" sz="1800" i="1" baseline="-30000" dirty="0" err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kumimoji="1" lang="en-US" altLang="zh-CN" sz="1800" baseline="-30000" dirty="0" err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</a:t>
              </a:r>
              <a:r>
                <a:rPr kumimoji="1" lang="en-US" altLang="zh-CN" sz="1800" i="1" baseline="-30000" dirty="0" err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kumimoji="1" lang="en-US" altLang="zh-CN" sz="1800" dirty="0" err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</a:t>
              </a:r>
              <a:r>
                <a:rPr kumimoji="1" lang="en-US" altLang="zh-CN" sz="1800" i="1" baseline="-30000" dirty="0" err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kumimoji="1" lang="en-US" altLang="zh-CN" sz="1800" baseline="-30000" dirty="0" err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</a:t>
              </a:r>
              <a:r>
                <a:rPr kumimoji="1" lang="en-US" altLang="zh-CN" sz="1800" i="1" baseline="-30000" dirty="0" err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kumimoji="1" lang="en-US" altLang="zh-CN" sz="1800" baseline="-30000" dirty="0" err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+1</a:t>
              </a:r>
              <a:r>
                <a:rPr kumimoji="1" lang="en-US" altLang="zh-CN" sz="1800" dirty="0" smtClean="0">
                  <a:solidFill>
                    <a:srgbClr val="3333FF"/>
                  </a:solidFill>
                  <a:latin typeface="宋体" pitchFamily="2" charset="-122"/>
                  <a:ea typeface="宋体" pitchFamily="2" charset="-122"/>
                  <a:cs typeface="Consolas" pitchFamily="49" charset="0"/>
                </a:rPr>
                <a:t>…</a:t>
              </a:r>
              <a:r>
                <a:rPr kumimoji="1" lang="en-US" altLang="zh-CN" sz="1800" dirty="0" err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</a:t>
              </a:r>
              <a:r>
                <a:rPr kumimoji="1" lang="en-US" altLang="zh-CN" sz="1800" i="1" baseline="-30000" dirty="0" err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kumimoji="1" lang="en-US" altLang="zh-CN" sz="1800" baseline="-30000" dirty="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r>
                <a:rPr kumimoji="1" lang="zh-CN" altLang="en-US" sz="18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”</a:t>
              </a:r>
              <a:r>
                <a:rPr kumimoji="1" lang="en-US" altLang="zh-CN" sz="18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}</a:t>
              </a:r>
            </a:p>
            <a:p>
              <a:pPr algn="just">
                <a:spcBef>
                  <a:spcPct val="50000"/>
                </a:spcBef>
              </a:pPr>
              <a:r>
                <a:rPr kumimoji="1" lang="en-US" altLang="zh-CN" sz="18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			</a:t>
              </a:r>
              <a:r>
                <a:rPr kumimoji="1" lang="zh-CN" altLang="en-US" sz="18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当</a:t>
              </a:r>
              <a:r>
                <a:rPr kumimoji="1" lang="zh-CN" altLang="en-US" sz="1800" dirty="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此集合非空时</a:t>
              </a:r>
            </a:p>
            <a:p>
              <a:pPr algn="just">
                <a:spcBef>
                  <a:spcPct val="50000"/>
                </a:spcBef>
              </a:pPr>
              <a:r>
                <a:rPr kumimoji="1" lang="en-US" altLang="zh-CN" sz="18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</a:t>
              </a:r>
              <a:r>
                <a:rPr kumimoji="1" lang="en-US" altLang="zh-CN" sz="180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          </a:t>
              </a:r>
              <a:r>
                <a:rPr kumimoji="1" lang="en-US" altLang="zh-CN" sz="18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		</a:t>
              </a:r>
              <a:r>
                <a:rPr kumimoji="1" lang="zh-CN" altLang="en-US" sz="18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当</a:t>
              </a:r>
              <a:r>
                <a:rPr kumimoji="1" lang="en-US" altLang="zh-CN" sz="1800" i="1" dirty="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kumimoji="1" lang="en-US" altLang="zh-CN" sz="1800" dirty="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=0</a:t>
              </a:r>
              <a:r>
                <a:rPr kumimoji="1" lang="zh-CN" altLang="en-US" sz="1800" dirty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时</a:t>
              </a:r>
            </a:p>
            <a:p>
              <a:pPr algn="just">
                <a:spcBef>
                  <a:spcPct val="50000"/>
                </a:spcBef>
              </a:pPr>
              <a:r>
                <a:rPr kumimoji="1" lang="en-US" altLang="zh-CN" sz="18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          		</a:t>
              </a:r>
              <a:r>
                <a:rPr kumimoji="1" lang="zh-CN" altLang="en-US" sz="18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其</a:t>
              </a:r>
              <a:r>
                <a:rPr kumimoji="1" lang="zh-CN" altLang="en-US" sz="1800" dirty="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他</a:t>
              </a:r>
              <a:r>
                <a:rPr kumimoji="1" lang="zh-CN" altLang="en-US" sz="1800" dirty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情况</a:t>
              </a:r>
            </a:p>
          </p:txBody>
        </p:sp>
        <p:sp>
          <p:nvSpPr>
            <p:cNvPr id="64515" name="AutoShape 3"/>
            <p:cNvSpPr>
              <a:spLocks/>
            </p:cNvSpPr>
            <p:nvPr/>
          </p:nvSpPr>
          <p:spPr bwMode="auto">
            <a:xfrm>
              <a:off x="1704956" y="3829064"/>
              <a:ext cx="152400" cy="1587238"/>
            </a:xfrm>
            <a:prstGeom prst="leftBrace">
              <a:avLst>
                <a:gd name="adj1" fmla="val 87500"/>
                <a:gd name="adj2" fmla="val 50000"/>
              </a:avLst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4517" name="Text Box 5"/>
            <p:cNvSpPr txBox="1">
              <a:spLocks noChangeArrowheads="1"/>
            </p:cNvSpPr>
            <p:nvPr/>
          </p:nvSpPr>
          <p:spPr bwMode="auto">
            <a:xfrm>
              <a:off x="500558" y="4429645"/>
              <a:ext cx="1371600" cy="369332"/>
            </a:xfrm>
            <a:prstGeom prst="rect">
              <a:avLst/>
            </a:prstGeom>
            <a:noFill/>
            <a:ln>
              <a:noFill/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1800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next[</a:t>
              </a:r>
              <a:r>
                <a:rPr kumimoji="1" lang="en-US" altLang="zh-CN" sz="1800" i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1" lang="en-US" altLang="zh-CN" sz="1800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]=</a:t>
              </a:r>
            </a:p>
          </p:txBody>
        </p:sp>
        <p:sp>
          <p:nvSpPr>
            <p:cNvPr id="19" name="右大括号 18"/>
            <p:cNvSpPr/>
            <p:nvPr/>
          </p:nvSpPr>
          <p:spPr>
            <a:xfrm rot="16200000">
              <a:off x="4899353" y="3106951"/>
              <a:ext cx="141719" cy="1071570"/>
            </a:xfrm>
            <a:prstGeom prst="righ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908962" y="3143248"/>
              <a:ext cx="2071702" cy="366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开头的</a:t>
              </a:r>
              <a:r>
                <a:rPr lang="en-US" altLang="zh-CN" sz="1800" i="1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个字符</a:t>
              </a:r>
              <a:endPara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1" name="右大括号 20"/>
            <p:cNvSpPr/>
            <p:nvPr/>
          </p:nvSpPr>
          <p:spPr>
            <a:xfrm rot="16200000">
              <a:off x="7156804" y="3012736"/>
              <a:ext cx="141719" cy="1260000"/>
            </a:xfrm>
            <a:prstGeom prst="righ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15074" y="3143248"/>
              <a:ext cx="2071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t</a:t>
              </a:r>
              <a:r>
                <a:rPr lang="en-US" altLang="zh-CN" sz="1800" baseline="-25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前面的</a:t>
              </a:r>
              <a:r>
                <a:rPr lang="en-US" altLang="zh-CN" sz="1800" i="1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个字符</a:t>
              </a:r>
              <a:endPara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57158" y="357166"/>
            <a:ext cx="4429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对于模式串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t=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“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i="1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i="1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”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41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1285852" y="1528746"/>
          <a:ext cx="6286545" cy="150019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257309"/>
                <a:gridCol w="1257309"/>
                <a:gridCol w="1257309"/>
                <a:gridCol w="1257309"/>
                <a:gridCol w="1257309"/>
              </a:tblGrid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j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t[j]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1800" b="1" i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1800" b="1" i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1800" b="1" i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b</a:t>
                      </a:r>
                      <a:endParaRPr lang="zh-CN" altLang="en-US" sz="1800" b="1" i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next[j]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1246159" y="1758929"/>
            <a:ext cx="1768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endParaRPr kumimoji="1" lang="zh-CN" altLang="zh-CN" b="0"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64549" name="Text Box 37"/>
          <p:cNvSpPr txBox="1">
            <a:spLocks noChangeArrowheads="1"/>
          </p:cNvSpPr>
          <p:nvPr/>
        </p:nvSpPr>
        <p:spPr bwMode="auto">
          <a:xfrm>
            <a:off x="500034" y="785794"/>
            <a:ext cx="556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“</a:t>
            </a:r>
            <a:r>
              <a:rPr kumimoji="1" lang="en-US" altLang="zh-CN" sz="20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aaab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”对应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next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数组如下</a:t>
            </a:r>
            <a:r>
              <a:rPr kumimoji="1" lang="en-US" altLang="zh-CN" sz="20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52430" y="2638416"/>
            <a:ext cx="648000" cy="3077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71934" y="2638416"/>
            <a:ext cx="648000" cy="3077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38644" y="2638416"/>
            <a:ext cx="648000" cy="3077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52760" y="2638416"/>
            <a:ext cx="648000" cy="3077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72066" y="3074827"/>
            <a:ext cx="1500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altLang="zh-CN" sz="2000" baseline="-2500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=t</a:t>
            </a:r>
            <a:r>
              <a:rPr lang="en-US" altLang="zh-CN" sz="2000" baseline="-2500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="</a:t>
            </a:r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a"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72198" y="3057462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altLang="zh-CN" sz="2000" baseline="-2500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altLang="zh-CN" sz="2000" baseline="-2500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=t</a:t>
            </a:r>
            <a:r>
              <a:rPr lang="en-US" altLang="zh-CN" sz="2000" baseline="-2500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altLang="zh-CN" sz="2000" baseline="-2500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="</a:t>
            </a:r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aa"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42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2" grpId="0"/>
      <p:bldP spid="15" grpId="0"/>
      <p:bldP spid="15" grpId="1"/>
      <p:bldP spid="1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285720" y="1000108"/>
            <a:ext cx="5357850" cy="3898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216000" rIns="180000" bIns="216000">
            <a:spAutoFit/>
          </a:bodyPr>
          <a:lstStyle/>
          <a:p>
            <a:pPr algn="l">
              <a:spcBef>
                <a:spcPts val="6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GetNext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SqString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next[])	 </a:t>
            </a:r>
          </a:p>
          <a:p>
            <a:pPr algn="l">
              <a:spcBef>
                <a:spcPts val="6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spcBef>
                <a:spcPts val="6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j=</a:t>
            </a:r>
            <a:r>
              <a:rPr kumimoji="1" lang="en-US" altLang="zh-CN" sz="1800" err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k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=-</a:t>
            </a:r>
            <a:r>
              <a:rPr kumimoji="1" lang="en-US" altLang="zh-CN" sz="18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next[0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]=-1;</a:t>
            </a:r>
          </a:p>
          <a:p>
            <a:pPr algn="l">
              <a:spcBef>
                <a:spcPts val="6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j&lt;</a:t>
            </a:r>
            <a:r>
              <a:rPr kumimoji="1"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t.length</a:t>
            </a:r>
            <a:r>
              <a:rPr kumimoji="1"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>
              <a:spcBef>
                <a:spcPts val="6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{  if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k==-1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|| 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t.data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[j]==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t.data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[k]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>
              <a:spcBef>
                <a:spcPts val="6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{  j++; k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</a:t>
            </a:r>
          </a:p>
          <a:p>
            <a:pPr algn="l">
              <a:spcBef>
                <a:spcPts val="60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next[j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]=k;</a:t>
            </a:r>
          </a:p>
          <a:p>
            <a:pPr algn="l">
              <a:spcBef>
                <a:spcPts val="6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600"/>
              </a:spcBef>
            </a:pPr>
            <a:endParaRPr kumimoji="1" lang="en-US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60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357158" y="500042"/>
            <a:ext cx="42481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由模式串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next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值的算法：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22"/>
          <p:cNvGrpSpPr/>
          <p:nvPr/>
        </p:nvGrpSpPr>
        <p:grpSpPr>
          <a:xfrm>
            <a:off x="5643570" y="1142984"/>
            <a:ext cx="2714644" cy="1359581"/>
            <a:chOff x="5715008" y="785794"/>
            <a:chExt cx="2714644" cy="1359581"/>
          </a:xfrm>
        </p:grpSpPr>
        <p:sp>
          <p:nvSpPr>
            <p:cNvPr id="7" name="TextBox 6"/>
            <p:cNvSpPr txBox="1"/>
            <p:nvPr/>
          </p:nvSpPr>
          <p:spPr>
            <a:xfrm>
              <a:off x="5715008" y="1714488"/>
              <a:ext cx="27146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50000"/>
                </a:spcBef>
              </a:pP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t=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“</a:t>
              </a:r>
              <a:r>
                <a:rPr kumimoji="1"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a a a </a:t>
              </a:r>
              <a:r>
                <a:rPr kumimoji="1" lang="en-US" altLang="zh-CN" sz="2000" i="1" smtClean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kumimoji="1"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c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”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70618" y="1357298"/>
              <a:ext cx="14747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r>
                <a:rPr lang="en-US" altLang="zh-CN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072198" y="785794"/>
              <a:ext cx="2357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求出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next[3]=2,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=2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>
            <a:xfrm rot="5400000">
              <a:off x="7082048" y="1315188"/>
              <a:ext cx="288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" name="组合 23"/>
          <p:cNvGrpSpPr/>
          <p:nvPr/>
        </p:nvGrpSpPr>
        <p:grpSpPr>
          <a:xfrm>
            <a:off x="6000760" y="2469060"/>
            <a:ext cx="2714644" cy="674188"/>
            <a:chOff x="6072198" y="2111870"/>
            <a:chExt cx="2714644" cy="674188"/>
          </a:xfrm>
        </p:grpSpPr>
        <p:cxnSp>
          <p:nvCxnSpPr>
            <p:cNvPr id="16" name="直接箭头连接符 15"/>
            <p:cNvCxnSpPr/>
            <p:nvPr/>
          </p:nvCxnSpPr>
          <p:spPr>
            <a:xfrm rot="16200000" flipV="1">
              <a:off x="7409424" y="2254746"/>
              <a:ext cx="285752" cy="0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072198" y="2416726"/>
              <a:ext cx="2714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=3,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=2,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所指字符相同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4" name="组合 24"/>
          <p:cNvGrpSpPr/>
          <p:nvPr/>
        </p:nvGrpSpPr>
        <p:grpSpPr>
          <a:xfrm>
            <a:off x="6715140" y="3286124"/>
            <a:ext cx="1500198" cy="991379"/>
            <a:chOff x="6786578" y="2928934"/>
            <a:chExt cx="1500198" cy="991379"/>
          </a:xfrm>
        </p:grpSpPr>
        <p:sp>
          <p:nvSpPr>
            <p:cNvPr id="21" name="下箭头 20"/>
            <p:cNvSpPr/>
            <p:nvPr/>
          </p:nvSpPr>
          <p:spPr bwMode="auto">
            <a:xfrm>
              <a:off x="7215206" y="2928934"/>
              <a:ext cx="142876" cy="285752"/>
            </a:xfrm>
            <a:prstGeom prst="downArrow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86578" y="3273982"/>
              <a:ext cx="15001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i="1" smtClean="0"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++,</a:t>
              </a:r>
              <a:r>
                <a:rPr lang="en-US" altLang="zh-CN" sz="1800" i="1" smtClean="0"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++</a:t>
              </a:r>
            </a:p>
            <a:p>
              <a:pPr algn="l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next[4]=3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" name="组合 33"/>
          <p:cNvGrpSpPr/>
          <p:nvPr/>
        </p:nvGrpSpPr>
        <p:grpSpPr>
          <a:xfrm>
            <a:off x="428596" y="2357430"/>
            <a:ext cx="4929222" cy="3269248"/>
            <a:chOff x="428596" y="2357430"/>
            <a:chExt cx="4929222" cy="3269248"/>
          </a:xfrm>
        </p:grpSpPr>
        <p:sp>
          <p:nvSpPr>
            <p:cNvPr id="31" name="TextBox 30"/>
            <p:cNvSpPr txBox="1"/>
            <p:nvPr/>
          </p:nvSpPr>
          <p:spPr>
            <a:xfrm>
              <a:off x="428596" y="5257346"/>
              <a:ext cx="4929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由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next[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]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求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next[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+1]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，所以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取值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～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m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-2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33" name="直接箭头连接符 32"/>
            <p:cNvCxnSpPr/>
            <p:nvPr/>
          </p:nvCxnSpPr>
          <p:spPr>
            <a:xfrm rot="5400000" flipH="1" flipV="1">
              <a:off x="737752" y="3832636"/>
              <a:ext cx="2952000" cy="1588"/>
            </a:xfrm>
            <a:prstGeom prst="straightConnector1">
              <a:avLst/>
            </a:prstGeom>
            <a:ln w="19050">
              <a:solidFill>
                <a:srgbClr val="008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43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285720" y="1000108"/>
            <a:ext cx="5357850" cy="4037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216000" rIns="180000" bIns="216000">
            <a:spAutoFit/>
          </a:bodyPr>
          <a:lstStyle/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GetNext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SqString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next[])	 </a:t>
            </a:r>
          </a:p>
          <a:p>
            <a:pPr algn="l"/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j=</a:t>
            </a:r>
            <a:r>
              <a:rPr kumimoji="1" lang="en-US" altLang="zh-CN" sz="1800" err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k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=-</a:t>
            </a:r>
            <a:r>
              <a:rPr kumimoji="1" lang="en-US" altLang="zh-CN" sz="18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next[0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]=-1;</a:t>
            </a:r>
          </a:p>
          <a:p>
            <a:pPr algn="l">
              <a:lnSpc>
                <a:spcPct val="200000"/>
              </a:lnSpc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(j&lt;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t.length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-1)</a:t>
            </a:r>
          </a:p>
          <a:p>
            <a:pPr algn="l"/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{  if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(k==-1 || 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t.data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[j]==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t.data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[k])</a:t>
            </a:r>
          </a:p>
          <a:p>
            <a:pPr algn="l"/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{  j++; k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</a:t>
            </a:r>
          </a:p>
          <a:p>
            <a:pPr algn="l"/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next[j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]=k;</a:t>
            </a:r>
          </a:p>
          <a:p>
            <a:pPr algn="l"/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else</a:t>
            </a:r>
          </a:p>
          <a:p>
            <a:pPr algn="l"/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k=next[k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l"/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357158" y="500042"/>
            <a:ext cx="42481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由模式串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next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值的算法：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22"/>
          <p:cNvGrpSpPr/>
          <p:nvPr/>
        </p:nvGrpSpPr>
        <p:grpSpPr>
          <a:xfrm>
            <a:off x="5786446" y="1000108"/>
            <a:ext cx="2755938" cy="1359581"/>
            <a:chOff x="5929322" y="785794"/>
            <a:chExt cx="2755938" cy="1359581"/>
          </a:xfrm>
        </p:grpSpPr>
        <p:sp>
          <p:nvSpPr>
            <p:cNvPr id="7" name="TextBox 6"/>
            <p:cNvSpPr txBox="1"/>
            <p:nvPr/>
          </p:nvSpPr>
          <p:spPr>
            <a:xfrm>
              <a:off x="5929322" y="1714488"/>
              <a:ext cx="200026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50000"/>
                </a:spcBef>
              </a:pP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t=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“</a:t>
              </a:r>
              <a:r>
                <a:rPr kumimoji="1"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a a b </a:t>
              </a:r>
              <a:r>
                <a:rPr kumimoji="1" lang="en-US" altLang="zh-CN" sz="2000" i="1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”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94980" y="1357298"/>
              <a:ext cx="14747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r>
                <a:rPr lang="en-US" altLang="zh-CN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327806" y="785794"/>
              <a:ext cx="2357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求出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next[2]=1,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=1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>
            <a:xfrm rot="5400000">
              <a:off x="7061466" y="1315188"/>
              <a:ext cx="288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" name="组合 23"/>
          <p:cNvGrpSpPr/>
          <p:nvPr/>
        </p:nvGrpSpPr>
        <p:grpSpPr>
          <a:xfrm>
            <a:off x="6236272" y="2326184"/>
            <a:ext cx="2571768" cy="674188"/>
            <a:chOff x="6072198" y="2111870"/>
            <a:chExt cx="2714644" cy="674188"/>
          </a:xfrm>
        </p:grpSpPr>
        <p:cxnSp>
          <p:nvCxnSpPr>
            <p:cNvPr id="16" name="直接箭头连接符 15"/>
            <p:cNvCxnSpPr/>
            <p:nvPr/>
          </p:nvCxnSpPr>
          <p:spPr>
            <a:xfrm rot="16200000" flipV="1">
              <a:off x="7123672" y="2254746"/>
              <a:ext cx="285752" cy="0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072198" y="2416726"/>
              <a:ext cx="2714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=2,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=1,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所指字符不同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4" name="组合 24"/>
          <p:cNvGrpSpPr/>
          <p:nvPr/>
        </p:nvGrpSpPr>
        <p:grpSpPr>
          <a:xfrm>
            <a:off x="6215074" y="3143248"/>
            <a:ext cx="2571768" cy="991379"/>
            <a:chOff x="6215074" y="2928934"/>
            <a:chExt cx="2571768" cy="991379"/>
          </a:xfrm>
        </p:grpSpPr>
        <p:sp>
          <p:nvSpPr>
            <p:cNvPr id="21" name="下箭头 20"/>
            <p:cNvSpPr/>
            <p:nvPr/>
          </p:nvSpPr>
          <p:spPr bwMode="auto">
            <a:xfrm>
              <a:off x="7215206" y="2928934"/>
              <a:ext cx="142876" cy="285752"/>
            </a:xfrm>
            <a:prstGeom prst="downArrow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15074" y="3273982"/>
              <a:ext cx="25717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i="1" smtClean="0"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=next[1]=0</a:t>
              </a:r>
            </a:p>
            <a:p>
              <a:pPr algn="l"/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=2,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=0,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所指字符不同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" name="组合 24"/>
          <p:cNvGrpSpPr/>
          <p:nvPr/>
        </p:nvGrpSpPr>
        <p:grpSpPr>
          <a:xfrm>
            <a:off x="6215074" y="4143380"/>
            <a:ext cx="2571768" cy="1268378"/>
            <a:chOff x="6215074" y="2928934"/>
            <a:chExt cx="2571768" cy="1268378"/>
          </a:xfrm>
        </p:grpSpPr>
        <p:sp>
          <p:nvSpPr>
            <p:cNvPr id="23" name="下箭头 22"/>
            <p:cNvSpPr/>
            <p:nvPr/>
          </p:nvSpPr>
          <p:spPr bwMode="auto">
            <a:xfrm>
              <a:off x="7215206" y="2928934"/>
              <a:ext cx="142876" cy="285752"/>
            </a:xfrm>
            <a:prstGeom prst="downArrow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15074" y="3273982"/>
              <a:ext cx="25717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i="1" smtClean="0"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=next[0]=-1</a:t>
              </a:r>
            </a:p>
            <a:p>
              <a:pPr algn="l"/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++,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++ 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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 j=3,k=0</a:t>
              </a:r>
              <a:endPara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algn="l"/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next[3]=0</a:t>
              </a:r>
            </a:p>
          </p:txBody>
        </p: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44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5786" y="642918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KMP</a:t>
            </a: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过程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8662" y="1214422"/>
            <a:ext cx="6572296" cy="36147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i=0; j=0;</a:t>
            </a:r>
            <a:endParaRPr lang="zh-CN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(s</a:t>
            </a:r>
            <a:r>
              <a:rPr lang="zh-CN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都没有扫描完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j=-1</a:t>
            </a:r>
            <a:r>
              <a:rPr lang="zh-CN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或者</a:t>
            </a:r>
            <a:r>
              <a:rPr lang="zh-CN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它们所指字符相同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</a:t>
            </a:r>
            <a:r>
              <a:rPr lang="zh-CN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分别增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</a:t>
            </a:r>
            <a:endParaRPr lang="zh-CN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  <a:endParaRPr lang="zh-CN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</a:t>
            </a:r>
            <a:r>
              <a:rPr lang="zh-CN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不变，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回退到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j=next[j]</a:t>
            </a:r>
            <a:r>
              <a:rPr lang="zh-CN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（即模式串右滑）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(j</a:t>
            </a:r>
            <a:r>
              <a:rPr lang="zh-CN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超界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/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模式匹配成功</a:t>
            </a:r>
          </a:p>
          <a:p>
            <a:pPr algn="l"/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</a:p>
          <a:p>
            <a:pPr algn="l"/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模式匹配失败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45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500034" y="714356"/>
            <a:ext cx="8072494" cy="52040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l"/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err="1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KMPIndex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SqString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SqString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t) </a:t>
            </a:r>
          </a:p>
          <a:p>
            <a:pPr algn="l"/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next[</a:t>
            </a:r>
            <a:r>
              <a:rPr kumimoji="1" lang="en-US" altLang="zh-CN" sz="18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i=0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j=0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GetNext(t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s.length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&amp;&amp; j&lt;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t.length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</a:p>
          <a:p>
            <a:pPr algn="l"/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endParaRPr kumimoji="1" lang="en-US" altLang="zh-CN" sz="1800" dirty="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j==-1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|| 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s.data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]==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t.data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[j]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</a:p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</a:t>
            </a:r>
          </a:p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	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//i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各增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}</a:t>
            </a:r>
          </a:p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j=next[j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 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en-US" altLang="zh-CN" sz="180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不变，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后退</a:t>
            </a:r>
          </a:p>
          <a:p>
            <a:pPr algn="l"/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if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j&gt;=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t.length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/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return(i-t.length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返回匹配模式串的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首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字符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return -1;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返回不匹配标志</a:t>
            </a:r>
          </a:p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625463" y="242808"/>
            <a:ext cx="22320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en-US" altLang="zh-CN" sz="2000" dirty="0" err="1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KMP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算法：</a:t>
            </a:r>
            <a:endParaRPr lang="zh-CN" altLang="en-US" sz="2000" dirty="0">
              <a:solidFill>
                <a:srgbClr val="FF33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46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490566" y="1571612"/>
            <a:ext cx="8153400" cy="2634027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16000" tIns="108000" bIns="108000">
            <a:spAutoFit/>
          </a:bodyPr>
          <a:lstStyle/>
          <a:p>
            <a:pPr marL="342900" indent="-342900" algn="just">
              <a:lnSpc>
                <a:spcPct val="1400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设串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的长度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kumimoji="1"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，串</a:t>
            </a:r>
            <a:r>
              <a:rPr kumimoji="1"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长度为</a:t>
            </a:r>
            <a:r>
              <a:rPr kumimoji="1" lang="en-US" altLang="zh-CN" sz="20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342900" indent="-342900" algn="just">
              <a:lnSpc>
                <a:spcPct val="1400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KMP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算法中求</a:t>
            </a:r>
            <a:r>
              <a:rPr kumimoji="1"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next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数组的时间复杂度为</a:t>
            </a:r>
            <a:r>
              <a:rPr kumimoji="1"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kumimoji="1" lang="en-US" altLang="zh-CN" sz="2000" i="1"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，在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后面的匹配中因主串</a:t>
            </a:r>
            <a:r>
              <a:rPr kumimoji="1"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的下标不减即</a:t>
            </a:r>
            <a:r>
              <a:rPr kumimoji="1" lang="zh-CN" altLang="en-US" sz="20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</a:t>
            </a:r>
            <a:r>
              <a:rPr kumimoji="1" lang="zh-CN" altLang="en-US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回溯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，比较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次数可记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kumimoji="1"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，所以</a:t>
            </a:r>
            <a:r>
              <a:rPr kumimoji="1" lang="en-US" altLang="zh-CN" sz="200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KMP</a:t>
            </a: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算法</a:t>
            </a:r>
            <a:r>
              <a:rPr kumimoji="1" lang="zh-CN" altLang="en-US" sz="20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平均时间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复杂度为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kumimoji="1" lang="en-US" altLang="zh-CN" sz="2000" i="1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20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kumimoji="1" lang="en-US" altLang="zh-CN" sz="2000" i="1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kumimoji="1" lang="en-US" altLang="zh-CN" sz="20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just">
              <a:lnSpc>
                <a:spcPct val="1400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最坏的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时间复杂度为</a:t>
            </a: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kumimoji="1" lang="en-US" altLang="zh-CN" sz="20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×</a:t>
            </a:r>
            <a:r>
              <a:rPr kumimoji="1" lang="en-US" altLang="zh-CN" sz="20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zh-CN" altLang="en-US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472" y="642918"/>
            <a:ext cx="2643206" cy="43088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KMP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算法分析</a:t>
            </a:r>
            <a:endParaRPr lang="zh-CN" altLang="en-US" sz="220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47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520959"/>
            <a:ext cx="8429684" cy="188769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ts val="3500"/>
              </a:lnSpc>
            </a:pP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已知字符串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为“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abaabaabacacaabaabcc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”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，模式串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为“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abaabc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”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，采用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KMP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算法进行匹配，第一次出现“失配”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(s[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]!=t[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])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时，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=5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，则下次开始匹配时，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的值分别是（  ）。 </a:t>
            </a:r>
            <a:endParaRPr lang="en-US" altLang="zh-CN" sz="20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500"/>
              </a:lnSpc>
            </a:pP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A.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=1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=0    B.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=5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=0    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C.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=5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D.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=6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143108" y="2928934"/>
            <a:ext cx="4071966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说明：本题</a:t>
            </a:r>
            <a:r>
              <a:rPr lang="zh-CN" altLang="en-US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2015</a:t>
            </a:r>
            <a:r>
              <a:rPr lang="zh-CN" altLang="en-US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年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全国考研题 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785919" y="3824591"/>
          <a:ext cx="5214972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73671"/>
                <a:gridCol w="766908"/>
                <a:gridCol w="690217"/>
                <a:gridCol w="613526"/>
                <a:gridCol w="690217"/>
                <a:gridCol w="613526"/>
                <a:gridCol w="7669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j</a:t>
                      </a:r>
                      <a:endParaRPr lang="zh-CN" altLang="en-US" sz="1800" b="1" i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800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800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800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800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 sz="1800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zh-CN" altLang="en-US" sz="1800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t[</a:t>
                      </a:r>
                      <a:r>
                        <a:rPr lang="en-US" altLang="zh-CN" sz="1800" b="1" i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j</a:t>
                      </a:r>
                      <a:r>
                        <a:rPr lang="en-US" altLang="zh-CN" sz="1800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]</a:t>
                      </a:r>
                      <a:endParaRPr lang="zh-CN" altLang="en-US" sz="1800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smtClean="0">
                          <a:solidFill>
                            <a:srgbClr val="FF3300"/>
                          </a:solidFill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  <a:endParaRPr lang="zh-CN" altLang="en-US" sz="1800" b="1" i="1">
                        <a:solidFill>
                          <a:srgbClr val="FF33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smtClean="0">
                          <a:solidFill>
                            <a:srgbClr val="FF3300"/>
                          </a:solidFill>
                          <a:latin typeface="Consolas" pitchFamily="49" charset="0"/>
                          <a:cs typeface="Consolas" pitchFamily="49" charset="0"/>
                        </a:rPr>
                        <a:t>b</a:t>
                      </a:r>
                      <a:endParaRPr lang="zh-CN" altLang="en-US" sz="1800" b="1" i="1">
                        <a:solidFill>
                          <a:srgbClr val="FF33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smtClean="0">
                          <a:solidFill>
                            <a:srgbClr val="FF3300"/>
                          </a:solidFill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  <a:endParaRPr lang="zh-CN" altLang="en-US" sz="1800" b="1" i="1">
                        <a:solidFill>
                          <a:srgbClr val="FF33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smtClean="0">
                          <a:solidFill>
                            <a:srgbClr val="FF3300"/>
                          </a:solidFill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  <a:endParaRPr lang="zh-CN" altLang="en-US" sz="1800" b="1" i="1">
                        <a:solidFill>
                          <a:srgbClr val="FF33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smtClean="0">
                          <a:solidFill>
                            <a:srgbClr val="FF3300"/>
                          </a:solidFill>
                          <a:latin typeface="Consolas" pitchFamily="49" charset="0"/>
                          <a:cs typeface="Consolas" pitchFamily="49" charset="0"/>
                        </a:rPr>
                        <a:t>b</a:t>
                      </a:r>
                      <a:endParaRPr lang="zh-CN" altLang="en-US" sz="1800" b="1" i="1">
                        <a:solidFill>
                          <a:srgbClr val="FF33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smtClean="0">
                          <a:solidFill>
                            <a:srgbClr val="FF3300"/>
                          </a:solidFill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  <a:endParaRPr lang="zh-CN" altLang="en-US" sz="1800" b="1" i="1">
                        <a:solidFill>
                          <a:srgbClr val="FF33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next[</a:t>
                      </a:r>
                      <a:r>
                        <a:rPr lang="en-US" altLang="zh-CN" sz="1800" b="1" i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j</a:t>
                      </a:r>
                      <a:r>
                        <a:rPr lang="en-US" altLang="zh-CN" sz="1800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]</a:t>
                      </a:r>
                      <a:endParaRPr lang="zh-CN" altLang="en-US" sz="1800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sz="1800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800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800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800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800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800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rgbClr val="FF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800" b="1">
                        <a:solidFill>
                          <a:srgbClr val="FF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714480" y="5429264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选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endParaRPr lang="zh-CN" altLang="en-US" sz="2000">
              <a:solidFill>
                <a:srgbClr val="C0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4" name="组合 6"/>
          <p:cNvGrpSpPr/>
          <p:nvPr/>
        </p:nvGrpSpPr>
        <p:grpSpPr>
          <a:xfrm>
            <a:off x="142844" y="214291"/>
            <a:ext cx="1000100" cy="785817"/>
            <a:chOff x="5691204" y="3835411"/>
            <a:chExt cx="1238250" cy="1236663"/>
          </a:xfrm>
        </p:grpSpPr>
        <p:grpSp>
          <p:nvGrpSpPr>
            <p:cNvPr id="5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10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1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2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9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4" name="椭圆 13"/>
          <p:cNvSpPr/>
          <p:nvPr/>
        </p:nvSpPr>
        <p:spPr bwMode="auto">
          <a:xfrm>
            <a:off x="6337854" y="3643314"/>
            <a:ext cx="581552" cy="1500198"/>
          </a:xfrm>
          <a:prstGeom prst="ellipse">
            <a:avLst/>
          </a:prstGeom>
          <a:noFill/>
          <a:ln w="2857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48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/>
          <p:nvPr/>
        </p:nvGrpSpPr>
        <p:grpSpPr>
          <a:xfrm>
            <a:off x="357158" y="500043"/>
            <a:ext cx="1000100" cy="785817"/>
            <a:chOff x="5691204" y="3835411"/>
            <a:chExt cx="1238250" cy="1236663"/>
          </a:xfrm>
        </p:grpSpPr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6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7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8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85786" y="1074250"/>
            <a:ext cx="7572428" cy="124649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假设串采用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顺序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串存储结构。设计一个算法求串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在串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中出现的次数，如果不是子串返回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采用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KMP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算法求解。</a:t>
            </a:r>
            <a:endParaRPr lang="en-US" altLang="zh-CN" sz="20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"aa"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"aaaab"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中出现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次。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8662" y="3429000"/>
            <a:ext cx="7358114" cy="140830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342900" indent="-342900" algn="l">
              <a:lnSpc>
                <a:spcPts val="30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用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count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累计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在串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中出现的次数（初始值为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）。</a:t>
            </a:r>
            <a:endParaRPr lang="en-US" altLang="zh-CN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30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采用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KMP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方法，当匹配成功时，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count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增加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，并且置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重新开始比较。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071538" y="2643182"/>
            <a:ext cx="722313" cy="582613"/>
            <a:chOff x="1774825" y="5489593"/>
            <a:chExt cx="722313" cy="582613"/>
          </a:xfrm>
        </p:grpSpPr>
        <p:sp>
          <p:nvSpPr>
            <p:cNvPr id="14" name="Text Box 13"/>
            <p:cNvSpPr>
              <a:spLocks noChangeArrowheads="1"/>
            </p:cNvSpPr>
            <p:nvPr/>
          </p:nvSpPr>
          <p:spPr bwMode="auto">
            <a:xfrm>
              <a:off x="2124075" y="5489593"/>
              <a:ext cx="373063" cy="461963"/>
            </a:xfrm>
            <a:prstGeom prst="rect">
              <a:avLst/>
            </a:prstGeom>
            <a:noFill/>
            <a:ln w="9525" cap="flat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0" hangingPunct="0"/>
              <a:r>
                <a:rPr lang="ru-RU" altLang="zh-CN" sz="24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grpSp>
          <p:nvGrpSpPr>
            <p:cNvPr id="15" name="Group 8"/>
            <p:cNvGrpSpPr>
              <a:grpSpLocks/>
            </p:cNvGrpSpPr>
            <p:nvPr/>
          </p:nvGrpSpPr>
          <p:grpSpPr bwMode="auto">
            <a:xfrm>
              <a:off x="1774825" y="5518173"/>
              <a:ext cx="544513" cy="554040"/>
              <a:chOff x="1019" y="1020"/>
              <a:chExt cx="399" cy="406"/>
            </a:xfrm>
          </p:grpSpPr>
          <p:pic>
            <p:nvPicPr>
              <p:cNvPr id="16" name="Picture 49" descr="阴影5"/>
              <p:cNvPicPr preferRelativeResize="0"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39" y="1380"/>
                <a:ext cx="363" cy="4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17" name="AutoShape 8"/>
              <p:cNvSpPr>
                <a:spLocks noChangeArrowheads="1"/>
              </p:cNvSpPr>
              <p:nvPr/>
            </p:nvSpPr>
            <p:spPr bwMode="auto">
              <a:xfrm>
                <a:off x="1019" y="1020"/>
                <a:ext cx="399" cy="370"/>
              </a:xfrm>
              <a:prstGeom prst="roundRect">
                <a:avLst>
                  <a:gd name="adj" fmla="val 8380"/>
                </a:avLst>
              </a:prstGeom>
              <a:gradFill rotWithShape="1">
                <a:gsLst>
                  <a:gs pos="0">
                    <a:srgbClr val="8F0000"/>
                  </a:gs>
                  <a:gs pos="50000">
                    <a:srgbClr val="CF0001"/>
                  </a:gs>
                  <a:gs pos="100000">
                    <a:srgbClr val="F60004"/>
                  </a:gs>
                </a:gsLst>
                <a:lin ang="2700000"/>
              </a:gradFill>
              <a:ln w="9525" cap="flat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wrap="none" anchor="ctr"/>
              <a:lstStyle/>
              <a:p>
                <a:pPr marL="342900" indent="-342900" algn="ctr">
                  <a:buFont typeface="Wingdings" pitchFamily="2" charset="2"/>
                  <a:buNone/>
                </a:pPr>
                <a:r>
                  <a:rPr lang="zh-CN" altLang="en-US" sz="2200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解</a:t>
                </a:r>
                <a:endParaRPr lang="ru-RU" altLang="zh-CN" sz="2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49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323850" y="476250"/>
            <a:ext cx="867730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2800"/>
              </a:lnSpc>
              <a:spcBef>
                <a:spcPts val="600"/>
              </a:spcBef>
            </a:pPr>
            <a:r>
              <a:rPr kumimoji="1" lang="zh-CN" altLang="en-US" sz="20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子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串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：一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个串中任意个连续字符组成的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子序列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（含空串）称为该串的子串。</a:t>
            </a:r>
          </a:p>
          <a:p>
            <a:pPr algn="just">
              <a:lnSpc>
                <a:spcPts val="2800"/>
              </a:lnSpc>
              <a:spcBef>
                <a:spcPts val="600"/>
              </a:spcBef>
            </a:pP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例如， 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“</a:t>
            </a:r>
            <a:r>
              <a:rPr kumimoji="1" lang="en-US" altLang="zh-CN" sz="2000" i="1" dirty="0" err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abcde</a:t>
            </a: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”的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子串有：</a:t>
            </a:r>
          </a:p>
          <a:p>
            <a:pPr algn="just">
              <a:lnSpc>
                <a:spcPts val="2800"/>
              </a:lnSpc>
              <a:spcBef>
                <a:spcPts val="600"/>
              </a:spcBef>
            </a:pP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“”、“</a:t>
            </a:r>
            <a:r>
              <a:rPr kumimoji="1" lang="en-US" altLang="zh-CN" sz="2000" i="1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”、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“</a:t>
            </a:r>
            <a:r>
              <a:rPr kumimoji="1" lang="en-US" altLang="zh-CN" sz="2000" i="1" dirty="0" err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ab</a:t>
            </a: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” 、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“</a:t>
            </a:r>
            <a:r>
              <a:rPr kumimoji="1" lang="en-US" altLang="zh-CN" sz="2000" i="1" dirty="0" err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abc</a:t>
            </a: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”、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“</a:t>
            </a:r>
            <a:r>
              <a:rPr kumimoji="1" lang="en-US" altLang="zh-CN" sz="2000" i="1" dirty="0" err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abcd</a:t>
            </a: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”和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“</a:t>
            </a:r>
            <a:r>
              <a:rPr kumimoji="1" lang="en-US" altLang="zh-CN" sz="2000" i="1" dirty="0" err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abcde</a:t>
            </a: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”等</a:t>
            </a:r>
            <a:endParaRPr kumimoji="1" lang="zh-CN" altLang="en-US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1285852" y="2214554"/>
            <a:ext cx="4929222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真子串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是指不包含自身的所有子串。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5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500042"/>
            <a:ext cx="7786742" cy="5830791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StrCount2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(SqString s,SqString t)	</a:t>
            </a:r>
          </a:p>
          <a:p>
            <a:pPr algn="l"/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利用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KMP</a:t>
            </a:r>
            <a:r>
              <a:rPr lang="zh-CN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算法求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中出现的次数</a:t>
            </a:r>
          </a:p>
          <a:p>
            <a:pPr algn="l"/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i=0,j=0,count=0;</a:t>
            </a:r>
            <a:endParaRPr lang="zh-CN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next[MaxSize];</a:t>
            </a:r>
            <a:endParaRPr lang="zh-CN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GetNext(t,next);</a:t>
            </a:r>
            <a:endParaRPr lang="zh-CN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(i&lt;s.length &amp;&amp; j&lt;t.length) </a:t>
            </a:r>
            <a:endParaRPr lang="zh-CN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j==-1 || s.data[i]==t.data[j]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i++;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//i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各增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pPr algn="l"/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j++;</a:t>
            </a:r>
          </a:p>
          <a:p>
            <a:pPr algn="l"/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	</a:t>
            </a:r>
            <a:endParaRPr lang="zh-CN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</a:t>
            </a:r>
          </a:p>
          <a:p>
            <a:pPr algn="l"/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j=next[j]; 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//i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不变，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后退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(j&gt;=t.length)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成功匹配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</a:t>
            </a:r>
          </a:p>
          <a:p>
            <a:pPr algn="l"/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count++;</a:t>
            </a:r>
            <a:endParaRPr lang="zh-CN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j=0;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//j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设置为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，继续匹配</a:t>
            </a:r>
          </a:p>
          <a:p>
            <a:pPr algn="l"/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count;</a:t>
            </a:r>
            <a:endParaRPr lang="zh-CN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50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57158" y="285728"/>
            <a:ext cx="36607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en-US" altLang="zh-CN" sz="2000" dirty="0" err="1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KMP</a:t>
            </a:r>
            <a:r>
              <a:rPr kumimoji="1" lang="zh-CN" altLang="en-US" sz="200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算</a:t>
            </a:r>
            <a:r>
              <a:rPr kumimoji="1" lang="zh-CN" altLang="en-US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法的正确性说明</a:t>
            </a:r>
            <a:endParaRPr lang="zh-CN" altLang="en-US" sz="2000" dirty="0">
              <a:solidFill>
                <a:srgbClr val="FF33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832572"/>
            <a:ext cx="8786874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目标串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“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en-US" altLang="zh-CN" sz="2000" smtClean="0">
                <a:latin typeface="+mj-ea"/>
                <a:ea typeface="+mj-ea"/>
                <a:cs typeface="Consolas" pitchFamily="49" charset="0"/>
              </a:rPr>
              <a:t>…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”，模式串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“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”，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next[5]=2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。从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开始匹配（第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趟），失配处为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≠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，这里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=6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=5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34"/>
          <p:cNvGrpSpPr/>
          <p:nvPr/>
        </p:nvGrpSpPr>
        <p:grpSpPr>
          <a:xfrm>
            <a:off x="1285852" y="2000240"/>
            <a:ext cx="5572164" cy="1257366"/>
            <a:chOff x="1285852" y="2000240"/>
            <a:chExt cx="5572164" cy="1257366"/>
          </a:xfrm>
        </p:grpSpPr>
        <p:sp>
          <p:nvSpPr>
            <p:cNvPr id="5" name="TextBox 4"/>
            <p:cNvSpPr txBox="1"/>
            <p:nvPr/>
          </p:nvSpPr>
          <p:spPr>
            <a:xfrm>
              <a:off x="1285852" y="2000240"/>
              <a:ext cx="42862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s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 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s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0  </a:t>
              </a:r>
              <a:r>
                <a:rPr lang="en-US" altLang="zh-CN" sz="2000" i="1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s</a:t>
              </a:r>
              <a:r>
                <a:rPr lang="en-US" altLang="zh-CN" sz="2000" baseline="-2500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s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  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s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3  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s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4  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s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5  </a:t>
              </a:r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s</a:t>
              </a:r>
              <a:r>
                <a:rPr lang="en-US" altLang="zh-CN" sz="2000" baseline="-25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 </a:t>
              </a:r>
              <a:r>
                <a:rPr lang="en-US" altLang="zh-CN" sz="2000" smtClean="0">
                  <a:latin typeface="宋体" pitchFamily="2" charset="-122"/>
                  <a:ea typeface="宋体" pitchFamily="2" charset="-122"/>
                  <a:cs typeface="Consolas" pitchFamily="49" charset="0"/>
                </a:rPr>
                <a:t>…</a:t>
              </a:r>
              <a:endParaRPr lang="zh-CN" altLang="en-US" sz="2000">
                <a:solidFill>
                  <a:srgbClr val="FF00FF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85852" y="2857496"/>
              <a:ext cx="45005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  </a:t>
              </a:r>
              <a:r>
                <a:rPr lang="zh-CN" altLang="en-US" sz="16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0  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  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  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3  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4  </a:t>
              </a:r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lang="en-US" altLang="zh-CN" sz="2000" baseline="-25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5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sz="2000"/>
            </a:p>
          </p:txBody>
        </p:sp>
        <p:cxnSp>
          <p:nvCxnSpPr>
            <p:cNvPr id="8" name="直接连接符 7"/>
            <p:cNvCxnSpPr/>
            <p:nvPr/>
          </p:nvCxnSpPr>
          <p:spPr>
            <a:xfrm rot="5400000">
              <a:off x="2148683" y="2657703"/>
              <a:ext cx="500066" cy="0"/>
            </a:xfrm>
            <a:prstGeom prst="line">
              <a:avLst/>
            </a:prstGeom>
            <a:ln w="38100" cmpd="dbl">
              <a:solidFill>
                <a:srgbClr val="008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rot="5400000">
              <a:off x="2587359" y="2657703"/>
              <a:ext cx="500066" cy="0"/>
            </a:xfrm>
            <a:prstGeom prst="line">
              <a:avLst/>
            </a:prstGeom>
            <a:ln w="38100" cmpd="dbl">
              <a:solidFill>
                <a:srgbClr val="008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rot="5400000">
              <a:off x="3015986" y="2657703"/>
              <a:ext cx="500066" cy="0"/>
            </a:xfrm>
            <a:prstGeom prst="line">
              <a:avLst/>
            </a:prstGeom>
            <a:ln w="38100" cmpd="dbl">
              <a:solidFill>
                <a:srgbClr val="008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rot="5400000">
              <a:off x="3444615" y="2657703"/>
              <a:ext cx="500066" cy="0"/>
            </a:xfrm>
            <a:prstGeom prst="line">
              <a:avLst/>
            </a:prstGeom>
            <a:ln w="38100" cmpd="dbl">
              <a:solidFill>
                <a:srgbClr val="008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5400000">
              <a:off x="3863195" y="2657703"/>
              <a:ext cx="500066" cy="0"/>
            </a:xfrm>
            <a:prstGeom prst="line">
              <a:avLst/>
            </a:prstGeom>
            <a:ln w="38100" cmpd="dbl">
              <a:solidFill>
                <a:srgbClr val="008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组合 15"/>
            <p:cNvGrpSpPr/>
            <p:nvPr/>
          </p:nvGrpSpPr>
          <p:grpSpPr>
            <a:xfrm>
              <a:off x="4429124" y="2407670"/>
              <a:ext cx="142876" cy="500066"/>
              <a:chOff x="5000628" y="2836298"/>
              <a:chExt cx="142876" cy="500066"/>
            </a:xfrm>
          </p:grpSpPr>
          <p:cxnSp>
            <p:nvCxnSpPr>
              <p:cNvPr id="13" name="直接连接符 12"/>
              <p:cNvCxnSpPr/>
              <p:nvPr/>
            </p:nvCxnSpPr>
            <p:spPr>
              <a:xfrm rot="5400000">
                <a:off x="4822033" y="3086331"/>
                <a:ext cx="500066" cy="0"/>
              </a:xfrm>
              <a:prstGeom prst="line">
                <a:avLst/>
              </a:prstGeom>
              <a:ln w="38100" cmpd="dbl">
                <a:solidFill>
                  <a:srgbClr val="008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 rot="16200000" flipH="1">
                <a:off x="5000628" y="3031618"/>
                <a:ext cx="142876" cy="142876"/>
              </a:xfrm>
              <a:prstGeom prst="line">
                <a:avLst/>
              </a:prstGeom>
              <a:ln w="38100">
                <a:solidFill>
                  <a:srgbClr val="008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5357818" y="2857496"/>
              <a:ext cx="1500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next[5]=2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4" name="组合 35"/>
          <p:cNvGrpSpPr/>
          <p:nvPr/>
        </p:nvGrpSpPr>
        <p:grpSpPr>
          <a:xfrm>
            <a:off x="1285852" y="3429000"/>
            <a:ext cx="4500594" cy="1928826"/>
            <a:chOff x="1285852" y="3429000"/>
            <a:chExt cx="4500594" cy="1928826"/>
          </a:xfrm>
        </p:grpSpPr>
        <p:sp>
          <p:nvSpPr>
            <p:cNvPr id="18" name="TextBox 17"/>
            <p:cNvSpPr txBox="1"/>
            <p:nvPr/>
          </p:nvSpPr>
          <p:spPr>
            <a:xfrm>
              <a:off x="1285852" y="4100460"/>
              <a:ext cx="42862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s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 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s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0  </a:t>
              </a:r>
              <a:r>
                <a:rPr lang="en-US" altLang="zh-CN" sz="2000" i="1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s</a:t>
              </a:r>
              <a:r>
                <a:rPr lang="en-US" altLang="zh-CN" sz="2000" baseline="-2500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s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  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s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3  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s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4  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s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5  </a:t>
              </a:r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s</a:t>
              </a:r>
              <a:r>
                <a:rPr lang="en-US" altLang="zh-CN" sz="2000" baseline="-25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 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…</a:t>
              </a:r>
              <a:endParaRPr lang="zh-CN" altLang="en-US" sz="2000">
                <a:solidFill>
                  <a:srgbClr val="FF00FF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285852" y="4957716"/>
              <a:ext cx="45005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  </a:t>
              </a:r>
              <a:r>
                <a:rPr lang="zh-CN" altLang="en-US" sz="16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0  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  </a:t>
              </a:r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lang="en-US" altLang="zh-CN" sz="2000" baseline="-25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3  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4  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5  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sz="2000"/>
            </a:p>
          </p:txBody>
        </p:sp>
        <p:cxnSp>
          <p:nvCxnSpPr>
            <p:cNvPr id="30" name="直接连接符 29"/>
            <p:cNvCxnSpPr/>
            <p:nvPr/>
          </p:nvCxnSpPr>
          <p:spPr>
            <a:xfrm rot="10800000" flipV="1">
              <a:off x="3357554" y="4500570"/>
              <a:ext cx="1071570" cy="571504"/>
            </a:xfrm>
            <a:prstGeom prst="line">
              <a:avLst/>
            </a:prstGeom>
            <a:ln w="38100">
              <a:solidFill>
                <a:srgbClr val="008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下箭头 30"/>
            <p:cNvSpPr/>
            <p:nvPr/>
          </p:nvSpPr>
          <p:spPr bwMode="auto">
            <a:xfrm>
              <a:off x="3286116" y="3429000"/>
              <a:ext cx="214314" cy="571504"/>
            </a:xfrm>
            <a:prstGeom prst="downArrow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500430" y="3500438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KMP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算法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16" name="组合 38"/>
          <p:cNvGrpSpPr/>
          <p:nvPr/>
        </p:nvGrpSpPr>
        <p:grpSpPr>
          <a:xfrm>
            <a:off x="3500430" y="3797340"/>
            <a:ext cx="4857784" cy="923330"/>
            <a:chOff x="3500430" y="3797340"/>
            <a:chExt cx="4857784" cy="923330"/>
          </a:xfrm>
        </p:grpSpPr>
        <p:sp>
          <p:nvSpPr>
            <p:cNvPr id="33" name="矩形 32"/>
            <p:cNvSpPr/>
            <p:nvPr/>
          </p:nvSpPr>
          <p:spPr bwMode="auto">
            <a:xfrm>
              <a:off x="3500430" y="4092038"/>
              <a:ext cx="1857388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48000"/>
              </a:schemeClr>
            </a:solidFill>
            <a:ln w="38100">
              <a:solidFill>
                <a:schemeClr val="accent6">
                  <a:lumMod val="40000"/>
                  <a:lumOff val="6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857884" y="3797340"/>
              <a:ext cx="250033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C0000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相当于从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s</a:t>
              </a:r>
              <a:r>
                <a:rPr lang="en-US" altLang="zh-CN" sz="1800" baseline="-25000" smtClean="0">
                  <a:solidFill>
                    <a:srgbClr val="C0000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4</a:t>
              </a:r>
              <a:r>
                <a:rPr lang="zh-CN" altLang="en-US" sz="1800" smtClean="0">
                  <a:solidFill>
                    <a:srgbClr val="C0000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开始匹配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!</a:t>
              </a:r>
            </a:p>
            <a:p>
              <a:pPr algn="l"/>
              <a:r>
                <a:rPr lang="zh-CN" altLang="en-US" sz="1800" smtClean="0">
                  <a:solidFill>
                    <a:srgbClr val="C0000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而没有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s</a:t>
              </a:r>
              <a:r>
                <a:rPr lang="en-US" altLang="zh-CN" sz="1800" baseline="-25000" smtClean="0">
                  <a:solidFill>
                    <a:srgbClr val="C0000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2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,s</a:t>
              </a:r>
              <a:r>
                <a:rPr lang="en-US" altLang="zh-CN" sz="1800" baseline="-25000" smtClean="0">
                  <a:solidFill>
                    <a:srgbClr val="C0000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3</a:t>
              </a:r>
              <a:r>
                <a:rPr lang="zh-CN" altLang="en-US" sz="1800" smtClean="0">
                  <a:solidFill>
                    <a:srgbClr val="C0000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开始的匹配趟，正确吗？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endParaRPr>
            </a:p>
          </p:txBody>
        </p:sp>
        <p:cxnSp>
          <p:nvCxnSpPr>
            <p:cNvPr id="38" name="直接连接符 37"/>
            <p:cNvCxnSpPr>
              <a:stCxn id="33" idx="3"/>
              <a:endCxn id="34" idx="1"/>
            </p:cNvCxnSpPr>
            <p:nvPr/>
          </p:nvCxnSpPr>
          <p:spPr>
            <a:xfrm flipV="1">
              <a:off x="5357818" y="4259005"/>
              <a:ext cx="500066" cy="47347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51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214290"/>
            <a:ext cx="271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考虑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s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开始的匹配趟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14480" y="885750"/>
            <a:ext cx="4286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 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  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  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  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  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5  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 </a:t>
            </a:r>
            <a:r>
              <a:rPr lang="en-US" altLang="zh-CN" sz="2000" smtClean="0">
                <a:latin typeface="+mn-ea"/>
                <a:ea typeface="+mn-ea"/>
                <a:cs typeface="Consolas" pitchFamily="49" charset="0"/>
              </a:rPr>
              <a:t>…</a:t>
            </a:r>
            <a:endParaRPr lang="zh-CN" altLang="en-US" sz="2000">
              <a:solidFill>
                <a:srgbClr val="FF00FF"/>
              </a:solidFill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4480" y="1743006"/>
            <a:ext cx="407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  </a:t>
            </a:r>
            <a:r>
              <a:rPr lang="zh-CN" altLang="en-US" sz="16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  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  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  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  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  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endParaRPr lang="zh-CN" altLang="en-US" sz="2000"/>
          </a:p>
        </p:txBody>
      </p:sp>
      <p:cxnSp>
        <p:nvCxnSpPr>
          <p:cNvPr id="7" name="直接连接符 6"/>
          <p:cNvCxnSpPr/>
          <p:nvPr/>
        </p:nvCxnSpPr>
        <p:spPr>
          <a:xfrm rot="5400000">
            <a:off x="2577311" y="1543213"/>
            <a:ext cx="500066" cy="0"/>
          </a:xfrm>
          <a:prstGeom prst="line">
            <a:avLst/>
          </a:prstGeom>
          <a:ln w="38100" cmpd="dbl">
            <a:solidFill>
              <a:srgbClr val="008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rot="5400000">
            <a:off x="3015987" y="1543213"/>
            <a:ext cx="500066" cy="0"/>
          </a:xfrm>
          <a:prstGeom prst="line">
            <a:avLst/>
          </a:prstGeom>
          <a:ln w="38100" cmpd="dbl">
            <a:solidFill>
              <a:srgbClr val="008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5400000">
            <a:off x="3444614" y="1543213"/>
            <a:ext cx="500066" cy="0"/>
          </a:xfrm>
          <a:prstGeom prst="line">
            <a:avLst/>
          </a:prstGeom>
          <a:ln w="38100" cmpd="dbl">
            <a:solidFill>
              <a:srgbClr val="008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5400000">
            <a:off x="3873243" y="1543213"/>
            <a:ext cx="500066" cy="0"/>
          </a:xfrm>
          <a:prstGeom prst="line">
            <a:avLst/>
          </a:prstGeom>
          <a:ln w="38100" cmpd="dbl">
            <a:solidFill>
              <a:srgbClr val="008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5400000">
            <a:off x="4291823" y="1543213"/>
            <a:ext cx="500066" cy="0"/>
          </a:xfrm>
          <a:prstGeom prst="line">
            <a:avLst/>
          </a:prstGeom>
          <a:ln w="38100" cmpd="dbl">
            <a:solidFill>
              <a:srgbClr val="008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5"/>
          <p:cNvGrpSpPr/>
          <p:nvPr/>
        </p:nvGrpSpPr>
        <p:grpSpPr>
          <a:xfrm>
            <a:off x="4857752" y="1293180"/>
            <a:ext cx="142876" cy="500066"/>
            <a:chOff x="5000628" y="2836298"/>
            <a:chExt cx="142876" cy="500066"/>
          </a:xfrm>
        </p:grpSpPr>
        <p:cxnSp>
          <p:nvCxnSpPr>
            <p:cNvPr id="14" name="直接连接符 12"/>
            <p:cNvCxnSpPr/>
            <p:nvPr/>
          </p:nvCxnSpPr>
          <p:spPr>
            <a:xfrm rot="5400000">
              <a:off x="4822033" y="3086331"/>
              <a:ext cx="500066" cy="0"/>
            </a:xfrm>
            <a:prstGeom prst="line">
              <a:avLst/>
            </a:prstGeom>
            <a:ln w="38100" cmpd="dbl">
              <a:solidFill>
                <a:srgbClr val="008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16200000" flipH="1">
              <a:off x="5000628" y="3031618"/>
              <a:ext cx="142876" cy="142876"/>
            </a:xfrm>
            <a:prstGeom prst="line">
              <a:avLst/>
            </a:prstGeom>
            <a:ln w="38100">
              <a:solidFill>
                <a:srgbClr val="008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42910" y="3214686"/>
            <a:ext cx="6715172" cy="416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next[5]=2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/>
              </a:rPr>
              <a:t>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  <a:sym typeface="Wingdings"/>
              </a:rPr>
              <a:t> "t</a:t>
            </a:r>
            <a:r>
              <a:rPr lang="en-US" altLang="zh-CN" sz="1800" baseline="-25000" smtClean="0">
                <a:latin typeface="Consolas" pitchFamily="49" charset="0"/>
                <a:cs typeface="Consolas" pitchFamily="49" charset="0"/>
                <a:sym typeface="Wingdings"/>
              </a:rPr>
              <a:t>3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  <a:sym typeface="Wingdings"/>
              </a:rPr>
              <a:t>t</a:t>
            </a:r>
            <a:r>
              <a:rPr lang="en-US" altLang="zh-CN" sz="1800" baseline="-25000" smtClean="0">
                <a:latin typeface="Consolas" pitchFamily="49" charset="0"/>
                <a:cs typeface="Consolas" pitchFamily="49" charset="0"/>
                <a:sym typeface="Wingdings"/>
              </a:rPr>
              <a:t>4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  <a:sym typeface="Wingdings"/>
              </a:rPr>
              <a:t>"="t</a:t>
            </a:r>
            <a:r>
              <a:rPr lang="en-US" altLang="zh-CN" sz="1800" baseline="-25000" smtClean="0">
                <a:latin typeface="Consolas" pitchFamily="49" charset="0"/>
                <a:cs typeface="Consolas" pitchFamily="49" charset="0"/>
                <a:sym typeface="Wingdings"/>
              </a:rPr>
              <a:t>0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  <a:sym typeface="Wingdings"/>
              </a:rPr>
              <a:t>t</a:t>
            </a:r>
            <a:r>
              <a:rPr lang="en-US" altLang="zh-CN" sz="1800" baseline="-25000" smtClean="0">
                <a:latin typeface="Consolas" pitchFamily="49" charset="0"/>
                <a:cs typeface="Consolas" pitchFamily="49" charset="0"/>
                <a:sym typeface="Wingdings"/>
              </a:rPr>
              <a:t>1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  <a:sym typeface="Wingdings"/>
              </a:rPr>
              <a:t>"</a:t>
            </a:r>
            <a:r>
              <a:rPr lang="zh-CN" altLang="en-US" sz="1800" smtClean="0">
                <a:latin typeface="Consolas" pitchFamily="49" charset="0"/>
                <a:cs typeface="Consolas" pitchFamily="49" charset="0"/>
                <a:sym typeface="Wingdings"/>
              </a:rPr>
              <a:t>，</a:t>
            </a:r>
            <a:r>
              <a:rPr lang="zh-CN" altLang="en-US" sz="180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  <a:sym typeface="Wingdings"/>
              </a:rPr>
              <a:t>而</a:t>
            </a:r>
            <a:r>
              <a:rPr lang="en-US" altLang="zh-CN" sz="180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  <a:sym typeface="Wingdings"/>
              </a:rPr>
              <a:t> "t</a:t>
            </a:r>
            <a:r>
              <a:rPr lang="en-US" altLang="zh-CN" sz="1800" baseline="-2500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  <a:sym typeface="Wingdings"/>
              </a:rPr>
              <a:t>1</a:t>
            </a:r>
            <a:r>
              <a:rPr lang="en-US" altLang="zh-CN" sz="180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  <a:sym typeface="Wingdings"/>
              </a:rPr>
              <a:t>t</a:t>
            </a:r>
            <a:r>
              <a:rPr lang="en-US" altLang="zh-CN" sz="1800" baseline="-2500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  <a:sym typeface="Wingdings"/>
              </a:rPr>
              <a:t>2</a:t>
            </a:r>
            <a:r>
              <a:rPr lang="en-US" altLang="zh-CN" sz="180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  <a:sym typeface="Wingdings"/>
              </a:rPr>
              <a:t>t</a:t>
            </a:r>
            <a:r>
              <a:rPr lang="en-US" altLang="zh-CN" sz="1800" baseline="-2500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  <a:sym typeface="Wingdings"/>
              </a:rPr>
              <a:t>3</a:t>
            </a:r>
            <a:r>
              <a:rPr lang="en-US" altLang="zh-CN" sz="180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  <a:sym typeface="Wingdings"/>
              </a:rPr>
              <a:t>t</a:t>
            </a:r>
            <a:r>
              <a:rPr lang="en-US" altLang="zh-CN" sz="1800" baseline="-2500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  <a:sym typeface="Wingdings"/>
              </a:rPr>
              <a:t>4</a:t>
            </a:r>
            <a:r>
              <a:rPr lang="en-US" altLang="zh-CN" sz="180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  <a:sym typeface="Wingdings"/>
              </a:rPr>
              <a:t>" ≠ "t</a:t>
            </a:r>
            <a:r>
              <a:rPr lang="en-US" altLang="zh-CN" sz="1800" baseline="-2500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  <a:sym typeface="Wingdings"/>
              </a:rPr>
              <a:t>0</a:t>
            </a:r>
            <a:r>
              <a:rPr lang="en-US" altLang="zh-CN" sz="180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  <a:sym typeface="Wingdings"/>
              </a:rPr>
              <a:t>t</a:t>
            </a:r>
            <a:r>
              <a:rPr lang="en-US" altLang="zh-CN" sz="1800" baseline="-2500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  <a:sym typeface="Wingdings"/>
              </a:rPr>
              <a:t>1</a:t>
            </a:r>
            <a:r>
              <a:rPr lang="en-US" altLang="zh-CN" sz="180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  <a:sym typeface="Wingdings"/>
              </a:rPr>
              <a:t>t</a:t>
            </a:r>
            <a:r>
              <a:rPr lang="en-US" altLang="zh-CN" sz="1800" baseline="-2500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  <a:sym typeface="Wingdings"/>
              </a:rPr>
              <a:t>2</a:t>
            </a:r>
            <a:r>
              <a:rPr lang="en-US" altLang="zh-CN" sz="180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  <a:sym typeface="Wingdings"/>
              </a:rPr>
              <a:t>t</a:t>
            </a:r>
            <a:r>
              <a:rPr lang="en-US" altLang="zh-CN" sz="1800" baseline="-2500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  <a:sym typeface="Wingdings"/>
              </a:rPr>
              <a:t>3</a:t>
            </a:r>
            <a:r>
              <a:rPr lang="en-US" altLang="zh-CN" sz="180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  <a:sym typeface="Wingdings"/>
              </a:rPr>
              <a:t>"</a:t>
            </a:r>
            <a:endParaRPr lang="zh-CN" altLang="en-US" sz="180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rot="5400000">
            <a:off x="2683366" y="824360"/>
            <a:ext cx="285752" cy="1588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 bwMode="auto">
          <a:xfrm>
            <a:off x="3071802" y="948766"/>
            <a:ext cx="1643074" cy="357190"/>
          </a:xfrm>
          <a:prstGeom prst="roundRect">
            <a:avLst/>
          </a:prstGeom>
          <a:solidFill>
            <a:schemeClr val="accent5">
              <a:lumMod val="20000"/>
              <a:lumOff val="80000"/>
              <a:alpha val="23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 bwMode="auto">
          <a:xfrm>
            <a:off x="3113096" y="1806022"/>
            <a:ext cx="1643074" cy="357190"/>
          </a:xfrm>
          <a:prstGeom prst="round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58"/>
          <p:cNvGrpSpPr/>
          <p:nvPr/>
        </p:nvGrpSpPr>
        <p:grpSpPr>
          <a:xfrm>
            <a:off x="2428860" y="2285992"/>
            <a:ext cx="3429024" cy="685862"/>
            <a:chOff x="2428860" y="2285992"/>
            <a:chExt cx="3429024" cy="685862"/>
          </a:xfrm>
        </p:grpSpPr>
        <p:sp>
          <p:nvSpPr>
            <p:cNvPr id="44" name="TextBox 43"/>
            <p:cNvSpPr txBox="1"/>
            <p:nvPr/>
          </p:nvSpPr>
          <p:spPr>
            <a:xfrm>
              <a:off x="2428860" y="2571744"/>
              <a:ext cx="34290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>
                  <a:latin typeface="Consolas" pitchFamily="49" charset="0"/>
                  <a:cs typeface="Consolas" pitchFamily="49" charset="0"/>
                  <a:sym typeface="Wingdings"/>
                </a:rPr>
                <a:t>"s</a:t>
              </a:r>
              <a:r>
                <a:rPr lang="en-US" altLang="zh-CN" sz="2000" baseline="-25000" smtClean="0">
                  <a:latin typeface="Consolas" pitchFamily="49" charset="0"/>
                  <a:cs typeface="Consolas" pitchFamily="49" charset="0"/>
                  <a:sym typeface="Wingdings"/>
                </a:rPr>
                <a:t>2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  <a:sym typeface="Wingdings"/>
                </a:rPr>
                <a:t>s</a:t>
              </a:r>
              <a:r>
                <a:rPr lang="en-US" altLang="zh-CN" sz="2000" baseline="-25000" smtClean="0">
                  <a:latin typeface="Consolas" pitchFamily="49" charset="0"/>
                  <a:cs typeface="Consolas" pitchFamily="49" charset="0"/>
                  <a:sym typeface="Wingdings"/>
                </a:rPr>
                <a:t>3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  <a:sym typeface="Wingdings"/>
                </a:rPr>
                <a:t>s</a:t>
              </a:r>
              <a:r>
                <a:rPr lang="en-US" altLang="zh-CN" sz="2000" baseline="-25000" smtClean="0">
                  <a:latin typeface="Consolas" pitchFamily="49" charset="0"/>
                  <a:cs typeface="Consolas" pitchFamily="49" charset="0"/>
                  <a:sym typeface="Wingdings"/>
                </a:rPr>
                <a:t>4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  <a:sym typeface="Wingdings"/>
                </a:rPr>
                <a:t>s</a:t>
              </a:r>
              <a:r>
                <a:rPr lang="en-US" altLang="zh-CN" sz="2000" baseline="-25000" smtClean="0">
                  <a:latin typeface="Consolas" pitchFamily="49" charset="0"/>
                  <a:cs typeface="Consolas" pitchFamily="49" charset="0"/>
                  <a:sym typeface="Wingdings"/>
                </a:rPr>
                <a:t>5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  <a:sym typeface="Wingdings"/>
                </a:rPr>
                <a:t>" = "t</a:t>
              </a:r>
              <a:r>
                <a:rPr lang="en-US" altLang="zh-CN" sz="2000" baseline="-25000" smtClean="0">
                  <a:latin typeface="Consolas" pitchFamily="49" charset="0"/>
                  <a:cs typeface="Consolas" pitchFamily="49" charset="0"/>
                  <a:sym typeface="Wingdings"/>
                </a:rPr>
                <a:t>1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  <a:sym typeface="Wingdings"/>
                </a:rPr>
                <a:t>t</a:t>
              </a:r>
              <a:r>
                <a:rPr lang="en-US" altLang="zh-CN" sz="2000" baseline="-25000" smtClean="0">
                  <a:latin typeface="Consolas" pitchFamily="49" charset="0"/>
                  <a:cs typeface="Consolas" pitchFamily="49" charset="0"/>
                  <a:sym typeface="Wingdings"/>
                </a:rPr>
                <a:t>2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  <a:sym typeface="Wingdings"/>
                </a:rPr>
                <a:t>t</a:t>
              </a:r>
              <a:r>
                <a:rPr lang="en-US" altLang="zh-CN" sz="2000" baseline="-25000" smtClean="0">
                  <a:latin typeface="Consolas" pitchFamily="49" charset="0"/>
                  <a:cs typeface="Consolas" pitchFamily="49" charset="0"/>
                  <a:sym typeface="Wingdings"/>
                </a:rPr>
                <a:t>3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  <a:sym typeface="Wingdings"/>
                </a:rPr>
                <a:t>t</a:t>
              </a:r>
              <a:r>
                <a:rPr lang="en-US" altLang="zh-CN" sz="2000" baseline="-25000" smtClean="0">
                  <a:latin typeface="Consolas" pitchFamily="49" charset="0"/>
                  <a:cs typeface="Consolas" pitchFamily="49" charset="0"/>
                  <a:sym typeface="Wingdings"/>
                </a:rPr>
                <a:t>4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  <a:sym typeface="Wingdings"/>
                </a:rPr>
                <a:t>"</a:t>
              </a:r>
              <a:endParaRPr lang="zh-CN" altLang="en-US" sz="2000"/>
            </a:p>
          </p:txBody>
        </p:sp>
        <p:sp>
          <p:nvSpPr>
            <p:cNvPr id="47" name="下箭头 46"/>
            <p:cNvSpPr/>
            <p:nvPr/>
          </p:nvSpPr>
          <p:spPr bwMode="auto">
            <a:xfrm>
              <a:off x="3786182" y="2285992"/>
              <a:ext cx="214314" cy="285752"/>
            </a:xfrm>
            <a:prstGeom prst="downArrow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59"/>
          <p:cNvGrpSpPr/>
          <p:nvPr/>
        </p:nvGrpSpPr>
        <p:grpSpPr>
          <a:xfrm>
            <a:off x="2428860" y="3786190"/>
            <a:ext cx="3429024" cy="685862"/>
            <a:chOff x="2428860" y="3786190"/>
            <a:chExt cx="3429024" cy="685862"/>
          </a:xfrm>
        </p:grpSpPr>
        <p:sp>
          <p:nvSpPr>
            <p:cNvPr id="48" name="下箭头 47"/>
            <p:cNvSpPr/>
            <p:nvPr/>
          </p:nvSpPr>
          <p:spPr bwMode="auto">
            <a:xfrm>
              <a:off x="3786182" y="3786190"/>
              <a:ext cx="214314" cy="285752"/>
            </a:xfrm>
            <a:prstGeom prst="downArrow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428860" y="4071942"/>
              <a:ext cx="34290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>
                  <a:latin typeface="Consolas" pitchFamily="49" charset="0"/>
                  <a:cs typeface="Consolas" pitchFamily="49" charset="0"/>
                  <a:sym typeface="Wingdings"/>
                </a:rPr>
                <a:t>"s</a:t>
              </a:r>
              <a:r>
                <a:rPr lang="en-US" altLang="zh-CN" sz="2000" baseline="-25000" smtClean="0">
                  <a:latin typeface="Consolas" pitchFamily="49" charset="0"/>
                  <a:cs typeface="Consolas" pitchFamily="49" charset="0"/>
                  <a:sym typeface="Wingdings"/>
                </a:rPr>
                <a:t>2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  <a:sym typeface="Wingdings"/>
                </a:rPr>
                <a:t>s</a:t>
              </a:r>
              <a:r>
                <a:rPr lang="en-US" altLang="zh-CN" sz="2000" baseline="-25000" smtClean="0">
                  <a:latin typeface="Consolas" pitchFamily="49" charset="0"/>
                  <a:cs typeface="Consolas" pitchFamily="49" charset="0"/>
                  <a:sym typeface="Wingdings"/>
                </a:rPr>
                <a:t>3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  <a:sym typeface="Wingdings"/>
                </a:rPr>
                <a:t>s</a:t>
              </a:r>
              <a:r>
                <a:rPr lang="en-US" altLang="zh-CN" sz="2000" baseline="-25000" smtClean="0">
                  <a:latin typeface="Consolas" pitchFamily="49" charset="0"/>
                  <a:cs typeface="Consolas" pitchFamily="49" charset="0"/>
                  <a:sym typeface="Wingdings"/>
                </a:rPr>
                <a:t>4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  <a:sym typeface="Wingdings"/>
                </a:rPr>
                <a:t>s</a:t>
              </a:r>
              <a:r>
                <a:rPr lang="en-US" altLang="zh-CN" sz="2000" baseline="-25000" smtClean="0">
                  <a:latin typeface="Consolas" pitchFamily="49" charset="0"/>
                  <a:cs typeface="Consolas" pitchFamily="49" charset="0"/>
                  <a:sym typeface="Wingdings"/>
                </a:rPr>
                <a:t>5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  <a:sym typeface="Wingdings"/>
                </a:rPr>
                <a:t>" ≠ "t</a:t>
              </a:r>
              <a:r>
                <a:rPr lang="en-US" altLang="zh-CN" sz="2000" baseline="-25000" smtClean="0">
                  <a:latin typeface="Consolas" pitchFamily="49" charset="0"/>
                  <a:cs typeface="Consolas" pitchFamily="49" charset="0"/>
                  <a:sym typeface="Wingdings"/>
                </a:rPr>
                <a:t>0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  <a:sym typeface="Wingdings"/>
                </a:rPr>
                <a:t>t</a:t>
              </a:r>
              <a:r>
                <a:rPr lang="en-US" altLang="zh-CN" sz="2000" baseline="-25000" smtClean="0">
                  <a:latin typeface="Consolas" pitchFamily="49" charset="0"/>
                  <a:cs typeface="Consolas" pitchFamily="49" charset="0"/>
                  <a:sym typeface="Wingdings"/>
                </a:rPr>
                <a:t>1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  <a:sym typeface="Wingdings"/>
                </a:rPr>
                <a:t>t</a:t>
              </a:r>
              <a:r>
                <a:rPr lang="en-US" altLang="zh-CN" sz="2000" baseline="-25000" smtClean="0">
                  <a:latin typeface="Consolas" pitchFamily="49" charset="0"/>
                  <a:cs typeface="Consolas" pitchFamily="49" charset="0"/>
                  <a:sym typeface="Wingdings"/>
                </a:rPr>
                <a:t>2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  <a:sym typeface="Wingdings"/>
                </a:rPr>
                <a:t>t</a:t>
              </a:r>
              <a:r>
                <a:rPr lang="en-US" altLang="zh-CN" sz="2000" baseline="-25000" smtClean="0">
                  <a:latin typeface="Consolas" pitchFamily="49" charset="0"/>
                  <a:cs typeface="Consolas" pitchFamily="49" charset="0"/>
                  <a:sym typeface="Wingdings"/>
                </a:rPr>
                <a:t>3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  <a:sym typeface="Wingdings"/>
                </a:rPr>
                <a:t>"</a:t>
              </a:r>
              <a:endParaRPr lang="zh-CN" altLang="en-US" sz="2000"/>
            </a:p>
          </p:txBody>
        </p:sp>
      </p:grpSp>
      <p:grpSp>
        <p:nvGrpSpPr>
          <p:cNvPr id="16" name="组合 60"/>
          <p:cNvGrpSpPr/>
          <p:nvPr/>
        </p:nvGrpSpPr>
        <p:grpSpPr>
          <a:xfrm>
            <a:off x="1866880" y="4643446"/>
            <a:ext cx="4286280" cy="1500198"/>
            <a:chOff x="1866880" y="4643446"/>
            <a:chExt cx="4286280" cy="1500198"/>
          </a:xfrm>
        </p:grpSpPr>
        <p:sp>
          <p:nvSpPr>
            <p:cNvPr id="50" name="TextBox 49"/>
            <p:cNvSpPr txBox="1"/>
            <p:nvPr/>
          </p:nvSpPr>
          <p:spPr>
            <a:xfrm>
              <a:off x="1866880" y="5072074"/>
              <a:ext cx="42862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s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 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s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0  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s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  </a:t>
              </a:r>
              <a:r>
                <a:rPr lang="en-US" altLang="zh-CN" sz="2000" i="1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s</a:t>
              </a:r>
              <a:r>
                <a:rPr lang="en-US" altLang="zh-CN" sz="2000" baseline="-2500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s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3  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s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4  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s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5  </a:t>
              </a:r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s</a:t>
              </a:r>
              <a:r>
                <a:rPr lang="en-US" altLang="zh-CN" sz="2000" baseline="-25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 </a:t>
              </a:r>
              <a:r>
                <a:rPr lang="en-US" altLang="zh-CN" sz="2000" smtClean="0">
                  <a:latin typeface="+mn-ea"/>
                  <a:ea typeface="+mn-ea"/>
                  <a:cs typeface="Consolas" pitchFamily="49" charset="0"/>
                </a:rPr>
                <a:t>…</a:t>
              </a:r>
              <a:endParaRPr lang="zh-CN" altLang="en-US" sz="2000">
                <a:solidFill>
                  <a:srgbClr val="FF00FF"/>
                </a:solidFill>
                <a:latin typeface="+mn-ea"/>
                <a:ea typeface="+mn-ea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866880" y="5743534"/>
              <a:ext cx="4071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  </a:t>
              </a:r>
              <a:r>
                <a:rPr lang="zh-CN" altLang="en-US" sz="16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0  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  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  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3  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4  </a:t>
              </a:r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lang="en-US" altLang="zh-CN" sz="2000" baseline="-25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5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sz="2000"/>
            </a:p>
          </p:txBody>
        </p:sp>
        <p:sp>
          <p:nvSpPr>
            <p:cNvPr id="52" name="圆角矩形 51"/>
            <p:cNvSpPr/>
            <p:nvPr/>
          </p:nvSpPr>
          <p:spPr bwMode="auto">
            <a:xfrm>
              <a:off x="3265496" y="5143512"/>
              <a:ext cx="1643074" cy="35719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圆角矩形 52"/>
            <p:cNvSpPr/>
            <p:nvPr/>
          </p:nvSpPr>
          <p:spPr bwMode="auto">
            <a:xfrm>
              <a:off x="2786050" y="5786454"/>
              <a:ext cx="1643074" cy="35719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下箭头 53"/>
            <p:cNvSpPr/>
            <p:nvPr/>
          </p:nvSpPr>
          <p:spPr bwMode="auto">
            <a:xfrm>
              <a:off x="3786182" y="4643446"/>
              <a:ext cx="214314" cy="285752"/>
            </a:xfrm>
            <a:prstGeom prst="downArrow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直接连接符 54"/>
            <p:cNvCxnSpPr/>
            <p:nvPr/>
          </p:nvCxnSpPr>
          <p:spPr>
            <a:xfrm rot="5400000">
              <a:off x="3786182" y="5500702"/>
              <a:ext cx="285752" cy="285752"/>
            </a:xfrm>
            <a:prstGeom prst="line">
              <a:avLst/>
            </a:prstGeom>
            <a:ln w="38100" cmpd="dbl">
              <a:solidFill>
                <a:srgbClr val="008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rot="16200000" flipH="1">
              <a:off x="3814640" y="5625167"/>
              <a:ext cx="171394" cy="45243"/>
            </a:xfrm>
            <a:prstGeom prst="line">
              <a:avLst/>
            </a:prstGeom>
            <a:ln w="38100">
              <a:solidFill>
                <a:srgbClr val="008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63"/>
          <p:cNvGrpSpPr/>
          <p:nvPr/>
        </p:nvGrpSpPr>
        <p:grpSpPr>
          <a:xfrm>
            <a:off x="6143636" y="5357826"/>
            <a:ext cx="2643206" cy="646331"/>
            <a:chOff x="6143636" y="5357826"/>
            <a:chExt cx="2643206" cy="646331"/>
          </a:xfrm>
        </p:grpSpPr>
        <p:sp>
          <p:nvSpPr>
            <p:cNvPr id="62" name="TextBox 61"/>
            <p:cNvSpPr txBox="1"/>
            <p:nvPr/>
          </p:nvSpPr>
          <p:spPr>
            <a:xfrm>
              <a:off x="6572264" y="5357826"/>
              <a:ext cx="22145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C0000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从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s</a:t>
              </a:r>
              <a:r>
                <a:rPr lang="en-US" altLang="zh-CN" sz="1800" baseline="-25000" smtClean="0">
                  <a:solidFill>
                    <a:srgbClr val="C0000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2</a:t>
              </a:r>
              <a:r>
                <a:rPr lang="zh-CN" altLang="en-US" sz="1800" smtClean="0">
                  <a:solidFill>
                    <a:srgbClr val="C0000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开始的匹配趟是不必要的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endParaRPr>
            </a:p>
          </p:txBody>
        </p:sp>
        <p:sp>
          <p:nvSpPr>
            <p:cNvPr id="63" name="右箭头 62"/>
            <p:cNvSpPr/>
            <p:nvPr/>
          </p:nvSpPr>
          <p:spPr bwMode="auto">
            <a:xfrm>
              <a:off x="6143636" y="5500702"/>
              <a:ext cx="357190" cy="214314"/>
            </a:xfrm>
            <a:prstGeom prst="rightArrow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000364" y="273586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next[5]=2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52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214290"/>
            <a:ext cx="271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考虑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s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开始的匹配趟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14480" y="885750"/>
            <a:ext cx="4286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 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  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  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  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  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5  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 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endParaRPr lang="zh-CN" altLang="en-US" sz="2000">
              <a:solidFill>
                <a:srgbClr val="FF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4480" y="1743006"/>
            <a:ext cx="407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  </a:t>
            </a:r>
            <a:r>
              <a:rPr lang="zh-CN" altLang="en-US" sz="16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  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  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  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  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  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endParaRPr lang="zh-CN" altLang="en-US" sz="2000"/>
          </a:p>
        </p:txBody>
      </p:sp>
      <p:cxnSp>
        <p:nvCxnSpPr>
          <p:cNvPr id="7" name="直接连接符 6"/>
          <p:cNvCxnSpPr/>
          <p:nvPr/>
        </p:nvCxnSpPr>
        <p:spPr>
          <a:xfrm rot="5400000">
            <a:off x="2577311" y="1543213"/>
            <a:ext cx="500066" cy="0"/>
          </a:xfrm>
          <a:prstGeom prst="line">
            <a:avLst/>
          </a:prstGeom>
          <a:ln w="38100" cmpd="dbl">
            <a:solidFill>
              <a:srgbClr val="008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rot="5400000">
            <a:off x="3015987" y="1543213"/>
            <a:ext cx="500066" cy="0"/>
          </a:xfrm>
          <a:prstGeom prst="line">
            <a:avLst/>
          </a:prstGeom>
          <a:ln w="38100" cmpd="dbl">
            <a:solidFill>
              <a:srgbClr val="008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5400000">
            <a:off x="3444614" y="1543213"/>
            <a:ext cx="500066" cy="0"/>
          </a:xfrm>
          <a:prstGeom prst="line">
            <a:avLst/>
          </a:prstGeom>
          <a:ln w="38100" cmpd="dbl">
            <a:solidFill>
              <a:srgbClr val="008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5400000">
            <a:off x="3873243" y="1543213"/>
            <a:ext cx="500066" cy="0"/>
          </a:xfrm>
          <a:prstGeom prst="line">
            <a:avLst/>
          </a:prstGeom>
          <a:ln w="38100" cmpd="dbl">
            <a:solidFill>
              <a:srgbClr val="008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5400000">
            <a:off x="4291823" y="1543213"/>
            <a:ext cx="500066" cy="0"/>
          </a:xfrm>
          <a:prstGeom prst="line">
            <a:avLst/>
          </a:prstGeom>
          <a:ln w="38100" cmpd="dbl">
            <a:solidFill>
              <a:srgbClr val="008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5"/>
          <p:cNvGrpSpPr/>
          <p:nvPr/>
        </p:nvGrpSpPr>
        <p:grpSpPr>
          <a:xfrm>
            <a:off x="4857752" y="1293180"/>
            <a:ext cx="142876" cy="500066"/>
            <a:chOff x="5000628" y="2836298"/>
            <a:chExt cx="142876" cy="500066"/>
          </a:xfrm>
        </p:grpSpPr>
        <p:cxnSp>
          <p:nvCxnSpPr>
            <p:cNvPr id="14" name="直接连接符 12"/>
            <p:cNvCxnSpPr/>
            <p:nvPr/>
          </p:nvCxnSpPr>
          <p:spPr>
            <a:xfrm rot="5400000">
              <a:off x="4822033" y="3086331"/>
              <a:ext cx="500066" cy="0"/>
            </a:xfrm>
            <a:prstGeom prst="line">
              <a:avLst/>
            </a:prstGeom>
            <a:ln w="38100" cmpd="dbl">
              <a:solidFill>
                <a:srgbClr val="008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16200000" flipH="1">
              <a:off x="5000628" y="3031618"/>
              <a:ext cx="142876" cy="142876"/>
            </a:xfrm>
            <a:prstGeom prst="line">
              <a:avLst/>
            </a:prstGeom>
            <a:ln w="38100">
              <a:solidFill>
                <a:srgbClr val="008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42910" y="3214686"/>
            <a:ext cx="6715172" cy="416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next[5]=2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/>
              </a:rPr>
              <a:t>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  <a:sym typeface="Wingdings"/>
              </a:rPr>
              <a:t> "t</a:t>
            </a:r>
            <a:r>
              <a:rPr lang="en-US" altLang="zh-CN" sz="1800" baseline="-25000" smtClean="0">
                <a:latin typeface="Consolas" pitchFamily="49" charset="0"/>
                <a:cs typeface="Consolas" pitchFamily="49" charset="0"/>
                <a:sym typeface="Wingdings"/>
              </a:rPr>
              <a:t>3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  <a:sym typeface="Wingdings"/>
              </a:rPr>
              <a:t>t</a:t>
            </a:r>
            <a:r>
              <a:rPr lang="en-US" altLang="zh-CN" sz="1800" baseline="-25000" smtClean="0">
                <a:latin typeface="Consolas" pitchFamily="49" charset="0"/>
                <a:cs typeface="Consolas" pitchFamily="49" charset="0"/>
                <a:sym typeface="Wingdings"/>
              </a:rPr>
              <a:t>4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  <a:sym typeface="Wingdings"/>
              </a:rPr>
              <a:t>"="t</a:t>
            </a:r>
            <a:r>
              <a:rPr lang="en-US" altLang="zh-CN" sz="1800" baseline="-25000" smtClean="0">
                <a:latin typeface="Consolas" pitchFamily="49" charset="0"/>
                <a:cs typeface="Consolas" pitchFamily="49" charset="0"/>
                <a:sym typeface="Wingdings"/>
              </a:rPr>
              <a:t>0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  <a:sym typeface="Wingdings"/>
              </a:rPr>
              <a:t>t</a:t>
            </a:r>
            <a:r>
              <a:rPr lang="en-US" altLang="zh-CN" sz="1800" baseline="-25000" smtClean="0">
                <a:latin typeface="Consolas" pitchFamily="49" charset="0"/>
                <a:cs typeface="Consolas" pitchFamily="49" charset="0"/>
                <a:sym typeface="Wingdings"/>
              </a:rPr>
              <a:t>1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  <a:sym typeface="Wingdings"/>
              </a:rPr>
              <a:t>"</a:t>
            </a:r>
            <a:r>
              <a:rPr lang="zh-CN" altLang="en-US" sz="1800" smtClean="0">
                <a:latin typeface="Consolas" pitchFamily="49" charset="0"/>
                <a:cs typeface="Consolas" pitchFamily="49" charset="0"/>
                <a:sym typeface="Wingdings"/>
              </a:rPr>
              <a:t>，</a:t>
            </a:r>
            <a:r>
              <a:rPr lang="zh-CN" altLang="en-US" sz="180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  <a:sym typeface="Wingdings"/>
              </a:rPr>
              <a:t>而</a:t>
            </a:r>
            <a:r>
              <a:rPr lang="en-US" altLang="zh-CN" sz="180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  <a:sym typeface="Wingdings"/>
              </a:rPr>
              <a:t> "t</a:t>
            </a:r>
            <a:r>
              <a:rPr lang="en-US" altLang="zh-CN" sz="1800" baseline="-2500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  <a:sym typeface="Wingdings"/>
              </a:rPr>
              <a:t>2</a:t>
            </a:r>
            <a:r>
              <a:rPr lang="en-US" altLang="zh-CN" sz="180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  <a:sym typeface="Wingdings"/>
              </a:rPr>
              <a:t>t</a:t>
            </a:r>
            <a:r>
              <a:rPr lang="en-US" altLang="zh-CN" sz="1800" baseline="-2500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  <a:sym typeface="Wingdings"/>
              </a:rPr>
              <a:t>3</a:t>
            </a:r>
            <a:r>
              <a:rPr lang="en-US" altLang="zh-CN" sz="180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  <a:sym typeface="Wingdings"/>
              </a:rPr>
              <a:t>t</a:t>
            </a:r>
            <a:r>
              <a:rPr lang="en-US" altLang="zh-CN" sz="1800" baseline="-2500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  <a:sym typeface="Wingdings"/>
              </a:rPr>
              <a:t>4</a:t>
            </a:r>
            <a:r>
              <a:rPr lang="en-US" altLang="zh-CN" sz="180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  <a:sym typeface="Wingdings"/>
              </a:rPr>
              <a:t>" ≠ "t</a:t>
            </a:r>
            <a:r>
              <a:rPr lang="en-US" altLang="zh-CN" sz="1800" baseline="-2500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  <a:sym typeface="Wingdings"/>
              </a:rPr>
              <a:t>0</a:t>
            </a:r>
            <a:r>
              <a:rPr lang="en-US" altLang="zh-CN" sz="180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  <a:sym typeface="Wingdings"/>
              </a:rPr>
              <a:t>t</a:t>
            </a:r>
            <a:r>
              <a:rPr lang="en-US" altLang="zh-CN" sz="1800" baseline="-2500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  <a:sym typeface="Wingdings"/>
              </a:rPr>
              <a:t>1</a:t>
            </a:r>
            <a:r>
              <a:rPr lang="en-US" altLang="zh-CN" sz="180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  <a:sym typeface="Wingdings"/>
              </a:rPr>
              <a:t>t</a:t>
            </a:r>
            <a:r>
              <a:rPr lang="en-US" altLang="zh-CN" sz="1800" baseline="-2500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  <a:sym typeface="Wingdings"/>
              </a:rPr>
              <a:t>2</a:t>
            </a:r>
            <a:r>
              <a:rPr lang="en-US" altLang="zh-CN" sz="180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  <a:sym typeface="Wingdings"/>
              </a:rPr>
              <a:t>"</a:t>
            </a:r>
            <a:endParaRPr lang="zh-CN" altLang="en-US" sz="180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rot="5400000">
            <a:off x="2683366" y="824360"/>
            <a:ext cx="285752" cy="1588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 bwMode="auto">
          <a:xfrm>
            <a:off x="3500430" y="948766"/>
            <a:ext cx="1214446" cy="357190"/>
          </a:xfrm>
          <a:prstGeom prst="roundRect">
            <a:avLst/>
          </a:prstGeom>
          <a:solidFill>
            <a:schemeClr val="accent5">
              <a:lumMod val="20000"/>
              <a:lumOff val="80000"/>
              <a:alpha val="23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 bwMode="auto">
          <a:xfrm>
            <a:off x="3500430" y="1806022"/>
            <a:ext cx="1255740" cy="357190"/>
          </a:xfrm>
          <a:prstGeom prst="round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58"/>
          <p:cNvGrpSpPr/>
          <p:nvPr/>
        </p:nvGrpSpPr>
        <p:grpSpPr>
          <a:xfrm>
            <a:off x="2571736" y="2285992"/>
            <a:ext cx="2714644" cy="714380"/>
            <a:chOff x="2571736" y="2285992"/>
            <a:chExt cx="2714644" cy="714380"/>
          </a:xfrm>
        </p:grpSpPr>
        <p:sp>
          <p:nvSpPr>
            <p:cNvPr id="44" name="TextBox 43"/>
            <p:cNvSpPr txBox="1"/>
            <p:nvPr/>
          </p:nvSpPr>
          <p:spPr>
            <a:xfrm>
              <a:off x="2571736" y="2600262"/>
              <a:ext cx="27146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>
                  <a:latin typeface="Consolas" pitchFamily="49" charset="0"/>
                  <a:cs typeface="Consolas" pitchFamily="49" charset="0"/>
                  <a:sym typeface="Wingdings"/>
                </a:rPr>
                <a:t>"s</a:t>
              </a:r>
              <a:r>
                <a:rPr lang="en-US" altLang="zh-CN" sz="2000" baseline="-25000" smtClean="0">
                  <a:latin typeface="Consolas" pitchFamily="49" charset="0"/>
                  <a:cs typeface="Consolas" pitchFamily="49" charset="0"/>
                  <a:sym typeface="Wingdings"/>
                </a:rPr>
                <a:t>3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  <a:sym typeface="Wingdings"/>
                </a:rPr>
                <a:t>s</a:t>
              </a:r>
              <a:r>
                <a:rPr lang="en-US" altLang="zh-CN" sz="2000" baseline="-25000" smtClean="0">
                  <a:latin typeface="Consolas" pitchFamily="49" charset="0"/>
                  <a:cs typeface="Consolas" pitchFamily="49" charset="0"/>
                  <a:sym typeface="Wingdings"/>
                </a:rPr>
                <a:t>4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  <a:sym typeface="Wingdings"/>
                </a:rPr>
                <a:t>s</a:t>
              </a:r>
              <a:r>
                <a:rPr lang="en-US" altLang="zh-CN" sz="2000" baseline="-25000" smtClean="0">
                  <a:latin typeface="Consolas" pitchFamily="49" charset="0"/>
                  <a:cs typeface="Consolas" pitchFamily="49" charset="0"/>
                  <a:sym typeface="Wingdings"/>
                </a:rPr>
                <a:t>5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  <a:sym typeface="Wingdings"/>
                </a:rPr>
                <a:t>" = "t</a:t>
              </a:r>
              <a:r>
                <a:rPr lang="en-US" altLang="zh-CN" sz="2000" baseline="-25000" smtClean="0">
                  <a:latin typeface="Consolas" pitchFamily="49" charset="0"/>
                  <a:cs typeface="Consolas" pitchFamily="49" charset="0"/>
                  <a:sym typeface="Wingdings"/>
                </a:rPr>
                <a:t>2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  <a:sym typeface="Wingdings"/>
                </a:rPr>
                <a:t>t</a:t>
              </a:r>
              <a:r>
                <a:rPr lang="en-US" altLang="zh-CN" sz="2000" baseline="-25000" smtClean="0">
                  <a:latin typeface="Consolas" pitchFamily="49" charset="0"/>
                  <a:cs typeface="Consolas" pitchFamily="49" charset="0"/>
                  <a:sym typeface="Wingdings"/>
                </a:rPr>
                <a:t>3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  <a:sym typeface="Wingdings"/>
                </a:rPr>
                <a:t>t</a:t>
              </a:r>
              <a:r>
                <a:rPr lang="en-US" altLang="zh-CN" sz="2000" baseline="-25000" smtClean="0">
                  <a:latin typeface="Consolas" pitchFamily="49" charset="0"/>
                  <a:cs typeface="Consolas" pitchFamily="49" charset="0"/>
                  <a:sym typeface="Wingdings"/>
                </a:rPr>
                <a:t>4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  <a:sym typeface="Wingdings"/>
                </a:rPr>
                <a:t>"</a:t>
              </a:r>
              <a:endParaRPr lang="zh-CN" altLang="en-US" sz="2000"/>
            </a:p>
          </p:txBody>
        </p:sp>
        <p:sp>
          <p:nvSpPr>
            <p:cNvPr id="47" name="下箭头 46"/>
            <p:cNvSpPr/>
            <p:nvPr/>
          </p:nvSpPr>
          <p:spPr bwMode="auto">
            <a:xfrm>
              <a:off x="3786182" y="2285992"/>
              <a:ext cx="214314" cy="285752"/>
            </a:xfrm>
            <a:prstGeom prst="downArrow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59"/>
          <p:cNvGrpSpPr/>
          <p:nvPr/>
        </p:nvGrpSpPr>
        <p:grpSpPr>
          <a:xfrm>
            <a:off x="2714612" y="3786190"/>
            <a:ext cx="2786082" cy="685862"/>
            <a:chOff x="2714612" y="3786190"/>
            <a:chExt cx="2786082" cy="685862"/>
          </a:xfrm>
        </p:grpSpPr>
        <p:sp>
          <p:nvSpPr>
            <p:cNvPr id="48" name="下箭头 47"/>
            <p:cNvSpPr/>
            <p:nvPr/>
          </p:nvSpPr>
          <p:spPr bwMode="auto">
            <a:xfrm>
              <a:off x="3786182" y="3786190"/>
              <a:ext cx="214314" cy="285752"/>
            </a:xfrm>
            <a:prstGeom prst="downArrow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714612" y="4071942"/>
              <a:ext cx="27860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>
                  <a:latin typeface="Consolas" pitchFamily="49" charset="0"/>
                  <a:cs typeface="Consolas" pitchFamily="49" charset="0"/>
                  <a:sym typeface="Wingdings"/>
                </a:rPr>
                <a:t>"s</a:t>
              </a:r>
              <a:r>
                <a:rPr lang="en-US" altLang="zh-CN" sz="2000" baseline="-25000" smtClean="0">
                  <a:latin typeface="Consolas" pitchFamily="49" charset="0"/>
                  <a:cs typeface="Consolas" pitchFamily="49" charset="0"/>
                  <a:sym typeface="Wingdings"/>
                </a:rPr>
                <a:t>3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  <a:sym typeface="Wingdings"/>
                </a:rPr>
                <a:t>s</a:t>
              </a:r>
              <a:r>
                <a:rPr lang="en-US" altLang="zh-CN" sz="2000" baseline="-25000" smtClean="0">
                  <a:latin typeface="Consolas" pitchFamily="49" charset="0"/>
                  <a:cs typeface="Consolas" pitchFamily="49" charset="0"/>
                  <a:sym typeface="Wingdings"/>
                </a:rPr>
                <a:t>4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  <a:sym typeface="Wingdings"/>
                </a:rPr>
                <a:t>s</a:t>
              </a:r>
              <a:r>
                <a:rPr lang="en-US" altLang="zh-CN" sz="2000" baseline="-25000" smtClean="0">
                  <a:latin typeface="Consolas" pitchFamily="49" charset="0"/>
                  <a:cs typeface="Consolas" pitchFamily="49" charset="0"/>
                  <a:sym typeface="Wingdings"/>
                </a:rPr>
                <a:t>5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  <a:sym typeface="Wingdings"/>
                </a:rPr>
                <a:t>" ≠ "t</a:t>
              </a:r>
              <a:r>
                <a:rPr lang="en-US" altLang="zh-CN" sz="2000" baseline="-25000" smtClean="0">
                  <a:latin typeface="Consolas" pitchFamily="49" charset="0"/>
                  <a:cs typeface="Consolas" pitchFamily="49" charset="0"/>
                  <a:sym typeface="Wingdings"/>
                </a:rPr>
                <a:t>0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  <a:sym typeface="Wingdings"/>
                </a:rPr>
                <a:t>t</a:t>
              </a:r>
              <a:r>
                <a:rPr lang="en-US" altLang="zh-CN" sz="2000" baseline="-25000" smtClean="0">
                  <a:latin typeface="Consolas" pitchFamily="49" charset="0"/>
                  <a:cs typeface="Consolas" pitchFamily="49" charset="0"/>
                  <a:sym typeface="Wingdings"/>
                </a:rPr>
                <a:t>1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  <a:sym typeface="Wingdings"/>
                </a:rPr>
                <a:t>t</a:t>
              </a:r>
              <a:r>
                <a:rPr lang="en-US" altLang="zh-CN" sz="2000" baseline="-25000" smtClean="0">
                  <a:latin typeface="Consolas" pitchFamily="49" charset="0"/>
                  <a:cs typeface="Consolas" pitchFamily="49" charset="0"/>
                  <a:sym typeface="Wingdings"/>
                </a:rPr>
                <a:t>2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  <a:sym typeface="Wingdings"/>
                </a:rPr>
                <a:t>"</a:t>
              </a:r>
              <a:endParaRPr lang="zh-CN" altLang="en-US" sz="2000"/>
            </a:p>
          </p:txBody>
        </p:sp>
      </p:grpSp>
      <p:grpSp>
        <p:nvGrpSpPr>
          <p:cNvPr id="16" name="组合 60"/>
          <p:cNvGrpSpPr/>
          <p:nvPr/>
        </p:nvGrpSpPr>
        <p:grpSpPr>
          <a:xfrm>
            <a:off x="1866880" y="4643446"/>
            <a:ext cx="4286280" cy="1500198"/>
            <a:chOff x="1866880" y="4643446"/>
            <a:chExt cx="4286280" cy="1500198"/>
          </a:xfrm>
        </p:grpSpPr>
        <p:sp>
          <p:nvSpPr>
            <p:cNvPr id="50" name="TextBox 49"/>
            <p:cNvSpPr txBox="1"/>
            <p:nvPr/>
          </p:nvSpPr>
          <p:spPr>
            <a:xfrm>
              <a:off x="1866880" y="5072074"/>
              <a:ext cx="42862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s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 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s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0  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s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  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s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  </a:t>
              </a:r>
              <a:r>
                <a:rPr lang="en-US" altLang="zh-CN" sz="2000" i="1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s</a:t>
              </a:r>
              <a:r>
                <a:rPr lang="en-US" altLang="zh-CN" sz="2000" baseline="-2500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s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4  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s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5  </a:t>
              </a:r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s</a:t>
              </a:r>
              <a:r>
                <a:rPr lang="en-US" altLang="zh-CN" sz="2000" baseline="-25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 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…</a:t>
              </a:r>
              <a:endParaRPr lang="zh-CN" altLang="en-US" sz="2000">
                <a:solidFill>
                  <a:srgbClr val="FF00FF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866880" y="5743534"/>
              <a:ext cx="4071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  </a:t>
              </a:r>
              <a:r>
                <a:rPr lang="zh-CN" altLang="en-US" sz="16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0  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  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  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3  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4  </a:t>
              </a:r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lang="en-US" altLang="zh-CN" sz="2000" baseline="-25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5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sz="2000"/>
            </a:p>
          </p:txBody>
        </p:sp>
        <p:sp>
          <p:nvSpPr>
            <p:cNvPr id="52" name="圆角矩形 51"/>
            <p:cNvSpPr/>
            <p:nvPr/>
          </p:nvSpPr>
          <p:spPr bwMode="auto">
            <a:xfrm>
              <a:off x="3714744" y="5143512"/>
              <a:ext cx="1193826" cy="35719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圆角矩形 52"/>
            <p:cNvSpPr/>
            <p:nvPr/>
          </p:nvSpPr>
          <p:spPr bwMode="auto">
            <a:xfrm>
              <a:off x="2786050" y="5786454"/>
              <a:ext cx="1285884" cy="35719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下箭头 53"/>
            <p:cNvSpPr/>
            <p:nvPr/>
          </p:nvSpPr>
          <p:spPr bwMode="auto">
            <a:xfrm>
              <a:off x="3786182" y="4643446"/>
              <a:ext cx="214314" cy="285752"/>
            </a:xfrm>
            <a:prstGeom prst="downArrow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直接连接符 54"/>
            <p:cNvCxnSpPr/>
            <p:nvPr/>
          </p:nvCxnSpPr>
          <p:spPr>
            <a:xfrm rot="5400000">
              <a:off x="3786182" y="5500702"/>
              <a:ext cx="285752" cy="285752"/>
            </a:xfrm>
            <a:prstGeom prst="line">
              <a:avLst/>
            </a:prstGeom>
            <a:ln w="38100" cmpd="dbl">
              <a:solidFill>
                <a:srgbClr val="008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rot="16200000" flipH="1">
              <a:off x="3814640" y="5625167"/>
              <a:ext cx="171394" cy="45243"/>
            </a:xfrm>
            <a:prstGeom prst="line">
              <a:avLst/>
            </a:prstGeom>
            <a:ln w="38100">
              <a:solidFill>
                <a:srgbClr val="008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63"/>
          <p:cNvGrpSpPr/>
          <p:nvPr/>
        </p:nvGrpSpPr>
        <p:grpSpPr>
          <a:xfrm>
            <a:off x="6143636" y="5292882"/>
            <a:ext cx="2571768" cy="646331"/>
            <a:chOff x="6143636" y="5292882"/>
            <a:chExt cx="2571768" cy="646331"/>
          </a:xfrm>
        </p:grpSpPr>
        <p:sp>
          <p:nvSpPr>
            <p:cNvPr id="62" name="TextBox 61"/>
            <p:cNvSpPr txBox="1"/>
            <p:nvPr/>
          </p:nvSpPr>
          <p:spPr>
            <a:xfrm>
              <a:off x="6500826" y="5292882"/>
              <a:ext cx="22145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C0000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从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s</a:t>
              </a:r>
              <a:r>
                <a:rPr lang="en-US" altLang="zh-CN" sz="1800" baseline="-25000" smtClean="0">
                  <a:solidFill>
                    <a:srgbClr val="C0000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3</a:t>
              </a:r>
              <a:r>
                <a:rPr lang="zh-CN" altLang="en-US" sz="1800" smtClean="0">
                  <a:solidFill>
                    <a:srgbClr val="C0000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开始的匹配趟是不必要的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endParaRPr>
            </a:p>
          </p:txBody>
        </p:sp>
        <p:sp>
          <p:nvSpPr>
            <p:cNvPr id="63" name="右箭头 62"/>
            <p:cNvSpPr/>
            <p:nvPr/>
          </p:nvSpPr>
          <p:spPr bwMode="auto">
            <a:xfrm>
              <a:off x="6143636" y="5500702"/>
              <a:ext cx="357190" cy="214314"/>
            </a:xfrm>
            <a:prstGeom prst="rightArrow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286116" y="214290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next[5]=2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53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5" grpId="0" animBg="1"/>
      <p:bldP spid="45" grpId="1" animBg="1"/>
      <p:bldP spid="46" grpId="0" animBg="1"/>
      <p:bldP spid="46" grpI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1428728" y="1857363"/>
            <a:ext cx="7358114" cy="853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目标串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s=“</a:t>
            </a:r>
            <a:r>
              <a:rPr kumimoji="1" lang="en-US" altLang="zh-CN" sz="2000" i="1" err="1">
                <a:latin typeface="Consolas" pitchFamily="49" charset="0"/>
                <a:ea typeface="楷体" pitchFamily="49" charset="-122"/>
                <a:cs typeface="Consolas" pitchFamily="49" charset="0"/>
              </a:rPr>
              <a:t>aaabaaaab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”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，模式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串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t=“</a:t>
            </a:r>
            <a:r>
              <a:rPr kumimoji="1"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aaaab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”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kumimoji="1" lang="en-US" altLang="zh-CN" sz="2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KMP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模式匹配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过程。</a:t>
            </a:r>
            <a:endParaRPr kumimoji="1"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285852" y="3602364"/>
          <a:ext cx="6310314" cy="1112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51719"/>
                <a:gridCol w="1051719"/>
                <a:gridCol w="1051719"/>
                <a:gridCol w="1051719"/>
                <a:gridCol w="1051719"/>
                <a:gridCol w="10517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j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B0F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lang="zh-CN" altLang="en-US" sz="1800" b="1" dirty="0">
                        <a:solidFill>
                          <a:srgbClr val="00B0F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B0F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1800" b="1" dirty="0">
                        <a:solidFill>
                          <a:srgbClr val="00B0F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B0F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1800" b="1" dirty="0">
                        <a:solidFill>
                          <a:srgbClr val="00B0F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B0F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1800" b="1" dirty="0">
                        <a:solidFill>
                          <a:srgbClr val="00B0F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B0F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altLang="en-US" sz="1800" b="1" dirty="0">
                        <a:solidFill>
                          <a:srgbClr val="00B0F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t[j]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18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18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18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18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b</a:t>
                      </a:r>
                      <a:endParaRPr lang="zh-CN" altLang="en-US" sz="18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next[j]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71736" y="4410663"/>
            <a:ext cx="5715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306" y="4410663"/>
            <a:ext cx="5715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14876" y="4410663"/>
            <a:ext cx="5715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86446" y="4410663"/>
            <a:ext cx="5715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86578" y="4410663"/>
            <a:ext cx="5715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2976" y="2857496"/>
            <a:ext cx="214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（</a:t>
            </a:r>
            <a:r>
              <a:rPr lang="en-US" altLang="zh-CN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）求</a:t>
            </a:r>
            <a:r>
              <a:rPr lang="en-US" altLang="zh-CN" sz="2000" dirty="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t</a:t>
            </a:r>
            <a:r>
              <a:rPr lang="zh-CN" altLang="en-US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的</a:t>
            </a:r>
            <a:r>
              <a:rPr lang="en-US" altLang="zh-CN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next</a:t>
            </a:r>
            <a:endParaRPr lang="zh-CN" altLang="en-US" sz="2000" dirty="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grpSp>
        <p:nvGrpSpPr>
          <p:cNvPr id="2" name="组合 11"/>
          <p:cNvGrpSpPr/>
          <p:nvPr/>
        </p:nvGrpSpPr>
        <p:grpSpPr>
          <a:xfrm>
            <a:off x="285752" y="1643050"/>
            <a:ext cx="1000100" cy="785817"/>
            <a:chOff x="5691204" y="3835411"/>
            <a:chExt cx="1238250" cy="1236663"/>
          </a:xfrm>
        </p:grpSpPr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15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6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7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4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57158" y="428604"/>
            <a:ext cx="2571768" cy="430887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KMP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算法的改进</a:t>
            </a:r>
            <a:endParaRPr lang="zh-CN" altLang="en-US" sz="220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54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71538" y="500042"/>
          <a:ext cx="6524628" cy="1112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87438"/>
                <a:gridCol w="1087438"/>
                <a:gridCol w="1087438"/>
                <a:gridCol w="1087438"/>
                <a:gridCol w="1087438"/>
                <a:gridCol w="10874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j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t[j]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18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18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18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18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b</a:t>
                      </a:r>
                      <a:endParaRPr lang="zh-CN" altLang="en-US" sz="18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next[j]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428860" y="2714620"/>
            <a:ext cx="371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dirty="0" smtClean="0">
                <a:latin typeface="Consolas" pitchFamily="49" charset="0"/>
                <a:cs typeface="Consolas" pitchFamily="49" charset="0"/>
              </a:rPr>
              <a:t>a  a  a  b  a  a  a  a  b</a:t>
            </a:r>
            <a:endParaRPr lang="zh-CN" altLang="en-US" sz="2000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43042" y="2714620"/>
            <a:ext cx="642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: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28860" y="2428868"/>
            <a:ext cx="3857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  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 </a:t>
            </a:r>
            <a:r>
              <a:rPr lang="en-US" altLang="zh-CN" sz="14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2 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 </a:t>
            </a:r>
            <a:r>
              <a:rPr lang="en-US" altLang="zh-CN" sz="1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 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5 </a:t>
            </a:r>
            <a:r>
              <a:rPr lang="en-US" altLang="zh-CN" sz="12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6 </a:t>
            </a:r>
            <a:r>
              <a:rPr lang="en-US" altLang="zh-CN" sz="12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7 </a:t>
            </a:r>
            <a:r>
              <a:rPr lang="en-US" altLang="zh-CN" sz="12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8</a:t>
            </a:r>
            <a:endParaRPr lang="zh-CN" altLang="en-US" sz="16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28860" y="3610277"/>
            <a:ext cx="3071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dirty="0" smtClean="0">
                <a:latin typeface="Consolas" pitchFamily="49" charset="0"/>
                <a:cs typeface="Consolas" pitchFamily="49" charset="0"/>
              </a:rPr>
              <a:t>a  a  a  a  b</a:t>
            </a:r>
            <a:endParaRPr lang="zh-CN" altLang="en-US" sz="2000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43042" y="3610277"/>
            <a:ext cx="642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: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28860" y="4059800"/>
            <a:ext cx="271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  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 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 </a:t>
            </a:r>
            <a:r>
              <a:rPr lang="en-US" altLang="zh-CN" sz="1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 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4 </a:t>
            </a:r>
            <a:endParaRPr lang="zh-CN" altLang="en-US" sz="16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rot="5400000">
            <a:off x="2285984" y="3398856"/>
            <a:ext cx="571504" cy="1588"/>
          </a:xfrm>
          <a:prstGeom prst="straightConnector1">
            <a:avLst/>
          </a:prstGeom>
          <a:ln w="1905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rot="5400000">
            <a:off x="2713818" y="3398062"/>
            <a:ext cx="571504" cy="1588"/>
          </a:xfrm>
          <a:prstGeom prst="straightConnector1">
            <a:avLst/>
          </a:prstGeom>
          <a:ln w="1905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5400000">
            <a:off x="3142446" y="3398062"/>
            <a:ext cx="571504" cy="1588"/>
          </a:xfrm>
          <a:prstGeom prst="straightConnector1">
            <a:avLst/>
          </a:prstGeom>
          <a:ln w="1905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23"/>
          <p:cNvGrpSpPr/>
          <p:nvPr/>
        </p:nvGrpSpPr>
        <p:grpSpPr>
          <a:xfrm>
            <a:off x="3756038" y="3133200"/>
            <a:ext cx="214314" cy="571504"/>
            <a:chOff x="2760650" y="2786058"/>
            <a:chExt cx="214314" cy="571504"/>
          </a:xfrm>
        </p:grpSpPr>
        <p:cxnSp>
          <p:nvCxnSpPr>
            <p:cNvPr id="21" name="直接箭头连接符 20"/>
            <p:cNvCxnSpPr/>
            <p:nvPr/>
          </p:nvCxnSpPr>
          <p:spPr>
            <a:xfrm rot="5400000">
              <a:off x="2570942" y="3071016"/>
              <a:ext cx="571504" cy="1588"/>
            </a:xfrm>
            <a:prstGeom prst="straightConnector1">
              <a:avLst/>
            </a:prstGeom>
            <a:ln w="38100" cmpd="dbl">
              <a:solidFill>
                <a:srgbClr val="FF00FF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rot="10800000" flipV="1">
              <a:off x="2760650" y="3000372"/>
              <a:ext cx="214314" cy="142876"/>
            </a:xfrm>
            <a:prstGeom prst="line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5857884" y="3286124"/>
            <a:ext cx="2571768" cy="1290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失败：</a:t>
            </a:r>
            <a:endParaRPr lang="en-US" altLang="zh-CN" sz="1800" dirty="0" smtClean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i="1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=3</a:t>
            </a:r>
          </a:p>
          <a:p>
            <a:pPr algn="l">
              <a:lnSpc>
                <a:spcPct val="150000"/>
              </a:lnSpc>
            </a:pPr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=3</a:t>
            </a:r>
            <a:r>
              <a:rPr lang="zh-CN" altLang="en-US" sz="18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=next[3</a:t>
            </a: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]=2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55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214416" y="500042"/>
          <a:ext cx="6381750" cy="1112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63625"/>
                <a:gridCol w="1063625"/>
                <a:gridCol w="1063625"/>
                <a:gridCol w="1063625"/>
                <a:gridCol w="1063625"/>
                <a:gridCol w="10636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j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t[j]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18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18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18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18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b</a:t>
                      </a:r>
                      <a:endParaRPr lang="zh-CN" altLang="en-US" sz="18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next[j]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428860" y="2714620"/>
            <a:ext cx="4000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dirty="0" smtClean="0">
                <a:latin typeface="Consolas" pitchFamily="49" charset="0"/>
                <a:cs typeface="Consolas" pitchFamily="49" charset="0"/>
              </a:rPr>
              <a:t>a  a  a  </a:t>
            </a:r>
            <a:r>
              <a:rPr lang="en-US" altLang="zh-CN" sz="2000" i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2000" i="1" dirty="0" smtClean="0">
                <a:latin typeface="Consolas" pitchFamily="49" charset="0"/>
                <a:cs typeface="Consolas" pitchFamily="49" charset="0"/>
              </a:rPr>
              <a:t>  a  a  a  a  b</a:t>
            </a:r>
            <a:endParaRPr lang="zh-CN" altLang="en-US" sz="2000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43042" y="2714620"/>
            <a:ext cx="642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: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28860" y="2428868"/>
            <a:ext cx="3857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 </a:t>
            </a:r>
            <a:r>
              <a:rPr lang="en-US" altLang="zh-CN" sz="14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1 </a:t>
            </a:r>
            <a:r>
              <a:rPr lang="en-US" altLang="zh-CN" sz="14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2 </a:t>
            </a:r>
            <a:r>
              <a:rPr lang="en-US" altLang="zh-CN" sz="14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3 </a:t>
            </a:r>
            <a:r>
              <a:rPr lang="en-US" altLang="zh-CN" sz="14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4 </a:t>
            </a:r>
            <a:r>
              <a:rPr lang="en-US" altLang="zh-CN" sz="10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5 </a:t>
            </a:r>
            <a:r>
              <a:rPr lang="en-US" altLang="zh-CN" sz="1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6 </a:t>
            </a:r>
            <a:r>
              <a:rPr lang="en-US" altLang="zh-CN" sz="12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7 </a:t>
            </a:r>
            <a:r>
              <a:rPr lang="en-US" altLang="zh-CN" sz="12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8</a:t>
            </a:r>
            <a:endParaRPr lang="zh-CN" altLang="en-US" sz="16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28860" y="3610277"/>
            <a:ext cx="3071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dirty="0" smtClean="0">
                <a:latin typeface="Consolas" pitchFamily="49" charset="0"/>
                <a:cs typeface="Consolas" pitchFamily="49" charset="0"/>
              </a:rPr>
              <a:t>a  a  </a:t>
            </a:r>
            <a:r>
              <a:rPr lang="en-US" altLang="zh-CN" sz="2000" i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i="1" dirty="0" smtClean="0">
                <a:latin typeface="Consolas" pitchFamily="49" charset="0"/>
                <a:cs typeface="Consolas" pitchFamily="49" charset="0"/>
              </a:rPr>
              <a:t>  a  b</a:t>
            </a:r>
            <a:endParaRPr lang="zh-CN" altLang="en-US" sz="2000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43042" y="3610277"/>
            <a:ext cx="642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: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28860" y="4059800"/>
            <a:ext cx="2214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  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 </a:t>
            </a:r>
            <a:r>
              <a:rPr lang="en-US" altLang="zh-CN" sz="14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  </a:t>
            </a:r>
            <a:r>
              <a:rPr lang="en-US" altLang="zh-CN" sz="1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 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 </a:t>
            </a:r>
            <a:endParaRPr lang="zh-CN" altLang="en-US" sz="16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43636" y="3286124"/>
            <a:ext cx="2714644" cy="1290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失败：</a:t>
            </a:r>
            <a:endParaRPr lang="en-US" altLang="zh-CN" sz="1800" dirty="0" smtClean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i="1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=3</a:t>
            </a:r>
          </a:p>
          <a:p>
            <a:pPr algn="l">
              <a:lnSpc>
                <a:spcPct val="150000"/>
              </a:lnSpc>
            </a:pPr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=2</a:t>
            </a:r>
            <a:r>
              <a:rPr lang="zh-CN" altLang="en-US" sz="18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=next[2]=</a:t>
            </a: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29"/>
          <p:cNvGrpSpPr/>
          <p:nvPr/>
        </p:nvGrpSpPr>
        <p:grpSpPr>
          <a:xfrm>
            <a:off x="3500430" y="3123152"/>
            <a:ext cx="285752" cy="520162"/>
            <a:chOff x="3786182" y="3143248"/>
            <a:chExt cx="285752" cy="520162"/>
          </a:xfrm>
        </p:grpSpPr>
        <p:cxnSp>
          <p:nvCxnSpPr>
            <p:cNvPr id="26" name="直接连接符 25"/>
            <p:cNvCxnSpPr/>
            <p:nvPr/>
          </p:nvCxnSpPr>
          <p:spPr>
            <a:xfrm rot="5400000">
              <a:off x="3668977" y="3260453"/>
              <a:ext cx="520162" cy="285752"/>
            </a:xfrm>
            <a:prstGeom prst="line">
              <a:avLst/>
            </a:prstGeom>
            <a:ln w="38100" cmpd="dbl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16200000" flipH="1">
              <a:off x="3863195" y="3373185"/>
              <a:ext cx="142876" cy="71438"/>
            </a:xfrm>
            <a:prstGeom prst="line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714348" y="3000372"/>
            <a:ext cx="714380" cy="87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=3</a:t>
            </a:r>
          </a:p>
          <a:p>
            <a:pPr algn="l">
              <a:lnSpc>
                <a:spcPct val="150000"/>
              </a:lnSpc>
            </a:pPr>
            <a:r>
              <a:rPr lang="en-US" altLang="zh-CN" sz="18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56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00102" y="500042"/>
          <a:ext cx="6596064" cy="1112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99344"/>
                <a:gridCol w="1099344"/>
                <a:gridCol w="1099344"/>
                <a:gridCol w="1099344"/>
                <a:gridCol w="1099344"/>
                <a:gridCol w="10993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j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t[j]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18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18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18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18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b</a:t>
                      </a:r>
                      <a:endParaRPr lang="zh-CN" altLang="en-US" sz="18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next[j]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428860" y="2714620"/>
            <a:ext cx="371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dirty="0" smtClean="0">
                <a:latin typeface="Consolas" pitchFamily="49" charset="0"/>
                <a:cs typeface="Consolas" pitchFamily="49" charset="0"/>
              </a:rPr>
              <a:t>a  a  a  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2000" i="1" dirty="0" smtClean="0">
                <a:latin typeface="Consolas" pitchFamily="49" charset="0"/>
                <a:cs typeface="Consolas" pitchFamily="49" charset="0"/>
              </a:rPr>
              <a:t>  a  a  a  a  b</a:t>
            </a:r>
            <a:endParaRPr lang="zh-CN" altLang="en-US" sz="2000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43042" y="2714620"/>
            <a:ext cx="642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: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28860" y="2428868"/>
            <a:ext cx="3929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  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 </a:t>
            </a:r>
            <a:r>
              <a:rPr lang="en-US" altLang="zh-CN" sz="14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2 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 </a:t>
            </a:r>
            <a:r>
              <a:rPr lang="en-US" altLang="zh-CN" sz="12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 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5 </a:t>
            </a:r>
            <a:r>
              <a:rPr lang="en-US" altLang="zh-CN" sz="14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6 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7 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16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14612" y="3610277"/>
            <a:ext cx="207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dirty="0" smtClean="0">
                <a:latin typeface="Consolas" pitchFamily="49" charset="0"/>
                <a:cs typeface="Consolas" pitchFamily="49" charset="0"/>
              </a:rPr>
              <a:t>a  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i="1" dirty="0" smtClean="0">
                <a:latin typeface="Consolas" pitchFamily="49" charset="0"/>
                <a:cs typeface="Consolas" pitchFamily="49" charset="0"/>
              </a:rPr>
              <a:t>  a  a  b</a:t>
            </a:r>
            <a:endParaRPr lang="zh-CN" altLang="en-US" sz="2000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43042" y="3610277"/>
            <a:ext cx="642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: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14612" y="4059800"/>
            <a:ext cx="2357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  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 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 </a:t>
            </a:r>
            <a:r>
              <a:rPr lang="en-US" altLang="zh-CN" sz="1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 </a:t>
            </a:r>
            <a:r>
              <a:rPr lang="en-US" altLang="zh-CN" sz="14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 </a:t>
            </a:r>
            <a:endParaRPr lang="zh-CN" altLang="en-US" sz="16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57884" y="3286124"/>
            <a:ext cx="2714644" cy="1290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失败：</a:t>
            </a:r>
            <a:endParaRPr lang="en-US" altLang="zh-CN" sz="1800" dirty="0" smtClean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i="1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=3</a:t>
            </a:r>
          </a:p>
          <a:p>
            <a:pPr algn="l">
              <a:lnSpc>
                <a:spcPct val="150000"/>
              </a:lnSpc>
            </a:pPr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=1</a:t>
            </a:r>
            <a:r>
              <a:rPr lang="zh-CN" altLang="en-US" sz="18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=next[1]=</a:t>
            </a: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29"/>
          <p:cNvGrpSpPr/>
          <p:nvPr/>
        </p:nvGrpSpPr>
        <p:grpSpPr>
          <a:xfrm>
            <a:off x="3357554" y="3143248"/>
            <a:ext cx="500066" cy="571504"/>
            <a:chOff x="3571868" y="3143248"/>
            <a:chExt cx="500066" cy="571504"/>
          </a:xfrm>
        </p:grpSpPr>
        <p:cxnSp>
          <p:nvCxnSpPr>
            <p:cNvPr id="26" name="直接连接符 25"/>
            <p:cNvCxnSpPr/>
            <p:nvPr/>
          </p:nvCxnSpPr>
          <p:spPr>
            <a:xfrm rot="5400000">
              <a:off x="3536149" y="3178967"/>
              <a:ext cx="571504" cy="500066"/>
            </a:xfrm>
            <a:prstGeom prst="line">
              <a:avLst/>
            </a:prstGeom>
            <a:ln w="38100" cmpd="dbl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16200000" flipH="1">
              <a:off x="3772763" y="3373185"/>
              <a:ext cx="142876" cy="71438"/>
            </a:xfrm>
            <a:prstGeom prst="line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714348" y="3000372"/>
            <a:ext cx="714380" cy="87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=3</a:t>
            </a:r>
          </a:p>
          <a:p>
            <a:pPr algn="l">
              <a:lnSpc>
                <a:spcPct val="150000"/>
              </a:lnSpc>
            </a:pPr>
            <a:r>
              <a:rPr lang="en-US" altLang="zh-CN" sz="18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=1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57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42974" y="500042"/>
          <a:ext cx="6453192" cy="1112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75532"/>
                <a:gridCol w="1075532"/>
                <a:gridCol w="1075532"/>
                <a:gridCol w="1075532"/>
                <a:gridCol w="1075532"/>
                <a:gridCol w="10755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j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t[j]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18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18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18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18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b</a:t>
                      </a:r>
                      <a:endParaRPr lang="zh-CN" altLang="en-US" sz="18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next[j]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428860" y="2714620"/>
            <a:ext cx="371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dirty="0" smtClean="0">
                <a:latin typeface="Consolas" pitchFamily="49" charset="0"/>
                <a:cs typeface="Consolas" pitchFamily="49" charset="0"/>
              </a:rPr>
              <a:t>a  a  a  b  a  a  a  a  b</a:t>
            </a:r>
            <a:endParaRPr lang="zh-CN" altLang="en-US" sz="2000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43042" y="2714620"/>
            <a:ext cx="642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: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28860" y="2428868"/>
            <a:ext cx="4286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  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 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2 </a:t>
            </a:r>
            <a:r>
              <a:rPr lang="en-US" altLang="zh-CN" sz="14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3  </a:t>
            </a:r>
            <a:r>
              <a:rPr lang="en-US" altLang="zh-CN" sz="14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 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5 </a:t>
            </a:r>
            <a:r>
              <a:rPr lang="en-US" altLang="zh-CN" sz="12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6 </a:t>
            </a:r>
            <a:r>
              <a:rPr lang="en-US" altLang="zh-CN" sz="12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7 </a:t>
            </a:r>
            <a:r>
              <a:rPr lang="en-US" altLang="zh-CN" sz="12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8</a:t>
            </a:r>
            <a:endParaRPr lang="zh-CN" altLang="en-US" sz="16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00364" y="3610277"/>
            <a:ext cx="2214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dirty="0" smtClean="0">
                <a:latin typeface="Consolas" pitchFamily="49" charset="0"/>
                <a:cs typeface="Consolas" pitchFamily="49" charset="0"/>
              </a:rPr>
              <a:t>a  a  a  a  b</a:t>
            </a:r>
            <a:endParaRPr lang="zh-CN" altLang="en-US" sz="2000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43042" y="3610277"/>
            <a:ext cx="642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: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00364" y="4059800"/>
            <a:ext cx="2143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  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 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2   3 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 </a:t>
            </a:r>
            <a:endParaRPr lang="zh-CN" altLang="en-US" sz="16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29322" y="3429000"/>
            <a:ext cx="2571768" cy="1290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失败：</a:t>
            </a:r>
            <a:endParaRPr lang="en-US" altLang="zh-CN" sz="1800" dirty="0" smtClean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i="1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=3</a:t>
            </a:r>
          </a:p>
          <a:p>
            <a:pPr algn="l">
              <a:lnSpc>
                <a:spcPct val="150000"/>
              </a:lnSpc>
            </a:pPr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=0</a:t>
            </a:r>
            <a:r>
              <a:rPr lang="zh-CN" altLang="en-US" sz="18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=next[0]=</a:t>
            </a:r>
            <a:r>
              <a:rPr lang="en-US" altLang="zh-CN" sz="1800" smtClean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29"/>
          <p:cNvGrpSpPr/>
          <p:nvPr/>
        </p:nvGrpSpPr>
        <p:grpSpPr>
          <a:xfrm>
            <a:off x="3234774" y="3093008"/>
            <a:ext cx="571504" cy="571504"/>
            <a:chOff x="3500430" y="3143248"/>
            <a:chExt cx="571504" cy="571504"/>
          </a:xfrm>
        </p:grpSpPr>
        <p:cxnSp>
          <p:nvCxnSpPr>
            <p:cNvPr id="26" name="直接连接符 25"/>
            <p:cNvCxnSpPr/>
            <p:nvPr/>
          </p:nvCxnSpPr>
          <p:spPr>
            <a:xfrm rot="5400000">
              <a:off x="3500430" y="3143248"/>
              <a:ext cx="571504" cy="571504"/>
            </a:xfrm>
            <a:prstGeom prst="line">
              <a:avLst/>
            </a:prstGeom>
            <a:ln w="38100" cmpd="dbl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16200000" flipH="1">
              <a:off x="3750463" y="3362036"/>
              <a:ext cx="142876" cy="71438"/>
            </a:xfrm>
            <a:prstGeom prst="line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714348" y="3000372"/>
            <a:ext cx="714380" cy="87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=3</a:t>
            </a:r>
          </a:p>
          <a:p>
            <a:pPr algn="l">
              <a:lnSpc>
                <a:spcPct val="150000"/>
              </a:lnSpc>
            </a:pPr>
            <a:r>
              <a:rPr lang="en-US" altLang="zh-CN" sz="18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58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42974" y="500042"/>
          <a:ext cx="6453192" cy="1249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75532"/>
                <a:gridCol w="1075532"/>
                <a:gridCol w="1075532"/>
                <a:gridCol w="1075532"/>
                <a:gridCol w="1075532"/>
                <a:gridCol w="10755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j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b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next[j]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12550" y="2734716"/>
            <a:ext cx="3929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dirty="0" smtClean="0">
                <a:latin typeface="Consolas" pitchFamily="49" charset="0"/>
                <a:cs typeface="Consolas" pitchFamily="49" charset="0"/>
              </a:rPr>
              <a:t>a  a  a  b  a  a  a  a  b</a:t>
            </a:r>
            <a:endParaRPr lang="zh-CN" altLang="en-US" sz="2000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57356" y="2714620"/>
            <a:ext cx="642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: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2550" y="2448964"/>
            <a:ext cx="3786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  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 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2 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  </a:t>
            </a:r>
            <a:r>
              <a:rPr lang="en-US" altLang="zh-CN" sz="12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   </a:t>
            </a:r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5 </a:t>
            </a:r>
            <a:r>
              <a:rPr lang="en-US" altLang="zh-CN" sz="12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6 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7 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8</a:t>
            </a:r>
            <a:endParaRPr lang="zh-CN" altLang="en-US" sz="16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13162" y="3549989"/>
            <a:ext cx="2214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dirty="0" smtClean="0">
                <a:latin typeface="Consolas" pitchFamily="49" charset="0"/>
                <a:cs typeface="Consolas" pitchFamily="49" charset="0"/>
              </a:rPr>
              <a:t>a  a  a  a  b</a:t>
            </a:r>
            <a:endParaRPr lang="zh-CN" altLang="en-US" sz="2000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57356" y="3570085"/>
            <a:ext cx="642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: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13162" y="3999512"/>
            <a:ext cx="2286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  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 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  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 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 </a:t>
            </a:r>
            <a:endParaRPr lang="zh-CN" altLang="en-US" sz="16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72198" y="4214818"/>
            <a:ext cx="2286016" cy="1216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成功匹配：</a:t>
            </a:r>
            <a:endParaRPr lang="en-US" altLang="zh-CN" sz="1800" dirty="0" smtClean="0">
              <a:solidFill>
                <a:srgbClr val="FF0000"/>
              </a:solidFill>
              <a:latin typeface="Consolas" pitchFamily="49" charset="0"/>
              <a:ea typeface="方正启体简体" pitchFamily="65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返回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-t.length</a:t>
            </a:r>
          </a:p>
          <a:p>
            <a:pPr algn="l">
              <a:lnSpc>
                <a:spcPts val="3000"/>
              </a:lnSpc>
            </a:pP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 =9-5=4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rot="5400000">
            <a:off x="3841997" y="3123423"/>
            <a:ext cx="571504" cy="500066"/>
          </a:xfrm>
          <a:prstGeom prst="straightConnector1">
            <a:avLst/>
          </a:prstGeom>
          <a:ln w="1905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2844" y="2285992"/>
            <a:ext cx="1428760" cy="2068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因为</a:t>
            </a:r>
            <a:r>
              <a:rPr lang="en-US" altLang="zh-CN" sz="18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1800" dirty="0" smtClean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en-US" altLang="zh-CN" sz="18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++;</a:t>
            </a:r>
          </a:p>
          <a:p>
            <a:pPr>
              <a:lnSpc>
                <a:spcPts val="2600"/>
              </a:lnSpc>
            </a:pP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++;</a:t>
            </a:r>
          </a:p>
          <a:p>
            <a:pPr>
              <a:lnSpc>
                <a:spcPts val="2600"/>
              </a:lnSpc>
            </a:pP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即：</a:t>
            </a:r>
            <a:endParaRPr lang="en-US" altLang="zh-CN" sz="18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=4</a:t>
            </a:r>
          </a:p>
          <a:p>
            <a:pPr>
              <a:lnSpc>
                <a:spcPts val="2600"/>
              </a:lnSpc>
            </a:pP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rot="5400000">
            <a:off x="4229330" y="3123423"/>
            <a:ext cx="571504" cy="500066"/>
          </a:xfrm>
          <a:prstGeom prst="straightConnector1">
            <a:avLst/>
          </a:prstGeom>
          <a:ln w="1905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rot="5400000">
            <a:off x="4593375" y="3123423"/>
            <a:ext cx="571504" cy="500066"/>
          </a:xfrm>
          <a:prstGeom prst="straightConnector1">
            <a:avLst/>
          </a:prstGeom>
          <a:ln w="1905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rot="5400000">
            <a:off x="5056443" y="3123423"/>
            <a:ext cx="571504" cy="500066"/>
          </a:xfrm>
          <a:prstGeom prst="straightConnector1">
            <a:avLst/>
          </a:prstGeom>
          <a:ln w="1905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rot="5400000">
            <a:off x="5464975" y="3123423"/>
            <a:ext cx="571504" cy="500066"/>
          </a:xfrm>
          <a:prstGeom prst="straightConnector1">
            <a:avLst/>
          </a:prstGeom>
          <a:ln w="1905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rot="5400000">
            <a:off x="5750727" y="3123423"/>
            <a:ext cx="571504" cy="500066"/>
          </a:xfrm>
          <a:prstGeom prst="straightConnector1">
            <a:avLst/>
          </a:prstGeom>
          <a:ln w="1905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59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500034" y="1296957"/>
            <a:ext cx="34607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000" smtClean="0">
                <a:latin typeface="楷体" pitchFamily="49" charset="-122"/>
                <a:ea typeface="楷体" pitchFamily="49" charset="-122"/>
              </a:rPr>
              <a:t>串</a:t>
            </a:r>
            <a:r>
              <a:rPr kumimoji="1" lang="zh-CN" altLang="en-US" sz="2000" dirty="0">
                <a:latin typeface="楷体" pitchFamily="49" charset="-122"/>
                <a:ea typeface="楷体" pitchFamily="49" charset="-122"/>
              </a:rPr>
              <a:t>的基本运算如下</a:t>
            </a:r>
            <a:r>
              <a:rPr kumimoji="1" lang="en-US" altLang="zh-CN" sz="2000" dirty="0">
                <a:latin typeface="楷体" pitchFamily="49" charset="-122"/>
                <a:ea typeface="楷体" pitchFamily="49" charset="-122"/>
              </a:rPr>
              <a:t>:      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428596" y="1928802"/>
            <a:ext cx="8247092" cy="3680596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marL="457200" indent="-457200">
              <a:lnSpc>
                <a:spcPts val="3000"/>
              </a:lnSpc>
            </a:pPr>
            <a:r>
              <a:rPr lang="en-US" altLang="zh-CN" sz="20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  </a:t>
            </a:r>
            <a:r>
              <a:rPr lang="en-US" altLang="zh-CN" sz="20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StrAssign</a:t>
            </a:r>
            <a:r>
              <a:rPr lang="en-US" altLang="zh-CN" sz="200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(&amp;</a:t>
            </a:r>
            <a:r>
              <a:rPr lang="en-US" altLang="zh-CN" sz="20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20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cstr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将字符串常量</a:t>
            </a:r>
            <a:r>
              <a:rPr lang="en-US" altLang="zh-CN" sz="20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cstr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赋给</a:t>
            </a:r>
            <a:r>
              <a:rPr lang="zh-CN" altLang="en-US" sz="20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串</a:t>
            </a:r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，即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生成其值等于</a:t>
            </a:r>
            <a:r>
              <a:rPr lang="en-US" altLang="zh-CN" sz="20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cstr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的串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457200" indent="-457200">
              <a:lnSpc>
                <a:spcPts val="3000"/>
              </a:lnSpc>
            </a:pPr>
            <a:r>
              <a:rPr lang="en-US" altLang="zh-CN" sz="20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  </a:t>
            </a:r>
            <a:r>
              <a:rPr lang="en-US" altLang="zh-CN" sz="20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StrCopy</a:t>
            </a:r>
            <a:r>
              <a:rPr lang="en-US" altLang="zh-CN" sz="200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(&amp;</a:t>
            </a:r>
            <a:r>
              <a:rPr lang="en-US" altLang="zh-CN" sz="20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20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串复制。将串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赋给串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457200" indent="-457200">
              <a:lnSpc>
                <a:spcPts val="3000"/>
              </a:lnSpc>
            </a:pP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  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StrEqual(s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判串相等。若两个串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与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相等则返回真；否则返回假。</a:t>
            </a:r>
          </a:p>
          <a:p>
            <a:pPr marL="457200" indent="-457200">
              <a:lnSpc>
                <a:spcPts val="3000"/>
              </a:lnSpc>
            </a:pPr>
            <a:r>
              <a:rPr lang="en-US" altLang="zh-CN" sz="20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  </a:t>
            </a:r>
            <a:r>
              <a:rPr lang="en-US" altLang="zh-CN" sz="20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StrLength(s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求串长。返回串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中字符个数。</a:t>
            </a:r>
          </a:p>
          <a:p>
            <a:pPr marL="457200" indent="-457200">
              <a:lnSpc>
                <a:spcPts val="3000"/>
              </a:lnSpc>
            </a:pPr>
            <a:r>
              <a:rPr lang="en-US" altLang="zh-CN" sz="20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  </a:t>
            </a:r>
            <a:r>
              <a:rPr lang="en-US" altLang="zh-CN" sz="20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Concat(s</a:t>
            </a:r>
            <a:r>
              <a:rPr lang="zh-CN" altLang="en-US" sz="20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串连接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返回由两个串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连接在一起形成的新串。</a:t>
            </a:r>
          </a:p>
          <a:p>
            <a:pPr marL="457200" indent="-457200">
              <a:lnSpc>
                <a:spcPts val="3000"/>
              </a:lnSpc>
            </a:pPr>
            <a:r>
              <a:rPr lang="en-US" altLang="zh-CN" sz="20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  </a:t>
            </a:r>
            <a:r>
              <a:rPr lang="en-US" altLang="zh-CN" sz="20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SubStr(s</a:t>
            </a:r>
            <a:r>
              <a:rPr lang="zh-CN" altLang="en-US" sz="20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求子串。返回串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中从第</a:t>
            </a:r>
            <a:r>
              <a:rPr lang="en-US" altLang="zh-CN" sz="2000" i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2000" dirty="0" err="1">
                <a:solidFill>
                  <a:srgbClr val="3333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dirty="0" err="1">
                <a:solidFill>
                  <a:srgbClr val="3333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）个字符开始的、由连续</a:t>
            </a:r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个字符组成的子串。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468313" y="476250"/>
            <a:ext cx="6318265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sz="20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串抽象数据类型＝逻辑结构＋基本运算（运算描述）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6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000098" y="214290"/>
          <a:ext cx="6453192" cy="1112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75532"/>
                <a:gridCol w="1075532"/>
                <a:gridCol w="1075532"/>
                <a:gridCol w="1075532"/>
                <a:gridCol w="1075532"/>
                <a:gridCol w="10755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j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t[j]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18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18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18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18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b</a:t>
                      </a:r>
                      <a:endParaRPr lang="zh-CN" altLang="en-US" sz="18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next[j]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214546" y="4643446"/>
            <a:ext cx="364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因为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t[3]=t[2</a:t>
            </a:r>
            <a:r>
              <a:rPr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]=t[1]=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t[0]='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'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4" name="组合 36"/>
          <p:cNvGrpSpPr/>
          <p:nvPr/>
        </p:nvGrpSpPr>
        <p:grpSpPr>
          <a:xfrm>
            <a:off x="2928926" y="5431824"/>
            <a:ext cx="2643206" cy="1007455"/>
            <a:chOff x="2928926" y="4568074"/>
            <a:chExt cx="2643206" cy="1007455"/>
          </a:xfrm>
        </p:grpSpPr>
        <p:sp>
          <p:nvSpPr>
            <p:cNvPr id="10" name="下箭头 9"/>
            <p:cNvSpPr/>
            <p:nvPr/>
          </p:nvSpPr>
          <p:spPr bwMode="auto">
            <a:xfrm>
              <a:off x="3857620" y="4568074"/>
              <a:ext cx="214314" cy="504000"/>
            </a:xfrm>
            <a:prstGeom prst="downArrow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28926" y="4929198"/>
              <a:ext cx="7143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i="1" dirty="0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=3</a:t>
              </a:r>
            </a:p>
            <a:p>
              <a:pPr algn="l"/>
              <a:r>
                <a:rPr lang="en-US" altLang="zh-CN" sz="18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=3</a:t>
              </a:r>
              <a:endPara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3" name="右箭头 12"/>
            <p:cNvSpPr/>
            <p:nvPr/>
          </p:nvSpPr>
          <p:spPr bwMode="auto">
            <a:xfrm>
              <a:off x="3714744" y="5143512"/>
              <a:ext cx="571504" cy="285752"/>
            </a:xfrm>
            <a:prstGeom prst="rightArrow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29124" y="4929198"/>
              <a:ext cx="11430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i="1" dirty="0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=3</a:t>
              </a:r>
            </a:p>
            <a:p>
              <a:pPr algn="l"/>
              <a:r>
                <a:rPr lang="en-US" altLang="zh-CN" sz="1800" i="1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en-US" altLang="zh-CN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=</a:t>
              </a:r>
              <a:r>
                <a:rPr lang="en-US" altLang="zh-CN" sz="1800" dirty="0" smtClean="0"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285852" y="2208060"/>
            <a:ext cx="714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i="1" dirty="0" err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=3</a:t>
            </a:r>
          </a:p>
          <a:p>
            <a:pPr algn="l"/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=3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8662" y="3291488"/>
            <a:ext cx="1143008" cy="83099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s[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与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t[3]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匹配</a:t>
            </a:r>
            <a:endParaRPr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rot="5400000">
            <a:off x="1285852" y="3084510"/>
            <a:ext cx="428628" cy="1588"/>
          </a:xfrm>
          <a:prstGeom prst="straightConnector1">
            <a:avLst/>
          </a:prstGeom>
          <a:ln w="28575">
            <a:solidFill>
              <a:srgbClr val="008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37"/>
          <p:cNvGrpSpPr/>
          <p:nvPr/>
        </p:nvGrpSpPr>
        <p:grpSpPr>
          <a:xfrm>
            <a:off x="2071670" y="2208060"/>
            <a:ext cx="1500198" cy="1900931"/>
            <a:chOff x="2071670" y="2065184"/>
            <a:chExt cx="1500198" cy="1900931"/>
          </a:xfrm>
        </p:grpSpPr>
        <p:sp>
          <p:nvSpPr>
            <p:cNvPr id="2" name="TextBox 1"/>
            <p:cNvSpPr txBox="1"/>
            <p:nvPr/>
          </p:nvSpPr>
          <p:spPr>
            <a:xfrm>
              <a:off x="2714612" y="2065184"/>
              <a:ext cx="7143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i="1" dirty="0" err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=3</a:t>
              </a:r>
            </a:p>
            <a:p>
              <a:pPr algn="l"/>
              <a:r>
                <a:rPr lang="en-US" altLang="zh-CN" sz="1800" i="1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en-US" altLang="zh-CN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=2</a:t>
              </a:r>
              <a:endPara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7" name="右箭头 16"/>
            <p:cNvSpPr/>
            <p:nvPr/>
          </p:nvSpPr>
          <p:spPr bwMode="auto">
            <a:xfrm>
              <a:off x="2071670" y="2285992"/>
              <a:ext cx="571504" cy="285752"/>
            </a:xfrm>
            <a:prstGeom prst="rightArrow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28860" y="3135118"/>
              <a:ext cx="1143008" cy="830997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将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s[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]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与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t[2]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匹配</a:t>
              </a:r>
              <a:endPara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25" name="直接箭头连接符 24"/>
            <p:cNvCxnSpPr/>
            <p:nvPr/>
          </p:nvCxnSpPr>
          <p:spPr>
            <a:xfrm rot="5400000">
              <a:off x="2786050" y="2928140"/>
              <a:ext cx="428628" cy="1588"/>
            </a:xfrm>
            <a:prstGeom prst="straightConnector1">
              <a:avLst/>
            </a:prstGeom>
            <a:ln w="28575">
              <a:solidFill>
                <a:srgbClr val="008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38"/>
          <p:cNvGrpSpPr/>
          <p:nvPr/>
        </p:nvGrpSpPr>
        <p:grpSpPr>
          <a:xfrm>
            <a:off x="3500430" y="2208060"/>
            <a:ext cx="1500198" cy="1900931"/>
            <a:chOff x="3500430" y="2065184"/>
            <a:chExt cx="1500198" cy="1900931"/>
          </a:xfrm>
        </p:grpSpPr>
        <p:sp>
          <p:nvSpPr>
            <p:cNvPr id="4" name="右箭头 3"/>
            <p:cNvSpPr/>
            <p:nvPr/>
          </p:nvSpPr>
          <p:spPr bwMode="auto">
            <a:xfrm>
              <a:off x="3500430" y="2285992"/>
              <a:ext cx="571504" cy="285752"/>
            </a:xfrm>
            <a:prstGeom prst="rightArrow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214810" y="2065184"/>
              <a:ext cx="7143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i="1" dirty="0" err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=3</a:t>
              </a:r>
            </a:p>
            <a:p>
              <a:pPr algn="l"/>
              <a:r>
                <a:rPr lang="en-US" altLang="zh-CN" sz="1800" i="1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en-US" altLang="zh-CN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=1</a:t>
              </a:r>
              <a:endPara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857620" y="3135118"/>
              <a:ext cx="1143008" cy="830997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将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s[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]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与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t[1]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匹配</a:t>
              </a:r>
              <a:endPara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>
            <a:xfrm rot="5400000">
              <a:off x="4214810" y="2928140"/>
              <a:ext cx="428628" cy="1588"/>
            </a:xfrm>
            <a:prstGeom prst="straightConnector1">
              <a:avLst/>
            </a:prstGeom>
            <a:ln w="28575">
              <a:solidFill>
                <a:srgbClr val="008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39"/>
          <p:cNvGrpSpPr/>
          <p:nvPr/>
        </p:nvGrpSpPr>
        <p:grpSpPr>
          <a:xfrm>
            <a:off x="4929190" y="2208060"/>
            <a:ext cx="1571636" cy="1914425"/>
            <a:chOff x="4929190" y="2065184"/>
            <a:chExt cx="1571636" cy="1914425"/>
          </a:xfrm>
        </p:grpSpPr>
        <p:sp>
          <p:nvSpPr>
            <p:cNvPr id="6" name="右箭头 5"/>
            <p:cNvSpPr/>
            <p:nvPr/>
          </p:nvSpPr>
          <p:spPr bwMode="auto">
            <a:xfrm>
              <a:off x="4929190" y="2279498"/>
              <a:ext cx="571504" cy="285752"/>
            </a:xfrm>
            <a:prstGeom prst="rightArrow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43570" y="2065184"/>
              <a:ext cx="7143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i="1" dirty="0" err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=3</a:t>
              </a:r>
            </a:p>
            <a:p>
              <a:pPr algn="l"/>
              <a:r>
                <a:rPr lang="en-US" altLang="zh-CN" sz="1800" i="1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en-US" altLang="zh-CN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=0</a:t>
              </a:r>
              <a:endPara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57818" y="3148612"/>
              <a:ext cx="1143008" cy="830997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将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s[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]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与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t[0]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匹配</a:t>
              </a:r>
              <a:endPara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29" name="直接箭头连接符 28"/>
            <p:cNvCxnSpPr/>
            <p:nvPr/>
          </p:nvCxnSpPr>
          <p:spPr>
            <a:xfrm rot="5400000">
              <a:off x="5715008" y="2941634"/>
              <a:ext cx="428628" cy="1588"/>
            </a:xfrm>
            <a:prstGeom prst="straightConnector1">
              <a:avLst/>
            </a:prstGeom>
            <a:ln w="28575">
              <a:solidFill>
                <a:srgbClr val="008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40"/>
          <p:cNvGrpSpPr/>
          <p:nvPr/>
        </p:nvGrpSpPr>
        <p:grpSpPr>
          <a:xfrm>
            <a:off x="6286512" y="2208060"/>
            <a:ext cx="1714512" cy="1900931"/>
            <a:chOff x="6286512" y="2065184"/>
            <a:chExt cx="1714512" cy="1900931"/>
          </a:xfrm>
        </p:grpSpPr>
        <p:sp>
          <p:nvSpPr>
            <p:cNvPr id="8" name="右箭头 7"/>
            <p:cNvSpPr/>
            <p:nvPr/>
          </p:nvSpPr>
          <p:spPr bwMode="auto">
            <a:xfrm>
              <a:off x="6286512" y="2279498"/>
              <a:ext cx="571504" cy="285752"/>
            </a:xfrm>
            <a:prstGeom prst="rightArrow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00892" y="2065184"/>
              <a:ext cx="10001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i="1" dirty="0" err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=3</a:t>
              </a:r>
            </a:p>
            <a:p>
              <a:pPr algn="l"/>
              <a:r>
                <a:rPr lang="en-US" altLang="zh-CN" sz="1800" i="1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en-US" altLang="zh-CN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=-1</a:t>
              </a:r>
              <a:endPara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15140" y="3135118"/>
              <a:ext cx="1214446" cy="830997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将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s[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+1]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与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t[0]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匹配</a:t>
              </a:r>
              <a:endPara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31" name="直接箭头连接符 30"/>
            <p:cNvCxnSpPr/>
            <p:nvPr/>
          </p:nvCxnSpPr>
          <p:spPr>
            <a:xfrm rot="5400000">
              <a:off x="7072330" y="2928140"/>
              <a:ext cx="428628" cy="1588"/>
            </a:xfrm>
            <a:prstGeom prst="straightConnector1">
              <a:avLst/>
            </a:prstGeom>
            <a:ln w="28575">
              <a:solidFill>
                <a:srgbClr val="008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2000232" y="2143116"/>
            <a:ext cx="5072098" cy="2540990"/>
            <a:chOff x="2000232" y="2043160"/>
            <a:chExt cx="5072098" cy="2540990"/>
          </a:xfrm>
        </p:grpSpPr>
        <p:sp>
          <p:nvSpPr>
            <p:cNvPr id="32" name="矩形 31"/>
            <p:cNvSpPr/>
            <p:nvPr/>
          </p:nvSpPr>
          <p:spPr bwMode="auto">
            <a:xfrm>
              <a:off x="2000232" y="2043160"/>
              <a:ext cx="4429156" cy="2000264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8000"/>
              </a:schemeClr>
            </a:solidFill>
            <a:ln w="38100">
              <a:solidFill>
                <a:schemeClr val="accent6">
                  <a:lumMod val="40000"/>
                  <a:lumOff val="6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500694" y="4214818"/>
              <a:ext cx="1571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是不必要的</a:t>
              </a:r>
              <a:endParaRPr lang="zh-CN" altLang="en-US" sz="180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 rot="5400000">
              <a:off x="5892760" y="4148944"/>
              <a:ext cx="216000" cy="1588"/>
            </a:xfrm>
            <a:prstGeom prst="line">
              <a:avLst/>
            </a:prstGeom>
            <a:ln w="38100">
              <a:solidFill>
                <a:srgbClr val="008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428596" y="1681451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前面的匹配过程：</a:t>
            </a:r>
            <a:endParaRPr lang="zh-CN" altLang="en-US" sz="180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60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214290"/>
            <a:ext cx="35719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next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改为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nextval</a:t>
            </a:r>
            <a:r>
              <a:rPr lang="zh-CN" altLang="en-US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200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71472" y="857232"/>
          <a:ext cx="7143798" cy="14833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85950"/>
                <a:gridCol w="1143008"/>
                <a:gridCol w="1071570"/>
                <a:gridCol w="1143008"/>
                <a:gridCol w="1071570"/>
                <a:gridCol w="9286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j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t[j]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18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18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18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18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b</a:t>
                      </a:r>
                      <a:endParaRPr lang="zh-CN" altLang="en-US" sz="18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next[j]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err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nextval</a:t>
                      </a:r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[j]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00016" y="2029936"/>
            <a:ext cx="648000" cy="2769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19506" y="2029936"/>
            <a:ext cx="648000" cy="2769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97132" y="2029936"/>
            <a:ext cx="648000" cy="2769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24264" y="2029936"/>
            <a:ext cx="648000" cy="2769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24396" y="2029936"/>
            <a:ext cx="648000" cy="2769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00166" y="2857496"/>
            <a:ext cx="3857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next[1]=0</a:t>
            </a:r>
          </a:p>
          <a:p>
            <a:pPr algn="l"/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t[1]=t[next[1]]=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t[0]='</a:t>
            </a:r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'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00166" y="3571876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∴ 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nextval[1</a:t>
            </a:r>
            <a:r>
              <a:rPr lang="en-US" altLang="zh-CN" sz="1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zh-CN" sz="1800" dirty="0" err="1" smtClean="0">
                <a:latin typeface="Consolas" pitchFamily="49" charset="0"/>
                <a:cs typeface="Consolas" pitchFamily="49" charset="0"/>
              </a:rPr>
              <a:t>nextval</a:t>
            </a: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[0]=</a:t>
            </a:r>
            <a:r>
              <a:rPr lang="en-US" altLang="zh-CN" sz="1800" dirty="0" smtClean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86380" y="2786058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t[4]='</a:t>
            </a:r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' </a:t>
            </a:r>
            <a:r>
              <a:rPr lang="en-US" altLang="zh-CN" sz="1800" smtClean="0">
                <a:latin typeface="Consolas" pitchFamily="49" charset="0"/>
                <a:ea typeface="+mj-ea"/>
                <a:cs typeface="Consolas" pitchFamily="49" charset="0"/>
              </a:rPr>
              <a:t>≠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 t[next[4]]='</a:t>
            </a:r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'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29256" y="3286124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∴ 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nextval[4</a:t>
            </a:r>
            <a:r>
              <a:rPr lang="en-US" altLang="zh-CN" sz="1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=next[4]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7224" y="5743534"/>
            <a:ext cx="6572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en-US" altLang="zh-CN" sz="2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nextval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取代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next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，得到</a:t>
            </a:r>
            <a:r>
              <a:rPr lang="zh-CN" altLang="en-US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改进的</a:t>
            </a:r>
            <a:r>
              <a:rPr lang="en-US" altLang="zh-CN" sz="2000" dirty="0" err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KMP</a:t>
            </a:r>
            <a:r>
              <a:rPr lang="zh-CN" altLang="en-US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18"/>
          <p:cNvGrpSpPr/>
          <p:nvPr/>
        </p:nvGrpSpPr>
        <p:grpSpPr>
          <a:xfrm>
            <a:off x="1071538" y="4071942"/>
            <a:ext cx="7358114" cy="1575431"/>
            <a:chOff x="1071538" y="4071942"/>
            <a:chExt cx="7358114" cy="1575431"/>
          </a:xfrm>
        </p:grpSpPr>
        <p:sp>
          <p:nvSpPr>
            <p:cNvPr id="17" name="TextBox 16"/>
            <p:cNvSpPr txBox="1"/>
            <p:nvPr/>
          </p:nvSpPr>
          <p:spPr>
            <a:xfrm>
              <a:off x="1071538" y="4505934"/>
              <a:ext cx="7358114" cy="1141439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144000" tIns="108000" bIns="108000" rtlCol="0">
              <a:spAutoFit/>
            </a:bodyPr>
            <a:lstStyle/>
            <a:p>
              <a:pPr marL="457200" indent="-457200" algn="l">
                <a:buBlip>
                  <a:blip r:embed="rId2"/>
                </a:buBlip>
              </a:pPr>
              <a:r>
                <a:rPr lang="en-US" altLang="zh-CN" sz="20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nextval[0]=-1</a:t>
              </a:r>
            </a:p>
            <a:p>
              <a:pPr marL="457200" indent="-457200" algn="l">
                <a:buBlip>
                  <a:blip r:embed="rId2"/>
                </a:buBlip>
              </a:pP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当</a:t>
              </a:r>
              <a:r>
                <a:rPr lang="en-US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t[</a:t>
              </a:r>
              <a:r>
                <a:rPr lang="en-US" altLang="zh-CN" sz="20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en-US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]=t[next[</a:t>
              </a:r>
              <a:r>
                <a:rPr lang="en-US" altLang="zh-CN" sz="20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en-US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]]</a:t>
              </a: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时：</a:t>
              </a:r>
              <a:r>
                <a:rPr lang="en-US" altLang="zh-CN" sz="20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nextval[</a:t>
              </a:r>
              <a:r>
                <a:rPr lang="en-US" altLang="zh-CN" sz="2000" i="1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en-US" altLang="zh-CN" sz="20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]=nextval[next[</a:t>
              </a:r>
              <a:r>
                <a:rPr lang="en-US" altLang="zh-CN" sz="2000" i="1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en-US" altLang="zh-CN" sz="20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]]</a:t>
              </a:r>
            </a:p>
            <a:p>
              <a:pPr marL="457200" indent="-457200" algn="l">
                <a:buBlip>
                  <a:blip r:embed="rId2"/>
                </a:buBlip>
              </a:pP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否则： </a:t>
              </a:r>
              <a:r>
                <a:rPr lang="en-US" altLang="zh-CN" sz="20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nextval[</a:t>
              </a:r>
              <a:r>
                <a:rPr lang="en-US" altLang="zh-CN" sz="2000" i="1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en-US" altLang="zh-CN" sz="20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]=next[</a:t>
              </a:r>
              <a:r>
                <a:rPr lang="en-US" altLang="zh-CN" sz="2000" i="1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en-US" altLang="zh-CN" sz="20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</a:t>
              </a:r>
              <a:endParaRPr lang="zh-CN" altLang="en-US" sz="20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8" name="下箭头 17"/>
            <p:cNvSpPr/>
            <p:nvPr/>
          </p:nvSpPr>
          <p:spPr bwMode="auto">
            <a:xfrm>
              <a:off x="4214810" y="4071942"/>
              <a:ext cx="214314" cy="428628"/>
            </a:xfrm>
            <a:prstGeom prst="downArrow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61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2" grpId="0"/>
      <p:bldP spid="12" grpId="1"/>
      <p:bldP spid="13" grpId="0"/>
      <p:bldP spid="13" grpId="1"/>
      <p:bldP spid="14" grpId="0"/>
      <p:bldP spid="1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357166"/>
            <a:ext cx="4286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使用改进后的</a:t>
            </a:r>
            <a:r>
              <a:rPr lang="en-US" altLang="zh-CN" sz="200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KMP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算法示例：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28664" y="997262"/>
          <a:ext cx="7143798" cy="1112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85950"/>
                <a:gridCol w="1143008"/>
                <a:gridCol w="1071570"/>
                <a:gridCol w="1143008"/>
                <a:gridCol w="1071570"/>
                <a:gridCol w="9286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j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t[j]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18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18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18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18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b</a:t>
                      </a:r>
                      <a:endParaRPr lang="zh-CN" altLang="en-US" sz="18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err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nextval</a:t>
                      </a:r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[j]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714480" y="2928934"/>
            <a:ext cx="371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dirty="0" smtClean="0">
                <a:latin typeface="Consolas" pitchFamily="49" charset="0"/>
                <a:cs typeface="Consolas" pitchFamily="49" charset="0"/>
              </a:rPr>
              <a:t>a  a  a  b  a  a  a  a  b</a:t>
            </a:r>
            <a:endParaRPr lang="zh-CN" altLang="en-US" sz="2000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28662" y="2928934"/>
            <a:ext cx="642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: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14480" y="2643182"/>
            <a:ext cx="3786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  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1   2 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 </a:t>
            </a:r>
            <a:r>
              <a:rPr lang="en-US" altLang="zh-CN" sz="12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 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5 </a:t>
            </a:r>
            <a:r>
              <a:rPr lang="en-US" altLang="zh-CN" sz="12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7 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16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714480" y="3824591"/>
            <a:ext cx="2286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dirty="0" smtClean="0">
                <a:latin typeface="Consolas" pitchFamily="49" charset="0"/>
                <a:cs typeface="Consolas" pitchFamily="49" charset="0"/>
              </a:rPr>
              <a:t>a  a  a  a  b</a:t>
            </a:r>
            <a:endParaRPr lang="zh-CN" altLang="en-US" sz="2000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28662" y="3824591"/>
            <a:ext cx="642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: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14480" y="4274114"/>
            <a:ext cx="2357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  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 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2 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3   </a:t>
            </a:r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 </a:t>
            </a:r>
            <a:endParaRPr lang="zh-CN" altLang="en-US" sz="16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 rot="5400000">
            <a:off x="1571604" y="3603122"/>
            <a:ext cx="571504" cy="1588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rot="5400000">
            <a:off x="2001026" y="3602328"/>
            <a:ext cx="571504" cy="1588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rot="5400000">
            <a:off x="2428066" y="3602328"/>
            <a:ext cx="571504" cy="1588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35"/>
          <p:cNvGrpSpPr/>
          <p:nvPr/>
        </p:nvGrpSpPr>
        <p:grpSpPr>
          <a:xfrm>
            <a:off x="3031610" y="3317370"/>
            <a:ext cx="214314" cy="571504"/>
            <a:chOff x="2760650" y="2786058"/>
            <a:chExt cx="214314" cy="571504"/>
          </a:xfrm>
        </p:grpSpPr>
        <p:cxnSp>
          <p:nvCxnSpPr>
            <p:cNvPr id="37" name="直接箭头连接符 36"/>
            <p:cNvCxnSpPr/>
            <p:nvPr/>
          </p:nvCxnSpPr>
          <p:spPr>
            <a:xfrm rot="5400000">
              <a:off x="2570942" y="3071016"/>
              <a:ext cx="571504" cy="1588"/>
            </a:xfrm>
            <a:prstGeom prst="straightConnector1">
              <a:avLst/>
            </a:prstGeom>
            <a:ln w="38100" cmpd="dbl">
              <a:solidFill>
                <a:srgbClr val="FF00FF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rot="10800000" flipV="1">
              <a:off x="2760650" y="3000372"/>
              <a:ext cx="214314" cy="142876"/>
            </a:xfrm>
            <a:prstGeom prst="line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5072066" y="3571876"/>
            <a:ext cx="3143272" cy="1290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失败：</a:t>
            </a:r>
            <a:endParaRPr lang="en-US" altLang="zh-CN" sz="1800" dirty="0" smtClean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i="1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=3</a:t>
            </a:r>
          </a:p>
          <a:p>
            <a:pPr algn="l">
              <a:lnSpc>
                <a:spcPct val="150000"/>
              </a:lnSpc>
            </a:pPr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=3</a:t>
            </a:r>
            <a:r>
              <a:rPr lang="zh-CN" altLang="en-US" sz="18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=nextval[3</a:t>
            </a: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]=</a:t>
            </a:r>
            <a:r>
              <a:rPr lang="en-US" altLang="zh-CN" sz="1800" dirty="0" smtClean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62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407662" y="3143248"/>
            <a:ext cx="371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dirty="0" smtClean="0">
                <a:latin typeface="Consolas" pitchFamily="49" charset="0"/>
                <a:cs typeface="Consolas" pitchFamily="49" charset="0"/>
              </a:rPr>
              <a:t>a  a  a  b  a  a  a  a  b</a:t>
            </a:r>
            <a:endParaRPr lang="zh-CN" altLang="en-US" sz="2000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4480" y="3143248"/>
            <a:ext cx="642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: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07662" y="2857496"/>
            <a:ext cx="3857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  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 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2 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  </a:t>
            </a:r>
            <a:r>
              <a:rPr lang="en-US" altLang="zh-CN" sz="1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 </a:t>
            </a:r>
            <a:r>
              <a:rPr lang="en-US" altLang="zh-CN" sz="14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5 </a:t>
            </a:r>
            <a:r>
              <a:rPr lang="en-US" altLang="zh-CN" sz="12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6 </a:t>
            </a:r>
            <a:r>
              <a:rPr lang="en-US" altLang="zh-CN" sz="12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7 </a:t>
            </a:r>
            <a:r>
              <a:rPr lang="en-US" altLang="zh-CN" sz="12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8</a:t>
            </a:r>
            <a:endParaRPr lang="zh-CN" altLang="en-US" sz="16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00430" y="4038905"/>
            <a:ext cx="207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dirty="0" smtClean="0">
                <a:latin typeface="Consolas" pitchFamily="49" charset="0"/>
                <a:cs typeface="Consolas" pitchFamily="49" charset="0"/>
              </a:rPr>
              <a:t>a  a  a  a  b</a:t>
            </a:r>
            <a:endParaRPr lang="zh-CN" altLang="en-US" sz="2000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14480" y="4038905"/>
            <a:ext cx="642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: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00430" y="4488428"/>
            <a:ext cx="2571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  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 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  </a:t>
            </a:r>
            <a:r>
              <a:rPr lang="en-US" altLang="zh-CN" sz="12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 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 </a:t>
            </a:r>
            <a:endParaRPr lang="zh-CN" altLang="en-US" sz="16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43636" y="4143380"/>
            <a:ext cx="2857520" cy="1209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成功匹配：</a:t>
            </a:r>
            <a:endParaRPr lang="en-US" altLang="zh-CN" sz="1800" smtClean="0">
              <a:solidFill>
                <a:srgbClr val="FF0000"/>
              </a:solidFill>
              <a:latin typeface="Consolas" pitchFamily="49" charset="0"/>
              <a:ea typeface="方正启体简体" pitchFamily="65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返回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-t.length</a:t>
            </a:r>
          </a:p>
          <a:p>
            <a:pPr algn="l">
              <a:lnSpc>
                <a:spcPts val="3000"/>
              </a:lnSpc>
            </a:pP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 =9-5=4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rot="5400000">
            <a:off x="3679025" y="3582195"/>
            <a:ext cx="571504" cy="500066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5720" y="2571744"/>
            <a:ext cx="128588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因为</a:t>
            </a:r>
            <a:r>
              <a:rPr lang="en-US" altLang="zh-CN" sz="18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1800" dirty="0" smtClean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en-US" altLang="zh-CN" sz="18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zh-CN" sz="18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++;</a:t>
            </a:r>
          </a:p>
          <a:p>
            <a:pPr>
              <a:lnSpc>
                <a:spcPts val="3000"/>
              </a:lnSpc>
            </a:pP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++;</a:t>
            </a:r>
          </a:p>
          <a:p>
            <a:pPr>
              <a:lnSpc>
                <a:spcPts val="3000"/>
              </a:lnSpc>
            </a:pP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即</a:t>
            </a:r>
            <a:endParaRPr lang="en-US" altLang="zh-CN" sz="18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=4</a:t>
            </a:r>
          </a:p>
          <a:p>
            <a:pPr>
              <a:lnSpc>
                <a:spcPts val="3000"/>
              </a:lnSpc>
            </a:pP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rot="5400000">
            <a:off x="4116598" y="3582195"/>
            <a:ext cx="571504" cy="500066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rot="5400000">
            <a:off x="4526233" y="3582195"/>
            <a:ext cx="571504" cy="500066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rot="5400000">
            <a:off x="4935867" y="3572147"/>
            <a:ext cx="571504" cy="500066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rot="5400000">
            <a:off x="5362291" y="3582195"/>
            <a:ext cx="571504" cy="500066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rot="5400000">
            <a:off x="5750727" y="3582195"/>
            <a:ext cx="571504" cy="500066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928662" y="997262"/>
          <a:ext cx="7143798" cy="1112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85950"/>
                <a:gridCol w="1143008"/>
                <a:gridCol w="1071570"/>
                <a:gridCol w="1143008"/>
                <a:gridCol w="1071570"/>
                <a:gridCol w="9286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j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t[j]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18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18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18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18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b</a:t>
                      </a:r>
                      <a:endParaRPr lang="zh-CN" altLang="en-US" sz="1800" b="1" i="1" dirty="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err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nextval</a:t>
                      </a:r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[j]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18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组合 27"/>
          <p:cNvGrpSpPr/>
          <p:nvPr/>
        </p:nvGrpSpPr>
        <p:grpSpPr>
          <a:xfrm>
            <a:off x="1357290" y="5029154"/>
            <a:ext cx="5357850" cy="871658"/>
            <a:chOff x="1357290" y="4929198"/>
            <a:chExt cx="5357850" cy="871658"/>
          </a:xfrm>
        </p:grpSpPr>
        <p:sp>
          <p:nvSpPr>
            <p:cNvPr id="26" name="TextBox 25"/>
            <p:cNvSpPr txBox="1"/>
            <p:nvPr/>
          </p:nvSpPr>
          <p:spPr>
            <a:xfrm>
              <a:off x="1357290" y="5400746"/>
              <a:ext cx="53578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改进后的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KMP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算法进一步提高模式匹配的效率。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下箭头 26"/>
            <p:cNvSpPr/>
            <p:nvPr/>
          </p:nvSpPr>
          <p:spPr bwMode="auto">
            <a:xfrm>
              <a:off x="3857620" y="4929198"/>
              <a:ext cx="214314" cy="357190"/>
            </a:xfrm>
            <a:prstGeom prst="downArrow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63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642910" y="571480"/>
            <a:ext cx="3786214" cy="430887"/>
          </a:xfrm>
          <a:prstGeom prst="rect">
            <a:avLst/>
          </a:prstGeom>
          <a:solidFill>
            <a:srgbClr val="0066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22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数据结构</a:t>
            </a:r>
            <a:r>
              <a:rPr kumimoji="1" lang="zh-CN" altLang="en-US" sz="2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经典算法的启示</a:t>
            </a:r>
            <a:endParaRPr kumimoji="1"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905001" y="1643050"/>
            <a:ext cx="1309677" cy="400110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BF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785918" y="3328990"/>
            <a:ext cx="1736718" cy="400110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KMP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endParaRPr lang="zh-CN" altLang="en-US" sz="200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2632070" y="2359016"/>
            <a:ext cx="36544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1800" smtClean="0">
                <a:solidFill>
                  <a:srgbClr val="FF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利用模式串</a:t>
            </a:r>
            <a:r>
              <a:rPr lang="zh-CN" altLang="en-US" sz="1800" dirty="0">
                <a:solidFill>
                  <a:srgbClr val="FF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中</a:t>
            </a:r>
            <a:r>
              <a:rPr lang="zh-CN" altLang="en-US" sz="1800">
                <a:solidFill>
                  <a:srgbClr val="FF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部分</a:t>
            </a:r>
            <a:r>
              <a:rPr lang="zh-CN" altLang="en-US" sz="1800" smtClean="0">
                <a:solidFill>
                  <a:srgbClr val="FF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匹配信息</a:t>
            </a:r>
            <a:endParaRPr lang="zh-CN" altLang="en-US" sz="1800" dirty="0">
              <a:solidFill>
                <a:srgbClr val="FF00FF"/>
              </a:solidFill>
              <a:latin typeface="仿宋" pitchFamily="49" charset="-122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473332" y="2143116"/>
            <a:ext cx="215900" cy="1008062"/>
          </a:xfrm>
          <a:prstGeom prst="downArrow">
            <a:avLst>
              <a:gd name="adj1" fmla="val 50000"/>
              <a:gd name="adj2" fmla="val 116728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64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428596" y="692150"/>
            <a:ext cx="8353425" cy="3875077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08000" bIns="10800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zh-CN" sz="20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  </a:t>
            </a:r>
            <a:r>
              <a:rPr lang="en-US" altLang="zh-CN" sz="20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InsStr(s1</a:t>
            </a:r>
            <a:r>
              <a:rPr lang="zh-CN" altLang="en-US" sz="20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s2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插入。将串</a:t>
            </a:r>
            <a:r>
              <a:rPr lang="en-US" altLang="zh-CN" sz="20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s2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插入到串</a:t>
            </a:r>
            <a:r>
              <a:rPr lang="en-US" altLang="zh-CN" sz="20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s1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的第</a:t>
            </a:r>
            <a:r>
              <a:rPr lang="en-US" altLang="zh-CN" sz="2000" i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2000" dirty="0" err="1">
                <a:solidFill>
                  <a:srgbClr val="3333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dirty="0" err="1">
                <a:solidFill>
                  <a:srgbClr val="3333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）个</a:t>
            </a:r>
            <a:r>
              <a:rPr lang="zh-CN" altLang="en-US" sz="20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字符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中，即将</a:t>
            </a:r>
            <a:r>
              <a:rPr lang="en-US" altLang="zh-CN" sz="20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s2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的第一个字符作为</a:t>
            </a:r>
            <a:r>
              <a:rPr lang="en-US" altLang="zh-CN" sz="20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s1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的第</a:t>
            </a:r>
            <a:r>
              <a:rPr lang="en-US" altLang="zh-CN" sz="2000" i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字符，并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返回产生的新串。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zh-CN" sz="20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  </a:t>
            </a:r>
            <a:r>
              <a:rPr lang="en-US" altLang="zh-CN" sz="20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DelStr(s</a:t>
            </a:r>
            <a:r>
              <a:rPr lang="zh-CN" altLang="en-US" sz="20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删除。从串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中删去从第</a:t>
            </a:r>
            <a:r>
              <a:rPr lang="en-US" altLang="zh-CN" sz="2000" i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2000" dirty="0" err="1">
                <a:solidFill>
                  <a:srgbClr val="3333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dirty="0" err="1">
                <a:solidFill>
                  <a:srgbClr val="3333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）个字符开始的长度为</a:t>
            </a:r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20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串，并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返回产生的新串。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zh-CN" sz="20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  </a:t>
            </a:r>
            <a:r>
              <a:rPr lang="en-US" altLang="zh-CN" sz="20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RepStr(s</a:t>
            </a:r>
            <a:r>
              <a:rPr lang="zh-CN" altLang="en-US" sz="20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20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替换。在串</a:t>
            </a: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中，将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2000" i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2000" dirty="0" err="1">
                <a:solidFill>
                  <a:srgbClr val="3333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dirty="0" err="1">
                <a:solidFill>
                  <a:srgbClr val="3333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）个字符开始的</a:t>
            </a:r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个字符构成的子串用串</a:t>
            </a: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替换，并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返回产生的新串。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zh-CN" sz="20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  </a:t>
            </a:r>
            <a:r>
              <a:rPr lang="en-US" altLang="zh-CN" sz="20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DispStr(s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串输出。输出串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的所有元素值。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7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85720" y="2549414"/>
            <a:ext cx="8362952" cy="451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spcBef>
                <a:spcPts val="0"/>
              </a:spcBef>
            </a:pPr>
            <a:r>
              <a:rPr kumimoji="1" lang="zh-CN" altLang="en-US" sz="2000" smtClean="0">
                <a:latin typeface="楷体" pitchFamily="49" charset="-122"/>
                <a:ea typeface="楷体" pitchFamily="49" charset="-122"/>
              </a:rPr>
              <a:t>串</a:t>
            </a:r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中元素逻辑关系与线性表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的相同，</a:t>
            </a:r>
            <a:r>
              <a:rPr kumimoji="1" lang="zh-CN" altLang="en-US" sz="2000" smtClean="0">
                <a:latin typeface="楷体" pitchFamily="49" charset="-122"/>
                <a:ea typeface="楷体" pitchFamily="49" charset="-122"/>
              </a:rPr>
              <a:t>串</a:t>
            </a:r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可以采用与线性表相同的存储结构。</a:t>
            </a:r>
            <a:endParaRPr kumimoji="1"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5000628" y="3620984"/>
            <a:ext cx="13573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dirty="0">
                <a:solidFill>
                  <a:srgbClr val="339933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逻辑结构</a:t>
            </a: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5027592" y="4771921"/>
            <a:ext cx="14398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>
                <a:solidFill>
                  <a:srgbClr val="339933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存储结构</a:t>
            </a:r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5715008" y="4052784"/>
            <a:ext cx="0" cy="719137"/>
          </a:xfrm>
          <a:prstGeom prst="line">
            <a:avLst/>
          </a:prstGeom>
          <a:noFill/>
          <a:ln w="38100">
            <a:solidFill>
              <a:srgbClr val="FF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 algn="ctr"/>
            <a:endParaRPr lang="zh-CN" altLang="en-US"/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2579667" y="3692422"/>
            <a:ext cx="1063639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线性表</a:t>
            </a:r>
            <a:endParaRPr lang="zh-CN" altLang="en-US" sz="20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0" name="Freeform 6"/>
          <p:cNvSpPr>
            <a:spLocks/>
          </p:cNvSpPr>
          <p:nvPr/>
        </p:nvSpPr>
        <p:spPr bwMode="auto">
          <a:xfrm>
            <a:off x="2444729" y="4131238"/>
            <a:ext cx="484197" cy="724821"/>
          </a:xfrm>
          <a:custGeom>
            <a:avLst/>
            <a:gdLst/>
            <a:ahLst/>
            <a:cxnLst>
              <a:cxn ang="0">
                <a:pos x="267" y="0"/>
              </a:cxn>
              <a:cxn ang="0">
                <a:pos x="0" y="416"/>
              </a:cxn>
            </a:cxnLst>
            <a:rect l="0" t="0" r="r" b="b"/>
            <a:pathLst>
              <a:path w="267" h="416">
                <a:moveTo>
                  <a:pt x="267" y="0"/>
                </a:moveTo>
                <a:lnTo>
                  <a:pt x="0" y="416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pPr algn="ctr"/>
            <a:endParaRPr lang="zh-CN" altLang="en-US"/>
          </a:p>
        </p:txBody>
      </p:sp>
      <p:sp>
        <p:nvSpPr>
          <p:cNvPr id="21" name="Freeform 7"/>
          <p:cNvSpPr>
            <a:spLocks/>
          </p:cNvSpPr>
          <p:nvPr/>
        </p:nvSpPr>
        <p:spPr bwMode="auto">
          <a:xfrm>
            <a:off x="3357554" y="4131238"/>
            <a:ext cx="428627" cy="71437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6" y="368"/>
              </a:cxn>
            </a:cxnLst>
            <a:rect l="0" t="0" r="r" b="b"/>
            <a:pathLst>
              <a:path w="256" h="368">
                <a:moveTo>
                  <a:pt x="0" y="0"/>
                </a:moveTo>
                <a:lnTo>
                  <a:pt x="256" y="368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pPr algn="ctr"/>
            <a:endParaRPr lang="zh-CN" altLang="en-US"/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1643043" y="4843359"/>
            <a:ext cx="1214446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方正兰亭超细黑简体" pitchFamily="2" charset="-122"/>
                <a:ea typeface="方正兰亭超细黑简体" pitchFamily="2" charset="-122"/>
                <a:cs typeface="Times New Roman" pitchFamily="18" charset="0"/>
              </a:rPr>
              <a:t>顺</a:t>
            </a:r>
            <a:r>
              <a:rPr lang="zh-CN" altLang="en-US" sz="2000" smtClean="0">
                <a:solidFill>
                  <a:srgbClr val="0000FF"/>
                </a:solidFill>
                <a:latin typeface="方正兰亭超细黑简体" pitchFamily="2" charset="-122"/>
                <a:ea typeface="方正兰亭超细黑简体" pitchFamily="2" charset="-122"/>
                <a:cs typeface="Times New Roman" pitchFamily="18" charset="0"/>
              </a:rPr>
              <a:t>序表</a:t>
            </a:r>
            <a:endParaRPr lang="zh-CN" altLang="en-US" sz="2000">
              <a:solidFill>
                <a:srgbClr val="0000FF"/>
              </a:solidFill>
              <a:latin typeface="方正兰亭超细黑简体" pitchFamily="2" charset="-122"/>
              <a:ea typeface="方正兰亭超细黑简体" pitchFamily="2" charset="-122"/>
              <a:cs typeface="Times New Roman" pitchFamily="18" charset="0"/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3514704" y="4843359"/>
            <a:ext cx="985858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方正兰亭超细黑简体" pitchFamily="2" charset="-122"/>
                <a:ea typeface="方正兰亭超细黑简体" pitchFamily="2" charset="-122"/>
                <a:cs typeface="Times New Roman" pitchFamily="18" charset="0"/>
              </a:rPr>
              <a:t>链 表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500166" y="5774312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smtClean="0">
                <a:latin typeface="方正启体简体" pitchFamily="65" charset="-122"/>
                <a:ea typeface="方正启体简体" pitchFamily="65" charset="-122"/>
              </a:rPr>
              <a:t>顺序串</a:t>
            </a:r>
            <a:endParaRPr lang="zh-CN" altLang="en-US" sz="2000">
              <a:latin typeface="方正启体简体" pitchFamily="65" charset="-122"/>
              <a:ea typeface="方正启体简体" pitchFamily="65" charset="-122"/>
            </a:endParaRPr>
          </a:p>
        </p:txBody>
      </p:sp>
      <p:sp>
        <p:nvSpPr>
          <p:cNvPr id="25" name="下箭头 24"/>
          <p:cNvSpPr/>
          <p:nvPr/>
        </p:nvSpPr>
        <p:spPr>
          <a:xfrm>
            <a:off x="2214546" y="5417122"/>
            <a:ext cx="142876" cy="285752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214678" y="5774312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smtClean="0">
                <a:latin typeface="方正启体简体" pitchFamily="65" charset="-122"/>
                <a:ea typeface="方正启体简体" pitchFamily="65" charset="-122"/>
              </a:rPr>
              <a:t>链串</a:t>
            </a:r>
            <a:endParaRPr lang="zh-CN" altLang="en-US" sz="2000">
              <a:latin typeface="方正启体简体" pitchFamily="65" charset="-122"/>
              <a:ea typeface="方正启体简体" pitchFamily="65" charset="-122"/>
            </a:endParaRPr>
          </a:p>
        </p:txBody>
      </p:sp>
      <p:sp>
        <p:nvSpPr>
          <p:cNvPr id="27" name="下箭头 26"/>
          <p:cNvSpPr/>
          <p:nvPr/>
        </p:nvSpPr>
        <p:spPr>
          <a:xfrm>
            <a:off x="3929058" y="5417122"/>
            <a:ext cx="142876" cy="285752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 Box 2" descr="蓝色面巾纸"/>
          <p:cNvSpPr txBox="1">
            <a:spLocks noChangeArrowheads="1"/>
          </p:cNvSpPr>
          <p:nvPr/>
        </p:nvSpPr>
        <p:spPr bwMode="auto">
          <a:xfrm>
            <a:off x="571472" y="1643050"/>
            <a:ext cx="5929354" cy="477805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4.2.1 </a:t>
            </a: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串</a:t>
            </a:r>
            <a:r>
              <a:rPr kumimoji="1" lang="zh-CN" altLang="en-US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的顺序存储及其基本操作实现      </a:t>
            </a:r>
          </a:p>
        </p:txBody>
      </p:sp>
      <p:sp>
        <p:nvSpPr>
          <p:cNvPr id="29" name="Rectangle 4" descr="新闻纸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143108" y="571480"/>
            <a:ext cx="3600000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88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2800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4</a:t>
            </a:r>
            <a:r>
              <a:rPr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.2 </a:t>
            </a:r>
            <a:r>
              <a:rPr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串的存储结构 </a:t>
            </a:r>
            <a:endParaRPr lang="zh-CN" altLang="en-US" sz="2800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8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428596" y="428604"/>
            <a:ext cx="821537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对于非紧缩</a:t>
            </a:r>
            <a:r>
              <a:rPr kumimoji="1" lang="zh-CN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格</a:t>
            </a:r>
            <a:r>
              <a:rPr kumimoji="1"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式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（一个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char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存放一个字符）</a:t>
            </a:r>
            <a:r>
              <a:rPr kumimoji="1"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顺序</a:t>
            </a:r>
            <a:r>
              <a:rPr kumimoji="1"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串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其类型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声明</a:t>
            </a:r>
            <a:r>
              <a:rPr kumimoji="1"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如下</a:t>
            </a:r>
            <a:r>
              <a:rPr kumimoji="1" lang="zh-CN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zh-CN" altLang="en-US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endParaRPr kumimoji="1" lang="zh-CN" altLang="en-US" sz="2000" dirty="0">
              <a:solidFill>
                <a:srgbClr val="FF33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1267" name="Text Box 1027"/>
          <p:cNvSpPr txBox="1">
            <a:spLocks noChangeArrowheads="1"/>
          </p:cNvSpPr>
          <p:nvPr/>
        </p:nvSpPr>
        <p:spPr bwMode="auto">
          <a:xfrm>
            <a:off x="928662" y="1326032"/>
            <a:ext cx="4743458" cy="22458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#define 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MaxSize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100</a:t>
            </a:r>
          </a:p>
          <a:p>
            <a:pPr>
              <a:lnSpc>
                <a:spcPct val="150000"/>
              </a:lnSpc>
            </a:pP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typedef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struct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char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data[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MaxSize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];</a:t>
            </a:r>
          </a:p>
          <a:p>
            <a:pPr>
              <a:lnSpc>
                <a:spcPct val="150000"/>
              </a:lnSpc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en-US" altLang="zh-CN" sz="1800" dirty="0" err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length;</a:t>
            </a:r>
          </a:p>
          <a:p>
            <a:pPr>
              <a:lnSpc>
                <a:spcPct val="150000"/>
              </a:lnSpc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 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SqString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20856" y="2327286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smtClean="0">
                <a:latin typeface="仿宋" pitchFamily="49" charset="-122"/>
                <a:ea typeface="仿宋" pitchFamily="49" charset="-122"/>
                <a:cs typeface="Times New Roman" pitchFamily="18" charset="0"/>
              </a:rPr>
              <a:t>用来存储字符串</a:t>
            </a:r>
            <a:endParaRPr lang="zh-CN" altLang="en-US" sz="200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00166" y="4212559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smtClean="0">
                <a:latin typeface="仿宋" pitchFamily="49" charset="-122"/>
                <a:ea typeface="仿宋" pitchFamily="49" charset="-122"/>
                <a:cs typeface="Times New Roman" pitchFamily="18" charset="0"/>
              </a:rPr>
              <a:t>用来存储字符串长度</a:t>
            </a:r>
            <a:endParaRPr lang="zh-CN" altLang="en-US" sz="2000">
              <a:latin typeface="仿宋" pitchFamily="49" charset="-122"/>
              <a:ea typeface="仿宋" pitchFamily="49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rot="5400000" flipH="1" flipV="1">
            <a:off x="2213752" y="3641055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rot="10800000">
            <a:off x="4071934" y="2511456"/>
            <a:ext cx="200026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9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1010</TotalTime>
  <Words>5120</Words>
  <Application>Microsoft Office PowerPoint</Application>
  <PresentationFormat>全屏显示(4:3)</PresentationFormat>
  <Paragraphs>995</Paragraphs>
  <Slides>64</Slides>
  <Notes>40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65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375</cp:revision>
  <dcterms:created xsi:type="dcterms:W3CDTF">2004-04-05T09:09:14Z</dcterms:created>
  <dcterms:modified xsi:type="dcterms:W3CDTF">2021-05-08T01:24:09Z</dcterms:modified>
</cp:coreProperties>
</file>