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88"/>
  </p:notesMasterIdLst>
  <p:sldIdLst>
    <p:sldId id="350" r:id="rId2"/>
    <p:sldId id="415" r:id="rId3"/>
    <p:sldId id="416" r:id="rId4"/>
    <p:sldId id="417" r:id="rId5"/>
    <p:sldId id="418" r:id="rId6"/>
    <p:sldId id="419" r:id="rId7"/>
    <p:sldId id="420" r:id="rId8"/>
    <p:sldId id="421" r:id="rId9"/>
    <p:sldId id="422" r:id="rId10"/>
    <p:sldId id="423" r:id="rId11"/>
    <p:sldId id="424" r:id="rId12"/>
    <p:sldId id="425" r:id="rId13"/>
    <p:sldId id="426" r:id="rId14"/>
    <p:sldId id="427" r:id="rId15"/>
    <p:sldId id="428" r:id="rId16"/>
    <p:sldId id="429" r:id="rId17"/>
    <p:sldId id="430" r:id="rId18"/>
    <p:sldId id="431" r:id="rId19"/>
    <p:sldId id="432" r:id="rId20"/>
    <p:sldId id="433" r:id="rId21"/>
    <p:sldId id="434" r:id="rId22"/>
    <p:sldId id="435" r:id="rId23"/>
    <p:sldId id="436" r:id="rId24"/>
    <p:sldId id="437" r:id="rId25"/>
    <p:sldId id="438" r:id="rId26"/>
    <p:sldId id="439" r:id="rId27"/>
    <p:sldId id="441" r:id="rId28"/>
    <p:sldId id="442" r:id="rId29"/>
    <p:sldId id="443" r:id="rId30"/>
    <p:sldId id="444" r:id="rId31"/>
    <p:sldId id="445" r:id="rId32"/>
    <p:sldId id="446" r:id="rId33"/>
    <p:sldId id="447" r:id="rId34"/>
    <p:sldId id="448" r:id="rId35"/>
    <p:sldId id="449" r:id="rId36"/>
    <p:sldId id="450" r:id="rId37"/>
    <p:sldId id="451" r:id="rId38"/>
    <p:sldId id="452" r:id="rId39"/>
    <p:sldId id="453" r:id="rId40"/>
    <p:sldId id="454" r:id="rId41"/>
    <p:sldId id="455" r:id="rId42"/>
    <p:sldId id="456" r:id="rId43"/>
    <p:sldId id="457" r:id="rId44"/>
    <p:sldId id="458" r:id="rId45"/>
    <p:sldId id="459" r:id="rId46"/>
    <p:sldId id="460" r:id="rId47"/>
    <p:sldId id="461" r:id="rId48"/>
    <p:sldId id="462" r:id="rId49"/>
    <p:sldId id="463" r:id="rId50"/>
    <p:sldId id="464" r:id="rId51"/>
    <p:sldId id="465" r:id="rId52"/>
    <p:sldId id="466" r:id="rId53"/>
    <p:sldId id="467" r:id="rId54"/>
    <p:sldId id="468" r:id="rId55"/>
    <p:sldId id="469" r:id="rId56"/>
    <p:sldId id="470" r:id="rId57"/>
    <p:sldId id="471" r:id="rId58"/>
    <p:sldId id="472" r:id="rId59"/>
    <p:sldId id="473" r:id="rId60"/>
    <p:sldId id="474" r:id="rId61"/>
    <p:sldId id="476" r:id="rId62"/>
    <p:sldId id="477" r:id="rId63"/>
    <p:sldId id="478" r:id="rId64"/>
    <p:sldId id="479" r:id="rId65"/>
    <p:sldId id="480" r:id="rId66"/>
    <p:sldId id="481" r:id="rId67"/>
    <p:sldId id="482" r:id="rId68"/>
    <p:sldId id="483" r:id="rId69"/>
    <p:sldId id="484" r:id="rId70"/>
    <p:sldId id="485" r:id="rId71"/>
    <p:sldId id="486" r:id="rId72"/>
    <p:sldId id="487" r:id="rId73"/>
    <p:sldId id="488" r:id="rId74"/>
    <p:sldId id="489" r:id="rId75"/>
    <p:sldId id="490" r:id="rId76"/>
    <p:sldId id="491" r:id="rId77"/>
    <p:sldId id="492" r:id="rId78"/>
    <p:sldId id="493" r:id="rId79"/>
    <p:sldId id="494" r:id="rId80"/>
    <p:sldId id="495" r:id="rId81"/>
    <p:sldId id="496" r:id="rId82"/>
    <p:sldId id="497" r:id="rId83"/>
    <p:sldId id="498" r:id="rId84"/>
    <p:sldId id="499" r:id="rId85"/>
    <p:sldId id="500" r:id="rId86"/>
    <p:sldId id="501" r:id="rId87"/>
  </p:sldIdLst>
  <p:sldSz cx="9144000" cy="6858000" type="screen4x3"/>
  <p:notesSz cx="6858000" cy="9144000"/>
  <p:defaultTextStyle>
    <a:defPPr>
      <a:defRPr lang="zh-CN"/>
    </a:defPPr>
    <a:lvl1pPr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000000"/>
    <a:srgbClr val="336600"/>
    <a:srgbClr val="996633"/>
    <a:srgbClr val="003300"/>
    <a:srgbClr val="0066FF"/>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82" autoAdjust="0"/>
  </p:normalViewPr>
  <p:slideViewPr>
    <p:cSldViewPr>
      <p:cViewPr varScale="1">
        <p:scale>
          <a:sx n="100" d="100"/>
          <a:sy n="100" d="100"/>
        </p:scale>
        <p:origin x="-49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419E8C-BFDA-4996-9B62-9A32106FEA80}" type="datetimeFigureOut">
              <a:rPr lang="zh-CN" altLang="en-US" smtClean="0"/>
              <a:pPr/>
              <a:t>2021/5/8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C22EA6-E7A9-43D4-863D-4A11B2B4393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3C22EA6-E7A9-43D4-863D-4A11B2B4393C}"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49</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3C22EA6-E7A9-43D4-863D-4A11B2B4393C}" type="slidenum">
              <a:rPr lang="zh-CN" altLang="en-US" smtClean="0"/>
              <a:pPr/>
              <a:t>51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3C22EA6-E7A9-43D4-863D-4A11B2B4393C}" type="slidenum">
              <a:rPr lang="zh-CN" altLang="en-US" smtClean="0"/>
              <a:pPr/>
              <a:t>53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3C22EA6-E7A9-43D4-863D-4A11B2B4393C}" type="slidenum">
              <a:rPr lang="zh-CN" altLang="en-US" smtClean="0"/>
              <a:pPr/>
              <a:t>54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3C22EA6-E7A9-43D4-863D-4A11B2B4393C}" type="slidenum">
              <a:rPr lang="zh-CN" altLang="en-US" smtClean="0"/>
              <a:pPr/>
              <a:t>55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3C22EA6-E7A9-43D4-863D-4A11B2B4393C}" type="slidenum">
              <a:rPr lang="zh-CN" altLang="en-US" smtClean="0"/>
              <a:pPr/>
              <a:t>56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3C22EA6-E7A9-43D4-863D-4A11B2B4393C}" type="slidenum">
              <a:rPr lang="zh-CN" altLang="en-US" smtClean="0"/>
              <a:pPr/>
              <a:t>57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3C22EA6-E7A9-43D4-863D-4A11B2B4393C}" type="slidenum">
              <a:rPr lang="zh-CN" altLang="en-US" smtClean="0"/>
              <a:pPr/>
              <a:t>58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3C22EA6-E7A9-43D4-863D-4A11B2B4393C}" type="slidenum">
              <a:rPr lang="zh-CN" altLang="en-US" smtClean="0"/>
              <a:pPr/>
              <a:t>59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3C22EA6-E7A9-43D4-863D-4A11B2B4393C}"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3C22EA6-E7A9-43D4-863D-4A11B2B4393C}"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3C22EA6-E7A9-43D4-863D-4A11B2B4393C}"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3C22EA6-E7A9-43D4-863D-4A11B2B4393C}"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31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43</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47</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48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F225F2F7-8AD0-4BEA-91DC-61D82E2F5127}" type="slidenum">
              <a:rPr lang="en-US" altLang="zh-CN" smtClean="0"/>
              <a:pPr/>
              <a:t>‹#›</a:t>
            </a:fld>
            <a:r>
              <a:rPr lang="en-US" altLang="zh-CN" smtClean="0"/>
              <a:t>/86</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19D06-4B92-4EB8-8B46-E96B01B89E29}"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0"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5.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4.gif"/><Relationship Id="rId4" Type="http://schemas.openxmlformats.org/officeDocument/2006/relationships/image" Target="../media/image1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4.gif"/><Relationship Id="rId4" Type="http://schemas.openxmlformats.org/officeDocument/2006/relationships/image" Target="../media/image16.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descr="新闻纸">
            <a:hlinkClick r:id="" action="ppaction://hlinkshowjump?jump=nextslide"/>
          </p:cNvPr>
          <p:cNvSpPr>
            <a:spLocks noChangeArrowheads="1"/>
          </p:cNvSpPr>
          <p:nvPr/>
        </p:nvSpPr>
        <p:spPr bwMode="auto">
          <a:xfrm>
            <a:off x="2615074" y="2214554"/>
            <a:ext cx="3885752"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5.1 </a:t>
            </a:r>
            <a:r>
              <a:rPr lang="zh-CN" altLang="en-US"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什么是递归</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 name="Text Box 12"/>
          <p:cNvSpPr txBox="1">
            <a:spLocks noChangeArrowheads="1"/>
          </p:cNvSpPr>
          <p:nvPr/>
        </p:nvSpPr>
        <p:spPr bwMode="auto">
          <a:xfrm>
            <a:off x="2285984" y="928670"/>
            <a:ext cx="3571900" cy="584775"/>
          </a:xfrm>
          <a:prstGeom prst="rect">
            <a:avLst/>
          </a:prstGeom>
          <a:ln>
            <a:solidFill>
              <a:schemeClr val="bg1"/>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gn="ctr">
              <a:lnSpc>
                <a:spcPct val="100000"/>
              </a:lnSpc>
              <a:spcBef>
                <a:spcPct val="0"/>
              </a:spcBef>
            </a:pPr>
            <a:r>
              <a:rPr lang="zh-CN" altLang="en-US" sz="32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第</a:t>
            </a:r>
            <a:r>
              <a:rPr lang="en-US" altLang="zh-CN" sz="32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5</a:t>
            </a:r>
            <a:r>
              <a:rPr lang="zh-CN" altLang="en-US" sz="3200" smtClean="0">
                <a:solidFill>
                  <a:srgbClr val="FF3300"/>
                </a:solidFill>
                <a:effectLst>
                  <a:outerShdw blurRad="38100" dist="38100" dir="2700000" algn="tl">
                    <a:srgbClr val="000000"/>
                  </a:outerShdw>
                </a:effectLst>
                <a:latin typeface="Consolas" pitchFamily="49" charset="0"/>
                <a:ea typeface="微软雅黑" pitchFamily="34" charset="-122"/>
                <a:cs typeface="Consolas" pitchFamily="49" charset="0"/>
              </a:rPr>
              <a:t>章  递归</a:t>
            </a:r>
            <a:r>
              <a:rPr lang="zh-CN" altLang="en-US" sz="3200" b="0" smtClean="0">
                <a:solidFill>
                  <a:schemeClr val="tx2"/>
                </a:solidFill>
                <a:latin typeface="Consolas" pitchFamily="49" charset="0"/>
                <a:ea typeface="微软雅黑" pitchFamily="34" charset="-122"/>
                <a:cs typeface="Consolas" pitchFamily="49" charset="0"/>
              </a:rPr>
              <a:t> </a:t>
            </a:r>
            <a:endParaRPr lang="zh-CN" altLang="en-US" sz="3200" dirty="0">
              <a:latin typeface="Consolas" pitchFamily="49" charset="0"/>
              <a:ea typeface="微软雅黑" pitchFamily="34" charset="-122"/>
              <a:cs typeface="Consolas" pitchFamily="49" charset="0"/>
            </a:endParaRPr>
          </a:p>
        </p:txBody>
      </p:sp>
      <p:sp>
        <p:nvSpPr>
          <p:cNvPr id="5" name="Rectangle 4" descr="新闻纸">
            <a:hlinkClick r:id="" action="ppaction://noaction"/>
          </p:cNvPr>
          <p:cNvSpPr>
            <a:spLocks noChangeArrowheads="1"/>
          </p:cNvSpPr>
          <p:nvPr/>
        </p:nvSpPr>
        <p:spPr bwMode="auto">
          <a:xfrm>
            <a:off x="2615074" y="2999711"/>
            <a:ext cx="3885752"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5.2 </a:t>
            </a:r>
            <a:r>
              <a:rPr lang="zh-CN" altLang="en-US"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栈和递归 </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6" name="Rectangle 4" descr="新闻纸">
            <a:hlinkClick r:id="" action="ppaction://noaction"/>
          </p:cNvPr>
          <p:cNvSpPr>
            <a:spLocks noChangeArrowheads="1"/>
          </p:cNvSpPr>
          <p:nvPr/>
        </p:nvSpPr>
        <p:spPr bwMode="auto">
          <a:xfrm>
            <a:off x="2615074" y="3785529"/>
            <a:ext cx="3885752" cy="523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288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ct val="0"/>
              </a:spcBef>
            </a:pPr>
            <a:r>
              <a:rPr lang="en-US" altLang="zh-CN"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5.3 </a:t>
            </a:r>
            <a:r>
              <a:rPr lang="zh-CN" altLang="en-US"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递归算法的设计</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7" name="圆角矩形 6"/>
          <p:cNvSpPr/>
          <p:nvPr/>
        </p:nvSpPr>
        <p:spPr bwMode="auto">
          <a:xfrm>
            <a:off x="1482419" y="1857364"/>
            <a:ext cx="5572164" cy="2857520"/>
          </a:xfrm>
          <a:prstGeom prst="roundRect">
            <a:avLst/>
          </a:prstGeom>
          <a:ln>
            <a:noFill/>
            <a:headEnd/>
            <a:tailEnd/>
          </a:ln>
          <a:effectLst/>
          <a:scene3d>
            <a:camera prst="orthographicFront">
              <a:rot lat="0" lon="0" rev="0"/>
            </a:camera>
            <a:lightRig rig="chilly" dir="t">
              <a:rot lat="0" lon="0" rev="18480000"/>
            </a:lightRig>
          </a:scene3d>
          <a:sp3d prstMaterial="clear">
            <a:bevelT h="63500"/>
          </a:sp3d>
        </p:spPr>
        <p:style>
          <a:lnRef idx="1">
            <a:schemeClr val="accent4"/>
          </a:lnRef>
          <a:fillRef idx="2">
            <a:schemeClr val="accent4"/>
          </a:fillRef>
          <a:effectRef idx="1">
            <a:schemeClr val="accent4"/>
          </a:effectRef>
          <a:fontRef idx="minor">
            <a:schemeClr val="dk1"/>
          </a:fontRef>
        </p:style>
        <p:txBody>
          <a:bodyPr lIns="0" tIns="108000" rIns="0" bIns="0" rtlCol="0" anchor="ctr"/>
          <a:lstStyle>
            <a:defPPr>
              <a:defRPr lang="zh-CN"/>
            </a:defPPr>
            <a:lvl1pPr algn="l" rtl="0" fontAlgn="base">
              <a:spcBef>
                <a:spcPct val="0"/>
              </a:spcBef>
              <a:spcAft>
                <a:spcPct val="0"/>
              </a:spcAft>
              <a:defRPr sz="2400" b="1" kern="1200">
                <a:solidFill>
                  <a:schemeClr val="dk1"/>
                </a:solidFill>
                <a:latin typeface="+mn-lt"/>
                <a:ea typeface="+mn-ea"/>
                <a:cs typeface="+mn-cs"/>
              </a:defRPr>
            </a:lvl1pPr>
            <a:lvl2pPr marL="457200" algn="l" rtl="0" fontAlgn="base">
              <a:spcBef>
                <a:spcPct val="0"/>
              </a:spcBef>
              <a:spcAft>
                <a:spcPct val="0"/>
              </a:spcAft>
              <a:defRPr sz="2400" b="1" kern="1200">
                <a:solidFill>
                  <a:schemeClr val="dk1"/>
                </a:solidFill>
                <a:latin typeface="+mn-lt"/>
                <a:ea typeface="+mn-ea"/>
                <a:cs typeface="+mn-cs"/>
              </a:defRPr>
            </a:lvl2pPr>
            <a:lvl3pPr marL="914400" algn="l" rtl="0" fontAlgn="base">
              <a:spcBef>
                <a:spcPct val="0"/>
              </a:spcBef>
              <a:spcAft>
                <a:spcPct val="0"/>
              </a:spcAft>
              <a:defRPr sz="2400" b="1" kern="1200">
                <a:solidFill>
                  <a:schemeClr val="dk1"/>
                </a:solidFill>
                <a:latin typeface="+mn-lt"/>
                <a:ea typeface="+mn-ea"/>
                <a:cs typeface="+mn-cs"/>
              </a:defRPr>
            </a:lvl3pPr>
            <a:lvl4pPr marL="1371600" algn="l" rtl="0" fontAlgn="base">
              <a:spcBef>
                <a:spcPct val="0"/>
              </a:spcBef>
              <a:spcAft>
                <a:spcPct val="0"/>
              </a:spcAft>
              <a:defRPr sz="2400" b="1" kern="1200">
                <a:solidFill>
                  <a:schemeClr val="dk1"/>
                </a:solidFill>
                <a:latin typeface="+mn-lt"/>
                <a:ea typeface="+mn-ea"/>
                <a:cs typeface="+mn-cs"/>
              </a:defRPr>
            </a:lvl4pPr>
            <a:lvl5pPr marL="1828800" algn="l" rtl="0" fontAlgn="base">
              <a:spcBef>
                <a:spcPct val="0"/>
              </a:spcBef>
              <a:spcAft>
                <a:spcPct val="0"/>
              </a:spcAft>
              <a:defRPr sz="2400" b="1" kern="1200">
                <a:solidFill>
                  <a:schemeClr val="dk1"/>
                </a:solidFill>
                <a:latin typeface="+mn-lt"/>
                <a:ea typeface="+mn-ea"/>
                <a:cs typeface="+mn-cs"/>
              </a:defRPr>
            </a:lvl5pPr>
            <a:lvl6pPr marL="2286000" algn="l" defTabSz="914400" rtl="0" eaLnBrk="1" latinLnBrk="0" hangingPunct="1">
              <a:defRPr sz="2400" b="1" kern="1200">
                <a:solidFill>
                  <a:schemeClr val="dk1"/>
                </a:solidFill>
                <a:latin typeface="+mn-lt"/>
                <a:ea typeface="+mn-ea"/>
                <a:cs typeface="+mn-cs"/>
              </a:defRPr>
            </a:lvl6pPr>
            <a:lvl7pPr marL="2743200" algn="l" defTabSz="914400" rtl="0" eaLnBrk="1" latinLnBrk="0" hangingPunct="1">
              <a:defRPr sz="2400" b="1" kern="1200">
                <a:solidFill>
                  <a:schemeClr val="dk1"/>
                </a:solidFill>
                <a:latin typeface="+mn-lt"/>
                <a:ea typeface="+mn-ea"/>
                <a:cs typeface="+mn-cs"/>
              </a:defRPr>
            </a:lvl7pPr>
            <a:lvl8pPr marL="3200400" algn="l" defTabSz="914400" rtl="0" eaLnBrk="1" latinLnBrk="0" hangingPunct="1">
              <a:defRPr sz="2400" b="1" kern="1200">
                <a:solidFill>
                  <a:schemeClr val="dk1"/>
                </a:solidFill>
                <a:latin typeface="+mn-lt"/>
                <a:ea typeface="+mn-ea"/>
                <a:cs typeface="+mn-cs"/>
              </a:defRPr>
            </a:lvl8pPr>
            <a:lvl9pPr marL="3657600" algn="l" defTabSz="914400" rtl="0" eaLnBrk="1" latinLnBrk="0" hangingPunct="1">
              <a:defRPr sz="2400" b="1" kern="1200">
                <a:solidFill>
                  <a:schemeClr val="dk1"/>
                </a:solidFill>
                <a:latin typeface="+mn-lt"/>
                <a:ea typeface="+mn-ea"/>
                <a:cs typeface="+mn-cs"/>
              </a:defRPr>
            </a:lvl9pPr>
          </a:lstStyle>
          <a:p>
            <a:pPr algn="ctr">
              <a:lnSpc>
                <a:spcPct val="72000"/>
              </a:lnSpc>
            </a:pPr>
            <a:endParaRPr lang="zh-CN" altLang="en-US" sz="1800">
              <a:solidFill>
                <a:srgbClr val="0000CC"/>
              </a:solidFill>
              <a:latin typeface="Consolas" pitchFamily="49" charset="0"/>
              <a:ea typeface="宋体" pitchFamily="2" charset="-122"/>
              <a:cs typeface="Consolas" pitchFamily="49" charset="0"/>
            </a:endParaRPr>
          </a:p>
        </p:txBody>
      </p:sp>
      <p:grpSp>
        <p:nvGrpSpPr>
          <p:cNvPr id="11" name="组合 10"/>
          <p:cNvGrpSpPr/>
          <p:nvPr/>
        </p:nvGrpSpPr>
        <p:grpSpPr>
          <a:xfrm>
            <a:off x="785786" y="2643182"/>
            <a:ext cx="1482451" cy="1346106"/>
            <a:chOff x="552422" y="500043"/>
            <a:chExt cx="1482451" cy="1346106"/>
          </a:xfrm>
        </p:grpSpPr>
        <p:grpSp>
          <p:nvGrpSpPr>
            <p:cNvPr id="12" name="组合 11"/>
            <p:cNvGrpSpPr>
              <a:grpSpLocks/>
            </p:cNvGrpSpPr>
            <p:nvPr/>
          </p:nvGrpSpPr>
          <p:grpSpPr bwMode="auto">
            <a:xfrm>
              <a:off x="639103" y="500043"/>
              <a:ext cx="1289687" cy="1346106"/>
              <a:chOff x="6372294" y="2488774"/>
              <a:chExt cx="2520450" cy="2513016"/>
            </a:xfrm>
          </p:grpSpPr>
          <p:sp>
            <p:nvSpPr>
              <p:cNvPr id="15" name="任意多边形 14"/>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defPPr>
                  <a:defRPr lang="zh-CN"/>
                </a:defPPr>
                <a:lvl1pPr algn="l"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algn="ctr" eaLnBrk="1" hangingPunct="1">
                  <a:defRPr/>
                </a:pPr>
                <a:endParaRPr lang="zh-CN" altLang="en-US" kern="0">
                  <a:solidFill>
                    <a:srgbClr val="FFFFFF"/>
                  </a:solidFill>
                  <a:latin typeface="Arial"/>
                  <a:ea typeface="宋体"/>
                </a:endParaRPr>
              </a:p>
            </p:txBody>
          </p:sp>
          <p:sp>
            <p:nvSpPr>
              <p:cNvPr id="16" name="任意多边形 15"/>
              <p:cNvSpPr/>
              <p:nvPr/>
            </p:nvSpPr>
            <p:spPr>
              <a:xfrm rot="16377237">
                <a:off x="6372293" y="2510364"/>
                <a:ext cx="2476802"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defPPr>
                  <a:defRPr lang="zh-CN"/>
                </a:defPPr>
                <a:lvl1pPr algn="l"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algn="ctr" eaLnBrk="1" hangingPunct="1">
                  <a:defRPr/>
                </a:pPr>
                <a:endParaRPr lang="zh-CN" altLang="en-US" kern="0" smtClean="0">
                  <a:solidFill>
                    <a:srgbClr val="FFFFFF"/>
                  </a:solidFill>
                </a:endParaRPr>
              </a:p>
            </p:txBody>
          </p:sp>
        </p:grpSp>
        <p:sp>
          <p:nvSpPr>
            <p:cNvPr id="13" name="文本框 20"/>
            <p:cNvSpPr txBox="1">
              <a:spLocks noChangeArrowheads="1"/>
            </p:cNvSpPr>
            <p:nvPr/>
          </p:nvSpPr>
          <p:spPr bwMode="auto">
            <a:xfrm>
              <a:off x="552422" y="1161620"/>
              <a:ext cx="1482451" cy="338554"/>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algn="ctr" eaLnBrk="1" hangingPunct="1">
                <a:lnSpc>
                  <a:spcPct val="100000"/>
                </a:lnSpc>
              </a:pPr>
              <a:r>
                <a:rPr lang="en-US" altLang="zh-CN" sz="1600" b="1" dirty="0">
                  <a:solidFill>
                    <a:srgbClr val="9900FF"/>
                  </a:solidFill>
                  <a:latin typeface="Consolas" pitchFamily="49" charset="0"/>
                  <a:cs typeface="Consolas" pitchFamily="49" charset="0"/>
                </a:rPr>
                <a:t>CONTENTS</a:t>
              </a:r>
              <a:endParaRPr lang="zh-CN" altLang="en-US" sz="1600" b="1" dirty="0">
                <a:solidFill>
                  <a:srgbClr val="9900FF"/>
                </a:solidFill>
                <a:latin typeface="Consolas" pitchFamily="49" charset="0"/>
                <a:cs typeface="Consolas" pitchFamily="49" charset="0"/>
              </a:endParaRPr>
            </a:p>
          </p:txBody>
        </p:sp>
        <p:sp>
          <p:nvSpPr>
            <p:cNvPr id="14" name="文本框 20"/>
            <p:cNvSpPr txBox="1">
              <a:spLocks noChangeArrowheads="1"/>
            </p:cNvSpPr>
            <p:nvPr/>
          </p:nvSpPr>
          <p:spPr bwMode="auto">
            <a:xfrm>
              <a:off x="913620" y="785794"/>
              <a:ext cx="729422" cy="369332"/>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txBody>
            <a:bodyPr wrap="square">
              <a:spAutoFit/>
              <a:scene3d>
                <a:camera prst="orthographicFront"/>
                <a:lightRig rig="soft" dir="t">
                  <a:rot lat="0" lon="0" rev="10800000"/>
                </a:lightRig>
              </a:scene3d>
              <a:sp3d>
                <a:bevelT w="27940" h="12700"/>
                <a:contourClr>
                  <a:srgbClr val="DDDDDD"/>
                </a:contourClr>
              </a:sp3d>
            </a:bodyPr>
            <a:lstStyle>
              <a:defPPr>
                <a:defRPr lang="zh-CN"/>
              </a:defPPr>
              <a:lvl1pPr algn="l"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algn="ctr" eaLnBrk="1" hangingPunct="1">
                <a:lnSpc>
                  <a:spcPct val="100000"/>
                </a:lnSpc>
              </a:pPr>
              <a:r>
                <a:rPr lang="zh-CN" altLang="en-US" sz="1800" spc="150" dirty="0" smtClean="0">
                  <a:ln w="11430"/>
                  <a:solidFill>
                    <a:srgbClr val="FF0000"/>
                  </a:solidFill>
                  <a:effectLst>
                    <a:outerShdw blurRad="25400" algn="tl" rotWithShape="0">
                      <a:srgbClr val="000000">
                        <a:alpha val="43000"/>
                      </a:srgbClr>
                    </a:outerShdw>
                  </a:effectLst>
                  <a:latin typeface="华文中宋" pitchFamily="2" charset="-122"/>
                  <a:ea typeface="华文中宋" pitchFamily="2" charset="-122"/>
                  <a:cs typeface="Consolas" pitchFamily="49" charset="0"/>
                </a:rPr>
                <a:t>提纲</a:t>
              </a:r>
              <a:endParaRPr lang="zh-CN" altLang="en-US" sz="1800" spc="150" dirty="0">
                <a:ln w="11430"/>
                <a:solidFill>
                  <a:srgbClr val="FF0000"/>
                </a:solidFill>
                <a:effectLst>
                  <a:outerShdw blurRad="25400" algn="tl" rotWithShape="0">
                    <a:srgbClr val="000000">
                      <a:alpha val="43000"/>
                    </a:srgbClr>
                  </a:outerShdw>
                </a:effectLst>
                <a:latin typeface="华文中宋" pitchFamily="2" charset="-122"/>
                <a:ea typeface="华文中宋" pitchFamily="2" charset="-122"/>
                <a:cs typeface="Consolas" pitchFamily="49" charset="0"/>
              </a:endParaRPr>
            </a:p>
          </p:txBody>
        </p:sp>
      </p:grpSp>
      <p:sp>
        <p:nvSpPr>
          <p:cNvPr id="18" name="灯片编号占位符 17"/>
          <p:cNvSpPr>
            <a:spLocks noGrp="1"/>
          </p:cNvSpPr>
          <p:nvPr>
            <p:ph type="sldNum" sz="quarter" idx="12"/>
          </p:nvPr>
        </p:nvSpPr>
        <p:spPr/>
        <p:txBody>
          <a:bodyPr/>
          <a:lstStyle/>
          <a:p>
            <a:fld id="{F225F2F7-8AD0-4BEA-91DC-61D82E2F5127}" type="slidenum">
              <a:rPr lang="en-US" altLang="zh-CN" smtClean="0"/>
              <a:pPr/>
              <a:t>1</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547813" y="2060575"/>
            <a:ext cx="3452815" cy="1887010"/>
          </a:xfrm>
          <a:prstGeom prst="rect">
            <a:avLst/>
          </a:prstGeom>
          <a:solidFill>
            <a:schemeClr val="bg1"/>
          </a:solidFill>
          <a:ln>
            <a:noFill/>
            <a:headEnd/>
            <a:tailEnd/>
          </a:ln>
          <a:effectLst>
            <a:outerShdw blurRad="184150" dist="241300" dir="11520000" sx="110000" sy="110000" algn="ctr">
              <a:srgbClr val="000000">
                <a:alpha val="18000"/>
              </a:srgbClr>
            </a:outerShdw>
          </a:effectLst>
        </p:spPr>
        <p:style>
          <a:lnRef idx="1">
            <a:schemeClr val="accent3"/>
          </a:lnRef>
          <a:fillRef idx="2">
            <a:schemeClr val="accent3"/>
          </a:fillRef>
          <a:effectRef idx="1">
            <a:schemeClr val="accent3"/>
          </a:effectRef>
          <a:fontRef idx="minor">
            <a:schemeClr val="dk1"/>
          </a:fontRef>
        </p:style>
        <p:txBody>
          <a:bodyPr wrap="square" lIns="324000" tIns="180000" rIns="180000" bIns="180000">
            <a:spAutoFit/>
          </a:bodyPr>
          <a:lstStyle/>
          <a:p>
            <a:pPr algn="just">
              <a:spcBef>
                <a:spcPct val="50000"/>
              </a:spcBef>
            </a:pPr>
            <a:r>
              <a:rPr kumimoji="1" lang="en-US" altLang="zh-CN" sz="1800" dirty="0" err="1">
                <a:solidFill>
                  <a:srgbClr val="0000FF"/>
                </a:solidFill>
                <a:latin typeface="Consolas" pitchFamily="49" charset="0"/>
                <a:ea typeface="楷体" pitchFamily="49" charset="-122"/>
                <a:cs typeface="Consolas" pitchFamily="49" charset="0"/>
              </a:rPr>
              <a:t>typedef</a:t>
            </a: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smtClean="0">
                <a:solidFill>
                  <a:srgbClr val="0000FF"/>
                </a:solidFill>
                <a:latin typeface="Consolas" pitchFamily="49" charset="0"/>
                <a:ea typeface="楷体" pitchFamily="49" charset="-122"/>
                <a:cs typeface="Consolas" pitchFamily="49" charset="0"/>
              </a:rPr>
              <a:t> </a:t>
            </a:r>
            <a:r>
              <a:rPr kumimoji="1" lang="en-US" altLang="zh-CN" sz="1800" dirty="0" err="1" smtClean="0">
                <a:solidFill>
                  <a:srgbClr val="FF00FF"/>
                </a:solidFill>
                <a:latin typeface="Consolas" pitchFamily="49" charset="0"/>
                <a:ea typeface="楷体" pitchFamily="49" charset="-122"/>
                <a:cs typeface="Consolas" pitchFamily="49" charset="0"/>
              </a:rPr>
              <a:t>struct</a:t>
            </a:r>
            <a:r>
              <a:rPr kumimoji="1" lang="en-US" altLang="zh-CN" sz="1800" dirty="0" smtClean="0">
                <a:solidFill>
                  <a:srgbClr val="FF00FF"/>
                </a:solidFill>
                <a:latin typeface="Consolas" pitchFamily="49" charset="0"/>
                <a:ea typeface="楷体" pitchFamily="49" charset="-122"/>
                <a:cs typeface="Consolas" pitchFamily="49" charset="0"/>
              </a:rPr>
              <a:t> </a:t>
            </a:r>
            <a:r>
              <a:rPr kumimoji="1" lang="en-US" altLang="zh-CN" sz="1800" dirty="0" err="1">
                <a:solidFill>
                  <a:srgbClr val="FF00FF"/>
                </a:solidFill>
                <a:latin typeface="Consolas" pitchFamily="49" charset="0"/>
                <a:ea typeface="楷体" pitchFamily="49" charset="-122"/>
                <a:cs typeface="Consolas" pitchFamily="49" charset="0"/>
              </a:rPr>
              <a:t>LNode</a:t>
            </a:r>
            <a:r>
              <a:rPr kumimoji="1" lang="en-US" altLang="zh-CN" sz="1800" dirty="0">
                <a:solidFill>
                  <a:srgbClr val="0000FF"/>
                </a:solidFill>
                <a:latin typeface="Consolas" pitchFamily="49" charset="0"/>
                <a:ea typeface="楷体" pitchFamily="49" charset="-122"/>
                <a:cs typeface="Consolas" pitchFamily="49" charset="0"/>
              </a:rPr>
              <a:t> </a:t>
            </a:r>
          </a:p>
          <a:p>
            <a:pPr algn="just">
              <a:spcBef>
                <a:spcPct val="50000"/>
              </a:spcBef>
            </a:pPr>
            <a:r>
              <a:rPr kumimoji="1" lang="en-US" altLang="zh-CN" sz="1800">
                <a:solidFill>
                  <a:srgbClr val="0000FF"/>
                </a:solidFill>
                <a:latin typeface="Consolas" pitchFamily="49" charset="0"/>
                <a:ea typeface="楷体" pitchFamily="49" charset="-122"/>
                <a:cs typeface="Consolas" pitchFamily="49" charset="0"/>
              </a:rPr>
              <a:t>{ </a:t>
            </a:r>
            <a:r>
              <a:rPr kumimoji="1" lang="en-US" altLang="zh-CN" sz="1800" smtClean="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ElemType</a:t>
            </a:r>
            <a:r>
              <a:rPr kumimoji="1" lang="en-US" altLang="zh-CN" sz="1800" dirty="0">
                <a:solidFill>
                  <a:srgbClr val="0000FF"/>
                </a:solidFill>
                <a:latin typeface="Consolas" pitchFamily="49" charset="0"/>
                <a:ea typeface="楷体" pitchFamily="49" charset="-122"/>
                <a:cs typeface="Consolas" pitchFamily="49" charset="0"/>
              </a:rPr>
              <a:t> data;</a:t>
            </a:r>
          </a:p>
          <a:p>
            <a:pPr algn="just">
              <a:spcBef>
                <a:spcPct val="50000"/>
              </a:spcBef>
            </a:pPr>
            <a:r>
              <a:rPr kumimoji="1" lang="en-US" altLang="zh-CN" sz="1800">
                <a:solidFill>
                  <a:srgbClr val="0000FF"/>
                </a:solidFill>
                <a:latin typeface="Consolas" pitchFamily="49" charset="0"/>
                <a:ea typeface="楷体" pitchFamily="49" charset="-122"/>
                <a:cs typeface="Consolas" pitchFamily="49" charset="0"/>
              </a:rPr>
              <a:t>  </a:t>
            </a:r>
            <a:r>
              <a:rPr kumimoji="1" lang="en-US" altLang="zh-CN" sz="1800" smtClean="0">
                <a:solidFill>
                  <a:srgbClr val="0000FF"/>
                </a:solidFill>
                <a:latin typeface="Consolas" pitchFamily="49" charset="0"/>
                <a:ea typeface="楷体" pitchFamily="49" charset="-122"/>
                <a:cs typeface="Consolas" pitchFamily="49" charset="0"/>
              </a:rPr>
              <a:t>  </a:t>
            </a:r>
            <a:r>
              <a:rPr kumimoji="1" lang="en-US" altLang="zh-CN" sz="1800" dirty="0" err="1" smtClean="0">
                <a:solidFill>
                  <a:srgbClr val="FF00FF"/>
                </a:solidFill>
                <a:latin typeface="Consolas" pitchFamily="49" charset="0"/>
                <a:ea typeface="楷体" pitchFamily="49" charset="-122"/>
                <a:cs typeface="Consolas" pitchFamily="49" charset="0"/>
              </a:rPr>
              <a:t>struct</a:t>
            </a:r>
            <a:r>
              <a:rPr kumimoji="1" lang="en-US" altLang="zh-CN" sz="1800" dirty="0" smtClean="0">
                <a:solidFill>
                  <a:srgbClr val="FF00FF"/>
                </a:solidFill>
                <a:latin typeface="Consolas" pitchFamily="49" charset="0"/>
                <a:ea typeface="楷体" pitchFamily="49" charset="-122"/>
                <a:cs typeface="Consolas" pitchFamily="49" charset="0"/>
              </a:rPr>
              <a:t> </a:t>
            </a:r>
            <a:r>
              <a:rPr kumimoji="1" lang="en-US" altLang="zh-CN" sz="1800" dirty="0" err="1">
                <a:solidFill>
                  <a:srgbClr val="FF00FF"/>
                </a:solidFill>
                <a:latin typeface="Consolas" pitchFamily="49" charset="0"/>
                <a:ea typeface="楷体" pitchFamily="49" charset="-122"/>
                <a:cs typeface="Consolas" pitchFamily="49" charset="0"/>
              </a:rPr>
              <a:t>LNode</a:t>
            </a: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a:solidFill>
                  <a:srgbClr val="0000FF"/>
                </a:solidFill>
                <a:latin typeface="Consolas" pitchFamily="49" charset="0"/>
                <a:ea typeface="楷体" pitchFamily="49" charset="-122"/>
                <a:cs typeface="Consolas" pitchFamily="49" charset="0"/>
              </a:rPr>
              <a:t>next</a:t>
            </a:r>
            <a:r>
              <a:rPr kumimoji="1" lang="en-US" altLang="zh-CN" sz="1800" smtClean="0">
                <a:solidFill>
                  <a:srgbClr val="0000FF"/>
                </a:solidFill>
                <a:latin typeface="Consolas" pitchFamily="49" charset="0"/>
                <a:ea typeface="楷体" pitchFamily="49" charset="-122"/>
                <a:cs typeface="Consolas" pitchFamily="49" charset="0"/>
              </a:rPr>
              <a:t>;  </a:t>
            </a:r>
            <a:endParaRPr kumimoji="1" lang="en-US" altLang="zh-CN" sz="1800" dirty="0">
              <a:solidFill>
                <a:srgbClr val="0000FF"/>
              </a:solidFill>
              <a:latin typeface="Consolas" pitchFamily="49" charset="0"/>
              <a:ea typeface="楷体" pitchFamily="49" charset="-122"/>
              <a:cs typeface="Consolas" pitchFamily="49" charset="0"/>
            </a:endParaRPr>
          </a:p>
          <a:p>
            <a:pPr algn="just">
              <a:spcBef>
                <a:spcPct val="50000"/>
              </a:spcBef>
            </a:pPr>
            <a:r>
              <a:rPr kumimoji="1" lang="en-US" altLang="zh-CN" sz="1800" smtClean="0">
                <a:solidFill>
                  <a:srgbClr val="0000FF"/>
                </a:solidFill>
                <a:latin typeface="Consolas" pitchFamily="49" charset="0"/>
                <a:ea typeface="楷体" pitchFamily="49" charset="-122"/>
                <a:cs typeface="Consolas" pitchFamily="49" charset="0"/>
              </a:rPr>
              <a:t>}  </a:t>
            </a:r>
            <a:r>
              <a:rPr kumimoji="1" lang="en-US" altLang="zh-CN" sz="1800" smtClean="0">
                <a:solidFill>
                  <a:srgbClr val="FF0000"/>
                </a:solidFill>
                <a:latin typeface="Consolas" pitchFamily="49" charset="0"/>
                <a:ea typeface="楷体" pitchFamily="49" charset="-122"/>
                <a:cs typeface="Consolas" pitchFamily="49" charset="0"/>
              </a:rPr>
              <a:t>LinkNode</a:t>
            </a:r>
            <a:r>
              <a:rPr kumimoji="1" lang="en-US" altLang="zh-CN" sz="1800" smtClean="0">
                <a:solidFill>
                  <a:srgbClr val="0000FF"/>
                </a:solidFill>
                <a:latin typeface="Consolas" pitchFamily="49" charset="0"/>
                <a:ea typeface="楷体" pitchFamily="49" charset="-122"/>
                <a:cs typeface="Consolas" pitchFamily="49" charset="0"/>
              </a:rPr>
              <a:t>;      </a:t>
            </a:r>
            <a:endParaRPr kumimoji="1" lang="en-US" altLang="zh-CN" sz="1800" dirty="0">
              <a:solidFill>
                <a:srgbClr val="0000FF"/>
              </a:solidFill>
              <a:latin typeface="Consolas" pitchFamily="49" charset="0"/>
              <a:ea typeface="楷体" pitchFamily="49" charset="-122"/>
              <a:cs typeface="Consolas" pitchFamily="49" charset="0"/>
            </a:endParaRPr>
          </a:p>
        </p:txBody>
      </p:sp>
      <p:sp>
        <p:nvSpPr>
          <p:cNvPr id="8196" name="Text Box 4"/>
          <p:cNvSpPr txBox="1">
            <a:spLocks noChangeArrowheads="1"/>
          </p:cNvSpPr>
          <p:nvPr/>
        </p:nvSpPr>
        <p:spPr bwMode="auto">
          <a:xfrm>
            <a:off x="468313" y="188912"/>
            <a:ext cx="3527425" cy="430887"/>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spcBef>
                <a:spcPct val="50000"/>
              </a:spcBef>
            </a:pPr>
            <a:r>
              <a:rPr kumimoji="1" lang="en-US" altLang="zh-CN" sz="2200" dirty="0" smtClean="0">
                <a:solidFill>
                  <a:schemeClr val="bg1"/>
                </a:solidFill>
                <a:latin typeface="微软雅黑" pitchFamily="34" charset="-122"/>
                <a:ea typeface="微软雅黑" pitchFamily="34" charset="-122"/>
                <a:cs typeface="Times New Roman" pitchFamily="18" charset="0"/>
              </a:rPr>
              <a:t>2</a:t>
            </a:r>
            <a:r>
              <a:rPr kumimoji="1" lang="zh-CN" altLang="en-US" sz="2200" dirty="0" smtClean="0">
                <a:solidFill>
                  <a:schemeClr val="bg1"/>
                </a:solidFill>
                <a:latin typeface="微软雅黑" pitchFamily="34" charset="-122"/>
                <a:ea typeface="微软雅黑" pitchFamily="34" charset="-122"/>
                <a:cs typeface="Times New Roman" pitchFamily="18" charset="0"/>
              </a:rPr>
              <a:t>、数据结构</a:t>
            </a:r>
            <a:r>
              <a:rPr kumimoji="1" lang="zh-CN" altLang="en-US" sz="2200" dirty="0">
                <a:solidFill>
                  <a:schemeClr val="bg1"/>
                </a:solidFill>
                <a:latin typeface="微软雅黑" pitchFamily="34" charset="-122"/>
                <a:ea typeface="微软雅黑" pitchFamily="34" charset="-122"/>
                <a:cs typeface="Times New Roman" pitchFamily="18" charset="0"/>
              </a:rPr>
              <a:t>是递归的</a:t>
            </a:r>
            <a:endParaRPr lang="zh-CN" altLang="en-US" sz="2200" dirty="0">
              <a:solidFill>
                <a:schemeClr val="bg1"/>
              </a:solidFill>
              <a:latin typeface="微软雅黑" pitchFamily="34" charset="-122"/>
              <a:ea typeface="微软雅黑" pitchFamily="34" charset="-122"/>
              <a:cs typeface="Times New Roman" pitchFamily="18" charset="0"/>
            </a:endParaRPr>
          </a:p>
        </p:txBody>
      </p:sp>
      <p:sp>
        <p:nvSpPr>
          <p:cNvPr id="8197" name="Text Box 5"/>
          <p:cNvSpPr txBox="1">
            <a:spLocks noChangeArrowheads="1"/>
          </p:cNvSpPr>
          <p:nvPr/>
        </p:nvSpPr>
        <p:spPr bwMode="auto">
          <a:xfrm>
            <a:off x="642910" y="928670"/>
            <a:ext cx="8064500" cy="777713"/>
          </a:xfrm>
          <a:prstGeom prst="rect">
            <a:avLst/>
          </a:prstGeom>
          <a:noFill/>
          <a:ln w="9525">
            <a:noFill/>
            <a:miter lim="800000"/>
            <a:headEnd/>
            <a:tailEnd/>
          </a:ln>
          <a:effectLst/>
        </p:spPr>
        <p:txBody>
          <a:bodyPr>
            <a:spAutoFit/>
          </a:bodyPr>
          <a:lstStyle/>
          <a:p>
            <a:pPr algn="just">
              <a:lnSpc>
                <a:spcPts val="2800"/>
              </a:lnSpc>
              <a:spcBef>
                <a:spcPts val="0"/>
              </a:spcBef>
            </a:pPr>
            <a:r>
              <a:rPr kumimoji="1" lang="en-US" altLang="zh-CN" sz="2000" dirty="0">
                <a:ea typeface="楷体" pitchFamily="49" charset="-122"/>
                <a:cs typeface="Times New Roman" pitchFamily="18" charset="0"/>
              </a:rPr>
              <a:t>      </a:t>
            </a:r>
            <a:r>
              <a:rPr kumimoji="1" lang="zh-CN" altLang="en-US" sz="2000" dirty="0">
                <a:ea typeface="楷体" pitchFamily="49" charset="-122"/>
                <a:cs typeface="Times New Roman" pitchFamily="18" charset="0"/>
              </a:rPr>
              <a:t>有些数据结构是递归的。</a:t>
            </a:r>
            <a:r>
              <a:rPr kumimoji="1" lang="zh-CN" altLang="en-US" sz="2000" dirty="0" smtClean="0">
                <a:ea typeface="楷体" pitchFamily="49" charset="-122"/>
                <a:cs typeface="Times New Roman" pitchFamily="18" charset="0"/>
              </a:rPr>
              <a:t>例如，第</a:t>
            </a:r>
            <a:r>
              <a:rPr kumimoji="1" lang="en-US" altLang="zh-CN" sz="2000" dirty="0">
                <a:ea typeface="楷体" pitchFamily="49" charset="-122"/>
                <a:cs typeface="Times New Roman" pitchFamily="18" charset="0"/>
              </a:rPr>
              <a:t>2</a:t>
            </a:r>
            <a:r>
              <a:rPr kumimoji="1" lang="zh-CN" altLang="en-US" sz="2000" dirty="0">
                <a:ea typeface="楷体" pitchFamily="49" charset="-122"/>
                <a:cs typeface="Times New Roman" pitchFamily="18" charset="0"/>
              </a:rPr>
              <a:t>章中介绍过的单链表就是一种递归数据结构</a:t>
            </a:r>
            <a:r>
              <a:rPr kumimoji="1" lang="zh-CN" altLang="en-US" sz="2000">
                <a:ea typeface="楷体" pitchFamily="49" charset="-122"/>
                <a:cs typeface="Times New Roman" pitchFamily="18" charset="0"/>
              </a:rPr>
              <a:t>，</a:t>
            </a:r>
            <a:r>
              <a:rPr kumimoji="1" lang="zh-CN" altLang="en-US" sz="2000" smtClean="0">
                <a:ea typeface="楷体" pitchFamily="49" charset="-122"/>
                <a:cs typeface="Times New Roman" pitchFamily="18" charset="0"/>
              </a:rPr>
              <a:t>其结点类型</a:t>
            </a:r>
            <a:r>
              <a:rPr kumimoji="1" lang="zh-CN" altLang="en-US" sz="2000" dirty="0">
                <a:ea typeface="楷体" pitchFamily="49" charset="-122"/>
                <a:cs typeface="Times New Roman" pitchFamily="18" charset="0"/>
              </a:rPr>
              <a:t>定义如下：</a:t>
            </a:r>
            <a:endParaRPr lang="zh-CN" altLang="en-US" sz="2000" dirty="0">
              <a:ea typeface="楷体" pitchFamily="49" charset="-122"/>
              <a:cs typeface="Times New Roman" pitchFamily="18" charset="0"/>
            </a:endParaRPr>
          </a:p>
        </p:txBody>
      </p:sp>
      <p:grpSp>
        <p:nvGrpSpPr>
          <p:cNvPr id="2" name="组合 12"/>
          <p:cNvGrpSpPr/>
          <p:nvPr/>
        </p:nvGrpSpPr>
        <p:grpSpPr>
          <a:xfrm>
            <a:off x="4117972" y="3071810"/>
            <a:ext cx="4168804" cy="400110"/>
            <a:chOff x="4475162" y="3212427"/>
            <a:chExt cx="4168804" cy="400110"/>
          </a:xfrm>
          <a:scene3d>
            <a:camera prst="perspectiveFront" fov="5100000">
              <a:rot lat="0" lon="2100000" rev="0"/>
            </a:camera>
            <a:lightRig rig="flood" dir="t">
              <a:rot lat="0" lon="0" rev="13800000"/>
            </a:lightRig>
          </a:scene3d>
        </p:grpSpPr>
        <p:sp>
          <p:nvSpPr>
            <p:cNvPr id="7" name="TextBox 6"/>
            <p:cNvSpPr txBox="1"/>
            <p:nvPr/>
          </p:nvSpPr>
          <p:spPr>
            <a:xfrm>
              <a:off x="5429256" y="3212427"/>
              <a:ext cx="3214710" cy="400110"/>
            </a:xfrm>
            <a:prstGeom prst="rect">
              <a:avLst/>
            </a:prstGeom>
            <a:noFill/>
            <a:ln>
              <a:noFill/>
            </a:ln>
            <a:effectLst>
              <a:outerShdw blurRad="184150" dist="241300" dir="11520000" sx="110000" sy="110000" algn="ctr">
                <a:srgbClr val="000000">
                  <a:alpha val="18000"/>
                </a:srgbClr>
              </a:outerShdw>
            </a:effectLst>
            <a:sp3d extrusionH="107950" prstMaterial="plastic">
              <a:bevelT w="82550" h="63500" prst="divot"/>
              <a:bevelB/>
            </a:sp3d>
          </p:spPr>
          <p:txBody>
            <a:bodyPr wrap="square" rtlCol="0">
              <a:spAutoFit/>
            </a:bodyPr>
            <a:lstStyle/>
            <a:p>
              <a:pPr algn="l"/>
              <a:r>
                <a:rPr kumimoji="1" lang="zh-CN" altLang="en-US" sz="2000" smtClean="0">
                  <a:ea typeface="楷体" pitchFamily="49" charset="-122"/>
                  <a:cs typeface="Times New Roman" pitchFamily="18" charset="0"/>
                </a:rPr>
                <a:t>指向同类型结点的指针</a:t>
              </a:r>
              <a:endParaRPr lang="zh-CN" altLang="en-US" sz="2000"/>
            </a:p>
          </p:txBody>
        </p:sp>
        <p:cxnSp>
          <p:nvCxnSpPr>
            <p:cNvPr id="10" name="直接箭头连接符 9"/>
            <p:cNvCxnSpPr/>
            <p:nvPr/>
          </p:nvCxnSpPr>
          <p:spPr>
            <a:xfrm rot="10800000">
              <a:off x="4475162" y="3427411"/>
              <a:ext cx="1000132" cy="1588"/>
            </a:xfrm>
            <a:prstGeom prst="straightConnector1">
              <a:avLst/>
            </a:prstGeom>
            <a:ln w="34925">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3" name="组合 11"/>
          <p:cNvGrpSpPr/>
          <p:nvPr/>
        </p:nvGrpSpPr>
        <p:grpSpPr>
          <a:xfrm>
            <a:off x="2143108" y="4214818"/>
            <a:ext cx="2143140" cy="1002263"/>
            <a:chOff x="2143108" y="4214818"/>
            <a:chExt cx="2143140" cy="1002263"/>
          </a:xfrm>
        </p:grpSpPr>
        <p:sp>
          <p:nvSpPr>
            <p:cNvPr id="8198" name="Text Box 6"/>
            <p:cNvSpPr txBox="1">
              <a:spLocks noChangeArrowheads="1"/>
            </p:cNvSpPr>
            <p:nvPr/>
          </p:nvSpPr>
          <p:spPr bwMode="auto">
            <a:xfrm>
              <a:off x="2143108" y="4786322"/>
              <a:ext cx="2143140" cy="430759"/>
            </a:xfrm>
            <a:prstGeom prst="rect">
              <a:avLst/>
            </a:prstGeom>
            <a:noFill/>
            <a:ln w="9525">
              <a:noFill/>
              <a:miter lim="800000"/>
              <a:headEnd/>
              <a:tailEnd/>
            </a:ln>
            <a:effectLst/>
          </p:spPr>
          <p:txBody>
            <a:bodyPr wrap="square">
              <a:spAutoFit/>
            </a:bodyPr>
            <a:lstStyle/>
            <a:p>
              <a:pPr algn="l">
                <a:lnSpc>
                  <a:spcPct val="120000"/>
                </a:lnSpc>
                <a:spcBef>
                  <a:spcPct val="50000"/>
                </a:spcBef>
              </a:pPr>
              <a:r>
                <a:rPr kumimoji="1" lang="zh-CN" altLang="en-US" sz="2000" smtClean="0">
                  <a:latin typeface="Consolas" pitchFamily="49" charset="0"/>
                  <a:ea typeface="仿宋" pitchFamily="49" charset="-122"/>
                  <a:cs typeface="Consolas" pitchFamily="49" charset="0"/>
                </a:rPr>
                <a:t>递归数据结构 </a:t>
              </a:r>
              <a:endParaRPr lang="zh-CN" altLang="en-US" sz="2000" dirty="0">
                <a:latin typeface="Consolas" pitchFamily="49" charset="0"/>
                <a:ea typeface="仿宋" pitchFamily="49" charset="-122"/>
                <a:cs typeface="Consolas" pitchFamily="49" charset="0"/>
              </a:endParaRPr>
            </a:p>
          </p:txBody>
        </p:sp>
        <p:sp>
          <p:nvSpPr>
            <p:cNvPr id="11" name="下箭头 10"/>
            <p:cNvSpPr/>
            <p:nvPr/>
          </p:nvSpPr>
          <p:spPr>
            <a:xfrm>
              <a:off x="3071802" y="4214818"/>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200"/>
            </a:p>
          </p:txBody>
        </p:sp>
      </p:grpSp>
      <p:sp>
        <p:nvSpPr>
          <p:cNvPr id="13" name="灯片编号占位符 12"/>
          <p:cNvSpPr>
            <a:spLocks noGrp="1"/>
          </p:cNvSpPr>
          <p:nvPr>
            <p:ph type="sldNum" sz="quarter" idx="12"/>
          </p:nvPr>
        </p:nvSpPr>
        <p:spPr/>
        <p:txBody>
          <a:bodyPr/>
          <a:lstStyle/>
          <a:p>
            <a:fld id="{F225F2F7-8AD0-4BEA-91DC-61D82E2F5127}" type="slidenum">
              <a:rPr lang="en-US" altLang="zh-CN" smtClean="0"/>
              <a:pPr/>
              <a:t>10</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2" name="Rectangle 6"/>
          <p:cNvSpPr>
            <a:spLocks noChangeArrowheads="1"/>
          </p:cNvSpPr>
          <p:nvPr/>
        </p:nvSpPr>
        <p:spPr bwMode="auto">
          <a:xfrm>
            <a:off x="1692275" y="21066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sp>
        <p:nvSpPr>
          <p:cNvPr id="101383" name="Rectangle 7"/>
          <p:cNvSpPr>
            <a:spLocks noChangeArrowheads="1"/>
          </p:cNvSpPr>
          <p:nvPr/>
        </p:nvSpPr>
        <p:spPr bwMode="auto">
          <a:xfrm>
            <a:off x="2233613" y="21066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baseline="-25000">
              <a:solidFill>
                <a:srgbClr val="3333FF"/>
              </a:solidFill>
              <a:latin typeface="Consolas" pitchFamily="49" charset="0"/>
              <a:cs typeface="Consolas" pitchFamily="49" charset="0"/>
            </a:endParaRPr>
          </a:p>
        </p:txBody>
      </p:sp>
      <p:sp>
        <p:nvSpPr>
          <p:cNvPr id="101384" name="Rectangle 8"/>
          <p:cNvSpPr>
            <a:spLocks noChangeArrowheads="1"/>
          </p:cNvSpPr>
          <p:nvPr/>
        </p:nvSpPr>
        <p:spPr bwMode="auto">
          <a:xfrm>
            <a:off x="3130550" y="21066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2</a:t>
            </a:r>
          </a:p>
        </p:txBody>
      </p:sp>
      <p:sp>
        <p:nvSpPr>
          <p:cNvPr id="101385" name="Rectangle 9"/>
          <p:cNvSpPr>
            <a:spLocks noChangeArrowheads="1"/>
          </p:cNvSpPr>
          <p:nvPr/>
        </p:nvSpPr>
        <p:spPr bwMode="auto">
          <a:xfrm>
            <a:off x="3671888" y="21066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2000" baseline="-25000">
              <a:solidFill>
                <a:srgbClr val="3333FF"/>
              </a:solidFill>
              <a:latin typeface="Consolas" pitchFamily="49" charset="0"/>
              <a:cs typeface="Consolas" pitchFamily="49" charset="0"/>
            </a:endParaRPr>
          </a:p>
        </p:txBody>
      </p:sp>
      <p:sp>
        <p:nvSpPr>
          <p:cNvPr id="101386" name="Rectangle 10"/>
          <p:cNvSpPr>
            <a:spLocks noChangeArrowheads="1"/>
          </p:cNvSpPr>
          <p:nvPr/>
        </p:nvSpPr>
        <p:spPr bwMode="auto">
          <a:xfrm>
            <a:off x="6011863" y="21066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r>
              <a:rPr lang="en-US" altLang="zh-CN" sz="2000" i="1" baseline="-25000">
                <a:solidFill>
                  <a:srgbClr val="3333FF"/>
                </a:solidFill>
                <a:latin typeface="Consolas" pitchFamily="49" charset="0"/>
                <a:cs typeface="Consolas" pitchFamily="49" charset="0"/>
              </a:rPr>
              <a:t>n</a:t>
            </a:r>
          </a:p>
        </p:txBody>
      </p:sp>
      <p:sp>
        <p:nvSpPr>
          <p:cNvPr id="101387" name="Rectangle 11"/>
          <p:cNvSpPr>
            <a:spLocks noChangeArrowheads="1"/>
          </p:cNvSpPr>
          <p:nvPr/>
        </p:nvSpPr>
        <p:spPr bwMode="auto">
          <a:xfrm>
            <a:off x="6553200" y="210661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latin typeface="Consolas" pitchFamily="49" charset="0"/>
                <a:cs typeface="Consolas" pitchFamily="49" charset="0"/>
              </a:rPr>
              <a:t>∧</a:t>
            </a:r>
          </a:p>
        </p:txBody>
      </p:sp>
      <p:sp>
        <p:nvSpPr>
          <p:cNvPr id="101388" name="Text Box 12"/>
          <p:cNvSpPr txBox="1">
            <a:spLocks noChangeArrowheads="1"/>
          </p:cNvSpPr>
          <p:nvPr/>
        </p:nvSpPr>
        <p:spPr bwMode="auto">
          <a:xfrm>
            <a:off x="4716463" y="2005003"/>
            <a:ext cx="576262" cy="400110"/>
          </a:xfrm>
          <a:prstGeom prst="rect">
            <a:avLst/>
          </a:prstGeom>
          <a:noFill/>
          <a:ln w="38100" algn="ctr">
            <a:noFill/>
            <a:miter lim="800000"/>
            <a:headEnd/>
            <a:tailEnd/>
          </a:ln>
          <a:effectLst/>
        </p:spPr>
        <p:txBody>
          <a:bodyPr>
            <a:spAutoFit/>
          </a:bodyPr>
          <a:lstStyle/>
          <a:p>
            <a:pPr>
              <a:spcBef>
                <a:spcPct val="50000"/>
              </a:spcBef>
            </a:pPr>
            <a:r>
              <a:rPr kumimoji="1" lang="en-US" altLang="zh-CN" sz="2000">
                <a:solidFill>
                  <a:srgbClr val="3333FF"/>
                </a:solidFill>
                <a:latin typeface="Consolas" pitchFamily="49" charset="0"/>
                <a:ea typeface="宋体" pitchFamily="2" charset="-122"/>
                <a:cs typeface="Consolas" pitchFamily="49" charset="0"/>
              </a:rPr>
              <a:t>…</a:t>
            </a:r>
          </a:p>
        </p:txBody>
      </p:sp>
      <p:sp>
        <p:nvSpPr>
          <p:cNvPr id="101389" name="Arc 13"/>
          <p:cNvSpPr>
            <a:spLocks/>
          </p:cNvSpPr>
          <p:nvPr/>
        </p:nvSpPr>
        <p:spPr bwMode="auto">
          <a:xfrm>
            <a:off x="1763713" y="1747838"/>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FF"/>
            </a:solidFill>
            <a:miter lim="800000"/>
            <a:headEnd/>
            <a:tailEnd type="stealth" w="lg" len="lg"/>
          </a:ln>
          <a:effectLst/>
        </p:spPr>
        <p:txBody>
          <a:bodyPr wrap="none" anchor="ctr"/>
          <a:lstStyle/>
          <a:p>
            <a:endParaRPr lang="zh-CN" altLang="en-US">
              <a:latin typeface="Consolas" pitchFamily="49" charset="0"/>
              <a:cs typeface="Consolas" pitchFamily="49" charset="0"/>
            </a:endParaRPr>
          </a:p>
        </p:txBody>
      </p:sp>
      <p:sp>
        <p:nvSpPr>
          <p:cNvPr id="101390" name="Text Box 14"/>
          <p:cNvSpPr txBox="1">
            <a:spLocks noChangeArrowheads="1"/>
          </p:cNvSpPr>
          <p:nvPr/>
        </p:nvSpPr>
        <p:spPr bwMode="auto">
          <a:xfrm>
            <a:off x="1403350" y="1387475"/>
            <a:ext cx="431800" cy="457200"/>
          </a:xfrm>
          <a:prstGeom prst="rect">
            <a:avLst/>
          </a:prstGeom>
          <a:noFill/>
          <a:ln w="9525">
            <a:noFill/>
            <a:miter lim="800000"/>
            <a:headEnd/>
            <a:tailEnd/>
          </a:ln>
          <a:effectLst/>
        </p:spPr>
        <p:txBody>
          <a:bodyPr>
            <a:spAutoFit/>
          </a:bodyPr>
          <a:lstStyle/>
          <a:p>
            <a:pPr algn="l">
              <a:spcBef>
                <a:spcPct val="50000"/>
              </a:spcBef>
            </a:pPr>
            <a:r>
              <a:rPr lang="en-US" altLang="zh-CN">
                <a:latin typeface="Consolas" pitchFamily="49" charset="0"/>
                <a:cs typeface="Consolas" pitchFamily="49" charset="0"/>
              </a:rPr>
              <a:t>L</a:t>
            </a:r>
          </a:p>
        </p:txBody>
      </p:sp>
      <p:sp>
        <p:nvSpPr>
          <p:cNvPr id="101392" name="Line 16"/>
          <p:cNvSpPr>
            <a:spLocks noChangeShapeType="1"/>
          </p:cNvSpPr>
          <p:nvPr/>
        </p:nvSpPr>
        <p:spPr bwMode="auto">
          <a:xfrm>
            <a:off x="2555875" y="2322513"/>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01393" name="Line 17"/>
          <p:cNvSpPr>
            <a:spLocks noChangeShapeType="1"/>
          </p:cNvSpPr>
          <p:nvPr/>
        </p:nvSpPr>
        <p:spPr bwMode="auto">
          <a:xfrm>
            <a:off x="3997325" y="2322513"/>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01394" name="Line 18"/>
          <p:cNvSpPr>
            <a:spLocks noChangeShapeType="1"/>
          </p:cNvSpPr>
          <p:nvPr/>
        </p:nvSpPr>
        <p:spPr bwMode="auto">
          <a:xfrm>
            <a:off x="5437188" y="2322513"/>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01395" name="Text Box 19"/>
          <p:cNvSpPr txBox="1">
            <a:spLocks noChangeArrowheads="1"/>
          </p:cNvSpPr>
          <p:nvPr/>
        </p:nvSpPr>
        <p:spPr bwMode="auto">
          <a:xfrm>
            <a:off x="827088" y="333375"/>
            <a:ext cx="4392612" cy="400110"/>
          </a:xfrm>
          <a:prstGeom prst="rect">
            <a:avLst/>
          </a:prstGeom>
          <a:noFill/>
          <a:ln w="9525">
            <a:noFill/>
            <a:miter lim="800000"/>
            <a:headEnd/>
            <a:tailEnd/>
          </a:ln>
          <a:effectLst/>
        </p:spPr>
        <p:txBody>
          <a:bodyPr>
            <a:spAutoFit/>
          </a:bodyPr>
          <a:lstStyle/>
          <a:p>
            <a:pPr algn="l">
              <a:spcBef>
                <a:spcPct val="50000"/>
              </a:spcBef>
            </a:pPr>
            <a:r>
              <a:rPr kumimoji="1" lang="zh-CN" altLang="en-US" sz="2000">
                <a:latin typeface="Consolas" pitchFamily="49" charset="0"/>
                <a:ea typeface="楷体" pitchFamily="49" charset="-122"/>
                <a:cs typeface="Consolas" pitchFamily="49" charset="0"/>
              </a:rPr>
              <a:t>不</a:t>
            </a:r>
            <a:r>
              <a:rPr kumimoji="1" lang="zh-CN" altLang="en-US" sz="2000" smtClean="0">
                <a:latin typeface="Consolas" pitchFamily="49" charset="0"/>
                <a:ea typeface="楷体" pitchFamily="49" charset="-122"/>
                <a:cs typeface="Consolas" pitchFamily="49" charset="0"/>
              </a:rPr>
              <a:t>带头结点单</a:t>
            </a:r>
            <a:r>
              <a:rPr kumimoji="1" lang="zh-CN" altLang="en-US" sz="2000" dirty="0">
                <a:latin typeface="Consolas" pitchFamily="49" charset="0"/>
                <a:ea typeface="楷体" pitchFamily="49" charset="-122"/>
                <a:cs typeface="Consolas" pitchFamily="49" charset="0"/>
              </a:rPr>
              <a:t>链表示意图</a:t>
            </a:r>
          </a:p>
        </p:txBody>
      </p:sp>
      <p:grpSp>
        <p:nvGrpSpPr>
          <p:cNvPr id="2" name="组合 24"/>
          <p:cNvGrpSpPr/>
          <p:nvPr/>
        </p:nvGrpSpPr>
        <p:grpSpPr>
          <a:xfrm>
            <a:off x="2285206" y="1212163"/>
            <a:ext cx="4680748" cy="726969"/>
            <a:chOff x="2285206" y="1212163"/>
            <a:chExt cx="4680748" cy="726969"/>
          </a:xfrm>
        </p:grpSpPr>
        <p:sp>
          <p:nvSpPr>
            <p:cNvPr id="101396" name="Text Box 20"/>
            <p:cNvSpPr txBox="1">
              <a:spLocks noChangeArrowheads="1"/>
            </p:cNvSpPr>
            <p:nvPr/>
          </p:nvSpPr>
          <p:spPr bwMode="auto">
            <a:xfrm>
              <a:off x="2428860" y="1212163"/>
              <a:ext cx="4537094" cy="369332"/>
            </a:xfrm>
            <a:prstGeom prst="rect">
              <a:avLst/>
            </a:prstGeom>
            <a:noFill/>
            <a:ln w="9525">
              <a:noFill/>
              <a:miter lim="800000"/>
              <a:headEnd/>
              <a:tailEnd/>
            </a:ln>
            <a:effectLst/>
          </p:spPr>
          <p:txBody>
            <a:bodyPr wrap="square">
              <a:spAutoFit/>
            </a:bodyPr>
            <a:lstStyle/>
            <a:p>
              <a:pPr>
                <a:spcBef>
                  <a:spcPct val="50000"/>
                </a:spcBef>
              </a:pPr>
              <a:r>
                <a:rPr kumimoji="1" lang="zh-CN" altLang="en-US" sz="1800" dirty="0">
                  <a:latin typeface="Consolas" pitchFamily="49" charset="0"/>
                  <a:ea typeface="仿宋" pitchFamily="49" charset="-122"/>
                  <a:cs typeface="Consolas" pitchFamily="49" charset="0"/>
                </a:rPr>
                <a:t>以</a:t>
              </a:r>
              <a:r>
                <a:rPr kumimoji="1" lang="en-US" altLang="zh-CN" sz="1800">
                  <a:latin typeface="Consolas" pitchFamily="49" charset="0"/>
                  <a:ea typeface="仿宋" pitchFamily="49" charset="-122"/>
                  <a:cs typeface="Consolas" pitchFamily="49" charset="0"/>
                </a:rPr>
                <a:t>L</a:t>
              </a:r>
              <a:r>
                <a:rPr kumimoji="1" lang="zh-CN" altLang="en-US" sz="1800" smtClean="0">
                  <a:latin typeface="Consolas" pitchFamily="49" charset="0"/>
                  <a:ea typeface="仿宋" pitchFamily="49" charset="-122"/>
                  <a:cs typeface="Consolas" pitchFamily="49" charset="0"/>
                </a:rPr>
                <a:t>为首结点指针的“大”单</a:t>
              </a:r>
              <a:r>
                <a:rPr kumimoji="1" lang="zh-CN" altLang="en-US" sz="1800" dirty="0">
                  <a:latin typeface="Consolas" pitchFamily="49" charset="0"/>
                  <a:ea typeface="仿宋" pitchFamily="49" charset="-122"/>
                  <a:cs typeface="Consolas" pitchFamily="49" charset="0"/>
                </a:rPr>
                <a:t>链表</a:t>
              </a:r>
            </a:p>
          </p:txBody>
        </p:sp>
        <p:sp>
          <p:nvSpPr>
            <p:cNvPr id="101398" name="AutoShape 22"/>
            <p:cNvSpPr>
              <a:spLocks/>
            </p:cNvSpPr>
            <p:nvPr/>
          </p:nvSpPr>
          <p:spPr bwMode="auto">
            <a:xfrm rot="16200000">
              <a:off x="4516438" y="-508000"/>
              <a:ext cx="215900" cy="4678363"/>
            </a:xfrm>
            <a:prstGeom prst="rightBrace">
              <a:avLst>
                <a:gd name="adj1" fmla="val 180576"/>
                <a:gd name="adj2" fmla="val 50000"/>
              </a:avLst>
            </a:prstGeom>
            <a:noFill/>
            <a:ln w="28575">
              <a:solidFill>
                <a:srgbClr val="0070C0"/>
              </a:solidFill>
              <a:miter lim="800000"/>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grpSp>
      <p:grpSp>
        <p:nvGrpSpPr>
          <p:cNvPr id="3" name="组合 26"/>
          <p:cNvGrpSpPr/>
          <p:nvPr/>
        </p:nvGrpSpPr>
        <p:grpSpPr>
          <a:xfrm>
            <a:off x="2357422" y="2707482"/>
            <a:ext cx="5340373" cy="619363"/>
            <a:chOff x="2357422" y="2707482"/>
            <a:chExt cx="5340373" cy="619363"/>
          </a:xfrm>
        </p:grpSpPr>
        <p:sp>
          <p:nvSpPr>
            <p:cNvPr id="101397" name="AutoShape 21"/>
            <p:cNvSpPr>
              <a:spLocks/>
            </p:cNvSpPr>
            <p:nvPr/>
          </p:nvSpPr>
          <p:spPr bwMode="auto">
            <a:xfrm rot="5400000">
              <a:off x="4968876" y="1016000"/>
              <a:ext cx="215900" cy="3598863"/>
            </a:xfrm>
            <a:prstGeom prst="rightBrace">
              <a:avLst>
                <a:gd name="adj1" fmla="val 138909"/>
                <a:gd name="adj2" fmla="val 50000"/>
              </a:avLst>
            </a:prstGeom>
            <a:noFill/>
            <a:ln w="28575">
              <a:solidFill>
                <a:srgbClr val="0070C0"/>
              </a:solidFill>
              <a:miter lim="800000"/>
              <a:headEnd/>
              <a:tailEnd/>
            </a:ln>
            <a:effectLst/>
          </p:spPr>
          <p:txBody>
            <a:bodyPr wrap="none" anchor="ctr"/>
            <a:lstStyle/>
            <a:p>
              <a:endParaRPr lang="zh-CN" altLang="en-US" sz="1800">
                <a:latin typeface="Consolas" pitchFamily="49" charset="0"/>
                <a:ea typeface="仿宋" pitchFamily="49" charset="-122"/>
                <a:cs typeface="Consolas" pitchFamily="49" charset="0"/>
              </a:endParaRPr>
            </a:p>
          </p:txBody>
        </p:sp>
        <p:sp>
          <p:nvSpPr>
            <p:cNvPr id="101399" name="Text Box 23"/>
            <p:cNvSpPr txBox="1">
              <a:spLocks noChangeArrowheads="1"/>
            </p:cNvSpPr>
            <p:nvPr/>
          </p:nvSpPr>
          <p:spPr bwMode="auto">
            <a:xfrm>
              <a:off x="2357422" y="2957513"/>
              <a:ext cx="5340373" cy="369332"/>
            </a:xfrm>
            <a:prstGeom prst="rect">
              <a:avLst/>
            </a:prstGeom>
            <a:noFill/>
            <a:ln w="9525">
              <a:noFill/>
              <a:miter lim="800000"/>
              <a:headEnd/>
              <a:tailEnd/>
            </a:ln>
            <a:effectLst/>
          </p:spPr>
          <p:txBody>
            <a:bodyPr wrap="square">
              <a:spAutoFit/>
            </a:bodyPr>
            <a:lstStyle/>
            <a:p>
              <a:pPr>
                <a:spcBef>
                  <a:spcPct val="50000"/>
                </a:spcBef>
              </a:pPr>
              <a:r>
                <a:rPr kumimoji="1" lang="zh-CN" altLang="en-US" sz="1800" dirty="0">
                  <a:latin typeface="Consolas" pitchFamily="49" charset="0"/>
                  <a:ea typeface="仿宋" pitchFamily="49" charset="-122"/>
                  <a:cs typeface="Consolas" pitchFamily="49" charset="0"/>
                </a:rPr>
                <a:t>以</a:t>
              </a:r>
              <a:r>
                <a:rPr kumimoji="1" lang="en-US" altLang="zh-CN" sz="1800" dirty="0">
                  <a:latin typeface="Consolas" pitchFamily="49" charset="0"/>
                  <a:ea typeface="仿宋" pitchFamily="49" charset="-122"/>
                  <a:cs typeface="Consolas" pitchFamily="49" charset="0"/>
                </a:rPr>
                <a:t>L-&gt;</a:t>
              </a:r>
              <a:r>
                <a:rPr kumimoji="1" lang="en-US" altLang="zh-CN" sz="1800">
                  <a:latin typeface="Consolas" pitchFamily="49" charset="0"/>
                  <a:ea typeface="仿宋" pitchFamily="49" charset="-122"/>
                  <a:cs typeface="Consolas" pitchFamily="49" charset="0"/>
                </a:rPr>
                <a:t>next</a:t>
              </a:r>
              <a:r>
                <a:rPr kumimoji="1" lang="zh-CN" altLang="en-US" sz="1800" smtClean="0">
                  <a:latin typeface="Consolas" pitchFamily="49" charset="0"/>
                  <a:ea typeface="仿宋" pitchFamily="49" charset="-122"/>
                  <a:cs typeface="Consolas" pitchFamily="49" charset="0"/>
                </a:rPr>
                <a:t>为首结点指针的“小”单</a:t>
              </a:r>
              <a:r>
                <a:rPr kumimoji="1" lang="zh-CN" altLang="en-US" sz="1800" dirty="0">
                  <a:latin typeface="Consolas" pitchFamily="49" charset="0"/>
                  <a:ea typeface="仿宋" pitchFamily="49" charset="-122"/>
                  <a:cs typeface="Consolas" pitchFamily="49" charset="0"/>
                </a:rPr>
                <a:t>链表</a:t>
              </a:r>
            </a:p>
          </p:txBody>
        </p:sp>
      </p:grpSp>
      <p:grpSp>
        <p:nvGrpSpPr>
          <p:cNvPr id="4" name="Group 27"/>
          <p:cNvGrpSpPr>
            <a:grpSpLocks/>
          </p:cNvGrpSpPr>
          <p:nvPr/>
        </p:nvGrpSpPr>
        <p:grpSpPr bwMode="auto">
          <a:xfrm>
            <a:off x="2555875" y="3644900"/>
            <a:ext cx="3887788" cy="976313"/>
            <a:chOff x="1610" y="2296"/>
            <a:chExt cx="2449" cy="615"/>
          </a:xfrm>
        </p:grpSpPr>
        <p:sp>
          <p:nvSpPr>
            <p:cNvPr id="101401" name="AutoShape 25"/>
            <p:cNvSpPr>
              <a:spLocks noChangeArrowheads="1"/>
            </p:cNvSpPr>
            <p:nvPr/>
          </p:nvSpPr>
          <p:spPr bwMode="auto">
            <a:xfrm>
              <a:off x="2653" y="2296"/>
              <a:ext cx="227" cy="272"/>
            </a:xfrm>
            <a:prstGeom prst="down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101402" name="Text Box 26"/>
            <p:cNvSpPr txBox="1">
              <a:spLocks noChangeArrowheads="1"/>
            </p:cNvSpPr>
            <p:nvPr/>
          </p:nvSpPr>
          <p:spPr bwMode="auto">
            <a:xfrm>
              <a:off x="1610" y="2659"/>
              <a:ext cx="2449" cy="252"/>
            </a:xfrm>
            <a:prstGeom prst="rect">
              <a:avLst/>
            </a:prstGeom>
            <a:noFill/>
            <a:ln w="9525">
              <a:noFill/>
              <a:miter lim="800000"/>
              <a:headEnd/>
              <a:tailEnd/>
            </a:ln>
            <a:effectLst/>
          </p:spPr>
          <p:txBody>
            <a:bodyPr>
              <a:spAutoFit/>
            </a:bodyPr>
            <a:lstStyle/>
            <a:p>
              <a:pPr>
                <a:spcBef>
                  <a:spcPct val="50000"/>
                </a:spcBef>
              </a:pPr>
              <a:r>
                <a:rPr lang="zh-CN" altLang="en-US" sz="2000">
                  <a:solidFill>
                    <a:srgbClr val="336600"/>
                  </a:solidFill>
                  <a:latin typeface="华文中宋" pitchFamily="2" charset="-122"/>
                  <a:ea typeface="华文中宋" pitchFamily="2" charset="-122"/>
                  <a:cs typeface="Consolas" pitchFamily="49" charset="0"/>
                </a:rPr>
                <a:t>体现</a:t>
              </a:r>
              <a:r>
                <a:rPr lang="zh-CN" altLang="en-US" sz="2000" smtClean="0">
                  <a:solidFill>
                    <a:srgbClr val="336600"/>
                  </a:solidFill>
                  <a:latin typeface="华文中宋" pitchFamily="2" charset="-122"/>
                  <a:ea typeface="华文中宋" pitchFamily="2" charset="-122"/>
                  <a:cs typeface="Consolas" pitchFamily="49" charset="0"/>
                </a:rPr>
                <a:t>出这种单链表的</a:t>
              </a:r>
              <a:r>
                <a:rPr lang="zh-CN" altLang="en-US" sz="2000" dirty="0">
                  <a:solidFill>
                    <a:srgbClr val="336600"/>
                  </a:solidFill>
                  <a:latin typeface="华文中宋" pitchFamily="2" charset="-122"/>
                  <a:ea typeface="华文中宋" pitchFamily="2" charset="-122"/>
                  <a:cs typeface="Consolas" pitchFamily="49" charset="0"/>
                </a:rPr>
                <a:t>递归性。</a:t>
              </a:r>
            </a:p>
          </p:txBody>
        </p:sp>
      </p:grpSp>
      <p:sp>
        <p:nvSpPr>
          <p:cNvPr id="101404" name="Text Box 28"/>
          <p:cNvSpPr txBox="1">
            <a:spLocks noChangeArrowheads="1"/>
          </p:cNvSpPr>
          <p:nvPr/>
        </p:nvSpPr>
        <p:spPr bwMode="auto">
          <a:xfrm>
            <a:off x="1403350" y="4941888"/>
            <a:ext cx="5811856" cy="400110"/>
          </a:xfrm>
          <a:prstGeom prst="rect">
            <a:avLst/>
          </a:prstGeom>
          <a:noFill/>
          <a:ln w="9525">
            <a:noFill/>
            <a:miter lim="800000"/>
            <a:headEnd/>
            <a:tailEnd/>
          </a:ln>
          <a:effectLst/>
        </p:spPr>
        <p:txBody>
          <a:bodyPr wrap="square">
            <a:spAutoFit/>
          </a:bodyPr>
          <a:lstStyle/>
          <a:p>
            <a:pPr algn="l">
              <a:spcBef>
                <a:spcPct val="50000"/>
              </a:spcBef>
            </a:pPr>
            <a:r>
              <a:rPr lang="zh-CN" altLang="en-US" sz="2000" smtClean="0">
                <a:solidFill>
                  <a:srgbClr val="FF0000"/>
                </a:solidFill>
                <a:latin typeface="Consolas" pitchFamily="49" charset="0"/>
                <a:ea typeface="黑体" pitchFamily="49" charset="-122"/>
                <a:cs typeface="Consolas" pitchFamily="49" charset="0"/>
              </a:rPr>
              <a:t>思考：</a:t>
            </a:r>
            <a:r>
              <a:rPr lang="zh-CN" altLang="en-US" sz="2000" smtClean="0">
                <a:latin typeface="Consolas" pitchFamily="49" charset="0"/>
                <a:ea typeface="楷体" pitchFamily="49" charset="-122"/>
                <a:cs typeface="Consolas" pitchFamily="49" charset="0"/>
              </a:rPr>
              <a:t>如果</a:t>
            </a:r>
            <a:r>
              <a:rPr lang="zh-CN" altLang="en-US" sz="2000">
                <a:latin typeface="Consolas" pitchFamily="49" charset="0"/>
                <a:ea typeface="楷体" pitchFamily="49" charset="-122"/>
                <a:cs typeface="Consolas" pitchFamily="49" charset="0"/>
              </a:rPr>
              <a:t>带有</a:t>
            </a:r>
            <a:r>
              <a:rPr lang="zh-CN" altLang="en-US" sz="2000" smtClean="0">
                <a:latin typeface="Consolas" pitchFamily="49" charset="0"/>
                <a:ea typeface="楷体" pitchFamily="49" charset="-122"/>
                <a:cs typeface="Consolas" pitchFamily="49" charset="0"/>
              </a:rPr>
              <a:t>头结点又</a:t>
            </a:r>
            <a:r>
              <a:rPr lang="zh-CN" altLang="en-US" sz="2000" dirty="0">
                <a:latin typeface="Consolas" pitchFamily="49" charset="0"/>
                <a:ea typeface="楷体" pitchFamily="49" charset="-122"/>
                <a:cs typeface="Consolas" pitchFamily="49" charset="0"/>
              </a:rPr>
              <a:t>会怎样呢？？？</a:t>
            </a:r>
          </a:p>
        </p:txBody>
      </p:sp>
      <p:sp>
        <p:nvSpPr>
          <p:cNvPr id="28" name="灯片编号占位符 27"/>
          <p:cNvSpPr>
            <a:spLocks noGrp="1"/>
          </p:cNvSpPr>
          <p:nvPr>
            <p:ph type="sldNum" sz="quarter" idx="12"/>
          </p:nvPr>
        </p:nvSpPr>
        <p:spPr/>
        <p:txBody>
          <a:bodyPr/>
          <a:lstStyle/>
          <a:p>
            <a:fld id="{F225F2F7-8AD0-4BEA-91DC-61D82E2F5127}" type="slidenum">
              <a:rPr lang="en-US" altLang="zh-CN" smtClean="0"/>
              <a:pPr/>
              <a:t>11</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0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57158" y="1000108"/>
            <a:ext cx="8458200" cy="782137"/>
          </a:xfrm>
          <a:prstGeom prst="rect">
            <a:avLst/>
          </a:prstGeom>
          <a:noFill/>
          <a:ln w="9525">
            <a:noFill/>
            <a:miter lim="800000"/>
            <a:headEnd/>
            <a:tailEnd/>
          </a:ln>
          <a:effectLst/>
        </p:spPr>
        <p:txBody>
          <a:bodyPr>
            <a:spAutoFit/>
          </a:bodyPr>
          <a:lstStyle/>
          <a:p>
            <a:pPr algn="just">
              <a:lnSpc>
                <a:spcPts val="2800"/>
              </a:lnSpc>
              <a:spcBef>
                <a:spcPct val="50000"/>
              </a:spcBef>
            </a:pPr>
            <a:r>
              <a:rPr kumimoji="1" lang="en-US" altLang="zh-CN" sz="2000" smtClean="0">
                <a:latin typeface="Consolas" pitchFamily="49" charset="0"/>
                <a:ea typeface="楷体" pitchFamily="49" charset="-122"/>
                <a:cs typeface="Consolas" pitchFamily="49" charset="0"/>
              </a:rPr>
              <a:t>    </a:t>
            </a:r>
            <a:r>
              <a:rPr kumimoji="1" lang="en-US" altLang="zh-CN" sz="2000" dirty="0" smtClean="0">
                <a:solidFill>
                  <a:srgbClr val="FF0000"/>
                </a:solidFill>
                <a:latin typeface="Consolas" pitchFamily="49" charset="0"/>
                <a:ea typeface="楷体" pitchFamily="49" charset="-122"/>
                <a:cs typeface="Consolas" pitchFamily="49" charset="0"/>
              </a:rPr>
              <a:t>Hanoi</a:t>
            </a:r>
            <a:r>
              <a:rPr kumimoji="1" lang="zh-CN" altLang="en-US" sz="2000" dirty="0" smtClean="0">
                <a:solidFill>
                  <a:srgbClr val="FF0000"/>
                </a:solidFill>
                <a:latin typeface="Consolas" pitchFamily="49" charset="0"/>
                <a:ea typeface="楷体" pitchFamily="49" charset="-122"/>
                <a:cs typeface="Consolas" pitchFamily="49" charset="0"/>
              </a:rPr>
              <a:t>问题</a:t>
            </a:r>
            <a:r>
              <a:rPr kumimoji="1" lang="zh-CN" altLang="en-US" sz="2000" dirty="0" smtClean="0">
                <a:latin typeface="Consolas" pitchFamily="49" charset="0"/>
                <a:ea typeface="楷体" pitchFamily="49" charset="-122"/>
                <a:cs typeface="Consolas" pitchFamily="49" charset="0"/>
              </a:rPr>
              <a:t>：</a:t>
            </a:r>
            <a:r>
              <a:rPr kumimoji="1" lang="en-US" altLang="zh-CN" sz="2000" i="1" dirty="0" smtClean="0">
                <a:latin typeface="Consolas" pitchFamily="49" charset="0"/>
                <a:ea typeface="楷体" pitchFamily="49" charset="-122"/>
                <a:cs typeface="Consolas" pitchFamily="49" charset="0"/>
              </a:rPr>
              <a:t>X</a:t>
            </a:r>
            <a:r>
              <a:rPr kumimoji="1" lang="zh-CN" altLang="en-US" sz="2000" dirty="0" smtClean="0">
                <a:latin typeface="Consolas" pitchFamily="49" charset="0"/>
                <a:ea typeface="楷体" pitchFamily="49" charset="-122"/>
                <a:cs typeface="Consolas" pitchFamily="49" charset="0"/>
              </a:rPr>
              <a:t>、</a:t>
            </a:r>
            <a:r>
              <a:rPr kumimoji="1" lang="en-US" altLang="zh-CN" sz="2000" i="1" dirty="0" smtClean="0">
                <a:latin typeface="Consolas" pitchFamily="49" charset="0"/>
                <a:ea typeface="楷体" pitchFamily="49" charset="-122"/>
                <a:cs typeface="Consolas" pitchFamily="49" charset="0"/>
              </a:rPr>
              <a:t>Y</a:t>
            </a:r>
            <a:r>
              <a:rPr kumimoji="1" lang="zh-CN" altLang="en-US" sz="2000" dirty="0">
                <a:latin typeface="Consolas" pitchFamily="49" charset="0"/>
                <a:ea typeface="楷体" pitchFamily="49" charset="-122"/>
                <a:cs typeface="Consolas" pitchFamily="49" charset="0"/>
              </a:rPr>
              <a:t>和</a:t>
            </a:r>
            <a:r>
              <a:rPr kumimoji="1" lang="en-US" altLang="zh-CN" sz="2000" i="1" dirty="0">
                <a:latin typeface="Consolas" pitchFamily="49" charset="0"/>
                <a:ea typeface="楷体" pitchFamily="49" charset="-122"/>
                <a:cs typeface="Consolas" pitchFamily="49" charset="0"/>
              </a:rPr>
              <a:t>Z</a:t>
            </a:r>
            <a:r>
              <a:rPr kumimoji="1" lang="zh-CN" altLang="en-US" sz="2000" dirty="0">
                <a:latin typeface="Consolas" pitchFamily="49" charset="0"/>
                <a:ea typeface="楷体" pitchFamily="49" charset="-122"/>
                <a:cs typeface="Consolas" pitchFamily="49" charset="0"/>
              </a:rPr>
              <a:t>的塔座，在塔座</a:t>
            </a:r>
            <a:r>
              <a:rPr kumimoji="1" lang="en-US" altLang="zh-CN" sz="2000" i="1" dirty="0">
                <a:latin typeface="Consolas" pitchFamily="49" charset="0"/>
                <a:ea typeface="楷体" pitchFamily="49" charset="-122"/>
                <a:cs typeface="Consolas" pitchFamily="49" charset="0"/>
              </a:rPr>
              <a:t>X</a:t>
            </a:r>
            <a:r>
              <a:rPr kumimoji="1" lang="zh-CN" altLang="en-US" sz="2000" dirty="0">
                <a:latin typeface="Consolas" pitchFamily="49" charset="0"/>
                <a:ea typeface="楷体" pitchFamily="49" charset="-122"/>
                <a:cs typeface="Consolas" pitchFamily="49" charset="0"/>
              </a:rPr>
              <a:t>上有</a:t>
            </a:r>
            <a:r>
              <a:rPr kumimoji="1" lang="en-US" altLang="zh-CN" sz="2000" i="1" dirty="0">
                <a:latin typeface="Consolas" pitchFamily="49" charset="0"/>
                <a:ea typeface="楷体" pitchFamily="49" charset="-122"/>
                <a:cs typeface="Consolas" pitchFamily="49" charset="0"/>
              </a:rPr>
              <a:t>n</a:t>
            </a:r>
            <a:r>
              <a:rPr kumimoji="1" lang="zh-CN" altLang="en-US" sz="2000" dirty="0">
                <a:latin typeface="Consolas" pitchFamily="49" charset="0"/>
                <a:ea typeface="楷体" pitchFamily="49" charset="-122"/>
                <a:cs typeface="Consolas" pitchFamily="49" charset="0"/>
              </a:rPr>
              <a:t>个直径各不相同，从小到大依次编号为</a:t>
            </a:r>
            <a:r>
              <a:rPr kumimoji="1" lang="en-US" altLang="zh-CN" sz="2000" dirty="0" smtClean="0">
                <a:latin typeface="Consolas" pitchFamily="49" charset="0"/>
                <a:ea typeface="楷体" pitchFamily="49" charset="-122"/>
                <a:cs typeface="Consolas" pitchFamily="49" charset="0"/>
              </a:rPr>
              <a:t>1</a:t>
            </a:r>
            <a:r>
              <a:rPr kumimoji="1" lang="zh-CN" altLang="en-US" sz="2000" dirty="0" smtClean="0">
                <a:latin typeface="Consolas" pitchFamily="49" charset="0"/>
                <a:ea typeface="宋体"/>
                <a:cs typeface="Consolas" pitchFamily="49" charset="0"/>
              </a:rPr>
              <a:t>～</a:t>
            </a:r>
            <a:r>
              <a:rPr kumimoji="1" lang="en-US" altLang="zh-CN" sz="2000" i="1" dirty="0" smtClean="0">
                <a:latin typeface="Consolas" pitchFamily="49" charset="0"/>
                <a:ea typeface="楷体" pitchFamily="49" charset="-122"/>
                <a:cs typeface="Consolas" pitchFamily="49" charset="0"/>
              </a:rPr>
              <a:t>n</a:t>
            </a:r>
            <a:r>
              <a:rPr kumimoji="1" lang="zh-CN" altLang="en-US" sz="2000" dirty="0">
                <a:latin typeface="Consolas" pitchFamily="49" charset="0"/>
                <a:ea typeface="楷体" pitchFamily="49" charset="-122"/>
                <a:cs typeface="Consolas" pitchFamily="49" charset="0"/>
              </a:rPr>
              <a:t>的盘</a:t>
            </a:r>
            <a:r>
              <a:rPr kumimoji="1" lang="zh-CN" altLang="en-US" sz="2000" dirty="0" smtClean="0">
                <a:latin typeface="Consolas" pitchFamily="49" charset="0"/>
                <a:ea typeface="楷体" pitchFamily="49" charset="-122"/>
                <a:cs typeface="Consolas" pitchFamily="49" charset="0"/>
              </a:rPr>
              <a:t>片。要求将</a:t>
            </a:r>
            <a:r>
              <a:rPr kumimoji="1" lang="en-US" altLang="zh-CN" sz="2000" i="1" dirty="0" smtClean="0">
                <a:latin typeface="Consolas" pitchFamily="49" charset="0"/>
                <a:ea typeface="楷体" pitchFamily="49" charset="-122"/>
                <a:cs typeface="Consolas" pitchFamily="49" charset="0"/>
              </a:rPr>
              <a:t>X</a:t>
            </a:r>
            <a:r>
              <a:rPr kumimoji="1" lang="zh-CN" altLang="en-US" sz="2000" dirty="0" smtClean="0">
                <a:latin typeface="Consolas" pitchFamily="49" charset="0"/>
                <a:ea typeface="楷体" pitchFamily="49" charset="-122"/>
                <a:cs typeface="Consolas" pitchFamily="49" charset="0"/>
              </a:rPr>
              <a:t>塔座上的</a:t>
            </a:r>
            <a:r>
              <a:rPr kumimoji="1" lang="en-US" altLang="zh-CN" sz="2000" i="1" dirty="0" smtClean="0">
                <a:latin typeface="Consolas" pitchFamily="49" charset="0"/>
                <a:ea typeface="楷体" pitchFamily="49" charset="-122"/>
                <a:cs typeface="Consolas" pitchFamily="49" charset="0"/>
              </a:rPr>
              <a:t>n</a:t>
            </a:r>
            <a:r>
              <a:rPr kumimoji="1" lang="zh-CN" altLang="en-US" sz="2000" dirty="0" smtClean="0">
                <a:latin typeface="Consolas" pitchFamily="49" charset="0"/>
                <a:ea typeface="楷体" pitchFamily="49" charset="-122"/>
                <a:cs typeface="Consolas" pitchFamily="49" charset="0"/>
              </a:rPr>
              <a:t>个盘片移到塔座</a:t>
            </a:r>
            <a:r>
              <a:rPr kumimoji="1" lang="en-US" altLang="zh-CN" sz="2000" i="1" dirty="0" smtClean="0">
                <a:latin typeface="Consolas" pitchFamily="49" charset="0"/>
                <a:ea typeface="楷体" pitchFamily="49" charset="-122"/>
                <a:cs typeface="Consolas" pitchFamily="49" charset="0"/>
              </a:rPr>
              <a:t>Z</a:t>
            </a:r>
            <a:r>
              <a:rPr kumimoji="1" lang="zh-CN" altLang="en-US" sz="2000" dirty="0" smtClean="0">
                <a:latin typeface="Consolas" pitchFamily="49" charset="0"/>
                <a:ea typeface="楷体" pitchFamily="49" charset="-122"/>
                <a:cs typeface="Consolas" pitchFamily="49" charset="0"/>
              </a:rPr>
              <a:t>上。</a:t>
            </a:r>
            <a:endParaRPr kumimoji="1" lang="zh-CN" altLang="en-US" sz="2000" dirty="0">
              <a:latin typeface="Consolas" pitchFamily="49" charset="0"/>
              <a:ea typeface="楷体" pitchFamily="49" charset="-122"/>
              <a:cs typeface="Consolas" pitchFamily="49" charset="0"/>
            </a:endParaRPr>
          </a:p>
        </p:txBody>
      </p:sp>
      <p:sp>
        <p:nvSpPr>
          <p:cNvPr id="10243" name="Text Box 3"/>
          <p:cNvSpPr txBox="1">
            <a:spLocks noChangeArrowheads="1"/>
          </p:cNvSpPr>
          <p:nvPr/>
        </p:nvSpPr>
        <p:spPr bwMode="auto">
          <a:xfrm>
            <a:off x="250825" y="214290"/>
            <a:ext cx="4537075" cy="430887"/>
          </a:xfrm>
          <a:prstGeom prst="rect">
            <a:avLst/>
          </a:prstGeom>
          <a:ln>
            <a:headEnd/>
            <a:tailEnd type="none" w="lg" len="lg"/>
          </a:ln>
        </p:spPr>
        <p:style>
          <a:lnRef idx="1">
            <a:schemeClr val="accent2"/>
          </a:lnRef>
          <a:fillRef idx="3">
            <a:schemeClr val="accent2"/>
          </a:fillRef>
          <a:effectRef idx="2">
            <a:schemeClr val="accent2"/>
          </a:effectRef>
          <a:fontRef idx="minor">
            <a:schemeClr val="lt1"/>
          </a:fontRef>
        </p:style>
        <p:txBody>
          <a:bodyPr>
            <a:spAutoFit/>
          </a:bodyPr>
          <a:lstStyle/>
          <a:p>
            <a:pPr>
              <a:spcBef>
                <a:spcPct val="50000"/>
              </a:spcBef>
            </a:pPr>
            <a:r>
              <a:rPr kumimoji="1" lang="en-US" altLang="zh-CN" sz="2200" dirty="0" smtClean="0">
                <a:solidFill>
                  <a:schemeClr val="bg1"/>
                </a:solidFill>
                <a:latin typeface="Consolas" pitchFamily="49" charset="0"/>
                <a:ea typeface="微软雅黑" pitchFamily="34" charset="-122"/>
                <a:cs typeface="Consolas" pitchFamily="49" charset="0"/>
              </a:rPr>
              <a:t>3</a:t>
            </a:r>
            <a:r>
              <a:rPr kumimoji="1" lang="zh-CN" altLang="en-US" sz="2200" dirty="0" smtClean="0">
                <a:solidFill>
                  <a:schemeClr val="bg1"/>
                </a:solidFill>
                <a:latin typeface="Consolas" pitchFamily="49" charset="0"/>
                <a:ea typeface="微软雅黑" pitchFamily="34" charset="-122"/>
                <a:cs typeface="Consolas" pitchFamily="49" charset="0"/>
              </a:rPr>
              <a:t>、问题</a:t>
            </a:r>
            <a:r>
              <a:rPr kumimoji="1" lang="zh-CN" altLang="en-US" sz="2200" dirty="0">
                <a:solidFill>
                  <a:schemeClr val="bg1"/>
                </a:solidFill>
                <a:latin typeface="Consolas" pitchFamily="49" charset="0"/>
                <a:ea typeface="微软雅黑" pitchFamily="34" charset="-122"/>
                <a:cs typeface="Consolas" pitchFamily="49" charset="0"/>
              </a:rPr>
              <a:t>的求解方法是递归的</a:t>
            </a:r>
            <a:endParaRPr lang="zh-CN" altLang="en-US" sz="2200" dirty="0">
              <a:solidFill>
                <a:schemeClr val="bg1"/>
              </a:solidFill>
              <a:latin typeface="Consolas" pitchFamily="49" charset="0"/>
              <a:ea typeface="微软雅黑" pitchFamily="34" charset="-122"/>
              <a:cs typeface="Consolas" pitchFamily="49" charset="0"/>
            </a:endParaRPr>
          </a:p>
        </p:txBody>
      </p:sp>
      <p:pic>
        <p:nvPicPr>
          <p:cNvPr id="26626" name="Picture 2" descr="http://f.hiphotos.baidu.com/baike/w%3D268/sign=f56f08bb269759ee4a5067cd8afa434e/2934349b033b5bb5347f4c4836d3d539b700bcd8.jpg"/>
          <p:cNvPicPr>
            <a:picLocks noChangeAspect="1" noChangeArrowheads="1"/>
          </p:cNvPicPr>
          <p:nvPr/>
        </p:nvPicPr>
        <p:blipFill>
          <a:blip r:embed="rId2" cstate="print"/>
          <a:srcRect/>
          <a:stretch>
            <a:fillRect/>
          </a:stretch>
        </p:blipFill>
        <p:spPr bwMode="auto">
          <a:xfrm>
            <a:off x="3428992" y="1857364"/>
            <a:ext cx="2552700" cy="2552700"/>
          </a:xfrm>
          <a:prstGeom prst="rect">
            <a:avLst/>
          </a:prstGeom>
          <a:noFill/>
        </p:spPr>
      </p:pic>
      <p:sp>
        <p:nvSpPr>
          <p:cNvPr id="5" name="TextBox 4"/>
          <p:cNvSpPr txBox="1"/>
          <p:nvPr/>
        </p:nvSpPr>
        <p:spPr>
          <a:xfrm>
            <a:off x="928662" y="4000504"/>
            <a:ext cx="2071702" cy="400110"/>
          </a:xfrm>
          <a:prstGeom prst="rect">
            <a:avLst/>
          </a:prstGeom>
          <a:noFill/>
        </p:spPr>
        <p:txBody>
          <a:bodyPr wrap="square" rtlCol="0">
            <a:spAutoFit/>
          </a:bodyPr>
          <a:lstStyle/>
          <a:p>
            <a:pPr algn="just">
              <a:spcBef>
                <a:spcPct val="50000"/>
              </a:spcBef>
            </a:pPr>
            <a:r>
              <a:rPr kumimoji="1" lang="zh-CN" altLang="en-US" sz="2000" dirty="0" smtClean="0">
                <a:solidFill>
                  <a:srgbClr val="FF00FF"/>
                </a:solidFill>
                <a:latin typeface="Consolas" pitchFamily="49" charset="0"/>
                <a:ea typeface="楷体" pitchFamily="49" charset="-122"/>
                <a:cs typeface="Consolas" pitchFamily="49" charset="0"/>
              </a:rPr>
              <a:t>移动规则：</a:t>
            </a:r>
            <a:endParaRPr lang="zh-CN" altLang="en-US" sz="2000" dirty="0">
              <a:solidFill>
                <a:srgbClr val="FF00FF"/>
              </a:solidFill>
              <a:latin typeface="Consolas" pitchFamily="49" charset="0"/>
              <a:cs typeface="Consolas" pitchFamily="49" charset="0"/>
            </a:endParaRPr>
          </a:p>
        </p:txBody>
      </p:sp>
      <p:sp>
        <p:nvSpPr>
          <p:cNvPr id="6" name="TextBox 5"/>
          <p:cNvSpPr txBox="1"/>
          <p:nvPr/>
        </p:nvSpPr>
        <p:spPr>
          <a:xfrm>
            <a:off x="1000100" y="4500570"/>
            <a:ext cx="7500990" cy="1282274"/>
          </a:xfrm>
          <a:prstGeom prst="rect">
            <a:avLst/>
          </a:prstGeom>
          <a:noFill/>
        </p:spPr>
        <p:txBody>
          <a:bodyPr wrap="square" rtlCol="0">
            <a:spAutoFit/>
          </a:bodyPr>
          <a:lstStyle/>
          <a:p>
            <a:pPr marL="457200" indent="-457200" algn="l">
              <a:lnSpc>
                <a:spcPts val="3200"/>
              </a:lnSpc>
              <a:buBlip>
                <a:blip r:embed="rId3"/>
              </a:buBlip>
            </a:pPr>
            <a:r>
              <a:rPr kumimoji="1" lang="zh-CN" altLang="en-US" sz="2000" dirty="0" smtClean="0">
                <a:latin typeface="Consolas" pitchFamily="49" charset="0"/>
                <a:ea typeface="仿宋" pitchFamily="49" charset="-122"/>
                <a:cs typeface="Consolas" pitchFamily="49" charset="0"/>
              </a:rPr>
              <a:t>每次只能移动一个盘</a:t>
            </a:r>
            <a:r>
              <a:rPr kumimoji="1" lang="zh-CN" altLang="en-US" sz="2000" smtClean="0">
                <a:latin typeface="Consolas" pitchFamily="49" charset="0"/>
                <a:ea typeface="仿宋" pitchFamily="49" charset="-122"/>
                <a:cs typeface="Consolas" pitchFamily="49" charset="0"/>
              </a:rPr>
              <a:t>片；</a:t>
            </a:r>
            <a:endParaRPr kumimoji="1" lang="en-US" altLang="zh-CN" sz="2000" smtClean="0">
              <a:latin typeface="Consolas" pitchFamily="49" charset="0"/>
              <a:ea typeface="仿宋" pitchFamily="49" charset="-122"/>
              <a:cs typeface="Consolas" pitchFamily="49" charset="0"/>
            </a:endParaRPr>
          </a:p>
          <a:p>
            <a:pPr marL="457200" indent="-457200" algn="l">
              <a:lnSpc>
                <a:spcPts val="3200"/>
              </a:lnSpc>
              <a:buBlip>
                <a:blip r:embed="rId3"/>
              </a:buBlip>
            </a:pPr>
            <a:r>
              <a:rPr kumimoji="1" lang="zh-CN" altLang="en-US" sz="2000" smtClean="0">
                <a:latin typeface="Consolas" pitchFamily="49" charset="0"/>
                <a:ea typeface="仿宋" pitchFamily="49" charset="-122"/>
                <a:cs typeface="Consolas" pitchFamily="49" charset="0"/>
              </a:rPr>
              <a:t>盘</a:t>
            </a:r>
            <a:r>
              <a:rPr kumimoji="1" lang="zh-CN" altLang="en-US" sz="2000" dirty="0" smtClean="0">
                <a:latin typeface="Consolas" pitchFamily="49" charset="0"/>
                <a:ea typeface="仿宋" pitchFamily="49" charset="-122"/>
                <a:cs typeface="Consolas" pitchFamily="49" charset="0"/>
              </a:rPr>
              <a:t>片可以插在</a:t>
            </a:r>
            <a:r>
              <a:rPr kumimoji="1" lang="en-US" altLang="zh-CN" sz="2000" i="1" dirty="0" smtClean="0">
                <a:latin typeface="Consolas" pitchFamily="49" charset="0"/>
                <a:ea typeface="仿宋" pitchFamily="49" charset="-122"/>
                <a:cs typeface="Consolas" pitchFamily="49" charset="0"/>
              </a:rPr>
              <a:t>X</a:t>
            </a:r>
            <a:r>
              <a:rPr kumimoji="1" lang="zh-CN" altLang="en-US" sz="2000" dirty="0" smtClean="0">
                <a:latin typeface="Consolas" pitchFamily="49" charset="0"/>
                <a:ea typeface="仿宋" pitchFamily="49" charset="-122"/>
                <a:cs typeface="Consolas" pitchFamily="49" charset="0"/>
              </a:rPr>
              <a:t>、</a:t>
            </a:r>
            <a:r>
              <a:rPr kumimoji="1" lang="en-US" altLang="zh-CN" sz="2000" i="1" dirty="0" smtClean="0">
                <a:latin typeface="Consolas" pitchFamily="49" charset="0"/>
                <a:ea typeface="仿宋" pitchFamily="49" charset="-122"/>
                <a:cs typeface="Consolas" pitchFamily="49" charset="0"/>
              </a:rPr>
              <a:t>Y</a:t>
            </a:r>
            <a:r>
              <a:rPr kumimoji="1" lang="zh-CN" altLang="en-US" sz="2000" dirty="0" smtClean="0">
                <a:latin typeface="Consolas" pitchFamily="49" charset="0"/>
                <a:ea typeface="仿宋" pitchFamily="49" charset="-122"/>
                <a:cs typeface="Consolas" pitchFamily="49" charset="0"/>
              </a:rPr>
              <a:t>和</a:t>
            </a:r>
            <a:r>
              <a:rPr kumimoji="1" lang="en-US" altLang="zh-CN" sz="2000" i="1" dirty="0" smtClean="0">
                <a:latin typeface="Consolas" pitchFamily="49" charset="0"/>
                <a:ea typeface="仿宋" pitchFamily="49" charset="-122"/>
                <a:cs typeface="Consolas" pitchFamily="49" charset="0"/>
              </a:rPr>
              <a:t>Z</a:t>
            </a:r>
            <a:r>
              <a:rPr kumimoji="1" lang="zh-CN" altLang="en-US" sz="2000" dirty="0" smtClean="0">
                <a:latin typeface="Consolas" pitchFamily="49" charset="0"/>
                <a:ea typeface="仿宋" pitchFamily="49" charset="-122"/>
                <a:cs typeface="Consolas" pitchFamily="49" charset="0"/>
              </a:rPr>
              <a:t>中任一</a:t>
            </a:r>
            <a:r>
              <a:rPr kumimoji="1" lang="zh-CN" altLang="en-US" sz="2000" smtClean="0">
                <a:latin typeface="Consolas" pitchFamily="49" charset="0"/>
                <a:ea typeface="仿宋" pitchFamily="49" charset="-122"/>
                <a:cs typeface="Consolas" pitchFamily="49" charset="0"/>
              </a:rPr>
              <a:t>塔座上；</a:t>
            </a:r>
            <a:endParaRPr kumimoji="1" lang="en-US" altLang="zh-CN" sz="2000" smtClean="0">
              <a:latin typeface="Consolas" pitchFamily="49" charset="0"/>
              <a:ea typeface="仿宋" pitchFamily="49" charset="-122"/>
              <a:cs typeface="Consolas" pitchFamily="49" charset="0"/>
            </a:endParaRPr>
          </a:p>
          <a:p>
            <a:pPr marL="457200" indent="-457200" algn="l">
              <a:lnSpc>
                <a:spcPts val="3200"/>
              </a:lnSpc>
              <a:buBlip>
                <a:blip r:embed="rId3"/>
              </a:buBlip>
            </a:pPr>
            <a:r>
              <a:rPr kumimoji="1" lang="zh-CN" altLang="en-US" sz="2000" smtClean="0">
                <a:latin typeface="Consolas" pitchFamily="49" charset="0"/>
                <a:ea typeface="仿宋" pitchFamily="49" charset="-122"/>
                <a:cs typeface="Consolas" pitchFamily="49" charset="0"/>
              </a:rPr>
              <a:t>任何</a:t>
            </a:r>
            <a:r>
              <a:rPr kumimoji="1" lang="zh-CN" altLang="en-US" sz="2000" dirty="0" smtClean="0">
                <a:latin typeface="Consolas" pitchFamily="49" charset="0"/>
                <a:ea typeface="仿宋" pitchFamily="49" charset="-122"/>
                <a:cs typeface="Consolas" pitchFamily="49" charset="0"/>
              </a:rPr>
              <a:t>时候都不能将一个较大的盘片放在较小的盘</a:t>
            </a:r>
            <a:r>
              <a:rPr kumimoji="1" lang="zh-CN" altLang="en-US" sz="2000" smtClean="0">
                <a:latin typeface="Consolas" pitchFamily="49" charset="0"/>
                <a:ea typeface="仿宋" pitchFamily="49" charset="-122"/>
                <a:cs typeface="Consolas" pitchFamily="49" charset="0"/>
              </a:rPr>
              <a:t>片上方。</a:t>
            </a:r>
            <a:endParaRPr lang="zh-CN" altLang="en-US" sz="2000" dirty="0">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p:txBody>
          <a:bodyPr/>
          <a:lstStyle/>
          <a:p>
            <a:fld id="{F225F2F7-8AD0-4BEA-91DC-61D82E2F5127}" type="slidenum">
              <a:rPr lang="en-US" altLang="zh-CN" smtClean="0"/>
              <a:pPr/>
              <a:t>12</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93700" y="4198957"/>
            <a:ext cx="2606664" cy="515927"/>
          </a:xfrm>
          <a:prstGeom prst="rect">
            <a:avLst/>
          </a:prstGeom>
          <a:ln>
            <a:headEnd/>
            <a:tailEnd/>
          </a:ln>
          <a:scene3d>
            <a:camera prst="perspectiveHeroicExtremeRightFacing"/>
            <a:lightRig rig="threePt" dir="t"/>
          </a:scene3d>
        </p:spPr>
        <p:style>
          <a:lnRef idx="1">
            <a:schemeClr val="accent2"/>
          </a:lnRef>
          <a:fillRef idx="2">
            <a:schemeClr val="accent2"/>
          </a:fillRef>
          <a:effectRef idx="1">
            <a:schemeClr val="accent2"/>
          </a:effectRef>
          <a:fontRef idx="minor">
            <a:schemeClr val="dk1"/>
          </a:fontRef>
        </p:style>
        <p:txBody>
          <a:bodyPr/>
          <a:lstStyle/>
          <a:p>
            <a:pPr eaLnBrk="0" hangingPunct="0">
              <a:lnSpc>
                <a:spcPct val="110000"/>
              </a:lnSpc>
            </a:pPr>
            <a:r>
              <a:rPr lang="en-US" altLang="zh-CN" sz="2000" dirty="0" smtClean="0">
                <a:solidFill>
                  <a:srgbClr val="0000FF"/>
                </a:solidFill>
                <a:latin typeface="Consolas" pitchFamily="49" charset="0"/>
                <a:ea typeface="楷体" pitchFamily="49" charset="-122"/>
                <a:cs typeface="Consolas" pitchFamily="49" charset="0"/>
              </a:rPr>
              <a:t>Hanoi(n</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x</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y</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z)</a:t>
            </a:r>
          </a:p>
        </p:txBody>
      </p:sp>
      <p:sp>
        <p:nvSpPr>
          <p:cNvPr id="11268" name="Rectangle 4"/>
          <p:cNvSpPr>
            <a:spLocks noChangeArrowheads="1"/>
          </p:cNvSpPr>
          <p:nvPr/>
        </p:nvSpPr>
        <p:spPr bwMode="auto">
          <a:xfrm>
            <a:off x="3857620" y="3741757"/>
            <a:ext cx="5000660" cy="1295400"/>
          </a:xfrm>
          <a:prstGeom prst="rect">
            <a:avLst/>
          </a:prstGeom>
          <a:ln>
            <a:headEnd/>
            <a:tailEnd/>
          </a:ln>
          <a:scene3d>
            <a:camera prst="perspectiveRight"/>
            <a:lightRig rig="threePt" dir="t"/>
          </a:scene3d>
        </p:spPr>
        <p:style>
          <a:lnRef idx="1">
            <a:schemeClr val="accent5"/>
          </a:lnRef>
          <a:fillRef idx="2">
            <a:schemeClr val="accent5"/>
          </a:fillRef>
          <a:effectRef idx="1">
            <a:schemeClr val="accent5"/>
          </a:effectRef>
          <a:fontRef idx="minor">
            <a:schemeClr val="dk1"/>
          </a:fontRef>
        </p:style>
        <p:txBody>
          <a:bodyPr/>
          <a:lstStyle/>
          <a:p>
            <a:pPr algn="just" eaLnBrk="0" hangingPunct="0">
              <a:lnSpc>
                <a:spcPct val="126000"/>
              </a:lnSpc>
            </a:pPr>
            <a:r>
              <a:rPr lang="en-US" altLang="zh-CN" sz="2000" dirty="0" smtClean="0">
                <a:solidFill>
                  <a:srgbClr val="0000FF"/>
                </a:solidFill>
                <a:latin typeface="Consolas" pitchFamily="49" charset="0"/>
                <a:ea typeface="楷体" pitchFamily="49" charset="-122"/>
                <a:cs typeface="Consolas" pitchFamily="49" charset="0"/>
              </a:rPr>
              <a:t>Hanoi(n</a:t>
            </a:r>
            <a:r>
              <a:rPr lang="en-US" altLang="zh-CN" sz="2000" dirty="0" smtClean="0">
                <a:solidFill>
                  <a:srgbClr val="0000FF"/>
                </a:solidFill>
                <a:latin typeface="Consolas" pitchFamily="49" charset="0"/>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x</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z</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y</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a:p>
            <a:pPr algn="just" eaLnBrk="0" hangingPunct="0">
              <a:lnSpc>
                <a:spcPct val="126000"/>
              </a:lnSpc>
            </a:pPr>
            <a:r>
              <a:rPr lang="en-US" altLang="zh-CN" sz="2000" dirty="0" smtClean="0">
                <a:solidFill>
                  <a:srgbClr val="0000FF"/>
                </a:solidFill>
                <a:latin typeface="Consolas" pitchFamily="49" charset="0"/>
                <a:ea typeface="楷体" pitchFamily="49" charset="-122"/>
                <a:cs typeface="Consolas" pitchFamily="49" charset="0"/>
              </a:rPr>
              <a:t>move(n</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x</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将第</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个圆盘从</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移到</a:t>
            </a:r>
            <a:r>
              <a:rPr lang="en-US" altLang="zh-CN" sz="2000" i="1"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a:t>
            </a:r>
          </a:p>
          <a:p>
            <a:pPr algn="just" eaLnBrk="0" hangingPunct="0">
              <a:lnSpc>
                <a:spcPct val="126000"/>
              </a:lnSpc>
            </a:pPr>
            <a:r>
              <a:rPr lang="en-US" altLang="zh-CN" sz="2000" dirty="0" smtClean="0">
                <a:solidFill>
                  <a:srgbClr val="0000FF"/>
                </a:solidFill>
                <a:latin typeface="Consolas" pitchFamily="49" charset="0"/>
                <a:ea typeface="楷体" pitchFamily="49" charset="-122"/>
                <a:cs typeface="Consolas" pitchFamily="49" charset="0"/>
              </a:rPr>
              <a:t>Hanoi(n</a:t>
            </a:r>
            <a:r>
              <a:rPr lang="en-US" altLang="zh-CN" sz="2000" dirty="0" smtClean="0">
                <a:solidFill>
                  <a:srgbClr val="0000FF"/>
                </a:solidFill>
                <a:latin typeface="Consolas" pitchFamily="49" charset="0"/>
                <a:ea typeface="+mj-ea"/>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y</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x</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a:t>
            </a:r>
          </a:p>
        </p:txBody>
      </p:sp>
      <p:sp>
        <p:nvSpPr>
          <p:cNvPr id="11270" name="AutoShape 6"/>
          <p:cNvSpPr>
            <a:spLocks noChangeArrowheads="1"/>
          </p:cNvSpPr>
          <p:nvPr/>
        </p:nvSpPr>
        <p:spPr bwMode="auto">
          <a:xfrm>
            <a:off x="2778119" y="4321195"/>
            <a:ext cx="936625" cy="287337"/>
          </a:xfrm>
          <a:prstGeom prst="rightArrow">
            <a:avLst>
              <a:gd name="adj1" fmla="val 50000"/>
              <a:gd name="adj2" fmla="val 81492"/>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p>
        </p:txBody>
      </p:sp>
      <p:grpSp>
        <p:nvGrpSpPr>
          <p:cNvPr id="2" name="Group 11"/>
          <p:cNvGrpSpPr>
            <a:grpSpLocks/>
          </p:cNvGrpSpPr>
          <p:nvPr/>
        </p:nvGrpSpPr>
        <p:grpSpPr bwMode="auto">
          <a:xfrm>
            <a:off x="684213" y="4095769"/>
            <a:ext cx="6264275" cy="2062163"/>
            <a:chOff x="431" y="795"/>
            <a:chExt cx="3946" cy="1299"/>
          </a:xfrm>
        </p:grpSpPr>
        <p:sp>
          <p:nvSpPr>
            <p:cNvPr id="11271" name="Text Box 7"/>
            <p:cNvSpPr txBox="1">
              <a:spLocks noChangeArrowheads="1"/>
            </p:cNvSpPr>
            <p:nvPr/>
          </p:nvSpPr>
          <p:spPr bwMode="auto">
            <a:xfrm>
              <a:off x="431" y="1842"/>
              <a:ext cx="3946" cy="252"/>
            </a:xfrm>
            <a:prstGeom prst="rect">
              <a:avLst/>
            </a:prstGeom>
            <a:noFill/>
            <a:ln w="9525">
              <a:noFill/>
              <a:miter lim="800000"/>
              <a:headEnd/>
              <a:tailEnd/>
            </a:ln>
            <a:effectLst/>
          </p:spPr>
          <p:txBody>
            <a:bodyPr>
              <a:spAutoFit/>
            </a:bodyPr>
            <a:lstStyle/>
            <a:p>
              <a:pPr>
                <a:spcBef>
                  <a:spcPct val="50000"/>
                </a:spcBef>
              </a:pPr>
              <a:r>
                <a:rPr lang="en-US" altLang="zh-CN" sz="2000" dirty="0">
                  <a:latin typeface="Consolas" pitchFamily="49" charset="0"/>
                  <a:ea typeface="仿宋" pitchFamily="49" charset="-122"/>
                  <a:cs typeface="Consolas" pitchFamily="49" charset="0"/>
                </a:rPr>
                <a:t>“</a:t>
              </a:r>
              <a:r>
                <a:rPr lang="zh-CN" altLang="en-US" sz="2000" dirty="0">
                  <a:latin typeface="Consolas" pitchFamily="49" charset="0"/>
                  <a:ea typeface="仿宋" pitchFamily="49" charset="-122"/>
                  <a:cs typeface="Consolas" pitchFamily="49" charset="0"/>
                </a:rPr>
                <a:t>大问题”转化为若干个“小问题”求解</a:t>
              </a:r>
            </a:p>
          </p:txBody>
        </p:sp>
        <p:sp>
          <p:nvSpPr>
            <p:cNvPr id="11272" name="Freeform 8"/>
            <p:cNvSpPr>
              <a:spLocks/>
            </p:cNvSpPr>
            <p:nvPr/>
          </p:nvSpPr>
          <p:spPr bwMode="auto">
            <a:xfrm>
              <a:off x="1016" y="1248"/>
              <a:ext cx="232" cy="641"/>
            </a:xfrm>
            <a:custGeom>
              <a:avLst/>
              <a:gdLst/>
              <a:ahLst/>
              <a:cxnLst>
                <a:cxn ang="0">
                  <a:pos x="232" y="641"/>
                </a:cxn>
                <a:cxn ang="0">
                  <a:pos x="0" y="0"/>
                </a:cxn>
              </a:cxnLst>
              <a:rect l="0" t="0" r="r" b="b"/>
              <a:pathLst>
                <a:path w="232" h="641">
                  <a:moveTo>
                    <a:pt x="232" y="641"/>
                  </a:moveTo>
                  <a:lnTo>
                    <a:pt x="0" y="0"/>
                  </a:lnTo>
                </a:path>
              </a:pathLst>
            </a:custGeom>
            <a:noFill/>
            <a:ln w="38100" cap="flat" cmpd="sng">
              <a:solidFill>
                <a:srgbClr val="FF00FF"/>
              </a:solidFill>
              <a:prstDash val="solid"/>
              <a:miter lim="800000"/>
              <a:headEnd type="none" w="med" len="med"/>
              <a:tailEnd type="stealth" w="lg" len="lg"/>
            </a:ln>
            <a:effectLst/>
          </p:spPr>
          <p:txBody>
            <a:bodyPr wrap="none"/>
            <a:lstStyle/>
            <a:p>
              <a:endParaRPr lang="zh-CN" altLang="en-US"/>
            </a:p>
          </p:txBody>
        </p:sp>
        <p:sp>
          <p:nvSpPr>
            <p:cNvPr id="11273" name="Freeform 9"/>
            <p:cNvSpPr>
              <a:spLocks/>
            </p:cNvSpPr>
            <p:nvPr/>
          </p:nvSpPr>
          <p:spPr bwMode="auto">
            <a:xfrm>
              <a:off x="2565" y="795"/>
              <a:ext cx="241" cy="1065"/>
            </a:xfrm>
            <a:custGeom>
              <a:avLst/>
              <a:gdLst/>
              <a:ahLst/>
              <a:cxnLst>
                <a:cxn ang="0">
                  <a:pos x="241" y="1065"/>
                </a:cxn>
                <a:cxn ang="0">
                  <a:pos x="0" y="0"/>
                </a:cxn>
              </a:cxnLst>
              <a:rect l="0" t="0" r="r" b="b"/>
              <a:pathLst>
                <a:path w="241" h="1065">
                  <a:moveTo>
                    <a:pt x="241" y="1065"/>
                  </a:moveTo>
                  <a:lnTo>
                    <a:pt x="0" y="0"/>
                  </a:lnTo>
                </a:path>
              </a:pathLst>
            </a:custGeom>
            <a:noFill/>
            <a:ln w="38100" cap="flat" cmpd="sng">
              <a:solidFill>
                <a:srgbClr val="FF00FF"/>
              </a:solidFill>
              <a:prstDash val="solid"/>
              <a:round/>
              <a:headEnd type="none" w="med" len="med"/>
              <a:tailEnd type="stealth" w="lg" len="lg"/>
            </a:ln>
            <a:effectLst/>
          </p:spPr>
          <p:txBody>
            <a:bodyPr wrap="none"/>
            <a:lstStyle/>
            <a:p>
              <a:endParaRPr lang="zh-CN" altLang="en-US"/>
            </a:p>
          </p:txBody>
        </p:sp>
        <p:sp>
          <p:nvSpPr>
            <p:cNvPr id="11274" name="Freeform 10"/>
            <p:cNvSpPr>
              <a:spLocks/>
            </p:cNvSpPr>
            <p:nvPr/>
          </p:nvSpPr>
          <p:spPr bwMode="auto">
            <a:xfrm>
              <a:off x="2957" y="1269"/>
              <a:ext cx="256" cy="582"/>
            </a:xfrm>
            <a:custGeom>
              <a:avLst/>
              <a:gdLst/>
              <a:ahLst/>
              <a:cxnLst>
                <a:cxn ang="0">
                  <a:pos x="0" y="582"/>
                </a:cxn>
                <a:cxn ang="0">
                  <a:pos x="256" y="0"/>
                </a:cxn>
              </a:cxnLst>
              <a:rect l="0" t="0" r="r" b="b"/>
              <a:pathLst>
                <a:path w="256" h="582">
                  <a:moveTo>
                    <a:pt x="0" y="582"/>
                  </a:moveTo>
                  <a:lnTo>
                    <a:pt x="256" y="0"/>
                  </a:lnTo>
                </a:path>
              </a:pathLst>
            </a:custGeom>
            <a:noFill/>
            <a:ln w="38100" cap="flat" cmpd="sng">
              <a:solidFill>
                <a:srgbClr val="FF00FF"/>
              </a:solidFill>
              <a:prstDash val="solid"/>
              <a:round/>
              <a:headEnd type="none" w="med" len="med"/>
              <a:tailEnd type="stealth" w="lg" len="lg"/>
            </a:ln>
            <a:effectLst/>
          </p:spPr>
          <p:txBody>
            <a:bodyPr wrap="none"/>
            <a:lstStyle/>
            <a:p>
              <a:endParaRPr lang="zh-CN" altLang="en-US"/>
            </a:p>
          </p:txBody>
        </p:sp>
      </p:grpSp>
      <p:sp>
        <p:nvSpPr>
          <p:cNvPr id="10" name="TextBox 9"/>
          <p:cNvSpPr txBox="1"/>
          <p:nvPr/>
        </p:nvSpPr>
        <p:spPr>
          <a:xfrm>
            <a:off x="357158" y="428604"/>
            <a:ext cx="8286808" cy="400110"/>
          </a:xfrm>
          <a:prstGeom prst="rect">
            <a:avLst/>
          </a:prstGeom>
          <a:noFill/>
        </p:spPr>
        <p:txBody>
          <a:bodyPr wrap="square" rtlCol="0">
            <a:spAutoFit/>
          </a:bodyPr>
          <a:lstStyle/>
          <a:p>
            <a:pPr marL="457200" indent="-457200" algn="just">
              <a:spcBef>
                <a:spcPct val="50000"/>
              </a:spcBef>
              <a:buBlip>
                <a:blip r:embed="rId2"/>
              </a:buBlip>
            </a:pPr>
            <a:r>
              <a:rPr kumimoji="1" lang="zh-CN" altLang="en-US" sz="2000" smtClean="0">
                <a:latin typeface="Consolas" pitchFamily="49" charset="0"/>
                <a:ea typeface="楷体" pitchFamily="49" charset="-122"/>
                <a:cs typeface="Consolas" pitchFamily="49" charset="0"/>
              </a:rPr>
              <a:t>设</a:t>
            </a:r>
            <a:r>
              <a:rPr kumimoji="1" lang="en-US" altLang="zh-CN" sz="2000" dirty="0" smtClean="0">
                <a:latin typeface="Consolas" pitchFamily="49" charset="0"/>
                <a:ea typeface="楷体" pitchFamily="49" charset="-122"/>
                <a:cs typeface="Consolas" pitchFamily="49" charset="0"/>
              </a:rPr>
              <a:t>Hanoi(</a:t>
            </a:r>
            <a:r>
              <a:rPr kumimoji="1" lang="en-US" altLang="zh-CN" sz="2000" i="1" dirty="0" smtClean="0">
                <a:latin typeface="Consolas" pitchFamily="49" charset="0"/>
                <a:ea typeface="楷体" pitchFamily="49" charset="-122"/>
                <a:cs typeface="Consolas" pitchFamily="49" charset="0"/>
              </a:rPr>
              <a:t>n</a:t>
            </a:r>
            <a:r>
              <a:rPr kumimoji="1" lang="zh-CN" altLang="en-US" sz="2000" dirty="0" smtClean="0">
                <a:latin typeface="Consolas" pitchFamily="49" charset="0"/>
                <a:ea typeface="楷体" pitchFamily="49" charset="-122"/>
                <a:cs typeface="Consolas" pitchFamily="49" charset="0"/>
              </a:rPr>
              <a:t>，</a:t>
            </a:r>
            <a:r>
              <a:rPr kumimoji="1" lang="en-US" altLang="zh-CN" sz="2000" i="1" dirty="0" smtClean="0">
                <a:latin typeface="Consolas" pitchFamily="49" charset="0"/>
                <a:ea typeface="楷体" pitchFamily="49" charset="-122"/>
                <a:cs typeface="Consolas" pitchFamily="49" charset="0"/>
              </a:rPr>
              <a:t>x</a:t>
            </a:r>
            <a:r>
              <a:rPr kumimoji="1" lang="zh-CN" altLang="en-US" sz="2000" dirty="0" smtClean="0">
                <a:latin typeface="Consolas" pitchFamily="49" charset="0"/>
                <a:ea typeface="楷体" pitchFamily="49" charset="-122"/>
                <a:cs typeface="Consolas" pitchFamily="49" charset="0"/>
              </a:rPr>
              <a:t>，</a:t>
            </a:r>
            <a:r>
              <a:rPr kumimoji="1" lang="en-US" altLang="zh-CN" sz="2000" i="1" dirty="0" smtClean="0">
                <a:latin typeface="Consolas" pitchFamily="49" charset="0"/>
                <a:ea typeface="楷体" pitchFamily="49" charset="-122"/>
                <a:cs typeface="Consolas" pitchFamily="49" charset="0"/>
              </a:rPr>
              <a:t>y</a:t>
            </a:r>
            <a:r>
              <a:rPr kumimoji="1" lang="zh-CN" altLang="en-US" sz="2000" dirty="0" smtClean="0">
                <a:latin typeface="Consolas" pitchFamily="49" charset="0"/>
                <a:ea typeface="楷体" pitchFamily="49" charset="-122"/>
                <a:cs typeface="Consolas" pitchFamily="49" charset="0"/>
              </a:rPr>
              <a:t>，</a:t>
            </a:r>
            <a:r>
              <a:rPr kumimoji="1" lang="en-US" altLang="zh-CN" sz="2000" i="1" dirty="0" smtClean="0">
                <a:latin typeface="Consolas" pitchFamily="49" charset="0"/>
                <a:ea typeface="楷体" pitchFamily="49" charset="-122"/>
                <a:cs typeface="Consolas" pitchFamily="49" charset="0"/>
              </a:rPr>
              <a:t>z</a:t>
            </a:r>
            <a:r>
              <a:rPr kumimoji="1" lang="en-US" altLang="zh-CN" sz="2000" dirty="0" smtClean="0">
                <a:latin typeface="Consolas" pitchFamily="49" charset="0"/>
                <a:ea typeface="楷体" pitchFamily="49" charset="-122"/>
                <a:cs typeface="Consolas" pitchFamily="49" charset="0"/>
              </a:rPr>
              <a:t>)</a:t>
            </a:r>
            <a:r>
              <a:rPr kumimoji="1" lang="zh-CN" altLang="en-US" sz="2000" dirty="0" smtClean="0">
                <a:latin typeface="Consolas" pitchFamily="49" charset="0"/>
                <a:ea typeface="楷体" pitchFamily="49" charset="-122"/>
                <a:cs typeface="Consolas" pitchFamily="49" charset="0"/>
              </a:rPr>
              <a:t>表示将</a:t>
            </a:r>
            <a:r>
              <a:rPr kumimoji="1" lang="en-US" altLang="zh-CN" sz="2000" i="1" dirty="0" smtClean="0">
                <a:latin typeface="Consolas" pitchFamily="49" charset="0"/>
                <a:ea typeface="楷体" pitchFamily="49" charset="-122"/>
                <a:cs typeface="Consolas" pitchFamily="49" charset="0"/>
              </a:rPr>
              <a:t>n</a:t>
            </a:r>
            <a:r>
              <a:rPr kumimoji="1" lang="zh-CN" altLang="en-US" sz="2000" dirty="0" smtClean="0">
                <a:latin typeface="Consolas" pitchFamily="49" charset="0"/>
                <a:ea typeface="楷体" pitchFamily="49" charset="-122"/>
                <a:cs typeface="Consolas" pitchFamily="49" charset="0"/>
              </a:rPr>
              <a:t>个盘片从</a:t>
            </a:r>
            <a:r>
              <a:rPr kumimoji="1" lang="en-US" altLang="zh-CN" sz="2000" i="1" dirty="0" smtClean="0">
                <a:latin typeface="Consolas" pitchFamily="49" charset="0"/>
                <a:ea typeface="楷体" pitchFamily="49" charset="-122"/>
                <a:cs typeface="Consolas" pitchFamily="49" charset="0"/>
              </a:rPr>
              <a:t>x</a:t>
            </a:r>
            <a:r>
              <a:rPr kumimoji="1" lang="zh-CN" altLang="en-US" sz="2000" dirty="0" smtClean="0">
                <a:latin typeface="Consolas" pitchFamily="49" charset="0"/>
                <a:ea typeface="楷体" pitchFamily="49" charset="-122"/>
                <a:cs typeface="Consolas" pitchFamily="49" charset="0"/>
              </a:rPr>
              <a:t>通过</a:t>
            </a:r>
            <a:r>
              <a:rPr kumimoji="1" lang="en-US" altLang="zh-CN" sz="2000" i="1" dirty="0" smtClean="0">
                <a:latin typeface="Consolas" pitchFamily="49" charset="0"/>
                <a:ea typeface="楷体" pitchFamily="49" charset="-122"/>
                <a:cs typeface="Consolas" pitchFamily="49" charset="0"/>
              </a:rPr>
              <a:t>y</a:t>
            </a:r>
            <a:r>
              <a:rPr kumimoji="1" lang="zh-CN" altLang="en-US" sz="2000" dirty="0" smtClean="0">
                <a:latin typeface="Consolas" pitchFamily="49" charset="0"/>
                <a:ea typeface="楷体" pitchFamily="49" charset="-122"/>
                <a:cs typeface="Consolas" pitchFamily="49" charset="0"/>
              </a:rPr>
              <a:t>移动到</a:t>
            </a:r>
            <a:r>
              <a:rPr kumimoji="1" lang="en-US" altLang="zh-CN" sz="2000" i="1" dirty="0" smtClean="0">
                <a:latin typeface="Consolas" pitchFamily="49" charset="0"/>
                <a:ea typeface="楷体" pitchFamily="49" charset="-122"/>
                <a:cs typeface="Consolas" pitchFamily="49" charset="0"/>
              </a:rPr>
              <a:t>z</a:t>
            </a:r>
            <a:r>
              <a:rPr kumimoji="1" lang="zh-CN" altLang="en-US" sz="2000" dirty="0" smtClean="0">
                <a:latin typeface="Consolas" pitchFamily="49" charset="0"/>
                <a:ea typeface="楷体" pitchFamily="49" charset="-122"/>
                <a:cs typeface="Consolas" pitchFamily="49" charset="0"/>
              </a:rPr>
              <a:t>上。</a:t>
            </a:r>
            <a:endParaRPr lang="zh-CN" altLang="en-US" sz="2000" dirty="0">
              <a:latin typeface="Consolas" pitchFamily="49" charset="0"/>
              <a:cs typeface="Consolas" pitchFamily="49" charset="0"/>
            </a:endParaRPr>
          </a:p>
        </p:txBody>
      </p:sp>
      <p:pic>
        <p:nvPicPr>
          <p:cNvPr id="11" name="Picture 2" descr="http://f.hiphotos.baidu.com/baike/w%3D268/sign=f56f08bb269759ee4a5067cd8afa434e/2934349b033b5bb5347f4c4836d3d539b700bcd8.jpg"/>
          <p:cNvPicPr>
            <a:picLocks noChangeAspect="1" noChangeArrowheads="1"/>
          </p:cNvPicPr>
          <p:nvPr/>
        </p:nvPicPr>
        <p:blipFill>
          <a:blip r:embed="rId3" cstate="print"/>
          <a:srcRect/>
          <a:stretch>
            <a:fillRect/>
          </a:stretch>
        </p:blipFill>
        <p:spPr bwMode="auto">
          <a:xfrm>
            <a:off x="3286116" y="1071546"/>
            <a:ext cx="2552700" cy="2552700"/>
          </a:xfrm>
          <a:prstGeom prst="rect">
            <a:avLst/>
          </a:prstGeom>
          <a:noFill/>
        </p:spPr>
      </p:pic>
      <p:sp>
        <p:nvSpPr>
          <p:cNvPr id="12" name="TextBox 11"/>
          <p:cNvSpPr txBox="1"/>
          <p:nvPr/>
        </p:nvSpPr>
        <p:spPr>
          <a:xfrm>
            <a:off x="3000364" y="1416594"/>
            <a:ext cx="428628" cy="338554"/>
          </a:xfrm>
          <a:prstGeom prst="rect">
            <a:avLst/>
          </a:prstGeom>
          <a:noFill/>
        </p:spPr>
        <p:txBody>
          <a:bodyPr wrap="square" lIns="0" tIns="0" rIns="0" bIns="0" rtlCol="0">
            <a:spAutoFit/>
          </a:bodyPr>
          <a:lstStyle/>
          <a:p>
            <a:r>
              <a:rPr lang="en-US" altLang="zh-CN" sz="2200" i="1" dirty="0" smtClean="0">
                <a:latin typeface="Consolas" pitchFamily="49" charset="0"/>
                <a:cs typeface="Consolas" pitchFamily="49" charset="0"/>
              </a:rPr>
              <a:t>x</a:t>
            </a:r>
            <a:endParaRPr lang="zh-CN" altLang="en-US" sz="2200" i="1" dirty="0">
              <a:latin typeface="Consolas" pitchFamily="49" charset="0"/>
              <a:cs typeface="Consolas" pitchFamily="49" charset="0"/>
            </a:endParaRPr>
          </a:p>
        </p:txBody>
      </p:sp>
      <p:cxnSp>
        <p:nvCxnSpPr>
          <p:cNvPr id="14" name="直接箭头连接符 13"/>
          <p:cNvCxnSpPr/>
          <p:nvPr/>
        </p:nvCxnSpPr>
        <p:spPr>
          <a:xfrm>
            <a:off x="3500430" y="1643050"/>
            <a:ext cx="357190" cy="14287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72000" y="1071546"/>
            <a:ext cx="428628" cy="338554"/>
          </a:xfrm>
          <a:prstGeom prst="rect">
            <a:avLst/>
          </a:prstGeom>
          <a:noFill/>
        </p:spPr>
        <p:txBody>
          <a:bodyPr wrap="square" lIns="0" tIns="0" rIns="0" bIns="0" rtlCol="0">
            <a:spAutoFit/>
          </a:bodyPr>
          <a:lstStyle/>
          <a:p>
            <a:r>
              <a:rPr lang="en-US" altLang="zh-CN" sz="2200" i="1" dirty="0" smtClean="0">
                <a:latin typeface="Consolas" pitchFamily="49" charset="0"/>
                <a:cs typeface="Consolas" pitchFamily="49" charset="0"/>
              </a:rPr>
              <a:t>y</a:t>
            </a:r>
            <a:endParaRPr lang="zh-CN" altLang="en-US" sz="2200" i="1" dirty="0">
              <a:latin typeface="Consolas" pitchFamily="49" charset="0"/>
              <a:cs typeface="Consolas" pitchFamily="49" charset="0"/>
            </a:endParaRPr>
          </a:p>
        </p:txBody>
      </p:sp>
      <p:sp>
        <p:nvSpPr>
          <p:cNvPr id="16" name="TextBox 15"/>
          <p:cNvSpPr txBox="1"/>
          <p:nvPr/>
        </p:nvSpPr>
        <p:spPr>
          <a:xfrm>
            <a:off x="5357818" y="1630908"/>
            <a:ext cx="428628" cy="338554"/>
          </a:xfrm>
          <a:prstGeom prst="rect">
            <a:avLst/>
          </a:prstGeom>
          <a:noFill/>
        </p:spPr>
        <p:txBody>
          <a:bodyPr wrap="square" lIns="0" tIns="0" rIns="0" bIns="0" rtlCol="0">
            <a:spAutoFit/>
          </a:bodyPr>
          <a:lstStyle/>
          <a:p>
            <a:r>
              <a:rPr lang="en-US" altLang="zh-CN" sz="2200" i="1" dirty="0" smtClean="0">
                <a:latin typeface="Consolas" pitchFamily="49" charset="0"/>
                <a:cs typeface="Consolas" pitchFamily="49" charset="0"/>
              </a:rPr>
              <a:t>z</a:t>
            </a:r>
            <a:endParaRPr lang="zh-CN" altLang="en-US" sz="2200" i="1" dirty="0">
              <a:latin typeface="Consolas" pitchFamily="49" charset="0"/>
              <a:cs typeface="Consolas" pitchFamily="49" charset="0"/>
            </a:endParaRPr>
          </a:p>
        </p:txBody>
      </p:sp>
      <p:cxnSp>
        <p:nvCxnSpPr>
          <p:cNvPr id="18" name="直接箭头连接符 17"/>
          <p:cNvCxnSpPr>
            <a:stCxn id="15" idx="2"/>
          </p:cNvCxnSpPr>
          <p:nvPr/>
        </p:nvCxnSpPr>
        <p:spPr>
          <a:xfrm rot="5400000">
            <a:off x="4491244" y="1347980"/>
            <a:ext cx="232950" cy="35719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6" idx="2"/>
          </p:cNvCxnSpPr>
          <p:nvPr/>
        </p:nvCxnSpPr>
        <p:spPr>
          <a:xfrm rot="5400000">
            <a:off x="5378148" y="1949132"/>
            <a:ext cx="173654" cy="21431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2" name="灯片编号占位符 21"/>
          <p:cNvSpPr>
            <a:spLocks noGrp="1"/>
          </p:cNvSpPr>
          <p:nvPr>
            <p:ph type="sldNum" sz="quarter" idx="12"/>
          </p:nvPr>
        </p:nvSpPr>
        <p:spPr/>
        <p:txBody>
          <a:bodyPr/>
          <a:lstStyle/>
          <a:p>
            <a:fld id="{F225F2F7-8AD0-4BEA-91DC-61D82E2F5127}" type="slidenum">
              <a:rPr lang="en-US" altLang="zh-CN" smtClean="0"/>
              <a:pPr/>
              <a:t>13</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981020" y="2428868"/>
            <a:ext cx="5500726" cy="1038847"/>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wrap="square" lIns="216000" tIns="108000" bIns="108000">
            <a:spAutoFit/>
          </a:bodyPr>
          <a:lstStyle/>
          <a:p>
            <a:pPr algn="l">
              <a:lnSpc>
                <a:spcPts val="2600"/>
              </a:lnSpc>
              <a:spcBef>
                <a:spcPts val="1200"/>
              </a:spcBef>
            </a:pPr>
            <a:r>
              <a:rPr kumimoji="1" lang="en-US" altLang="zh-CN" sz="2000" dirty="0">
                <a:solidFill>
                  <a:srgbClr val="0000FF"/>
                </a:solidFill>
                <a:latin typeface="Consolas" pitchFamily="49" charset="0"/>
                <a:ea typeface="楷体" pitchFamily="49" charset="-122"/>
                <a:cs typeface="Consolas" pitchFamily="49" charset="0"/>
              </a:rPr>
              <a:t>fun(1)=</a:t>
            </a:r>
            <a:r>
              <a:rPr kumimoji="1" lang="en-US" altLang="zh-CN" sz="2000">
                <a:solidFill>
                  <a:srgbClr val="0000FF"/>
                </a:solidFill>
                <a:latin typeface="Consolas" pitchFamily="49" charset="0"/>
                <a:ea typeface="楷体" pitchFamily="49" charset="-122"/>
                <a:cs typeface="Consolas" pitchFamily="49" charset="0"/>
              </a:rPr>
              <a:t>1        </a:t>
            </a:r>
            <a:r>
              <a:rPr kumimoji="1" lang="en-US" altLang="zh-CN" sz="2000" smtClean="0">
                <a:solidFill>
                  <a:srgbClr val="0000FF"/>
                </a:solidFill>
                <a:latin typeface="Consolas" pitchFamily="49" charset="0"/>
                <a:ea typeface="楷体" pitchFamily="49" charset="-122"/>
                <a:cs typeface="Consolas" pitchFamily="49" charset="0"/>
              </a:rPr>
              <a:t>         </a:t>
            </a:r>
            <a:r>
              <a:rPr kumimoji="1" lang="en-US" altLang="zh-CN" sz="2000" dirty="0" smtClean="0">
                <a:solidFill>
                  <a:srgbClr val="0000FF"/>
                </a:solidFill>
                <a:latin typeface="Consolas" pitchFamily="49" charset="0"/>
                <a:ea typeface="楷体" pitchFamily="49" charset="-122"/>
                <a:cs typeface="Consolas" pitchFamily="49" charset="0"/>
              </a:rPr>
              <a:t>		(</a:t>
            </a:r>
            <a:r>
              <a:rPr kumimoji="1" lang="en-US" altLang="zh-CN" sz="2000" dirty="0">
                <a:solidFill>
                  <a:srgbClr val="0000FF"/>
                </a:solidFill>
                <a:latin typeface="Consolas" pitchFamily="49" charset="0"/>
                <a:ea typeface="楷体" pitchFamily="49" charset="-122"/>
                <a:cs typeface="Consolas" pitchFamily="49" charset="0"/>
              </a:rPr>
              <a:t>1)   </a:t>
            </a:r>
          </a:p>
          <a:p>
            <a:pPr algn="l">
              <a:lnSpc>
                <a:spcPts val="2600"/>
              </a:lnSpc>
              <a:spcBef>
                <a:spcPts val="1200"/>
              </a:spcBef>
            </a:pPr>
            <a:r>
              <a:rPr kumimoji="1" lang="en-US" altLang="zh-CN" sz="2000" dirty="0">
                <a:solidFill>
                  <a:srgbClr val="0000FF"/>
                </a:solidFill>
                <a:latin typeface="Consolas" pitchFamily="49" charset="0"/>
                <a:ea typeface="楷体" pitchFamily="49" charset="-122"/>
                <a:cs typeface="Consolas" pitchFamily="49" charset="0"/>
              </a:rPr>
              <a:t>fun(n)=n*fun(n-1)     n&gt;1   </a:t>
            </a:r>
            <a:r>
              <a:rPr kumimoji="1" lang="en-US" altLang="zh-CN" sz="2000" dirty="0" smtClean="0">
                <a:solidFill>
                  <a:srgbClr val="0000FF"/>
                </a:solidFill>
                <a:latin typeface="Consolas" pitchFamily="49" charset="0"/>
                <a:ea typeface="楷体" pitchFamily="49" charset="-122"/>
                <a:cs typeface="Consolas" pitchFamily="49" charset="0"/>
              </a:rPr>
              <a:t>	(</a:t>
            </a:r>
            <a:r>
              <a:rPr kumimoji="1" lang="en-US" altLang="zh-CN" sz="2000" dirty="0">
                <a:solidFill>
                  <a:srgbClr val="0000FF"/>
                </a:solidFill>
                <a:latin typeface="Consolas" pitchFamily="49" charset="0"/>
                <a:ea typeface="楷体" pitchFamily="49" charset="-122"/>
                <a:cs typeface="Consolas" pitchFamily="49" charset="0"/>
              </a:rPr>
              <a:t>2)</a:t>
            </a:r>
            <a:r>
              <a:rPr kumimoji="1" lang="en-US" altLang="zh-CN" dirty="0">
                <a:solidFill>
                  <a:srgbClr val="0000FF"/>
                </a:solidFill>
                <a:latin typeface="Consolas" pitchFamily="49" charset="0"/>
                <a:ea typeface="楷体" pitchFamily="49" charset="-122"/>
                <a:cs typeface="Consolas" pitchFamily="49" charset="0"/>
              </a:rPr>
              <a:t>      </a:t>
            </a:r>
            <a:endParaRPr kumimoji="1" lang="en-US" altLang="zh-CN" sz="2800" dirty="0">
              <a:solidFill>
                <a:srgbClr val="0000FF"/>
              </a:solidFill>
              <a:latin typeface="Consolas" pitchFamily="49" charset="0"/>
              <a:ea typeface="楷体" pitchFamily="49" charset="-122"/>
              <a:cs typeface="Consolas" pitchFamily="49" charset="0"/>
            </a:endParaRPr>
          </a:p>
        </p:txBody>
      </p:sp>
      <p:sp>
        <p:nvSpPr>
          <p:cNvPr id="12291" name="Text Box 3" descr="信纸"/>
          <p:cNvSpPr txBox="1">
            <a:spLocks noChangeArrowheads="1"/>
          </p:cNvSpPr>
          <p:nvPr/>
        </p:nvSpPr>
        <p:spPr bwMode="auto">
          <a:xfrm>
            <a:off x="395288" y="333375"/>
            <a:ext cx="3176580" cy="461665"/>
          </a:xfrm>
          <a:prstGeom prst="rect">
            <a:avLst/>
          </a:prstGeom>
          <a:blipFill dpi="0" rotWithShape="1">
            <a:blip r:embed="rId2" cstate="print"/>
            <a:srcRect/>
            <a:tile tx="0" ty="0" sx="100000" sy="100000" flip="none" algn="tl"/>
          </a:blipFill>
          <a:ln w="38100" algn="ctr">
            <a:noFill/>
            <a:miter lim="800000"/>
            <a:headEnd/>
            <a:tailEnd type="none" w="lg"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ct val="50000"/>
              </a:spcBef>
            </a:pPr>
            <a:r>
              <a:rPr kumimoji="1" lang="en-US" altLang="zh-CN" dirty="0">
                <a:solidFill>
                  <a:srgbClr val="FF3300"/>
                </a:solidFill>
                <a:latin typeface="Consolas" pitchFamily="49" charset="0"/>
                <a:ea typeface="微软雅黑" pitchFamily="34" charset="-122"/>
                <a:cs typeface="Consolas" pitchFamily="49" charset="0"/>
              </a:rPr>
              <a:t>5.1.3 </a:t>
            </a:r>
            <a:r>
              <a:rPr kumimoji="1" lang="en-US" altLang="zh-CN" dirty="0" smtClean="0">
                <a:solidFill>
                  <a:srgbClr val="FF3300"/>
                </a:solidFill>
                <a:latin typeface="Consolas" pitchFamily="49" charset="0"/>
                <a:ea typeface="微软雅黑" pitchFamily="34" charset="-122"/>
                <a:cs typeface="Consolas" pitchFamily="49" charset="0"/>
              </a:rPr>
              <a:t> </a:t>
            </a:r>
            <a:r>
              <a:rPr kumimoji="1" lang="zh-CN" altLang="en-US" dirty="0" smtClean="0">
                <a:solidFill>
                  <a:srgbClr val="FF3300"/>
                </a:solidFill>
                <a:latin typeface="Consolas" pitchFamily="49" charset="0"/>
                <a:ea typeface="微软雅黑" pitchFamily="34" charset="-122"/>
                <a:cs typeface="Consolas" pitchFamily="49" charset="0"/>
              </a:rPr>
              <a:t>递归</a:t>
            </a:r>
            <a:r>
              <a:rPr kumimoji="1" lang="zh-CN" altLang="en-US" dirty="0">
                <a:solidFill>
                  <a:srgbClr val="FF3300"/>
                </a:solidFill>
                <a:latin typeface="Consolas" pitchFamily="49" charset="0"/>
                <a:ea typeface="微软雅黑" pitchFamily="34" charset="-122"/>
                <a:cs typeface="Consolas" pitchFamily="49" charset="0"/>
              </a:rPr>
              <a:t>模型</a:t>
            </a:r>
            <a:endParaRPr lang="zh-CN" altLang="en-US" dirty="0">
              <a:latin typeface="Consolas" pitchFamily="49" charset="0"/>
              <a:ea typeface="微软雅黑" pitchFamily="34" charset="-122"/>
              <a:cs typeface="Consolas" pitchFamily="49" charset="0"/>
            </a:endParaRPr>
          </a:p>
        </p:txBody>
      </p:sp>
      <p:sp>
        <p:nvSpPr>
          <p:cNvPr id="12292" name="Text Box 4"/>
          <p:cNvSpPr txBox="1">
            <a:spLocks noChangeArrowheads="1"/>
          </p:cNvSpPr>
          <p:nvPr/>
        </p:nvSpPr>
        <p:spPr bwMode="auto">
          <a:xfrm>
            <a:off x="611188" y="1196975"/>
            <a:ext cx="8104216" cy="861774"/>
          </a:xfrm>
          <a:prstGeom prst="rect">
            <a:avLst/>
          </a:prstGeom>
          <a:noFill/>
          <a:ln w="38100" algn="ctr">
            <a:noFill/>
            <a:miter lim="800000"/>
            <a:headEnd/>
            <a:tailEnd type="none" w="lg" len="lg"/>
          </a:ln>
          <a:effectLst/>
        </p:spPr>
        <p:txBody>
          <a:bodyPr wrap="square">
            <a:spAutoFit/>
          </a:bodyPr>
          <a:lstStyle/>
          <a:p>
            <a:pPr algn="l">
              <a:spcBef>
                <a:spcPct val="50000"/>
              </a:spcBef>
            </a:pPr>
            <a:r>
              <a:rPr kumimoji="1" lang="zh-CN" altLang="en-US" sz="2000" smtClean="0">
                <a:latin typeface="Consolas" pitchFamily="49" charset="0"/>
                <a:ea typeface="楷体" pitchFamily="49" charset="-122"/>
                <a:cs typeface="Consolas" pitchFamily="49" charset="0"/>
              </a:rPr>
              <a:t>递归</a:t>
            </a:r>
            <a:r>
              <a:rPr kumimoji="1" lang="zh-CN" altLang="en-US" sz="2000" dirty="0">
                <a:latin typeface="Consolas" pitchFamily="49" charset="0"/>
                <a:ea typeface="楷体" pitchFamily="49" charset="-122"/>
                <a:cs typeface="Consolas" pitchFamily="49" charset="0"/>
              </a:rPr>
              <a:t>模型是递归算法的抽象，它反映一个递归问题的递归结构</a:t>
            </a:r>
            <a:r>
              <a:rPr kumimoji="1" lang="zh-CN" altLang="en-US" sz="2000" dirty="0" smtClean="0">
                <a:latin typeface="Consolas" pitchFamily="49" charset="0"/>
                <a:ea typeface="楷体" pitchFamily="49" charset="-122"/>
                <a:cs typeface="Consolas" pitchFamily="49" charset="0"/>
              </a:rPr>
              <a:t>。</a:t>
            </a:r>
            <a:endParaRPr kumimoji="1" lang="en-US" altLang="zh-CN" sz="2000" dirty="0" smtClean="0">
              <a:latin typeface="Consolas" pitchFamily="49" charset="0"/>
              <a:ea typeface="楷体" pitchFamily="49" charset="-122"/>
              <a:cs typeface="Consolas" pitchFamily="49" charset="0"/>
            </a:endParaRPr>
          </a:p>
          <a:p>
            <a:pPr algn="l">
              <a:spcBef>
                <a:spcPct val="50000"/>
              </a:spcBef>
            </a:pPr>
            <a:r>
              <a:rPr kumimoji="1" lang="zh-CN" altLang="en-US" sz="2000" smtClean="0">
                <a:latin typeface="Consolas" pitchFamily="49" charset="0"/>
                <a:ea typeface="楷体" pitchFamily="49" charset="-122"/>
                <a:cs typeface="Consolas" pitchFamily="49" charset="0"/>
              </a:rPr>
              <a:t>例如</a:t>
            </a:r>
            <a:r>
              <a:rPr kumimoji="1" lang="zh-CN" altLang="en-US" sz="2000" dirty="0" smtClean="0">
                <a:latin typeface="Consolas" pitchFamily="49" charset="0"/>
                <a:ea typeface="楷体" pitchFamily="49" charset="-122"/>
                <a:cs typeface="Consolas" pitchFamily="49" charset="0"/>
              </a:rPr>
              <a:t>求</a:t>
            </a:r>
            <a:r>
              <a:rPr kumimoji="1" lang="en-US" altLang="zh-CN" sz="2000" i="1" smtClean="0">
                <a:latin typeface="Consolas" pitchFamily="49" charset="0"/>
                <a:ea typeface="楷体" pitchFamily="49" charset="-122"/>
                <a:cs typeface="Consolas" pitchFamily="49" charset="0"/>
              </a:rPr>
              <a:t>n</a:t>
            </a:r>
            <a:r>
              <a:rPr kumimoji="1" lang="en-US" altLang="zh-CN" sz="2000" smtClean="0">
                <a:latin typeface="Consolas" pitchFamily="49" charset="0"/>
                <a:ea typeface="楷体" pitchFamily="49" charset="-122"/>
                <a:cs typeface="Consolas" pitchFamily="49" charset="0"/>
              </a:rPr>
              <a:t>!</a:t>
            </a:r>
            <a:r>
              <a:rPr kumimoji="1" lang="zh-CN" altLang="en-US" sz="2000" smtClean="0">
                <a:latin typeface="Consolas" pitchFamily="49" charset="0"/>
                <a:ea typeface="楷体" pitchFamily="49" charset="-122"/>
                <a:cs typeface="Consolas" pitchFamily="49" charset="0"/>
              </a:rPr>
              <a:t>递</a:t>
            </a:r>
            <a:r>
              <a:rPr kumimoji="1" lang="zh-CN" altLang="en-US" sz="2000" dirty="0" smtClean="0">
                <a:latin typeface="Consolas" pitchFamily="49" charset="0"/>
                <a:ea typeface="楷体" pitchFamily="49" charset="-122"/>
                <a:cs typeface="Consolas" pitchFamily="49" charset="0"/>
              </a:rPr>
              <a:t>归</a:t>
            </a:r>
            <a:r>
              <a:rPr kumimoji="1" lang="zh-CN" altLang="en-US" sz="2000" dirty="0">
                <a:latin typeface="Consolas" pitchFamily="49" charset="0"/>
                <a:ea typeface="楷体" pitchFamily="49" charset="-122"/>
                <a:cs typeface="Consolas" pitchFamily="49" charset="0"/>
              </a:rPr>
              <a:t>算法对应的递归模型如下：</a:t>
            </a:r>
            <a:endParaRPr lang="zh-CN" altLang="en-US" sz="2000" dirty="0">
              <a:latin typeface="Consolas" pitchFamily="49" charset="0"/>
              <a:ea typeface="楷体" pitchFamily="49" charset="-122"/>
              <a:cs typeface="Consolas" pitchFamily="49" charset="0"/>
            </a:endParaRPr>
          </a:p>
        </p:txBody>
      </p:sp>
      <p:sp>
        <p:nvSpPr>
          <p:cNvPr id="12293" name="Text Box 5"/>
          <p:cNvSpPr txBox="1">
            <a:spLocks noChangeArrowheads="1"/>
          </p:cNvSpPr>
          <p:nvPr/>
        </p:nvSpPr>
        <p:spPr bwMode="auto">
          <a:xfrm>
            <a:off x="6481746" y="2457386"/>
            <a:ext cx="1460482" cy="461665"/>
          </a:xfrm>
          <a:prstGeom prst="rect">
            <a:avLst/>
          </a:prstGeom>
          <a:noFill/>
          <a:ln w="38100" algn="ctr">
            <a:noFill/>
            <a:miter lim="800000"/>
            <a:headEnd/>
            <a:tailEnd type="none" w="lg" len="lg"/>
          </a:ln>
          <a:effectLst/>
        </p:spPr>
        <p:txBody>
          <a:bodyPr wrap="square">
            <a:spAutoFit/>
          </a:bodyPr>
          <a:lstStyle/>
          <a:p>
            <a:pPr algn="l">
              <a:lnSpc>
                <a:spcPct val="120000"/>
              </a:lnSpc>
              <a:spcBef>
                <a:spcPct val="50000"/>
              </a:spcBef>
            </a:pPr>
            <a:r>
              <a:rPr kumimoji="1" lang="zh-CN" altLang="en-US" sz="2000" dirty="0" smtClean="0">
                <a:solidFill>
                  <a:srgbClr val="FF00FF"/>
                </a:solidFill>
                <a:latin typeface="Consolas" pitchFamily="49" charset="0"/>
                <a:ea typeface="仿宋" pitchFamily="49" charset="-122"/>
                <a:cs typeface="Consolas" pitchFamily="49" charset="0"/>
              </a:rPr>
              <a:t>递归出口</a:t>
            </a:r>
            <a:endParaRPr lang="zh-CN" altLang="en-US" sz="2000" dirty="0">
              <a:latin typeface="Consolas" pitchFamily="49" charset="0"/>
              <a:ea typeface="仿宋" pitchFamily="49" charset="-122"/>
              <a:cs typeface="Consolas" pitchFamily="49" charset="0"/>
            </a:endParaRPr>
          </a:p>
        </p:txBody>
      </p:sp>
      <p:sp>
        <p:nvSpPr>
          <p:cNvPr id="6" name="TextBox 5"/>
          <p:cNvSpPr txBox="1"/>
          <p:nvPr/>
        </p:nvSpPr>
        <p:spPr>
          <a:xfrm>
            <a:off x="6553184" y="3028890"/>
            <a:ext cx="1143008" cy="400110"/>
          </a:xfrm>
          <a:prstGeom prst="rect">
            <a:avLst/>
          </a:prstGeom>
          <a:noFill/>
        </p:spPr>
        <p:txBody>
          <a:bodyPr wrap="square" rtlCol="0">
            <a:spAutoFit/>
          </a:bodyPr>
          <a:lstStyle/>
          <a:p>
            <a:pPr algn="l"/>
            <a:r>
              <a:rPr kumimoji="1" lang="zh-CN" altLang="en-US" sz="2000" dirty="0" smtClean="0">
                <a:solidFill>
                  <a:srgbClr val="FF00FF"/>
                </a:solidFill>
                <a:latin typeface="Consolas" pitchFamily="49" charset="0"/>
                <a:ea typeface="仿宋" pitchFamily="49" charset="-122"/>
                <a:cs typeface="Consolas" pitchFamily="49" charset="0"/>
              </a:rPr>
              <a:t>递归体</a:t>
            </a:r>
            <a:endParaRPr lang="zh-CN" altLang="en-US" sz="2000" dirty="0">
              <a:latin typeface="Consolas" pitchFamily="49" charset="0"/>
              <a:ea typeface="仿宋" pitchFamily="49" charset="-122"/>
              <a:cs typeface="Consolas" pitchFamily="49" charset="0"/>
            </a:endParaRPr>
          </a:p>
        </p:txBody>
      </p:sp>
      <p:sp>
        <p:nvSpPr>
          <p:cNvPr id="7" name="Text Box 2"/>
          <p:cNvSpPr txBox="1">
            <a:spLocks noChangeArrowheads="1"/>
          </p:cNvSpPr>
          <p:nvPr/>
        </p:nvSpPr>
        <p:spPr bwMode="auto">
          <a:xfrm>
            <a:off x="519114" y="3954479"/>
            <a:ext cx="8339166" cy="403252"/>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l">
              <a:lnSpc>
                <a:spcPct val="110000"/>
              </a:lnSpc>
              <a:spcBef>
                <a:spcPct val="50000"/>
              </a:spcBef>
            </a:pPr>
            <a:r>
              <a:rPr kumimoji="1" lang="zh-CN" altLang="en-US" sz="2000" smtClean="0">
                <a:ea typeface="楷体" pitchFamily="49" charset="-122"/>
                <a:cs typeface="Times New Roman" pitchFamily="18" charset="0"/>
              </a:rPr>
              <a:t>一般</a:t>
            </a:r>
            <a:r>
              <a:rPr kumimoji="1" lang="zh-CN" altLang="en-US" sz="2000" dirty="0">
                <a:ea typeface="楷体" pitchFamily="49" charset="-122"/>
                <a:cs typeface="Times New Roman" pitchFamily="18" charset="0"/>
              </a:rPr>
              <a:t>地，一个递归模型是由</a:t>
            </a:r>
            <a:r>
              <a:rPr kumimoji="1" lang="zh-CN" altLang="en-US" sz="2000" dirty="0">
                <a:solidFill>
                  <a:srgbClr val="FF00FF"/>
                </a:solidFill>
                <a:ea typeface="楷体" pitchFamily="49" charset="-122"/>
                <a:cs typeface="Times New Roman" pitchFamily="18" charset="0"/>
              </a:rPr>
              <a:t>递归出口</a:t>
            </a:r>
            <a:r>
              <a:rPr kumimoji="1" lang="zh-CN" altLang="en-US" sz="2000" dirty="0">
                <a:ea typeface="楷体" pitchFamily="49" charset="-122"/>
                <a:cs typeface="Times New Roman" pitchFamily="18" charset="0"/>
              </a:rPr>
              <a:t>和</a:t>
            </a:r>
            <a:r>
              <a:rPr kumimoji="1" lang="zh-CN" altLang="en-US" sz="2000" dirty="0">
                <a:solidFill>
                  <a:srgbClr val="FF00FF"/>
                </a:solidFill>
                <a:ea typeface="楷体" pitchFamily="49" charset="-122"/>
                <a:cs typeface="Times New Roman" pitchFamily="18" charset="0"/>
              </a:rPr>
              <a:t>递归体</a:t>
            </a:r>
            <a:r>
              <a:rPr kumimoji="1" lang="zh-CN" altLang="en-US" sz="2000" dirty="0">
                <a:ea typeface="楷体" pitchFamily="49" charset="-122"/>
                <a:cs typeface="Times New Roman" pitchFamily="18" charset="0"/>
              </a:rPr>
              <a:t>两</a:t>
            </a:r>
            <a:r>
              <a:rPr kumimoji="1" lang="zh-CN" altLang="en-US" sz="2000">
                <a:ea typeface="楷体" pitchFamily="49" charset="-122"/>
                <a:cs typeface="Times New Roman" pitchFamily="18" charset="0"/>
              </a:rPr>
              <a:t>部分</a:t>
            </a:r>
            <a:r>
              <a:rPr kumimoji="1" lang="zh-CN" altLang="en-US" sz="2000" smtClean="0">
                <a:ea typeface="楷体" pitchFamily="49" charset="-122"/>
                <a:cs typeface="Times New Roman" pitchFamily="18" charset="0"/>
              </a:rPr>
              <a:t>组成。</a:t>
            </a:r>
            <a:endParaRPr kumimoji="1" lang="zh-CN" altLang="en-US" sz="2000" dirty="0">
              <a:ea typeface="楷体" pitchFamily="49" charset="-122"/>
              <a:cs typeface="Times New Roman" pitchFamily="18" charset="0"/>
            </a:endParaRPr>
          </a:p>
        </p:txBody>
      </p:sp>
      <p:sp>
        <p:nvSpPr>
          <p:cNvPr id="9" name="TextBox 8"/>
          <p:cNvSpPr txBox="1"/>
          <p:nvPr/>
        </p:nvSpPr>
        <p:spPr>
          <a:xfrm>
            <a:off x="571472" y="4454545"/>
            <a:ext cx="6072230" cy="87761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lgn="l">
              <a:lnSpc>
                <a:spcPts val="3200"/>
              </a:lnSpc>
              <a:buBlip>
                <a:blip r:embed="rId3"/>
              </a:buBlip>
            </a:pPr>
            <a:r>
              <a:rPr kumimoji="1" lang="zh-CN" altLang="en-US" sz="2000" smtClean="0">
                <a:solidFill>
                  <a:srgbClr val="FF00FF"/>
                </a:solidFill>
                <a:latin typeface="Consolas" pitchFamily="49" charset="0"/>
                <a:ea typeface="仿宋" pitchFamily="49" charset="-122"/>
                <a:cs typeface="Consolas" pitchFamily="49" charset="0"/>
              </a:rPr>
              <a:t>递归出口</a:t>
            </a:r>
            <a:r>
              <a:rPr kumimoji="1" lang="zh-CN" altLang="en-US" sz="2000" smtClean="0">
                <a:latin typeface="Consolas" pitchFamily="49" charset="0"/>
                <a:ea typeface="仿宋" pitchFamily="49" charset="-122"/>
                <a:cs typeface="Consolas" pitchFamily="49" charset="0"/>
              </a:rPr>
              <a:t>确定递归到何时结束。</a:t>
            </a:r>
            <a:endParaRPr kumimoji="1" lang="en-US" altLang="zh-CN" sz="2000" smtClean="0">
              <a:latin typeface="Consolas" pitchFamily="49" charset="0"/>
              <a:ea typeface="仿宋" pitchFamily="49" charset="-122"/>
              <a:cs typeface="Consolas" pitchFamily="49" charset="0"/>
            </a:endParaRPr>
          </a:p>
          <a:p>
            <a:pPr marL="457200" indent="-457200" algn="l">
              <a:lnSpc>
                <a:spcPts val="3200"/>
              </a:lnSpc>
              <a:buBlip>
                <a:blip r:embed="rId3"/>
              </a:buBlip>
            </a:pPr>
            <a:r>
              <a:rPr kumimoji="1" lang="zh-CN" altLang="en-US" sz="2000" smtClean="0">
                <a:solidFill>
                  <a:srgbClr val="FF00FF"/>
                </a:solidFill>
                <a:latin typeface="Consolas" pitchFamily="49" charset="0"/>
                <a:ea typeface="仿宋" pitchFamily="49" charset="-122"/>
                <a:cs typeface="Consolas" pitchFamily="49" charset="0"/>
              </a:rPr>
              <a:t>递归体</a:t>
            </a:r>
            <a:r>
              <a:rPr kumimoji="1" lang="zh-CN" altLang="en-US" sz="2000" smtClean="0">
                <a:latin typeface="Consolas" pitchFamily="49" charset="0"/>
                <a:ea typeface="仿宋" pitchFamily="49" charset="-122"/>
                <a:cs typeface="Consolas" pitchFamily="49" charset="0"/>
              </a:rPr>
              <a:t>确定递归求解时的递推关系。</a:t>
            </a:r>
            <a:endParaRPr kumimoji="1" lang="en-US" altLang="zh-CN" sz="2000" smtClean="0">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fld id="{F225F2F7-8AD0-4BEA-91DC-61D82E2F5127}" type="slidenum">
              <a:rPr lang="en-US" altLang="zh-CN" smtClean="0"/>
              <a:pPr/>
              <a:t>14</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2290">
                                            <p:txEl>
                                              <p:pRg st="0" end="0"/>
                                            </p:txEl>
                                          </p:spTgt>
                                        </p:tgtEl>
                                      </p:cBhvr>
                                    </p:animEffect>
                                    <p:animScale>
                                      <p:cBhvr>
                                        <p:cTn id="7" dur="250" autoRev="1" fill="hold"/>
                                        <p:tgtEl>
                                          <p:spTgt spid="12290">
                                            <p:txEl>
                                              <p:pRg st="0" end="0"/>
                                            </p:txEl>
                                          </p:spTgt>
                                        </p:tgtEl>
                                      </p:cBhvr>
                                      <p:by x="105000" y="105000"/>
                                    </p:animScale>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2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2290">
                                            <p:txEl>
                                              <p:pRg st="1" end="1"/>
                                            </p:txEl>
                                          </p:spTgt>
                                        </p:tgtEl>
                                      </p:cBhvr>
                                    </p:animEffect>
                                    <p:animScale>
                                      <p:cBhvr>
                                        <p:cTn id="15" dur="250" autoRev="1" fill="hold"/>
                                        <p:tgtEl>
                                          <p:spTgt spid="12290">
                                            <p:txEl>
                                              <p:pRg st="1" end="1"/>
                                            </p:txEl>
                                          </p:spTgt>
                                        </p:tgtEl>
                                      </p:cBhvr>
                                      <p:by x="105000" y="105000"/>
                                    </p:animScale>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nodeType="clickEffect">
                                  <p:stCondLst>
                                    <p:cond delay="0"/>
                                  </p:stCondLst>
                                  <p:iterate type="lt">
                                    <p:tmPct val="50000"/>
                                  </p:iterate>
                                  <p:childTnLst>
                                    <p:set>
                                      <p:cBhvr>
                                        <p:cTn id="22" dur="1" fill="hold">
                                          <p:stCondLst>
                                            <p:cond delay="0"/>
                                          </p:stCondLst>
                                        </p:cTn>
                                        <p:tgtEl>
                                          <p:spTgt spid="7">
                                            <p:txEl>
                                              <p:pRg st="0" end="0"/>
                                            </p:txEl>
                                          </p:spTgt>
                                        </p:tgtEl>
                                        <p:attrNameLst>
                                          <p:attrName>style.visibility</p:attrName>
                                        </p:attrNameLst>
                                      </p:cBhvr>
                                      <p:to>
                                        <p:strVal val="visible"/>
                                      </p:to>
                                    </p:set>
                                    <p:anim calcmode="discrete" valueType="clr">
                                      <p:cBhvr override="childStyle">
                                        <p:cTn id="23" dur="80"/>
                                        <p:tgtEl>
                                          <p:spTgt spid="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7">
                                            <p:txEl>
                                              <p:pRg st="0" end="0"/>
                                            </p:txEl>
                                          </p:spTgt>
                                        </p:tgtEl>
                                        <p:attrNameLst>
                                          <p:attrName>fillcolor</p:attrName>
                                        </p:attrNameLst>
                                      </p:cBhvr>
                                      <p:tavLst>
                                        <p:tav tm="0">
                                          <p:val>
                                            <p:clrVal>
                                              <a:schemeClr val="accent2"/>
                                            </p:clrVal>
                                          </p:val>
                                        </p:tav>
                                        <p:tav tm="50000">
                                          <p:val>
                                            <p:clrVal>
                                              <a:schemeClr val="hlink"/>
                                            </p:clrVal>
                                          </p:val>
                                        </p:tav>
                                      </p:tavLst>
                                    </p:anim>
                                    <p:set>
                                      <p:cBhvr>
                                        <p:cTn id="25" dur="80"/>
                                        <p:tgtEl>
                                          <p:spTgt spid="7">
                                            <p:txEl>
                                              <p:pRg st="0" end="0"/>
                                            </p:txEl>
                                          </p:spTgt>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27" presetClass="entr" presetSubtype="0" fill="hold" nodeType="clickEffect">
                                  <p:stCondLst>
                                    <p:cond delay="0"/>
                                  </p:stCondLst>
                                  <p:iterate type="lt">
                                    <p:tmPct val="50000"/>
                                  </p:iterate>
                                  <p:childTnLst>
                                    <p:set>
                                      <p:cBhvr>
                                        <p:cTn id="29" dur="1" fill="hold">
                                          <p:stCondLst>
                                            <p:cond delay="0"/>
                                          </p:stCondLst>
                                        </p:cTn>
                                        <p:tgtEl>
                                          <p:spTgt spid="9">
                                            <p:txEl>
                                              <p:pRg st="0" end="0"/>
                                            </p:txEl>
                                          </p:spTgt>
                                        </p:tgtEl>
                                        <p:attrNameLst>
                                          <p:attrName>style.visibility</p:attrName>
                                        </p:attrNameLst>
                                      </p:cBhvr>
                                      <p:to>
                                        <p:strVal val="visible"/>
                                      </p:to>
                                    </p:set>
                                    <p:anim calcmode="discrete" valueType="clr">
                                      <p:cBhvr override="childStyle">
                                        <p:cTn id="30" dur="80"/>
                                        <p:tgtEl>
                                          <p:spTgt spid="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9">
                                            <p:txEl>
                                              <p:pRg st="0" end="0"/>
                                            </p:txEl>
                                          </p:spTgt>
                                        </p:tgtEl>
                                        <p:attrNameLst>
                                          <p:attrName>fillcolor</p:attrName>
                                        </p:attrNameLst>
                                      </p:cBhvr>
                                      <p:tavLst>
                                        <p:tav tm="0">
                                          <p:val>
                                            <p:clrVal>
                                              <a:schemeClr val="accent2"/>
                                            </p:clrVal>
                                          </p:val>
                                        </p:tav>
                                        <p:tav tm="50000">
                                          <p:val>
                                            <p:clrVal>
                                              <a:schemeClr val="hlink"/>
                                            </p:clrVal>
                                          </p:val>
                                        </p:tav>
                                      </p:tavLst>
                                    </p:anim>
                                    <p:set>
                                      <p:cBhvr>
                                        <p:cTn id="32" dur="80"/>
                                        <p:tgtEl>
                                          <p:spTgt spid="9">
                                            <p:txEl>
                                              <p:pRg st="0" end="0"/>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27" presetClass="entr" presetSubtype="0" fill="hold" nodeType="clickEffect">
                                  <p:stCondLst>
                                    <p:cond delay="0"/>
                                  </p:stCondLst>
                                  <p:iterate type="lt">
                                    <p:tmPct val="50000"/>
                                  </p:iterate>
                                  <p:childTnLst>
                                    <p:set>
                                      <p:cBhvr>
                                        <p:cTn id="36" dur="1" fill="hold">
                                          <p:stCondLst>
                                            <p:cond delay="0"/>
                                          </p:stCondLst>
                                        </p:cTn>
                                        <p:tgtEl>
                                          <p:spTgt spid="9">
                                            <p:txEl>
                                              <p:pRg st="1" end="1"/>
                                            </p:txEl>
                                          </p:spTgt>
                                        </p:tgtEl>
                                        <p:attrNameLst>
                                          <p:attrName>style.visibility</p:attrName>
                                        </p:attrNameLst>
                                      </p:cBhvr>
                                      <p:to>
                                        <p:strVal val="visible"/>
                                      </p:to>
                                    </p:set>
                                    <p:anim calcmode="discrete" valueType="clr">
                                      <p:cBhvr override="childStyle">
                                        <p:cTn id="37" dur="80"/>
                                        <p:tgtEl>
                                          <p:spTgt spid="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9">
                                            <p:txEl>
                                              <p:pRg st="1" end="1"/>
                                            </p:txEl>
                                          </p:spTgt>
                                        </p:tgtEl>
                                        <p:attrNameLst>
                                          <p:attrName>fillcolor</p:attrName>
                                        </p:attrNameLst>
                                      </p:cBhvr>
                                      <p:tavLst>
                                        <p:tav tm="0">
                                          <p:val>
                                            <p:clrVal>
                                              <a:schemeClr val="accent2"/>
                                            </p:clrVal>
                                          </p:val>
                                        </p:tav>
                                        <p:tav tm="50000">
                                          <p:val>
                                            <p:clrVal>
                                              <a:schemeClr val="hlink"/>
                                            </p:clrVal>
                                          </p:val>
                                        </p:tav>
                                      </p:tavLst>
                                    </p:anim>
                                    <p:set>
                                      <p:cBhvr>
                                        <p:cTn id="39" dur="80"/>
                                        <p:tgtEl>
                                          <p:spTgt spid="9">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42918"/>
            <a:ext cx="8215370" cy="1392561"/>
          </a:xfrm>
          <a:prstGeom prst="rect">
            <a:avLst/>
          </a:prstGeom>
          <a:noFill/>
        </p:spPr>
        <p:txBody>
          <a:bodyPr wrap="square" rtlCol="0">
            <a:spAutoFit/>
          </a:bodyPr>
          <a:lstStyle/>
          <a:p>
            <a:pPr algn="l">
              <a:lnSpc>
                <a:spcPct val="110000"/>
              </a:lnSpc>
              <a:spcBef>
                <a:spcPct val="50000"/>
              </a:spcBef>
            </a:pPr>
            <a:r>
              <a:rPr kumimoji="1" lang="zh-CN" altLang="en-US" sz="2000" smtClean="0">
                <a:latin typeface="Consolas" pitchFamily="49" charset="0"/>
                <a:ea typeface="楷体" pitchFamily="49" charset="-122"/>
                <a:cs typeface="Consolas" pitchFamily="49" charset="0"/>
              </a:rPr>
              <a:t>   </a:t>
            </a:r>
            <a:r>
              <a:rPr kumimoji="1" lang="zh-CN" altLang="en-US" sz="2000" smtClean="0">
                <a:solidFill>
                  <a:srgbClr val="FF00FF"/>
                </a:solidFill>
                <a:latin typeface="Consolas" pitchFamily="49" charset="0"/>
                <a:ea typeface="楷体" pitchFamily="49" charset="-122"/>
                <a:cs typeface="Consolas" pitchFamily="49" charset="0"/>
              </a:rPr>
              <a:t>递归</a:t>
            </a:r>
            <a:r>
              <a:rPr kumimoji="1" lang="zh-CN" altLang="en-US" sz="2000" dirty="0" smtClean="0">
                <a:solidFill>
                  <a:srgbClr val="FF00FF"/>
                </a:solidFill>
                <a:latin typeface="Consolas" pitchFamily="49" charset="0"/>
                <a:ea typeface="楷体" pitchFamily="49" charset="-122"/>
                <a:cs typeface="Consolas" pitchFamily="49" charset="0"/>
              </a:rPr>
              <a:t>出口</a:t>
            </a:r>
            <a:r>
              <a:rPr kumimoji="1" lang="zh-CN" altLang="en-US" sz="2000" dirty="0" smtClean="0">
                <a:latin typeface="Consolas" pitchFamily="49" charset="0"/>
                <a:ea typeface="楷体" pitchFamily="49" charset="-122"/>
                <a:cs typeface="Consolas" pitchFamily="49" charset="0"/>
              </a:rPr>
              <a:t>的一般格式如下：</a:t>
            </a:r>
          </a:p>
          <a:p>
            <a:pPr algn="just">
              <a:lnSpc>
                <a:spcPct val="110000"/>
              </a:lnSpc>
              <a:spcBef>
                <a:spcPct val="50000"/>
              </a:spcBef>
            </a:pPr>
            <a:r>
              <a:rPr kumimoji="1" lang="zh-CN" altLang="en-US" sz="2000" smtClean="0">
                <a:solidFill>
                  <a:srgbClr val="FF00FF"/>
                </a:solidFill>
                <a:latin typeface="Consolas" pitchFamily="49" charset="0"/>
                <a:ea typeface="楷体" pitchFamily="49" charset="-122"/>
                <a:cs typeface="Consolas" pitchFamily="49" charset="0"/>
              </a:rPr>
              <a:t>     </a:t>
            </a:r>
            <a:r>
              <a:rPr kumimoji="1" lang="en-US" altLang="zh-CN" sz="2000" i="1" smtClean="0">
                <a:solidFill>
                  <a:srgbClr val="FF0000"/>
                </a:solidFill>
                <a:latin typeface="Consolas" pitchFamily="49" charset="0"/>
                <a:ea typeface="楷体" pitchFamily="49" charset="-122"/>
                <a:cs typeface="Consolas" pitchFamily="49" charset="0"/>
              </a:rPr>
              <a:t>f</a:t>
            </a:r>
            <a:r>
              <a:rPr kumimoji="1" lang="en-US" altLang="zh-CN" sz="2000" smtClean="0">
                <a:solidFill>
                  <a:srgbClr val="336600"/>
                </a:solidFill>
                <a:latin typeface="Consolas" pitchFamily="49" charset="0"/>
                <a:ea typeface="楷体" pitchFamily="49" charset="-122"/>
                <a:cs typeface="Consolas" pitchFamily="49" charset="0"/>
              </a:rPr>
              <a:t>(s</a:t>
            </a:r>
            <a:r>
              <a:rPr kumimoji="1" lang="en-US" altLang="zh-CN" sz="2000" baseline="-30000" smtClean="0">
                <a:solidFill>
                  <a:srgbClr val="336600"/>
                </a:solidFill>
                <a:latin typeface="Consolas" pitchFamily="49" charset="0"/>
                <a:ea typeface="楷体" pitchFamily="49" charset="-122"/>
                <a:cs typeface="Consolas" pitchFamily="49" charset="0"/>
              </a:rPr>
              <a:t>1</a:t>
            </a:r>
            <a:r>
              <a:rPr kumimoji="1" lang="en-US" altLang="zh-CN" sz="2000" dirty="0" smtClean="0">
                <a:solidFill>
                  <a:srgbClr val="336600"/>
                </a:solidFill>
                <a:latin typeface="Consolas" pitchFamily="49" charset="0"/>
                <a:ea typeface="楷体" pitchFamily="49" charset="-122"/>
                <a:cs typeface="Consolas" pitchFamily="49" charset="0"/>
              </a:rPr>
              <a:t>) = </a:t>
            </a:r>
            <a:r>
              <a:rPr kumimoji="1" lang="en-US" altLang="zh-CN" sz="2000" i="1" dirty="0" err="1" smtClean="0">
                <a:solidFill>
                  <a:srgbClr val="336600"/>
                </a:solidFill>
                <a:latin typeface="Consolas" pitchFamily="49" charset="0"/>
                <a:ea typeface="楷体" pitchFamily="49" charset="-122"/>
                <a:cs typeface="Consolas" pitchFamily="49" charset="0"/>
              </a:rPr>
              <a:t>m</a:t>
            </a:r>
            <a:r>
              <a:rPr kumimoji="1" lang="en-US" altLang="zh-CN" sz="2000" baseline="-30000" dirty="0" err="1" smtClean="0">
                <a:solidFill>
                  <a:srgbClr val="336600"/>
                </a:solidFill>
                <a:latin typeface="Consolas" pitchFamily="49" charset="0"/>
                <a:ea typeface="楷体" pitchFamily="49" charset="-122"/>
                <a:cs typeface="Consolas" pitchFamily="49" charset="0"/>
              </a:rPr>
              <a:t>1</a:t>
            </a:r>
            <a:endParaRPr kumimoji="1" lang="en-US" altLang="zh-CN" sz="2000" dirty="0" smtClean="0">
              <a:solidFill>
                <a:srgbClr val="336600"/>
              </a:solidFill>
              <a:latin typeface="Consolas" pitchFamily="49" charset="0"/>
              <a:ea typeface="楷体" pitchFamily="49" charset="-122"/>
              <a:cs typeface="Consolas" pitchFamily="49" charset="0"/>
            </a:endParaRPr>
          </a:p>
          <a:p>
            <a:pPr algn="just">
              <a:lnSpc>
                <a:spcPct val="110000"/>
              </a:lnSpc>
              <a:spcBef>
                <a:spcPct val="50000"/>
              </a:spcBef>
            </a:pPr>
            <a:r>
              <a:rPr kumimoji="1" lang="zh-CN" altLang="en-US" sz="2000" smtClean="0">
                <a:latin typeface="Consolas" pitchFamily="49" charset="0"/>
                <a:ea typeface="楷体" pitchFamily="49" charset="-122"/>
                <a:cs typeface="Consolas" pitchFamily="49" charset="0"/>
              </a:rPr>
              <a:t>这里</a:t>
            </a:r>
            <a:r>
              <a:rPr kumimoji="1" lang="zh-CN" altLang="en-US" sz="2000" dirty="0" smtClean="0">
                <a:latin typeface="Consolas" pitchFamily="49" charset="0"/>
                <a:ea typeface="楷体" pitchFamily="49" charset="-122"/>
                <a:cs typeface="Consolas" pitchFamily="49" charset="0"/>
              </a:rPr>
              <a:t>的</a:t>
            </a:r>
            <a:r>
              <a:rPr kumimoji="1" lang="en-US" altLang="zh-CN" sz="2000" i="1" dirty="0" err="1" smtClean="0">
                <a:latin typeface="Consolas" pitchFamily="49" charset="0"/>
                <a:ea typeface="楷体" pitchFamily="49" charset="-122"/>
                <a:cs typeface="Consolas" pitchFamily="49" charset="0"/>
              </a:rPr>
              <a:t>s</a:t>
            </a:r>
            <a:r>
              <a:rPr kumimoji="1" lang="en-US" altLang="zh-CN" sz="2000" baseline="-30000" dirty="0" err="1" smtClean="0">
                <a:latin typeface="Consolas" pitchFamily="49" charset="0"/>
                <a:ea typeface="楷体" pitchFamily="49" charset="-122"/>
                <a:cs typeface="Consolas" pitchFamily="49" charset="0"/>
              </a:rPr>
              <a:t>1</a:t>
            </a:r>
            <a:r>
              <a:rPr kumimoji="1" lang="zh-CN" altLang="en-US" sz="2000" dirty="0" smtClean="0">
                <a:latin typeface="Consolas" pitchFamily="49" charset="0"/>
                <a:ea typeface="楷体" pitchFamily="49" charset="-122"/>
                <a:cs typeface="Consolas" pitchFamily="49" charset="0"/>
              </a:rPr>
              <a:t>与</a:t>
            </a:r>
            <a:r>
              <a:rPr kumimoji="1" lang="en-US" altLang="zh-CN" sz="2000" i="1" dirty="0" err="1" smtClean="0">
                <a:latin typeface="Consolas" pitchFamily="49" charset="0"/>
                <a:ea typeface="楷体" pitchFamily="49" charset="-122"/>
                <a:cs typeface="Consolas" pitchFamily="49" charset="0"/>
              </a:rPr>
              <a:t>m</a:t>
            </a:r>
            <a:r>
              <a:rPr kumimoji="1" lang="en-US" altLang="zh-CN" sz="2000" baseline="-30000" dirty="0" err="1" smtClean="0">
                <a:latin typeface="Consolas" pitchFamily="49" charset="0"/>
                <a:ea typeface="楷体" pitchFamily="49" charset="-122"/>
                <a:cs typeface="Consolas" pitchFamily="49" charset="0"/>
              </a:rPr>
              <a:t>1</a:t>
            </a:r>
            <a:r>
              <a:rPr kumimoji="1" lang="zh-CN" altLang="en-US" sz="2000" dirty="0" smtClean="0">
                <a:latin typeface="Consolas" pitchFamily="49" charset="0"/>
                <a:ea typeface="楷体" pitchFamily="49" charset="-122"/>
                <a:cs typeface="Consolas" pitchFamily="49" charset="0"/>
              </a:rPr>
              <a:t>均为常量，有些递归问题可能有几个</a:t>
            </a:r>
            <a:r>
              <a:rPr kumimoji="1" lang="zh-CN" altLang="en-US" sz="2000" smtClean="0">
                <a:latin typeface="Consolas" pitchFamily="49" charset="0"/>
                <a:ea typeface="楷体" pitchFamily="49" charset="-122"/>
                <a:cs typeface="Consolas" pitchFamily="49" charset="0"/>
              </a:rPr>
              <a:t>递归出口。</a:t>
            </a:r>
            <a:endParaRPr lang="zh-CN" altLang="en-US" sz="2000" dirty="0">
              <a:latin typeface="Consolas" pitchFamily="49" charset="0"/>
              <a:ea typeface="楷体" pitchFamily="49" charset="-122"/>
              <a:cs typeface="Consolas" pitchFamily="49" charset="0"/>
            </a:endParaRPr>
          </a:p>
        </p:txBody>
      </p:sp>
      <p:sp>
        <p:nvSpPr>
          <p:cNvPr id="6" name="灯片编号占位符 5"/>
          <p:cNvSpPr>
            <a:spLocks noGrp="1"/>
          </p:cNvSpPr>
          <p:nvPr>
            <p:ph type="sldNum" sz="quarter" idx="12"/>
          </p:nvPr>
        </p:nvSpPr>
        <p:spPr/>
        <p:txBody>
          <a:bodyPr/>
          <a:lstStyle/>
          <a:p>
            <a:fld id="{F225F2F7-8AD0-4BEA-91DC-61D82E2F5127}" type="slidenum">
              <a:rPr lang="en-US" altLang="zh-CN" smtClean="0"/>
              <a:pPr/>
              <a:t>15</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79388" y="420688"/>
            <a:ext cx="8839200" cy="923330"/>
          </a:xfrm>
          <a:prstGeom prst="rect">
            <a:avLst/>
          </a:prstGeom>
          <a:noFill/>
          <a:ln w="9525">
            <a:noFill/>
            <a:miter lim="800000"/>
            <a:headEnd/>
            <a:tailEnd/>
          </a:ln>
          <a:effectLst/>
        </p:spPr>
        <p:txBody>
          <a:bodyPr>
            <a:spAutoFit/>
          </a:bodyPr>
          <a:lstStyle/>
          <a:p>
            <a:pPr algn="l">
              <a:lnSpc>
                <a:spcPct val="110000"/>
              </a:lnSpc>
              <a:spcBef>
                <a:spcPct val="50000"/>
              </a:spcBef>
            </a:pPr>
            <a:r>
              <a:rPr kumimoji="1" lang="zh-CN" altLang="en-US" sz="2000" dirty="0" smtClean="0">
                <a:solidFill>
                  <a:srgbClr val="FF00FF"/>
                </a:solidFill>
                <a:latin typeface="Consolas" pitchFamily="49" charset="0"/>
                <a:ea typeface="楷体" pitchFamily="49" charset="-122"/>
                <a:cs typeface="Consolas" pitchFamily="49" charset="0"/>
              </a:rPr>
              <a:t>递归</a:t>
            </a:r>
            <a:r>
              <a:rPr kumimoji="1" lang="zh-CN" altLang="en-US" sz="2000" dirty="0">
                <a:solidFill>
                  <a:srgbClr val="FF00FF"/>
                </a:solidFill>
                <a:latin typeface="Consolas" pitchFamily="49" charset="0"/>
                <a:ea typeface="楷体" pitchFamily="49" charset="-122"/>
                <a:cs typeface="Consolas" pitchFamily="49" charset="0"/>
              </a:rPr>
              <a:t>体</a:t>
            </a:r>
            <a:r>
              <a:rPr kumimoji="1" lang="zh-CN" altLang="en-US" sz="2000" dirty="0">
                <a:latin typeface="Consolas" pitchFamily="49" charset="0"/>
                <a:ea typeface="楷体" pitchFamily="49" charset="-122"/>
                <a:cs typeface="Consolas" pitchFamily="49" charset="0"/>
              </a:rPr>
              <a:t>的一般格式如下：</a:t>
            </a:r>
          </a:p>
          <a:p>
            <a:pPr algn="just">
              <a:lnSpc>
                <a:spcPct val="110000"/>
              </a:lnSpc>
              <a:spcBef>
                <a:spcPct val="50000"/>
              </a:spcBef>
            </a:pPr>
            <a:r>
              <a:rPr kumimoji="1" lang="zh-CN" altLang="en-US" sz="2000">
                <a:solidFill>
                  <a:srgbClr val="336600"/>
                </a:solidFill>
                <a:latin typeface="Consolas" pitchFamily="49" charset="0"/>
                <a:ea typeface="楷体" pitchFamily="49" charset="-122"/>
                <a:cs typeface="Consolas" pitchFamily="49" charset="0"/>
              </a:rPr>
              <a:t>   </a:t>
            </a:r>
            <a:r>
              <a:rPr kumimoji="1" lang="en-US" altLang="zh-CN" sz="2000" i="1" smtClean="0">
                <a:solidFill>
                  <a:srgbClr val="FF0000"/>
                </a:solidFill>
                <a:latin typeface="Consolas" pitchFamily="49" charset="0"/>
                <a:ea typeface="楷体" pitchFamily="49" charset="-122"/>
                <a:cs typeface="Consolas" pitchFamily="49" charset="0"/>
              </a:rPr>
              <a:t>f</a:t>
            </a:r>
            <a:r>
              <a:rPr kumimoji="1" lang="en-US" altLang="zh-CN" sz="2000" smtClean="0">
                <a:solidFill>
                  <a:srgbClr val="336600"/>
                </a:solidFill>
                <a:latin typeface="Consolas" pitchFamily="49" charset="0"/>
                <a:ea typeface="楷体" pitchFamily="49" charset="-122"/>
                <a:cs typeface="Consolas" pitchFamily="49" charset="0"/>
              </a:rPr>
              <a:t>(</a:t>
            </a:r>
            <a:r>
              <a:rPr kumimoji="1" lang="en-US" altLang="zh-CN" sz="2000" i="1" smtClean="0">
                <a:solidFill>
                  <a:srgbClr val="336600"/>
                </a:solidFill>
                <a:latin typeface="Consolas" pitchFamily="49" charset="0"/>
                <a:ea typeface="楷体" pitchFamily="49" charset="-122"/>
                <a:cs typeface="Consolas" pitchFamily="49" charset="0"/>
              </a:rPr>
              <a:t>s</a:t>
            </a:r>
            <a:r>
              <a:rPr kumimoji="1" lang="en-US" altLang="zh-CN" sz="2000" i="1" baseline="-30000" smtClean="0">
                <a:solidFill>
                  <a:srgbClr val="336600"/>
                </a:solidFill>
                <a:latin typeface="Consolas" pitchFamily="49" charset="0"/>
                <a:ea typeface="楷体" pitchFamily="49" charset="-122"/>
                <a:cs typeface="Consolas" pitchFamily="49" charset="0"/>
              </a:rPr>
              <a:t>n</a:t>
            </a:r>
            <a:r>
              <a:rPr kumimoji="1" lang="en-US" altLang="zh-CN" sz="2000" smtClean="0">
                <a:solidFill>
                  <a:srgbClr val="336600"/>
                </a:solidFill>
                <a:latin typeface="Consolas" pitchFamily="49" charset="0"/>
                <a:ea typeface="楷体" pitchFamily="49" charset="-122"/>
                <a:cs typeface="Consolas" pitchFamily="49" charset="0"/>
              </a:rPr>
              <a:t>)=</a:t>
            </a:r>
            <a:r>
              <a:rPr kumimoji="1" lang="en-US" altLang="zh-CN" sz="2000" i="1" dirty="0" smtClean="0">
                <a:solidFill>
                  <a:srgbClr val="336600"/>
                </a:solidFill>
                <a:latin typeface="Consolas" pitchFamily="49" charset="0"/>
                <a:ea typeface="楷体" pitchFamily="49" charset="-122"/>
                <a:cs typeface="Consolas" pitchFamily="49" charset="0"/>
              </a:rPr>
              <a:t>g</a:t>
            </a:r>
            <a:r>
              <a:rPr kumimoji="1" lang="en-US" altLang="zh-CN" sz="2000" dirty="0" smtClean="0">
                <a:solidFill>
                  <a:srgbClr val="336600"/>
                </a:solidFill>
                <a:latin typeface="Consolas" pitchFamily="49" charset="0"/>
                <a:ea typeface="楷体" pitchFamily="49" charset="-122"/>
                <a:cs typeface="Consolas" pitchFamily="49" charset="0"/>
              </a:rPr>
              <a:t>(</a:t>
            </a:r>
            <a:r>
              <a:rPr kumimoji="1" lang="en-US" altLang="zh-CN" sz="2000" i="1" dirty="0" smtClean="0">
                <a:solidFill>
                  <a:srgbClr val="FF0000"/>
                </a:solidFill>
                <a:latin typeface="Consolas" pitchFamily="49" charset="0"/>
                <a:ea typeface="楷体" pitchFamily="49" charset="-122"/>
                <a:cs typeface="Consolas" pitchFamily="49" charset="0"/>
              </a:rPr>
              <a:t>f</a:t>
            </a:r>
            <a:r>
              <a:rPr kumimoji="1" lang="en-US" altLang="zh-CN" sz="2000" dirty="0" smtClean="0">
                <a:solidFill>
                  <a:srgbClr val="336600"/>
                </a:solidFill>
                <a:latin typeface="Consolas" pitchFamily="49" charset="0"/>
                <a:ea typeface="楷体" pitchFamily="49" charset="-122"/>
                <a:cs typeface="Consolas" pitchFamily="49" charset="0"/>
              </a:rPr>
              <a:t>(</a:t>
            </a:r>
            <a:r>
              <a:rPr kumimoji="1" lang="en-US" altLang="zh-CN" sz="2000" i="1" dirty="0" err="1" smtClean="0">
                <a:solidFill>
                  <a:srgbClr val="336600"/>
                </a:solidFill>
                <a:latin typeface="Consolas" pitchFamily="49" charset="0"/>
                <a:ea typeface="楷体" pitchFamily="49" charset="-122"/>
                <a:cs typeface="Consolas" pitchFamily="49" charset="0"/>
              </a:rPr>
              <a:t>s</a:t>
            </a:r>
            <a:r>
              <a:rPr kumimoji="1" lang="en-US" altLang="zh-CN" sz="2000" i="1" baseline="-30000" dirty="0" err="1" smtClean="0">
                <a:solidFill>
                  <a:srgbClr val="336600"/>
                </a:solidFill>
                <a:latin typeface="Consolas" pitchFamily="49" charset="0"/>
                <a:ea typeface="楷体" pitchFamily="49" charset="-122"/>
                <a:cs typeface="Consolas" pitchFamily="49" charset="0"/>
              </a:rPr>
              <a:t>i</a:t>
            </a:r>
            <a:r>
              <a:rPr kumimoji="1" lang="en-US" altLang="zh-CN" sz="2000" dirty="0" smtClean="0">
                <a:solidFill>
                  <a:srgbClr val="336600"/>
                </a:solidFill>
                <a:latin typeface="Consolas" pitchFamily="49" charset="0"/>
                <a:ea typeface="楷体" pitchFamily="49" charset="-122"/>
                <a:cs typeface="Consolas" pitchFamily="49" charset="0"/>
              </a:rPr>
              <a:t>)</a:t>
            </a:r>
            <a:r>
              <a:rPr kumimoji="1" lang="zh-CN" altLang="en-US" sz="2000" dirty="0" smtClean="0">
                <a:solidFill>
                  <a:srgbClr val="336600"/>
                </a:solidFill>
                <a:latin typeface="Consolas" pitchFamily="49" charset="0"/>
                <a:ea typeface="楷体" pitchFamily="49" charset="-122"/>
                <a:cs typeface="Consolas" pitchFamily="49" charset="0"/>
              </a:rPr>
              <a:t>，</a:t>
            </a:r>
            <a:r>
              <a:rPr kumimoji="1" lang="en-US" altLang="zh-CN" sz="2000" i="1" dirty="0" smtClean="0">
                <a:solidFill>
                  <a:srgbClr val="FF0000"/>
                </a:solidFill>
                <a:latin typeface="Consolas" pitchFamily="49" charset="0"/>
                <a:ea typeface="楷体" pitchFamily="49" charset="-122"/>
                <a:cs typeface="Consolas" pitchFamily="49" charset="0"/>
              </a:rPr>
              <a:t>f</a:t>
            </a:r>
            <a:r>
              <a:rPr kumimoji="1" lang="en-US" altLang="zh-CN" sz="2000" dirty="0" smtClean="0">
                <a:solidFill>
                  <a:srgbClr val="336600"/>
                </a:solidFill>
                <a:latin typeface="Consolas" pitchFamily="49" charset="0"/>
                <a:ea typeface="楷体" pitchFamily="49" charset="-122"/>
                <a:cs typeface="Consolas" pitchFamily="49" charset="0"/>
              </a:rPr>
              <a:t>(</a:t>
            </a:r>
            <a:r>
              <a:rPr kumimoji="1" lang="en-US" altLang="zh-CN" sz="2000" i="1" dirty="0" err="1" smtClean="0">
                <a:solidFill>
                  <a:srgbClr val="336600"/>
                </a:solidFill>
                <a:latin typeface="Consolas" pitchFamily="49" charset="0"/>
                <a:ea typeface="楷体" pitchFamily="49" charset="-122"/>
                <a:cs typeface="Consolas" pitchFamily="49" charset="0"/>
              </a:rPr>
              <a:t>s</a:t>
            </a:r>
            <a:r>
              <a:rPr kumimoji="1" lang="en-US" altLang="zh-CN" sz="2000" i="1" baseline="-30000" dirty="0" err="1" smtClean="0">
                <a:solidFill>
                  <a:srgbClr val="336600"/>
                </a:solidFill>
                <a:latin typeface="Consolas" pitchFamily="49" charset="0"/>
                <a:ea typeface="楷体" pitchFamily="49" charset="-122"/>
                <a:cs typeface="Consolas" pitchFamily="49" charset="0"/>
              </a:rPr>
              <a:t>i</a:t>
            </a:r>
            <a:r>
              <a:rPr kumimoji="1" lang="en-US" altLang="zh-CN" sz="2000" baseline="-30000" dirty="0" err="1" smtClean="0">
                <a:solidFill>
                  <a:srgbClr val="336600"/>
                </a:solidFill>
                <a:latin typeface="Consolas" pitchFamily="49" charset="0"/>
                <a:ea typeface="楷体" pitchFamily="49" charset="-122"/>
                <a:cs typeface="Consolas" pitchFamily="49" charset="0"/>
              </a:rPr>
              <a:t>+1</a:t>
            </a:r>
            <a:r>
              <a:rPr kumimoji="1" lang="en-US" altLang="zh-CN" sz="2000" dirty="0" smtClean="0">
                <a:solidFill>
                  <a:srgbClr val="336600"/>
                </a:solidFill>
                <a:latin typeface="Consolas" pitchFamily="49" charset="0"/>
                <a:ea typeface="楷体" pitchFamily="49" charset="-122"/>
                <a:cs typeface="Consolas" pitchFamily="49" charset="0"/>
              </a:rPr>
              <a:t>)</a:t>
            </a:r>
            <a:r>
              <a:rPr kumimoji="1" lang="zh-CN" altLang="en-US" sz="2000" dirty="0" smtClean="0">
                <a:solidFill>
                  <a:srgbClr val="336600"/>
                </a:solidFill>
                <a:latin typeface="Consolas" pitchFamily="49" charset="0"/>
                <a:ea typeface="楷体" pitchFamily="49" charset="-122"/>
                <a:cs typeface="Consolas" pitchFamily="49" charset="0"/>
              </a:rPr>
              <a:t>，</a:t>
            </a:r>
            <a:r>
              <a:rPr kumimoji="1" lang="en-US" altLang="zh-CN" sz="2000" dirty="0" smtClean="0">
                <a:solidFill>
                  <a:srgbClr val="336600"/>
                </a:solidFill>
                <a:latin typeface="Consolas" pitchFamily="49" charset="0"/>
                <a:ea typeface="楷体" pitchFamily="49" charset="-122"/>
                <a:cs typeface="Consolas" pitchFamily="49" charset="0"/>
              </a:rPr>
              <a:t>…</a:t>
            </a:r>
            <a:r>
              <a:rPr kumimoji="1" lang="zh-CN" altLang="en-US" sz="2000" smtClean="0">
                <a:solidFill>
                  <a:srgbClr val="336600"/>
                </a:solidFill>
                <a:latin typeface="Consolas" pitchFamily="49" charset="0"/>
                <a:ea typeface="楷体" pitchFamily="49" charset="-122"/>
                <a:cs typeface="Consolas" pitchFamily="49" charset="0"/>
              </a:rPr>
              <a:t>，</a:t>
            </a:r>
            <a:r>
              <a:rPr kumimoji="1" lang="en-US" altLang="zh-CN" sz="2000" i="1" smtClean="0">
                <a:solidFill>
                  <a:srgbClr val="FF0000"/>
                </a:solidFill>
                <a:latin typeface="Consolas" pitchFamily="49" charset="0"/>
                <a:ea typeface="楷体" pitchFamily="49" charset="-122"/>
                <a:cs typeface="Consolas" pitchFamily="49" charset="0"/>
              </a:rPr>
              <a:t>f</a:t>
            </a:r>
            <a:r>
              <a:rPr kumimoji="1" lang="en-US" altLang="zh-CN" sz="2000" smtClean="0">
                <a:solidFill>
                  <a:srgbClr val="336600"/>
                </a:solidFill>
                <a:latin typeface="Consolas" pitchFamily="49" charset="0"/>
                <a:ea typeface="楷体" pitchFamily="49" charset="-122"/>
                <a:cs typeface="Consolas" pitchFamily="49" charset="0"/>
              </a:rPr>
              <a:t>(</a:t>
            </a:r>
            <a:r>
              <a:rPr kumimoji="1" lang="en-US" altLang="zh-CN" sz="2000" i="1" smtClean="0">
                <a:solidFill>
                  <a:srgbClr val="336600"/>
                </a:solidFill>
                <a:latin typeface="Consolas" pitchFamily="49" charset="0"/>
                <a:ea typeface="楷体" pitchFamily="49" charset="-122"/>
                <a:cs typeface="Consolas" pitchFamily="49" charset="0"/>
              </a:rPr>
              <a:t>s</a:t>
            </a:r>
            <a:r>
              <a:rPr kumimoji="1" lang="en-US" altLang="zh-CN" sz="2000" i="1" baseline="-30000" smtClean="0">
                <a:solidFill>
                  <a:srgbClr val="336600"/>
                </a:solidFill>
                <a:latin typeface="Consolas" pitchFamily="49" charset="0"/>
                <a:ea typeface="楷体" pitchFamily="49" charset="-122"/>
                <a:cs typeface="Consolas" pitchFamily="49" charset="0"/>
              </a:rPr>
              <a:t>n</a:t>
            </a:r>
            <a:r>
              <a:rPr kumimoji="1" lang="en-US" altLang="zh-CN" sz="2000" baseline="-30000" smtClean="0">
                <a:solidFill>
                  <a:srgbClr val="336600"/>
                </a:solidFill>
                <a:latin typeface="Consolas" pitchFamily="49" charset="0"/>
                <a:ea typeface="楷体" pitchFamily="49" charset="-122"/>
                <a:cs typeface="Consolas" pitchFamily="49" charset="0"/>
              </a:rPr>
              <a:t>-1</a:t>
            </a:r>
            <a:r>
              <a:rPr kumimoji="1" lang="en-US" altLang="zh-CN" sz="2000" smtClean="0">
                <a:solidFill>
                  <a:srgbClr val="336600"/>
                </a:solidFill>
                <a:latin typeface="Consolas" pitchFamily="49" charset="0"/>
                <a:ea typeface="楷体" pitchFamily="49" charset="-122"/>
                <a:cs typeface="Consolas" pitchFamily="49" charset="0"/>
              </a:rPr>
              <a:t>)</a:t>
            </a:r>
            <a:r>
              <a:rPr kumimoji="1" lang="zh-CN" altLang="en-US" sz="2000" dirty="0" smtClean="0">
                <a:solidFill>
                  <a:srgbClr val="336600"/>
                </a:solidFill>
                <a:latin typeface="Consolas" pitchFamily="49" charset="0"/>
                <a:ea typeface="楷体" pitchFamily="49" charset="-122"/>
                <a:cs typeface="Consolas" pitchFamily="49" charset="0"/>
              </a:rPr>
              <a:t>，</a:t>
            </a:r>
            <a:r>
              <a:rPr kumimoji="1" lang="en-US" altLang="zh-CN" sz="2000" i="1" dirty="0" err="1" smtClean="0">
                <a:solidFill>
                  <a:srgbClr val="336600"/>
                </a:solidFill>
                <a:latin typeface="Consolas" pitchFamily="49" charset="0"/>
                <a:ea typeface="楷体" pitchFamily="49" charset="-122"/>
                <a:cs typeface="Consolas" pitchFamily="49" charset="0"/>
              </a:rPr>
              <a:t>c</a:t>
            </a:r>
            <a:r>
              <a:rPr kumimoji="1" lang="en-US" altLang="zh-CN" sz="2000" i="1" baseline="-30000" dirty="0" err="1" smtClean="0">
                <a:solidFill>
                  <a:srgbClr val="336600"/>
                </a:solidFill>
                <a:latin typeface="Consolas" pitchFamily="49" charset="0"/>
                <a:ea typeface="楷体" pitchFamily="49" charset="-122"/>
                <a:cs typeface="Consolas" pitchFamily="49" charset="0"/>
              </a:rPr>
              <a:t>j</a:t>
            </a:r>
            <a:r>
              <a:rPr kumimoji="1" lang="zh-CN" altLang="en-US" sz="2000" dirty="0" smtClean="0">
                <a:solidFill>
                  <a:srgbClr val="336600"/>
                </a:solidFill>
                <a:latin typeface="Consolas" pitchFamily="49" charset="0"/>
                <a:ea typeface="楷体" pitchFamily="49" charset="-122"/>
                <a:cs typeface="Consolas" pitchFamily="49" charset="0"/>
              </a:rPr>
              <a:t>，</a:t>
            </a:r>
            <a:r>
              <a:rPr kumimoji="1" lang="en-US" altLang="zh-CN" sz="2000" i="1" dirty="0" err="1" smtClean="0">
                <a:solidFill>
                  <a:srgbClr val="336600"/>
                </a:solidFill>
                <a:latin typeface="Consolas" pitchFamily="49" charset="0"/>
                <a:ea typeface="楷体" pitchFamily="49" charset="-122"/>
                <a:cs typeface="Consolas" pitchFamily="49" charset="0"/>
              </a:rPr>
              <a:t>c</a:t>
            </a:r>
            <a:r>
              <a:rPr kumimoji="1" lang="en-US" altLang="zh-CN" sz="2000" i="1" baseline="-30000" dirty="0" err="1" smtClean="0">
                <a:solidFill>
                  <a:srgbClr val="336600"/>
                </a:solidFill>
                <a:latin typeface="Consolas" pitchFamily="49" charset="0"/>
                <a:ea typeface="楷体" pitchFamily="49" charset="-122"/>
                <a:cs typeface="Consolas" pitchFamily="49" charset="0"/>
              </a:rPr>
              <a:t>j</a:t>
            </a:r>
            <a:r>
              <a:rPr kumimoji="1" lang="en-US" altLang="zh-CN" sz="2000" baseline="-30000" dirty="0" err="1" smtClean="0">
                <a:solidFill>
                  <a:srgbClr val="336600"/>
                </a:solidFill>
                <a:latin typeface="Consolas" pitchFamily="49" charset="0"/>
                <a:ea typeface="楷体" pitchFamily="49" charset="-122"/>
                <a:cs typeface="Consolas" pitchFamily="49" charset="0"/>
              </a:rPr>
              <a:t>+1</a:t>
            </a:r>
            <a:r>
              <a:rPr kumimoji="1" lang="zh-CN" altLang="en-US" sz="2000" dirty="0" smtClean="0">
                <a:solidFill>
                  <a:srgbClr val="336600"/>
                </a:solidFill>
                <a:latin typeface="Consolas" pitchFamily="49" charset="0"/>
                <a:ea typeface="楷体" pitchFamily="49" charset="-122"/>
                <a:cs typeface="Consolas" pitchFamily="49" charset="0"/>
              </a:rPr>
              <a:t>，</a:t>
            </a:r>
            <a:r>
              <a:rPr kumimoji="1" lang="en-US" altLang="zh-CN" sz="2000" dirty="0" smtClean="0">
                <a:solidFill>
                  <a:srgbClr val="336600"/>
                </a:solidFill>
                <a:latin typeface="Consolas" pitchFamily="49" charset="0"/>
                <a:ea typeface="楷体" pitchFamily="49" charset="-122"/>
                <a:cs typeface="Consolas" pitchFamily="49" charset="0"/>
              </a:rPr>
              <a:t>…</a:t>
            </a:r>
            <a:r>
              <a:rPr kumimoji="1" lang="zh-CN" altLang="en-US" sz="2000" dirty="0" smtClean="0">
                <a:solidFill>
                  <a:srgbClr val="336600"/>
                </a:solidFill>
                <a:latin typeface="Consolas" pitchFamily="49" charset="0"/>
                <a:ea typeface="楷体" pitchFamily="49" charset="-122"/>
                <a:cs typeface="Consolas" pitchFamily="49" charset="0"/>
              </a:rPr>
              <a:t>，</a:t>
            </a:r>
            <a:r>
              <a:rPr kumimoji="1" lang="en-US" altLang="zh-CN" sz="2000" i="1" dirty="0" smtClean="0">
                <a:solidFill>
                  <a:srgbClr val="336600"/>
                </a:solidFill>
                <a:latin typeface="Consolas" pitchFamily="49" charset="0"/>
                <a:ea typeface="楷体" pitchFamily="49" charset="-122"/>
                <a:cs typeface="Consolas" pitchFamily="49" charset="0"/>
              </a:rPr>
              <a:t>c</a:t>
            </a:r>
            <a:r>
              <a:rPr kumimoji="1" lang="en-US" altLang="zh-CN" sz="2000" i="1" baseline="-30000" dirty="0" smtClean="0">
                <a:solidFill>
                  <a:srgbClr val="336600"/>
                </a:solidFill>
                <a:latin typeface="Consolas" pitchFamily="49" charset="0"/>
                <a:ea typeface="楷体" pitchFamily="49" charset="-122"/>
                <a:cs typeface="Consolas" pitchFamily="49" charset="0"/>
              </a:rPr>
              <a:t>m</a:t>
            </a:r>
            <a:r>
              <a:rPr kumimoji="1" lang="en-US" altLang="zh-CN" sz="2000" dirty="0" smtClean="0">
                <a:solidFill>
                  <a:srgbClr val="336600"/>
                </a:solidFill>
                <a:latin typeface="Consolas" pitchFamily="49" charset="0"/>
                <a:ea typeface="楷体" pitchFamily="49" charset="-122"/>
                <a:cs typeface="Consolas" pitchFamily="49" charset="0"/>
              </a:rPr>
              <a:t>)</a:t>
            </a:r>
            <a:endParaRPr kumimoji="1" lang="en-US" altLang="zh-CN" sz="2000" dirty="0">
              <a:solidFill>
                <a:srgbClr val="336600"/>
              </a:solidFill>
              <a:latin typeface="Consolas" pitchFamily="49" charset="0"/>
              <a:ea typeface="楷体" pitchFamily="49" charset="-122"/>
              <a:cs typeface="Consolas" pitchFamily="49" charset="0"/>
            </a:endParaRPr>
          </a:p>
        </p:txBody>
      </p:sp>
      <p:sp>
        <p:nvSpPr>
          <p:cNvPr id="3" name="TextBox 2"/>
          <p:cNvSpPr txBox="1"/>
          <p:nvPr/>
        </p:nvSpPr>
        <p:spPr>
          <a:xfrm>
            <a:off x="571472" y="1717299"/>
            <a:ext cx="2643206" cy="369332"/>
          </a:xfrm>
          <a:prstGeom prst="rect">
            <a:avLst/>
          </a:prstGeom>
          <a:noFill/>
        </p:spPr>
        <p:txBody>
          <a:bodyPr wrap="square" rtlCol="0">
            <a:spAutoFit/>
          </a:bodyPr>
          <a:lstStyle/>
          <a:p>
            <a:pPr algn="l"/>
            <a:r>
              <a:rPr kumimoji="1" lang="en-US" altLang="zh-CN" sz="1800" i="1" dirty="0" smtClean="0">
                <a:latin typeface="Consolas" pitchFamily="49" charset="0"/>
                <a:ea typeface="仿宋" pitchFamily="49" charset="-122"/>
                <a:cs typeface="Consolas" pitchFamily="49" charset="0"/>
              </a:rPr>
              <a:t>g</a:t>
            </a:r>
            <a:r>
              <a:rPr kumimoji="1" lang="zh-CN" altLang="en-US" sz="1800" dirty="0" smtClean="0">
                <a:latin typeface="Consolas" pitchFamily="49" charset="0"/>
                <a:ea typeface="仿宋" pitchFamily="49" charset="-122"/>
                <a:cs typeface="Consolas" pitchFamily="49" charset="0"/>
              </a:rPr>
              <a:t>是一个非递归函数</a:t>
            </a:r>
            <a:endParaRPr lang="zh-CN" altLang="en-US" sz="1800" dirty="0">
              <a:latin typeface="Consolas" pitchFamily="49" charset="0"/>
              <a:ea typeface="仿宋" pitchFamily="49" charset="-122"/>
              <a:cs typeface="Consolas" pitchFamily="49" charset="0"/>
            </a:endParaRPr>
          </a:p>
        </p:txBody>
      </p:sp>
      <p:cxnSp>
        <p:nvCxnSpPr>
          <p:cNvPr id="5" name="直接箭头连接符 4"/>
          <p:cNvCxnSpPr/>
          <p:nvPr/>
        </p:nvCxnSpPr>
        <p:spPr>
          <a:xfrm rot="16200000" flipV="1">
            <a:off x="1391604" y="1537299"/>
            <a:ext cx="360000"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2" name="组合 18"/>
          <p:cNvGrpSpPr/>
          <p:nvPr/>
        </p:nvGrpSpPr>
        <p:grpSpPr>
          <a:xfrm>
            <a:off x="500034" y="2786058"/>
            <a:ext cx="8208963" cy="1871663"/>
            <a:chOff x="500034" y="3143248"/>
            <a:chExt cx="8208963" cy="1871663"/>
          </a:xfrm>
        </p:grpSpPr>
        <p:sp>
          <p:nvSpPr>
            <p:cNvPr id="7" name="Oval 7"/>
            <p:cNvSpPr>
              <a:spLocks noChangeArrowheads="1"/>
            </p:cNvSpPr>
            <p:nvPr/>
          </p:nvSpPr>
          <p:spPr bwMode="auto">
            <a:xfrm>
              <a:off x="2228822" y="3216273"/>
              <a:ext cx="1008063" cy="647700"/>
            </a:xfrm>
            <a:prstGeom prst="ellipse">
              <a:avLst/>
            </a:prstGeom>
            <a:ln>
              <a:noFill/>
              <a:headEnd/>
              <a:tailEnd type="none" w="lg" len="lg"/>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200" i="1" smtClean="0">
                  <a:solidFill>
                    <a:srgbClr val="0000FF"/>
                  </a:solidFill>
                  <a:latin typeface="Consolas" pitchFamily="49" charset="0"/>
                  <a:cs typeface="Consolas" pitchFamily="49" charset="0"/>
                </a:rPr>
                <a:t>s</a:t>
              </a:r>
              <a:r>
                <a:rPr lang="en-US" altLang="zh-CN" sz="2200" i="1" baseline="-25000" smtClean="0">
                  <a:solidFill>
                    <a:srgbClr val="0000FF"/>
                  </a:solidFill>
                  <a:latin typeface="Consolas" pitchFamily="49" charset="0"/>
                  <a:cs typeface="Consolas" pitchFamily="49" charset="0"/>
                </a:rPr>
                <a:t>n</a:t>
              </a:r>
              <a:endParaRPr lang="en-US" altLang="zh-CN" sz="2200" baseline="-25000" dirty="0">
                <a:solidFill>
                  <a:srgbClr val="0000FF"/>
                </a:solidFill>
                <a:latin typeface="Consolas" pitchFamily="49" charset="0"/>
                <a:cs typeface="Consolas" pitchFamily="49" charset="0"/>
              </a:endParaRPr>
            </a:p>
          </p:txBody>
        </p:sp>
        <p:sp>
          <p:nvSpPr>
            <p:cNvPr id="8" name="Oval 8"/>
            <p:cNvSpPr>
              <a:spLocks noChangeArrowheads="1"/>
            </p:cNvSpPr>
            <p:nvPr/>
          </p:nvSpPr>
          <p:spPr bwMode="auto">
            <a:xfrm>
              <a:off x="500034" y="4367211"/>
              <a:ext cx="1008063" cy="647700"/>
            </a:xfrm>
            <a:prstGeom prst="ellipse">
              <a:avLst/>
            </a:prstGeom>
            <a:ln>
              <a:noFill/>
              <a:headEnd/>
              <a:tailEnd type="none" w="lg" len="lg"/>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200" i="1" dirty="0" err="1">
                  <a:solidFill>
                    <a:srgbClr val="0000FF"/>
                  </a:solidFill>
                  <a:latin typeface="Consolas" pitchFamily="49" charset="0"/>
                  <a:cs typeface="Consolas" pitchFamily="49" charset="0"/>
                </a:rPr>
                <a:t>s</a:t>
              </a:r>
              <a:r>
                <a:rPr lang="en-US" altLang="zh-CN" sz="2200" i="1" baseline="-25000" dirty="0" err="1">
                  <a:solidFill>
                    <a:srgbClr val="0000FF"/>
                  </a:solidFill>
                  <a:latin typeface="Consolas" pitchFamily="49" charset="0"/>
                  <a:cs typeface="Consolas" pitchFamily="49" charset="0"/>
                </a:rPr>
                <a:t>i</a:t>
              </a:r>
              <a:endParaRPr lang="en-US" altLang="zh-CN" sz="2200" i="1" baseline="-25000" dirty="0">
                <a:solidFill>
                  <a:srgbClr val="0000FF"/>
                </a:solidFill>
                <a:latin typeface="Consolas" pitchFamily="49" charset="0"/>
                <a:cs typeface="Consolas" pitchFamily="49" charset="0"/>
              </a:endParaRPr>
            </a:p>
          </p:txBody>
        </p:sp>
        <p:sp>
          <p:nvSpPr>
            <p:cNvPr id="9" name="Oval 9"/>
            <p:cNvSpPr>
              <a:spLocks noChangeArrowheads="1"/>
            </p:cNvSpPr>
            <p:nvPr/>
          </p:nvSpPr>
          <p:spPr bwMode="auto">
            <a:xfrm>
              <a:off x="1723997" y="4367211"/>
              <a:ext cx="1008063" cy="647700"/>
            </a:xfrm>
            <a:prstGeom prst="ellipse">
              <a:avLst/>
            </a:prstGeom>
            <a:ln>
              <a:noFill/>
              <a:headEnd/>
              <a:tailEnd type="none" w="lg" len="lg"/>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200" i="1" dirty="0" err="1">
                  <a:solidFill>
                    <a:srgbClr val="0000FF"/>
                  </a:solidFill>
                  <a:latin typeface="Consolas" pitchFamily="49" charset="0"/>
                  <a:cs typeface="Consolas" pitchFamily="49" charset="0"/>
                </a:rPr>
                <a:t>s</a:t>
              </a:r>
              <a:r>
                <a:rPr lang="en-US" altLang="zh-CN" sz="2200" i="1" baseline="-25000" dirty="0" err="1">
                  <a:solidFill>
                    <a:srgbClr val="0000FF"/>
                  </a:solidFill>
                  <a:latin typeface="Consolas" pitchFamily="49" charset="0"/>
                  <a:cs typeface="Consolas" pitchFamily="49" charset="0"/>
                </a:rPr>
                <a:t>i</a:t>
              </a:r>
              <a:r>
                <a:rPr lang="en-US" altLang="zh-CN" sz="2200" baseline="-25000" dirty="0" err="1">
                  <a:solidFill>
                    <a:srgbClr val="0000FF"/>
                  </a:solidFill>
                  <a:latin typeface="Consolas" pitchFamily="49" charset="0"/>
                  <a:cs typeface="Consolas" pitchFamily="49" charset="0"/>
                </a:rPr>
                <a:t>+1</a:t>
              </a:r>
              <a:endParaRPr lang="en-US" altLang="zh-CN" sz="2200" baseline="-25000" dirty="0">
                <a:solidFill>
                  <a:srgbClr val="0000FF"/>
                </a:solidFill>
                <a:latin typeface="Consolas" pitchFamily="49" charset="0"/>
                <a:cs typeface="Consolas" pitchFamily="49" charset="0"/>
              </a:endParaRPr>
            </a:p>
          </p:txBody>
        </p:sp>
        <p:sp>
          <p:nvSpPr>
            <p:cNvPr id="10" name="Oval 10"/>
            <p:cNvSpPr>
              <a:spLocks noChangeArrowheads="1"/>
            </p:cNvSpPr>
            <p:nvPr/>
          </p:nvSpPr>
          <p:spPr bwMode="auto">
            <a:xfrm>
              <a:off x="4100484" y="4367211"/>
              <a:ext cx="1008063" cy="647700"/>
            </a:xfrm>
            <a:prstGeom prst="ellipse">
              <a:avLst/>
            </a:prstGeom>
            <a:ln>
              <a:noFill/>
              <a:headEnd/>
              <a:tailEnd type="none" w="lg" len="lg"/>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200" i="1" smtClean="0">
                  <a:solidFill>
                    <a:srgbClr val="0000FF"/>
                  </a:solidFill>
                  <a:latin typeface="Consolas" pitchFamily="49" charset="0"/>
                  <a:cs typeface="Consolas" pitchFamily="49" charset="0"/>
                </a:rPr>
                <a:t>s</a:t>
              </a:r>
              <a:r>
                <a:rPr lang="en-US" altLang="zh-CN" sz="2200" i="1" baseline="-25000" smtClean="0">
                  <a:solidFill>
                    <a:srgbClr val="0000FF"/>
                  </a:solidFill>
                  <a:latin typeface="Consolas" pitchFamily="49" charset="0"/>
                  <a:cs typeface="Consolas" pitchFamily="49" charset="0"/>
                </a:rPr>
                <a:t>n</a:t>
              </a:r>
              <a:r>
                <a:rPr lang="en-US" altLang="zh-CN" sz="2200" baseline="-25000" smtClean="0">
                  <a:solidFill>
                    <a:srgbClr val="0000FF"/>
                  </a:solidFill>
                  <a:latin typeface="Consolas" pitchFamily="49" charset="0"/>
                  <a:cs typeface="Consolas" pitchFamily="49" charset="0"/>
                </a:rPr>
                <a:t>-1</a:t>
              </a:r>
              <a:endParaRPr lang="en-US" altLang="zh-CN" sz="2200" baseline="-25000" dirty="0">
                <a:solidFill>
                  <a:srgbClr val="0000FF"/>
                </a:solidFill>
                <a:latin typeface="Consolas" pitchFamily="49" charset="0"/>
                <a:cs typeface="Consolas" pitchFamily="49" charset="0"/>
              </a:endParaRPr>
            </a:p>
          </p:txBody>
        </p:sp>
        <p:sp>
          <p:nvSpPr>
            <p:cNvPr id="11" name="Text Box 11"/>
            <p:cNvSpPr txBox="1">
              <a:spLocks noChangeArrowheads="1"/>
            </p:cNvSpPr>
            <p:nvPr/>
          </p:nvSpPr>
          <p:spPr bwMode="auto">
            <a:xfrm>
              <a:off x="2876522" y="4511673"/>
              <a:ext cx="936625" cy="457200"/>
            </a:xfrm>
            <a:prstGeom prst="rect">
              <a:avLst/>
            </a:prstGeom>
            <a:noFill/>
            <a:ln w="38100" algn="ctr">
              <a:noFill/>
              <a:miter lim="800000"/>
              <a:headEnd/>
              <a:tailEnd type="none" w="lg" len="lg"/>
            </a:ln>
            <a:effectLst/>
          </p:spPr>
          <p:txBody>
            <a:bodyPr>
              <a:spAutoFit/>
            </a:bodyPr>
            <a:lstStyle/>
            <a:p>
              <a:pPr>
                <a:spcBef>
                  <a:spcPct val="50000"/>
                </a:spcBef>
              </a:pPr>
              <a:r>
                <a:rPr lang="en-US" altLang="zh-CN">
                  <a:latin typeface="宋体"/>
                  <a:ea typeface="宋体" pitchFamily="2" charset="-122"/>
                  <a:cs typeface="Times New Roman" pitchFamily="18" charset="0"/>
                </a:rPr>
                <a:t>…</a:t>
              </a:r>
              <a:endParaRPr lang="en-US" altLang="zh-CN">
                <a:ea typeface="宋体" pitchFamily="2" charset="-122"/>
                <a:cs typeface="Times New Roman" pitchFamily="18" charset="0"/>
              </a:endParaRPr>
            </a:p>
          </p:txBody>
        </p:sp>
        <p:sp>
          <p:nvSpPr>
            <p:cNvPr id="12" name="Line 12"/>
            <p:cNvSpPr>
              <a:spLocks noChangeShapeType="1"/>
            </p:cNvSpPr>
            <p:nvPr/>
          </p:nvSpPr>
          <p:spPr bwMode="auto">
            <a:xfrm flipH="1">
              <a:off x="1292197" y="3719511"/>
              <a:ext cx="1008063" cy="720725"/>
            </a:xfrm>
            <a:prstGeom prst="line">
              <a:avLst/>
            </a:prstGeom>
            <a:noFill/>
            <a:ln w="38100">
              <a:solidFill>
                <a:srgbClr val="336600"/>
              </a:solidFill>
              <a:round/>
              <a:headEnd/>
              <a:tailEnd type="stealth" w="lg" len="lg"/>
            </a:ln>
            <a:effectLst/>
          </p:spPr>
          <p:txBody>
            <a:bodyPr wrap="none"/>
            <a:lstStyle/>
            <a:p>
              <a:endParaRPr lang="zh-CN" altLang="en-US"/>
            </a:p>
          </p:txBody>
        </p:sp>
        <p:sp>
          <p:nvSpPr>
            <p:cNvPr id="13" name="Line 13"/>
            <p:cNvSpPr>
              <a:spLocks noChangeShapeType="1"/>
            </p:cNvSpPr>
            <p:nvPr/>
          </p:nvSpPr>
          <p:spPr bwMode="auto">
            <a:xfrm flipH="1">
              <a:off x="2371697" y="3863973"/>
              <a:ext cx="215900" cy="503238"/>
            </a:xfrm>
            <a:prstGeom prst="line">
              <a:avLst/>
            </a:prstGeom>
            <a:noFill/>
            <a:ln w="38100">
              <a:solidFill>
                <a:srgbClr val="336600"/>
              </a:solidFill>
              <a:round/>
              <a:headEnd/>
              <a:tailEnd type="stealth" w="lg" len="lg"/>
            </a:ln>
            <a:effectLst/>
          </p:spPr>
          <p:txBody>
            <a:bodyPr wrap="none"/>
            <a:lstStyle/>
            <a:p>
              <a:endParaRPr lang="zh-CN" altLang="en-US"/>
            </a:p>
          </p:txBody>
        </p:sp>
        <p:sp>
          <p:nvSpPr>
            <p:cNvPr id="14" name="Freeform 14"/>
            <p:cNvSpPr>
              <a:spLocks/>
            </p:cNvSpPr>
            <p:nvPr/>
          </p:nvSpPr>
          <p:spPr bwMode="auto">
            <a:xfrm>
              <a:off x="3194022" y="3703636"/>
              <a:ext cx="1054100" cy="774700"/>
            </a:xfrm>
            <a:custGeom>
              <a:avLst/>
              <a:gdLst/>
              <a:ahLst/>
              <a:cxnLst>
                <a:cxn ang="0">
                  <a:pos x="0" y="0"/>
                </a:cxn>
                <a:cxn ang="0">
                  <a:pos x="664" y="488"/>
                </a:cxn>
              </a:cxnLst>
              <a:rect l="0" t="0" r="r" b="b"/>
              <a:pathLst>
                <a:path w="664" h="488">
                  <a:moveTo>
                    <a:pt x="0" y="0"/>
                  </a:moveTo>
                  <a:lnTo>
                    <a:pt x="664" y="488"/>
                  </a:lnTo>
                </a:path>
              </a:pathLst>
            </a:custGeom>
            <a:noFill/>
            <a:ln w="38100" cap="flat" cmpd="sng">
              <a:solidFill>
                <a:srgbClr val="336600"/>
              </a:solidFill>
              <a:prstDash val="solid"/>
              <a:round/>
              <a:headEnd type="none" w="med" len="med"/>
              <a:tailEnd type="stealth" w="lg" len="lg"/>
            </a:ln>
            <a:effectLst/>
          </p:spPr>
          <p:txBody>
            <a:bodyPr wrap="none"/>
            <a:lstStyle/>
            <a:p>
              <a:endParaRPr lang="zh-CN" altLang="en-US"/>
            </a:p>
          </p:txBody>
        </p:sp>
        <p:sp>
          <p:nvSpPr>
            <p:cNvPr id="15" name="Text Box 15"/>
            <p:cNvSpPr txBox="1">
              <a:spLocks noChangeArrowheads="1"/>
            </p:cNvSpPr>
            <p:nvPr/>
          </p:nvSpPr>
          <p:spPr bwMode="auto">
            <a:xfrm>
              <a:off x="5756247" y="3143248"/>
              <a:ext cx="2016125" cy="400110"/>
            </a:xfrm>
            <a:prstGeom prst="rect">
              <a:avLst/>
            </a:prstGeom>
            <a:noFill/>
            <a:ln w="38100" algn="ctr">
              <a:noFill/>
              <a:miter lim="800000"/>
              <a:headEnd/>
              <a:tailEnd type="none" w="lg" len="lg"/>
            </a:ln>
            <a:effectLst/>
          </p:spPr>
          <p:txBody>
            <a:bodyPr>
              <a:spAutoFit/>
            </a:bodyPr>
            <a:lstStyle/>
            <a:p>
              <a:pPr>
                <a:spcBef>
                  <a:spcPct val="50000"/>
                </a:spcBef>
              </a:pPr>
              <a:r>
                <a:rPr lang="zh-CN" altLang="en-US" sz="2000" dirty="0">
                  <a:latin typeface="华文中宋" pitchFamily="2" charset="-122"/>
                  <a:ea typeface="华文中宋" pitchFamily="2" charset="-122"/>
                </a:rPr>
                <a:t>大问题求解</a:t>
              </a:r>
            </a:p>
          </p:txBody>
        </p:sp>
        <p:sp>
          <p:nvSpPr>
            <p:cNvPr id="16" name="AutoShape 16"/>
            <p:cNvSpPr>
              <a:spLocks noChangeArrowheads="1"/>
            </p:cNvSpPr>
            <p:nvPr/>
          </p:nvSpPr>
          <p:spPr bwMode="auto">
            <a:xfrm>
              <a:off x="6692872" y="3790948"/>
              <a:ext cx="215900" cy="504825"/>
            </a:xfrm>
            <a:prstGeom prst="downArrow">
              <a:avLst>
                <a:gd name="adj1" fmla="val 50000"/>
                <a:gd name="adj2" fmla="val 58456"/>
              </a:avLst>
            </a:prstGeom>
            <a:ln>
              <a:headEnd/>
              <a:tailEnd type="none" w="lg" len="lg"/>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sp>
          <p:nvSpPr>
            <p:cNvPr id="17" name="Text Box 17"/>
            <p:cNvSpPr txBox="1">
              <a:spLocks noChangeArrowheads="1"/>
            </p:cNvSpPr>
            <p:nvPr/>
          </p:nvSpPr>
          <p:spPr bwMode="auto">
            <a:xfrm>
              <a:off x="5324447" y="4511673"/>
              <a:ext cx="3384550" cy="400110"/>
            </a:xfrm>
            <a:prstGeom prst="rect">
              <a:avLst/>
            </a:prstGeom>
            <a:noFill/>
            <a:ln w="38100" algn="ctr">
              <a:noFill/>
              <a:miter lim="800000"/>
              <a:headEnd/>
              <a:tailEnd type="none" w="lg" len="lg"/>
            </a:ln>
            <a:effectLst/>
          </p:spPr>
          <p:txBody>
            <a:bodyPr>
              <a:spAutoFit/>
            </a:bodyPr>
            <a:lstStyle/>
            <a:p>
              <a:pPr>
                <a:spcBef>
                  <a:spcPct val="50000"/>
                </a:spcBef>
              </a:pPr>
              <a:r>
                <a:rPr lang="zh-CN" altLang="en-US" sz="2000">
                  <a:latin typeface="华文中宋" pitchFamily="2" charset="-122"/>
                  <a:ea typeface="华文中宋" pitchFamily="2" charset="-122"/>
                </a:rPr>
                <a:t>若干个相似子问题求解</a:t>
              </a:r>
            </a:p>
          </p:txBody>
        </p:sp>
        <p:sp>
          <p:nvSpPr>
            <p:cNvPr id="18" name="TextBox 17"/>
            <p:cNvSpPr txBox="1"/>
            <p:nvPr/>
          </p:nvSpPr>
          <p:spPr>
            <a:xfrm>
              <a:off x="7000892" y="3786190"/>
              <a:ext cx="928694" cy="369332"/>
            </a:xfrm>
            <a:prstGeom prst="rect">
              <a:avLst/>
            </a:prstGeom>
            <a:noFill/>
          </p:spPr>
          <p:txBody>
            <a:bodyPr wrap="square" rtlCol="0">
              <a:spAutoFit/>
            </a:bodyPr>
            <a:lstStyle/>
            <a:p>
              <a:pPr algn="l"/>
              <a:r>
                <a:rPr lang="zh-CN" altLang="en-US" sz="1800" smtClean="0">
                  <a:latin typeface="仿宋" pitchFamily="49" charset="-122"/>
                  <a:ea typeface="仿宋" pitchFamily="49" charset="-122"/>
                </a:rPr>
                <a:t>转化</a:t>
              </a:r>
              <a:endParaRPr lang="zh-CN" altLang="en-US" sz="1800">
                <a:latin typeface="仿宋" pitchFamily="49" charset="-122"/>
                <a:ea typeface="仿宋" pitchFamily="49" charset="-122"/>
              </a:endParaRPr>
            </a:p>
          </p:txBody>
        </p:sp>
      </p:grpSp>
      <p:sp>
        <p:nvSpPr>
          <p:cNvPr id="21" name="右大括号 20"/>
          <p:cNvSpPr/>
          <p:nvPr/>
        </p:nvSpPr>
        <p:spPr>
          <a:xfrm rot="5400000">
            <a:off x="6083735" y="785189"/>
            <a:ext cx="214314" cy="1620000"/>
          </a:xfrm>
          <a:prstGeom prst="rightBrace">
            <a:avLst/>
          </a:prstGeom>
          <a:ln w="28575">
            <a:solidFill>
              <a:srgbClr val="7030A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5872172" y="1714488"/>
            <a:ext cx="785818" cy="369332"/>
          </a:xfrm>
          <a:prstGeom prst="rect">
            <a:avLst/>
          </a:prstGeom>
          <a:noFill/>
        </p:spPr>
        <p:txBody>
          <a:bodyPr wrap="square" rtlCol="0">
            <a:spAutoFit/>
          </a:bodyPr>
          <a:lstStyle/>
          <a:p>
            <a:pPr algn="l"/>
            <a:r>
              <a:rPr lang="zh-CN" altLang="en-US" sz="1800" smtClean="0">
                <a:latin typeface="Consolas" pitchFamily="49" charset="0"/>
                <a:ea typeface="仿宋" pitchFamily="49" charset="-122"/>
                <a:cs typeface="Consolas" pitchFamily="49" charset="0"/>
              </a:rPr>
              <a:t>常量</a:t>
            </a:r>
            <a:endParaRPr lang="zh-CN" altLang="en-US" sz="1800">
              <a:latin typeface="Consolas" pitchFamily="49" charset="0"/>
              <a:ea typeface="仿宋" pitchFamily="49" charset="-122"/>
              <a:cs typeface="Consolas" pitchFamily="49" charset="0"/>
            </a:endParaRPr>
          </a:p>
        </p:txBody>
      </p:sp>
      <p:sp>
        <p:nvSpPr>
          <p:cNvPr id="25" name="灯片编号占位符 24"/>
          <p:cNvSpPr>
            <a:spLocks noGrp="1"/>
          </p:cNvSpPr>
          <p:nvPr>
            <p:ph type="sldNum" sz="quarter" idx="12"/>
          </p:nvPr>
        </p:nvSpPr>
        <p:spPr/>
        <p:txBody>
          <a:bodyPr/>
          <a:lstStyle/>
          <a:p>
            <a:fld id="{F225F2F7-8AD0-4BEA-91DC-61D82E2F5127}" type="slidenum">
              <a:rPr lang="en-US" altLang="zh-CN" smtClean="0"/>
              <a:pPr/>
              <a:t>16</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79388" y="1196975"/>
            <a:ext cx="8686800" cy="1420902"/>
          </a:xfrm>
          <a:prstGeom prst="rect">
            <a:avLst/>
          </a:prstGeom>
          <a:noFill/>
          <a:ln w="9525">
            <a:noFill/>
            <a:miter lim="800000"/>
            <a:headEnd/>
            <a:tailEnd/>
          </a:ln>
          <a:effectLst/>
        </p:spPr>
        <p:txBody>
          <a:bodyPr>
            <a:spAutoFit/>
          </a:bodyPr>
          <a:lstStyle/>
          <a:p>
            <a:pPr algn="l">
              <a:lnSpc>
                <a:spcPts val="3200"/>
              </a:lnSpc>
              <a:spcBef>
                <a:spcPct val="50000"/>
              </a:spcBef>
            </a:pPr>
            <a:r>
              <a:rPr kumimoji="1" lang="zh-CN" altLang="en-US" sz="2000" dirty="0">
                <a:solidFill>
                  <a:srgbClr val="FF3300"/>
                </a:solidFill>
                <a:latin typeface="Consolas" pitchFamily="49" charset="0"/>
                <a:ea typeface="楷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把一个不能或不好直接求解的“</a:t>
            </a:r>
            <a:r>
              <a:rPr kumimoji="1" lang="zh-CN" altLang="en-US" sz="2000" dirty="0">
                <a:solidFill>
                  <a:srgbClr val="FF0000"/>
                </a:solidFill>
                <a:latin typeface="Consolas" pitchFamily="49" charset="0"/>
                <a:ea typeface="楷体" pitchFamily="49" charset="-122"/>
                <a:cs typeface="Consolas" pitchFamily="49" charset="0"/>
              </a:rPr>
              <a:t>大问题</a:t>
            </a:r>
            <a:r>
              <a:rPr kumimoji="1" lang="zh-CN" altLang="en-US" sz="2000" dirty="0">
                <a:latin typeface="Consolas" pitchFamily="49" charset="0"/>
                <a:ea typeface="楷体" pitchFamily="49" charset="-122"/>
                <a:cs typeface="Consolas" pitchFamily="49" charset="0"/>
              </a:rPr>
              <a:t>”转化成一个或几个“</a:t>
            </a:r>
            <a:r>
              <a:rPr kumimoji="1" lang="zh-CN" altLang="en-US" sz="2000" dirty="0">
                <a:solidFill>
                  <a:srgbClr val="FF00FF"/>
                </a:solidFill>
                <a:latin typeface="Consolas" pitchFamily="49" charset="0"/>
                <a:ea typeface="楷体" pitchFamily="49" charset="-122"/>
                <a:cs typeface="Consolas" pitchFamily="49" charset="0"/>
              </a:rPr>
              <a:t>小问题</a:t>
            </a:r>
            <a:r>
              <a:rPr kumimoji="1" lang="zh-CN" altLang="en-US" sz="2000" dirty="0">
                <a:latin typeface="Consolas" pitchFamily="49" charset="0"/>
                <a:ea typeface="楷体" pitchFamily="49" charset="-122"/>
                <a:cs typeface="Consolas" pitchFamily="49" charset="0"/>
              </a:rPr>
              <a:t>”来解决；</a:t>
            </a:r>
          </a:p>
          <a:p>
            <a:pPr algn="l">
              <a:spcBef>
                <a:spcPct val="50000"/>
              </a:spcBef>
            </a:pPr>
            <a:r>
              <a:rPr kumimoji="1" lang="zh-CN" altLang="en-US" sz="2000" dirty="0">
                <a:latin typeface="Consolas" pitchFamily="49" charset="0"/>
                <a:ea typeface="楷体" pitchFamily="49" charset="-122"/>
                <a:cs typeface="Consolas" pitchFamily="49" charset="0"/>
              </a:rPr>
              <a:t>　　再把这些“</a:t>
            </a:r>
            <a:r>
              <a:rPr kumimoji="1" lang="zh-CN" altLang="en-US" sz="2000" dirty="0">
                <a:solidFill>
                  <a:srgbClr val="FF00FF"/>
                </a:solidFill>
                <a:latin typeface="Consolas" pitchFamily="49" charset="0"/>
                <a:ea typeface="楷体" pitchFamily="49" charset="-122"/>
                <a:cs typeface="Consolas" pitchFamily="49" charset="0"/>
              </a:rPr>
              <a:t>小问题</a:t>
            </a:r>
            <a:r>
              <a:rPr kumimoji="1" lang="zh-CN" altLang="en-US" sz="2000" dirty="0">
                <a:latin typeface="Consolas" pitchFamily="49" charset="0"/>
                <a:ea typeface="楷体" pitchFamily="49" charset="-122"/>
                <a:cs typeface="Consolas" pitchFamily="49" charset="0"/>
              </a:rPr>
              <a:t>”进一步分解成更小的“</a:t>
            </a:r>
            <a:r>
              <a:rPr kumimoji="1" lang="zh-CN" altLang="en-US" sz="2000" dirty="0">
                <a:solidFill>
                  <a:srgbClr val="FF00FF"/>
                </a:solidFill>
                <a:latin typeface="Consolas" pitchFamily="49" charset="0"/>
                <a:ea typeface="楷体" pitchFamily="49" charset="-122"/>
                <a:cs typeface="Consolas" pitchFamily="49" charset="0"/>
              </a:rPr>
              <a:t>小问题</a:t>
            </a:r>
            <a:r>
              <a:rPr kumimoji="1" lang="zh-CN" altLang="en-US" sz="2000" dirty="0">
                <a:latin typeface="Consolas" pitchFamily="49" charset="0"/>
                <a:ea typeface="楷体" pitchFamily="49" charset="-122"/>
                <a:cs typeface="Consolas" pitchFamily="49" charset="0"/>
              </a:rPr>
              <a:t>”</a:t>
            </a:r>
            <a:r>
              <a:rPr kumimoji="1" lang="zh-CN" altLang="en-US" sz="2000">
                <a:latin typeface="Consolas" pitchFamily="49" charset="0"/>
                <a:ea typeface="楷体" pitchFamily="49" charset="-122"/>
                <a:cs typeface="Consolas" pitchFamily="49" charset="0"/>
              </a:rPr>
              <a:t>来</a:t>
            </a:r>
            <a:r>
              <a:rPr kumimoji="1" lang="zh-CN" altLang="en-US" sz="2000" smtClean="0">
                <a:latin typeface="Consolas" pitchFamily="49" charset="0"/>
                <a:ea typeface="楷体" pitchFamily="49" charset="-122"/>
                <a:cs typeface="Consolas" pitchFamily="49" charset="0"/>
              </a:rPr>
              <a:t>解决。</a:t>
            </a:r>
            <a:r>
              <a:rPr kumimoji="1" lang="zh-CN" altLang="en-US" sz="2000">
                <a:latin typeface="Consolas" pitchFamily="49" charset="0"/>
                <a:ea typeface="楷体" pitchFamily="49" charset="-122"/>
                <a:cs typeface="Consolas" pitchFamily="49" charset="0"/>
              </a:rPr>
              <a:t>　</a:t>
            </a:r>
            <a:endParaRPr kumimoji="1" lang="zh-CN" altLang="en-US" sz="2000" dirty="0">
              <a:latin typeface="Consolas" pitchFamily="49" charset="0"/>
              <a:ea typeface="楷体" pitchFamily="49" charset="-122"/>
              <a:cs typeface="Consolas" pitchFamily="49" charset="0"/>
            </a:endParaRPr>
          </a:p>
        </p:txBody>
      </p:sp>
      <p:sp>
        <p:nvSpPr>
          <p:cNvPr id="14339" name="Text Box 3"/>
          <p:cNvSpPr txBox="1">
            <a:spLocks noChangeArrowheads="1"/>
          </p:cNvSpPr>
          <p:nvPr/>
        </p:nvSpPr>
        <p:spPr bwMode="auto">
          <a:xfrm>
            <a:off x="250825" y="485775"/>
            <a:ext cx="1749407" cy="400110"/>
          </a:xfrm>
          <a:prstGeom prst="rect">
            <a:avLst/>
          </a:prstGeom>
          <a:solidFill>
            <a:srgbClr val="0000FF"/>
          </a:solidFill>
          <a:ln w="38100" algn="ctr">
            <a:noFill/>
            <a:miter lim="800000"/>
            <a:headEnd/>
            <a:tailEnd type="none" w="lg" len="lg"/>
          </a:ln>
          <a:effectLst/>
        </p:spPr>
        <p:txBody>
          <a:bodyPr wrap="square">
            <a:spAutoFit/>
          </a:bodyPr>
          <a:lstStyle/>
          <a:p>
            <a:pPr>
              <a:spcBef>
                <a:spcPct val="50000"/>
              </a:spcBef>
            </a:pPr>
            <a:r>
              <a:rPr kumimoji="1" lang="zh-CN" altLang="en-US" sz="2000" dirty="0" smtClean="0">
                <a:solidFill>
                  <a:schemeClr val="bg1"/>
                </a:solidFill>
                <a:latin typeface="微软雅黑" pitchFamily="34" charset="-122"/>
                <a:ea typeface="微软雅黑" pitchFamily="34" charset="-122"/>
                <a:cs typeface="Consolas" pitchFamily="49" charset="0"/>
              </a:rPr>
              <a:t>递归</a:t>
            </a:r>
            <a:r>
              <a:rPr kumimoji="1" lang="zh-CN" altLang="en-US" sz="2000" dirty="0">
                <a:solidFill>
                  <a:schemeClr val="bg1"/>
                </a:solidFill>
                <a:latin typeface="微软雅黑" pitchFamily="34" charset="-122"/>
                <a:ea typeface="微软雅黑" pitchFamily="34" charset="-122"/>
                <a:cs typeface="Consolas" pitchFamily="49" charset="0"/>
              </a:rPr>
              <a:t>思路</a:t>
            </a:r>
            <a:endParaRPr lang="zh-CN" altLang="en-US" sz="2000" dirty="0">
              <a:solidFill>
                <a:schemeClr val="bg1"/>
              </a:solidFill>
              <a:latin typeface="微软雅黑" pitchFamily="34" charset="-122"/>
              <a:ea typeface="微软雅黑" pitchFamily="34" charset="-122"/>
              <a:cs typeface="Consolas" pitchFamily="49" charset="0"/>
            </a:endParaRPr>
          </a:p>
        </p:txBody>
      </p:sp>
      <p:sp>
        <p:nvSpPr>
          <p:cNvPr id="5" name="TextBox 4"/>
          <p:cNvSpPr txBox="1"/>
          <p:nvPr/>
        </p:nvSpPr>
        <p:spPr>
          <a:xfrm>
            <a:off x="285720" y="4429132"/>
            <a:ext cx="8429684" cy="913070"/>
          </a:xfrm>
          <a:prstGeom prst="rect">
            <a:avLst/>
          </a:prstGeom>
          <a:noFill/>
        </p:spPr>
        <p:txBody>
          <a:bodyPr wrap="square" rtlCol="0">
            <a:spAutoFit/>
          </a:bodyPr>
          <a:lstStyle/>
          <a:p>
            <a:pPr algn="l">
              <a:lnSpc>
                <a:spcPts val="3200"/>
              </a:lnSpc>
            </a:pPr>
            <a:r>
              <a:rPr kumimoji="1" lang="zh-CN" altLang="en-US" sz="2000" smtClean="0">
                <a:latin typeface="Consolas" pitchFamily="49" charset="0"/>
                <a:ea typeface="楷体" pitchFamily="49" charset="-122"/>
                <a:cs typeface="Consolas" pitchFamily="49" charset="0"/>
              </a:rPr>
              <a:t>     但递归分解不是随意的分解，递归分解要</a:t>
            </a:r>
            <a:r>
              <a:rPr kumimoji="1" lang="zh-CN" altLang="en-US" sz="2000" smtClean="0">
                <a:solidFill>
                  <a:srgbClr val="C00000"/>
                </a:solidFill>
                <a:latin typeface="Consolas" pitchFamily="49" charset="0"/>
                <a:ea typeface="楷体" pitchFamily="49" charset="-122"/>
                <a:cs typeface="Consolas" pitchFamily="49" charset="0"/>
              </a:rPr>
              <a:t>保证“大问题”与“小问题”相似</a:t>
            </a:r>
            <a:r>
              <a:rPr kumimoji="1" lang="zh-CN" altLang="en-US" sz="2000" smtClean="0">
                <a:latin typeface="Consolas" pitchFamily="49" charset="0"/>
                <a:ea typeface="楷体" pitchFamily="49" charset="-122"/>
                <a:cs typeface="Consolas" pitchFamily="49" charset="0"/>
              </a:rPr>
              <a:t>，即求解过程与环境都相似。 </a:t>
            </a:r>
            <a:endParaRPr lang="zh-CN" altLang="en-US" sz="2000">
              <a:latin typeface="Consolas" pitchFamily="49" charset="0"/>
              <a:cs typeface="Consolas" pitchFamily="49" charset="0"/>
            </a:endParaRPr>
          </a:p>
        </p:txBody>
      </p:sp>
      <p:grpSp>
        <p:nvGrpSpPr>
          <p:cNvPr id="2" name="组合 9"/>
          <p:cNvGrpSpPr/>
          <p:nvPr/>
        </p:nvGrpSpPr>
        <p:grpSpPr>
          <a:xfrm>
            <a:off x="714348" y="2786058"/>
            <a:ext cx="7858180" cy="1185928"/>
            <a:chOff x="714348" y="2786058"/>
            <a:chExt cx="7858180" cy="1185928"/>
          </a:xfrm>
        </p:grpSpPr>
        <p:sp>
          <p:nvSpPr>
            <p:cNvPr id="7" name="TextBox 6"/>
            <p:cNvSpPr txBox="1"/>
            <p:nvPr/>
          </p:nvSpPr>
          <p:spPr>
            <a:xfrm>
              <a:off x="714348" y="3571876"/>
              <a:ext cx="7858180" cy="400110"/>
            </a:xfrm>
            <a:prstGeom prst="rect">
              <a:avLst/>
            </a:prstGeom>
            <a:noFill/>
          </p:spPr>
          <p:txBody>
            <a:bodyPr wrap="square" rtlCol="0">
              <a:spAutoFit/>
            </a:bodyPr>
            <a:lstStyle/>
            <a:p>
              <a:pPr algn="l"/>
              <a:r>
                <a:rPr kumimoji="1" lang="zh-CN" altLang="en-US" sz="2000" smtClean="0">
                  <a:latin typeface="Consolas" pitchFamily="49" charset="0"/>
                  <a:ea typeface="楷体" pitchFamily="49" charset="-122"/>
                  <a:cs typeface="Consolas" pitchFamily="49" charset="0"/>
                </a:rPr>
                <a:t>每个“小问题”都可以直接解决（此时分解到递归出口）</a:t>
              </a:r>
              <a:endParaRPr lang="zh-CN" altLang="en-US" sz="2000">
                <a:latin typeface="Consolas" pitchFamily="49" charset="0"/>
                <a:cs typeface="Consolas" pitchFamily="49" charset="0"/>
              </a:endParaRPr>
            </a:p>
          </p:txBody>
        </p:sp>
        <p:sp>
          <p:nvSpPr>
            <p:cNvPr id="8" name="下箭头 7"/>
            <p:cNvSpPr/>
            <p:nvPr/>
          </p:nvSpPr>
          <p:spPr>
            <a:xfrm>
              <a:off x="3857620" y="2786058"/>
              <a:ext cx="285752" cy="64294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latin typeface="Consolas" pitchFamily="49" charset="0"/>
                <a:cs typeface="Consolas" pitchFamily="49" charset="0"/>
              </a:endParaRPr>
            </a:p>
          </p:txBody>
        </p:sp>
        <p:sp>
          <p:nvSpPr>
            <p:cNvPr id="9" name="TextBox 8"/>
            <p:cNvSpPr txBox="1"/>
            <p:nvPr/>
          </p:nvSpPr>
          <p:spPr>
            <a:xfrm>
              <a:off x="4214810" y="2857496"/>
              <a:ext cx="857256" cy="369332"/>
            </a:xfrm>
            <a:prstGeom prst="rect">
              <a:avLst/>
            </a:prstGeom>
            <a:noFill/>
          </p:spPr>
          <p:txBody>
            <a:bodyPr wrap="square" rtlCol="0">
              <a:spAutoFit/>
            </a:bodyPr>
            <a:lstStyle/>
            <a:p>
              <a:pPr algn="l"/>
              <a:r>
                <a:rPr kumimoji="1" lang="zh-CN" altLang="en-US" sz="1800" smtClean="0">
                  <a:latin typeface="仿宋" pitchFamily="49" charset="-122"/>
                  <a:ea typeface="仿宋" pitchFamily="49" charset="-122"/>
                  <a:cs typeface="Consolas" pitchFamily="49" charset="0"/>
                </a:rPr>
                <a:t>直到</a:t>
              </a:r>
              <a:endParaRPr lang="zh-CN" altLang="en-US" sz="1800">
                <a:latin typeface="仿宋" pitchFamily="49" charset="-122"/>
                <a:ea typeface="仿宋" pitchFamily="49" charset="-122"/>
                <a:cs typeface="Consolas" pitchFamily="49" charset="0"/>
              </a:endParaRPr>
            </a:p>
          </p:txBody>
        </p:sp>
      </p:grpSp>
      <p:sp>
        <p:nvSpPr>
          <p:cNvPr id="11" name="灯片编号占位符 10"/>
          <p:cNvSpPr>
            <a:spLocks noGrp="1"/>
          </p:cNvSpPr>
          <p:nvPr>
            <p:ph type="sldNum" sz="quarter" idx="12"/>
          </p:nvPr>
        </p:nvSpPr>
        <p:spPr/>
        <p:txBody>
          <a:bodyPr/>
          <a:lstStyle/>
          <a:p>
            <a:fld id="{F225F2F7-8AD0-4BEA-91DC-61D82E2F5127}" type="slidenum">
              <a:rPr lang="en-US" altLang="zh-CN" smtClean="0"/>
              <a:pPr/>
              <a:t>17</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3214710" cy="400110"/>
          </a:xfrm>
          <a:prstGeom prst="rect">
            <a:avLst/>
          </a:prstGeom>
          <a:noFill/>
        </p:spPr>
        <p:txBody>
          <a:bodyPr wrap="square" rtlCol="0">
            <a:spAutoFit/>
          </a:bodyPr>
          <a:lstStyle/>
          <a:p>
            <a:pPr algn="l"/>
            <a:r>
              <a:rPr lang="zh-CN" altLang="en-US" sz="2000" smtClean="0">
                <a:latin typeface="Consolas" pitchFamily="49" charset="0"/>
                <a:ea typeface="楷体" pitchFamily="49" charset="-122"/>
                <a:cs typeface="Consolas" pitchFamily="49" charset="0"/>
              </a:rPr>
              <a:t>例如，统计全国</a:t>
            </a:r>
            <a:r>
              <a:rPr lang="en-US" altLang="zh-CN" sz="2000" smtClean="0">
                <a:latin typeface="Consolas" pitchFamily="49" charset="0"/>
                <a:ea typeface="楷体" pitchFamily="49" charset="-122"/>
                <a:cs typeface="Consolas" pitchFamily="49" charset="0"/>
              </a:rPr>
              <a:t>GDP</a:t>
            </a:r>
            <a:endParaRPr lang="zh-CN" altLang="en-US" sz="2000" dirty="0">
              <a:latin typeface="Consolas" pitchFamily="49" charset="0"/>
              <a:ea typeface="楷体" pitchFamily="49" charset="-122"/>
              <a:cs typeface="Consolas" pitchFamily="49" charset="0"/>
            </a:endParaRPr>
          </a:p>
        </p:txBody>
      </p:sp>
      <p:sp>
        <p:nvSpPr>
          <p:cNvPr id="3" name="TextBox 2"/>
          <p:cNvSpPr txBox="1"/>
          <p:nvPr/>
        </p:nvSpPr>
        <p:spPr>
          <a:xfrm>
            <a:off x="3143240" y="1319198"/>
            <a:ext cx="3500462"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zh-CN" altLang="en-US" sz="2000" dirty="0" smtClean="0">
                <a:solidFill>
                  <a:srgbClr val="0000FF"/>
                </a:solidFill>
                <a:latin typeface="Consolas" pitchFamily="49" charset="0"/>
                <a:ea typeface="仿宋" pitchFamily="49" charset="-122"/>
                <a:cs typeface="Consolas" pitchFamily="49" charset="0"/>
              </a:rPr>
              <a:t>国家统计局（</a:t>
            </a:r>
            <a:r>
              <a:rPr lang="en-US" altLang="zh-CN" sz="2000" dirty="0" smtClean="0">
                <a:solidFill>
                  <a:srgbClr val="0000FF"/>
                </a:solidFill>
                <a:latin typeface="Consolas" pitchFamily="49" charset="0"/>
                <a:ea typeface="仿宋" pitchFamily="49" charset="-122"/>
                <a:cs typeface="Consolas" pitchFamily="49" charset="0"/>
              </a:rPr>
              <a:t>GDP</a:t>
            </a:r>
            <a:r>
              <a:rPr lang="zh-CN" altLang="en-US" sz="2000" dirty="0" smtClean="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10" name="组合 42"/>
          <p:cNvGrpSpPr/>
          <p:nvPr/>
        </p:nvGrpSpPr>
        <p:grpSpPr>
          <a:xfrm>
            <a:off x="357158" y="4071942"/>
            <a:ext cx="3714776" cy="971614"/>
            <a:chOff x="357158" y="4071942"/>
            <a:chExt cx="3714776" cy="971614"/>
          </a:xfrm>
        </p:grpSpPr>
        <p:sp>
          <p:nvSpPr>
            <p:cNvPr id="8" name="TextBox 7"/>
            <p:cNvSpPr txBox="1"/>
            <p:nvPr/>
          </p:nvSpPr>
          <p:spPr>
            <a:xfrm>
              <a:off x="357158" y="4643446"/>
              <a:ext cx="2357454"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zh-CN" altLang="en-US" sz="2000" dirty="0" smtClean="0">
                  <a:solidFill>
                    <a:srgbClr val="0000FF"/>
                  </a:solidFill>
                  <a:latin typeface="Consolas" pitchFamily="49" charset="0"/>
                  <a:ea typeface="仿宋" pitchFamily="49" charset="-122"/>
                  <a:cs typeface="Consolas" pitchFamily="49" charset="0"/>
                </a:rPr>
                <a:t>某企业（</a:t>
              </a:r>
              <a:r>
                <a:rPr lang="en-US" altLang="zh-CN" sz="2000" dirty="0" smtClean="0">
                  <a:solidFill>
                    <a:srgbClr val="0000FF"/>
                  </a:solidFill>
                  <a:latin typeface="Consolas" pitchFamily="49" charset="0"/>
                  <a:ea typeface="仿宋" pitchFamily="49" charset="-122"/>
                  <a:cs typeface="Consolas" pitchFamily="49" charset="0"/>
                </a:rPr>
                <a:t>GDP</a:t>
              </a:r>
              <a:r>
                <a:rPr lang="zh-CN" altLang="en-US" sz="2000" dirty="0" smtClean="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14" name="TextBox 13"/>
            <p:cNvSpPr txBox="1"/>
            <p:nvPr/>
          </p:nvSpPr>
          <p:spPr>
            <a:xfrm>
              <a:off x="3000364" y="4643446"/>
              <a:ext cx="1071570" cy="400110"/>
            </a:xfrm>
            <a:prstGeom prst="rect">
              <a:avLst/>
            </a:prstGeom>
            <a:noFill/>
          </p:spPr>
          <p:txBody>
            <a:bodyPr wrap="square" rtlCol="0">
              <a:spAutoFit/>
            </a:bodyPr>
            <a:lstStyle/>
            <a:p>
              <a:r>
                <a:rPr lang="zh-CN" altLang="en-US" sz="2000" dirty="0" smtClean="0">
                  <a:latin typeface="Consolas" pitchFamily="49" charset="0"/>
                  <a:ea typeface="仿宋" pitchFamily="49" charset="-122"/>
                  <a:cs typeface="Consolas" pitchFamily="49" charset="0"/>
                  <a:sym typeface="Symbol"/>
                </a:rPr>
                <a:t></a:t>
              </a:r>
              <a:endParaRPr lang="zh-CN" altLang="en-US" sz="2000" dirty="0">
                <a:latin typeface="Consolas" pitchFamily="49" charset="0"/>
                <a:ea typeface="仿宋" pitchFamily="49" charset="-122"/>
                <a:cs typeface="Consolas" pitchFamily="49" charset="0"/>
              </a:endParaRPr>
            </a:p>
          </p:txBody>
        </p:sp>
        <p:cxnSp>
          <p:nvCxnSpPr>
            <p:cNvPr id="16" name="直接箭头连接符 15"/>
            <p:cNvCxnSpPr/>
            <p:nvPr/>
          </p:nvCxnSpPr>
          <p:spPr>
            <a:xfrm rot="5400000">
              <a:off x="1250133" y="4179099"/>
              <a:ext cx="571504" cy="35719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16200000" flipH="1">
              <a:off x="2678893" y="4107661"/>
              <a:ext cx="714380" cy="642942"/>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组合 41"/>
          <p:cNvGrpSpPr/>
          <p:nvPr/>
        </p:nvGrpSpPr>
        <p:grpSpPr>
          <a:xfrm>
            <a:off x="500034" y="3046410"/>
            <a:ext cx="7358114" cy="925576"/>
            <a:chOff x="500034" y="3046410"/>
            <a:chExt cx="7358114" cy="925576"/>
          </a:xfrm>
        </p:grpSpPr>
        <p:sp>
          <p:nvSpPr>
            <p:cNvPr id="7" name="TextBox 6"/>
            <p:cNvSpPr txBox="1"/>
            <p:nvPr/>
          </p:nvSpPr>
          <p:spPr>
            <a:xfrm>
              <a:off x="500034" y="3571876"/>
              <a:ext cx="3000396"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zh-CN" altLang="en-US" sz="2000" dirty="0" smtClean="0">
                  <a:solidFill>
                    <a:srgbClr val="0000FF"/>
                  </a:solidFill>
                  <a:latin typeface="Consolas" pitchFamily="49" charset="0"/>
                  <a:ea typeface="仿宋" pitchFamily="49" charset="-122"/>
                  <a:cs typeface="Consolas" pitchFamily="49" charset="0"/>
                </a:rPr>
                <a:t>海淀区统计局（</a:t>
              </a:r>
              <a:r>
                <a:rPr lang="en-US" altLang="zh-CN" sz="2000" dirty="0" smtClean="0">
                  <a:solidFill>
                    <a:srgbClr val="0000FF"/>
                  </a:solidFill>
                  <a:latin typeface="Consolas" pitchFamily="49" charset="0"/>
                  <a:ea typeface="仿宋" pitchFamily="49" charset="-122"/>
                  <a:cs typeface="Consolas" pitchFamily="49" charset="0"/>
                </a:rPr>
                <a:t>GDP</a:t>
              </a:r>
              <a:r>
                <a:rPr lang="zh-CN" altLang="en-US" sz="2000" dirty="0" smtClean="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9" name="TextBox 8"/>
            <p:cNvSpPr txBox="1"/>
            <p:nvPr/>
          </p:nvSpPr>
          <p:spPr>
            <a:xfrm>
              <a:off x="4143372" y="3546476"/>
              <a:ext cx="1071570" cy="400110"/>
            </a:xfrm>
            <a:prstGeom prst="rect">
              <a:avLst/>
            </a:prstGeom>
            <a:noFill/>
          </p:spPr>
          <p:txBody>
            <a:bodyPr wrap="square" rtlCol="0">
              <a:spAutoFit/>
            </a:bodyPr>
            <a:lstStyle/>
            <a:p>
              <a:r>
                <a:rPr lang="zh-CN" altLang="en-US" sz="2000" dirty="0" smtClean="0">
                  <a:latin typeface="Consolas" pitchFamily="49" charset="0"/>
                  <a:ea typeface="仿宋" pitchFamily="49" charset="-122"/>
                  <a:cs typeface="Consolas" pitchFamily="49" charset="0"/>
                  <a:sym typeface="Symbol"/>
                </a:rPr>
                <a:t></a:t>
              </a:r>
              <a:endParaRPr lang="zh-CN" altLang="en-US" sz="2000" dirty="0">
                <a:latin typeface="Consolas" pitchFamily="49" charset="0"/>
                <a:ea typeface="仿宋" pitchFamily="49" charset="-122"/>
                <a:cs typeface="Consolas" pitchFamily="49" charset="0"/>
              </a:endParaRPr>
            </a:p>
          </p:txBody>
        </p:sp>
        <p:cxnSp>
          <p:nvCxnSpPr>
            <p:cNvPr id="11" name="直接箭头连接符 10"/>
            <p:cNvCxnSpPr/>
            <p:nvPr/>
          </p:nvCxnSpPr>
          <p:spPr>
            <a:xfrm rot="5400000">
              <a:off x="1785918" y="3143248"/>
              <a:ext cx="500066" cy="35719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16200000" flipH="1">
              <a:off x="3536149" y="3153567"/>
              <a:ext cx="642942" cy="42862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786578" y="3571876"/>
              <a:ext cx="1071570" cy="400110"/>
            </a:xfrm>
            <a:prstGeom prst="rect">
              <a:avLst/>
            </a:prstGeom>
            <a:noFill/>
          </p:spPr>
          <p:txBody>
            <a:bodyPr wrap="square" rtlCol="0">
              <a:spAutoFit/>
            </a:bodyPr>
            <a:lstStyle/>
            <a:p>
              <a:r>
                <a:rPr lang="zh-CN" altLang="en-US" sz="2000" dirty="0" smtClean="0">
                  <a:latin typeface="Consolas" pitchFamily="49" charset="0"/>
                  <a:ea typeface="仿宋" pitchFamily="49" charset="-122"/>
                  <a:cs typeface="Consolas" pitchFamily="49" charset="0"/>
                  <a:sym typeface="Symbol"/>
                </a:rPr>
                <a:t></a:t>
              </a:r>
              <a:endParaRPr lang="zh-CN" altLang="en-US" sz="2000" dirty="0">
                <a:latin typeface="Consolas" pitchFamily="49" charset="0"/>
                <a:ea typeface="仿宋" pitchFamily="49" charset="-122"/>
                <a:cs typeface="Consolas" pitchFamily="49" charset="0"/>
              </a:endParaRPr>
            </a:p>
          </p:txBody>
        </p:sp>
        <p:cxnSp>
          <p:nvCxnSpPr>
            <p:cNvPr id="20" name="直接箭头连接符 19"/>
            <p:cNvCxnSpPr/>
            <p:nvPr/>
          </p:nvCxnSpPr>
          <p:spPr>
            <a:xfrm rot="5400000">
              <a:off x="5072066" y="3143248"/>
              <a:ext cx="500066" cy="35719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16200000" flipH="1">
              <a:off x="6536545" y="3178967"/>
              <a:ext cx="642942" cy="42862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组合 33"/>
          <p:cNvGrpSpPr/>
          <p:nvPr/>
        </p:nvGrpSpPr>
        <p:grpSpPr>
          <a:xfrm>
            <a:off x="1214414" y="1785926"/>
            <a:ext cx="7286676" cy="1185928"/>
            <a:chOff x="1214414" y="1785926"/>
            <a:chExt cx="7286676" cy="1185928"/>
          </a:xfrm>
        </p:grpSpPr>
        <p:sp>
          <p:nvSpPr>
            <p:cNvPr id="4" name="TextBox 3"/>
            <p:cNvSpPr txBox="1"/>
            <p:nvPr/>
          </p:nvSpPr>
          <p:spPr>
            <a:xfrm>
              <a:off x="1214414" y="2571744"/>
              <a:ext cx="3000396"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zh-CN" altLang="en-US" sz="2000" dirty="0" smtClean="0">
                  <a:solidFill>
                    <a:srgbClr val="0000FF"/>
                  </a:solidFill>
                  <a:latin typeface="Consolas" pitchFamily="49" charset="0"/>
                  <a:ea typeface="仿宋" pitchFamily="49" charset="-122"/>
                  <a:cs typeface="Consolas" pitchFamily="49" charset="0"/>
                </a:rPr>
                <a:t>北京统计局（</a:t>
              </a:r>
              <a:r>
                <a:rPr lang="en-US" altLang="zh-CN" sz="2000" dirty="0" smtClean="0">
                  <a:solidFill>
                    <a:srgbClr val="0000FF"/>
                  </a:solidFill>
                  <a:latin typeface="Consolas" pitchFamily="49" charset="0"/>
                  <a:ea typeface="仿宋" pitchFamily="49" charset="-122"/>
                  <a:cs typeface="Consolas" pitchFamily="49" charset="0"/>
                </a:rPr>
                <a:t>GDP</a:t>
              </a:r>
              <a:r>
                <a:rPr lang="zh-CN" altLang="en-US" sz="2000" dirty="0" smtClean="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4429124" y="2571744"/>
              <a:ext cx="3000396"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zh-CN" altLang="en-US" sz="2000" dirty="0" smtClean="0">
                  <a:solidFill>
                    <a:srgbClr val="0000FF"/>
                  </a:solidFill>
                  <a:latin typeface="Consolas" pitchFamily="49" charset="0"/>
                  <a:ea typeface="仿宋" pitchFamily="49" charset="-122"/>
                  <a:cs typeface="Consolas" pitchFamily="49" charset="0"/>
                </a:rPr>
                <a:t>上海统计局（</a:t>
              </a:r>
              <a:r>
                <a:rPr lang="en-US" altLang="zh-CN" sz="2000" dirty="0" smtClean="0">
                  <a:solidFill>
                    <a:srgbClr val="0000FF"/>
                  </a:solidFill>
                  <a:latin typeface="Consolas" pitchFamily="49" charset="0"/>
                  <a:ea typeface="仿宋" pitchFamily="49" charset="-122"/>
                  <a:cs typeface="Consolas" pitchFamily="49" charset="0"/>
                </a:rPr>
                <a:t>GDP</a:t>
              </a:r>
              <a:r>
                <a:rPr lang="zh-CN" altLang="en-US" sz="2000" dirty="0" smtClean="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7715272" y="2571744"/>
              <a:ext cx="785818" cy="400110"/>
            </a:xfrm>
            <a:prstGeom prst="rect">
              <a:avLst/>
            </a:prstGeom>
            <a:noFill/>
          </p:spPr>
          <p:txBody>
            <a:bodyPr wrap="square" rtlCol="0">
              <a:spAutoFit/>
            </a:bodyPr>
            <a:lstStyle/>
            <a:p>
              <a:r>
                <a:rPr lang="zh-CN" altLang="en-US" sz="2000" dirty="0" smtClean="0">
                  <a:latin typeface="Consolas" pitchFamily="49" charset="0"/>
                  <a:ea typeface="仿宋" pitchFamily="49" charset="-122"/>
                  <a:cs typeface="Consolas" pitchFamily="49" charset="0"/>
                  <a:sym typeface="Symbol"/>
                </a:rPr>
                <a:t></a:t>
              </a:r>
              <a:endParaRPr lang="zh-CN" altLang="en-US" sz="2000" dirty="0">
                <a:latin typeface="Consolas" pitchFamily="49" charset="0"/>
                <a:ea typeface="仿宋" pitchFamily="49" charset="-122"/>
                <a:cs typeface="Consolas" pitchFamily="49" charset="0"/>
              </a:endParaRPr>
            </a:p>
          </p:txBody>
        </p:sp>
        <p:cxnSp>
          <p:nvCxnSpPr>
            <p:cNvPr id="23" name="直接箭头连接符 22"/>
            <p:cNvCxnSpPr/>
            <p:nvPr/>
          </p:nvCxnSpPr>
          <p:spPr>
            <a:xfrm rot="5400000">
              <a:off x="3357554" y="1785926"/>
              <a:ext cx="785818" cy="78581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rot="16200000" flipH="1">
              <a:off x="4929190" y="1928802"/>
              <a:ext cx="785818" cy="50006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5988060" y="1793864"/>
              <a:ext cx="2071702" cy="9286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组合 40"/>
          <p:cNvGrpSpPr/>
          <p:nvPr/>
        </p:nvGrpSpPr>
        <p:grpSpPr>
          <a:xfrm>
            <a:off x="642910" y="5144306"/>
            <a:ext cx="1500198" cy="827944"/>
            <a:chOff x="642910" y="5144306"/>
            <a:chExt cx="1500198" cy="827944"/>
          </a:xfrm>
        </p:grpSpPr>
        <p:cxnSp>
          <p:nvCxnSpPr>
            <p:cNvPr id="29" name="直接箭头连接符 28"/>
            <p:cNvCxnSpPr/>
            <p:nvPr/>
          </p:nvCxnSpPr>
          <p:spPr>
            <a:xfrm rot="5400000" flipH="1" flipV="1">
              <a:off x="1214414" y="5357826"/>
              <a:ext cx="428628"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2910" y="5572140"/>
              <a:ext cx="1500198" cy="400110"/>
            </a:xfrm>
            <a:prstGeom prst="rect">
              <a:avLst/>
            </a:prstGeom>
            <a:noFill/>
          </p:spPr>
          <p:txBody>
            <a:bodyPr wrap="square" rtlCol="0">
              <a:spAutoFit/>
            </a:bodyPr>
            <a:lstStyle/>
            <a:p>
              <a:r>
                <a:rPr kumimoji="1" lang="zh-CN" altLang="en-US" sz="2000" dirty="0" smtClean="0">
                  <a:solidFill>
                    <a:srgbClr val="FF0000"/>
                  </a:solidFill>
                  <a:latin typeface="Consolas" pitchFamily="49" charset="0"/>
                  <a:ea typeface="楷体" pitchFamily="49" charset="-122"/>
                  <a:cs typeface="Consolas" pitchFamily="49" charset="0"/>
                </a:rPr>
                <a:t>递归出口</a:t>
              </a:r>
              <a:endParaRPr lang="zh-CN" altLang="en-US" sz="2000" dirty="0">
                <a:solidFill>
                  <a:srgbClr val="FF0000"/>
                </a:solidFill>
                <a:latin typeface="Consolas" pitchFamily="49" charset="0"/>
                <a:cs typeface="Consolas" pitchFamily="49" charset="0"/>
              </a:endParaRPr>
            </a:p>
          </p:txBody>
        </p:sp>
      </p:grpSp>
      <p:grpSp>
        <p:nvGrpSpPr>
          <p:cNvPr id="22" name="组合 38"/>
          <p:cNvGrpSpPr/>
          <p:nvPr/>
        </p:nvGrpSpPr>
        <p:grpSpPr>
          <a:xfrm>
            <a:off x="4000496" y="571480"/>
            <a:ext cx="1143008" cy="715174"/>
            <a:chOff x="4000496" y="571480"/>
            <a:chExt cx="1143008" cy="715174"/>
          </a:xfrm>
        </p:grpSpPr>
        <p:cxnSp>
          <p:nvCxnSpPr>
            <p:cNvPr id="32" name="直接箭头连接符 31"/>
            <p:cNvCxnSpPr/>
            <p:nvPr/>
          </p:nvCxnSpPr>
          <p:spPr>
            <a:xfrm rot="5400000">
              <a:off x="4429124" y="1142984"/>
              <a:ext cx="285752"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000496" y="571480"/>
              <a:ext cx="1143008" cy="400110"/>
            </a:xfrm>
            <a:prstGeom prst="rect">
              <a:avLst/>
            </a:prstGeom>
            <a:noFill/>
          </p:spPr>
          <p:txBody>
            <a:bodyPr wrap="square" rtlCol="0">
              <a:spAutoFit/>
            </a:bodyPr>
            <a:lstStyle/>
            <a:p>
              <a:r>
                <a:rPr kumimoji="1" lang="zh-CN" altLang="en-US" sz="2000" dirty="0" smtClean="0">
                  <a:solidFill>
                    <a:srgbClr val="FF0000"/>
                  </a:solidFill>
                  <a:latin typeface="Consolas" pitchFamily="49" charset="0"/>
                  <a:ea typeface="楷体" pitchFamily="49" charset="-122"/>
                  <a:cs typeface="Consolas" pitchFamily="49" charset="0"/>
                </a:rPr>
                <a:t>大问题</a:t>
              </a:r>
              <a:endParaRPr lang="zh-CN" altLang="en-US" sz="2000" dirty="0">
                <a:solidFill>
                  <a:srgbClr val="FF0000"/>
                </a:solidFill>
                <a:latin typeface="Consolas" pitchFamily="49" charset="0"/>
                <a:cs typeface="Consolas" pitchFamily="49" charset="0"/>
              </a:endParaRPr>
            </a:p>
          </p:txBody>
        </p:sp>
      </p:grpSp>
      <p:grpSp>
        <p:nvGrpSpPr>
          <p:cNvPr id="24" name="组合 45"/>
          <p:cNvGrpSpPr/>
          <p:nvPr/>
        </p:nvGrpSpPr>
        <p:grpSpPr>
          <a:xfrm>
            <a:off x="1142976" y="1714488"/>
            <a:ext cx="3357586" cy="1785950"/>
            <a:chOff x="1142976" y="1714488"/>
            <a:chExt cx="3357586" cy="1785950"/>
          </a:xfrm>
        </p:grpSpPr>
        <p:cxnSp>
          <p:nvCxnSpPr>
            <p:cNvPr id="35" name="直接箭头连接符 34"/>
            <p:cNvCxnSpPr/>
            <p:nvPr/>
          </p:nvCxnSpPr>
          <p:spPr>
            <a:xfrm rot="16200000" flipH="1">
              <a:off x="1678761" y="2178835"/>
              <a:ext cx="357190" cy="285752"/>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142976" y="1714488"/>
              <a:ext cx="1143008" cy="400110"/>
            </a:xfrm>
            <a:prstGeom prst="rect">
              <a:avLst/>
            </a:prstGeom>
            <a:noFill/>
          </p:spPr>
          <p:txBody>
            <a:bodyPr wrap="square" rtlCol="0">
              <a:spAutoFit/>
            </a:bodyPr>
            <a:lstStyle/>
            <a:p>
              <a:r>
                <a:rPr kumimoji="1" lang="zh-CN" altLang="en-US" sz="2000" dirty="0" smtClean="0">
                  <a:solidFill>
                    <a:srgbClr val="FF0000"/>
                  </a:solidFill>
                  <a:latin typeface="Consolas" pitchFamily="49" charset="0"/>
                  <a:ea typeface="楷体" pitchFamily="49" charset="-122"/>
                  <a:cs typeface="Consolas" pitchFamily="49" charset="0"/>
                </a:rPr>
                <a:t>小问题</a:t>
              </a:r>
              <a:endParaRPr lang="zh-CN" altLang="en-US" sz="2000" dirty="0">
                <a:solidFill>
                  <a:srgbClr val="FF0000"/>
                </a:solidFill>
                <a:latin typeface="Consolas" pitchFamily="49" charset="0"/>
                <a:cs typeface="Consolas" pitchFamily="49" charset="0"/>
              </a:endParaRPr>
            </a:p>
          </p:txBody>
        </p:sp>
        <p:cxnSp>
          <p:nvCxnSpPr>
            <p:cNvPr id="38" name="直接箭头连接符 37"/>
            <p:cNvCxnSpPr/>
            <p:nvPr/>
          </p:nvCxnSpPr>
          <p:spPr>
            <a:xfrm>
              <a:off x="2000232" y="2143116"/>
              <a:ext cx="2500330" cy="42862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a:off x="785786" y="2786058"/>
              <a:ext cx="1214446" cy="21431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40" name="灯片编号占位符 39"/>
          <p:cNvSpPr>
            <a:spLocks noGrp="1"/>
          </p:cNvSpPr>
          <p:nvPr>
            <p:ph type="sldNum" sz="quarter" idx="12"/>
          </p:nvPr>
        </p:nvSpPr>
        <p:spPr/>
        <p:txBody>
          <a:bodyPr/>
          <a:lstStyle/>
          <a:p>
            <a:fld id="{F225F2F7-8AD0-4BEA-91DC-61D82E2F5127}" type="slidenum">
              <a:rPr lang="en-US" altLang="zh-CN" smtClean="0"/>
              <a:pPr/>
              <a:t>18</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187450" y="1052513"/>
            <a:ext cx="3368675" cy="937143"/>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lIns="216000" tIns="144000" rIns="108000" bIns="144000">
            <a:spAutoFit/>
          </a:bodyPr>
          <a:lstStyle/>
          <a:p>
            <a:pPr algn="l">
              <a:lnSpc>
                <a:spcPct val="80000"/>
              </a:lnSpc>
              <a:spcBef>
                <a:spcPct val="50000"/>
              </a:spcBef>
            </a:pPr>
            <a:r>
              <a:rPr kumimoji="1" lang="en-US" altLang="zh-CN" sz="2000" i="1" dirty="0">
                <a:solidFill>
                  <a:srgbClr val="FF0000"/>
                </a:solidFill>
                <a:latin typeface="Consolas" pitchFamily="49" charset="0"/>
                <a:ea typeface="楷体" pitchFamily="49" charset="-122"/>
                <a:cs typeface="Consolas" pitchFamily="49" charset="0"/>
              </a:rPr>
              <a:t>f</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s</a:t>
            </a:r>
            <a:r>
              <a:rPr kumimoji="1" lang="en-US" altLang="zh-CN" sz="2000" baseline="-30000" dirty="0" err="1">
                <a:solidFill>
                  <a:srgbClr val="0000FF"/>
                </a:solidFill>
                <a:latin typeface="Consolas" pitchFamily="49" charset="0"/>
                <a:ea typeface="楷体" pitchFamily="49" charset="-122"/>
                <a:cs typeface="Consolas" pitchFamily="49" charset="0"/>
              </a:rPr>
              <a:t>1</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m</a:t>
            </a:r>
            <a:r>
              <a:rPr kumimoji="1" lang="en-US" altLang="zh-CN" sz="2000" baseline="-30000" dirty="0" err="1">
                <a:solidFill>
                  <a:srgbClr val="0000FF"/>
                </a:solidFill>
                <a:latin typeface="Consolas" pitchFamily="49" charset="0"/>
                <a:ea typeface="楷体" pitchFamily="49" charset="-122"/>
                <a:cs typeface="Consolas" pitchFamily="49" charset="0"/>
              </a:rPr>
              <a:t>1</a:t>
            </a:r>
            <a:endParaRPr kumimoji="1" lang="en-US" altLang="zh-CN" sz="2000" dirty="0">
              <a:solidFill>
                <a:srgbClr val="0000FF"/>
              </a:solidFill>
              <a:latin typeface="Consolas" pitchFamily="49" charset="0"/>
              <a:ea typeface="楷体" pitchFamily="49" charset="-122"/>
              <a:cs typeface="Consolas" pitchFamily="49" charset="0"/>
            </a:endParaRPr>
          </a:p>
          <a:p>
            <a:pPr algn="just">
              <a:lnSpc>
                <a:spcPct val="80000"/>
              </a:lnSpc>
              <a:spcBef>
                <a:spcPct val="50000"/>
              </a:spcBef>
            </a:pPr>
            <a:r>
              <a:rPr kumimoji="1" lang="en-US" altLang="zh-CN" sz="2000" i="1" dirty="0">
                <a:solidFill>
                  <a:srgbClr val="FF0000"/>
                </a:solidFill>
                <a:latin typeface="Consolas" pitchFamily="49" charset="0"/>
                <a:ea typeface="楷体" pitchFamily="49" charset="-122"/>
                <a:cs typeface="Consolas" pitchFamily="49" charset="0"/>
              </a:rPr>
              <a:t>f</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s</a:t>
            </a:r>
            <a:r>
              <a:rPr kumimoji="1" lang="en-US" altLang="zh-CN" sz="2000" i="1" baseline="-30000" dirty="0" err="1">
                <a:solidFill>
                  <a:srgbClr val="0000FF"/>
                </a:solidFill>
                <a:latin typeface="Consolas" pitchFamily="49" charset="0"/>
                <a:ea typeface="楷体" pitchFamily="49" charset="-122"/>
                <a:cs typeface="Consolas" pitchFamily="49" charset="0"/>
              </a:rPr>
              <a:t>n</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g</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FF0000"/>
                </a:solidFill>
                <a:latin typeface="Consolas" pitchFamily="49" charset="0"/>
                <a:ea typeface="楷体" pitchFamily="49" charset="-122"/>
                <a:cs typeface="Consolas" pitchFamily="49" charset="0"/>
              </a:rPr>
              <a:t>f</a:t>
            </a:r>
            <a:r>
              <a:rPr kumimoji="1" lang="en-US" altLang="zh-CN"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s</a:t>
            </a:r>
            <a:r>
              <a:rPr kumimoji="1" lang="en-US" altLang="zh-CN" sz="2000" i="1" baseline="-30000" dirty="0" err="1">
                <a:solidFill>
                  <a:srgbClr val="0000FF"/>
                </a:solidFill>
                <a:latin typeface="Consolas" pitchFamily="49" charset="0"/>
                <a:ea typeface="楷体" pitchFamily="49" charset="-122"/>
                <a:cs typeface="Consolas" pitchFamily="49" charset="0"/>
              </a:rPr>
              <a:t>n</a:t>
            </a:r>
            <a:r>
              <a:rPr kumimoji="1" lang="en-US" altLang="zh-CN" sz="2000" baseline="-30000" dirty="0">
                <a:solidFill>
                  <a:srgbClr val="0000FF"/>
                </a:solidFill>
                <a:latin typeface="Consolas" pitchFamily="49" charset="0"/>
                <a:ea typeface="楷体" pitchFamily="49" charset="-122"/>
                <a:cs typeface="Consolas" pitchFamily="49" charset="0"/>
              </a:rPr>
              <a:t>-1</a:t>
            </a:r>
            <a:r>
              <a:rPr kumimoji="1" lang="en-US" altLang="zh-CN" sz="2000" dirty="0" smtClean="0">
                <a:solidFill>
                  <a:srgbClr val="0000FF"/>
                </a:solidFill>
                <a:latin typeface="Consolas" pitchFamily="49" charset="0"/>
                <a:ea typeface="楷体" pitchFamily="49" charset="-122"/>
                <a:cs typeface="Consolas" pitchFamily="49" charset="0"/>
              </a:rPr>
              <a:t>)</a:t>
            </a:r>
            <a:r>
              <a:rPr kumimoji="1" lang="zh-CN" altLang="en-US" sz="2000" dirty="0" smtClean="0">
                <a:solidFill>
                  <a:srgbClr val="0000FF"/>
                </a:solidFill>
                <a:latin typeface="Consolas" pitchFamily="49" charset="0"/>
                <a:ea typeface="楷体" pitchFamily="49" charset="-122"/>
                <a:cs typeface="Consolas" pitchFamily="49" charset="0"/>
              </a:rPr>
              <a:t>，</a:t>
            </a:r>
            <a:r>
              <a:rPr kumimoji="1" lang="en-US" altLang="zh-CN" sz="2000" i="1" dirty="0" err="1" smtClean="0">
                <a:solidFill>
                  <a:srgbClr val="0000FF"/>
                </a:solidFill>
                <a:latin typeface="Consolas" pitchFamily="49" charset="0"/>
                <a:ea typeface="楷体" pitchFamily="49" charset="-122"/>
                <a:cs typeface="Consolas" pitchFamily="49" charset="0"/>
              </a:rPr>
              <a:t>c</a:t>
            </a:r>
            <a:r>
              <a:rPr kumimoji="1" lang="en-US" altLang="zh-CN" sz="2000" i="1" baseline="-25000" dirty="0" err="1" smtClean="0">
                <a:solidFill>
                  <a:srgbClr val="0000FF"/>
                </a:solidFill>
                <a:latin typeface="Consolas" pitchFamily="49" charset="0"/>
                <a:ea typeface="楷体" pitchFamily="49" charset="-122"/>
                <a:cs typeface="Consolas" pitchFamily="49" charset="0"/>
              </a:rPr>
              <a:t>n</a:t>
            </a:r>
            <a:r>
              <a:rPr kumimoji="1" lang="en-US" altLang="zh-CN" sz="2000" baseline="-25000" dirty="0" smtClean="0">
                <a:solidFill>
                  <a:srgbClr val="0000FF"/>
                </a:solidFill>
                <a:latin typeface="Consolas" pitchFamily="49" charset="0"/>
                <a:ea typeface="楷体" pitchFamily="49" charset="-122"/>
                <a:cs typeface="Consolas" pitchFamily="49" charset="0"/>
              </a:rPr>
              <a:t>-1</a:t>
            </a:r>
            <a:r>
              <a:rPr kumimoji="1" lang="en-US" altLang="zh-CN" sz="2000" dirty="0">
                <a:solidFill>
                  <a:srgbClr val="0000FF"/>
                </a:solidFill>
                <a:latin typeface="Consolas" pitchFamily="49" charset="0"/>
                <a:ea typeface="楷体" pitchFamily="49" charset="-122"/>
                <a:cs typeface="Consolas" pitchFamily="49" charset="0"/>
              </a:rPr>
              <a:t>) </a:t>
            </a:r>
          </a:p>
        </p:txBody>
      </p:sp>
      <p:sp>
        <p:nvSpPr>
          <p:cNvPr id="15363" name="Text Box 3"/>
          <p:cNvSpPr txBox="1">
            <a:spLocks noChangeArrowheads="1"/>
          </p:cNvSpPr>
          <p:nvPr/>
        </p:nvSpPr>
        <p:spPr bwMode="auto">
          <a:xfrm>
            <a:off x="1400178" y="2932885"/>
            <a:ext cx="1314434" cy="3133505"/>
          </a:xfrm>
          <a:prstGeom prst="rect">
            <a:avLst/>
          </a:prstGeom>
          <a:solidFill>
            <a:schemeClr val="bg1">
              <a:lumMod val="95000"/>
            </a:schemeClr>
          </a:solidFill>
          <a:ln>
            <a:noFill/>
            <a:headEnd/>
            <a:tailEnd type="none" w="lg" len="lg"/>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tIns="180000" bIns="180000">
            <a:spAutoFit/>
          </a:bodyPr>
          <a:lstStyle/>
          <a:p>
            <a:r>
              <a:rPr kumimoji="1" lang="en-US" altLang="zh-CN" sz="2000" i="1" dirty="0">
                <a:solidFill>
                  <a:srgbClr val="FF0000"/>
                </a:solidFill>
                <a:latin typeface="Consolas" pitchFamily="49" charset="0"/>
                <a:cs typeface="Consolas" pitchFamily="49" charset="0"/>
              </a:rPr>
              <a:t>f</a:t>
            </a:r>
            <a:r>
              <a:rPr kumimoji="1" lang="en-US" altLang="zh-CN" sz="2000" dirty="0">
                <a:solidFill>
                  <a:srgbClr val="0000FF"/>
                </a:solidFill>
                <a:latin typeface="Consolas" pitchFamily="49" charset="0"/>
                <a:cs typeface="Consolas" pitchFamily="49" charset="0"/>
              </a:rPr>
              <a:t>(</a:t>
            </a:r>
            <a:r>
              <a:rPr kumimoji="1" lang="en-US" altLang="zh-CN" sz="2000" i="1" dirty="0" err="1">
                <a:solidFill>
                  <a:srgbClr val="0000FF"/>
                </a:solidFill>
                <a:latin typeface="Consolas" pitchFamily="49" charset="0"/>
                <a:cs typeface="Consolas" pitchFamily="49" charset="0"/>
              </a:rPr>
              <a:t>s</a:t>
            </a:r>
            <a:r>
              <a:rPr kumimoji="1" lang="en-US" altLang="zh-CN" sz="2000" i="1" baseline="-25000" dirty="0" err="1">
                <a:solidFill>
                  <a:srgbClr val="0000FF"/>
                </a:solidFill>
                <a:latin typeface="Consolas" pitchFamily="49" charset="0"/>
                <a:cs typeface="Consolas" pitchFamily="49" charset="0"/>
              </a:rPr>
              <a:t>n</a:t>
            </a:r>
            <a:r>
              <a:rPr kumimoji="1" lang="en-US" altLang="zh-CN" sz="2000" dirty="0">
                <a:solidFill>
                  <a:srgbClr val="0000FF"/>
                </a:solidFill>
                <a:latin typeface="Consolas" pitchFamily="49" charset="0"/>
                <a:cs typeface="Consolas" pitchFamily="49" charset="0"/>
              </a:rPr>
              <a:t>)</a:t>
            </a:r>
          </a:p>
          <a:p>
            <a:r>
              <a:rPr kumimoji="1" lang="en-US" altLang="zh-CN" sz="2000" dirty="0">
                <a:solidFill>
                  <a:srgbClr val="0000FF"/>
                </a:solidFill>
                <a:latin typeface="Consolas" pitchFamily="49" charset="0"/>
                <a:cs typeface="Consolas" pitchFamily="49" charset="0"/>
              </a:rPr>
              <a:t> ↓</a:t>
            </a:r>
          </a:p>
          <a:p>
            <a:r>
              <a:rPr kumimoji="1" lang="en-US" altLang="zh-CN" sz="2000">
                <a:solidFill>
                  <a:srgbClr val="0000FF"/>
                </a:solidFill>
                <a:latin typeface="Consolas" pitchFamily="49" charset="0"/>
                <a:cs typeface="Consolas" pitchFamily="49" charset="0"/>
              </a:rPr>
              <a:t> </a:t>
            </a:r>
            <a:r>
              <a:rPr kumimoji="1" lang="en-US" altLang="zh-CN" sz="2000" i="1" smtClean="0">
                <a:solidFill>
                  <a:srgbClr val="FF0000"/>
                </a:solidFill>
                <a:latin typeface="Consolas" pitchFamily="49" charset="0"/>
                <a:cs typeface="Consolas" pitchFamily="49" charset="0"/>
              </a:rPr>
              <a:t>f</a:t>
            </a:r>
            <a:r>
              <a:rPr kumimoji="1" lang="en-US" altLang="zh-CN" sz="2000" smtClean="0">
                <a:solidFill>
                  <a:srgbClr val="0000FF"/>
                </a:solidFill>
                <a:latin typeface="Consolas" pitchFamily="49" charset="0"/>
                <a:cs typeface="Consolas" pitchFamily="49" charset="0"/>
              </a:rPr>
              <a:t>(</a:t>
            </a:r>
            <a:r>
              <a:rPr kumimoji="1" lang="en-US" altLang="zh-CN" sz="2000" i="1" smtClean="0">
                <a:solidFill>
                  <a:srgbClr val="0000FF"/>
                </a:solidFill>
                <a:latin typeface="Consolas" pitchFamily="49" charset="0"/>
                <a:cs typeface="Consolas" pitchFamily="49" charset="0"/>
              </a:rPr>
              <a:t>s</a:t>
            </a:r>
            <a:r>
              <a:rPr kumimoji="1" lang="en-US" altLang="zh-CN" sz="2000" i="1" baseline="-25000" smtClean="0">
                <a:solidFill>
                  <a:srgbClr val="0000FF"/>
                </a:solidFill>
                <a:latin typeface="Consolas" pitchFamily="49" charset="0"/>
                <a:cs typeface="Consolas" pitchFamily="49" charset="0"/>
              </a:rPr>
              <a:t>n</a:t>
            </a:r>
            <a:r>
              <a:rPr kumimoji="1" lang="en-US" altLang="zh-CN" sz="2000" baseline="-25000" smtClean="0">
                <a:solidFill>
                  <a:srgbClr val="0000FF"/>
                </a:solidFill>
                <a:latin typeface="Consolas" pitchFamily="49" charset="0"/>
                <a:cs typeface="Consolas" pitchFamily="49" charset="0"/>
              </a:rPr>
              <a:t>-1</a:t>
            </a:r>
            <a:r>
              <a:rPr kumimoji="1" lang="en-US" altLang="zh-CN" sz="2000" dirty="0">
                <a:solidFill>
                  <a:srgbClr val="0000FF"/>
                </a:solidFill>
                <a:latin typeface="Consolas" pitchFamily="49" charset="0"/>
                <a:cs typeface="Consolas" pitchFamily="49" charset="0"/>
              </a:rPr>
              <a:t>)</a:t>
            </a:r>
          </a:p>
          <a:p>
            <a:r>
              <a:rPr kumimoji="1" lang="en-US" altLang="zh-CN" sz="2000" dirty="0">
                <a:solidFill>
                  <a:srgbClr val="0000FF"/>
                </a:solidFill>
                <a:latin typeface="Consolas" pitchFamily="49" charset="0"/>
                <a:cs typeface="Consolas" pitchFamily="49" charset="0"/>
              </a:rPr>
              <a:t> ↓</a:t>
            </a:r>
          </a:p>
          <a:p>
            <a:r>
              <a:rPr kumimoji="1" lang="en-US" altLang="zh-CN" sz="2000" dirty="0">
                <a:solidFill>
                  <a:srgbClr val="0000FF"/>
                </a:solidFill>
                <a:latin typeface="Consolas" pitchFamily="49" charset="0"/>
                <a:cs typeface="Consolas" pitchFamily="49" charset="0"/>
              </a:rPr>
              <a:t> …</a:t>
            </a:r>
          </a:p>
          <a:p>
            <a:r>
              <a:rPr kumimoji="1" lang="en-US" altLang="zh-CN" sz="2000" dirty="0">
                <a:solidFill>
                  <a:srgbClr val="0000FF"/>
                </a:solidFill>
                <a:latin typeface="Consolas" pitchFamily="49" charset="0"/>
                <a:cs typeface="Consolas" pitchFamily="49" charset="0"/>
              </a:rPr>
              <a:t> ↓</a:t>
            </a:r>
          </a:p>
          <a:p>
            <a:r>
              <a:rPr kumimoji="1" lang="en-US" altLang="zh-CN" sz="2000" i="1" smtClean="0">
                <a:solidFill>
                  <a:srgbClr val="FF0000"/>
                </a:solidFill>
                <a:latin typeface="Consolas" pitchFamily="49" charset="0"/>
                <a:cs typeface="Consolas" pitchFamily="49" charset="0"/>
              </a:rPr>
              <a:t>f</a:t>
            </a:r>
            <a:r>
              <a:rPr kumimoji="1" lang="en-US" altLang="zh-CN" sz="2000" smtClean="0">
                <a:solidFill>
                  <a:srgbClr val="0000FF"/>
                </a:solidFill>
                <a:latin typeface="Consolas" pitchFamily="49" charset="0"/>
                <a:cs typeface="Consolas" pitchFamily="49" charset="0"/>
              </a:rPr>
              <a:t>(</a:t>
            </a:r>
            <a:r>
              <a:rPr kumimoji="1" lang="en-US" altLang="zh-CN" sz="2000" i="1" smtClean="0">
                <a:solidFill>
                  <a:srgbClr val="0000FF"/>
                </a:solidFill>
                <a:latin typeface="Consolas" pitchFamily="49" charset="0"/>
                <a:cs typeface="Consolas" pitchFamily="49" charset="0"/>
              </a:rPr>
              <a:t>s</a:t>
            </a:r>
            <a:r>
              <a:rPr kumimoji="1" lang="en-US" altLang="zh-CN" sz="2000" baseline="-25000" smtClean="0">
                <a:solidFill>
                  <a:srgbClr val="0000FF"/>
                </a:solidFill>
                <a:latin typeface="Consolas" pitchFamily="49" charset="0"/>
                <a:cs typeface="Consolas" pitchFamily="49" charset="0"/>
              </a:rPr>
              <a:t>2</a:t>
            </a:r>
            <a:r>
              <a:rPr kumimoji="1" lang="en-US" altLang="zh-CN" sz="2000" dirty="0">
                <a:solidFill>
                  <a:srgbClr val="0000FF"/>
                </a:solidFill>
                <a:latin typeface="Consolas" pitchFamily="49" charset="0"/>
                <a:cs typeface="Consolas" pitchFamily="49" charset="0"/>
              </a:rPr>
              <a:t>)</a:t>
            </a:r>
          </a:p>
          <a:p>
            <a:r>
              <a:rPr kumimoji="1" lang="en-US" altLang="zh-CN" sz="2000" dirty="0">
                <a:solidFill>
                  <a:srgbClr val="0000FF"/>
                </a:solidFill>
                <a:latin typeface="Consolas" pitchFamily="49" charset="0"/>
                <a:cs typeface="Consolas" pitchFamily="49" charset="0"/>
              </a:rPr>
              <a:t> ↓</a:t>
            </a:r>
          </a:p>
          <a:p>
            <a:r>
              <a:rPr kumimoji="1" lang="en-US" altLang="zh-CN" sz="2000" i="1" dirty="0">
                <a:solidFill>
                  <a:srgbClr val="FF0000"/>
                </a:solidFill>
                <a:latin typeface="Consolas" pitchFamily="49" charset="0"/>
                <a:cs typeface="Consolas" pitchFamily="49" charset="0"/>
              </a:rPr>
              <a:t>f</a:t>
            </a:r>
            <a:r>
              <a:rPr kumimoji="1" lang="en-US" altLang="zh-CN" sz="2000" dirty="0">
                <a:solidFill>
                  <a:srgbClr val="0000FF"/>
                </a:solidFill>
                <a:latin typeface="Consolas" pitchFamily="49" charset="0"/>
                <a:cs typeface="Consolas" pitchFamily="49" charset="0"/>
              </a:rPr>
              <a:t>(</a:t>
            </a:r>
            <a:r>
              <a:rPr kumimoji="1" lang="en-US" altLang="zh-CN" sz="2000" i="1" dirty="0" err="1">
                <a:solidFill>
                  <a:srgbClr val="0000FF"/>
                </a:solidFill>
                <a:latin typeface="Consolas" pitchFamily="49" charset="0"/>
                <a:cs typeface="Consolas" pitchFamily="49" charset="0"/>
              </a:rPr>
              <a:t>s</a:t>
            </a:r>
            <a:r>
              <a:rPr kumimoji="1" lang="en-US" altLang="zh-CN" sz="2000" baseline="-25000" dirty="0" err="1">
                <a:solidFill>
                  <a:srgbClr val="0000FF"/>
                </a:solidFill>
                <a:latin typeface="Consolas" pitchFamily="49" charset="0"/>
                <a:cs typeface="Consolas" pitchFamily="49" charset="0"/>
              </a:rPr>
              <a:t>1</a:t>
            </a:r>
            <a:r>
              <a:rPr kumimoji="1" lang="en-US" altLang="zh-CN" sz="2000" dirty="0">
                <a:solidFill>
                  <a:srgbClr val="0000FF"/>
                </a:solidFill>
                <a:latin typeface="Consolas" pitchFamily="49" charset="0"/>
                <a:cs typeface="Consolas" pitchFamily="49" charset="0"/>
              </a:rPr>
              <a:t>)</a:t>
            </a:r>
            <a:endParaRPr lang="en-US" altLang="zh-CN" sz="2000" dirty="0">
              <a:solidFill>
                <a:srgbClr val="0000FF"/>
              </a:solidFill>
              <a:latin typeface="Consolas" pitchFamily="49" charset="0"/>
              <a:cs typeface="Consolas" pitchFamily="49" charset="0"/>
            </a:endParaRPr>
          </a:p>
        </p:txBody>
      </p:sp>
      <p:sp>
        <p:nvSpPr>
          <p:cNvPr id="15364" name="Text Box 4"/>
          <p:cNvSpPr txBox="1">
            <a:spLocks noChangeArrowheads="1"/>
          </p:cNvSpPr>
          <p:nvPr/>
        </p:nvSpPr>
        <p:spPr bwMode="auto">
          <a:xfrm>
            <a:off x="827088" y="2285185"/>
            <a:ext cx="3889375" cy="400110"/>
          </a:xfrm>
          <a:prstGeom prst="rect">
            <a:avLst/>
          </a:prstGeom>
          <a:noFill/>
          <a:ln w="38100" algn="ctr">
            <a:noFill/>
            <a:miter lim="800000"/>
            <a:headEnd/>
            <a:tailEnd type="none" w="lg" len="lg"/>
          </a:ln>
          <a:effectLst/>
        </p:spPr>
        <p:txBody>
          <a:bodyPr>
            <a:spAutoFit/>
          </a:bodyPr>
          <a:lstStyle/>
          <a:p>
            <a:pPr>
              <a:spcBef>
                <a:spcPct val="50000"/>
              </a:spcBef>
            </a:pPr>
            <a:r>
              <a:rPr kumimoji="1" lang="zh-CN" altLang="en-US" sz="2000" dirty="0">
                <a:latin typeface="Consolas" pitchFamily="49" charset="0"/>
                <a:ea typeface="楷体" pitchFamily="49" charset="-122"/>
                <a:cs typeface="Consolas" pitchFamily="49" charset="0"/>
              </a:rPr>
              <a:t>求</a:t>
            </a:r>
            <a:r>
              <a:rPr kumimoji="1" lang="en-US" altLang="zh-CN" sz="2000" i="1" dirty="0">
                <a:latin typeface="Consolas" pitchFamily="49" charset="0"/>
                <a:ea typeface="楷体" pitchFamily="49" charset="-122"/>
                <a:cs typeface="Consolas" pitchFamily="49" charset="0"/>
              </a:rPr>
              <a:t>f</a:t>
            </a:r>
            <a:r>
              <a:rPr kumimoji="1" lang="en-US" altLang="zh-CN" sz="2000" dirty="0">
                <a:latin typeface="Consolas" pitchFamily="49" charset="0"/>
                <a:ea typeface="楷体" pitchFamily="49" charset="-122"/>
                <a:cs typeface="Consolas" pitchFamily="49" charset="0"/>
              </a:rPr>
              <a:t>(</a:t>
            </a:r>
            <a:r>
              <a:rPr kumimoji="1" lang="en-US" altLang="zh-CN" sz="2000" i="1" dirty="0" err="1">
                <a:latin typeface="Consolas" pitchFamily="49" charset="0"/>
                <a:ea typeface="楷体" pitchFamily="49" charset="-122"/>
                <a:cs typeface="Consolas" pitchFamily="49" charset="0"/>
              </a:rPr>
              <a:t>s</a:t>
            </a:r>
            <a:r>
              <a:rPr kumimoji="1" lang="en-US" altLang="zh-CN" sz="2000" i="1" baseline="-25000" dirty="0" err="1">
                <a:latin typeface="Consolas" pitchFamily="49" charset="0"/>
                <a:ea typeface="楷体" pitchFamily="49" charset="-122"/>
                <a:cs typeface="Consolas" pitchFamily="49" charset="0"/>
              </a:rPr>
              <a:t>n</a:t>
            </a:r>
            <a:r>
              <a:rPr kumimoji="1" lang="en-US" altLang="zh-CN" sz="2000" dirty="0">
                <a:latin typeface="Consolas" pitchFamily="49" charset="0"/>
                <a:ea typeface="楷体" pitchFamily="49" charset="-122"/>
                <a:cs typeface="Consolas" pitchFamily="49" charset="0"/>
              </a:rPr>
              <a:t>)</a:t>
            </a:r>
            <a:r>
              <a:rPr kumimoji="1" lang="zh-CN" altLang="en-US" sz="2000" dirty="0">
                <a:latin typeface="Consolas" pitchFamily="49" charset="0"/>
                <a:ea typeface="楷体" pitchFamily="49" charset="-122"/>
                <a:cs typeface="Consolas" pitchFamily="49" charset="0"/>
              </a:rPr>
              <a:t>的</a:t>
            </a:r>
            <a:r>
              <a:rPr kumimoji="1" lang="zh-CN" altLang="en-US" sz="2000" dirty="0">
                <a:solidFill>
                  <a:srgbClr val="FF00FF"/>
                </a:solidFill>
                <a:latin typeface="Consolas" pitchFamily="49" charset="0"/>
                <a:ea typeface="楷体" pitchFamily="49" charset="-122"/>
                <a:cs typeface="Consolas" pitchFamily="49" charset="0"/>
              </a:rPr>
              <a:t>分解过程</a:t>
            </a:r>
            <a:r>
              <a:rPr kumimoji="1" lang="zh-CN" altLang="en-US" sz="2000" dirty="0">
                <a:latin typeface="Consolas" pitchFamily="49" charset="0"/>
                <a:ea typeface="楷体" pitchFamily="49" charset="-122"/>
                <a:cs typeface="Consolas" pitchFamily="49" charset="0"/>
              </a:rPr>
              <a:t>如下：</a:t>
            </a:r>
          </a:p>
        </p:txBody>
      </p:sp>
      <p:sp>
        <p:nvSpPr>
          <p:cNvPr id="15365" name="Text Box 5"/>
          <p:cNvSpPr txBox="1">
            <a:spLocks noChangeArrowheads="1"/>
          </p:cNvSpPr>
          <p:nvPr/>
        </p:nvSpPr>
        <p:spPr bwMode="auto">
          <a:xfrm>
            <a:off x="1042988" y="452438"/>
            <a:ext cx="5616575" cy="338554"/>
          </a:xfrm>
          <a:prstGeom prst="rect">
            <a:avLst/>
          </a:prstGeom>
          <a:noFill/>
          <a:ln w="38100" algn="ctr">
            <a:noFill/>
            <a:miter lim="800000"/>
            <a:headEnd/>
            <a:tailEnd type="none" w="lg" len="lg"/>
          </a:ln>
          <a:effectLst/>
        </p:spPr>
        <p:txBody>
          <a:bodyPr>
            <a:spAutoFit/>
          </a:bodyPr>
          <a:lstStyle/>
          <a:p>
            <a:pPr algn="l">
              <a:lnSpc>
                <a:spcPct val="80000"/>
              </a:lnSpc>
              <a:spcBef>
                <a:spcPct val="50000"/>
              </a:spcBef>
            </a:pPr>
            <a:r>
              <a:rPr kumimoji="1" lang="zh-CN" altLang="en-US" sz="2000" dirty="0">
                <a:latin typeface="Consolas" pitchFamily="49" charset="0"/>
                <a:ea typeface="楷体" pitchFamily="49" charset="-122"/>
                <a:cs typeface="Consolas" pitchFamily="49" charset="0"/>
              </a:rPr>
              <a:t>为了讨论方便，简化上述递归模型为：</a:t>
            </a:r>
            <a:endParaRPr lang="zh-CN" altLang="en-US" sz="2000" dirty="0">
              <a:latin typeface="Consolas" pitchFamily="49" charset="0"/>
              <a:ea typeface="楷体" pitchFamily="49" charset="-122"/>
              <a:cs typeface="Consolas" pitchFamily="49" charset="0"/>
            </a:endParaRPr>
          </a:p>
        </p:txBody>
      </p:sp>
      <p:sp>
        <p:nvSpPr>
          <p:cNvPr id="9" name="灯片编号占位符 8"/>
          <p:cNvSpPr>
            <a:spLocks noGrp="1"/>
          </p:cNvSpPr>
          <p:nvPr>
            <p:ph type="sldNum" sz="quarter" idx="12"/>
          </p:nvPr>
        </p:nvSpPr>
        <p:spPr/>
        <p:txBody>
          <a:bodyPr/>
          <a:lstStyle/>
          <a:p>
            <a:fld id="{F225F2F7-8AD0-4BEA-91DC-61D82E2F5127}" type="slidenum">
              <a:rPr lang="en-US" altLang="zh-CN" smtClean="0"/>
              <a:pPr/>
              <a:t>19</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childTnLst>
                          </p:cTn>
                        </p:par>
                        <p:par>
                          <p:cTn id="7" fill="hold">
                            <p:stCondLst>
                              <p:cond delay="0"/>
                            </p:stCondLst>
                            <p:childTnLst>
                              <p:par>
                                <p:cTn id="8" presetID="18" presetClass="entr" presetSubtype="6" fill="hold" grpId="0" nodeType="afterEffect">
                                  <p:stCondLst>
                                    <p:cond delay="0"/>
                                  </p:stCondLst>
                                  <p:childTnLst>
                                    <p:set>
                                      <p:cBhvr>
                                        <p:cTn id="9" dur="1" fill="hold">
                                          <p:stCondLst>
                                            <p:cond delay="0"/>
                                          </p:stCondLst>
                                        </p:cTn>
                                        <p:tgtEl>
                                          <p:spTgt spid="15363"/>
                                        </p:tgtEl>
                                        <p:attrNameLst>
                                          <p:attrName>style.visibility</p:attrName>
                                        </p:attrNameLst>
                                      </p:cBhvr>
                                      <p:to>
                                        <p:strVal val="visible"/>
                                      </p:to>
                                    </p:set>
                                    <p:animEffect transition="in" filter="strips(downRight)">
                                      <p:cBhvr>
                                        <p:cTn id="10"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nimBg="1"/>
      <p:bldP spid="1536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585814" y="2638664"/>
            <a:ext cx="7772400" cy="861774"/>
          </a:xfrm>
          <a:prstGeom prst="rect">
            <a:avLst/>
          </a:prstGeom>
          <a:noFill/>
          <a:ln w="9525">
            <a:noFill/>
            <a:miter lim="800000"/>
            <a:headEnd/>
            <a:tailEnd/>
          </a:ln>
          <a:effectLst/>
        </p:spPr>
        <p:txBody>
          <a:bodyPr>
            <a:spAutoFit/>
          </a:bodyPr>
          <a:lstStyle/>
          <a:p>
            <a:pPr algn="l">
              <a:lnSpc>
                <a:spcPts val="3000"/>
              </a:lnSpc>
              <a:spcBef>
                <a:spcPts val="0"/>
              </a:spcBef>
            </a:pPr>
            <a:r>
              <a:rPr kumimoji="1" lang="en-US" altLang="zh-CN" sz="2000" dirty="0">
                <a:ea typeface="楷体" pitchFamily="49" charset="-122"/>
                <a:cs typeface="Times New Roman" pitchFamily="18" charset="0"/>
              </a:rPr>
              <a:t>        </a:t>
            </a:r>
            <a:r>
              <a:rPr kumimoji="1" lang="zh-CN" altLang="en-US" sz="2000" dirty="0">
                <a:ea typeface="楷体" pitchFamily="49" charset="-122"/>
                <a:cs typeface="Times New Roman" pitchFamily="18" charset="0"/>
              </a:rPr>
              <a:t>在定义一个过程或</a:t>
            </a:r>
            <a:r>
              <a:rPr kumimoji="1" lang="zh-CN" altLang="en-US" sz="2000">
                <a:ea typeface="楷体" pitchFamily="49" charset="-122"/>
                <a:cs typeface="Times New Roman" pitchFamily="18" charset="0"/>
              </a:rPr>
              <a:t>函数</a:t>
            </a:r>
            <a:r>
              <a:rPr kumimoji="1" lang="zh-CN" altLang="en-US" sz="2000" smtClean="0">
                <a:ea typeface="楷体" pitchFamily="49" charset="-122"/>
                <a:cs typeface="Times New Roman" pitchFamily="18" charset="0"/>
              </a:rPr>
              <a:t>时，出现直接或者间接调用自己的</a:t>
            </a:r>
            <a:r>
              <a:rPr kumimoji="1" lang="zh-CN" altLang="en-US" sz="2000" dirty="0">
                <a:ea typeface="楷体" pitchFamily="49" charset="-122"/>
                <a:cs typeface="Times New Roman" pitchFamily="18" charset="0"/>
              </a:rPr>
              <a:t>成分，称之为</a:t>
            </a:r>
            <a:r>
              <a:rPr kumimoji="1" lang="zh-CN" altLang="en-US" sz="2000">
                <a:solidFill>
                  <a:srgbClr val="FF0000"/>
                </a:solidFill>
                <a:latin typeface="微软雅黑" pitchFamily="34" charset="-122"/>
                <a:ea typeface="微软雅黑" pitchFamily="34" charset="-122"/>
                <a:cs typeface="Times New Roman" pitchFamily="18" charset="0"/>
              </a:rPr>
              <a:t>递归</a:t>
            </a:r>
            <a:r>
              <a:rPr kumimoji="1" lang="zh-CN" altLang="en-US" sz="2000" smtClean="0">
                <a:ea typeface="楷体" pitchFamily="49" charset="-122"/>
                <a:cs typeface="Times New Roman" pitchFamily="18" charset="0"/>
              </a:rPr>
              <a:t>。</a:t>
            </a:r>
            <a:endParaRPr kumimoji="1" lang="en-US" altLang="zh-CN" sz="2000" smtClean="0">
              <a:ea typeface="楷体" pitchFamily="49" charset="-122"/>
              <a:cs typeface="Times New Roman" pitchFamily="18" charset="0"/>
            </a:endParaRPr>
          </a:p>
        </p:txBody>
      </p:sp>
      <p:sp>
        <p:nvSpPr>
          <p:cNvPr id="4099" name="Text Box 3" descr="粉色面巾纸"/>
          <p:cNvSpPr txBox="1">
            <a:spLocks noChangeArrowheads="1"/>
          </p:cNvSpPr>
          <p:nvPr/>
        </p:nvSpPr>
        <p:spPr bwMode="auto">
          <a:xfrm>
            <a:off x="442938" y="1567094"/>
            <a:ext cx="3414682" cy="514738"/>
          </a:xfrm>
          <a:prstGeom prst="rect">
            <a:avLst/>
          </a:prstGeom>
          <a:blipFill>
            <a:blip r:embed="rId3" cstate="print"/>
            <a:tile tx="0" ty="0" sx="100000" sy="100000" flip="none" algn="tl"/>
          </a:blip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tIns="72000" b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5.1.1 </a:t>
            </a:r>
            <a:r>
              <a:rPr kumimoji="1"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递</a:t>
            </a:r>
            <a:r>
              <a:rPr kumimoji="1" lang="zh-CN" alt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归</a:t>
            </a:r>
            <a:r>
              <a:rPr kumimoji="1"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的定义</a:t>
            </a:r>
            <a:endParaRPr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1300194" y="3638796"/>
            <a:ext cx="4643470" cy="861774"/>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lgn="l">
              <a:lnSpc>
                <a:spcPts val="3000"/>
              </a:lnSpc>
              <a:spcBef>
                <a:spcPts val="0"/>
              </a:spcBef>
              <a:buBlip>
                <a:blip r:embed="rId4"/>
              </a:buBlip>
            </a:pPr>
            <a:r>
              <a:rPr kumimoji="1" lang="zh-CN" altLang="en-US" sz="2000" smtClean="0">
                <a:latin typeface="Consolas" pitchFamily="49" charset="0"/>
                <a:ea typeface="仿宋" pitchFamily="49" charset="-122"/>
                <a:cs typeface="Consolas" pitchFamily="49" charset="0"/>
              </a:rPr>
              <a:t>若直接调用自己，称之为</a:t>
            </a:r>
            <a:r>
              <a:rPr kumimoji="1" lang="zh-CN" altLang="en-US" sz="2000" smtClean="0">
                <a:solidFill>
                  <a:srgbClr val="FF00FF"/>
                </a:solidFill>
                <a:latin typeface="微软雅黑" pitchFamily="34" charset="-122"/>
                <a:ea typeface="微软雅黑" pitchFamily="34" charset="-122"/>
                <a:cs typeface="Consolas" pitchFamily="49" charset="0"/>
              </a:rPr>
              <a:t>直接递归</a:t>
            </a:r>
            <a:r>
              <a:rPr kumimoji="1" lang="zh-CN" altLang="en-US" sz="2000" smtClean="0">
                <a:latin typeface="Consolas" pitchFamily="49" charset="0"/>
                <a:ea typeface="仿宋" pitchFamily="49" charset="-122"/>
                <a:cs typeface="Consolas" pitchFamily="49" charset="0"/>
              </a:rPr>
              <a:t>。</a:t>
            </a:r>
            <a:endParaRPr kumimoji="1" lang="en-US" altLang="zh-CN" sz="2000" smtClean="0">
              <a:latin typeface="Consolas" pitchFamily="49" charset="0"/>
              <a:ea typeface="仿宋" pitchFamily="49" charset="-122"/>
              <a:cs typeface="Consolas" pitchFamily="49" charset="0"/>
            </a:endParaRPr>
          </a:p>
          <a:p>
            <a:pPr marL="457200" indent="-457200" algn="l">
              <a:lnSpc>
                <a:spcPts val="3000"/>
              </a:lnSpc>
              <a:spcBef>
                <a:spcPts val="0"/>
              </a:spcBef>
              <a:buBlip>
                <a:blip r:embed="rId4"/>
              </a:buBlip>
            </a:pPr>
            <a:r>
              <a:rPr kumimoji="1" lang="zh-CN" altLang="en-US" sz="2000" smtClean="0">
                <a:latin typeface="Consolas" pitchFamily="49" charset="0"/>
                <a:ea typeface="仿宋" pitchFamily="49" charset="-122"/>
                <a:cs typeface="Consolas" pitchFamily="49" charset="0"/>
              </a:rPr>
              <a:t>若间接调用自己，称之为</a:t>
            </a:r>
            <a:r>
              <a:rPr kumimoji="1" lang="zh-CN" altLang="en-US" sz="2000" smtClean="0">
                <a:solidFill>
                  <a:srgbClr val="FF00FF"/>
                </a:solidFill>
                <a:latin typeface="微软雅黑" pitchFamily="34" charset="-122"/>
                <a:ea typeface="微软雅黑" pitchFamily="34" charset="-122"/>
                <a:cs typeface="Consolas" pitchFamily="49" charset="0"/>
              </a:rPr>
              <a:t>间接递归</a:t>
            </a:r>
            <a:r>
              <a:rPr kumimoji="1" lang="zh-CN" altLang="en-US" sz="2000" smtClean="0">
                <a:latin typeface="Consolas" pitchFamily="49" charset="0"/>
                <a:ea typeface="仿宋" pitchFamily="49" charset="-122"/>
                <a:cs typeface="Consolas" pitchFamily="49" charset="0"/>
              </a:rPr>
              <a:t>。</a:t>
            </a:r>
            <a:endParaRPr lang="zh-CN" altLang="en-US" sz="2000">
              <a:latin typeface="Consolas" pitchFamily="49" charset="0"/>
              <a:ea typeface="仿宋" pitchFamily="49" charset="-122"/>
              <a:cs typeface="Consolas" pitchFamily="49" charset="0"/>
            </a:endParaRPr>
          </a:p>
        </p:txBody>
      </p:sp>
      <p:sp>
        <p:nvSpPr>
          <p:cNvPr id="8" name="Text Box 6" descr="羊皮纸"/>
          <p:cNvSpPr txBox="1">
            <a:spLocks noChangeArrowheads="1"/>
          </p:cNvSpPr>
          <p:nvPr/>
        </p:nvSpPr>
        <p:spPr bwMode="auto">
          <a:xfrm>
            <a:off x="2786050" y="480996"/>
            <a:ext cx="3929090" cy="58477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  </a:t>
            </a:r>
            <a:r>
              <a:rPr kumimoji="1"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5.1 </a:t>
            </a:r>
            <a:r>
              <a:rPr kumimoji="1"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什</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么是递归</a:t>
            </a:r>
          </a:p>
        </p:txBody>
      </p:sp>
      <p:sp>
        <p:nvSpPr>
          <p:cNvPr id="10" name="灯片编号占位符 9"/>
          <p:cNvSpPr>
            <a:spLocks noGrp="1"/>
          </p:cNvSpPr>
          <p:nvPr>
            <p:ph type="sldNum" sz="quarter" idx="12"/>
          </p:nvPr>
        </p:nvSpPr>
        <p:spPr/>
        <p:txBody>
          <a:bodyPr/>
          <a:lstStyle/>
          <a:p>
            <a:fld id="{F225F2F7-8AD0-4BEA-91DC-61D82E2F5127}" type="slidenum">
              <a:rPr lang="en-US" altLang="zh-CN" smtClean="0"/>
              <a:pPr/>
              <a:t>2</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85720" y="428604"/>
            <a:ext cx="8534400" cy="782137"/>
          </a:xfrm>
          <a:prstGeom prst="rect">
            <a:avLst/>
          </a:prstGeom>
          <a:noFill/>
          <a:ln w="9525">
            <a:noFill/>
            <a:miter lim="800000"/>
            <a:headEnd/>
            <a:tailEnd/>
          </a:ln>
          <a:effectLst/>
        </p:spPr>
        <p:txBody>
          <a:bodyPr>
            <a:spAutoFit/>
          </a:bodyPr>
          <a:lstStyle/>
          <a:p>
            <a:pPr algn="just">
              <a:lnSpc>
                <a:spcPts val="2800"/>
              </a:lnSpc>
              <a:spcBef>
                <a:spcPts val="0"/>
              </a:spcBef>
            </a:pPr>
            <a:r>
              <a:rPr kumimoji="1" lang="en-US" altLang="zh-CN" sz="2000">
                <a:solidFill>
                  <a:srgbClr val="FF3300"/>
                </a:solidFill>
                <a:latin typeface="Consolas" pitchFamily="49" charset="0"/>
                <a:ea typeface="楷体" pitchFamily="49" charset="-122"/>
                <a:cs typeface="Consolas" pitchFamily="49" charset="0"/>
              </a:rPr>
              <a:t>   </a:t>
            </a:r>
            <a:r>
              <a:rPr kumimoji="1" lang="en-US" altLang="zh-CN" sz="2000" smtClean="0">
                <a:solidFill>
                  <a:srgbClr val="FF3300"/>
                </a:solidFill>
                <a:latin typeface="Consolas" pitchFamily="49" charset="0"/>
                <a:ea typeface="楷体" pitchFamily="49" charset="-122"/>
                <a:cs typeface="Consolas" pitchFamily="49" charset="0"/>
              </a:rPr>
              <a:t> </a:t>
            </a:r>
            <a:r>
              <a:rPr kumimoji="1" lang="zh-CN" altLang="en-US" sz="2000" smtClean="0">
                <a:solidFill>
                  <a:srgbClr val="C00000"/>
                </a:solidFill>
                <a:latin typeface="Consolas" pitchFamily="49" charset="0"/>
                <a:ea typeface="楷体" pitchFamily="49" charset="-122"/>
                <a:cs typeface="Consolas" pitchFamily="49" charset="0"/>
              </a:rPr>
              <a:t>遇到</a:t>
            </a:r>
            <a:r>
              <a:rPr kumimoji="1" lang="zh-CN" altLang="en-US" sz="2000" dirty="0">
                <a:solidFill>
                  <a:srgbClr val="C00000"/>
                </a:solidFill>
                <a:latin typeface="Consolas" pitchFamily="49" charset="0"/>
                <a:ea typeface="楷体" pitchFamily="49" charset="-122"/>
                <a:cs typeface="Consolas" pitchFamily="49" charset="0"/>
              </a:rPr>
              <a:t>递归</a:t>
            </a:r>
            <a:r>
              <a:rPr kumimoji="1" lang="zh-CN" altLang="en-US" sz="2000" dirty="0" smtClean="0">
                <a:solidFill>
                  <a:srgbClr val="C00000"/>
                </a:solidFill>
                <a:latin typeface="Consolas" pitchFamily="49" charset="0"/>
                <a:ea typeface="楷体" pitchFamily="49" charset="-122"/>
                <a:cs typeface="Consolas" pitchFamily="49" charset="0"/>
              </a:rPr>
              <a:t>出口</a:t>
            </a:r>
            <a:r>
              <a:rPr kumimoji="1" lang="zh-CN" altLang="en-US" sz="2000" dirty="0" smtClean="0">
                <a:latin typeface="Consolas" pitchFamily="49" charset="0"/>
                <a:ea typeface="楷体" pitchFamily="49" charset="-122"/>
                <a:cs typeface="Consolas" pitchFamily="49" charset="0"/>
              </a:rPr>
              <a:t>发生“质变”，即</a:t>
            </a:r>
            <a:r>
              <a:rPr kumimoji="1" lang="zh-CN" altLang="en-US" sz="2000" dirty="0">
                <a:latin typeface="Consolas" pitchFamily="49" charset="0"/>
                <a:ea typeface="楷体" pitchFamily="49" charset="-122"/>
                <a:cs typeface="Consolas" pitchFamily="49" charset="0"/>
              </a:rPr>
              <a:t>原递归问题便</a:t>
            </a:r>
            <a:r>
              <a:rPr kumimoji="1" lang="zh-CN" altLang="en-US" sz="2000">
                <a:latin typeface="Consolas" pitchFamily="49" charset="0"/>
                <a:ea typeface="楷体" pitchFamily="49" charset="-122"/>
                <a:cs typeface="Consolas" pitchFamily="49" charset="0"/>
              </a:rPr>
              <a:t>转化</a:t>
            </a:r>
            <a:r>
              <a:rPr kumimoji="1" lang="zh-CN" altLang="en-US" sz="2000" smtClean="0">
                <a:latin typeface="Consolas" pitchFamily="49" charset="0"/>
                <a:ea typeface="楷体" pitchFamily="49" charset="-122"/>
                <a:cs typeface="Consolas" pitchFamily="49" charset="0"/>
              </a:rPr>
              <a:t>成可以直接求解的问题</a:t>
            </a:r>
            <a:r>
              <a:rPr kumimoji="1" lang="zh-CN" altLang="en-US" sz="2000" dirty="0" smtClean="0">
                <a:latin typeface="Consolas" pitchFamily="49" charset="0"/>
                <a:ea typeface="楷体" pitchFamily="49" charset="-122"/>
                <a:cs typeface="Consolas" pitchFamily="49" charset="0"/>
              </a:rPr>
              <a:t>。求</a:t>
            </a:r>
            <a:r>
              <a:rPr kumimoji="1" lang="zh-CN" altLang="en-US" sz="2000" dirty="0">
                <a:latin typeface="Consolas" pitchFamily="49" charset="0"/>
                <a:ea typeface="楷体" pitchFamily="49" charset="-122"/>
                <a:cs typeface="Consolas" pitchFamily="49" charset="0"/>
              </a:rPr>
              <a:t>值</a:t>
            </a:r>
            <a:r>
              <a:rPr kumimoji="1" lang="zh-CN" altLang="en-US" sz="2000" dirty="0" smtClean="0">
                <a:latin typeface="Consolas" pitchFamily="49" charset="0"/>
                <a:ea typeface="楷体" pitchFamily="49" charset="-122"/>
                <a:cs typeface="Consolas" pitchFamily="49" charset="0"/>
              </a:rPr>
              <a:t>过程：</a:t>
            </a:r>
            <a:r>
              <a:rPr kumimoji="1" lang="zh-CN" altLang="en-US" sz="2000" dirty="0" smtClean="0">
                <a:solidFill>
                  <a:srgbClr val="FF3300"/>
                </a:solidFill>
                <a:latin typeface="Consolas" pitchFamily="49" charset="0"/>
                <a:ea typeface="楷体" pitchFamily="49" charset="-122"/>
                <a:cs typeface="Consolas" pitchFamily="49" charset="0"/>
              </a:rPr>
              <a:t>    </a:t>
            </a:r>
            <a:endParaRPr kumimoji="1" lang="zh-CN" altLang="en-US" sz="2000" dirty="0">
              <a:solidFill>
                <a:srgbClr val="003300"/>
              </a:solidFill>
              <a:latin typeface="Consolas" pitchFamily="49" charset="0"/>
              <a:ea typeface="楷体" pitchFamily="49" charset="-122"/>
              <a:cs typeface="Consolas" pitchFamily="49" charset="0"/>
            </a:endParaRPr>
          </a:p>
        </p:txBody>
      </p:sp>
      <p:sp>
        <p:nvSpPr>
          <p:cNvPr id="16387" name="Text Box 3"/>
          <p:cNvSpPr txBox="1">
            <a:spLocks noChangeArrowheads="1"/>
          </p:cNvSpPr>
          <p:nvPr/>
        </p:nvSpPr>
        <p:spPr bwMode="auto">
          <a:xfrm>
            <a:off x="1908175" y="1428736"/>
            <a:ext cx="2949577" cy="3535030"/>
          </a:xfrm>
          <a:prstGeom prst="rect">
            <a:avLst/>
          </a:prstGeom>
          <a:solidFill>
            <a:schemeClr val="bg1">
              <a:lumMod val="95000"/>
            </a:schemeClr>
          </a:solidFill>
          <a:ln>
            <a:headEnd/>
            <a:tailEnd type="none" w="lg" len="lg"/>
          </a:ln>
          <a:effectLst>
            <a:innerShdw blurRad="63500" dist="50800" dir="5400000">
              <a:prstClr val="black">
                <a:alpha val="50000"/>
              </a:prstClr>
            </a:innerShdw>
          </a:effectLst>
          <a:scene3d>
            <a:camera prst="perspectiveRight"/>
            <a:lightRig rig="threePt" dir="t"/>
          </a:scene3d>
        </p:spPr>
        <p:style>
          <a:lnRef idx="1">
            <a:schemeClr val="accent5"/>
          </a:lnRef>
          <a:fillRef idx="2">
            <a:schemeClr val="accent5"/>
          </a:fillRef>
          <a:effectRef idx="1">
            <a:schemeClr val="accent5"/>
          </a:effectRef>
          <a:fontRef idx="minor">
            <a:schemeClr val="dk1"/>
          </a:fontRef>
        </p:style>
        <p:txBody>
          <a:bodyPr wrap="square" tIns="144000" bIns="180000">
            <a:spAutoFit/>
          </a:bodyPr>
          <a:lstStyle/>
          <a:p>
            <a:pPr>
              <a:lnSpc>
                <a:spcPts val="2800"/>
              </a:lnSpc>
            </a:pPr>
            <a:r>
              <a:rPr kumimoji="1" lang="en-US" altLang="zh-CN" sz="2000" i="1" dirty="0">
                <a:solidFill>
                  <a:srgbClr val="FF0000"/>
                </a:solidFill>
                <a:latin typeface="Consolas" pitchFamily="49" charset="0"/>
                <a:cs typeface="Consolas" pitchFamily="49" charset="0"/>
              </a:rPr>
              <a:t>f</a:t>
            </a:r>
            <a:r>
              <a:rPr kumimoji="1" lang="en-US" altLang="zh-CN" sz="2000" dirty="0">
                <a:solidFill>
                  <a:srgbClr val="0000FF"/>
                </a:solidFill>
                <a:latin typeface="Consolas" pitchFamily="49" charset="0"/>
                <a:cs typeface="Consolas" pitchFamily="49" charset="0"/>
              </a:rPr>
              <a:t>(</a:t>
            </a:r>
            <a:r>
              <a:rPr kumimoji="1" lang="en-US" altLang="zh-CN" sz="2000" i="1" dirty="0" err="1">
                <a:solidFill>
                  <a:srgbClr val="0000FF"/>
                </a:solidFill>
                <a:latin typeface="Consolas" pitchFamily="49" charset="0"/>
                <a:cs typeface="Consolas" pitchFamily="49" charset="0"/>
              </a:rPr>
              <a:t>s</a:t>
            </a:r>
            <a:r>
              <a:rPr kumimoji="1" lang="en-US" altLang="zh-CN" sz="2000" baseline="-25000" dirty="0" err="1">
                <a:solidFill>
                  <a:srgbClr val="0000FF"/>
                </a:solidFill>
                <a:latin typeface="Consolas" pitchFamily="49" charset="0"/>
                <a:cs typeface="Consolas" pitchFamily="49" charset="0"/>
              </a:rPr>
              <a:t>1</a:t>
            </a:r>
            <a:r>
              <a:rPr kumimoji="1" lang="en-US" altLang="zh-CN" sz="2000" dirty="0">
                <a:solidFill>
                  <a:srgbClr val="0000FF"/>
                </a:solidFill>
                <a:latin typeface="Consolas" pitchFamily="49" charset="0"/>
                <a:cs typeface="Consolas" pitchFamily="49" charset="0"/>
              </a:rPr>
              <a:t>)=</a:t>
            </a:r>
            <a:r>
              <a:rPr kumimoji="1" lang="en-US" altLang="zh-CN" sz="2000" i="1" dirty="0" err="1">
                <a:solidFill>
                  <a:srgbClr val="0000FF"/>
                </a:solidFill>
                <a:latin typeface="Consolas" pitchFamily="49" charset="0"/>
                <a:cs typeface="Consolas" pitchFamily="49" charset="0"/>
              </a:rPr>
              <a:t>m</a:t>
            </a:r>
            <a:r>
              <a:rPr kumimoji="1" lang="en-US" altLang="zh-CN" sz="2000" baseline="-25000" dirty="0" err="1">
                <a:solidFill>
                  <a:srgbClr val="0000FF"/>
                </a:solidFill>
                <a:latin typeface="Consolas" pitchFamily="49" charset="0"/>
                <a:cs typeface="Consolas" pitchFamily="49" charset="0"/>
              </a:rPr>
              <a:t>1</a:t>
            </a:r>
            <a:endParaRPr kumimoji="1" lang="en-US" altLang="zh-CN" sz="2000" baseline="-25000" dirty="0">
              <a:solidFill>
                <a:srgbClr val="0000FF"/>
              </a:solidFill>
              <a:latin typeface="Consolas" pitchFamily="49" charset="0"/>
              <a:cs typeface="Consolas" pitchFamily="49" charset="0"/>
            </a:endParaRPr>
          </a:p>
          <a:p>
            <a:pPr>
              <a:lnSpc>
                <a:spcPts val="2800"/>
              </a:lnSpc>
            </a:pPr>
            <a:r>
              <a:rPr kumimoji="1" lang="en-US" altLang="zh-CN" sz="2000" smtClean="0">
                <a:solidFill>
                  <a:srgbClr val="0000FF"/>
                </a:solidFill>
                <a:latin typeface="Consolas" pitchFamily="49" charset="0"/>
                <a:cs typeface="Consolas" pitchFamily="49" charset="0"/>
              </a:rPr>
              <a:t>↓    </a:t>
            </a:r>
            <a:r>
              <a:rPr kumimoji="1" lang="en-US" altLang="zh-CN" sz="2000" i="1" dirty="0">
                <a:solidFill>
                  <a:srgbClr val="FF0000"/>
                </a:solidFill>
                <a:latin typeface="Consolas" pitchFamily="49" charset="0"/>
                <a:cs typeface="Consolas" pitchFamily="49" charset="0"/>
              </a:rPr>
              <a:t>f</a:t>
            </a:r>
            <a:r>
              <a:rPr kumimoji="1" lang="en-US" altLang="zh-CN" sz="2000" dirty="0">
                <a:solidFill>
                  <a:srgbClr val="0000FF"/>
                </a:solidFill>
                <a:latin typeface="Consolas" pitchFamily="49" charset="0"/>
                <a:cs typeface="Consolas" pitchFamily="49" charset="0"/>
              </a:rPr>
              <a:t>(</a:t>
            </a:r>
            <a:r>
              <a:rPr kumimoji="1" lang="en-US" altLang="zh-CN" sz="2000" i="1" dirty="0" err="1">
                <a:solidFill>
                  <a:srgbClr val="0000FF"/>
                </a:solidFill>
                <a:latin typeface="Consolas" pitchFamily="49" charset="0"/>
                <a:cs typeface="Consolas" pitchFamily="49" charset="0"/>
              </a:rPr>
              <a:t>s</a:t>
            </a:r>
            <a:r>
              <a:rPr kumimoji="1" lang="en-US" altLang="zh-CN" sz="2000" baseline="-25000" dirty="0" err="1">
                <a:solidFill>
                  <a:srgbClr val="0000FF"/>
                </a:solidFill>
                <a:latin typeface="Consolas" pitchFamily="49" charset="0"/>
                <a:cs typeface="Consolas" pitchFamily="49" charset="0"/>
              </a:rPr>
              <a:t>2</a:t>
            </a:r>
            <a:r>
              <a:rPr kumimoji="1" lang="en-US" altLang="zh-CN" sz="2000" dirty="0">
                <a:solidFill>
                  <a:srgbClr val="0000FF"/>
                </a:solidFill>
                <a:latin typeface="Consolas" pitchFamily="49" charset="0"/>
                <a:cs typeface="Consolas" pitchFamily="49" charset="0"/>
              </a:rPr>
              <a:t>)=</a:t>
            </a:r>
            <a:r>
              <a:rPr kumimoji="1" lang="en-US" altLang="zh-CN" sz="2000" i="1" dirty="0">
                <a:solidFill>
                  <a:srgbClr val="0000FF"/>
                </a:solidFill>
                <a:latin typeface="Consolas" pitchFamily="49" charset="0"/>
                <a:cs typeface="Consolas" pitchFamily="49" charset="0"/>
              </a:rPr>
              <a:t>g</a:t>
            </a:r>
            <a:r>
              <a:rPr kumimoji="1" lang="en-US" altLang="zh-CN" sz="2000" dirty="0">
                <a:solidFill>
                  <a:srgbClr val="0000FF"/>
                </a:solidFill>
                <a:latin typeface="Consolas" pitchFamily="49" charset="0"/>
                <a:cs typeface="Consolas" pitchFamily="49" charset="0"/>
              </a:rPr>
              <a:t>(</a:t>
            </a:r>
            <a:r>
              <a:rPr kumimoji="1" lang="en-US" altLang="zh-CN" sz="2000" i="1" dirty="0">
                <a:solidFill>
                  <a:srgbClr val="FF0000"/>
                </a:solidFill>
                <a:latin typeface="Consolas" pitchFamily="49" charset="0"/>
                <a:cs typeface="Consolas" pitchFamily="49" charset="0"/>
              </a:rPr>
              <a:t>f</a:t>
            </a:r>
            <a:r>
              <a:rPr kumimoji="1" lang="en-US" altLang="zh-CN" sz="2000" dirty="0">
                <a:solidFill>
                  <a:srgbClr val="0000FF"/>
                </a:solidFill>
                <a:latin typeface="Consolas" pitchFamily="49" charset="0"/>
                <a:cs typeface="Consolas" pitchFamily="49" charset="0"/>
              </a:rPr>
              <a:t>(</a:t>
            </a:r>
            <a:r>
              <a:rPr kumimoji="1" lang="en-US" altLang="zh-CN" sz="2000" i="1" dirty="0" err="1">
                <a:solidFill>
                  <a:srgbClr val="0000FF"/>
                </a:solidFill>
                <a:latin typeface="Consolas" pitchFamily="49" charset="0"/>
                <a:cs typeface="Consolas" pitchFamily="49" charset="0"/>
              </a:rPr>
              <a:t>s</a:t>
            </a:r>
            <a:r>
              <a:rPr kumimoji="1" lang="en-US" altLang="zh-CN" sz="2000" baseline="-25000" dirty="0" err="1">
                <a:solidFill>
                  <a:srgbClr val="0000FF"/>
                </a:solidFill>
                <a:latin typeface="Consolas" pitchFamily="49" charset="0"/>
                <a:cs typeface="Consolas" pitchFamily="49" charset="0"/>
              </a:rPr>
              <a:t>1</a:t>
            </a:r>
            <a:r>
              <a:rPr kumimoji="1" lang="en-US" altLang="zh-CN" sz="2000" dirty="0">
                <a:solidFill>
                  <a:srgbClr val="0000FF"/>
                </a:solidFill>
                <a:latin typeface="Consolas" pitchFamily="49" charset="0"/>
                <a:cs typeface="Consolas" pitchFamily="49" charset="0"/>
              </a:rPr>
              <a:t>),</a:t>
            </a:r>
            <a:r>
              <a:rPr kumimoji="1" lang="en-US" altLang="zh-CN" sz="2000" i="1" err="1">
                <a:solidFill>
                  <a:srgbClr val="0000FF"/>
                </a:solidFill>
                <a:latin typeface="Consolas" pitchFamily="49" charset="0"/>
                <a:cs typeface="Consolas" pitchFamily="49" charset="0"/>
              </a:rPr>
              <a:t>c</a:t>
            </a:r>
            <a:r>
              <a:rPr kumimoji="1" lang="en-US" altLang="zh-CN" sz="2000" baseline="-25000" err="1">
                <a:solidFill>
                  <a:srgbClr val="0000FF"/>
                </a:solidFill>
                <a:latin typeface="Consolas" pitchFamily="49" charset="0"/>
                <a:cs typeface="Consolas" pitchFamily="49" charset="0"/>
              </a:rPr>
              <a:t>1</a:t>
            </a:r>
            <a:r>
              <a:rPr kumimoji="1" lang="en-US" altLang="zh-CN" sz="2000" smtClean="0">
                <a:solidFill>
                  <a:srgbClr val="0000FF"/>
                </a:solidFill>
                <a:latin typeface="Consolas" pitchFamily="49" charset="0"/>
                <a:cs typeface="Consolas" pitchFamily="49" charset="0"/>
              </a:rPr>
              <a:t>)</a:t>
            </a:r>
          </a:p>
          <a:p>
            <a:pPr>
              <a:lnSpc>
                <a:spcPts val="2800"/>
              </a:lnSpc>
            </a:pPr>
            <a:r>
              <a:rPr kumimoji="1" lang="en-US" altLang="zh-CN" sz="2000" smtClean="0">
                <a:solidFill>
                  <a:srgbClr val="0000FF"/>
                </a:solidFill>
                <a:latin typeface="Consolas" pitchFamily="49" charset="0"/>
                <a:cs typeface="Consolas" pitchFamily="49" charset="0"/>
              </a:rPr>
              <a:t>↓</a:t>
            </a:r>
          </a:p>
          <a:p>
            <a:pPr>
              <a:lnSpc>
                <a:spcPts val="2800"/>
              </a:lnSpc>
            </a:pPr>
            <a:r>
              <a:rPr kumimoji="1" lang="en-US" altLang="zh-CN" sz="2000" i="1" smtClean="0">
                <a:solidFill>
                  <a:srgbClr val="FF0000"/>
                </a:solidFill>
                <a:latin typeface="Consolas" pitchFamily="49" charset="0"/>
                <a:cs typeface="Consolas" pitchFamily="49" charset="0"/>
              </a:rPr>
              <a:t>f</a:t>
            </a:r>
            <a:r>
              <a:rPr kumimoji="1" lang="en-US" altLang="zh-CN" sz="2000" smtClean="0">
                <a:solidFill>
                  <a:srgbClr val="0000FF"/>
                </a:solidFill>
                <a:latin typeface="Consolas" pitchFamily="49" charset="0"/>
                <a:cs typeface="Consolas" pitchFamily="49" charset="0"/>
              </a:rPr>
              <a:t>(</a:t>
            </a:r>
            <a:r>
              <a:rPr kumimoji="1" lang="en-US" altLang="zh-CN" sz="2000" i="1" smtClean="0">
                <a:solidFill>
                  <a:srgbClr val="0000FF"/>
                </a:solidFill>
                <a:latin typeface="Consolas" pitchFamily="49" charset="0"/>
                <a:cs typeface="Consolas" pitchFamily="49" charset="0"/>
              </a:rPr>
              <a:t>s</a:t>
            </a:r>
            <a:r>
              <a:rPr kumimoji="1" lang="en-US" altLang="zh-CN" sz="2000" baseline="-25000" smtClean="0">
                <a:solidFill>
                  <a:srgbClr val="0000FF"/>
                </a:solidFill>
                <a:latin typeface="Consolas" pitchFamily="49" charset="0"/>
                <a:cs typeface="Consolas" pitchFamily="49" charset="0"/>
              </a:rPr>
              <a:t>3</a:t>
            </a:r>
            <a:r>
              <a:rPr kumimoji="1" lang="en-US" altLang="zh-CN" sz="2000" dirty="0">
                <a:solidFill>
                  <a:srgbClr val="0000FF"/>
                </a:solidFill>
                <a:latin typeface="Consolas" pitchFamily="49" charset="0"/>
                <a:cs typeface="Consolas" pitchFamily="49" charset="0"/>
              </a:rPr>
              <a:t>)=</a:t>
            </a:r>
            <a:r>
              <a:rPr kumimoji="1" lang="en-US" altLang="zh-CN" sz="2000" i="1" dirty="0">
                <a:solidFill>
                  <a:srgbClr val="0000FF"/>
                </a:solidFill>
                <a:latin typeface="Consolas" pitchFamily="49" charset="0"/>
                <a:cs typeface="Consolas" pitchFamily="49" charset="0"/>
              </a:rPr>
              <a:t>g</a:t>
            </a:r>
            <a:r>
              <a:rPr kumimoji="1" lang="en-US" altLang="zh-CN" sz="2000" dirty="0">
                <a:solidFill>
                  <a:srgbClr val="0000FF"/>
                </a:solidFill>
                <a:latin typeface="Consolas" pitchFamily="49" charset="0"/>
                <a:cs typeface="Consolas" pitchFamily="49" charset="0"/>
              </a:rPr>
              <a:t>(</a:t>
            </a:r>
            <a:r>
              <a:rPr kumimoji="1" lang="en-US" altLang="zh-CN" sz="2000" i="1" dirty="0">
                <a:solidFill>
                  <a:srgbClr val="FF0000"/>
                </a:solidFill>
                <a:latin typeface="Consolas" pitchFamily="49" charset="0"/>
                <a:cs typeface="Consolas" pitchFamily="49" charset="0"/>
              </a:rPr>
              <a:t>f</a:t>
            </a:r>
            <a:r>
              <a:rPr kumimoji="1" lang="en-US" altLang="zh-CN" sz="2000" dirty="0">
                <a:solidFill>
                  <a:srgbClr val="0000FF"/>
                </a:solidFill>
                <a:latin typeface="Consolas" pitchFamily="49" charset="0"/>
                <a:cs typeface="Consolas" pitchFamily="49" charset="0"/>
              </a:rPr>
              <a:t>(</a:t>
            </a:r>
            <a:r>
              <a:rPr kumimoji="1" lang="en-US" altLang="zh-CN" sz="2000" i="1" dirty="0" err="1">
                <a:solidFill>
                  <a:srgbClr val="0000FF"/>
                </a:solidFill>
                <a:latin typeface="Consolas" pitchFamily="49" charset="0"/>
                <a:cs typeface="Consolas" pitchFamily="49" charset="0"/>
              </a:rPr>
              <a:t>s</a:t>
            </a:r>
            <a:r>
              <a:rPr kumimoji="1" lang="en-US" altLang="zh-CN" sz="2000" baseline="-25000" dirty="0" err="1">
                <a:solidFill>
                  <a:srgbClr val="0000FF"/>
                </a:solidFill>
                <a:latin typeface="Consolas" pitchFamily="49" charset="0"/>
                <a:cs typeface="Consolas" pitchFamily="49" charset="0"/>
              </a:rPr>
              <a:t>2</a:t>
            </a:r>
            <a:r>
              <a:rPr kumimoji="1" lang="en-US" altLang="zh-CN" sz="2000" dirty="0">
                <a:solidFill>
                  <a:srgbClr val="0000FF"/>
                </a:solidFill>
                <a:latin typeface="Consolas" pitchFamily="49" charset="0"/>
                <a:cs typeface="Consolas" pitchFamily="49" charset="0"/>
              </a:rPr>
              <a:t>),</a:t>
            </a:r>
            <a:r>
              <a:rPr kumimoji="1" lang="en-US" altLang="zh-CN" sz="2000" i="1" dirty="0" err="1">
                <a:solidFill>
                  <a:srgbClr val="0000FF"/>
                </a:solidFill>
                <a:latin typeface="Consolas" pitchFamily="49" charset="0"/>
                <a:cs typeface="Consolas" pitchFamily="49" charset="0"/>
              </a:rPr>
              <a:t>c</a:t>
            </a:r>
            <a:r>
              <a:rPr kumimoji="1" lang="en-US" altLang="zh-CN" sz="2000" baseline="-25000" dirty="0" err="1">
                <a:solidFill>
                  <a:srgbClr val="0000FF"/>
                </a:solidFill>
                <a:latin typeface="Consolas" pitchFamily="49" charset="0"/>
                <a:cs typeface="Consolas" pitchFamily="49" charset="0"/>
              </a:rPr>
              <a:t>2</a:t>
            </a:r>
            <a:r>
              <a:rPr kumimoji="1" lang="en-US" altLang="zh-CN" sz="2000" dirty="0">
                <a:solidFill>
                  <a:srgbClr val="0000FF"/>
                </a:solidFill>
                <a:latin typeface="Consolas" pitchFamily="49" charset="0"/>
                <a:cs typeface="Consolas" pitchFamily="49" charset="0"/>
              </a:rPr>
              <a:t>)</a:t>
            </a:r>
          </a:p>
          <a:p>
            <a:pPr>
              <a:lnSpc>
                <a:spcPts val="2800"/>
              </a:lnSpc>
            </a:pPr>
            <a:r>
              <a:rPr kumimoji="1" lang="en-US" altLang="zh-CN" sz="2000" dirty="0">
                <a:solidFill>
                  <a:srgbClr val="0000FF"/>
                </a:solidFill>
                <a:latin typeface="Consolas" pitchFamily="49" charset="0"/>
                <a:cs typeface="Consolas" pitchFamily="49" charset="0"/>
              </a:rPr>
              <a:t>↓</a:t>
            </a:r>
          </a:p>
          <a:p>
            <a:pPr>
              <a:lnSpc>
                <a:spcPts val="2800"/>
              </a:lnSpc>
            </a:pPr>
            <a:r>
              <a:rPr kumimoji="1" lang="en-US" altLang="zh-CN" sz="2000" dirty="0">
                <a:solidFill>
                  <a:srgbClr val="0000FF"/>
                </a:solidFill>
                <a:latin typeface="Consolas" pitchFamily="49" charset="0"/>
                <a:cs typeface="Consolas" pitchFamily="49" charset="0"/>
              </a:rPr>
              <a:t>…</a:t>
            </a:r>
          </a:p>
          <a:p>
            <a:pPr>
              <a:lnSpc>
                <a:spcPts val="2800"/>
              </a:lnSpc>
            </a:pPr>
            <a:r>
              <a:rPr kumimoji="1" lang="en-US" altLang="zh-CN" sz="2000" dirty="0">
                <a:solidFill>
                  <a:srgbClr val="0000FF"/>
                </a:solidFill>
                <a:latin typeface="Consolas" pitchFamily="49" charset="0"/>
                <a:cs typeface="Consolas" pitchFamily="49" charset="0"/>
              </a:rPr>
              <a:t>↓</a:t>
            </a:r>
          </a:p>
          <a:p>
            <a:pPr>
              <a:lnSpc>
                <a:spcPts val="2800"/>
              </a:lnSpc>
            </a:pPr>
            <a:r>
              <a:rPr kumimoji="1" lang="en-US" altLang="zh-CN" sz="2000" i="1" smtClean="0">
                <a:solidFill>
                  <a:srgbClr val="FF0000"/>
                </a:solidFill>
                <a:latin typeface="Consolas" pitchFamily="49" charset="0"/>
                <a:cs typeface="Consolas" pitchFamily="49" charset="0"/>
              </a:rPr>
              <a:t>f</a:t>
            </a:r>
            <a:r>
              <a:rPr kumimoji="1" lang="en-US" altLang="zh-CN" sz="2000" smtClean="0">
                <a:solidFill>
                  <a:srgbClr val="0000FF"/>
                </a:solidFill>
                <a:latin typeface="Consolas" pitchFamily="49" charset="0"/>
                <a:cs typeface="Consolas" pitchFamily="49" charset="0"/>
              </a:rPr>
              <a:t>(</a:t>
            </a:r>
            <a:r>
              <a:rPr kumimoji="1" lang="en-US" altLang="zh-CN" sz="2000" i="1" smtClean="0">
                <a:solidFill>
                  <a:srgbClr val="0000FF"/>
                </a:solidFill>
                <a:latin typeface="Consolas" pitchFamily="49" charset="0"/>
                <a:cs typeface="Consolas" pitchFamily="49" charset="0"/>
              </a:rPr>
              <a:t>s</a:t>
            </a:r>
            <a:r>
              <a:rPr kumimoji="1" lang="en-US" altLang="zh-CN" sz="2000" i="1" baseline="-25000" smtClean="0">
                <a:solidFill>
                  <a:srgbClr val="0000FF"/>
                </a:solidFill>
                <a:latin typeface="Consolas" pitchFamily="49" charset="0"/>
                <a:cs typeface="Consolas" pitchFamily="49" charset="0"/>
              </a:rPr>
              <a:t>n</a:t>
            </a:r>
            <a:r>
              <a:rPr kumimoji="1" lang="en-US" altLang="zh-CN" sz="2000" dirty="0">
                <a:solidFill>
                  <a:srgbClr val="0000FF"/>
                </a:solidFill>
                <a:latin typeface="Consolas" pitchFamily="49" charset="0"/>
                <a:cs typeface="Consolas" pitchFamily="49" charset="0"/>
              </a:rPr>
              <a:t>)=</a:t>
            </a:r>
            <a:r>
              <a:rPr kumimoji="1" lang="en-US" altLang="zh-CN" sz="2000" i="1" dirty="0">
                <a:solidFill>
                  <a:srgbClr val="0000FF"/>
                </a:solidFill>
                <a:latin typeface="Consolas" pitchFamily="49" charset="0"/>
                <a:cs typeface="Consolas" pitchFamily="49" charset="0"/>
              </a:rPr>
              <a:t>g</a:t>
            </a:r>
            <a:r>
              <a:rPr kumimoji="1" lang="en-US" altLang="zh-CN" sz="2000" dirty="0">
                <a:solidFill>
                  <a:srgbClr val="0000FF"/>
                </a:solidFill>
                <a:latin typeface="Consolas" pitchFamily="49" charset="0"/>
                <a:cs typeface="Consolas" pitchFamily="49" charset="0"/>
              </a:rPr>
              <a:t>(</a:t>
            </a:r>
            <a:r>
              <a:rPr kumimoji="1" lang="en-US" altLang="zh-CN" sz="2000" i="1" dirty="0">
                <a:solidFill>
                  <a:srgbClr val="FF0000"/>
                </a:solidFill>
                <a:latin typeface="Consolas" pitchFamily="49" charset="0"/>
                <a:cs typeface="Consolas" pitchFamily="49" charset="0"/>
              </a:rPr>
              <a:t>f</a:t>
            </a:r>
            <a:r>
              <a:rPr kumimoji="1" lang="en-US" altLang="zh-CN" sz="2000" dirty="0">
                <a:solidFill>
                  <a:srgbClr val="0000FF"/>
                </a:solidFill>
                <a:latin typeface="Consolas" pitchFamily="49" charset="0"/>
                <a:cs typeface="Consolas" pitchFamily="49" charset="0"/>
              </a:rPr>
              <a:t>(</a:t>
            </a:r>
            <a:r>
              <a:rPr kumimoji="1" lang="en-US" altLang="zh-CN" sz="2000" i="1" dirty="0" err="1">
                <a:solidFill>
                  <a:srgbClr val="0000FF"/>
                </a:solidFill>
                <a:latin typeface="Consolas" pitchFamily="49" charset="0"/>
                <a:cs typeface="Consolas" pitchFamily="49" charset="0"/>
              </a:rPr>
              <a:t>s</a:t>
            </a:r>
            <a:r>
              <a:rPr kumimoji="1" lang="en-US" altLang="zh-CN" sz="2000" i="1" baseline="-25000" dirty="0" err="1">
                <a:solidFill>
                  <a:srgbClr val="0000FF"/>
                </a:solidFill>
                <a:latin typeface="Consolas" pitchFamily="49" charset="0"/>
                <a:cs typeface="Consolas" pitchFamily="49" charset="0"/>
              </a:rPr>
              <a:t>n</a:t>
            </a:r>
            <a:r>
              <a:rPr kumimoji="1" lang="en-US" altLang="zh-CN" sz="2000" baseline="-25000" dirty="0">
                <a:solidFill>
                  <a:srgbClr val="0000FF"/>
                </a:solidFill>
                <a:latin typeface="Consolas" pitchFamily="49" charset="0"/>
                <a:cs typeface="Consolas" pitchFamily="49" charset="0"/>
              </a:rPr>
              <a:t>-1</a:t>
            </a:r>
            <a:r>
              <a:rPr kumimoji="1" lang="en-US" altLang="zh-CN" sz="2000" dirty="0">
                <a:solidFill>
                  <a:srgbClr val="0000FF"/>
                </a:solidFill>
                <a:latin typeface="Consolas" pitchFamily="49" charset="0"/>
                <a:cs typeface="Consolas" pitchFamily="49" charset="0"/>
              </a:rPr>
              <a:t>),</a:t>
            </a:r>
            <a:r>
              <a:rPr kumimoji="1" lang="en-US" altLang="zh-CN" sz="2000" i="1" dirty="0" err="1">
                <a:solidFill>
                  <a:srgbClr val="0000FF"/>
                </a:solidFill>
                <a:latin typeface="Consolas" pitchFamily="49" charset="0"/>
                <a:cs typeface="Consolas" pitchFamily="49" charset="0"/>
              </a:rPr>
              <a:t>c</a:t>
            </a:r>
            <a:r>
              <a:rPr kumimoji="1" lang="en-US" altLang="zh-CN" sz="2000" i="1" baseline="-25000" dirty="0" err="1">
                <a:solidFill>
                  <a:srgbClr val="0000FF"/>
                </a:solidFill>
                <a:latin typeface="Consolas" pitchFamily="49" charset="0"/>
                <a:cs typeface="Consolas" pitchFamily="49" charset="0"/>
              </a:rPr>
              <a:t>n</a:t>
            </a:r>
            <a:r>
              <a:rPr kumimoji="1" lang="en-US" altLang="zh-CN" sz="2000" baseline="-25000" dirty="0">
                <a:solidFill>
                  <a:srgbClr val="0000FF"/>
                </a:solidFill>
                <a:latin typeface="Consolas" pitchFamily="49" charset="0"/>
                <a:cs typeface="Consolas" pitchFamily="49" charset="0"/>
              </a:rPr>
              <a:t>-1</a:t>
            </a:r>
            <a:r>
              <a:rPr kumimoji="1" lang="en-US" altLang="zh-CN" sz="2000" dirty="0">
                <a:solidFill>
                  <a:srgbClr val="0000FF"/>
                </a:solidFill>
                <a:latin typeface="Consolas" pitchFamily="49" charset="0"/>
                <a:cs typeface="Consolas" pitchFamily="49" charset="0"/>
              </a:rPr>
              <a:t>)</a:t>
            </a:r>
          </a:p>
        </p:txBody>
      </p:sp>
      <p:sp>
        <p:nvSpPr>
          <p:cNvPr id="16388" name="Text Box 4"/>
          <p:cNvSpPr txBox="1">
            <a:spLocks noChangeArrowheads="1"/>
          </p:cNvSpPr>
          <p:nvPr/>
        </p:nvSpPr>
        <p:spPr bwMode="auto">
          <a:xfrm>
            <a:off x="611188" y="5314938"/>
            <a:ext cx="7848600" cy="800091"/>
          </a:xfrm>
          <a:prstGeom prst="rect">
            <a:avLst/>
          </a:prstGeom>
          <a:noFill/>
          <a:ln w="9525">
            <a:noFill/>
            <a:miter lim="800000"/>
            <a:headEnd/>
            <a:tailEnd/>
          </a:ln>
          <a:effectLst/>
        </p:spPr>
        <p:txBody>
          <a:bodyPr>
            <a:spAutoFit/>
          </a:bodyPr>
          <a:lstStyle/>
          <a:p>
            <a:pPr algn="l">
              <a:lnSpc>
                <a:spcPct val="120000"/>
              </a:lnSpc>
              <a:spcBef>
                <a:spcPct val="50000"/>
              </a:spcBef>
            </a:pPr>
            <a:r>
              <a:rPr kumimoji="1" lang="en-US" altLang="zh-CN" sz="2000" smtClean="0">
                <a:solidFill>
                  <a:srgbClr val="FF3300"/>
                </a:solidFill>
                <a:latin typeface="Consolas" pitchFamily="49" charset="0"/>
                <a:ea typeface="楷体" pitchFamily="49" charset="-122"/>
                <a:cs typeface="Consolas" pitchFamily="49" charset="0"/>
              </a:rPr>
              <a:t>    </a:t>
            </a:r>
            <a:r>
              <a:rPr kumimoji="1" lang="zh-CN" altLang="en-US" sz="2000" dirty="0" smtClean="0">
                <a:latin typeface="Consolas" pitchFamily="49" charset="0"/>
                <a:ea typeface="楷体" pitchFamily="49" charset="-122"/>
                <a:cs typeface="Consolas" pitchFamily="49" charset="0"/>
              </a:rPr>
              <a:t>这样</a:t>
            </a:r>
            <a:r>
              <a:rPr kumimoji="1" lang="en-US" altLang="zh-CN" sz="2000" i="1" dirty="0">
                <a:solidFill>
                  <a:srgbClr val="FF00FF"/>
                </a:solidFill>
                <a:latin typeface="Consolas" pitchFamily="49" charset="0"/>
                <a:ea typeface="楷体" pitchFamily="49" charset="-122"/>
                <a:cs typeface="Consolas" pitchFamily="49" charset="0"/>
              </a:rPr>
              <a:t>f</a:t>
            </a:r>
            <a:r>
              <a:rPr kumimoji="1" lang="en-US" altLang="zh-CN" sz="2000" dirty="0">
                <a:solidFill>
                  <a:srgbClr val="FF00FF"/>
                </a:solidFill>
                <a:latin typeface="Consolas" pitchFamily="49" charset="0"/>
                <a:ea typeface="楷体" pitchFamily="49" charset="-122"/>
                <a:cs typeface="Consolas" pitchFamily="49" charset="0"/>
              </a:rPr>
              <a:t>(</a:t>
            </a:r>
            <a:r>
              <a:rPr kumimoji="1" lang="en-US" altLang="zh-CN" sz="2000" i="1" dirty="0" err="1">
                <a:solidFill>
                  <a:srgbClr val="FF00FF"/>
                </a:solidFill>
                <a:latin typeface="Consolas" pitchFamily="49" charset="0"/>
                <a:ea typeface="楷体" pitchFamily="49" charset="-122"/>
                <a:cs typeface="Consolas" pitchFamily="49" charset="0"/>
              </a:rPr>
              <a:t>s</a:t>
            </a:r>
            <a:r>
              <a:rPr kumimoji="1" lang="en-US" altLang="zh-CN" sz="2000" i="1" baseline="-30000" dirty="0" err="1">
                <a:solidFill>
                  <a:srgbClr val="FF00FF"/>
                </a:solidFill>
                <a:latin typeface="Consolas" pitchFamily="49" charset="0"/>
                <a:ea typeface="楷体" pitchFamily="49" charset="-122"/>
                <a:cs typeface="Consolas" pitchFamily="49" charset="0"/>
              </a:rPr>
              <a:t>n</a:t>
            </a:r>
            <a:r>
              <a:rPr kumimoji="1" lang="en-US" altLang="zh-CN" sz="2000" dirty="0">
                <a:solidFill>
                  <a:srgbClr val="FF00FF"/>
                </a:solidFill>
                <a:latin typeface="Consolas" pitchFamily="49" charset="0"/>
                <a:ea typeface="楷体" pitchFamily="49" charset="-122"/>
                <a:cs typeface="Consolas" pitchFamily="49" charset="0"/>
              </a:rPr>
              <a:t>)</a:t>
            </a:r>
            <a:r>
              <a:rPr kumimoji="1" lang="zh-CN" altLang="en-US" sz="2000" dirty="0">
                <a:latin typeface="Consolas" pitchFamily="49" charset="0"/>
                <a:ea typeface="楷体" pitchFamily="49" charset="-122"/>
                <a:cs typeface="Consolas" pitchFamily="49" charset="0"/>
              </a:rPr>
              <a:t>便计算出来了，因此递归的执行过程由</a:t>
            </a:r>
            <a:r>
              <a:rPr kumimoji="1" lang="zh-CN" altLang="en-US" sz="2000" dirty="0">
                <a:solidFill>
                  <a:srgbClr val="C00000"/>
                </a:solidFill>
                <a:latin typeface="Consolas" pitchFamily="49" charset="0"/>
                <a:ea typeface="楷体" pitchFamily="49" charset="-122"/>
                <a:cs typeface="Consolas" pitchFamily="49" charset="0"/>
              </a:rPr>
              <a:t>分解</a:t>
            </a:r>
            <a:r>
              <a:rPr kumimoji="1" lang="zh-CN" altLang="en-US" sz="2000" dirty="0">
                <a:latin typeface="Consolas" pitchFamily="49" charset="0"/>
                <a:ea typeface="楷体" pitchFamily="49" charset="-122"/>
                <a:cs typeface="Consolas" pitchFamily="49" charset="0"/>
              </a:rPr>
              <a:t>和</a:t>
            </a:r>
            <a:r>
              <a:rPr kumimoji="1" lang="zh-CN" altLang="en-US" sz="2000" dirty="0">
                <a:solidFill>
                  <a:srgbClr val="C00000"/>
                </a:solidFill>
                <a:latin typeface="Consolas" pitchFamily="49" charset="0"/>
                <a:ea typeface="楷体" pitchFamily="49" charset="-122"/>
                <a:cs typeface="Consolas" pitchFamily="49" charset="0"/>
              </a:rPr>
              <a:t>求值</a:t>
            </a:r>
            <a:r>
              <a:rPr kumimoji="1" lang="zh-CN" altLang="en-US" sz="2000" dirty="0">
                <a:latin typeface="Consolas" pitchFamily="49" charset="0"/>
                <a:ea typeface="楷体" pitchFamily="49" charset="-122"/>
                <a:cs typeface="Consolas" pitchFamily="49" charset="0"/>
              </a:rPr>
              <a:t>两部分构成。 </a:t>
            </a:r>
            <a:endParaRPr kumimoji="1" lang="zh-CN" altLang="en-US" sz="2000" b="0" dirty="0">
              <a:latin typeface="Consolas" pitchFamily="49" charset="0"/>
              <a:ea typeface="楷体" pitchFamily="49" charset="-122"/>
              <a:cs typeface="Consolas" pitchFamily="49" charset="0"/>
            </a:endParaRPr>
          </a:p>
        </p:txBody>
      </p:sp>
      <p:sp>
        <p:nvSpPr>
          <p:cNvPr id="8" name="灯片编号占位符 7"/>
          <p:cNvSpPr>
            <a:spLocks noGrp="1"/>
          </p:cNvSpPr>
          <p:nvPr>
            <p:ph type="sldNum" sz="quarter" idx="12"/>
          </p:nvPr>
        </p:nvSpPr>
        <p:spPr/>
        <p:txBody>
          <a:bodyPr/>
          <a:lstStyle/>
          <a:p>
            <a:fld id="{F225F2F7-8AD0-4BEA-91DC-61D82E2F5127}" type="slidenum">
              <a:rPr lang="en-US" altLang="zh-CN" smtClean="0"/>
              <a:pPr/>
              <a:t>20</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type="lt">
                                    <p:tmPct val="0"/>
                                  </p:iterate>
                                  <p:childTnLst>
                                    <p:set>
                                      <p:cBhvr>
                                        <p:cTn id="6" dur="1" fill="hold">
                                          <p:stCondLst>
                                            <p:cond delay="0"/>
                                          </p:stCondLst>
                                        </p:cTn>
                                        <p:tgtEl>
                                          <p:spTgt spid="16387"/>
                                        </p:tgtEl>
                                        <p:attrNameLst>
                                          <p:attrName>style.visibility</p:attrName>
                                        </p:attrNameLst>
                                      </p:cBhvr>
                                      <p:to>
                                        <p:strVal val="visible"/>
                                      </p:to>
                                    </p:set>
                                    <p:animEffect transition="in" filter="strips(downRight)">
                                      <p:cBhvr>
                                        <p:cTn id="7" dur="1000"/>
                                        <p:tgtEl>
                                          <p:spTgt spid="16387"/>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p:bldP spid="1638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428596" y="571480"/>
            <a:ext cx="4318001" cy="400110"/>
          </a:xfrm>
          <a:prstGeom prst="rect">
            <a:avLst/>
          </a:prstGeom>
          <a:noFill/>
          <a:ln w="9525">
            <a:noFill/>
            <a:miter lim="800000"/>
            <a:headEnd/>
            <a:tailEnd/>
          </a:ln>
          <a:effectLst/>
        </p:spPr>
        <p:txBody>
          <a:bodyPr wrap="square">
            <a:spAutoFit/>
          </a:bodyPr>
          <a:lstStyle/>
          <a:p>
            <a:pPr algn="l">
              <a:spcBef>
                <a:spcPct val="50000"/>
              </a:spcBef>
            </a:pPr>
            <a:r>
              <a:rPr kumimoji="1" lang="zh-CN" altLang="en-US" sz="2000" dirty="0">
                <a:latin typeface="Consolas" pitchFamily="49" charset="0"/>
                <a:ea typeface="楷体" pitchFamily="49" charset="-122"/>
                <a:cs typeface="Consolas" pitchFamily="49" charset="0"/>
              </a:rPr>
              <a:t>求解</a:t>
            </a:r>
            <a:r>
              <a:rPr kumimoji="1" lang="en-US" altLang="zh-CN" sz="2000" dirty="0">
                <a:latin typeface="Consolas" pitchFamily="49" charset="0"/>
                <a:ea typeface="楷体" pitchFamily="49" charset="-122"/>
                <a:cs typeface="Consolas" pitchFamily="49" charset="0"/>
              </a:rPr>
              <a:t>fun(5</a:t>
            </a:r>
            <a:r>
              <a:rPr kumimoji="1" lang="en-US" altLang="zh-CN" sz="2000" dirty="0" smtClean="0">
                <a:latin typeface="Consolas" pitchFamily="49" charset="0"/>
                <a:ea typeface="楷体" pitchFamily="49" charset="-122"/>
                <a:cs typeface="Consolas" pitchFamily="49" charset="0"/>
              </a:rPr>
              <a:t>)</a:t>
            </a:r>
            <a:r>
              <a:rPr kumimoji="1" lang="zh-CN" altLang="en-US" sz="2000" dirty="0" smtClean="0">
                <a:latin typeface="Consolas" pitchFamily="49" charset="0"/>
                <a:ea typeface="楷体" pitchFamily="49" charset="-122"/>
                <a:cs typeface="Consolas" pitchFamily="49" charset="0"/>
              </a:rPr>
              <a:t>即</a:t>
            </a:r>
            <a:r>
              <a:rPr kumimoji="1" lang="en-US" altLang="zh-CN" sz="2000" dirty="0" smtClean="0">
                <a:latin typeface="Consolas" pitchFamily="49" charset="0"/>
                <a:ea typeface="楷体" pitchFamily="49" charset="-122"/>
                <a:cs typeface="Consolas" pitchFamily="49" charset="0"/>
              </a:rPr>
              <a:t>5!</a:t>
            </a:r>
            <a:r>
              <a:rPr kumimoji="1" lang="zh-CN" altLang="en-US" sz="2000" dirty="0" smtClean="0">
                <a:latin typeface="Consolas" pitchFamily="49" charset="0"/>
                <a:ea typeface="楷体" pitchFamily="49" charset="-122"/>
                <a:cs typeface="Consolas" pitchFamily="49" charset="0"/>
              </a:rPr>
              <a:t>的</a:t>
            </a:r>
            <a:r>
              <a:rPr kumimoji="1" lang="zh-CN" altLang="en-US" sz="2000" dirty="0">
                <a:latin typeface="Consolas" pitchFamily="49" charset="0"/>
                <a:ea typeface="楷体" pitchFamily="49" charset="-122"/>
                <a:cs typeface="Consolas" pitchFamily="49" charset="0"/>
              </a:rPr>
              <a:t>过程如下：</a:t>
            </a:r>
          </a:p>
        </p:txBody>
      </p:sp>
      <p:sp>
        <p:nvSpPr>
          <p:cNvPr id="17413" name="Text Box 5"/>
          <p:cNvSpPr txBox="1">
            <a:spLocks noChangeArrowheads="1"/>
          </p:cNvSpPr>
          <p:nvPr/>
        </p:nvSpPr>
        <p:spPr bwMode="auto">
          <a:xfrm>
            <a:off x="971550" y="1196975"/>
            <a:ext cx="1009650" cy="396875"/>
          </a:xfrm>
          <a:prstGeom prst="rect">
            <a:avLst/>
          </a:prstGeom>
          <a:noFill/>
          <a:ln w="38100" algn="ctr">
            <a:noFill/>
            <a:miter lim="800000"/>
            <a:headEnd/>
            <a:tailEnd type="none" w="lg" len="lg"/>
          </a:ln>
          <a:effectLst/>
        </p:spPr>
        <p:txBody>
          <a:bodyPr>
            <a:spAutoFit/>
          </a:bodyPr>
          <a:lstStyle/>
          <a:p>
            <a:pPr algn="l">
              <a:spcBef>
                <a:spcPct val="50000"/>
              </a:spcBef>
            </a:pPr>
            <a:r>
              <a:rPr lang="en-US" altLang="zh-CN" sz="2000" dirty="0">
                <a:latin typeface="Consolas" pitchFamily="49" charset="0"/>
                <a:cs typeface="Consolas" pitchFamily="49" charset="0"/>
              </a:rPr>
              <a:t>fun(5)</a:t>
            </a:r>
          </a:p>
        </p:txBody>
      </p:sp>
      <p:grpSp>
        <p:nvGrpSpPr>
          <p:cNvPr id="2" name="组合 32"/>
          <p:cNvGrpSpPr/>
          <p:nvPr/>
        </p:nvGrpSpPr>
        <p:grpSpPr>
          <a:xfrm>
            <a:off x="3414713" y="4725988"/>
            <a:ext cx="1728787" cy="765175"/>
            <a:chOff x="3414713" y="4725988"/>
            <a:chExt cx="1728787" cy="765175"/>
          </a:xfrm>
        </p:grpSpPr>
        <p:sp>
          <p:nvSpPr>
            <p:cNvPr id="17422" name="Line 14"/>
            <p:cNvSpPr>
              <a:spLocks noChangeShapeType="1"/>
            </p:cNvSpPr>
            <p:nvPr/>
          </p:nvSpPr>
          <p:spPr bwMode="auto">
            <a:xfrm flipV="1">
              <a:off x="4283075" y="4725988"/>
              <a:ext cx="0" cy="288925"/>
            </a:xfrm>
            <a:prstGeom prst="line">
              <a:avLst/>
            </a:prstGeom>
            <a:noFill/>
            <a:ln w="38100">
              <a:solidFill>
                <a:srgbClr val="FF00FF"/>
              </a:solidFill>
              <a:round/>
              <a:headEnd/>
              <a:tailEnd type="stealth" w="lg" len="lg"/>
            </a:ln>
            <a:effectLst/>
          </p:spPr>
          <p:txBody>
            <a:bodyPr wrap="none"/>
            <a:lstStyle/>
            <a:p>
              <a:endParaRPr lang="zh-CN" altLang="en-US">
                <a:latin typeface="Consolas" pitchFamily="49" charset="0"/>
                <a:cs typeface="Consolas" pitchFamily="49" charset="0"/>
              </a:endParaRPr>
            </a:p>
          </p:txBody>
        </p:sp>
        <p:sp>
          <p:nvSpPr>
            <p:cNvPr id="17423" name="Text Box 15"/>
            <p:cNvSpPr txBox="1">
              <a:spLocks noChangeArrowheads="1"/>
            </p:cNvSpPr>
            <p:nvPr/>
          </p:nvSpPr>
          <p:spPr bwMode="auto">
            <a:xfrm>
              <a:off x="3414713" y="5094288"/>
              <a:ext cx="1728787" cy="396875"/>
            </a:xfrm>
            <a:prstGeom prst="rect">
              <a:avLst/>
            </a:prstGeom>
            <a:noFill/>
            <a:ln w="38100" algn="ctr">
              <a:noFill/>
              <a:miter lim="800000"/>
              <a:headEnd/>
              <a:tailEnd type="none" w="lg" len="lg"/>
            </a:ln>
            <a:effectLst/>
          </p:spPr>
          <p:txBody>
            <a:bodyPr>
              <a:spAutoFit/>
            </a:bodyPr>
            <a:lstStyle/>
            <a:p>
              <a:pPr>
                <a:spcBef>
                  <a:spcPct val="50000"/>
                </a:spcBef>
              </a:pPr>
              <a:r>
                <a:rPr lang="zh-CN" altLang="en-US" sz="2000" dirty="0">
                  <a:latin typeface="Consolas" pitchFamily="49" charset="0"/>
                  <a:ea typeface="楷体" pitchFamily="49" charset="-122"/>
                  <a:cs typeface="Consolas" pitchFamily="49" charset="0"/>
                </a:rPr>
                <a:t>递归出口</a:t>
              </a:r>
            </a:p>
          </p:txBody>
        </p:sp>
      </p:grpSp>
      <p:grpSp>
        <p:nvGrpSpPr>
          <p:cNvPr id="3" name="组合 28"/>
          <p:cNvGrpSpPr/>
          <p:nvPr/>
        </p:nvGrpSpPr>
        <p:grpSpPr>
          <a:xfrm>
            <a:off x="1474788" y="1700213"/>
            <a:ext cx="1081087" cy="901700"/>
            <a:chOff x="1474788" y="1700213"/>
            <a:chExt cx="1081087" cy="901700"/>
          </a:xfrm>
        </p:grpSpPr>
        <p:sp>
          <p:nvSpPr>
            <p:cNvPr id="17414" name="Text Box 6"/>
            <p:cNvSpPr txBox="1">
              <a:spLocks noChangeArrowheads="1"/>
            </p:cNvSpPr>
            <p:nvPr/>
          </p:nvSpPr>
          <p:spPr bwMode="auto">
            <a:xfrm>
              <a:off x="1546225" y="2205038"/>
              <a:ext cx="1009650" cy="396875"/>
            </a:xfrm>
            <a:prstGeom prst="rect">
              <a:avLst/>
            </a:prstGeom>
            <a:noFill/>
            <a:ln w="38100" algn="ctr">
              <a:noFill/>
              <a:miter lim="800000"/>
              <a:headEnd/>
              <a:tailEnd type="none" w="lg" len="lg"/>
            </a:ln>
            <a:effectLst/>
          </p:spPr>
          <p:txBody>
            <a:bodyPr>
              <a:spAutoFit/>
            </a:bodyPr>
            <a:lstStyle/>
            <a:p>
              <a:pPr algn="l">
                <a:spcBef>
                  <a:spcPct val="50000"/>
                </a:spcBef>
              </a:pPr>
              <a:r>
                <a:rPr lang="en-US" altLang="zh-CN" sz="2000">
                  <a:latin typeface="Consolas" pitchFamily="49" charset="0"/>
                  <a:cs typeface="Consolas" pitchFamily="49" charset="0"/>
                </a:rPr>
                <a:t>fun(4)</a:t>
              </a:r>
            </a:p>
          </p:txBody>
        </p:sp>
        <p:sp>
          <p:nvSpPr>
            <p:cNvPr id="17424" name="Line 16"/>
            <p:cNvSpPr>
              <a:spLocks noChangeShapeType="1"/>
            </p:cNvSpPr>
            <p:nvPr/>
          </p:nvSpPr>
          <p:spPr bwMode="auto">
            <a:xfrm>
              <a:off x="1474788" y="1700213"/>
              <a:ext cx="360362" cy="504825"/>
            </a:xfrm>
            <a:prstGeom prst="line">
              <a:avLst/>
            </a:prstGeom>
            <a:noFill/>
            <a:ln w="38100">
              <a:solidFill>
                <a:srgbClr val="FF00FF"/>
              </a:solidFill>
              <a:round/>
              <a:headEnd/>
              <a:tailEnd type="stealth" w="lg" len="lg"/>
            </a:ln>
            <a:effectLst/>
          </p:spPr>
          <p:txBody>
            <a:bodyPr wrap="none"/>
            <a:lstStyle/>
            <a:p>
              <a:endParaRPr lang="zh-CN" altLang="en-US">
                <a:latin typeface="Consolas" pitchFamily="49" charset="0"/>
                <a:cs typeface="Consolas" pitchFamily="49" charset="0"/>
              </a:endParaRPr>
            </a:p>
          </p:txBody>
        </p:sp>
      </p:grpSp>
      <p:grpSp>
        <p:nvGrpSpPr>
          <p:cNvPr id="4" name="组合 29"/>
          <p:cNvGrpSpPr/>
          <p:nvPr/>
        </p:nvGrpSpPr>
        <p:grpSpPr>
          <a:xfrm>
            <a:off x="2051050" y="2636838"/>
            <a:ext cx="1081088" cy="757237"/>
            <a:chOff x="2051050" y="2636838"/>
            <a:chExt cx="1081088" cy="757237"/>
          </a:xfrm>
        </p:grpSpPr>
        <p:sp>
          <p:nvSpPr>
            <p:cNvPr id="17415" name="Text Box 7"/>
            <p:cNvSpPr txBox="1">
              <a:spLocks noChangeArrowheads="1"/>
            </p:cNvSpPr>
            <p:nvPr/>
          </p:nvSpPr>
          <p:spPr bwMode="auto">
            <a:xfrm>
              <a:off x="2122488" y="2997200"/>
              <a:ext cx="1009650" cy="396875"/>
            </a:xfrm>
            <a:prstGeom prst="rect">
              <a:avLst/>
            </a:prstGeom>
            <a:noFill/>
            <a:ln w="38100" algn="ctr">
              <a:noFill/>
              <a:miter lim="800000"/>
              <a:headEnd/>
              <a:tailEnd type="none" w="lg" len="lg"/>
            </a:ln>
            <a:effectLst/>
          </p:spPr>
          <p:txBody>
            <a:bodyPr>
              <a:spAutoFit/>
            </a:bodyPr>
            <a:lstStyle/>
            <a:p>
              <a:pPr algn="l">
                <a:spcBef>
                  <a:spcPct val="50000"/>
                </a:spcBef>
              </a:pPr>
              <a:r>
                <a:rPr lang="en-US" altLang="zh-CN" sz="2000">
                  <a:latin typeface="Consolas" pitchFamily="49" charset="0"/>
                  <a:cs typeface="Consolas" pitchFamily="49" charset="0"/>
                </a:rPr>
                <a:t>fun(3)</a:t>
              </a:r>
            </a:p>
          </p:txBody>
        </p:sp>
        <p:sp>
          <p:nvSpPr>
            <p:cNvPr id="17425" name="Line 17"/>
            <p:cNvSpPr>
              <a:spLocks noChangeShapeType="1"/>
            </p:cNvSpPr>
            <p:nvPr/>
          </p:nvSpPr>
          <p:spPr bwMode="auto">
            <a:xfrm>
              <a:off x="2051050" y="2636838"/>
              <a:ext cx="287337" cy="360363"/>
            </a:xfrm>
            <a:prstGeom prst="line">
              <a:avLst/>
            </a:prstGeom>
            <a:noFill/>
            <a:ln w="38100">
              <a:solidFill>
                <a:srgbClr val="FF00FF"/>
              </a:solidFill>
              <a:round/>
              <a:headEnd/>
              <a:tailEnd type="stealth" w="lg" len="lg"/>
            </a:ln>
            <a:effectLst/>
          </p:spPr>
          <p:txBody>
            <a:bodyPr wrap="none"/>
            <a:lstStyle/>
            <a:p>
              <a:endParaRPr lang="zh-CN" altLang="en-US">
                <a:latin typeface="Consolas" pitchFamily="49" charset="0"/>
                <a:cs typeface="Consolas" pitchFamily="49" charset="0"/>
              </a:endParaRPr>
            </a:p>
          </p:txBody>
        </p:sp>
      </p:grpSp>
      <p:grpSp>
        <p:nvGrpSpPr>
          <p:cNvPr id="5" name="组合 30"/>
          <p:cNvGrpSpPr/>
          <p:nvPr/>
        </p:nvGrpSpPr>
        <p:grpSpPr>
          <a:xfrm>
            <a:off x="2644775" y="3441700"/>
            <a:ext cx="1208088" cy="673100"/>
            <a:chOff x="2644775" y="3441700"/>
            <a:chExt cx="1208088" cy="673100"/>
          </a:xfrm>
        </p:grpSpPr>
        <p:sp>
          <p:nvSpPr>
            <p:cNvPr id="17416" name="Text Box 8"/>
            <p:cNvSpPr txBox="1">
              <a:spLocks noChangeArrowheads="1"/>
            </p:cNvSpPr>
            <p:nvPr/>
          </p:nvSpPr>
          <p:spPr bwMode="auto">
            <a:xfrm>
              <a:off x="2843213" y="3717925"/>
              <a:ext cx="1009650" cy="396875"/>
            </a:xfrm>
            <a:prstGeom prst="rect">
              <a:avLst/>
            </a:prstGeom>
            <a:noFill/>
            <a:ln w="38100" algn="ctr">
              <a:noFill/>
              <a:miter lim="800000"/>
              <a:headEnd/>
              <a:tailEnd type="none" w="lg" len="lg"/>
            </a:ln>
            <a:effectLst/>
          </p:spPr>
          <p:txBody>
            <a:bodyPr>
              <a:spAutoFit/>
            </a:bodyPr>
            <a:lstStyle/>
            <a:p>
              <a:pPr algn="l">
                <a:spcBef>
                  <a:spcPct val="50000"/>
                </a:spcBef>
              </a:pPr>
              <a:r>
                <a:rPr lang="en-US" altLang="zh-CN" sz="2000">
                  <a:latin typeface="Consolas" pitchFamily="49" charset="0"/>
                  <a:cs typeface="Consolas" pitchFamily="49" charset="0"/>
                </a:rPr>
                <a:t>fun(2)</a:t>
              </a:r>
            </a:p>
          </p:txBody>
        </p:sp>
        <p:sp>
          <p:nvSpPr>
            <p:cNvPr id="17426" name="Freeform 18"/>
            <p:cNvSpPr>
              <a:spLocks/>
            </p:cNvSpPr>
            <p:nvPr/>
          </p:nvSpPr>
          <p:spPr bwMode="auto">
            <a:xfrm>
              <a:off x="2644775" y="3441700"/>
              <a:ext cx="266700" cy="327025"/>
            </a:xfrm>
            <a:custGeom>
              <a:avLst/>
              <a:gdLst/>
              <a:ahLst/>
              <a:cxnLst>
                <a:cxn ang="0">
                  <a:pos x="0" y="0"/>
                </a:cxn>
                <a:cxn ang="0">
                  <a:pos x="168" y="206"/>
                </a:cxn>
              </a:cxnLst>
              <a:rect l="0" t="0" r="r" b="b"/>
              <a:pathLst>
                <a:path w="168" h="206">
                  <a:moveTo>
                    <a:pt x="0" y="0"/>
                  </a:moveTo>
                  <a:lnTo>
                    <a:pt x="168" y="206"/>
                  </a:lnTo>
                </a:path>
              </a:pathLst>
            </a:custGeom>
            <a:noFill/>
            <a:ln w="38100" cap="flat" cmpd="sng">
              <a:solidFill>
                <a:srgbClr val="FF00FF"/>
              </a:solidFill>
              <a:prstDash val="solid"/>
              <a:round/>
              <a:headEnd type="none" w="med" len="med"/>
              <a:tailEnd type="stealth" w="lg" len="lg"/>
            </a:ln>
            <a:effectLst/>
          </p:spPr>
          <p:txBody>
            <a:bodyPr wrap="none"/>
            <a:lstStyle/>
            <a:p>
              <a:endParaRPr lang="zh-CN" altLang="en-US">
                <a:latin typeface="Consolas" pitchFamily="49" charset="0"/>
                <a:cs typeface="Consolas" pitchFamily="49" charset="0"/>
              </a:endParaRPr>
            </a:p>
          </p:txBody>
        </p:sp>
      </p:grpSp>
      <p:grpSp>
        <p:nvGrpSpPr>
          <p:cNvPr id="6" name="组合 31"/>
          <p:cNvGrpSpPr/>
          <p:nvPr/>
        </p:nvGrpSpPr>
        <p:grpSpPr>
          <a:xfrm>
            <a:off x="3357554" y="4143380"/>
            <a:ext cx="1717684" cy="619120"/>
            <a:chOff x="3357554" y="4143380"/>
            <a:chExt cx="1717684" cy="619120"/>
          </a:xfrm>
        </p:grpSpPr>
        <p:sp>
          <p:nvSpPr>
            <p:cNvPr id="17417" name="Text Box 9"/>
            <p:cNvSpPr txBox="1">
              <a:spLocks noChangeArrowheads="1"/>
            </p:cNvSpPr>
            <p:nvPr/>
          </p:nvSpPr>
          <p:spPr bwMode="auto">
            <a:xfrm>
              <a:off x="3706813" y="4365625"/>
              <a:ext cx="1368425" cy="396875"/>
            </a:xfrm>
            <a:prstGeom prst="rect">
              <a:avLst/>
            </a:prstGeom>
            <a:noFill/>
            <a:ln w="38100" algn="ctr">
              <a:noFill/>
              <a:miter lim="800000"/>
              <a:headEnd/>
              <a:tailEnd type="none" w="lg" len="lg"/>
            </a:ln>
            <a:effectLst/>
          </p:spPr>
          <p:txBody>
            <a:bodyPr>
              <a:spAutoFit/>
            </a:bodyPr>
            <a:lstStyle/>
            <a:p>
              <a:pPr algn="l">
                <a:spcBef>
                  <a:spcPct val="50000"/>
                </a:spcBef>
              </a:pPr>
              <a:r>
                <a:rPr lang="en-US" altLang="zh-CN" sz="2000" dirty="0">
                  <a:latin typeface="Consolas" pitchFamily="49" charset="0"/>
                  <a:cs typeface="Consolas" pitchFamily="49" charset="0"/>
                </a:rPr>
                <a:t>fun(1)=1</a:t>
              </a:r>
            </a:p>
          </p:txBody>
        </p:sp>
        <p:sp>
          <p:nvSpPr>
            <p:cNvPr id="17427" name="Freeform 19"/>
            <p:cNvSpPr>
              <a:spLocks/>
            </p:cNvSpPr>
            <p:nvPr/>
          </p:nvSpPr>
          <p:spPr bwMode="auto">
            <a:xfrm>
              <a:off x="3357554" y="4143380"/>
              <a:ext cx="350845" cy="293683"/>
            </a:xfrm>
            <a:custGeom>
              <a:avLst/>
              <a:gdLst/>
              <a:ahLst/>
              <a:cxnLst>
                <a:cxn ang="0">
                  <a:pos x="0" y="0"/>
                </a:cxn>
                <a:cxn ang="0">
                  <a:pos x="235" y="155"/>
                </a:cxn>
              </a:cxnLst>
              <a:rect l="0" t="0" r="r" b="b"/>
              <a:pathLst>
                <a:path w="235" h="155">
                  <a:moveTo>
                    <a:pt x="0" y="0"/>
                  </a:moveTo>
                  <a:lnTo>
                    <a:pt x="235" y="155"/>
                  </a:lnTo>
                </a:path>
              </a:pathLst>
            </a:custGeom>
            <a:noFill/>
            <a:ln w="38100" cap="flat" cmpd="sng">
              <a:solidFill>
                <a:srgbClr val="FF00FF"/>
              </a:solidFill>
              <a:prstDash val="solid"/>
              <a:round/>
              <a:headEnd type="none" w="med" len="med"/>
              <a:tailEnd type="stealth" w="lg" len="lg"/>
            </a:ln>
            <a:effectLst/>
          </p:spPr>
          <p:txBody>
            <a:bodyPr wrap="none"/>
            <a:lstStyle/>
            <a:p>
              <a:endParaRPr lang="zh-CN" altLang="en-US">
                <a:latin typeface="Consolas" pitchFamily="49" charset="0"/>
                <a:cs typeface="Consolas" pitchFamily="49" charset="0"/>
              </a:endParaRPr>
            </a:p>
          </p:txBody>
        </p:sp>
      </p:grpSp>
      <p:grpSp>
        <p:nvGrpSpPr>
          <p:cNvPr id="7" name="组合 33"/>
          <p:cNvGrpSpPr/>
          <p:nvPr/>
        </p:nvGrpSpPr>
        <p:grpSpPr>
          <a:xfrm>
            <a:off x="611188" y="1700213"/>
            <a:ext cx="2663825" cy="3241675"/>
            <a:chOff x="611188" y="1700213"/>
            <a:chExt cx="2663825" cy="3241675"/>
          </a:xfrm>
        </p:grpSpPr>
        <p:sp>
          <p:nvSpPr>
            <p:cNvPr id="17432" name="Line 24"/>
            <p:cNvSpPr>
              <a:spLocks noChangeShapeType="1"/>
            </p:cNvSpPr>
            <p:nvPr/>
          </p:nvSpPr>
          <p:spPr bwMode="auto">
            <a:xfrm>
              <a:off x="611188" y="1700213"/>
              <a:ext cx="2663825" cy="3241675"/>
            </a:xfrm>
            <a:prstGeom prst="line">
              <a:avLst/>
            </a:prstGeom>
            <a:noFill/>
            <a:ln w="38100">
              <a:solidFill>
                <a:srgbClr val="7030A0"/>
              </a:solidFill>
              <a:round/>
              <a:headEnd/>
              <a:tailEnd type="stealth" w="lg" len="lg"/>
            </a:ln>
            <a:effectLst/>
          </p:spPr>
          <p:txBody>
            <a:bodyPr wrap="none"/>
            <a:lstStyle/>
            <a:p>
              <a:endParaRPr lang="zh-CN" altLang="en-US">
                <a:latin typeface="Consolas" pitchFamily="49" charset="0"/>
                <a:cs typeface="Consolas" pitchFamily="49" charset="0"/>
              </a:endParaRPr>
            </a:p>
          </p:txBody>
        </p:sp>
        <p:sp>
          <p:nvSpPr>
            <p:cNvPr id="17434" name="Text Box 26"/>
            <p:cNvSpPr txBox="1">
              <a:spLocks noChangeArrowheads="1"/>
            </p:cNvSpPr>
            <p:nvPr/>
          </p:nvSpPr>
          <p:spPr bwMode="auto">
            <a:xfrm rot="3148606">
              <a:off x="520700" y="3159125"/>
              <a:ext cx="1728788" cy="396875"/>
            </a:xfrm>
            <a:prstGeom prst="rect">
              <a:avLst/>
            </a:prstGeom>
            <a:noFill/>
            <a:ln w="38100" algn="ctr">
              <a:noFill/>
              <a:miter lim="800000"/>
              <a:headEnd/>
              <a:tailEnd type="none" w="lg" len="lg"/>
            </a:ln>
            <a:effectLst/>
          </p:spPr>
          <p:txBody>
            <a:bodyPr>
              <a:spAutoFit/>
            </a:bodyPr>
            <a:lstStyle/>
            <a:p>
              <a:pPr>
                <a:spcBef>
                  <a:spcPct val="50000"/>
                </a:spcBef>
              </a:pPr>
              <a:r>
                <a:rPr lang="zh-CN" altLang="en-US" sz="2000" dirty="0">
                  <a:latin typeface="Consolas" pitchFamily="49" charset="0"/>
                  <a:ea typeface="楷体" pitchFamily="49" charset="-122"/>
                  <a:cs typeface="Consolas" pitchFamily="49" charset="0"/>
                </a:rPr>
                <a:t>分解过程</a:t>
              </a:r>
            </a:p>
          </p:txBody>
        </p:sp>
      </p:grpSp>
      <p:grpSp>
        <p:nvGrpSpPr>
          <p:cNvPr id="8" name="组合 34"/>
          <p:cNvGrpSpPr/>
          <p:nvPr/>
        </p:nvGrpSpPr>
        <p:grpSpPr>
          <a:xfrm>
            <a:off x="4930775" y="3789363"/>
            <a:ext cx="1498613" cy="647699"/>
            <a:chOff x="4930775" y="3789363"/>
            <a:chExt cx="1498613" cy="647699"/>
          </a:xfrm>
        </p:grpSpPr>
        <p:sp>
          <p:nvSpPr>
            <p:cNvPr id="17418" name="Text Box 10"/>
            <p:cNvSpPr txBox="1">
              <a:spLocks noChangeArrowheads="1"/>
            </p:cNvSpPr>
            <p:nvPr/>
          </p:nvSpPr>
          <p:spPr bwMode="auto">
            <a:xfrm>
              <a:off x="5003800" y="3789363"/>
              <a:ext cx="1425588" cy="400110"/>
            </a:xfrm>
            <a:prstGeom prst="rect">
              <a:avLst/>
            </a:prstGeom>
            <a:noFill/>
            <a:ln w="38100" algn="ctr">
              <a:noFill/>
              <a:miter lim="800000"/>
              <a:headEnd/>
              <a:tailEnd type="none" w="lg" len="lg"/>
            </a:ln>
            <a:effectLst/>
          </p:spPr>
          <p:txBody>
            <a:bodyPr wrap="square">
              <a:spAutoFit/>
            </a:bodyPr>
            <a:lstStyle/>
            <a:p>
              <a:pPr algn="l">
                <a:spcBef>
                  <a:spcPct val="50000"/>
                </a:spcBef>
              </a:pPr>
              <a:r>
                <a:rPr lang="en-US" altLang="zh-CN" sz="2000">
                  <a:latin typeface="Consolas" pitchFamily="49" charset="0"/>
                  <a:ea typeface="楷体" pitchFamily="49" charset="-122"/>
                  <a:cs typeface="Consolas" pitchFamily="49" charset="0"/>
                </a:rPr>
                <a:t>fun(2)=2</a:t>
              </a:r>
            </a:p>
          </p:txBody>
        </p:sp>
        <p:sp>
          <p:nvSpPr>
            <p:cNvPr id="17428" name="Line 20"/>
            <p:cNvSpPr>
              <a:spLocks noChangeShapeType="1"/>
            </p:cNvSpPr>
            <p:nvPr/>
          </p:nvSpPr>
          <p:spPr bwMode="auto">
            <a:xfrm flipV="1">
              <a:off x="4930775" y="4149725"/>
              <a:ext cx="360363" cy="287337"/>
            </a:xfrm>
            <a:prstGeom prst="line">
              <a:avLst/>
            </a:prstGeom>
            <a:noFill/>
            <a:ln w="38100">
              <a:solidFill>
                <a:srgbClr val="FF00FF"/>
              </a:solidFill>
              <a:round/>
              <a:headEnd/>
              <a:tailEnd type="stealth" w="lg" len="lg"/>
            </a:ln>
            <a:effectLst/>
          </p:spPr>
          <p:txBody>
            <a:bodyPr wrap="none"/>
            <a:lstStyle/>
            <a:p>
              <a:endParaRPr lang="zh-CN" altLang="en-US">
                <a:latin typeface="Consolas" pitchFamily="49" charset="0"/>
                <a:ea typeface="楷体" pitchFamily="49" charset="-122"/>
                <a:cs typeface="Consolas" pitchFamily="49" charset="0"/>
              </a:endParaRPr>
            </a:p>
          </p:txBody>
        </p:sp>
      </p:grpSp>
      <p:grpSp>
        <p:nvGrpSpPr>
          <p:cNvPr id="9" name="组合 35"/>
          <p:cNvGrpSpPr/>
          <p:nvPr/>
        </p:nvGrpSpPr>
        <p:grpSpPr>
          <a:xfrm>
            <a:off x="5435600" y="2925763"/>
            <a:ext cx="1565292" cy="863599"/>
            <a:chOff x="5435600" y="2925763"/>
            <a:chExt cx="1565292" cy="863599"/>
          </a:xfrm>
        </p:grpSpPr>
        <p:sp>
          <p:nvSpPr>
            <p:cNvPr id="17419" name="Text Box 11"/>
            <p:cNvSpPr txBox="1">
              <a:spLocks noChangeArrowheads="1"/>
            </p:cNvSpPr>
            <p:nvPr/>
          </p:nvSpPr>
          <p:spPr bwMode="auto">
            <a:xfrm>
              <a:off x="5435600" y="2925763"/>
              <a:ext cx="1565292" cy="400110"/>
            </a:xfrm>
            <a:prstGeom prst="rect">
              <a:avLst/>
            </a:prstGeom>
            <a:noFill/>
            <a:ln w="38100" algn="ctr">
              <a:noFill/>
              <a:miter lim="800000"/>
              <a:headEnd/>
              <a:tailEnd type="none" w="lg" len="lg"/>
            </a:ln>
            <a:effectLst/>
          </p:spPr>
          <p:txBody>
            <a:bodyPr wrap="square">
              <a:spAutoFit/>
            </a:bodyPr>
            <a:lstStyle/>
            <a:p>
              <a:pPr algn="l">
                <a:spcBef>
                  <a:spcPct val="50000"/>
                </a:spcBef>
              </a:pPr>
              <a:r>
                <a:rPr lang="en-US" altLang="zh-CN" sz="2000">
                  <a:latin typeface="Consolas" pitchFamily="49" charset="0"/>
                  <a:ea typeface="楷体" pitchFamily="49" charset="-122"/>
                  <a:cs typeface="Consolas" pitchFamily="49" charset="0"/>
                </a:rPr>
                <a:t>fun(3)=6</a:t>
              </a:r>
            </a:p>
          </p:txBody>
        </p:sp>
        <p:sp>
          <p:nvSpPr>
            <p:cNvPr id="17429" name="Line 21"/>
            <p:cNvSpPr>
              <a:spLocks noChangeShapeType="1"/>
            </p:cNvSpPr>
            <p:nvPr/>
          </p:nvSpPr>
          <p:spPr bwMode="auto">
            <a:xfrm flipV="1">
              <a:off x="5580063" y="3429000"/>
              <a:ext cx="431800" cy="360362"/>
            </a:xfrm>
            <a:prstGeom prst="line">
              <a:avLst/>
            </a:prstGeom>
            <a:noFill/>
            <a:ln w="38100">
              <a:solidFill>
                <a:srgbClr val="FF00FF"/>
              </a:solidFill>
              <a:round/>
              <a:headEnd/>
              <a:tailEnd type="stealth" w="lg" len="lg"/>
            </a:ln>
            <a:effectLst/>
          </p:spPr>
          <p:txBody>
            <a:bodyPr wrap="none"/>
            <a:lstStyle/>
            <a:p>
              <a:endParaRPr lang="zh-CN" altLang="en-US">
                <a:latin typeface="Consolas" pitchFamily="49" charset="0"/>
                <a:ea typeface="楷体" pitchFamily="49" charset="-122"/>
                <a:cs typeface="Consolas" pitchFamily="49" charset="0"/>
              </a:endParaRPr>
            </a:p>
          </p:txBody>
        </p:sp>
      </p:grpSp>
      <p:grpSp>
        <p:nvGrpSpPr>
          <p:cNvPr id="10" name="组合 36"/>
          <p:cNvGrpSpPr/>
          <p:nvPr/>
        </p:nvGrpSpPr>
        <p:grpSpPr>
          <a:xfrm>
            <a:off x="6011862" y="2133600"/>
            <a:ext cx="1489095" cy="792162"/>
            <a:chOff x="6011862" y="2133600"/>
            <a:chExt cx="1489095" cy="792162"/>
          </a:xfrm>
        </p:grpSpPr>
        <p:sp>
          <p:nvSpPr>
            <p:cNvPr id="17420" name="Text Box 12"/>
            <p:cNvSpPr txBox="1">
              <a:spLocks noChangeArrowheads="1"/>
            </p:cNvSpPr>
            <p:nvPr/>
          </p:nvSpPr>
          <p:spPr bwMode="auto">
            <a:xfrm>
              <a:off x="6011862" y="2133600"/>
              <a:ext cx="1489095" cy="400110"/>
            </a:xfrm>
            <a:prstGeom prst="rect">
              <a:avLst/>
            </a:prstGeom>
            <a:noFill/>
            <a:ln w="38100" algn="ctr">
              <a:noFill/>
              <a:miter lim="800000"/>
              <a:headEnd/>
              <a:tailEnd type="none" w="lg" len="lg"/>
            </a:ln>
            <a:effectLst/>
          </p:spPr>
          <p:txBody>
            <a:bodyPr wrap="square">
              <a:spAutoFit/>
            </a:bodyPr>
            <a:lstStyle/>
            <a:p>
              <a:pPr algn="l">
                <a:spcBef>
                  <a:spcPct val="50000"/>
                </a:spcBef>
              </a:pPr>
              <a:r>
                <a:rPr lang="en-US" altLang="zh-CN" sz="2000">
                  <a:latin typeface="Consolas" pitchFamily="49" charset="0"/>
                  <a:ea typeface="楷体" pitchFamily="49" charset="-122"/>
                  <a:cs typeface="Consolas" pitchFamily="49" charset="0"/>
                </a:rPr>
                <a:t>fun(4)=24</a:t>
              </a:r>
            </a:p>
          </p:txBody>
        </p:sp>
        <p:sp>
          <p:nvSpPr>
            <p:cNvPr id="17430" name="Line 22"/>
            <p:cNvSpPr>
              <a:spLocks noChangeShapeType="1"/>
            </p:cNvSpPr>
            <p:nvPr/>
          </p:nvSpPr>
          <p:spPr bwMode="auto">
            <a:xfrm flipV="1">
              <a:off x="6154738" y="2565400"/>
              <a:ext cx="360363" cy="360362"/>
            </a:xfrm>
            <a:prstGeom prst="line">
              <a:avLst/>
            </a:prstGeom>
            <a:noFill/>
            <a:ln w="38100">
              <a:solidFill>
                <a:srgbClr val="FF00FF"/>
              </a:solidFill>
              <a:round/>
              <a:headEnd/>
              <a:tailEnd type="stealth" w="lg" len="lg"/>
            </a:ln>
            <a:effectLst/>
          </p:spPr>
          <p:txBody>
            <a:bodyPr wrap="none"/>
            <a:lstStyle/>
            <a:p>
              <a:endParaRPr lang="zh-CN" altLang="en-US">
                <a:latin typeface="Consolas" pitchFamily="49" charset="0"/>
                <a:ea typeface="楷体" pitchFamily="49" charset="-122"/>
                <a:cs typeface="Consolas" pitchFamily="49" charset="0"/>
              </a:endParaRPr>
            </a:p>
          </p:txBody>
        </p:sp>
      </p:grpSp>
      <p:grpSp>
        <p:nvGrpSpPr>
          <p:cNvPr id="11" name="组合 37"/>
          <p:cNvGrpSpPr/>
          <p:nvPr/>
        </p:nvGrpSpPr>
        <p:grpSpPr>
          <a:xfrm>
            <a:off x="6286512" y="1268413"/>
            <a:ext cx="1741476" cy="865187"/>
            <a:chOff x="6286512" y="1268413"/>
            <a:chExt cx="1741476" cy="865187"/>
          </a:xfrm>
        </p:grpSpPr>
        <p:sp>
          <p:nvSpPr>
            <p:cNvPr id="17421" name="Text Box 13"/>
            <p:cNvSpPr txBox="1">
              <a:spLocks noChangeArrowheads="1"/>
            </p:cNvSpPr>
            <p:nvPr/>
          </p:nvSpPr>
          <p:spPr bwMode="auto">
            <a:xfrm>
              <a:off x="6286512" y="1268413"/>
              <a:ext cx="1741476" cy="400110"/>
            </a:xfrm>
            <a:prstGeom prst="rect">
              <a:avLst/>
            </a:prstGeom>
            <a:noFill/>
            <a:ln w="38100" algn="ctr">
              <a:noFill/>
              <a:miter lim="800000"/>
              <a:headEnd/>
              <a:tailEnd type="none" w="lg" len="lg"/>
            </a:ln>
            <a:effectLst/>
          </p:spPr>
          <p:txBody>
            <a:bodyPr wrap="square">
              <a:spAutoFit/>
            </a:bodyPr>
            <a:lstStyle/>
            <a:p>
              <a:pPr algn="l">
                <a:spcBef>
                  <a:spcPct val="50000"/>
                </a:spcBef>
              </a:pPr>
              <a:r>
                <a:rPr lang="en-US" altLang="zh-CN" sz="2000">
                  <a:latin typeface="Consolas" pitchFamily="49" charset="0"/>
                  <a:ea typeface="楷体" pitchFamily="49" charset="-122"/>
                  <a:cs typeface="Consolas" pitchFamily="49" charset="0"/>
                </a:rPr>
                <a:t>fun(5)=120</a:t>
              </a:r>
            </a:p>
          </p:txBody>
        </p:sp>
        <p:sp>
          <p:nvSpPr>
            <p:cNvPr id="17431" name="Line 23"/>
            <p:cNvSpPr>
              <a:spLocks noChangeShapeType="1"/>
            </p:cNvSpPr>
            <p:nvPr/>
          </p:nvSpPr>
          <p:spPr bwMode="auto">
            <a:xfrm flipV="1">
              <a:off x="6804025" y="1773238"/>
              <a:ext cx="287338" cy="360362"/>
            </a:xfrm>
            <a:prstGeom prst="line">
              <a:avLst/>
            </a:prstGeom>
            <a:noFill/>
            <a:ln w="38100">
              <a:solidFill>
                <a:srgbClr val="FF00FF"/>
              </a:solidFill>
              <a:round/>
              <a:headEnd/>
              <a:tailEnd type="stealth" w="lg" len="lg"/>
            </a:ln>
            <a:effectLst/>
          </p:spPr>
          <p:txBody>
            <a:bodyPr wrap="none"/>
            <a:lstStyle/>
            <a:p>
              <a:endParaRPr lang="zh-CN" altLang="en-US">
                <a:latin typeface="Consolas" pitchFamily="49" charset="0"/>
                <a:ea typeface="楷体" pitchFamily="49" charset="-122"/>
                <a:cs typeface="Consolas" pitchFamily="49" charset="0"/>
              </a:endParaRPr>
            </a:p>
          </p:txBody>
        </p:sp>
      </p:grpSp>
      <p:grpSp>
        <p:nvGrpSpPr>
          <p:cNvPr id="12" name="组合 38"/>
          <p:cNvGrpSpPr/>
          <p:nvPr/>
        </p:nvGrpSpPr>
        <p:grpSpPr>
          <a:xfrm>
            <a:off x="5435600" y="1917700"/>
            <a:ext cx="2519363" cy="3095625"/>
            <a:chOff x="5435600" y="1917700"/>
            <a:chExt cx="2519363" cy="3095625"/>
          </a:xfrm>
        </p:grpSpPr>
        <p:sp>
          <p:nvSpPr>
            <p:cNvPr id="17433" name="Line 25"/>
            <p:cNvSpPr>
              <a:spLocks noChangeShapeType="1"/>
            </p:cNvSpPr>
            <p:nvPr/>
          </p:nvSpPr>
          <p:spPr bwMode="auto">
            <a:xfrm flipV="1">
              <a:off x="5435600" y="1917700"/>
              <a:ext cx="2519363" cy="3095625"/>
            </a:xfrm>
            <a:prstGeom prst="line">
              <a:avLst/>
            </a:prstGeom>
            <a:noFill/>
            <a:ln w="38100">
              <a:solidFill>
                <a:srgbClr val="7030A0"/>
              </a:solidFill>
              <a:round/>
              <a:headEnd/>
              <a:tailEnd type="stealth" w="lg" len="lg"/>
            </a:ln>
            <a:effectLst/>
          </p:spPr>
          <p:txBody>
            <a:bodyPr wrap="none"/>
            <a:lstStyle/>
            <a:p>
              <a:endParaRPr lang="zh-CN" altLang="en-US">
                <a:latin typeface="Consolas" pitchFamily="49" charset="0"/>
                <a:ea typeface="楷体" pitchFamily="49" charset="-122"/>
                <a:cs typeface="Consolas" pitchFamily="49" charset="0"/>
              </a:endParaRPr>
            </a:p>
          </p:txBody>
        </p:sp>
        <p:sp>
          <p:nvSpPr>
            <p:cNvPr id="17435" name="Text Box 27"/>
            <p:cNvSpPr txBox="1">
              <a:spLocks noChangeArrowheads="1"/>
            </p:cNvSpPr>
            <p:nvPr/>
          </p:nvSpPr>
          <p:spPr bwMode="auto">
            <a:xfrm rot="18713651">
              <a:off x="6281738" y="3448050"/>
              <a:ext cx="1728787" cy="396875"/>
            </a:xfrm>
            <a:prstGeom prst="rect">
              <a:avLst/>
            </a:prstGeom>
            <a:noFill/>
            <a:ln w="38100" algn="ctr">
              <a:noFill/>
              <a:miter lim="800000"/>
              <a:headEnd/>
              <a:tailEnd type="none" w="lg" len="lg"/>
            </a:ln>
            <a:effectLst/>
          </p:spPr>
          <p:txBody>
            <a:bodyPr>
              <a:spAutoFit/>
            </a:bodyPr>
            <a:lstStyle/>
            <a:p>
              <a:pPr>
                <a:spcBef>
                  <a:spcPct val="50000"/>
                </a:spcBef>
              </a:pPr>
              <a:r>
                <a:rPr lang="zh-CN" altLang="en-US" sz="2000" dirty="0">
                  <a:latin typeface="Consolas" pitchFamily="49" charset="0"/>
                  <a:ea typeface="楷体" pitchFamily="49" charset="-122"/>
                  <a:cs typeface="Consolas" pitchFamily="49" charset="0"/>
                </a:rPr>
                <a:t>求值过程</a:t>
              </a:r>
            </a:p>
          </p:txBody>
        </p:sp>
      </p:grpSp>
      <p:sp>
        <p:nvSpPr>
          <p:cNvPr id="39" name="灯片编号占位符 38"/>
          <p:cNvSpPr>
            <a:spLocks noGrp="1"/>
          </p:cNvSpPr>
          <p:nvPr>
            <p:ph type="sldNum" sz="quarter" idx="12"/>
          </p:nvPr>
        </p:nvSpPr>
        <p:spPr/>
        <p:txBody>
          <a:bodyPr/>
          <a:lstStyle/>
          <a:p>
            <a:fld id="{F225F2F7-8AD0-4BEA-91DC-61D82E2F5127}" type="slidenum">
              <a:rPr lang="en-US" altLang="zh-CN" smtClean="0"/>
              <a:pPr/>
              <a:t>21</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par>
                          <p:cTn id="23" fill="hold">
                            <p:stCondLst>
                              <p:cond delay="0"/>
                            </p:stCondLst>
                            <p:childTnLst>
                              <p:par>
                                <p:cTn id="24" presetID="26" presetClass="emph" presetSubtype="0" fill="hold" nodeType="afterEffect">
                                  <p:stCondLst>
                                    <p:cond delay="0"/>
                                  </p:stCondLst>
                                  <p:childTnLst>
                                    <p:animEffect transition="out" filter="fade">
                                      <p:cBhvr>
                                        <p:cTn id="25" dur="500" tmFilter="0, 0; .2, .5; .8, .5; 1, 0"/>
                                        <p:tgtEl>
                                          <p:spTgt spid="2"/>
                                        </p:tgtEl>
                                      </p:cBhvr>
                                    </p:animEffect>
                                    <p:animScale>
                                      <p:cBhvr>
                                        <p:cTn id="26" dur="250" autoRev="1" fill="hold"/>
                                        <p:tgtEl>
                                          <p:spTgt spid="2"/>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4"/>
          <p:cNvSpPr txBox="1">
            <a:spLocks noChangeArrowheads="1"/>
          </p:cNvSpPr>
          <p:nvPr/>
        </p:nvSpPr>
        <p:spPr bwMode="auto">
          <a:xfrm>
            <a:off x="1071538" y="1000108"/>
            <a:ext cx="6643734" cy="707886"/>
          </a:xfrm>
          <a:prstGeom prst="rect">
            <a:avLst/>
          </a:prstGeom>
          <a:noFill/>
          <a:ln w="9525">
            <a:noFill/>
            <a:miter lim="800000"/>
            <a:headEnd/>
            <a:tailEnd/>
          </a:ln>
          <a:effectLst/>
        </p:spPr>
        <p:txBody>
          <a:bodyPr wrap="square">
            <a:spAutoFit/>
          </a:bodyPr>
          <a:lstStyle/>
          <a:p>
            <a:pPr algn="l">
              <a:spcBef>
                <a:spcPts val="0"/>
              </a:spcBef>
            </a:pPr>
            <a:r>
              <a:rPr lang="en-US" altLang="zh-CN" sz="2000" dirty="0">
                <a:latin typeface="Consolas" pitchFamily="49" charset="0"/>
                <a:ea typeface="楷体" pitchFamily="49" charset="-122"/>
                <a:cs typeface="Consolas" pitchFamily="49" charset="0"/>
              </a:rPr>
              <a:t>F(1</a:t>
            </a:r>
            <a:r>
              <a:rPr lang="en-US" altLang="zh-CN" sz="200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rPr>
              <a:t>1</a:t>
            </a:r>
            <a:r>
              <a:rPr lang="zh-CN" altLang="en-US" sz="2000" smtClean="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rPr>
              <a:t>F(2</a:t>
            </a:r>
            <a:r>
              <a:rPr lang="en-US" altLang="zh-CN" sz="2000" dirty="0">
                <a:latin typeface="Consolas" pitchFamily="49" charset="0"/>
                <a:ea typeface="楷体" pitchFamily="49" charset="-122"/>
                <a:cs typeface="Consolas" pitchFamily="49" charset="0"/>
              </a:rPr>
              <a:t>)=1</a:t>
            </a:r>
          </a:p>
          <a:p>
            <a:pPr algn="l">
              <a:spcBef>
                <a:spcPts val="0"/>
              </a:spcBef>
            </a:pPr>
            <a:r>
              <a:rPr lang="en-US" altLang="zh-CN" sz="2000" dirty="0">
                <a:latin typeface="Consolas" pitchFamily="49" charset="0"/>
                <a:ea typeface="楷体" pitchFamily="49" charset="-122"/>
                <a:cs typeface="Consolas" pitchFamily="49" charset="0"/>
              </a:rPr>
              <a:t>F(</a:t>
            </a:r>
            <a:r>
              <a:rPr lang="en-US" altLang="zh-CN" sz="2000" i="1" dirty="0">
                <a:latin typeface="Consolas" pitchFamily="49" charset="0"/>
                <a:ea typeface="楷体" pitchFamily="49" charset="-122"/>
                <a:cs typeface="Consolas" pitchFamily="49" charset="0"/>
              </a:rPr>
              <a:t>n</a:t>
            </a:r>
            <a:r>
              <a:rPr lang="en-US" altLang="zh-CN" sz="2000" dirty="0">
                <a:latin typeface="Consolas" pitchFamily="49" charset="0"/>
                <a:ea typeface="楷体" pitchFamily="49" charset="-122"/>
                <a:cs typeface="Consolas" pitchFamily="49" charset="0"/>
              </a:rPr>
              <a:t>)=F(</a:t>
            </a:r>
            <a:r>
              <a:rPr lang="en-US" altLang="zh-CN" sz="2000" i="1" dirty="0">
                <a:latin typeface="Consolas" pitchFamily="49" charset="0"/>
                <a:ea typeface="楷体" pitchFamily="49" charset="-122"/>
                <a:cs typeface="Consolas" pitchFamily="49" charset="0"/>
              </a:rPr>
              <a:t>n</a:t>
            </a:r>
            <a:r>
              <a:rPr lang="en-US" altLang="zh-CN" sz="2000" dirty="0">
                <a:latin typeface="Consolas" pitchFamily="49" charset="0"/>
                <a:ea typeface="+mn-ea"/>
                <a:cs typeface="Consolas" pitchFamily="49" charset="0"/>
              </a:rPr>
              <a:t>-</a:t>
            </a:r>
            <a:r>
              <a:rPr lang="en-US" altLang="zh-CN" sz="2000" dirty="0">
                <a:latin typeface="Consolas" pitchFamily="49" charset="0"/>
                <a:ea typeface="楷体" pitchFamily="49" charset="-122"/>
                <a:cs typeface="Consolas" pitchFamily="49" charset="0"/>
              </a:rPr>
              <a:t>1)+F(</a:t>
            </a:r>
            <a:r>
              <a:rPr lang="en-US" altLang="zh-CN" sz="2000" i="1" dirty="0">
                <a:latin typeface="Consolas" pitchFamily="49" charset="0"/>
                <a:ea typeface="楷体" pitchFamily="49" charset="-122"/>
                <a:cs typeface="Consolas" pitchFamily="49" charset="0"/>
              </a:rPr>
              <a:t>n</a:t>
            </a:r>
            <a:r>
              <a:rPr lang="en-US" altLang="zh-CN" sz="2000" dirty="0">
                <a:latin typeface="Consolas" pitchFamily="49" charset="0"/>
                <a:ea typeface="+mn-ea"/>
                <a:cs typeface="Consolas" pitchFamily="49" charset="0"/>
              </a:rPr>
              <a:t>-</a:t>
            </a:r>
            <a:r>
              <a:rPr lang="en-US" altLang="zh-CN" sz="2000" dirty="0">
                <a:latin typeface="Consolas" pitchFamily="49" charset="0"/>
                <a:ea typeface="楷体" pitchFamily="49" charset="-122"/>
                <a:cs typeface="Consolas" pitchFamily="49" charset="0"/>
              </a:rPr>
              <a:t>2</a:t>
            </a:r>
            <a:r>
              <a:rPr lang="en-US" altLang="zh-CN" sz="2000">
                <a:latin typeface="Consolas" pitchFamily="49" charset="0"/>
                <a:ea typeface="楷体" pitchFamily="49" charset="-122"/>
                <a:cs typeface="Consolas" pitchFamily="49" charset="0"/>
              </a:rPr>
              <a:t>)  </a:t>
            </a:r>
            <a:r>
              <a:rPr lang="en-US" altLang="zh-CN" sz="2000" i="1" smtClean="0">
                <a:latin typeface="Consolas" pitchFamily="49" charset="0"/>
                <a:ea typeface="楷体" pitchFamily="49" charset="-122"/>
                <a:cs typeface="Consolas" pitchFamily="49" charset="0"/>
              </a:rPr>
              <a:t>n</a:t>
            </a:r>
            <a:r>
              <a:rPr lang="en-US" altLang="zh-CN" sz="2000" smtClean="0">
                <a:latin typeface="Consolas" pitchFamily="49" charset="0"/>
                <a:ea typeface="楷体" pitchFamily="49" charset="-122"/>
                <a:cs typeface="Consolas" pitchFamily="49" charset="0"/>
              </a:rPr>
              <a:t>&gt;2         </a:t>
            </a:r>
            <a:r>
              <a:rPr lang="zh-CN" altLang="en-US" sz="2000" smtClean="0">
                <a:latin typeface="Consolas" pitchFamily="49" charset="0"/>
                <a:ea typeface="楷体" pitchFamily="49" charset="-122"/>
                <a:cs typeface="Consolas" pitchFamily="49" charset="0"/>
              </a:rPr>
              <a:t>求</a:t>
            </a:r>
            <a:r>
              <a:rPr lang="en-US" altLang="zh-CN" sz="2000" dirty="0">
                <a:latin typeface="Consolas" pitchFamily="49" charset="0"/>
                <a:ea typeface="楷体" pitchFamily="49" charset="-122"/>
                <a:cs typeface="Consolas" pitchFamily="49" charset="0"/>
              </a:rPr>
              <a:t>F(6</a:t>
            </a:r>
            <a:r>
              <a:rPr lang="en-US" altLang="zh-CN" sz="2000" dirty="0" smtClean="0">
                <a:latin typeface="Consolas" pitchFamily="49" charset="0"/>
                <a:ea typeface="楷体" pitchFamily="49" charset="-122"/>
                <a:cs typeface="Consolas" pitchFamily="49" charset="0"/>
              </a:rPr>
              <a:t>) =  </a:t>
            </a:r>
            <a:r>
              <a:rPr lang="en-US" altLang="zh-CN" sz="2000" dirty="0" smtClean="0">
                <a:solidFill>
                  <a:srgbClr val="FF3300"/>
                </a:solidFill>
                <a:latin typeface="Consolas" pitchFamily="49" charset="0"/>
                <a:ea typeface="楷体" pitchFamily="49" charset="-122"/>
                <a:cs typeface="Consolas" pitchFamily="49" charset="0"/>
              </a:rPr>
              <a:t>?</a:t>
            </a:r>
            <a:endParaRPr lang="en-US" altLang="zh-CN" sz="2000" dirty="0">
              <a:solidFill>
                <a:srgbClr val="FF3300"/>
              </a:solidFill>
              <a:latin typeface="Consolas" pitchFamily="49" charset="0"/>
              <a:ea typeface="楷体" pitchFamily="49" charset="-122"/>
              <a:cs typeface="Consolas" pitchFamily="49" charset="0"/>
            </a:endParaRPr>
          </a:p>
        </p:txBody>
      </p:sp>
      <p:sp>
        <p:nvSpPr>
          <p:cNvPr id="59" name="TextBox 58"/>
          <p:cNvSpPr txBox="1"/>
          <p:nvPr/>
        </p:nvSpPr>
        <p:spPr>
          <a:xfrm>
            <a:off x="357126" y="214290"/>
            <a:ext cx="8501154" cy="707886"/>
          </a:xfrm>
          <a:prstGeom prst="rect">
            <a:avLst/>
          </a:prstGeom>
          <a:noFill/>
        </p:spPr>
        <p:txBody>
          <a:bodyPr wrap="square" rtlCol="0">
            <a:spAutoFit/>
          </a:bodyPr>
          <a:lstStyle/>
          <a:p>
            <a:pPr algn="l"/>
            <a:r>
              <a:rPr lang="zh-CN" altLang="en-US" sz="2000" smtClean="0">
                <a:latin typeface="Consolas" pitchFamily="49" charset="0"/>
                <a:ea typeface="楷体" pitchFamily="49" charset="-122"/>
                <a:cs typeface="Consolas" pitchFamily="49" charset="0"/>
              </a:rPr>
              <a:t>    对于复杂的递归问题，在求解时需要进行</a:t>
            </a:r>
            <a:r>
              <a:rPr lang="zh-CN" altLang="en-US" sz="2000" smtClean="0">
                <a:solidFill>
                  <a:srgbClr val="FF00FF"/>
                </a:solidFill>
                <a:latin typeface="Consolas" pitchFamily="49" charset="0"/>
                <a:ea typeface="微软雅黑" pitchFamily="34" charset="-122"/>
                <a:cs typeface="Consolas" pitchFamily="49" charset="0"/>
              </a:rPr>
              <a:t>多次分解和求值</a:t>
            </a:r>
            <a:r>
              <a:rPr lang="zh-CN" altLang="en-US" sz="2000" smtClean="0">
                <a:latin typeface="Consolas" pitchFamily="49" charset="0"/>
                <a:ea typeface="楷体" pitchFamily="49" charset="-122"/>
                <a:cs typeface="Consolas" pitchFamily="49" charset="0"/>
              </a:rPr>
              <a:t>。</a:t>
            </a:r>
            <a:endParaRPr lang="en-US" altLang="zh-CN" sz="2000" smtClean="0">
              <a:latin typeface="Consolas" pitchFamily="49" charset="0"/>
              <a:ea typeface="楷体" pitchFamily="49" charset="-122"/>
              <a:cs typeface="Consolas" pitchFamily="49" charset="0"/>
            </a:endParaRPr>
          </a:p>
          <a:p>
            <a:pPr algn="l"/>
            <a:r>
              <a:rPr lang="zh-CN" altLang="en-US" sz="2000" smtClean="0">
                <a:latin typeface="Consolas" pitchFamily="49" charset="0"/>
                <a:ea typeface="楷体" pitchFamily="49" charset="-122"/>
                <a:cs typeface="Consolas" pitchFamily="49" charset="0"/>
              </a:rPr>
              <a:t>例如：</a:t>
            </a:r>
            <a:endParaRPr lang="zh-CN" altLang="en-US" sz="2000">
              <a:latin typeface="Consolas" pitchFamily="49" charset="0"/>
              <a:ea typeface="楷体" pitchFamily="49" charset="-122"/>
              <a:cs typeface="Consolas" pitchFamily="49" charset="0"/>
            </a:endParaRPr>
          </a:p>
        </p:txBody>
      </p:sp>
      <p:grpSp>
        <p:nvGrpSpPr>
          <p:cNvPr id="2" name="组合 73"/>
          <p:cNvGrpSpPr/>
          <p:nvPr/>
        </p:nvGrpSpPr>
        <p:grpSpPr>
          <a:xfrm>
            <a:off x="365123" y="2214554"/>
            <a:ext cx="7350149" cy="4122897"/>
            <a:chOff x="365123" y="2214554"/>
            <a:chExt cx="7350149" cy="4122897"/>
          </a:xfrm>
        </p:grpSpPr>
        <p:sp>
          <p:nvSpPr>
            <p:cNvPr id="55301" name="Text Box 5"/>
            <p:cNvSpPr txBox="1">
              <a:spLocks noChangeArrowheads="1"/>
            </p:cNvSpPr>
            <p:nvPr/>
          </p:nvSpPr>
          <p:spPr bwMode="auto">
            <a:xfrm>
              <a:off x="4539356" y="2639756"/>
              <a:ext cx="683138"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Consolas" pitchFamily="49" charset="0"/>
                  <a:cs typeface="Consolas" pitchFamily="49" charset="0"/>
                </a:rPr>
                <a:t>F(6)</a:t>
              </a:r>
            </a:p>
          </p:txBody>
        </p:sp>
        <p:sp>
          <p:nvSpPr>
            <p:cNvPr id="55308" name="Text Box 12"/>
            <p:cNvSpPr txBox="1">
              <a:spLocks noChangeArrowheads="1"/>
            </p:cNvSpPr>
            <p:nvPr/>
          </p:nvSpPr>
          <p:spPr bwMode="auto">
            <a:xfrm>
              <a:off x="365123" y="5951395"/>
              <a:ext cx="683138"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Consolas" pitchFamily="49" charset="0"/>
                  <a:cs typeface="Consolas" pitchFamily="49" charset="0"/>
                </a:rPr>
                <a:t>F(2)</a:t>
              </a:r>
            </a:p>
          </p:txBody>
        </p:sp>
        <p:sp>
          <p:nvSpPr>
            <p:cNvPr id="55309" name="Text Box 13"/>
            <p:cNvSpPr txBox="1">
              <a:spLocks noChangeArrowheads="1"/>
            </p:cNvSpPr>
            <p:nvPr/>
          </p:nvSpPr>
          <p:spPr bwMode="auto">
            <a:xfrm>
              <a:off x="1595677" y="5951395"/>
              <a:ext cx="683138"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Consolas" pitchFamily="49" charset="0"/>
                  <a:cs typeface="Consolas" pitchFamily="49" charset="0"/>
                </a:rPr>
                <a:t>F(1)</a:t>
              </a:r>
            </a:p>
          </p:txBody>
        </p:sp>
        <p:sp>
          <p:nvSpPr>
            <p:cNvPr id="55310" name="Freeform 14"/>
            <p:cNvSpPr>
              <a:spLocks/>
            </p:cNvSpPr>
            <p:nvPr/>
          </p:nvSpPr>
          <p:spPr bwMode="auto">
            <a:xfrm>
              <a:off x="844677" y="5527637"/>
              <a:ext cx="266921" cy="414709"/>
            </a:xfrm>
            <a:custGeom>
              <a:avLst/>
              <a:gdLst/>
              <a:ahLst/>
              <a:cxnLst>
                <a:cxn ang="0">
                  <a:pos x="177" y="0"/>
                </a:cxn>
                <a:cxn ang="0">
                  <a:pos x="0" y="275"/>
                </a:cxn>
              </a:cxnLst>
              <a:rect l="0" t="0" r="r" b="b"/>
              <a:pathLst>
                <a:path w="177" h="275">
                  <a:moveTo>
                    <a:pt x="177" y="0"/>
                  </a:moveTo>
                  <a:lnTo>
                    <a:pt x="0" y="275"/>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55311" name="Freeform 15"/>
            <p:cNvSpPr>
              <a:spLocks/>
            </p:cNvSpPr>
            <p:nvPr/>
          </p:nvSpPr>
          <p:spPr bwMode="auto">
            <a:xfrm>
              <a:off x="1509719" y="5515573"/>
              <a:ext cx="292558" cy="426774"/>
            </a:xfrm>
            <a:custGeom>
              <a:avLst/>
              <a:gdLst/>
              <a:ahLst/>
              <a:cxnLst>
                <a:cxn ang="0">
                  <a:pos x="0" y="0"/>
                </a:cxn>
                <a:cxn ang="0">
                  <a:pos x="194" y="283"/>
                </a:cxn>
              </a:cxnLst>
              <a:rect l="0" t="0" r="r" b="b"/>
              <a:pathLst>
                <a:path w="194" h="283">
                  <a:moveTo>
                    <a:pt x="0" y="0"/>
                  </a:moveTo>
                  <a:lnTo>
                    <a:pt x="194" y="283"/>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55313" name="Text Box 17"/>
            <p:cNvSpPr txBox="1">
              <a:spLocks noChangeArrowheads="1"/>
            </p:cNvSpPr>
            <p:nvPr/>
          </p:nvSpPr>
          <p:spPr bwMode="auto">
            <a:xfrm>
              <a:off x="3103709" y="5099356"/>
              <a:ext cx="683138"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Consolas" pitchFamily="49" charset="0"/>
                  <a:cs typeface="Consolas" pitchFamily="49" charset="0"/>
                </a:rPr>
                <a:t>F(2)</a:t>
              </a:r>
            </a:p>
          </p:txBody>
        </p:sp>
        <p:sp>
          <p:nvSpPr>
            <p:cNvPr id="55314" name="Text Box 18"/>
            <p:cNvSpPr txBox="1">
              <a:spLocks noChangeArrowheads="1"/>
            </p:cNvSpPr>
            <p:nvPr/>
          </p:nvSpPr>
          <p:spPr bwMode="auto">
            <a:xfrm>
              <a:off x="4334264" y="5099356"/>
              <a:ext cx="683138"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Consolas" pitchFamily="49" charset="0"/>
                  <a:cs typeface="Consolas" pitchFamily="49" charset="0"/>
                </a:rPr>
                <a:t>F(1)</a:t>
              </a:r>
            </a:p>
          </p:txBody>
        </p:sp>
        <p:sp>
          <p:nvSpPr>
            <p:cNvPr id="55315" name="Freeform 19"/>
            <p:cNvSpPr>
              <a:spLocks/>
            </p:cNvSpPr>
            <p:nvPr/>
          </p:nvSpPr>
          <p:spPr bwMode="auto">
            <a:xfrm>
              <a:off x="3583264" y="4671075"/>
              <a:ext cx="291050" cy="419233"/>
            </a:xfrm>
            <a:custGeom>
              <a:avLst/>
              <a:gdLst/>
              <a:ahLst/>
              <a:cxnLst>
                <a:cxn ang="0">
                  <a:pos x="193" y="0"/>
                </a:cxn>
                <a:cxn ang="0">
                  <a:pos x="0" y="278"/>
                </a:cxn>
              </a:cxnLst>
              <a:rect l="0" t="0" r="r" b="b"/>
              <a:pathLst>
                <a:path w="193" h="278">
                  <a:moveTo>
                    <a:pt x="193" y="0"/>
                  </a:moveTo>
                  <a:lnTo>
                    <a:pt x="0" y="278"/>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55316" name="Freeform 20"/>
            <p:cNvSpPr>
              <a:spLocks/>
            </p:cNvSpPr>
            <p:nvPr/>
          </p:nvSpPr>
          <p:spPr bwMode="auto">
            <a:xfrm>
              <a:off x="4248305" y="4663535"/>
              <a:ext cx="292558" cy="426773"/>
            </a:xfrm>
            <a:custGeom>
              <a:avLst/>
              <a:gdLst/>
              <a:ahLst/>
              <a:cxnLst>
                <a:cxn ang="0">
                  <a:pos x="0" y="0"/>
                </a:cxn>
                <a:cxn ang="0">
                  <a:pos x="194" y="283"/>
                </a:cxn>
              </a:cxnLst>
              <a:rect l="0" t="0" r="r" b="b"/>
              <a:pathLst>
                <a:path w="194" h="283">
                  <a:moveTo>
                    <a:pt x="0" y="0"/>
                  </a:moveTo>
                  <a:lnTo>
                    <a:pt x="194" y="283"/>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55306" name="Text Box 10"/>
            <p:cNvSpPr txBox="1">
              <a:spLocks noChangeArrowheads="1"/>
            </p:cNvSpPr>
            <p:nvPr/>
          </p:nvSpPr>
          <p:spPr bwMode="auto">
            <a:xfrm>
              <a:off x="977384" y="5129517"/>
              <a:ext cx="683138"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Consolas" pitchFamily="49" charset="0"/>
                  <a:cs typeface="Consolas" pitchFamily="49" charset="0"/>
                </a:rPr>
                <a:t>F(3)</a:t>
              </a:r>
            </a:p>
          </p:txBody>
        </p:sp>
        <p:sp>
          <p:nvSpPr>
            <p:cNvPr id="55307" name="Text Box 11"/>
            <p:cNvSpPr txBox="1">
              <a:spLocks noChangeArrowheads="1"/>
            </p:cNvSpPr>
            <p:nvPr/>
          </p:nvSpPr>
          <p:spPr bwMode="auto">
            <a:xfrm>
              <a:off x="2075232" y="5153645"/>
              <a:ext cx="683138"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Consolas" pitchFamily="49" charset="0"/>
                  <a:cs typeface="Consolas" pitchFamily="49" charset="0"/>
                </a:rPr>
                <a:t>F(2)</a:t>
              </a:r>
            </a:p>
          </p:txBody>
        </p:sp>
        <p:sp>
          <p:nvSpPr>
            <p:cNvPr id="55317" name="Freeform 21"/>
            <p:cNvSpPr>
              <a:spLocks/>
            </p:cNvSpPr>
            <p:nvPr/>
          </p:nvSpPr>
          <p:spPr bwMode="auto">
            <a:xfrm>
              <a:off x="1435826" y="4659011"/>
              <a:ext cx="327243" cy="467490"/>
            </a:xfrm>
            <a:custGeom>
              <a:avLst/>
              <a:gdLst/>
              <a:ahLst/>
              <a:cxnLst>
                <a:cxn ang="0">
                  <a:pos x="217" y="0"/>
                </a:cxn>
                <a:cxn ang="0">
                  <a:pos x="0" y="310"/>
                </a:cxn>
              </a:cxnLst>
              <a:rect l="0" t="0" r="r" b="b"/>
              <a:pathLst>
                <a:path w="217" h="310">
                  <a:moveTo>
                    <a:pt x="217" y="0"/>
                  </a:moveTo>
                  <a:lnTo>
                    <a:pt x="0" y="310"/>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55318" name="Freeform 22"/>
            <p:cNvSpPr>
              <a:spLocks/>
            </p:cNvSpPr>
            <p:nvPr/>
          </p:nvSpPr>
          <p:spPr bwMode="auto">
            <a:xfrm>
              <a:off x="2076739" y="4659010"/>
              <a:ext cx="352121" cy="484501"/>
            </a:xfrm>
            <a:custGeom>
              <a:avLst/>
              <a:gdLst/>
              <a:ahLst/>
              <a:cxnLst>
                <a:cxn ang="0">
                  <a:pos x="0" y="0"/>
                </a:cxn>
                <a:cxn ang="0">
                  <a:pos x="210" y="310"/>
                </a:cxn>
              </a:cxnLst>
              <a:rect l="0" t="0" r="r" b="b"/>
              <a:pathLst>
                <a:path w="210" h="310">
                  <a:moveTo>
                    <a:pt x="0" y="0"/>
                  </a:moveTo>
                  <a:lnTo>
                    <a:pt x="210" y="310"/>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55304" name="Text Box 8"/>
            <p:cNvSpPr txBox="1">
              <a:spLocks noChangeArrowheads="1"/>
            </p:cNvSpPr>
            <p:nvPr/>
          </p:nvSpPr>
          <p:spPr bwMode="auto">
            <a:xfrm>
              <a:off x="1560992" y="4280495"/>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Consolas" pitchFamily="49" charset="0"/>
                  <a:cs typeface="Consolas" pitchFamily="49" charset="0"/>
                </a:rPr>
                <a:t>F(4)</a:t>
              </a:r>
            </a:p>
          </p:txBody>
        </p:sp>
        <p:sp>
          <p:nvSpPr>
            <p:cNvPr id="55312" name="Text Box 16"/>
            <p:cNvSpPr txBox="1">
              <a:spLocks noChangeArrowheads="1"/>
            </p:cNvSpPr>
            <p:nvPr/>
          </p:nvSpPr>
          <p:spPr bwMode="auto">
            <a:xfrm>
              <a:off x="3715971" y="4277479"/>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Consolas" pitchFamily="49" charset="0"/>
                  <a:cs typeface="Consolas" pitchFamily="49" charset="0"/>
                </a:rPr>
                <a:t>F(3)</a:t>
              </a:r>
            </a:p>
          </p:txBody>
        </p:sp>
        <p:sp>
          <p:nvSpPr>
            <p:cNvPr id="55319" name="Freeform 23"/>
            <p:cNvSpPr>
              <a:spLocks/>
            </p:cNvSpPr>
            <p:nvPr/>
          </p:nvSpPr>
          <p:spPr bwMode="auto">
            <a:xfrm>
              <a:off x="2143093" y="3911027"/>
              <a:ext cx="717823" cy="369468"/>
            </a:xfrm>
            <a:custGeom>
              <a:avLst/>
              <a:gdLst/>
              <a:ahLst/>
              <a:cxnLst>
                <a:cxn ang="0">
                  <a:pos x="476" y="0"/>
                </a:cxn>
                <a:cxn ang="0">
                  <a:pos x="0" y="245"/>
                </a:cxn>
              </a:cxnLst>
              <a:rect l="0" t="0" r="r" b="b"/>
              <a:pathLst>
                <a:path w="476" h="245">
                  <a:moveTo>
                    <a:pt x="476" y="0"/>
                  </a:moveTo>
                  <a:lnTo>
                    <a:pt x="0" y="245"/>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55320" name="Freeform 24"/>
            <p:cNvSpPr>
              <a:spLocks/>
            </p:cNvSpPr>
            <p:nvPr/>
          </p:nvSpPr>
          <p:spPr bwMode="auto">
            <a:xfrm>
              <a:off x="3174587" y="3917059"/>
              <a:ext cx="678614" cy="363436"/>
            </a:xfrm>
            <a:custGeom>
              <a:avLst/>
              <a:gdLst/>
              <a:ahLst/>
              <a:cxnLst>
                <a:cxn ang="0">
                  <a:pos x="0" y="0"/>
                </a:cxn>
                <a:cxn ang="0">
                  <a:pos x="450" y="241"/>
                </a:cxn>
              </a:cxnLst>
              <a:rect l="0" t="0" r="r" b="b"/>
              <a:pathLst>
                <a:path w="450" h="241">
                  <a:moveTo>
                    <a:pt x="0" y="0"/>
                  </a:moveTo>
                  <a:lnTo>
                    <a:pt x="450" y="241"/>
                  </a:lnTo>
                </a:path>
              </a:pathLst>
            </a:custGeom>
            <a:noFill/>
            <a:ln w="28575">
              <a:solidFill>
                <a:srgbClr val="000000"/>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55324" name="Text Box 28"/>
            <p:cNvSpPr txBox="1">
              <a:spLocks noChangeArrowheads="1"/>
            </p:cNvSpPr>
            <p:nvPr/>
          </p:nvSpPr>
          <p:spPr bwMode="auto">
            <a:xfrm>
              <a:off x="5322024" y="5114436"/>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Consolas" pitchFamily="49" charset="0"/>
                  <a:cs typeface="Consolas" pitchFamily="49" charset="0"/>
                </a:rPr>
                <a:t>F(2)</a:t>
              </a:r>
            </a:p>
          </p:txBody>
        </p:sp>
        <p:sp>
          <p:nvSpPr>
            <p:cNvPr id="55325" name="Text Box 29"/>
            <p:cNvSpPr txBox="1">
              <a:spLocks noChangeArrowheads="1"/>
            </p:cNvSpPr>
            <p:nvPr/>
          </p:nvSpPr>
          <p:spPr bwMode="auto">
            <a:xfrm>
              <a:off x="6552579" y="5114436"/>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Consolas" pitchFamily="49" charset="0"/>
                  <a:cs typeface="Consolas" pitchFamily="49" charset="0"/>
                </a:rPr>
                <a:t>F(1)</a:t>
              </a:r>
            </a:p>
          </p:txBody>
        </p:sp>
        <p:sp>
          <p:nvSpPr>
            <p:cNvPr id="55326" name="Freeform 30"/>
            <p:cNvSpPr>
              <a:spLocks/>
            </p:cNvSpPr>
            <p:nvPr/>
          </p:nvSpPr>
          <p:spPr bwMode="auto">
            <a:xfrm>
              <a:off x="5801579" y="4690680"/>
              <a:ext cx="266922" cy="414708"/>
            </a:xfrm>
            <a:custGeom>
              <a:avLst/>
              <a:gdLst/>
              <a:ahLst/>
              <a:cxnLst>
                <a:cxn ang="0">
                  <a:pos x="177" y="0"/>
                </a:cxn>
                <a:cxn ang="0">
                  <a:pos x="0" y="275"/>
                </a:cxn>
              </a:cxnLst>
              <a:rect l="0" t="0" r="r" b="b"/>
              <a:pathLst>
                <a:path w="177" h="275">
                  <a:moveTo>
                    <a:pt x="177" y="0"/>
                  </a:moveTo>
                  <a:lnTo>
                    <a:pt x="0" y="275"/>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55327" name="Freeform 31"/>
            <p:cNvSpPr>
              <a:spLocks/>
            </p:cNvSpPr>
            <p:nvPr/>
          </p:nvSpPr>
          <p:spPr bwMode="auto">
            <a:xfrm>
              <a:off x="6466621" y="4678616"/>
              <a:ext cx="292558" cy="426773"/>
            </a:xfrm>
            <a:custGeom>
              <a:avLst/>
              <a:gdLst/>
              <a:ahLst/>
              <a:cxnLst>
                <a:cxn ang="0">
                  <a:pos x="0" y="0"/>
                </a:cxn>
                <a:cxn ang="0">
                  <a:pos x="194" y="283"/>
                </a:cxn>
              </a:cxnLst>
              <a:rect l="0" t="0" r="r" b="b"/>
              <a:pathLst>
                <a:path w="194" h="283">
                  <a:moveTo>
                    <a:pt x="0" y="0"/>
                  </a:moveTo>
                  <a:lnTo>
                    <a:pt x="194" y="283"/>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55322" name="Text Box 26"/>
            <p:cNvSpPr txBox="1">
              <a:spLocks noChangeArrowheads="1"/>
            </p:cNvSpPr>
            <p:nvPr/>
          </p:nvSpPr>
          <p:spPr bwMode="auto">
            <a:xfrm>
              <a:off x="5934285" y="4292559"/>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Consolas" pitchFamily="49" charset="0"/>
                  <a:cs typeface="Consolas" pitchFamily="49" charset="0"/>
                </a:rPr>
                <a:t>F(3)</a:t>
              </a:r>
            </a:p>
          </p:txBody>
        </p:sp>
        <p:sp>
          <p:nvSpPr>
            <p:cNvPr id="55323" name="Text Box 27"/>
            <p:cNvSpPr txBox="1">
              <a:spLocks noChangeArrowheads="1"/>
            </p:cNvSpPr>
            <p:nvPr/>
          </p:nvSpPr>
          <p:spPr bwMode="auto">
            <a:xfrm>
              <a:off x="7032133" y="4316688"/>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Consolas" pitchFamily="49" charset="0"/>
                  <a:cs typeface="Consolas" pitchFamily="49" charset="0"/>
                </a:rPr>
                <a:t>F(2)</a:t>
              </a:r>
            </a:p>
          </p:txBody>
        </p:sp>
        <p:sp>
          <p:nvSpPr>
            <p:cNvPr id="55328" name="Freeform 32"/>
            <p:cNvSpPr>
              <a:spLocks/>
            </p:cNvSpPr>
            <p:nvPr/>
          </p:nvSpPr>
          <p:spPr bwMode="auto">
            <a:xfrm>
              <a:off x="6392727" y="3832609"/>
              <a:ext cx="298590" cy="456934"/>
            </a:xfrm>
            <a:custGeom>
              <a:avLst/>
              <a:gdLst/>
              <a:ahLst/>
              <a:cxnLst>
                <a:cxn ang="0">
                  <a:pos x="198" y="0"/>
                </a:cxn>
                <a:cxn ang="0">
                  <a:pos x="0" y="303"/>
                </a:cxn>
              </a:cxnLst>
              <a:rect l="0" t="0" r="r" b="b"/>
              <a:pathLst>
                <a:path w="198" h="303">
                  <a:moveTo>
                    <a:pt x="198" y="0"/>
                  </a:moveTo>
                  <a:lnTo>
                    <a:pt x="0" y="303"/>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55329" name="Freeform 33"/>
            <p:cNvSpPr>
              <a:spLocks/>
            </p:cNvSpPr>
            <p:nvPr/>
          </p:nvSpPr>
          <p:spPr bwMode="auto">
            <a:xfrm>
              <a:off x="7035149" y="3838641"/>
              <a:ext cx="315179" cy="450902"/>
            </a:xfrm>
            <a:custGeom>
              <a:avLst/>
              <a:gdLst/>
              <a:ahLst/>
              <a:cxnLst>
                <a:cxn ang="0">
                  <a:pos x="0" y="0"/>
                </a:cxn>
                <a:cxn ang="0">
                  <a:pos x="209" y="299"/>
                </a:cxn>
              </a:cxnLst>
              <a:rect l="0" t="0" r="r" b="b"/>
              <a:pathLst>
                <a:path w="209" h="299">
                  <a:moveTo>
                    <a:pt x="0" y="0"/>
                  </a:moveTo>
                  <a:lnTo>
                    <a:pt x="209" y="299"/>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55330" name="Freeform 34"/>
            <p:cNvSpPr>
              <a:spLocks/>
            </p:cNvSpPr>
            <p:nvPr/>
          </p:nvSpPr>
          <p:spPr bwMode="auto">
            <a:xfrm>
              <a:off x="3308802" y="3030336"/>
              <a:ext cx="1229047" cy="497651"/>
            </a:xfrm>
            <a:custGeom>
              <a:avLst/>
              <a:gdLst/>
              <a:ahLst/>
              <a:cxnLst>
                <a:cxn ang="0">
                  <a:pos x="815" y="0"/>
                </a:cxn>
                <a:cxn ang="0">
                  <a:pos x="0" y="330"/>
                </a:cxn>
              </a:cxnLst>
              <a:rect l="0" t="0" r="r" b="b"/>
              <a:pathLst>
                <a:path w="815" h="330">
                  <a:moveTo>
                    <a:pt x="815" y="0"/>
                  </a:moveTo>
                  <a:lnTo>
                    <a:pt x="0" y="330"/>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55303" name="Text Box 7"/>
            <p:cNvSpPr txBox="1">
              <a:spLocks noChangeArrowheads="1"/>
            </p:cNvSpPr>
            <p:nvPr/>
          </p:nvSpPr>
          <p:spPr bwMode="auto">
            <a:xfrm>
              <a:off x="2643759" y="3527987"/>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Consolas" pitchFamily="49" charset="0"/>
                  <a:cs typeface="Consolas" pitchFamily="49" charset="0"/>
                </a:rPr>
                <a:t>F(5)</a:t>
              </a:r>
            </a:p>
          </p:txBody>
        </p:sp>
        <p:sp>
          <p:nvSpPr>
            <p:cNvPr id="55321" name="Text Box 25"/>
            <p:cNvSpPr txBox="1">
              <a:spLocks noChangeArrowheads="1"/>
            </p:cNvSpPr>
            <p:nvPr/>
          </p:nvSpPr>
          <p:spPr bwMode="auto">
            <a:xfrm>
              <a:off x="6517894" y="3443537"/>
              <a:ext cx="683139" cy="3860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spcBef>
                  <a:spcPct val="50000"/>
                </a:spcBef>
              </a:pPr>
              <a:r>
                <a:rPr lang="en-US" altLang="zh-CN" sz="2000" dirty="0">
                  <a:solidFill>
                    <a:srgbClr val="0000FF"/>
                  </a:solidFill>
                  <a:latin typeface="Consolas" pitchFamily="49" charset="0"/>
                  <a:cs typeface="Consolas" pitchFamily="49" charset="0"/>
                </a:rPr>
                <a:t>F(4)</a:t>
              </a:r>
            </a:p>
          </p:txBody>
        </p:sp>
        <p:sp>
          <p:nvSpPr>
            <p:cNvPr id="55331" name="Freeform 35"/>
            <p:cNvSpPr>
              <a:spLocks/>
            </p:cNvSpPr>
            <p:nvPr/>
          </p:nvSpPr>
          <p:spPr bwMode="auto">
            <a:xfrm>
              <a:off x="5225510" y="3030336"/>
              <a:ext cx="1295400" cy="429790"/>
            </a:xfrm>
            <a:custGeom>
              <a:avLst/>
              <a:gdLst/>
              <a:ahLst/>
              <a:cxnLst>
                <a:cxn ang="0">
                  <a:pos x="0" y="0"/>
                </a:cxn>
                <a:cxn ang="0">
                  <a:pos x="859" y="285"/>
                </a:cxn>
              </a:cxnLst>
              <a:rect l="0" t="0" r="r" b="b"/>
              <a:pathLst>
                <a:path w="859" h="285">
                  <a:moveTo>
                    <a:pt x="0" y="0"/>
                  </a:moveTo>
                  <a:lnTo>
                    <a:pt x="859" y="285"/>
                  </a:lnTo>
                </a:path>
              </a:pathLst>
            </a:custGeom>
            <a:noFill/>
            <a:ln w="28575" cap="flat" cmpd="sng">
              <a:solidFill>
                <a:srgbClr val="000000"/>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55341" name="Text Box 45"/>
            <p:cNvSpPr txBox="1">
              <a:spLocks noChangeArrowheads="1"/>
            </p:cNvSpPr>
            <p:nvPr/>
          </p:nvSpPr>
          <p:spPr bwMode="auto">
            <a:xfrm>
              <a:off x="5143504" y="2214554"/>
              <a:ext cx="1915201" cy="400110"/>
            </a:xfrm>
            <a:prstGeom prst="rect">
              <a:avLst/>
            </a:prstGeom>
            <a:noFill/>
            <a:ln w="38100" algn="ctr">
              <a:noFill/>
              <a:miter lim="800000"/>
              <a:headEnd/>
              <a:tailEnd type="none" w="lg" len="lg"/>
            </a:ln>
            <a:effectLst/>
          </p:spPr>
          <p:txBody>
            <a:bodyPr>
              <a:spAutoFit/>
            </a:bodyPr>
            <a:lstStyle/>
            <a:p>
              <a:pPr algn="l">
                <a:spcBef>
                  <a:spcPct val="50000"/>
                </a:spcBef>
              </a:pPr>
              <a:r>
                <a:rPr lang="zh-CN" altLang="en-US" sz="2000" dirty="0">
                  <a:latin typeface="Consolas" pitchFamily="49" charset="0"/>
                  <a:ea typeface="楷体" pitchFamily="49" charset="-122"/>
                  <a:cs typeface="Consolas" pitchFamily="49" charset="0"/>
                </a:rPr>
                <a:t>求得</a:t>
              </a:r>
              <a:r>
                <a:rPr lang="en-US" altLang="zh-CN" sz="2000" dirty="0">
                  <a:latin typeface="Consolas" pitchFamily="49" charset="0"/>
                  <a:ea typeface="楷体" pitchFamily="49" charset="-122"/>
                  <a:cs typeface="Consolas" pitchFamily="49" charset="0"/>
                </a:rPr>
                <a:t>F(6)=8</a:t>
              </a:r>
            </a:p>
          </p:txBody>
        </p:sp>
        <p:sp>
          <p:nvSpPr>
            <p:cNvPr id="58" name="TextBox 57"/>
            <p:cNvSpPr txBox="1"/>
            <p:nvPr/>
          </p:nvSpPr>
          <p:spPr>
            <a:xfrm>
              <a:off x="3786182" y="5896293"/>
              <a:ext cx="2214578" cy="400110"/>
            </a:xfrm>
            <a:prstGeom prst="rect">
              <a:avLst/>
            </a:prstGeom>
            <a:noFill/>
          </p:spPr>
          <p:txBody>
            <a:bodyPr wrap="square" rtlCol="0">
              <a:spAutoFit/>
            </a:bodyPr>
            <a:lstStyle/>
            <a:p>
              <a:pPr algn="l"/>
              <a:r>
                <a:rPr lang="zh-CN" altLang="en-US" sz="2000" smtClean="0">
                  <a:latin typeface="仿宋" pitchFamily="49" charset="-122"/>
                  <a:ea typeface="仿宋" pitchFamily="49" charset="-122"/>
                  <a:cs typeface="Consolas" pitchFamily="49" charset="0"/>
                </a:rPr>
                <a:t>一颗递归树</a:t>
              </a:r>
              <a:endParaRPr lang="zh-CN" altLang="en-US" sz="2000">
                <a:latin typeface="仿宋" pitchFamily="49" charset="-122"/>
                <a:ea typeface="仿宋" pitchFamily="49" charset="-122"/>
                <a:cs typeface="Consolas" pitchFamily="49" charset="0"/>
              </a:endParaRPr>
            </a:p>
          </p:txBody>
        </p:sp>
        <p:cxnSp>
          <p:nvCxnSpPr>
            <p:cNvPr id="40" name="直接箭头连接符 39"/>
            <p:cNvCxnSpPr/>
            <p:nvPr/>
          </p:nvCxnSpPr>
          <p:spPr>
            <a:xfrm rot="5400000">
              <a:off x="4463438" y="2458188"/>
              <a:ext cx="360000" cy="1588"/>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41" name="Freeform 34"/>
            <p:cNvSpPr>
              <a:spLocks/>
            </p:cNvSpPr>
            <p:nvPr/>
          </p:nvSpPr>
          <p:spPr bwMode="auto">
            <a:xfrm>
              <a:off x="3155940" y="2905949"/>
              <a:ext cx="1346523" cy="569089"/>
            </a:xfrm>
            <a:custGeom>
              <a:avLst/>
              <a:gdLst/>
              <a:ahLst/>
              <a:cxnLst>
                <a:cxn ang="0">
                  <a:pos x="815" y="0"/>
                </a:cxn>
                <a:cxn ang="0">
                  <a:pos x="0" y="330"/>
                </a:cxn>
              </a:cxnLst>
              <a:rect l="0" t="0" r="r" b="b"/>
              <a:pathLst>
                <a:path w="815" h="330">
                  <a:moveTo>
                    <a:pt x="815" y="0"/>
                  </a:moveTo>
                  <a:lnTo>
                    <a:pt x="0" y="330"/>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2" name="Freeform 23"/>
            <p:cNvSpPr>
              <a:spLocks/>
            </p:cNvSpPr>
            <p:nvPr/>
          </p:nvSpPr>
          <p:spPr bwMode="auto">
            <a:xfrm>
              <a:off x="1974832" y="3891388"/>
              <a:ext cx="717823" cy="369468"/>
            </a:xfrm>
            <a:custGeom>
              <a:avLst/>
              <a:gdLst/>
              <a:ahLst/>
              <a:cxnLst>
                <a:cxn ang="0">
                  <a:pos x="476" y="0"/>
                </a:cxn>
                <a:cxn ang="0">
                  <a:pos x="0" y="245"/>
                </a:cxn>
              </a:cxnLst>
              <a:rect l="0" t="0" r="r" b="b"/>
              <a:pathLst>
                <a:path w="476" h="245">
                  <a:moveTo>
                    <a:pt x="476" y="0"/>
                  </a:moveTo>
                  <a:lnTo>
                    <a:pt x="0" y="245"/>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3" name="Freeform 21"/>
            <p:cNvSpPr>
              <a:spLocks/>
            </p:cNvSpPr>
            <p:nvPr/>
          </p:nvSpPr>
          <p:spPr bwMode="auto">
            <a:xfrm>
              <a:off x="1298552" y="4651384"/>
              <a:ext cx="327243" cy="467490"/>
            </a:xfrm>
            <a:custGeom>
              <a:avLst/>
              <a:gdLst/>
              <a:ahLst/>
              <a:cxnLst>
                <a:cxn ang="0">
                  <a:pos x="217" y="0"/>
                </a:cxn>
                <a:cxn ang="0">
                  <a:pos x="0" y="310"/>
                </a:cxn>
              </a:cxnLst>
              <a:rect l="0" t="0" r="r" b="b"/>
              <a:pathLst>
                <a:path w="217" h="310">
                  <a:moveTo>
                    <a:pt x="217" y="0"/>
                  </a:moveTo>
                  <a:lnTo>
                    <a:pt x="0" y="310"/>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4" name="Freeform 14"/>
            <p:cNvSpPr>
              <a:spLocks/>
            </p:cNvSpPr>
            <p:nvPr/>
          </p:nvSpPr>
          <p:spPr bwMode="auto">
            <a:xfrm>
              <a:off x="701648" y="5534040"/>
              <a:ext cx="266921" cy="414709"/>
            </a:xfrm>
            <a:custGeom>
              <a:avLst/>
              <a:gdLst/>
              <a:ahLst/>
              <a:cxnLst>
                <a:cxn ang="0">
                  <a:pos x="177" y="0"/>
                </a:cxn>
                <a:cxn ang="0">
                  <a:pos x="0" y="275"/>
                </a:cxn>
              </a:cxnLst>
              <a:rect l="0" t="0" r="r" b="b"/>
              <a:pathLst>
                <a:path w="177" h="275">
                  <a:moveTo>
                    <a:pt x="177" y="0"/>
                  </a:moveTo>
                  <a:lnTo>
                    <a:pt x="0" y="275"/>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45" name="Freeform 14"/>
            <p:cNvSpPr>
              <a:spLocks/>
            </p:cNvSpPr>
            <p:nvPr/>
          </p:nvSpPr>
          <p:spPr bwMode="auto">
            <a:xfrm>
              <a:off x="966762" y="5508640"/>
              <a:ext cx="266921" cy="414709"/>
            </a:xfrm>
            <a:custGeom>
              <a:avLst/>
              <a:gdLst/>
              <a:ahLst/>
              <a:cxnLst>
                <a:cxn ang="0">
                  <a:pos x="177" y="0"/>
                </a:cxn>
                <a:cxn ang="0">
                  <a:pos x="0" y="275"/>
                </a:cxn>
              </a:cxnLst>
              <a:rect l="0" t="0" r="r" b="b"/>
              <a:pathLst>
                <a:path w="177" h="275">
                  <a:moveTo>
                    <a:pt x="177" y="0"/>
                  </a:moveTo>
                  <a:lnTo>
                    <a:pt x="0" y="275"/>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latin typeface="Consolas" pitchFamily="49" charset="0"/>
                <a:cs typeface="Consolas" pitchFamily="49" charset="0"/>
              </a:endParaRPr>
            </a:p>
          </p:txBody>
        </p:sp>
        <p:sp>
          <p:nvSpPr>
            <p:cNvPr id="46" name="Freeform 21"/>
            <p:cNvSpPr>
              <a:spLocks/>
            </p:cNvSpPr>
            <p:nvPr/>
          </p:nvSpPr>
          <p:spPr bwMode="auto">
            <a:xfrm>
              <a:off x="1527152" y="4689484"/>
              <a:ext cx="327243" cy="467490"/>
            </a:xfrm>
            <a:custGeom>
              <a:avLst/>
              <a:gdLst/>
              <a:ahLst/>
              <a:cxnLst>
                <a:cxn ang="0">
                  <a:pos x="217" y="0"/>
                </a:cxn>
                <a:cxn ang="0">
                  <a:pos x="0" y="310"/>
                </a:cxn>
              </a:cxnLst>
              <a:rect l="0" t="0" r="r" b="b"/>
              <a:pathLst>
                <a:path w="217" h="310">
                  <a:moveTo>
                    <a:pt x="217" y="0"/>
                  </a:moveTo>
                  <a:lnTo>
                    <a:pt x="0" y="310"/>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latin typeface="Consolas" pitchFamily="49" charset="0"/>
                <a:cs typeface="Consolas" pitchFamily="49" charset="0"/>
              </a:endParaRPr>
            </a:p>
          </p:txBody>
        </p:sp>
        <p:sp>
          <p:nvSpPr>
            <p:cNvPr id="47" name="Freeform 23"/>
            <p:cNvSpPr>
              <a:spLocks/>
            </p:cNvSpPr>
            <p:nvPr/>
          </p:nvSpPr>
          <p:spPr bwMode="auto">
            <a:xfrm>
              <a:off x="2231741" y="3954466"/>
              <a:ext cx="717823" cy="369468"/>
            </a:xfrm>
            <a:custGeom>
              <a:avLst/>
              <a:gdLst/>
              <a:ahLst/>
              <a:cxnLst>
                <a:cxn ang="0">
                  <a:pos x="476" y="0"/>
                </a:cxn>
                <a:cxn ang="0">
                  <a:pos x="0" y="245"/>
                </a:cxn>
              </a:cxnLst>
              <a:rect l="0" t="0" r="r" b="b"/>
              <a:pathLst>
                <a:path w="476" h="245">
                  <a:moveTo>
                    <a:pt x="476" y="0"/>
                  </a:moveTo>
                  <a:lnTo>
                    <a:pt x="0" y="245"/>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latin typeface="Consolas" pitchFamily="49" charset="0"/>
                <a:cs typeface="Consolas" pitchFamily="49" charset="0"/>
              </a:endParaRPr>
            </a:p>
          </p:txBody>
        </p:sp>
        <p:sp>
          <p:nvSpPr>
            <p:cNvPr id="48" name="Freeform 24"/>
            <p:cNvSpPr>
              <a:spLocks/>
            </p:cNvSpPr>
            <p:nvPr/>
          </p:nvSpPr>
          <p:spPr bwMode="auto">
            <a:xfrm>
              <a:off x="3016240" y="3918058"/>
              <a:ext cx="678614" cy="363436"/>
            </a:xfrm>
            <a:custGeom>
              <a:avLst/>
              <a:gdLst/>
              <a:ahLst/>
              <a:cxnLst>
                <a:cxn ang="0">
                  <a:pos x="0" y="0"/>
                </a:cxn>
                <a:cxn ang="0">
                  <a:pos x="450" y="241"/>
                </a:cxn>
              </a:cxnLst>
              <a:rect l="0" t="0" r="r" b="b"/>
              <a:pathLst>
                <a:path w="450" h="241">
                  <a:moveTo>
                    <a:pt x="0" y="0"/>
                  </a:moveTo>
                  <a:lnTo>
                    <a:pt x="450" y="241"/>
                  </a:lnTo>
                </a:path>
              </a:pathLst>
            </a:custGeom>
            <a:noFill/>
            <a:ln w="38100">
              <a:solidFill>
                <a:srgbClr val="FF00FF"/>
              </a:solidFill>
              <a:miter lim="800000"/>
              <a:headEnd/>
              <a:tailEnd type="arrow" w="med" len="med"/>
            </a:ln>
            <a:effectLst/>
          </p:spPr>
          <p:txBody>
            <a:bodyPr wrap="none"/>
            <a:lstStyle/>
            <a:p>
              <a:endParaRPr lang="zh-CN" altLang="en-US">
                <a:latin typeface="Consolas" pitchFamily="49" charset="0"/>
                <a:cs typeface="Consolas" pitchFamily="49" charset="0"/>
              </a:endParaRPr>
            </a:p>
          </p:txBody>
        </p:sp>
        <p:sp>
          <p:nvSpPr>
            <p:cNvPr id="49" name="Freeform 19"/>
            <p:cNvSpPr>
              <a:spLocks/>
            </p:cNvSpPr>
            <p:nvPr/>
          </p:nvSpPr>
          <p:spPr bwMode="auto">
            <a:xfrm>
              <a:off x="3441692" y="4676784"/>
              <a:ext cx="291050" cy="419233"/>
            </a:xfrm>
            <a:custGeom>
              <a:avLst/>
              <a:gdLst/>
              <a:ahLst/>
              <a:cxnLst>
                <a:cxn ang="0">
                  <a:pos x="193" y="0"/>
                </a:cxn>
                <a:cxn ang="0">
                  <a:pos x="0" y="278"/>
                </a:cxn>
              </a:cxnLst>
              <a:rect l="0" t="0" r="r" b="b"/>
              <a:pathLst>
                <a:path w="193" h="278">
                  <a:moveTo>
                    <a:pt x="193" y="0"/>
                  </a:moveTo>
                  <a:lnTo>
                    <a:pt x="0" y="278"/>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50" name="Freeform 20"/>
            <p:cNvSpPr>
              <a:spLocks/>
            </p:cNvSpPr>
            <p:nvPr/>
          </p:nvSpPr>
          <p:spPr bwMode="auto">
            <a:xfrm>
              <a:off x="4151310" y="4689484"/>
              <a:ext cx="292558" cy="426773"/>
            </a:xfrm>
            <a:custGeom>
              <a:avLst/>
              <a:gdLst/>
              <a:ahLst/>
              <a:cxnLst>
                <a:cxn ang="0">
                  <a:pos x="0" y="0"/>
                </a:cxn>
                <a:cxn ang="0">
                  <a:pos x="194" y="283"/>
                </a:cxn>
              </a:cxnLst>
              <a:rect l="0" t="0" r="r" b="b"/>
              <a:pathLst>
                <a:path w="194" h="283">
                  <a:moveTo>
                    <a:pt x="0" y="0"/>
                  </a:moveTo>
                  <a:lnTo>
                    <a:pt x="194" y="283"/>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latin typeface="Consolas" pitchFamily="49" charset="0"/>
                <a:cs typeface="Consolas" pitchFamily="49" charset="0"/>
              </a:endParaRPr>
            </a:p>
          </p:txBody>
        </p:sp>
        <p:sp>
          <p:nvSpPr>
            <p:cNvPr id="51" name="Freeform 35"/>
            <p:cNvSpPr>
              <a:spLocks/>
            </p:cNvSpPr>
            <p:nvPr/>
          </p:nvSpPr>
          <p:spPr bwMode="auto">
            <a:xfrm>
              <a:off x="5041904" y="3059110"/>
              <a:ext cx="1458922" cy="512766"/>
            </a:xfrm>
            <a:custGeom>
              <a:avLst/>
              <a:gdLst/>
              <a:ahLst/>
              <a:cxnLst>
                <a:cxn ang="0">
                  <a:pos x="0" y="0"/>
                </a:cxn>
                <a:cxn ang="0">
                  <a:pos x="859" y="285"/>
                </a:cxn>
              </a:cxnLst>
              <a:rect l="0" t="0" r="r" b="b"/>
              <a:pathLst>
                <a:path w="859" h="285">
                  <a:moveTo>
                    <a:pt x="0" y="0"/>
                  </a:moveTo>
                  <a:lnTo>
                    <a:pt x="859" y="285"/>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52" name="Freeform 19"/>
            <p:cNvSpPr>
              <a:spLocks/>
            </p:cNvSpPr>
            <p:nvPr/>
          </p:nvSpPr>
          <p:spPr bwMode="auto">
            <a:xfrm>
              <a:off x="3684046" y="4668846"/>
              <a:ext cx="291050" cy="419233"/>
            </a:xfrm>
            <a:custGeom>
              <a:avLst/>
              <a:gdLst/>
              <a:ahLst/>
              <a:cxnLst>
                <a:cxn ang="0">
                  <a:pos x="193" y="0"/>
                </a:cxn>
                <a:cxn ang="0">
                  <a:pos x="0" y="278"/>
                </a:cxn>
              </a:cxnLst>
              <a:rect l="0" t="0" r="r" b="b"/>
              <a:pathLst>
                <a:path w="193" h="278">
                  <a:moveTo>
                    <a:pt x="193" y="0"/>
                  </a:moveTo>
                  <a:lnTo>
                    <a:pt x="0" y="278"/>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latin typeface="Consolas" pitchFamily="49" charset="0"/>
                <a:cs typeface="Consolas" pitchFamily="49" charset="0"/>
              </a:endParaRPr>
            </a:p>
          </p:txBody>
        </p:sp>
        <p:sp>
          <p:nvSpPr>
            <p:cNvPr id="53" name="Freeform 20"/>
            <p:cNvSpPr>
              <a:spLocks/>
            </p:cNvSpPr>
            <p:nvPr/>
          </p:nvSpPr>
          <p:spPr bwMode="auto">
            <a:xfrm>
              <a:off x="4401680" y="4694246"/>
              <a:ext cx="292558" cy="426773"/>
            </a:xfrm>
            <a:custGeom>
              <a:avLst/>
              <a:gdLst/>
              <a:ahLst/>
              <a:cxnLst>
                <a:cxn ang="0">
                  <a:pos x="0" y="0"/>
                </a:cxn>
                <a:cxn ang="0">
                  <a:pos x="194" y="283"/>
                </a:cxn>
              </a:cxnLst>
              <a:rect l="0" t="0" r="r" b="b"/>
              <a:pathLst>
                <a:path w="194" h="283">
                  <a:moveTo>
                    <a:pt x="0" y="0"/>
                  </a:moveTo>
                  <a:lnTo>
                    <a:pt x="194" y="283"/>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latin typeface="Consolas" pitchFamily="49" charset="0"/>
                <a:cs typeface="Consolas" pitchFamily="49" charset="0"/>
              </a:endParaRPr>
            </a:p>
          </p:txBody>
        </p:sp>
        <p:sp>
          <p:nvSpPr>
            <p:cNvPr id="54" name="Freeform 24"/>
            <p:cNvSpPr>
              <a:spLocks/>
            </p:cNvSpPr>
            <p:nvPr/>
          </p:nvSpPr>
          <p:spPr bwMode="auto">
            <a:xfrm>
              <a:off x="3329820" y="3883028"/>
              <a:ext cx="678614" cy="363436"/>
            </a:xfrm>
            <a:custGeom>
              <a:avLst/>
              <a:gdLst/>
              <a:ahLst/>
              <a:cxnLst>
                <a:cxn ang="0">
                  <a:pos x="0" y="0"/>
                </a:cxn>
                <a:cxn ang="0">
                  <a:pos x="450" y="241"/>
                </a:cxn>
              </a:cxnLst>
              <a:rect l="0" t="0" r="r" b="b"/>
              <a:pathLst>
                <a:path w="450" h="241">
                  <a:moveTo>
                    <a:pt x="0" y="0"/>
                  </a:moveTo>
                  <a:lnTo>
                    <a:pt x="450" y="241"/>
                  </a:lnTo>
                </a:path>
              </a:pathLst>
            </a:custGeom>
            <a:noFill/>
            <a:ln w="38100">
              <a:solidFill>
                <a:srgbClr val="00B050"/>
              </a:solidFill>
              <a:miter lim="800000"/>
              <a:headEnd type="arrow"/>
              <a:tailEnd type="none" w="med" len="med"/>
            </a:ln>
            <a:effectLst/>
          </p:spPr>
          <p:txBody>
            <a:bodyPr wrap="none"/>
            <a:lstStyle/>
            <a:p>
              <a:endParaRPr lang="zh-CN" altLang="en-US">
                <a:latin typeface="Consolas" pitchFamily="49" charset="0"/>
                <a:cs typeface="Consolas" pitchFamily="49" charset="0"/>
              </a:endParaRPr>
            </a:p>
          </p:txBody>
        </p:sp>
        <p:sp>
          <p:nvSpPr>
            <p:cNvPr id="55" name="Freeform 34"/>
            <p:cNvSpPr>
              <a:spLocks/>
            </p:cNvSpPr>
            <p:nvPr/>
          </p:nvSpPr>
          <p:spPr bwMode="auto">
            <a:xfrm>
              <a:off x="3308340" y="3074225"/>
              <a:ext cx="1346523" cy="569089"/>
            </a:xfrm>
            <a:custGeom>
              <a:avLst/>
              <a:gdLst/>
              <a:ahLst/>
              <a:cxnLst>
                <a:cxn ang="0">
                  <a:pos x="815" y="0"/>
                </a:cxn>
                <a:cxn ang="0">
                  <a:pos x="0" y="330"/>
                </a:cxn>
              </a:cxnLst>
              <a:rect l="0" t="0" r="r" b="b"/>
              <a:pathLst>
                <a:path w="815" h="330">
                  <a:moveTo>
                    <a:pt x="815" y="0"/>
                  </a:moveTo>
                  <a:lnTo>
                    <a:pt x="0" y="330"/>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latin typeface="Consolas" pitchFamily="49" charset="0"/>
                <a:cs typeface="Consolas" pitchFamily="49" charset="0"/>
              </a:endParaRPr>
            </a:p>
          </p:txBody>
        </p:sp>
        <p:sp>
          <p:nvSpPr>
            <p:cNvPr id="56" name="Freeform 15"/>
            <p:cNvSpPr>
              <a:spLocks/>
            </p:cNvSpPr>
            <p:nvPr/>
          </p:nvSpPr>
          <p:spPr bwMode="auto">
            <a:xfrm>
              <a:off x="1416028" y="5546740"/>
              <a:ext cx="292558" cy="426774"/>
            </a:xfrm>
            <a:custGeom>
              <a:avLst/>
              <a:gdLst/>
              <a:ahLst/>
              <a:cxnLst>
                <a:cxn ang="0">
                  <a:pos x="0" y="0"/>
                </a:cxn>
                <a:cxn ang="0">
                  <a:pos x="194" y="283"/>
                </a:cxn>
              </a:cxnLst>
              <a:rect l="0" t="0" r="r" b="b"/>
              <a:pathLst>
                <a:path w="194" h="283">
                  <a:moveTo>
                    <a:pt x="0" y="0"/>
                  </a:moveTo>
                  <a:lnTo>
                    <a:pt x="194" y="283"/>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60" name="Freeform 15"/>
            <p:cNvSpPr>
              <a:spLocks/>
            </p:cNvSpPr>
            <p:nvPr/>
          </p:nvSpPr>
          <p:spPr bwMode="auto">
            <a:xfrm>
              <a:off x="1636236" y="5513402"/>
              <a:ext cx="292558" cy="426774"/>
            </a:xfrm>
            <a:custGeom>
              <a:avLst/>
              <a:gdLst/>
              <a:ahLst/>
              <a:cxnLst>
                <a:cxn ang="0">
                  <a:pos x="0" y="0"/>
                </a:cxn>
                <a:cxn ang="0">
                  <a:pos x="194" y="283"/>
                </a:cxn>
              </a:cxnLst>
              <a:rect l="0" t="0" r="r" b="b"/>
              <a:pathLst>
                <a:path w="194" h="283">
                  <a:moveTo>
                    <a:pt x="0" y="0"/>
                  </a:moveTo>
                  <a:lnTo>
                    <a:pt x="194" y="283"/>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latin typeface="Consolas" pitchFamily="49" charset="0"/>
                <a:cs typeface="Consolas" pitchFamily="49" charset="0"/>
              </a:endParaRPr>
            </a:p>
          </p:txBody>
        </p:sp>
        <p:sp>
          <p:nvSpPr>
            <p:cNvPr id="61" name="Freeform 22"/>
            <p:cNvSpPr>
              <a:spLocks/>
            </p:cNvSpPr>
            <p:nvPr/>
          </p:nvSpPr>
          <p:spPr bwMode="auto">
            <a:xfrm>
              <a:off x="1969297" y="4676784"/>
              <a:ext cx="316687" cy="467490"/>
            </a:xfrm>
            <a:custGeom>
              <a:avLst/>
              <a:gdLst/>
              <a:ahLst/>
              <a:cxnLst>
                <a:cxn ang="0">
                  <a:pos x="0" y="0"/>
                </a:cxn>
                <a:cxn ang="0">
                  <a:pos x="210" y="310"/>
                </a:cxn>
              </a:cxnLst>
              <a:rect l="0" t="0" r="r" b="b"/>
              <a:pathLst>
                <a:path w="210" h="310">
                  <a:moveTo>
                    <a:pt x="0" y="0"/>
                  </a:moveTo>
                  <a:lnTo>
                    <a:pt x="210" y="310"/>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63" name="Freeform 22"/>
            <p:cNvSpPr>
              <a:spLocks/>
            </p:cNvSpPr>
            <p:nvPr/>
          </p:nvSpPr>
          <p:spPr bwMode="auto">
            <a:xfrm>
              <a:off x="2221711" y="4681546"/>
              <a:ext cx="316687" cy="467490"/>
            </a:xfrm>
            <a:custGeom>
              <a:avLst/>
              <a:gdLst/>
              <a:ahLst/>
              <a:cxnLst>
                <a:cxn ang="0">
                  <a:pos x="0" y="0"/>
                </a:cxn>
                <a:cxn ang="0">
                  <a:pos x="210" y="310"/>
                </a:cxn>
              </a:cxnLst>
              <a:rect l="0" t="0" r="r" b="b"/>
              <a:pathLst>
                <a:path w="210" h="310">
                  <a:moveTo>
                    <a:pt x="0" y="0"/>
                  </a:moveTo>
                  <a:lnTo>
                    <a:pt x="210" y="310"/>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latin typeface="Consolas" pitchFamily="49" charset="0"/>
                <a:cs typeface="Consolas" pitchFamily="49" charset="0"/>
              </a:endParaRPr>
            </a:p>
          </p:txBody>
        </p:sp>
        <p:sp>
          <p:nvSpPr>
            <p:cNvPr id="64" name="Freeform 35"/>
            <p:cNvSpPr>
              <a:spLocks/>
            </p:cNvSpPr>
            <p:nvPr/>
          </p:nvSpPr>
          <p:spPr bwMode="auto">
            <a:xfrm>
              <a:off x="5256218" y="2903534"/>
              <a:ext cx="1458922" cy="512766"/>
            </a:xfrm>
            <a:custGeom>
              <a:avLst/>
              <a:gdLst/>
              <a:ahLst/>
              <a:cxnLst>
                <a:cxn ang="0">
                  <a:pos x="0" y="0"/>
                </a:cxn>
                <a:cxn ang="0">
                  <a:pos x="859" y="285"/>
                </a:cxn>
              </a:cxnLst>
              <a:rect l="0" t="0" r="r" b="b"/>
              <a:pathLst>
                <a:path w="859" h="285">
                  <a:moveTo>
                    <a:pt x="0" y="0"/>
                  </a:moveTo>
                  <a:lnTo>
                    <a:pt x="859" y="285"/>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latin typeface="Consolas" pitchFamily="49" charset="0"/>
                <a:cs typeface="Consolas" pitchFamily="49" charset="0"/>
              </a:endParaRPr>
            </a:p>
          </p:txBody>
        </p:sp>
        <p:sp>
          <p:nvSpPr>
            <p:cNvPr id="65" name="Freeform 32"/>
            <p:cNvSpPr>
              <a:spLocks/>
            </p:cNvSpPr>
            <p:nvPr/>
          </p:nvSpPr>
          <p:spPr bwMode="auto">
            <a:xfrm>
              <a:off x="6260974" y="3832228"/>
              <a:ext cx="298590" cy="456934"/>
            </a:xfrm>
            <a:custGeom>
              <a:avLst/>
              <a:gdLst/>
              <a:ahLst/>
              <a:cxnLst>
                <a:cxn ang="0">
                  <a:pos x="198" y="0"/>
                </a:cxn>
                <a:cxn ang="0">
                  <a:pos x="0" y="303"/>
                </a:cxn>
              </a:cxnLst>
              <a:rect l="0" t="0" r="r" b="b"/>
              <a:pathLst>
                <a:path w="198" h="303">
                  <a:moveTo>
                    <a:pt x="198" y="0"/>
                  </a:moveTo>
                  <a:lnTo>
                    <a:pt x="0" y="303"/>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66" name="Freeform 32"/>
            <p:cNvSpPr>
              <a:spLocks/>
            </p:cNvSpPr>
            <p:nvPr/>
          </p:nvSpPr>
          <p:spPr bwMode="auto">
            <a:xfrm>
              <a:off x="6470526" y="3857628"/>
              <a:ext cx="298590" cy="456934"/>
            </a:xfrm>
            <a:custGeom>
              <a:avLst/>
              <a:gdLst/>
              <a:ahLst/>
              <a:cxnLst>
                <a:cxn ang="0">
                  <a:pos x="198" y="0"/>
                </a:cxn>
                <a:cxn ang="0">
                  <a:pos x="0" y="303"/>
                </a:cxn>
              </a:cxnLst>
              <a:rect l="0" t="0" r="r" b="b"/>
              <a:pathLst>
                <a:path w="198" h="303">
                  <a:moveTo>
                    <a:pt x="198" y="0"/>
                  </a:moveTo>
                  <a:lnTo>
                    <a:pt x="0" y="303"/>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latin typeface="Consolas" pitchFamily="49" charset="0"/>
                <a:cs typeface="Consolas" pitchFamily="49" charset="0"/>
              </a:endParaRPr>
            </a:p>
          </p:txBody>
        </p:sp>
        <p:sp>
          <p:nvSpPr>
            <p:cNvPr id="67" name="Freeform 30"/>
            <p:cNvSpPr>
              <a:spLocks/>
            </p:cNvSpPr>
            <p:nvPr/>
          </p:nvSpPr>
          <p:spPr bwMode="auto">
            <a:xfrm>
              <a:off x="5681670" y="4689484"/>
              <a:ext cx="266922" cy="414708"/>
            </a:xfrm>
            <a:custGeom>
              <a:avLst/>
              <a:gdLst/>
              <a:ahLst/>
              <a:cxnLst>
                <a:cxn ang="0">
                  <a:pos x="177" y="0"/>
                </a:cxn>
                <a:cxn ang="0">
                  <a:pos x="0" y="275"/>
                </a:cxn>
              </a:cxnLst>
              <a:rect l="0" t="0" r="r" b="b"/>
              <a:pathLst>
                <a:path w="177" h="275">
                  <a:moveTo>
                    <a:pt x="177" y="0"/>
                  </a:moveTo>
                  <a:lnTo>
                    <a:pt x="0" y="275"/>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68" name="Freeform 30"/>
            <p:cNvSpPr>
              <a:spLocks/>
            </p:cNvSpPr>
            <p:nvPr/>
          </p:nvSpPr>
          <p:spPr bwMode="auto">
            <a:xfrm>
              <a:off x="5902114" y="4689484"/>
              <a:ext cx="266922" cy="414708"/>
            </a:xfrm>
            <a:custGeom>
              <a:avLst/>
              <a:gdLst/>
              <a:ahLst/>
              <a:cxnLst>
                <a:cxn ang="0">
                  <a:pos x="177" y="0"/>
                </a:cxn>
                <a:cxn ang="0">
                  <a:pos x="0" y="275"/>
                </a:cxn>
              </a:cxnLst>
              <a:rect l="0" t="0" r="r" b="b"/>
              <a:pathLst>
                <a:path w="177" h="275">
                  <a:moveTo>
                    <a:pt x="177" y="0"/>
                  </a:moveTo>
                  <a:lnTo>
                    <a:pt x="0" y="275"/>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latin typeface="Consolas" pitchFamily="49" charset="0"/>
                <a:cs typeface="Consolas" pitchFamily="49" charset="0"/>
              </a:endParaRPr>
            </a:p>
          </p:txBody>
        </p:sp>
        <p:sp>
          <p:nvSpPr>
            <p:cNvPr id="69" name="Freeform 22"/>
            <p:cNvSpPr>
              <a:spLocks/>
            </p:cNvSpPr>
            <p:nvPr/>
          </p:nvSpPr>
          <p:spPr bwMode="auto">
            <a:xfrm>
              <a:off x="6931857" y="3865566"/>
              <a:ext cx="316687" cy="467490"/>
            </a:xfrm>
            <a:custGeom>
              <a:avLst/>
              <a:gdLst/>
              <a:ahLst/>
              <a:cxnLst>
                <a:cxn ang="0">
                  <a:pos x="0" y="0"/>
                </a:cxn>
                <a:cxn ang="0">
                  <a:pos x="210" y="310"/>
                </a:cxn>
              </a:cxnLst>
              <a:rect l="0" t="0" r="r" b="b"/>
              <a:pathLst>
                <a:path w="210" h="310">
                  <a:moveTo>
                    <a:pt x="0" y="0"/>
                  </a:moveTo>
                  <a:lnTo>
                    <a:pt x="210" y="310"/>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70" name="Freeform 22"/>
            <p:cNvSpPr>
              <a:spLocks/>
            </p:cNvSpPr>
            <p:nvPr/>
          </p:nvSpPr>
          <p:spPr bwMode="auto">
            <a:xfrm>
              <a:off x="7171571" y="3832228"/>
              <a:ext cx="316687" cy="467490"/>
            </a:xfrm>
            <a:custGeom>
              <a:avLst/>
              <a:gdLst/>
              <a:ahLst/>
              <a:cxnLst>
                <a:cxn ang="0">
                  <a:pos x="0" y="0"/>
                </a:cxn>
                <a:cxn ang="0">
                  <a:pos x="210" y="310"/>
                </a:cxn>
              </a:cxnLst>
              <a:rect l="0" t="0" r="r" b="b"/>
              <a:pathLst>
                <a:path w="210" h="310">
                  <a:moveTo>
                    <a:pt x="0" y="0"/>
                  </a:moveTo>
                  <a:lnTo>
                    <a:pt x="210" y="310"/>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latin typeface="Consolas" pitchFamily="49" charset="0"/>
                <a:cs typeface="Consolas" pitchFamily="49" charset="0"/>
              </a:endParaRPr>
            </a:p>
          </p:txBody>
        </p:sp>
        <p:sp>
          <p:nvSpPr>
            <p:cNvPr id="71" name="Freeform 22"/>
            <p:cNvSpPr>
              <a:spLocks/>
            </p:cNvSpPr>
            <p:nvPr/>
          </p:nvSpPr>
          <p:spPr bwMode="auto">
            <a:xfrm>
              <a:off x="6345250" y="4676784"/>
              <a:ext cx="316687" cy="467490"/>
            </a:xfrm>
            <a:custGeom>
              <a:avLst/>
              <a:gdLst/>
              <a:ahLst/>
              <a:cxnLst>
                <a:cxn ang="0">
                  <a:pos x="0" y="0"/>
                </a:cxn>
                <a:cxn ang="0">
                  <a:pos x="210" y="310"/>
                </a:cxn>
              </a:cxnLst>
              <a:rect l="0" t="0" r="r" b="b"/>
              <a:pathLst>
                <a:path w="210" h="310">
                  <a:moveTo>
                    <a:pt x="0" y="0"/>
                  </a:moveTo>
                  <a:lnTo>
                    <a:pt x="210" y="310"/>
                  </a:lnTo>
                </a:path>
              </a:pathLst>
            </a:custGeom>
            <a:noFill/>
            <a:ln w="38100" cap="flat" cmpd="sng">
              <a:solidFill>
                <a:srgbClr val="FF00FF"/>
              </a:solidFill>
              <a:prstDash val="solid"/>
              <a:miter lim="800000"/>
              <a:headEnd type="none" w="med" len="med"/>
              <a:tailEnd type="arrow" w="med" len="med"/>
            </a:ln>
            <a:effectLst/>
          </p:spPr>
          <p:txBody>
            <a:bodyPr wrap="none"/>
            <a:lstStyle/>
            <a:p>
              <a:endParaRPr lang="zh-CN" altLang="en-US">
                <a:latin typeface="Consolas" pitchFamily="49" charset="0"/>
                <a:cs typeface="Consolas" pitchFamily="49" charset="0"/>
              </a:endParaRPr>
            </a:p>
          </p:txBody>
        </p:sp>
        <p:sp>
          <p:nvSpPr>
            <p:cNvPr id="72" name="Freeform 22"/>
            <p:cNvSpPr>
              <a:spLocks/>
            </p:cNvSpPr>
            <p:nvPr/>
          </p:nvSpPr>
          <p:spPr bwMode="auto">
            <a:xfrm>
              <a:off x="6597664" y="4668846"/>
              <a:ext cx="316687" cy="467490"/>
            </a:xfrm>
            <a:custGeom>
              <a:avLst/>
              <a:gdLst/>
              <a:ahLst/>
              <a:cxnLst>
                <a:cxn ang="0">
                  <a:pos x="0" y="0"/>
                </a:cxn>
                <a:cxn ang="0">
                  <a:pos x="210" y="310"/>
                </a:cxn>
              </a:cxnLst>
              <a:rect l="0" t="0" r="r" b="b"/>
              <a:pathLst>
                <a:path w="210" h="310">
                  <a:moveTo>
                    <a:pt x="0" y="0"/>
                  </a:moveTo>
                  <a:lnTo>
                    <a:pt x="210" y="310"/>
                  </a:lnTo>
                </a:path>
              </a:pathLst>
            </a:custGeom>
            <a:noFill/>
            <a:ln w="38100" cap="flat" cmpd="sng">
              <a:solidFill>
                <a:srgbClr val="00B050"/>
              </a:solidFill>
              <a:prstDash val="solid"/>
              <a:miter lim="800000"/>
              <a:headEnd type="arrow" w="med" len="med"/>
              <a:tailEnd type="none" w="med" len="med"/>
            </a:ln>
            <a:effectLst/>
          </p:spPr>
          <p:txBody>
            <a:bodyPr wrap="none"/>
            <a:lstStyle/>
            <a:p>
              <a:endParaRPr lang="zh-CN" altLang="en-US">
                <a:latin typeface="Consolas" pitchFamily="49" charset="0"/>
                <a:cs typeface="Consolas" pitchFamily="49" charset="0"/>
              </a:endParaRPr>
            </a:p>
          </p:txBody>
        </p:sp>
        <p:cxnSp>
          <p:nvCxnSpPr>
            <p:cNvPr id="73" name="直接箭头连接符 72"/>
            <p:cNvCxnSpPr/>
            <p:nvPr/>
          </p:nvCxnSpPr>
          <p:spPr>
            <a:xfrm rot="5400000">
              <a:off x="4891272" y="2462388"/>
              <a:ext cx="360000" cy="1588"/>
            </a:xfrm>
            <a:prstGeom prst="straightConnector1">
              <a:avLst/>
            </a:prstGeom>
            <a:ln w="38100">
              <a:solidFill>
                <a:srgbClr val="00B050"/>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grpSp>
      <p:grpSp>
        <p:nvGrpSpPr>
          <p:cNvPr id="3" name="组合 81"/>
          <p:cNvGrpSpPr/>
          <p:nvPr/>
        </p:nvGrpSpPr>
        <p:grpSpPr>
          <a:xfrm>
            <a:off x="1000100" y="3214686"/>
            <a:ext cx="4572032" cy="785818"/>
            <a:chOff x="1000100" y="3214686"/>
            <a:chExt cx="4572032" cy="785818"/>
          </a:xfrm>
        </p:grpSpPr>
        <p:sp>
          <p:nvSpPr>
            <p:cNvPr id="75" name="TextBox 74"/>
            <p:cNvSpPr txBox="1"/>
            <p:nvPr/>
          </p:nvSpPr>
          <p:spPr>
            <a:xfrm>
              <a:off x="1000100" y="3214686"/>
              <a:ext cx="1000132" cy="400110"/>
            </a:xfrm>
            <a:prstGeom prst="rect">
              <a:avLst/>
            </a:prstGeom>
            <a:noFill/>
          </p:spPr>
          <p:txBody>
            <a:bodyPr wrap="square" rtlCol="0">
              <a:spAutoFit/>
            </a:bodyPr>
            <a:lstStyle/>
            <a:p>
              <a:r>
                <a:rPr lang="zh-CN" altLang="en-US" sz="2000" smtClean="0">
                  <a:solidFill>
                    <a:srgbClr val="000000"/>
                  </a:solidFill>
                  <a:latin typeface="仿宋" pitchFamily="49" charset="-122"/>
                  <a:ea typeface="仿宋" pitchFamily="49" charset="-122"/>
                  <a:cs typeface="Consolas" pitchFamily="49" charset="0"/>
                </a:rPr>
                <a:t>分解</a:t>
              </a:r>
              <a:endParaRPr lang="zh-CN" altLang="en-US" sz="2000">
                <a:solidFill>
                  <a:srgbClr val="000000"/>
                </a:solidFill>
                <a:latin typeface="仿宋" pitchFamily="49" charset="-122"/>
                <a:ea typeface="仿宋" pitchFamily="49" charset="-122"/>
                <a:cs typeface="Consolas" pitchFamily="49" charset="0"/>
              </a:endParaRPr>
            </a:p>
          </p:txBody>
        </p:sp>
        <p:sp>
          <p:nvSpPr>
            <p:cNvPr id="76" name="TextBox 75"/>
            <p:cNvSpPr txBox="1"/>
            <p:nvPr/>
          </p:nvSpPr>
          <p:spPr>
            <a:xfrm>
              <a:off x="4572000" y="3571876"/>
              <a:ext cx="1000132" cy="400110"/>
            </a:xfrm>
            <a:prstGeom prst="rect">
              <a:avLst/>
            </a:prstGeom>
            <a:noFill/>
          </p:spPr>
          <p:txBody>
            <a:bodyPr wrap="square" rtlCol="0">
              <a:spAutoFit/>
            </a:bodyPr>
            <a:lstStyle/>
            <a:p>
              <a:r>
                <a:rPr lang="zh-CN" altLang="en-US" sz="2000" smtClean="0">
                  <a:solidFill>
                    <a:srgbClr val="000000"/>
                  </a:solidFill>
                  <a:latin typeface="仿宋" pitchFamily="49" charset="-122"/>
                  <a:ea typeface="仿宋" pitchFamily="49" charset="-122"/>
                  <a:cs typeface="Consolas" pitchFamily="49" charset="0"/>
                </a:rPr>
                <a:t>求值</a:t>
              </a:r>
              <a:endParaRPr lang="zh-CN" altLang="en-US" sz="2000">
                <a:solidFill>
                  <a:srgbClr val="000000"/>
                </a:solidFill>
                <a:latin typeface="仿宋" pitchFamily="49" charset="-122"/>
                <a:ea typeface="仿宋" pitchFamily="49" charset="-122"/>
                <a:cs typeface="Consolas" pitchFamily="49" charset="0"/>
              </a:endParaRPr>
            </a:p>
          </p:txBody>
        </p:sp>
        <p:cxnSp>
          <p:nvCxnSpPr>
            <p:cNvPr id="79" name="直接箭头连接符 78"/>
            <p:cNvCxnSpPr/>
            <p:nvPr/>
          </p:nvCxnSpPr>
          <p:spPr>
            <a:xfrm>
              <a:off x="1785918" y="3643314"/>
              <a:ext cx="428628"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rot="10800000">
              <a:off x="4286248" y="3286124"/>
              <a:ext cx="571504"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77" name="灯片编号占位符 76"/>
          <p:cNvSpPr>
            <a:spLocks noGrp="1"/>
          </p:cNvSpPr>
          <p:nvPr>
            <p:ph type="sldNum" sz="quarter" idx="12"/>
          </p:nvPr>
        </p:nvSpPr>
        <p:spPr/>
        <p:txBody>
          <a:bodyPr/>
          <a:lstStyle/>
          <a:p>
            <a:fld id="{F225F2F7-8AD0-4BEA-91DC-61D82E2F5127}" type="slidenum">
              <a:rPr lang="en-US" altLang="zh-CN" smtClean="0"/>
              <a:pPr/>
              <a:t>22</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descr="粉色面巾纸"/>
          <p:cNvSpPr txBox="1">
            <a:spLocks noChangeArrowheads="1"/>
          </p:cNvSpPr>
          <p:nvPr/>
        </p:nvSpPr>
        <p:spPr bwMode="auto">
          <a:xfrm>
            <a:off x="285720" y="428604"/>
            <a:ext cx="3929090" cy="514738"/>
          </a:xfrm>
          <a:prstGeom prst="rect">
            <a:avLst/>
          </a:prstGeom>
          <a:blipFill>
            <a:blip r:embed="rId2" cstate="print"/>
            <a:tile tx="0" ty="0" sx="100000" sy="100000" flip="none" algn="tl"/>
          </a:blip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tIns="72000" b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5.1.4 </a:t>
            </a:r>
            <a:r>
              <a:rPr kumimoji="1"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递归与数学归纳法</a:t>
            </a:r>
            <a:endParaRPr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 name="TextBox 3"/>
          <p:cNvSpPr txBox="1"/>
          <p:nvPr/>
        </p:nvSpPr>
        <p:spPr>
          <a:xfrm>
            <a:off x="571472" y="1643050"/>
            <a:ext cx="8072494" cy="1554272"/>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1200"/>
              </a:spcBef>
              <a:buBlip>
                <a:blip r:embed="rId3"/>
              </a:buBlip>
            </a:pPr>
            <a:r>
              <a:rPr lang="zh-CN" altLang="zh-CN" sz="2000" smtClean="0">
                <a:solidFill>
                  <a:srgbClr val="0000FF"/>
                </a:solidFill>
                <a:latin typeface="Consolas" pitchFamily="49" charset="0"/>
                <a:ea typeface="仿宋" pitchFamily="49" charset="-122"/>
                <a:cs typeface="Consolas" pitchFamily="49" charset="0"/>
              </a:rPr>
              <a:t>从</a:t>
            </a:r>
            <a:r>
              <a:rPr lang="zh-CN" altLang="zh-CN" sz="2000" smtClean="0">
                <a:solidFill>
                  <a:srgbClr val="FF0000"/>
                </a:solidFill>
                <a:latin typeface="方正启体简体" pitchFamily="65" charset="-122"/>
                <a:ea typeface="方正启体简体" pitchFamily="65" charset="-122"/>
                <a:cs typeface="Consolas" pitchFamily="49" charset="0"/>
              </a:rPr>
              <a:t>递归体</a:t>
            </a:r>
            <a:r>
              <a:rPr lang="zh-CN" altLang="zh-CN" sz="2000" smtClean="0">
                <a:solidFill>
                  <a:srgbClr val="0000FF"/>
                </a:solidFill>
                <a:latin typeface="Consolas" pitchFamily="49" charset="0"/>
                <a:ea typeface="仿宋" pitchFamily="49" charset="-122"/>
                <a:cs typeface="Consolas" pitchFamily="49" charset="0"/>
              </a:rPr>
              <a:t>看到，如果已知</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i="1" baseline="-25000"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，就可以确定</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i="1" baseline="-25000"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3"/>
              </a:buBlip>
            </a:pPr>
            <a:r>
              <a:rPr lang="zh-CN" altLang="zh-CN" sz="2000" smtClean="0">
                <a:solidFill>
                  <a:srgbClr val="0000FF"/>
                </a:solidFill>
                <a:latin typeface="Consolas" pitchFamily="49" charset="0"/>
                <a:ea typeface="仿宋" pitchFamily="49" charset="-122"/>
                <a:cs typeface="Consolas" pitchFamily="49" charset="0"/>
              </a:rPr>
              <a:t>从数学归纳法的角度来看，这相当于数学归纳法归纳步骤的内容。</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3"/>
              </a:buBlip>
            </a:pPr>
            <a:r>
              <a:rPr lang="zh-CN" altLang="zh-CN" sz="2000" smtClean="0">
                <a:solidFill>
                  <a:srgbClr val="0000FF"/>
                </a:solidFill>
                <a:latin typeface="Consolas" pitchFamily="49" charset="0"/>
                <a:ea typeface="仿宋" pitchFamily="49" charset="-122"/>
                <a:cs typeface="Consolas" pitchFamily="49" charset="0"/>
              </a:rPr>
              <a:t>还应给出这个数列的初始值</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，对应</a:t>
            </a:r>
            <a:r>
              <a:rPr lang="zh-CN" altLang="en-US" sz="2000" smtClean="0">
                <a:solidFill>
                  <a:srgbClr val="FF0000"/>
                </a:solidFill>
                <a:latin typeface="方正启体简体" pitchFamily="65" charset="-122"/>
                <a:ea typeface="方正启体简体" pitchFamily="65" charset="-122"/>
                <a:cs typeface="Consolas" pitchFamily="49" charset="0"/>
              </a:rPr>
              <a:t>递归出口</a:t>
            </a:r>
            <a:r>
              <a:rPr lang="zh-CN" altLang="en-US" sz="2000" smtClean="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F225F2F7-8AD0-4BEA-91DC-61D82E2F5127}" type="slidenum">
              <a:rPr lang="en-US" altLang="zh-CN" smtClean="0"/>
              <a:pPr/>
              <a:t>23</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428604"/>
            <a:ext cx="4357718" cy="400110"/>
          </a:xfrm>
          <a:prstGeom prst="rect">
            <a:avLst/>
          </a:prstGeom>
          <a:noFill/>
        </p:spPr>
        <p:txBody>
          <a:bodyPr wrap="square" rtlCol="0">
            <a:spAutoFit/>
          </a:bodyPr>
          <a:lstStyle/>
          <a:p>
            <a:pPr algn="l"/>
            <a:r>
              <a:rPr lang="zh-CN" altLang="zh-CN" sz="2000" smtClean="0">
                <a:latin typeface="Consolas" pitchFamily="49" charset="0"/>
                <a:ea typeface="楷体" pitchFamily="49" charset="-122"/>
                <a:cs typeface="Consolas" pitchFamily="49" charset="0"/>
              </a:rPr>
              <a:t>例如，采用数学归纳法证明下式：</a:t>
            </a:r>
          </a:p>
        </p:txBody>
      </p:sp>
      <p:sp>
        <p:nvSpPr>
          <p:cNvPr id="4" name="TextBox 3"/>
          <p:cNvSpPr txBox="1"/>
          <p:nvPr/>
        </p:nvSpPr>
        <p:spPr>
          <a:xfrm>
            <a:off x="1571604" y="1071546"/>
            <a:ext cx="2928958" cy="369332"/>
          </a:xfrm>
          <a:prstGeom prst="rect">
            <a:avLst/>
          </a:prstGeom>
          <a:noFill/>
        </p:spPr>
        <p:txBody>
          <a:bodyPr wrap="square" rtlCol="0">
            <a:spAutoFit/>
          </a:bodyPr>
          <a:lstStyle/>
          <a:p>
            <a:pPr algn="l"/>
            <a:r>
              <a:rPr lang="en-US" altLang="zh-CN" sz="1800" smtClean="0">
                <a:latin typeface="Consolas" pitchFamily="49" charset="0"/>
                <a:cs typeface="Consolas" pitchFamily="49" charset="0"/>
              </a:rPr>
              <a:t>1+2+ </a:t>
            </a:r>
            <a:r>
              <a:rPr lang="en-US" altLang="zh-CN" sz="1800" smtClean="0">
                <a:latin typeface="+mn-ea"/>
                <a:ea typeface="+mn-ea"/>
                <a:cs typeface="Consolas" pitchFamily="49" charset="0"/>
              </a:rPr>
              <a:t>…</a:t>
            </a:r>
            <a:r>
              <a:rPr lang="en-US" altLang="zh-CN" sz="1800" smtClean="0">
                <a:latin typeface="Consolas" pitchFamily="49" charset="0"/>
                <a:cs typeface="Consolas" pitchFamily="49" charset="0"/>
              </a:rPr>
              <a:t> +</a:t>
            </a:r>
            <a:r>
              <a:rPr lang="en-US" altLang="zh-CN" sz="1800" i="1" smtClean="0">
                <a:latin typeface="Consolas" pitchFamily="49" charset="0"/>
                <a:cs typeface="Consolas" pitchFamily="49" charset="0"/>
              </a:rPr>
              <a:t>n</a:t>
            </a:r>
            <a:r>
              <a:rPr lang="en-US" altLang="zh-CN" sz="1800" smtClean="0">
                <a:latin typeface="Consolas" pitchFamily="49" charset="0"/>
                <a:cs typeface="Consolas" pitchFamily="49" charset="0"/>
              </a:rPr>
              <a:t> = </a:t>
            </a:r>
            <a:r>
              <a:rPr lang="en-US" altLang="zh-CN" sz="1800" i="1" smtClean="0">
                <a:latin typeface="Consolas" pitchFamily="49" charset="0"/>
                <a:cs typeface="Consolas" pitchFamily="49" charset="0"/>
              </a:rPr>
              <a:t>n</a:t>
            </a:r>
            <a:r>
              <a:rPr lang="en-US" altLang="zh-CN" sz="1800" smtClean="0">
                <a:latin typeface="Consolas" pitchFamily="49" charset="0"/>
                <a:cs typeface="Consolas" pitchFamily="49" charset="0"/>
              </a:rPr>
              <a:t>(</a:t>
            </a:r>
            <a:r>
              <a:rPr lang="en-US" altLang="zh-CN" sz="1800" i="1" smtClean="0">
                <a:latin typeface="Consolas" pitchFamily="49" charset="0"/>
                <a:cs typeface="Consolas" pitchFamily="49" charset="0"/>
              </a:rPr>
              <a:t>n</a:t>
            </a:r>
            <a:r>
              <a:rPr lang="en-US" altLang="zh-CN" sz="1800" smtClean="0">
                <a:latin typeface="Consolas" pitchFamily="49" charset="0"/>
                <a:cs typeface="Consolas" pitchFamily="49" charset="0"/>
              </a:rPr>
              <a:t>+1)/2</a:t>
            </a:r>
            <a:endParaRPr lang="zh-CN" altLang="en-US" sz="1800">
              <a:latin typeface="Consolas" pitchFamily="49" charset="0"/>
              <a:cs typeface="Consolas" pitchFamily="49" charset="0"/>
            </a:endParaRPr>
          </a:p>
        </p:txBody>
      </p:sp>
      <p:sp>
        <p:nvSpPr>
          <p:cNvPr id="5" name="TextBox 4"/>
          <p:cNvSpPr txBox="1"/>
          <p:nvPr/>
        </p:nvSpPr>
        <p:spPr>
          <a:xfrm>
            <a:off x="428596" y="1714488"/>
            <a:ext cx="8501122" cy="2554545"/>
          </a:xfrm>
          <a:prstGeom prst="rect">
            <a:avLst/>
          </a:prstGeom>
          <a:solidFill>
            <a:schemeClr val="bg1">
              <a:lumMod val="95000"/>
            </a:schemeClr>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l">
              <a:lnSpc>
                <a:spcPct val="200000"/>
              </a:lnSpc>
            </a:pPr>
            <a:r>
              <a:rPr lang="zh-CN" altLang="en-US" sz="2000" smtClean="0">
                <a:solidFill>
                  <a:srgbClr val="0000FF"/>
                </a:solidFill>
                <a:latin typeface="Consolas" pitchFamily="49" charset="0"/>
                <a:ea typeface="仿宋" pitchFamily="49" charset="-122"/>
                <a:cs typeface="Consolas" pitchFamily="49" charset="0"/>
                <a:sym typeface="Wingdings"/>
              </a:rPr>
              <a:t> </a:t>
            </a:r>
            <a:r>
              <a:rPr lang="zh-CN" altLang="zh-CN" sz="2000" smtClean="0">
                <a:solidFill>
                  <a:srgbClr val="0000FF"/>
                </a:solidFill>
                <a:latin typeface="Consolas" pitchFamily="49" charset="0"/>
                <a:ea typeface="仿宋" pitchFamily="49" charset="-122"/>
                <a:cs typeface="Consolas" pitchFamily="49" charset="0"/>
              </a:rPr>
              <a:t>当</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时，左式</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，右式</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(1+1)/2=1</a:t>
            </a:r>
            <a:r>
              <a:rPr lang="zh-CN" altLang="zh-CN" sz="2000" smtClean="0">
                <a:solidFill>
                  <a:srgbClr val="0000FF"/>
                </a:solidFill>
                <a:latin typeface="Consolas" pitchFamily="49" charset="0"/>
                <a:ea typeface="仿宋" pitchFamily="49" charset="-122"/>
                <a:cs typeface="Consolas" pitchFamily="49" charset="0"/>
              </a:rPr>
              <a:t>，左右两式相等，等式成立。</a:t>
            </a:r>
          </a:p>
          <a:p>
            <a:pPr algn="l">
              <a:lnSpc>
                <a:spcPct val="200000"/>
              </a:lnSpc>
            </a:pPr>
            <a:r>
              <a:rPr lang="zh-CN" altLang="en-US" sz="2000" smtClean="0">
                <a:solidFill>
                  <a:srgbClr val="0000FF"/>
                </a:solidFill>
                <a:latin typeface="Consolas" pitchFamily="49" charset="0"/>
                <a:ea typeface="仿宋" pitchFamily="49" charset="-122"/>
                <a:cs typeface="Consolas" pitchFamily="49" charset="0"/>
                <a:sym typeface="Wingdings"/>
              </a:rPr>
              <a:t> </a:t>
            </a:r>
            <a:r>
              <a:rPr lang="zh-CN" altLang="zh-CN" sz="2000" smtClean="0">
                <a:solidFill>
                  <a:srgbClr val="0000FF"/>
                </a:solidFill>
                <a:latin typeface="Consolas" pitchFamily="49" charset="0"/>
                <a:ea typeface="仿宋" pitchFamily="49" charset="-122"/>
                <a:cs typeface="Consolas" pitchFamily="49" charset="0"/>
              </a:rPr>
              <a:t>假设当</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时等式成立，有</a:t>
            </a:r>
            <a:r>
              <a:rPr lang="en-US" altLang="zh-CN" sz="2000" smtClean="0">
                <a:solidFill>
                  <a:srgbClr val="0000FF"/>
                </a:solidFill>
                <a:latin typeface="Consolas" pitchFamily="49" charset="0"/>
                <a:ea typeface="仿宋" pitchFamily="49" charset="-122"/>
                <a:cs typeface="Consolas" pitchFamily="49" charset="0"/>
              </a:rPr>
              <a:t>1+2+</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-1)=</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-1)/2</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 </a:t>
            </a:r>
            <a:endParaRPr lang="zh-CN" altLang="zh-CN" sz="2000" smtClean="0">
              <a:solidFill>
                <a:srgbClr val="0000FF"/>
              </a:solidFill>
              <a:latin typeface="Consolas" pitchFamily="49" charset="0"/>
              <a:ea typeface="仿宋" pitchFamily="49" charset="-122"/>
              <a:cs typeface="Consolas" pitchFamily="49" charset="0"/>
            </a:endParaRPr>
          </a:p>
          <a:p>
            <a:pPr algn="l">
              <a:lnSpc>
                <a:spcPct val="200000"/>
              </a:lnSpc>
            </a:pPr>
            <a:r>
              <a:rPr lang="zh-CN" altLang="en-US" sz="2000" smtClean="0">
                <a:solidFill>
                  <a:srgbClr val="0000FF"/>
                </a:solidFill>
                <a:latin typeface="Consolas" pitchFamily="49" charset="0"/>
                <a:ea typeface="仿宋" pitchFamily="49" charset="-122"/>
                <a:cs typeface="Consolas" pitchFamily="49" charset="0"/>
                <a:sym typeface="Wingdings"/>
              </a:rPr>
              <a:t> </a:t>
            </a:r>
            <a:r>
              <a:rPr lang="zh-CN" altLang="zh-CN" sz="2000" smtClean="0">
                <a:solidFill>
                  <a:srgbClr val="0000FF"/>
                </a:solidFill>
                <a:latin typeface="Consolas" pitchFamily="49" charset="0"/>
                <a:ea typeface="仿宋" pitchFamily="49" charset="-122"/>
                <a:cs typeface="Consolas" pitchFamily="49" charset="0"/>
              </a:rPr>
              <a:t>当</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时，左式</a:t>
            </a:r>
            <a:r>
              <a:rPr lang="en-US" altLang="zh-CN" sz="2000" smtClean="0">
                <a:solidFill>
                  <a:srgbClr val="0000FF"/>
                </a:solidFill>
                <a:latin typeface="Consolas" pitchFamily="49" charset="0"/>
                <a:ea typeface="仿宋" pitchFamily="49" charset="-122"/>
                <a:cs typeface="Consolas" pitchFamily="49" charset="0"/>
              </a:rPr>
              <a:t>=1+2+</a:t>
            </a:r>
            <a:r>
              <a:rPr lang="zh-CN" altLang="zh-CN" sz="2000" smtClean="0">
                <a:solidFill>
                  <a:srgbClr val="0000FF"/>
                </a:solidFill>
                <a:latin typeface="+mn-ea"/>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=1+2+</a:t>
            </a:r>
            <a:r>
              <a:rPr lang="zh-CN" altLang="zh-CN" sz="2000" smtClean="0">
                <a:solidFill>
                  <a:srgbClr val="0000FF"/>
                </a:solidFill>
                <a:latin typeface="+mn-ea"/>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-1)+</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-1)/2+</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+1)/2 </a:t>
            </a:r>
            <a:endParaRPr lang="zh-CN" altLang="zh-CN" sz="2000" smtClean="0">
              <a:solidFill>
                <a:srgbClr val="0000FF"/>
              </a:solidFill>
              <a:latin typeface="Consolas" pitchFamily="49" charset="0"/>
              <a:ea typeface="仿宋" pitchFamily="49" charset="-122"/>
              <a:cs typeface="Consolas" pitchFamily="49" charset="0"/>
            </a:endParaRPr>
          </a:p>
          <a:p>
            <a:pPr algn="l">
              <a:lnSpc>
                <a:spcPct val="200000"/>
              </a:lnSpc>
            </a:pPr>
            <a:r>
              <a:rPr lang="zh-CN" altLang="zh-CN" sz="2000" smtClean="0">
                <a:solidFill>
                  <a:srgbClr val="0000FF"/>
                </a:solidFill>
                <a:latin typeface="Consolas" pitchFamily="49" charset="0"/>
                <a:ea typeface="仿宋" pitchFamily="49" charset="-122"/>
                <a:cs typeface="Consolas" pitchFamily="49" charset="0"/>
              </a:rPr>
              <a:t>等式成立。即证。</a:t>
            </a:r>
            <a:endParaRPr lang="zh-CN" altLang="en-US" sz="20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F225F2F7-8AD0-4BEA-91DC-61D82E2F5127}" type="slidenum">
              <a:rPr lang="en-US" altLang="zh-CN" smtClean="0"/>
              <a:pPr/>
              <a:t>24</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785794"/>
            <a:ext cx="5000660" cy="400110"/>
          </a:xfrm>
          <a:prstGeom prst="rect">
            <a:avLst/>
          </a:prstGeom>
          <a:noFill/>
        </p:spPr>
        <p:txBody>
          <a:bodyPr wrap="square" rtlCol="0">
            <a:spAutoFit/>
          </a:bodyPr>
          <a:lstStyle/>
          <a:p>
            <a:pPr algn="l"/>
            <a:r>
              <a:rPr lang="zh-CN" altLang="en-US" sz="2000" smtClean="0">
                <a:latin typeface="华文中宋" pitchFamily="2" charset="-122"/>
                <a:ea typeface="华文中宋" pitchFamily="2" charset="-122"/>
              </a:rPr>
              <a:t>利用数学归纳法证明命题分为两个步骤：</a:t>
            </a:r>
            <a:endParaRPr lang="zh-CN" altLang="en-US" sz="2000">
              <a:latin typeface="华文中宋" pitchFamily="2" charset="-122"/>
              <a:ea typeface="华文中宋" pitchFamily="2" charset="-122"/>
            </a:endParaRPr>
          </a:p>
        </p:txBody>
      </p:sp>
      <p:sp>
        <p:nvSpPr>
          <p:cNvPr id="5" name="TextBox 4"/>
          <p:cNvSpPr txBox="1"/>
          <p:nvPr/>
        </p:nvSpPr>
        <p:spPr>
          <a:xfrm>
            <a:off x="857224" y="1643050"/>
            <a:ext cx="7000924" cy="1526160"/>
          </a:xfrm>
          <a:prstGeom prst="rect">
            <a:avLst/>
          </a:prstGeom>
          <a:solidFill>
            <a:schemeClr val="bg1">
              <a:lumMod val="95000"/>
            </a:schemeClr>
          </a:solidFill>
        </p:spPr>
        <p:style>
          <a:lnRef idx="3">
            <a:schemeClr val="lt1"/>
          </a:lnRef>
          <a:fillRef idx="1">
            <a:schemeClr val="accent6"/>
          </a:fillRef>
          <a:effectRef idx="1">
            <a:schemeClr val="accent6"/>
          </a:effectRef>
          <a:fontRef idx="minor">
            <a:schemeClr val="lt1"/>
          </a:fontRef>
        </p:style>
        <p:txBody>
          <a:bodyPr wrap="square" lIns="180000" tIns="108000" bIns="108000" rtlCol="0">
            <a:spAutoFit/>
          </a:bodyPr>
          <a:lstStyle/>
          <a:p>
            <a:pPr algn="l">
              <a:lnSpc>
                <a:spcPts val="3000"/>
              </a:lnSpc>
              <a:spcBef>
                <a:spcPts val="1200"/>
              </a:spcBef>
            </a:pPr>
            <a:r>
              <a:rPr lang="zh-CN" altLang="en-US" sz="2000" smtClean="0">
                <a:solidFill>
                  <a:srgbClr val="0000FF"/>
                </a:solidFill>
                <a:latin typeface="Consolas" pitchFamily="49" charset="0"/>
                <a:ea typeface="仿宋" pitchFamily="49" charset="-122"/>
                <a:cs typeface="Consolas" pitchFamily="49" charset="0"/>
                <a:sym typeface="Wingdings"/>
              </a:rPr>
              <a:t> </a:t>
            </a:r>
            <a:r>
              <a:rPr lang="zh-CN" altLang="en-US" sz="2000" smtClean="0">
                <a:solidFill>
                  <a:srgbClr val="0000FF"/>
                </a:solidFill>
                <a:latin typeface="Consolas" pitchFamily="49" charset="0"/>
                <a:ea typeface="仿宋" pitchFamily="49" charset="-122"/>
                <a:cs typeface="Consolas" pitchFamily="49" charset="0"/>
              </a:rPr>
              <a:t>证明当</a:t>
            </a:r>
            <a:r>
              <a:rPr lang="en-US" altLang="zh-CN" sz="2000" i="1" smtClean="0">
                <a:solidFill>
                  <a:srgbClr val="0000FF"/>
                </a:solidFill>
                <a:latin typeface="Consolas" pitchFamily="49" charset="0"/>
                <a:ea typeface="仿宋" pitchFamily="49" charset="-122"/>
                <a:cs typeface="Consolas" pitchFamily="49" charset="0"/>
              </a:rPr>
              <a:t>n</a:t>
            </a:r>
            <a:r>
              <a:rPr lang="zh-CN" altLang="en-US" sz="2000" smtClean="0">
                <a:solidFill>
                  <a:srgbClr val="0000FF"/>
                </a:solidFill>
                <a:latin typeface="Consolas" pitchFamily="49" charset="0"/>
                <a:ea typeface="仿宋" pitchFamily="49" charset="-122"/>
                <a:cs typeface="Consolas" pitchFamily="49" charset="0"/>
              </a:rPr>
              <a:t>取第一个值</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0</a:t>
            </a:r>
            <a:r>
              <a:rPr lang="en-US" altLang="zh-CN"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或者</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等）时结论成立。</a:t>
            </a:r>
            <a:endParaRPr lang="en-US" altLang="zh-CN" sz="2000" smtClean="0">
              <a:solidFill>
                <a:srgbClr val="0000FF"/>
              </a:solidFill>
              <a:latin typeface="Consolas" pitchFamily="49" charset="0"/>
              <a:ea typeface="仿宋" pitchFamily="49" charset="-122"/>
              <a:cs typeface="Consolas" pitchFamily="49" charset="0"/>
            </a:endParaRPr>
          </a:p>
          <a:p>
            <a:pPr algn="l">
              <a:lnSpc>
                <a:spcPts val="3000"/>
              </a:lnSpc>
              <a:spcBef>
                <a:spcPts val="1200"/>
              </a:spcBef>
            </a:pPr>
            <a:r>
              <a:rPr lang="zh-CN" altLang="zh-CN" sz="2000" smtClean="0">
                <a:solidFill>
                  <a:srgbClr val="0000FF"/>
                </a:solidFill>
                <a:latin typeface="Consolas" pitchFamily="49" charset="0"/>
                <a:ea typeface="仿宋" pitchFamily="49" charset="-122"/>
                <a:cs typeface="Consolas" pitchFamily="49" charset="0"/>
                <a:sym typeface="Wingdings"/>
              </a:rPr>
              <a:t></a:t>
            </a:r>
            <a:r>
              <a:rPr lang="en-US" altLang="zh-CN" sz="2000" smtClean="0">
                <a:solidFill>
                  <a:srgbClr val="0000FF"/>
                </a:solidFill>
                <a:latin typeface="Consolas" pitchFamily="49" charset="0"/>
                <a:ea typeface="仿宋" pitchFamily="49" charset="-122"/>
                <a:cs typeface="Consolas" pitchFamily="49" charset="0"/>
                <a:sym typeface="Wingdings"/>
              </a:rPr>
              <a:t> </a:t>
            </a:r>
            <a:r>
              <a:rPr lang="zh-CN" altLang="en-US" sz="2000" smtClean="0">
                <a:solidFill>
                  <a:srgbClr val="0000FF"/>
                </a:solidFill>
                <a:latin typeface="Consolas" pitchFamily="49" charset="0"/>
                <a:ea typeface="仿宋" pitchFamily="49" charset="-122"/>
                <a:cs typeface="Consolas" pitchFamily="49" charset="0"/>
                <a:sym typeface="Wingdings"/>
              </a:rPr>
              <a:t>假设</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属于可数集并且</a:t>
            </a:r>
            <a:r>
              <a:rPr lang="en-US" altLang="zh-CN" sz="2000" i="1" smtClean="0">
                <a:solidFill>
                  <a:srgbClr val="0000FF"/>
                </a:solidFill>
                <a:latin typeface="Consolas" pitchFamily="49" charset="0"/>
                <a:ea typeface="仿宋" pitchFamily="49" charset="-122"/>
                <a:cs typeface="Consolas" pitchFamily="49" charset="0"/>
              </a:rPr>
              <a:t>k&gt;n</a:t>
            </a:r>
            <a:r>
              <a:rPr lang="en-US" altLang="zh-CN" sz="2000" i="1" baseline="-25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）时结论成立，证明</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时结论也成立。</a:t>
            </a:r>
            <a:endParaRPr lang="zh-CN" altLang="en-US" sz="20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F225F2F7-8AD0-4BEA-91DC-61D82E2F5127}" type="slidenum">
              <a:rPr lang="en-US" altLang="zh-CN" smtClean="0"/>
              <a:pPr/>
              <a:t>25</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1643050"/>
            <a:ext cx="7715304" cy="1750351"/>
          </a:xfrm>
          <a:prstGeom prst="rect">
            <a:avLst/>
          </a:prstGeom>
          <a:solidFill>
            <a:schemeClr val="bg1">
              <a:lumMod val="95000"/>
            </a:schemeClr>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数学归纳法是一种论证方法</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而递归是算法和程序设计的一种实现技术</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数学归纳法是递归求解问题的理论基础。可以说递归的思想来自数学归纳法。</a:t>
            </a:r>
            <a:endParaRPr lang="zh-CN" altLang="en-US" sz="20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714348" y="928670"/>
            <a:ext cx="1143008" cy="400110"/>
          </a:xfrm>
          <a:prstGeom prst="rect">
            <a:avLst/>
          </a:prstGeom>
          <a:noFill/>
        </p:spPr>
        <p:txBody>
          <a:bodyPr wrap="square" rtlCol="0">
            <a:spAutoFit/>
          </a:bodyPr>
          <a:lstStyle/>
          <a:p>
            <a:r>
              <a:rPr lang="zh-CN" altLang="en-US" sz="2000" spc="300" smtClean="0">
                <a:solidFill>
                  <a:srgbClr val="FF0000"/>
                </a:solidFill>
                <a:latin typeface="微软雅黑" pitchFamily="34" charset="-122"/>
                <a:ea typeface="微软雅黑" pitchFamily="34" charset="-122"/>
              </a:rPr>
              <a:t>结 论</a:t>
            </a:r>
            <a:endParaRPr lang="zh-CN" altLang="en-US" sz="2000" spc="300">
              <a:solidFill>
                <a:srgbClr val="FF0000"/>
              </a:solidFill>
              <a:latin typeface="微软雅黑" pitchFamily="34" charset="-122"/>
              <a:ea typeface="微软雅黑" pitchFamily="34" charset="-122"/>
            </a:endParaRPr>
          </a:p>
        </p:txBody>
      </p:sp>
      <p:sp>
        <p:nvSpPr>
          <p:cNvPr id="7" name="灯片编号占位符 6"/>
          <p:cNvSpPr>
            <a:spLocks noGrp="1"/>
          </p:cNvSpPr>
          <p:nvPr>
            <p:ph type="sldNum" sz="quarter" idx="12"/>
          </p:nvPr>
        </p:nvSpPr>
        <p:spPr/>
        <p:txBody>
          <a:bodyPr/>
          <a:lstStyle/>
          <a:p>
            <a:fld id="{F225F2F7-8AD0-4BEA-91DC-61D82E2F5127}" type="slidenum">
              <a:rPr lang="en-US" altLang="zh-CN" smtClean="0"/>
              <a:pPr/>
              <a:t>26</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descr="粉色面巾纸"/>
          <p:cNvSpPr txBox="1">
            <a:spLocks noChangeArrowheads="1"/>
          </p:cNvSpPr>
          <p:nvPr/>
        </p:nvSpPr>
        <p:spPr bwMode="auto">
          <a:xfrm>
            <a:off x="500034" y="1695442"/>
            <a:ext cx="3286148" cy="461665"/>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5.2.1 </a:t>
            </a:r>
            <a:r>
              <a:rPr kumimoji="1"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函数调用栈</a:t>
            </a:r>
            <a:endParaRPr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 name="Text Box 6" descr="羊皮纸"/>
          <p:cNvSpPr txBox="1">
            <a:spLocks noChangeArrowheads="1"/>
          </p:cNvSpPr>
          <p:nvPr/>
        </p:nvSpPr>
        <p:spPr bwMode="auto">
          <a:xfrm>
            <a:off x="2786050" y="480996"/>
            <a:ext cx="3714776" cy="579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  5.2 </a:t>
            </a:r>
            <a:r>
              <a:rPr kumimoji="1"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递归和栈</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714348" y="2786058"/>
            <a:ext cx="7929618" cy="1090143"/>
          </a:xfrm>
          <a:prstGeom prst="rect">
            <a:avLst/>
          </a:prstGeom>
          <a:solidFill>
            <a:schemeClr val="bg1">
              <a:lumMod val="95000"/>
            </a:schemeClr>
          </a:solidFill>
          <a:ln/>
        </p:spPr>
        <p:style>
          <a:lnRef idx="3">
            <a:schemeClr val="lt1"/>
          </a:lnRef>
          <a:fillRef idx="1">
            <a:schemeClr val="accent6"/>
          </a:fillRef>
          <a:effectRef idx="1">
            <a:schemeClr val="accent6"/>
          </a:effectRef>
          <a:fontRef idx="minor">
            <a:schemeClr val="lt1"/>
          </a:fontRef>
        </p:style>
        <p:txBody>
          <a:bodyPr wrap="square" lIns="180000" tIns="108000" bIns="108000" rtlCol="0">
            <a:spAutoFit/>
          </a:bodyPr>
          <a:lstStyle/>
          <a:p>
            <a:pPr marL="457200" indent="-457200" algn="l">
              <a:lnSpc>
                <a:spcPts val="2800"/>
              </a:lnSpc>
              <a:spcBef>
                <a:spcPct val="50000"/>
              </a:spcBef>
              <a:buBlip>
                <a:blip r:embed="rId2"/>
              </a:buBlip>
            </a:pPr>
            <a:r>
              <a:rPr kumimoji="1" lang="zh-CN" altLang="en-US" sz="2000" smtClean="0">
                <a:solidFill>
                  <a:srgbClr val="0000FF"/>
                </a:solidFill>
                <a:latin typeface="Consolas" pitchFamily="49" charset="0"/>
                <a:ea typeface="楷体" pitchFamily="49" charset="-122"/>
                <a:cs typeface="Consolas" pitchFamily="49" charset="0"/>
              </a:rPr>
              <a:t>函数执行是通过系统栈实现的。系统栈分为若干个</a:t>
            </a:r>
            <a:r>
              <a:rPr lang="zh-CN" altLang="en-US" sz="2000" smtClean="0">
                <a:solidFill>
                  <a:srgbClr val="0000FF"/>
                </a:solidFill>
                <a:latin typeface="Consolas" pitchFamily="49" charset="0"/>
                <a:ea typeface="楷体" pitchFamily="49" charset="-122"/>
                <a:cs typeface="Consolas" pitchFamily="49" charset="0"/>
              </a:rPr>
              <a:t>栈帧。</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2800"/>
              </a:lnSpc>
              <a:spcBef>
                <a:spcPct val="50000"/>
              </a:spcBef>
              <a:buBlip>
                <a:blip r:embed="rId2"/>
              </a:buBlip>
            </a:pPr>
            <a:r>
              <a:rPr kumimoji="1" lang="zh-CN" altLang="en-US" sz="2000" smtClean="0">
                <a:solidFill>
                  <a:srgbClr val="0000FF"/>
                </a:solidFill>
                <a:latin typeface="Consolas" pitchFamily="49" charset="0"/>
                <a:ea typeface="楷体" pitchFamily="49" charset="-122"/>
                <a:cs typeface="Consolas" pitchFamily="49" charset="0"/>
              </a:rPr>
              <a:t>一次函数调用相关的数据保存在</a:t>
            </a:r>
            <a:r>
              <a:rPr lang="zh-CN" altLang="en-US" sz="2000" smtClean="0">
                <a:solidFill>
                  <a:srgbClr val="0000FF"/>
                </a:solidFill>
                <a:latin typeface="Consolas" pitchFamily="49" charset="0"/>
                <a:ea typeface="楷体" pitchFamily="49" charset="-122"/>
                <a:cs typeface="Consolas" pitchFamily="49" charset="0"/>
              </a:rPr>
              <a:t>栈帧中。体现先进后出的特点！</a:t>
            </a:r>
          </a:p>
        </p:txBody>
      </p:sp>
      <p:sp>
        <p:nvSpPr>
          <p:cNvPr id="9" name="灯片编号占位符 8"/>
          <p:cNvSpPr>
            <a:spLocks noGrp="1"/>
          </p:cNvSpPr>
          <p:nvPr>
            <p:ph type="sldNum" sz="quarter" idx="12"/>
          </p:nvPr>
        </p:nvSpPr>
        <p:spPr/>
        <p:txBody>
          <a:bodyPr/>
          <a:lstStyle/>
          <a:p>
            <a:fld id="{F225F2F7-8AD0-4BEA-91DC-61D82E2F5127}" type="slidenum">
              <a:rPr lang="en-US" altLang="zh-CN" smtClean="0"/>
              <a:pPr/>
              <a:t>27</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2"/>
          <p:cNvGrpSpPr/>
          <p:nvPr/>
        </p:nvGrpSpPr>
        <p:grpSpPr>
          <a:xfrm>
            <a:off x="4286248" y="2136372"/>
            <a:ext cx="4317812" cy="864000"/>
            <a:chOff x="4286248" y="2136372"/>
            <a:chExt cx="4317812" cy="864000"/>
          </a:xfrm>
        </p:grpSpPr>
        <p:sp>
          <p:nvSpPr>
            <p:cNvPr id="27" name="矩形 26"/>
            <p:cNvSpPr/>
            <p:nvPr/>
          </p:nvSpPr>
          <p:spPr>
            <a:xfrm>
              <a:off x="4286248" y="2136372"/>
              <a:ext cx="3000396" cy="864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latin typeface="Consolas" pitchFamily="49" charset="0"/>
                <a:cs typeface="Consolas" pitchFamily="49" charset="0"/>
              </a:endParaRPr>
            </a:p>
          </p:txBody>
        </p:sp>
        <p:sp>
          <p:nvSpPr>
            <p:cNvPr id="12" name="TextBox 11"/>
            <p:cNvSpPr txBox="1"/>
            <p:nvPr/>
          </p:nvSpPr>
          <p:spPr>
            <a:xfrm>
              <a:off x="4357686" y="2285992"/>
              <a:ext cx="357190" cy="430887"/>
            </a:xfrm>
            <a:prstGeom prst="rect">
              <a:avLst/>
            </a:prstGeom>
            <a:noFill/>
          </p:spPr>
          <p:txBody>
            <a:bodyPr wrap="square" rtlCol="0">
              <a:spAutoFit/>
            </a:bodyPr>
            <a:lstStyle/>
            <a:p>
              <a:pPr algn="l"/>
              <a:r>
                <a:rPr lang="en-US" altLang="zh-CN" sz="2200" smtClean="0">
                  <a:latin typeface="Consolas" pitchFamily="49" charset="0"/>
                  <a:ea typeface="楷体" pitchFamily="49" charset="-122"/>
                  <a:cs typeface="Consolas" pitchFamily="49" charset="0"/>
                </a:rPr>
                <a:t>n</a:t>
              </a:r>
              <a:endParaRPr lang="zh-CN" altLang="en-US" sz="2200" smtClean="0">
                <a:latin typeface="Consolas" pitchFamily="49" charset="0"/>
                <a:ea typeface="楷体" pitchFamily="49" charset="-122"/>
                <a:cs typeface="Consolas" pitchFamily="49" charset="0"/>
              </a:endParaRPr>
            </a:p>
          </p:txBody>
        </p:sp>
        <p:sp>
          <p:nvSpPr>
            <p:cNvPr id="13" name="矩形 12"/>
            <p:cNvSpPr/>
            <p:nvPr/>
          </p:nvSpPr>
          <p:spPr>
            <a:xfrm>
              <a:off x="4786314" y="2285992"/>
              <a:ext cx="642942"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smtClean="0">
                  <a:solidFill>
                    <a:srgbClr val="C00000"/>
                  </a:solidFill>
                  <a:latin typeface="Consolas" pitchFamily="49" charset="0"/>
                  <a:cs typeface="Consolas" pitchFamily="49" charset="0"/>
                </a:rPr>
                <a:t>2</a:t>
              </a:r>
              <a:endParaRPr lang="zh-CN" altLang="en-US" sz="2200">
                <a:solidFill>
                  <a:srgbClr val="C00000"/>
                </a:solidFill>
                <a:latin typeface="Consolas" pitchFamily="49" charset="0"/>
                <a:cs typeface="Consolas" pitchFamily="49" charset="0"/>
              </a:endParaRPr>
            </a:p>
          </p:txBody>
        </p:sp>
        <p:sp>
          <p:nvSpPr>
            <p:cNvPr id="14" name="TextBox 13"/>
            <p:cNvSpPr txBox="1"/>
            <p:nvPr/>
          </p:nvSpPr>
          <p:spPr>
            <a:xfrm>
              <a:off x="5572132" y="2285992"/>
              <a:ext cx="357190" cy="430887"/>
            </a:xfrm>
            <a:prstGeom prst="rect">
              <a:avLst/>
            </a:prstGeom>
            <a:noFill/>
          </p:spPr>
          <p:txBody>
            <a:bodyPr wrap="square" rtlCol="0">
              <a:spAutoFit/>
            </a:bodyPr>
            <a:lstStyle/>
            <a:p>
              <a:pPr algn="l"/>
              <a:r>
                <a:rPr lang="en-US" altLang="zh-CN" sz="2200" smtClean="0">
                  <a:latin typeface="Consolas" pitchFamily="49" charset="0"/>
                  <a:ea typeface="楷体" pitchFamily="49" charset="-122"/>
                  <a:cs typeface="Consolas" pitchFamily="49" charset="0"/>
                </a:rPr>
                <a:t>x</a:t>
              </a:r>
              <a:endParaRPr lang="zh-CN" altLang="en-US" sz="2200" smtClean="0">
                <a:latin typeface="Consolas" pitchFamily="49" charset="0"/>
                <a:ea typeface="楷体" pitchFamily="49" charset="-122"/>
                <a:cs typeface="Consolas" pitchFamily="49" charset="0"/>
              </a:endParaRPr>
            </a:p>
          </p:txBody>
        </p:sp>
        <p:sp>
          <p:nvSpPr>
            <p:cNvPr id="15" name="矩形 14"/>
            <p:cNvSpPr/>
            <p:nvPr/>
          </p:nvSpPr>
          <p:spPr>
            <a:xfrm>
              <a:off x="5929322" y="2285992"/>
              <a:ext cx="642942"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solidFill>
                  <a:srgbClr val="C00000"/>
                </a:solidFill>
                <a:latin typeface="Consolas" pitchFamily="49" charset="0"/>
                <a:cs typeface="Consolas" pitchFamily="49" charset="0"/>
              </a:endParaRPr>
            </a:p>
          </p:txBody>
        </p:sp>
        <p:sp>
          <p:nvSpPr>
            <p:cNvPr id="26" name="TextBox 25"/>
            <p:cNvSpPr txBox="1"/>
            <p:nvPr/>
          </p:nvSpPr>
          <p:spPr>
            <a:xfrm>
              <a:off x="7675366" y="2301758"/>
              <a:ext cx="928694" cy="400110"/>
            </a:xfrm>
            <a:prstGeom prst="rect">
              <a:avLst/>
            </a:prstGeom>
            <a:noFill/>
          </p:spPr>
          <p:txBody>
            <a:bodyPr wrap="square" rtlCol="0">
              <a:spAutoFit/>
            </a:bodyPr>
            <a:lstStyle/>
            <a:p>
              <a:pPr algn="l"/>
              <a:r>
                <a:rPr lang="zh-CN" altLang="en-US" sz="2000" smtClean="0">
                  <a:latin typeface="仿宋" pitchFamily="49" charset="-122"/>
                  <a:ea typeface="仿宋" pitchFamily="49" charset="-122"/>
                  <a:cs typeface="Consolas" pitchFamily="49" charset="0"/>
                </a:rPr>
                <a:t>栈帧</a:t>
              </a:r>
            </a:p>
          </p:txBody>
        </p:sp>
        <p:cxnSp>
          <p:nvCxnSpPr>
            <p:cNvPr id="28" name="直接箭头连接符 27"/>
            <p:cNvCxnSpPr/>
            <p:nvPr/>
          </p:nvCxnSpPr>
          <p:spPr>
            <a:xfrm rot="10800000">
              <a:off x="7358082" y="2549109"/>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组合 30"/>
          <p:cNvGrpSpPr/>
          <p:nvPr/>
        </p:nvGrpSpPr>
        <p:grpSpPr>
          <a:xfrm>
            <a:off x="4286248" y="2993628"/>
            <a:ext cx="4317812" cy="864000"/>
            <a:chOff x="4286248" y="2993628"/>
            <a:chExt cx="4317812" cy="864000"/>
          </a:xfrm>
        </p:grpSpPr>
        <p:sp>
          <p:nvSpPr>
            <p:cNvPr id="24" name="矩形 23"/>
            <p:cNvSpPr/>
            <p:nvPr/>
          </p:nvSpPr>
          <p:spPr>
            <a:xfrm>
              <a:off x="4286248" y="2993628"/>
              <a:ext cx="3000396" cy="864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latin typeface="Consolas" pitchFamily="49" charset="0"/>
                <a:cs typeface="Consolas" pitchFamily="49" charset="0"/>
              </a:endParaRPr>
            </a:p>
          </p:txBody>
        </p:sp>
        <p:sp>
          <p:nvSpPr>
            <p:cNvPr id="8" name="TextBox 7"/>
            <p:cNvSpPr txBox="1"/>
            <p:nvPr/>
          </p:nvSpPr>
          <p:spPr>
            <a:xfrm>
              <a:off x="4357686" y="3143248"/>
              <a:ext cx="357190" cy="430887"/>
            </a:xfrm>
            <a:prstGeom prst="rect">
              <a:avLst/>
            </a:prstGeom>
            <a:noFill/>
          </p:spPr>
          <p:txBody>
            <a:bodyPr wrap="square" rtlCol="0">
              <a:spAutoFit/>
            </a:bodyPr>
            <a:lstStyle/>
            <a:p>
              <a:pPr algn="l"/>
              <a:r>
                <a:rPr lang="en-US" altLang="zh-CN" sz="2200" smtClean="0">
                  <a:latin typeface="Consolas" pitchFamily="49" charset="0"/>
                  <a:ea typeface="楷体" pitchFamily="49" charset="-122"/>
                  <a:cs typeface="Consolas" pitchFamily="49" charset="0"/>
                </a:rPr>
                <a:t>a</a:t>
              </a:r>
              <a:endParaRPr lang="zh-CN" altLang="en-US" sz="2200" smtClean="0">
                <a:latin typeface="Consolas" pitchFamily="49" charset="0"/>
                <a:ea typeface="楷体" pitchFamily="49" charset="-122"/>
                <a:cs typeface="Consolas" pitchFamily="49" charset="0"/>
              </a:endParaRPr>
            </a:p>
          </p:txBody>
        </p:sp>
        <p:sp>
          <p:nvSpPr>
            <p:cNvPr id="9" name="矩形 8"/>
            <p:cNvSpPr/>
            <p:nvPr/>
          </p:nvSpPr>
          <p:spPr>
            <a:xfrm>
              <a:off x="4786314" y="3143248"/>
              <a:ext cx="642942"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smtClean="0">
                  <a:solidFill>
                    <a:srgbClr val="C00000"/>
                  </a:solidFill>
                  <a:latin typeface="Consolas" pitchFamily="49" charset="0"/>
                  <a:cs typeface="Consolas" pitchFamily="49" charset="0"/>
                </a:rPr>
                <a:t>2</a:t>
              </a:r>
              <a:endParaRPr lang="zh-CN" altLang="en-US" sz="2200">
                <a:solidFill>
                  <a:srgbClr val="C00000"/>
                </a:solidFill>
                <a:latin typeface="Consolas" pitchFamily="49" charset="0"/>
                <a:cs typeface="Consolas" pitchFamily="49" charset="0"/>
              </a:endParaRPr>
            </a:p>
          </p:txBody>
        </p:sp>
        <p:sp>
          <p:nvSpPr>
            <p:cNvPr id="10" name="TextBox 9"/>
            <p:cNvSpPr txBox="1"/>
            <p:nvPr/>
          </p:nvSpPr>
          <p:spPr>
            <a:xfrm>
              <a:off x="5572132" y="3143248"/>
              <a:ext cx="357190" cy="430887"/>
            </a:xfrm>
            <a:prstGeom prst="rect">
              <a:avLst/>
            </a:prstGeom>
            <a:noFill/>
          </p:spPr>
          <p:txBody>
            <a:bodyPr wrap="square" rtlCol="0">
              <a:spAutoFit/>
            </a:bodyPr>
            <a:lstStyle/>
            <a:p>
              <a:pPr algn="l"/>
              <a:r>
                <a:rPr lang="en-US" altLang="zh-CN" sz="2200" smtClean="0">
                  <a:latin typeface="Consolas" pitchFamily="49" charset="0"/>
                  <a:ea typeface="楷体" pitchFamily="49" charset="-122"/>
                  <a:cs typeface="Consolas" pitchFamily="49" charset="0"/>
                </a:rPr>
                <a:t>b</a:t>
              </a:r>
              <a:endParaRPr lang="zh-CN" altLang="en-US" sz="2200" smtClean="0">
                <a:latin typeface="Consolas" pitchFamily="49" charset="0"/>
                <a:ea typeface="楷体" pitchFamily="49" charset="-122"/>
                <a:cs typeface="Consolas" pitchFamily="49" charset="0"/>
              </a:endParaRPr>
            </a:p>
          </p:txBody>
        </p:sp>
        <p:sp>
          <p:nvSpPr>
            <p:cNvPr id="11" name="矩形 10"/>
            <p:cNvSpPr/>
            <p:nvPr/>
          </p:nvSpPr>
          <p:spPr>
            <a:xfrm>
              <a:off x="5929322" y="3143248"/>
              <a:ext cx="642942"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solidFill>
                  <a:srgbClr val="C00000"/>
                </a:solidFill>
                <a:latin typeface="Consolas" pitchFamily="49" charset="0"/>
                <a:cs typeface="Consolas" pitchFamily="49" charset="0"/>
              </a:endParaRPr>
            </a:p>
          </p:txBody>
        </p:sp>
        <p:sp>
          <p:nvSpPr>
            <p:cNvPr id="36" name="TextBox 35"/>
            <p:cNvSpPr txBox="1"/>
            <p:nvPr/>
          </p:nvSpPr>
          <p:spPr>
            <a:xfrm>
              <a:off x="7675366" y="3181649"/>
              <a:ext cx="928694" cy="400110"/>
            </a:xfrm>
            <a:prstGeom prst="rect">
              <a:avLst/>
            </a:prstGeom>
            <a:noFill/>
          </p:spPr>
          <p:txBody>
            <a:bodyPr wrap="square" rtlCol="0">
              <a:spAutoFit/>
            </a:bodyPr>
            <a:lstStyle/>
            <a:p>
              <a:pPr algn="l"/>
              <a:r>
                <a:rPr lang="zh-CN" altLang="en-US" sz="2000" smtClean="0">
                  <a:latin typeface="仿宋" pitchFamily="49" charset="-122"/>
                  <a:ea typeface="仿宋" pitchFamily="49" charset="-122"/>
                  <a:cs typeface="Consolas" pitchFamily="49" charset="0"/>
                </a:rPr>
                <a:t>栈帧</a:t>
              </a:r>
            </a:p>
          </p:txBody>
        </p:sp>
        <p:cxnSp>
          <p:nvCxnSpPr>
            <p:cNvPr id="38" name="直接箭头连接符 37"/>
            <p:cNvCxnSpPr/>
            <p:nvPr/>
          </p:nvCxnSpPr>
          <p:spPr>
            <a:xfrm rot="10800000">
              <a:off x="7358082" y="3429000"/>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357158" y="214290"/>
            <a:ext cx="1214446" cy="430887"/>
          </a:xfrm>
          <a:prstGeom prst="rect">
            <a:avLst/>
          </a:prstGeom>
          <a:noFill/>
        </p:spPr>
        <p:txBody>
          <a:bodyPr wrap="square" rtlCol="0">
            <a:spAutoFit/>
          </a:bodyPr>
          <a:lstStyle/>
          <a:p>
            <a:pPr algn="l"/>
            <a:r>
              <a:rPr lang="zh-CN" altLang="en-US" sz="2200" smtClean="0">
                <a:latin typeface="Consolas" pitchFamily="49" charset="0"/>
                <a:ea typeface="楷体" pitchFamily="49" charset="-122"/>
                <a:cs typeface="Consolas" pitchFamily="49" charset="0"/>
              </a:rPr>
              <a:t>例如：</a:t>
            </a:r>
            <a:endParaRPr lang="zh-CN" altLang="en-US" sz="2200">
              <a:latin typeface="Consolas" pitchFamily="49" charset="0"/>
              <a:ea typeface="楷体" pitchFamily="49" charset="-122"/>
              <a:cs typeface="Consolas" pitchFamily="49" charset="0"/>
            </a:endParaRPr>
          </a:p>
        </p:txBody>
      </p:sp>
      <p:sp>
        <p:nvSpPr>
          <p:cNvPr id="5" name="TextBox 4"/>
          <p:cNvSpPr txBox="1"/>
          <p:nvPr/>
        </p:nvSpPr>
        <p:spPr>
          <a:xfrm>
            <a:off x="428596" y="809605"/>
            <a:ext cx="3357586" cy="4825831"/>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lIns="180000" tIns="144000" bIns="180000" rtlCol="0">
            <a:spAutoFit/>
          </a:bodyPr>
          <a:lstStyle/>
          <a:p>
            <a:pPr algn="l">
              <a:lnSpc>
                <a:spcPts val="2200"/>
              </a:lnSpc>
            </a:pPr>
            <a:r>
              <a:rPr lang="en-US" altLang="zh-CN" sz="1800" smtClean="0">
                <a:solidFill>
                  <a:srgbClr val="0000FF"/>
                </a:solidFill>
                <a:latin typeface="Consolas" pitchFamily="49" charset="0"/>
                <a:ea typeface="楷体" pitchFamily="49" charset="-122"/>
                <a:cs typeface="Consolas" pitchFamily="49" charset="0"/>
              </a:rPr>
              <a:t>int </a:t>
            </a:r>
            <a:r>
              <a:rPr lang="en-US" altLang="zh-CN" sz="1800" smtClean="0">
                <a:solidFill>
                  <a:srgbClr val="FF0000"/>
                </a:solidFill>
                <a:latin typeface="Consolas" pitchFamily="49" charset="0"/>
                <a:ea typeface="楷体" pitchFamily="49" charset="-122"/>
                <a:cs typeface="Consolas" pitchFamily="49" charset="0"/>
              </a:rPr>
              <a:t>fun1</a:t>
            </a:r>
            <a:r>
              <a:rPr lang="en-US" altLang="zh-CN" sz="1800" smtClean="0">
                <a:solidFill>
                  <a:srgbClr val="0000FF"/>
                </a:solidFill>
                <a:latin typeface="Consolas" pitchFamily="49" charset="0"/>
                <a:ea typeface="楷体" pitchFamily="49" charset="-122"/>
                <a:cs typeface="Consolas" pitchFamily="49" charset="0"/>
              </a:rPr>
              <a:t>(int n)</a:t>
            </a:r>
          </a:p>
          <a:p>
            <a:pPr algn="l">
              <a:lnSpc>
                <a:spcPts val="2200"/>
              </a:lnSpc>
            </a:pPr>
            <a:r>
              <a:rPr lang="en-US" altLang="zh-CN" sz="1800" smtClean="0">
                <a:solidFill>
                  <a:srgbClr val="0000FF"/>
                </a:solidFill>
                <a:latin typeface="Consolas" pitchFamily="49" charset="0"/>
                <a:ea typeface="楷体" pitchFamily="49" charset="-122"/>
                <a:cs typeface="Consolas" pitchFamily="49" charset="0"/>
              </a:rPr>
              <a:t>{  int x;</a:t>
            </a:r>
          </a:p>
          <a:p>
            <a:pPr algn="l">
              <a:lnSpc>
                <a:spcPts val="2200"/>
              </a:lnSpc>
            </a:pPr>
            <a:r>
              <a:rPr lang="en-US" altLang="zh-CN" sz="1800" smtClean="0">
                <a:solidFill>
                  <a:srgbClr val="0000FF"/>
                </a:solidFill>
                <a:latin typeface="Consolas" pitchFamily="49" charset="0"/>
                <a:ea typeface="楷体" pitchFamily="49" charset="-122"/>
                <a:cs typeface="Consolas" pitchFamily="49" charset="0"/>
              </a:rPr>
              <a:t>   n++;</a:t>
            </a:r>
          </a:p>
          <a:p>
            <a:pPr algn="l">
              <a:lnSpc>
                <a:spcPts val="2200"/>
              </a:lnSpc>
            </a:pPr>
            <a:r>
              <a:rPr lang="en-US" altLang="zh-CN" sz="1800" smtClean="0">
                <a:solidFill>
                  <a:srgbClr val="0000FF"/>
                </a:solidFill>
                <a:latin typeface="Consolas" pitchFamily="49" charset="0"/>
                <a:ea typeface="楷体" pitchFamily="49" charset="-122"/>
                <a:cs typeface="Consolas" pitchFamily="49" charset="0"/>
              </a:rPr>
              <a:t>   x=</a:t>
            </a:r>
            <a:r>
              <a:rPr lang="en-US" altLang="zh-CN" sz="1800" smtClean="0">
                <a:solidFill>
                  <a:srgbClr val="FF00FF"/>
                </a:solidFill>
                <a:latin typeface="Consolas" pitchFamily="49" charset="0"/>
                <a:ea typeface="楷体" pitchFamily="49" charset="-122"/>
                <a:cs typeface="Consolas" pitchFamily="49" charset="0"/>
              </a:rPr>
              <a:t>fun2</a:t>
            </a:r>
            <a:r>
              <a:rPr lang="en-US" altLang="zh-CN" sz="1800" smtClean="0">
                <a:solidFill>
                  <a:srgbClr val="0000FF"/>
                </a:solidFill>
                <a:latin typeface="Consolas" pitchFamily="49" charset="0"/>
                <a:ea typeface="楷体" pitchFamily="49" charset="-122"/>
                <a:cs typeface="Consolas" pitchFamily="49" charset="0"/>
              </a:rPr>
              <a:t>(n);</a:t>
            </a:r>
          </a:p>
          <a:p>
            <a:pPr algn="l">
              <a:lnSpc>
                <a:spcPts val="2200"/>
              </a:lnSpc>
            </a:pPr>
            <a:r>
              <a:rPr lang="en-US" altLang="zh-CN" sz="1800" smtClean="0">
                <a:solidFill>
                  <a:srgbClr val="0000FF"/>
                </a:solidFill>
                <a:latin typeface="Consolas" pitchFamily="49" charset="0"/>
                <a:ea typeface="楷体" pitchFamily="49" charset="-122"/>
                <a:cs typeface="Consolas" pitchFamily="49" charset="0"/>
              </a:rPr>
              <a:t>   return x;</a:t>
            </a:r>
          </a:p>
          <a:p>
            <a:pPr algn="l">
              <a:lnSpc>
                <a:spcPts val="2200"/>
              </a:lnSpc>
            </a:pPr>
            <a:r>
              <a:rPr lang="en-US" altLang="zh-CN" sz="1800" smtClean="0">
                <a:solidFill>
                  <a:srgbClr val="0000FF"/>
                </a:solidFill>
                <a:latin typeface="Consolas" pitchFamily="49" charset="0"/>
                <a:ea typeface="楷体" pitchFamily="49" charset="-122"/>
                <a:cs typeface="Consolas" pitchFamily="49" charset="0"/>
              </a:rPr>
              <a:t>}</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int </a:t>
            </a:r>
            <a:r>
              <a:rPr lang="en-US" altLang="zh-CN" sz="1800" smtClean="0">
                <a:solidFill>
                  <a:srgbClr val="FF0000"/>
                </a:solidFill>
                <a:latin typeface="Consolas" pitchFamily="49" charset="0"/>
                <a:ea typeface="楷体" pitchFamily="49" charset="-122"/>
                <a:cs typeface="Consolas" pitchFamily="49" charset="0"/>
              </a:rPr>
              <a:t>fun2</a:t>
            </a:r>
            <a:r>
              <a:rPr lang="en-US" altLang="zh-CN" sz="1800" smtClean="0">
                <a:solidFill>
                  <a:srgbClr val="0000FF"/>
                </a:solidFill>
                <a:latin typeface="Consolas" pitchFamily="49" charset="0"/>
                <a:ea typeface="楷体" pitchFamily="49" charset="-122"/>
                <a:cs typeface="Consolas" pitchFamily="49" charset="0"/>
              </a:rPr>
              <a:t>(int m)</a:t>
            </a:r>
          </a:p>
          <a:p>
            <a:pPr algn="l">
              <a:lnSpc>
                <a:spcPts val="2200"/>
              </a:lnSpc>
            </a:pPr>
            <a:r>
              <a:rPr lang="en-US" altLang="zh-CN" sz="1800" smtClean="0">
                <a:solidFill>
                  <a:srgbClr val="0000FF"/>
                </a:solidFill>
                <a:latin typeface="Consolas" pitchFamily="49" charset="0"/>
                <a:ea typeface="楷体" pitchFamily="49" charset="-122"/>
                <a:cs typeface="Consolas" pitchFamily="49" charset="0"/>
              </a:rPr>
              <a:t>{  m+=2;</a:t>
            </a:r>
          </a:p>
          <a:p>
            <a:pPr algn="l">
              <a:lnSpc>
                <a:spcPts val="2200"/>
              </a:lnSpc>
            </a:pPr>
            <a:r>
              <a:rPr lang="en-US" altLang="zh-CN" sz="1800" smtClean="0">
                <a:solidFill>
                  <a:srgbClr val="0000FF"/>
                </a:solidFill>
                <a:latin typeface="Consolas" pitchFamily="49" charset="0"/>
                <a:ea typeface="楷体" pitchFamily="49" charset="-122"/>
                <a:cs typeface="Consolas" pitchFamily="49" charset="0"/>
              </a:rPr>
              <a:t>   return m;</a:t>
            </a:r>
          </a:p>
          <a:p>
            <a:pPr algn="l">
              <a:lnSpc>
                <a:spcPts val="2200"/>
              </a:lnSpc>
            </a:pPr>
            <a:r>
              <a:rPr lang="en-US" altLang="zh-CN" sz="1800" smtClean="0">
                <a:solidFill>
                  <a:srgbClr val="0000FF"/>
                </a:solidFill>
                <a:latin typeface="Consolas" pitchFamily="49" charset="0"/>
                <a:ea typeface="楷体" pitchFamily="49" charset="-122"/>
                <a:cs typeface="Consolas" pitchFamily="49" charset="0"/>
              </a:rPr>
              <a:t>}</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void main()</a:t>
            </a:r>
          </a:p>
          <a:p>
            <a:pPr algn="l">
              <a:lnSpc>
                <a:spcPts val="2200"/>
              </a:lnSpc>
            </a:pPr>
            <a:r>
              <a:rPr lang="en-US" altLang="zh-CN" sz="1800" smtClean="0">
                <a:solidFill>
                  <a:srgbClr val="0000FF"/>
                </a:solidFill>
                <a:latin typeface="Consolas" pitchFamily="49" charset="0"/>
                <a:ea typeface="楷体" pitchFamily="49" charset="-122"/>
                <a:cs typeface="Consolas" pitchFamily="49" charset="0"/>
              </a:rPr>
              <a:t>{  int a=2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b;</a:t>
            </a:r>
          </a:p>
          <a:p>
            <a:pPr algn="l">
              <a:lnSpc>
                <a:spcPts val="2200"/>
              </a:lnSpc>
            </a:pPr>
            <a:r>
              <a:rPr lang="en-US" altLang="zh-CN" sz="1800" smtClean="0">
                <a:solidFill>
                  <a:srgbClr val="0000FF"/>
                </a:solidFill>
                <a:latin typeface="Consolas" pitchFamily="49" charset="0"/>
                <a:ea typeface="楷体" pitchFamily="49" charset="-122"/>
                <a:cs typeface="Consolas" pitchFamily="49" charset="0"/>
              </a:rPr>
              <a:t>   b=</a:t>
            </a:r>
            <a:r>
              <a:rPr lang="en-US" altLang="zh-CN" sz="1800" smtClean="0">
                <a:solidFill>
                  <a:srgbClr val="FF00FF"/>
                </a:solidFill>
                <a:latin typeface="Consolas" pitchFamily="49" charset="0"/>
                <a:ea typeface="楷体" pitchFamily="49" charset="-122"/>
                <a:cs typeface="Consolas" pitchFamily="49" charset="0"/>
              </a:rPr>
              <a:t>fun1</a:t>
            </a:r>
            <a:r>
              <a:rPr lang="en-US" altLang="zh-CN" sz="1800" smtClean="0">
                <a:solidFill>
                  <a:srgbClr val="0000FF"/>
                </a:solidFill>
                <a:latin typeface="Consolas" pitchFamily="49" charset="0"/>
                <a:ea typeface="楷体" pitchFamily="49" charset="-122"/>
                <a:cs typeface="Consolas" pitchFamily="49" charset="0"/>
              </a:rPr>
              <a:t>(a);</a:t>
            </a:r>
          </a:p>
          <a:p>
            <a:pPr algn="l">
              <a:lnSpc>
                <a:spcPts val="2200"/>
              </a:lnSpc>
            </a:pPr>
            <a:r>
              <a:rPr lang="en-US" altLang="zh-CN" sz="1800" smtClean="0">
                <a:solidFill>
                  <a:srgbClr val="0000FF"/>
                </a:solidFill>
                <a:latin typeface="Consolas" pitchFamily="49" charset="0"/>
                <a:ea typeface="楷体" pitchFamily="49" charset="-122"/>
                <a:cs typeface="Consolas" pitchFamily="49" charset="0"/>
              </a:rPr>
              <a:t>   printf(“b=%d\n”</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b);</a:t>
            </a:r>
          </a:p>
          <a:p>
            <a:pPr algn="l">
              <a:lnSpc>
                <a:spcPts val="2200"/>
              </a:lnSpc>
            </a:pPr>
            <a:r>
              <a:rPr lang="en-US" altLang="zh-CN" sz="1800" smtClean="0">
                <a:solidFill>
                  <a:srgbClr val="0000FF"/>
                </a:solidFill>
                <a:latin typeface="Consolas" pitchFamily="49" charset="0"/>
                <a:ea typeface="楷体" pitchFamily="49" charset="-122"/>
                <a:cs typeface="Consolas" pitchFamily="49" charset="0"/>
              </a:rPr>
              <a:t>}      </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4429124" y="214290"/>
            <a:ext cx="1928826" cy="430887"/>
          </a:xfrm>
          <a:prstGeom prst="rect">
            <a:avLst/>
          </a:prstGeom>
          <a:noFill/>
        </p:spPr>
        <p:txBody>
          <a:bodyPr wrap="square" rtlCol="0">
            <a:spAutoFit/>
          </a:bodyPr>
          <a:lstStyle/>
          <a:p>
            <a:pPr algn="l"/>
            <a:r>
              <a:rPr lang="zh-CN" altLang="en-US" sz="2200" smtClean="0">
                <a:latin typeface="Consolas" pitchFamily="49" charset="0"/>
                <a:ea typeface="楷体" pitchFamily="49" charset="-122"/>
                <a:cs typeface="Consolas" pitchFamily="49" charset="0"/>
              </a:rPr>
              <a:t>执行过程：</a:t>
            </a:r>
            <a:endParaRPr lang="zh-CN" altLang="en-US" sz="2200">
              <a:latin typeface="Consolas" pitchFamily="49" charset="0"/>
              <a:ea typeface="楷体" pitchFamily="49" charset="-122"/>
              <a:cs typeface="Consolas" pitchFamily="49" charset="0"/>
            </a:endParaRPr>
          </a:p>
        </p:txBody>
      </p:sp>
      <p:sp>
        <p:nvSpPr>
          <p:cNvPr id="16" name="矩形 15"/>
          <p:cNvSpPr/>
          <p:nvPr/>
        </p:nvSpPr>
        <p:spPr>
          <a:xfrm>
            <a:off x="4786314" y="2285992"/>
            <a:ext cx="642942"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C00000"/>
                </a:solidFill>
                <a:latin typeface="Consolas" pitchFamily="49" charset="0"/>
                <a:cs typeface="Consolas" pitchFamily="49" charset="0"/>
              </a:rPr>
              <a:t>3</a:t>
            </a:r>
            <a:endParaRPr lang="zh-CN" altLang="en-US">
              <a:solidFill>
                <a:srgbClr val="C00000"/>
              </a:solidFill>
              <a:latin typeface="Consolas" pitchFamily="49" charset="0"/>
              <a:cs typeface="Consolas" pitchFamily="49" charset="0"/>
            </a:endParaRPr>
          </a:p>
        </p:txBody>
      </p:sp>
      <p:sp>
        <p:nvSpPr>
          <p:cNvPr id="23" name="矩形 22"/>
          <p:cNvSpPr/>
          <p:nvPr/>
        </p:nvSpPr>
        <p:spPr>
          <a:xfrm>
            <a:off x="5929322" y="2285992"/>
            <a:ext cx="642942"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C00000"/>
                </a:solidFill>
                <a:latin typeface="Consolas" pitchFamily="49" charset="0"/>
                <a:cs typeface="Consolas" pitchFamily="49" charset="0"/>
              </a:rPr>
              <a:t>5</a:t>
            </a:r>
            <a:endParaRPr lang="zh-CN" altLang="en-US">
              <a:solidFill>
                <a:srgbClr val="C00000"/>
              </a:solidFill>
              <a:latin typeface="Consolas" pitchFamily="49" charset="0"/>
              <a:cs typeface="Consolas" pitchFamily="49" charset="0"/>
            </a:endParaRPr>
          </a:p>
        </p:txBody>
      </p:sp>
      <p:grpSp>
        <p:nvGrpSpPr>
          <p:cNvPr id="7" name="组合 33"/>
          <p:cNvGrpSpPr/>
          <p:nvPr/>
        </p:nvGrpSpPr>
        <p:grpSpPr>
          <a:xfrm>
            <a:off x="4286248" y="1270742"/>
            <a:ext cx="4317812" cy="864000"/>
            <a:chOff x="4286248" y="1279116"/>
            <a:chExt cx="4317812" cy="864000"/>
          </a:xfrm>
        </p:grpSpPr>
        <p:sp>
          <p:nvSpPr>
            <p:cNvPr id="32" name="矩形 31"/>
            <p:cNvSpPr/>
            <p:nvPr/>
          </p:nvSpPr>
          <p:spPr>
            <a:xfrm>
              <a:off x="4286248" y="1279116"/>
              <a:ext cx="3000396" cy="864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latin typeface="Consolas" pitchFamily="49" charset="0"/>
                <a:cs typeface="Consolas" pitchFamily="49" charset="0"/>
              </a:endParaRPr>
            </a:p>
          </p:txBody>
        </p:sp>
        <p:sp>
          <p:nvSpPr>
            <p:cNvPr id="17" name="TextBox 16"/>
            <p:cNvSpPr txBox="1"/>
            <p:nvPr/>
          </p:nvSpPr>
          <p:spPr>
            <a:xfrm>
              <a:off x="4357686" y="1428736"/>
              <a:ext cx="357190" cy="430887"/>
            </a:xfrm>
            <a:prstGeom prst="rect">
              <a:avLst/>
            </a:prstGeom>
            <a:noFill/>
          </p:spPr>
          <p:txBody>
            <a:bodyPr wrap="square" rtlCol="0">
              <a:spAutoFit/>
            </a:bodyPr>
            <a:lstStyle/>
            <a:p>
              <a:pPr algn="l"/>
              <a:r>
                <a:rPr lang="en-US" altLang="zh-CN" sz="2200" smtClean="0">
                  <a:latin typeface="Consolas" pitchFamily="49" charset="0"/>
                  <a:ea typeface="楷体" pitchFamily="49" charset="-122"/>
                  <a:cs typeface="Consolas" pitchFamily="49" charset="0"/>
                </a:rPr>
                <a:t>m</a:t>
              </a:r>
              <a:endParaRPr lang="zh-CN" altLang="en-US" sz="2200" smtClean="0">
                <a:latin typeface="Consolas" pitchFamily="49" charset="0"/>
                <a:ea typeface="楷体" pitchFamily="49" charset="-122"/>
                <a:cs typeface="Consolas" pitchFamily="49" charset="0"/>
              </a:endParaRPr>
            </a:p>
          </p:txBody>
        </p:sp>
        <p:sp>
          <p:nvSpPr>
            <p:cNvPr id="18" name="矩形 17"/>
            <p:cNvSpPr/>
            <p:nvPr/>
          </p:nvSpPr>
          <p:spPr>
            <a:xfrm>
              <a:off x="4786314" y="1428736"/>
              <a:ext cx="642942"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smtClean="0">
                  <a:solidFill>
                    <a:srgbClr val="C00000"/>
                  </a:solidFill>
                  <a:latin typeface="Consolas" pitchFamily="49" charset="0"/>
                  <a:cs typeface="Consolas" pitchFamily="49" charset="0"/>
                </a:rPr>
                <a:t>3</a:t>
              </a:r>
              <a:endParaRPr lang="zh-CN" altLang="en-US" sz="2200">
                <a:solidFill>
                  <a:srgbClr val="C00000"/>
                </a:solidFill>
                <a:latin typeface="Consolas" pitchFamily="49" charset="0"/>
                <a:cs typeface="Consolas" pitchFamily="49" charset="0"/>
              </a:endParaRPr>
            </a:p>
          </p:txBody>
        </p:sp>
        <p:sp>
          <p:nvSpPr>
            <p:cNvPr id="29" name="TextBox 28"/>
            <p:cNvSpPr txBox="1"/>
            <p:nvPr/>
          </p:nvSpPr>
          <p:spPr>
            <a:xfrm>
              <a:off x="7675366" y="1500174"/>
              <a:ext cx="928694" cy="400110"/>
            </a:xfrm>
            <a:prstGeom prst="rect">
              <a:avLst/>
            </a:prstGeom>
            <a:noFill/>
          </p:spPr>
          <p:txBody>
            <a:bodyPr wrap="square" rtlCol="0">
              <a:spAutoFit/>
            </a:bodyPr>
            <a:lstStyle/>
            <a:p>
              <a:pPr algn="l"/>
              <a:r>
                <a:rPr lang="zh-CN" altLang="en-US" sz="2000" smtClean="0">
                  <a:latin typeface="仿宋" pitchFamily="49" charset="-122"/>
                  <a:ea typeface="仿宋" pitchFamily="49" charset="-122"/>
                  <a:cs typeface="Consolas" pitchFamily="49" charset="0"/>
                </a:rPr>
                <a:t>栈帧</a:t>
              </a:r>
            </a:p>
          </p:txBody>
        </p:sp>
        <p:cxnSp>
          <p:nvCxnSpPr>
            <p:cNvPr id="30" name="直接箭头连接符 29"/>
            <p:cNvCxnSpPr/>
            <p:nvPr/>
          </p:nvCxnSpPr>
          <p:spPr>
            <a:xfrm rot="10800000">
              <a:off x="7358082" y="1747525"/>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22" name="矩形 21"/>
          <p:cNvSpPr/>
          <p:nvPr/>
        </p:nvSpPr>
        <p:spPr>
          <a:xfrm>
            <a:off x="4786314" y="1420362"/>
            <a:ext cx="642942"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C00000"/>
                </a:solidFill>
                <a:latin typeface="Consolas" pitchFamily="49" charset="0"/>
                <a:cs typeface="Consolas" pitchFamily="49" charset="0"/>
              </a:rPr>
              <a:t>5</a:t>
            </a:r>
            <a:endParaRPr lang="zh-CN" altLang="en-US">
              <a:solidFill>
                <a:srgbClr val="C00000"/>
              </a:solidFill>
              <a:latin typeface="Consolas" pitchFamily="49" charset="0"/>
              <a:cs typeface="Consolas" pitchFamily="49" charset="0"/>
            </a:endParaRPr>
          </a:p>
        </p:txBody>
      </p:sp>
      <p:sp>
        <p:nvSpPr>
          <p:cNvPr id="35" name="矩形 34"/>
          <p:cNvSpPr/>
          <p:nvPr/>
        </p:nvSpPr>
        <p:spPr>
          <a:xfrm>
            <a:off x="5929322" y="3143248"/>
            <a:ext cx="642942"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C00000"/>
                </a:solidFill>
                <a:latin typeface="Consolas" pitchFamily="49" charset="0"/>
                <a:cs typeface="Consolas" pitchFamily="49" charset="0"/>
              </a:rPr>
              <a:t>5</a:t>
            </a:r>
            <a:endParaRPr lang="zh-CN" altLang="en-US">
              <a:solidFill>
                <a:srgbClr val="C00000"/>
              </a:solidFill>
              <a:latin typeface="Consolas" pitchFamily="49" charset="0"/>
              <a:cs typeface="Consolas" pitchFamily="49" charset="0"/>
            </a:endParaRPr>
          </a:p>
        </p:txBody>
      </p:sp>
      <p:grpSp>
        <p:nvGrpSpPr>
          <p:cNvPr id="19" name="组合 39"/>
          <p:cNvGrpSpPr/>
          <p:nvPr/>
        </p:nvGrpSpPr>
        <p:grpSpPr>
          <a:xfrm>
            <a:off x="5000628" y="4071942"/>
            <a:ext cx="2000264" cy="1114490"/>
            <a:chOff x="5000628" y="4071942"/>
            <a:chExt cx="2000264" cy="1114490"/>
          </a:xfrm>
        </p:grpSpPr>
        <p:sp>
          <p:nvSpPr>
            <p:cNvPr id="37" name="下箭头 36"/>
            <p:cNvSpPr/>
            <p:nvPr/>
          </p:nvSpPr>
          <p:spPr>
            <a:xfrm>
              <a:off x="5786446" y="4071942"/>
              <a:ext cx="285752" cy="571504"/>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000">
                <a:latin typeface="Consolas" pitchFamily="49" charset="0"/>
                <a:ea typeface="仿宋" pitchFamily="49" charset="-122"/>
                <a:cs typeface="Consolas" pitchFamily="49" charset="0"/>
              </a:endParaRPr>
            </a:p>
          </p:txBody>
        </p:sp>
        <p:sp>
          <p:nvSpPr>
            <p:cNvPr id="39" name="TextBox 38"/>
            <p:cNvSpPr txBox="1"/>
            <p:nvPr/>
          </p:nvSpPr>
          <p:spPr>
            <a:xfrm>
              <a:off x="5000628" y="4786322"/>
              <a:ext cx="2000264" cy="400110"/>
            </a:xfrm>
            <a:prstGeom prst="rect">
              <a:avLst/>
            </a:prstGeom>
            <a:noFill/>
          </p:spPr>
          <p:txBody>
            <a:bodyPr wrap="square" rtlCol="0">
              <a:spAutoFit/>
            </a:bodyPr>
            <a:lstStyle/>
            <a:p>
              <a:r>
                <a:rPr lang="zh-CN" altLang="en-US" sz="2000" smtClean="0">
                  <a:latin typeface="Consolas" pitchFamily="49" charset="0"/>
                  <a:ea typeface="仿宋" pitchFamily="49" charset="-122"/>
                  <a:cs typeface="Consolas" pitchFamily="49" charset="0"/>
                </a:rPr>
                <a:t>屏幕输出</a:t>
              </a:r>
              <a:r>
                <a:rPr lang="en-US" altLang="zh-CN" sz="2000" smtClean="0">
                  <a:solidFill>
                    <a:srgbClr val="FF00FF"/>
                  </a:solidFill>
                  <a:latin typeface="Consolas" pitchFamily="49" charset="0"/>
                  <a:ea typeface="仿宋" pitchFamily="49" charset="-122"/>
                  <a:cs typeface="Consolas" pitchFamily="49" charset="0"/>
                </a:rPr>
                <a:t>b=5</a:t>
              </a:r>
              <a:endParaRPr lang="zh-CN" altLang="en-US" sz="2000" smtClean="0">
                <a:solidFill>
                  <a:srgbClr val="FF00FF"/>
                </a:solidFill>
                <a:latin typeface="Consolas" pitchFamily="49" charset="0"/>
                <a:ea typeface="仿宋" pitchFamily="49" charset="-122"/>
                <a:cs typeface="Consolas" pitchFamily="49" charset="0"/>
              </a:endParaRPr>
            </a:p>
          </p:txBody>
        </p:sp>
      </p:grpSp>
      <p:sp>
        <p:nvSpPr>
          <p:cNvPr id="42" name="TextBox 41"/>
          <p:cNvSpPr txBox="1"/>
          <p:nvPr/>
        </p:nvSpPr>
        <p:spPr>
          <a:xfrm>
            <a:off x="5214942" y="5429264"/>
            <a:ext cx="1857388" cy="400110"/>
          </a:xfrm>
          <a:prstGeom prst="rect">
            <a:avLst/>
          </a:prstGeom>
          <a:noFill/>
        </p:spPr>
        <p:txBody>
          <a:bodyPr wrap="square" rtlCol="0">
            <a:spAutoFit/>
          </a:bodyPr>
          <a:lstStyle/>
          <a:p>
            <a:pPr algn="l"/>
            <a:r>
              <a:rPr lang="zh-CN" altLang="en-US" sz="2000" smtClean="0">
                <a:latin typeface="Consolas" pitchFamily="49" charset="0"/>
                <a:ea typeface="仿宋" pitchFamily="49" charset="-122"/>
                <a:cs typeface="Consolas" pitchFamily="49" charset="0"/>
              </a:rPr>
              <a:t>程序执行完毕</a:t>
            </a:r>
          </a:p>
        </p:txBody>
      </p:sp>
      <p:sp>
        <p:nvSpPr>
          <p:cNvPr id="41" name="灯片编号占位符 40"/>
          <p:cNvSpPr>
            <a:spLocks noGrp="1"/>
          </p:cNvSpPr>
          <p:nvPr>
            <p:ph type="sldNum" sz="quarter" idx="12"/>
          </p:nvPr>
        </p:nvSpPr>
        <p:spPr/>
        <p:txBody>
          <a:bodyPr/>
          <a:lstStyle/>
          <a:p>
            <a:fld id="{F225F2F7-8AD0-4BEA-91DC-61D82E2F5127}" type="slidenum">
              <a:rPr lang="en-US" altLang="zh-CN" smtClean="0"/>
              <a:pPr/>
              <a:t>28</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5">
                                            <p:txEl>
                                              <p:pRg st="12" end="12"/>
                                            </p:txEl>
                                          </p:spTgt>
                                        </p:tgtEl>
                                      </p:cBhvr>
                                    </p:animEffect>
                                    <p:animScale>
                                      <p:cBhvr>
                                        <p:cTn id="11" dur="250" autoRev="1" fill="hold"/>
                                        <p:tgtEl>
                                          <p:spTgt spid="5">
                                            <p:txEl>
                                              <p:pRg st="12" end="12"/>
                                            </p:txEl>
                                          </p:spTgt>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5">
                                            <p:txEl>
                                              <p:pRg st="0" end="0"/>
                                            </p:txEl>
                                          </p:spTgt>
                                        </p:tgtEl>
                                      </p:cBhvr>
                                    </p:animEffect>
                                    <p:animScale>
                                      <p:cBhvr>
                                        <p:cTn id="16" dur="250" autoRev="1" fill="hold"/>
                                        <p:tgtEl>
                                          <p:spTgt spid="5">
                                            <p:txEl>
                                              <p:pRg st="0" end="0"/>
                                            </p:txEl>
                                          </p:spTgt>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5">
                                            <p:txEl>
                                              <p:pRg st="2" end="2"/>
                                            </p:txEl>
                                          </p:spTgt>
                                        </p:tgtEl>
                                      </p:cBhvr>
                                    </p:animEffect>
                                    <p:animScale>
                                      <p:cBhvr>
                                        <p:cTn id="25" dur="250" autoRev="1" fill="hold"/>
                                        <p:tgtEl>
                                          <p:spTgt spid="5">
                                            <p:txEl>
                                              <p:pRg st="2" end="2"/>
                                            </p:txEl>
                                          </p:spTgt>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nodeType="clickEffect">
                                  <p:stCondLst>
                                    <p:cond delay="0"/>
                                  </p:stCondLst>
                                  <p:childTnLst>
                                    <p:animEffect transition="out" filter="fade">
                                      <p:cBhvr>
                                        <p:cTn id="33" dur="500" tmFilter="0, 0; .2, .5; .8, .5; 1, 0"/>
                                        <p:tgtEl>
                                          <p:spTgt spid="5">
                                            <p:txEl>
                                              <p:pRg st="3" end="3"/>
                                            </p:txEl>
                                          </p:spTgt>
                                        </p:tgtEl>
                                      </p:cBhvr>
                                    </p:animEffect>
                                    <p:animScale>
                                      <p:cBhvr>
                                        <p:cTn id="34" dur="250" autoRev="1" fill="hold"/>
                                        <p:tgtEl>
                                          <p:spTgt spid="5">
                                            <p:txEl>
                                              <p:pRg st="3" end="3"/>
                                            </p:txEl>
                                          </p:spTgt>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26" presetClass="emph" presetSubtype="0" fill="hold" nodeType="clickEffect">
                                  <p:stCondLst>
                                    <p:cond delay="0"/>
                                  </p:stCondLst>
                                  <p:childTnLst>
                                    <p:animEffect transition="out" filter="fade">
                                      <p:cBhvr>
                                        <p:cTn id="38" dur="500" tmFilter="0, 0; .2, .5; .8, .5; 1, 0"/>
                                        <p:tgtEl>
                                          <p:spTgt spid="5">
                                            <p:txEl>
                                              <p:pRg st="6" end="6"/>
                                            </p:txEl>
                                          </p:spTgt>
                                        </p:tgtEl>
                                      </p:cBhvr>
                                    </p:animEffect>
                                    <p:animScale>
                                      <p:cBhvr>
                                        <p:cTn id="39" dur="250" autoRev="1" fill="hold"/>
                                        <p:tgtEl>
                                          <p:spTgt spid="5">
                                            <p:txEl>
                                              <p:pRg st="6" end="6"/>
                                            </p:txEl>
                                          </p:spTgt>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nodeType="clickEffect">
                                  <p:stCondLst>
                                    <p:cond delay="0"/>
                                  </p:stCondLst>
                                  <p:childTnLst>
                                    <p:animEffect transition="out" filter="fade">
                                      <p:cBhvr>
                                        <p:cTn id="51" dur="500" tmFilter="0, 0; .2, .5; .8, .5; 1, 0"/>
                                        <p:tgtEl>
                                          <p:spTgt spid="5">
                                            <p:txEl>
                                              <p:pRg st="8" end="8"/>
                                            </p:txEl>
                                          </p:spTgt>
                                        </p:tgtEl>
                                      </p:cBhvr>
                                    </p:animEffect>
                                    <p:animScale>
                                      <p:cBhvr>
                                        <p:cTn id="52" dur="250" autoRev="1" fill="hold"/>
                                        <p:tgtEl>
                                          <p:spTgt spid="5">
                                            <p:txEl>
                                              <p:pRg st="8" end="8"/>
                                            </p:txEl>
                                          </p:spTgt>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1" nodeType="clickEffect">
                                  <p:stCondLst>
                                    <p:cond delay="0"/>
                                  </p:stCondLst>
                                  <p:childTnLst>
                                    <p:animEffect transition="out" filter="wipe(down)">
                                      <p:cBhvr>
                                        <p:cTn id="56" dur="500"/>
                                        <p:tgtEl>
                                          <p:spTgt spid="22"/>
                                        </p:tgtEl>
                                      </p:cBhvr>
                                    </p:animEffect>
                                    <p:set>
                                      <p:cBhvr>
                                        <p:cTn id="57" dur="1" fill="hold">
                                          <p:stCondLst>
                                            <p:cond delay="499"/>
                                          </p:stCondLst>
                                        </p:cTn>
                                        <p:tgtEl>
                                          <p:spTgt spid="22"/>
                                        </p:tgtEl>
                                        <p:attrNameLst>
                                          <p:attrName>style.visibility</p:attrName>
                                        </p:attrNameLst>
                                      </p:cBhvr>
                                      <p:to>
                                        <p:strVal val="hidden"/>
                                      </p:to>
                                    </p:set>
                                  </p:childTnLst>
                                </p:cTn>
                              </p:par>
                              <p:par>
                                <p:cTn id="58" presetID="22" presetClass="exit" presetSubtype="4" fill="hold" nodeType="withEffect">
                                  <p:stCondLst>
                                    <p:cond delay="0"/>
                                  </p:stCondLst>
                                  <p:childTnLst>
                                    <p:animEffect transition="out" filter="wipe(down)">
                                      <p:cBhvr>
                                        <p:cTn id="59" dur="500"/>
                                        <p:tgtEl>
                                          <p:spTgt spid="7"/>
                                        </p:tgtEl>
                                      </p:cBhvr>
                                    </p:animEffect>
                                    <p:set>
                                      <p:cBhvr>
                                        <p:cTn id="60" dur="1" fill="hold">
                                          <p:stCondLst>
                                            <p:cond delay="499"/>
                                          </p:stCondLst>
                                        </p:cTn>
                                        <p:tgtEl>
                                          <p:spTgt spid="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6" presetClass="emph" presetSubtype="0" fill="hold" nodeType="clickEffect">
                                  <p:stCondLst>
                                    <p:cond delay="0"/>
                                  </p:stCondLst>
                                  <p:childTnLst>
                                    <p:animEffect transition="out" filter="fade">
                                      <p:cBhvr>
                                        <p:cTn id="64" dur="500" tmFilter="0, 0; .2, .5; .8, .5; 1, 0"/>
                                        <p:tgtEl>
                                          <p:spTgt spid="5">
                                            <p:txEl>
                                              <p:pRg st="3" end="3"/>
                                            </p:txEl>
                                          </p:spTgt>
                                        </p:tgtEl>
                                      </p:cBhvr>
                                    </p:animEffect>
                                    <p:animScale>
                                      <p:cBhvr>
                                        <p:cTn id="65" dur="250" autoRev="1" fill="hold"/>
                                        <p:tgtEl>
                                          <p:spTgt spid="5">
                                            <p:txEl>
                                              <p:pRg st="3" end="3"/>
                                            </p:txEl>
                                          </p:spTgt>
                                        </p:tgtEl>
                                      </p:cBhvr>
                                      <p:by x="105000" y="105000"/>
                                    </p:animScale>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6" presetClass="emph" presetSubtype="0" fill="hold" nodeType="clickEffect">
                                  <p:stCondLst>
                                    <p:cond delay="0"/>
                                  </p:stCondLst>
                                  <p:childTnLst>
                                    <p:animEffect transition="out" filter="fade">
                                      <p:cBhvr>
                                        <p:cTn id="73" dur="500" tmFilter="0, 0; .2, .5; .8, .5; 1, 0"/>
                                        <p:tgtEl>
                                          <p:spTgt spid="5">
                                            <p:txEl>
                                              <p:pRg st="4" end="4"/>
                                            </p:txEl>
                                          </p:spTgt>
                                        </p:tgtEl>
                                      </p:cBhvr>
                                    </p:animEffect>
                                    <p:animScale>
                                      <p:cBhvr>
                                        <p:cTn id="74" dur="250" autoRev="1" fill="hold"/>
                                        <p:tgtEl>
                                          <p:spTgt spid="5">
                                            <p:txEl>
                                              <p:pRg st="4" end="4"/>
                                            </p:txEl>
                                          </p:spTgt>
                                        </p:tgtEl>
                                      </p:cBhvr>
                                      <p:by x="105000" y="105000"/>
                                    </p:animScale>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1" nodeType="clickEffect">
                                  <p:stCondLst>
                                    <p:cond delay="0"/>
                                  </p:stCondLst>
                                  <p:childTnLst>
                                    <p:animEffect transition="out" filter="wipe(down)">
                                      <p:cBhvr>
                                        <p:cTn id="78" dur="500"/>
                                        <p:tgtEl>
                                          <p:spTgt spid="16"/>
                                        </p:tgtEl>
                                      </p:cBhvr>
                                    </p:animEffect>
                                    <p:set>
                                      <p:cBhvr>
                                        <p:cTn id="79" dur="1" fill="hold">
                                          <p:stCondLst>
                                            <p:cond delay="499"/>
                                          </p:stCondLst>
                                        </p:cTn>
                                        <p:tgtEl>
                                          <p:spTgt spid="16"/>
                                        </p:tgtEl>
                                        <p:attrNameLst>
                                          <p:attrName>style.visibility</p:attrName>
                                        </p:attrNameLst>
                                      </p:cBhvr>
                                      <p:to>
                                        <p:strVal val="hidden"/>
                                      </p:to>
                                    </p:set>
                                  </p:childTnLst>
                                </p:cTn>
                              </p:par>
                              <p:par>
                                <p:cTn id="80" presetID="22" presetClass="exit" presetSubtype="4" fill="hold" grpId="1" nodeType="withEffect">
                                  <p:stCondLst>
                                    <p:cond delay="0"/>
                                  </p:stCondLst>
                                  <p:childTnLst>
                                    <p:animEffect transition="out" filter="wipe(down)">
                                      <p:cBhvr>
                                        <p:cTn id="81" dur="500"/>
                                        <p:tgtEl>
                                          <p:spTgt spid="23"/>
                                        </p:tgtEl>
                                      </p:cBhvr>
                                    </p:animEffect>
                                    <p:set>
                                      <p:cBhvr>
                                        <p:cTn id="82" dur="1" fill="hold">
                                          <p:stCondLst>
                                            <p:cond delay="499"/>
                                          </p:stCondLst>
                                        </p:cTn>
                                        <p:tgtEl>
                                          <p:spTgt spid="23"/>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2"/>
                                        </p:tgtEl>
                                      </p:cBhvr>
                                    </p:animEffect>
                                    <p:set>
                                      <p:cBhvr>
                                        <p:cTn id="85" dur="1" fill="hold">
                                          <p:stCondLst>
                                            <p:cond delay="499"/>
                                          </p:stCondLst>
                                        </p:cTn>
                                        <p:tgtEl>
                                          <p:spTgt spid="2"/>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6" presetClass="emph" presetSubtype="0" fill="hold" nodeType="clickEffect">
                                  <p:stCondLst>
                                    <p:cond delay="0"/>
                                  </p:stCondLst>
                                  <p:childTnLst>
                                    <p:animEffect transition="out" filter="fade">
                                      <p:cBhvr>
                                        <p:cTn id="89" dur="500" tmFilter="0, 0; .2, .5; .8, .5; 1, 0"/>
                                        <p:tgtEl>
                                          <p:spTgt spid="5">
                                            <p:txEl>
                                              <p:pRg st="12" end="12"/>
                                            </p:txEl>
                                          </p:spTgt>
                                        </p:tgtEl>
                                      </p:cBhvr>
                                    </p:animEffect>
                                    <p:animScale>
                                      <p:cBhvr>
                                        <p:cTn id="90" dur="250" autoRev="1" fill="hold"/>
                                        <p:tgtEl>
                                          <p:spTgt spid="5">
                                            <p:txEl>
                                              <p:pRg st="12" end="12"/>
                                            </p:txEl>
                                          </p:spTgt>
                                        </p:tgtEl>
                                      </p:cBhvr>
                                      <p:by x="105000" y="105000"/>
                                    </p:animScale>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6" presetClass="emph" presetSubtype="0" fill="hold" nodeType="clickEffect">
                                  <p:stCondLst>
                                    <p:cond delay="0"/>
                                  </p:stCondLst>
                                  <p:childTnLst>
                                    <p:animEffect transition="out" filter="fade">
                                      <p:cBhvr>
                                        <p:cTn id="98" dur="500" tmFilter="0, 0; .2, .5; .8, .5; 1, 0"/>
                                        <p:tgtEl>
                                          <p:spTgt spid="5">
                                            <p:txEl>
                                              <p:pRg st="13" end="13"/>
                                            </p:txEl>
                                          </p:spTgt>
                                        </p:tgtEl>
                                      </p:cBhvr>
                                    </p:animEffect>
                                    <p:animScale>
                                      <p:cBhvr>
                                        <p:cTn id="99" dur="250" autoRev="1" fill="hold"/>
                                        <p:tgtEl>
                                          <p:spTgt spid="5">
                                            <p:txEl>
                                              <p:pRg st="13" end="13"/>
                                            </p:txEl>
                                          </p:spTgt>
                                        </p:tgtEl>
                                      </p:cBhvr>
                                      <p:by x="105000" y="105000"/>
                                    </p:animScale>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19"/>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grpId="1" nodeType="clickEffect">
                                  <p:stCondLst>
                                    <p:cond delay="0"/>
                                  </p:stCondLst>
                                  <p:childTnLst>
                                    <p:animEffect transition="out" filter="wipe(down)">
                                      <p:cBhvr>
                                        <p:cTn id="107" dur="500"/>
                                        <p:tgtEl>
                                          <p:spTgt spid="35"/>
                                        </p:tgtEl>
                                      </p:cBhvr>
                                    </p:animEffect>
                                    <p:set>
                                      <p:cBhvr>
                                        <p:cTn id="108" dur="1" fill="hold">
                                          <p:stCondLst>
                                            <p:cond delay="499"/>
                                          </p:stCondLst>
                                        </p:cTn>
                                        <p:tgtEl>
                                          <p:spTgt spid="35"/>
                                        </p:tgtEl>
                                        <p:attrNameLst>
                                          <p:attrName>style.visibility</p:attrName>
                                        </p:attrNameLst>
                                      </p:cBhvr>
                                      <p:to>
                                        <p:strVal val="hidden"/>
                                      </p:to>
                                    </p:set>
                                  </p:childTnLst>
                                </p:cTn>
                              </p:par>
                              <p:par>
                                <p:cTn id="109" presetID="22" presetClass="exit" presetSubtype="4" fill="hold" nodeType="withEffect">
                                  <p:stCondLst>
                                    <p:cond delay="0"/>
                                  </p:stCondLst>
                                  <p:childTnLst>
                                    <p:animEffect transition="out" filter="wipe(down)">
                                      <p:cBhvr>
                                        <p:cTn id="110" dur="500"/>
                                        <p:tgtEl>
                                          <p:spTgt spid="3"/>
                                        </p:tgtEl>
                                      </p:cBhvr>
                                    </p:animEffect>
                                    <p:set>
                                      <p:cBhvr>
                                        <p:cTn id="111" dur="1" fill="hold">
                                          <p:stCondLst>
                                            <p:cond delay="499"/>
                                          </p:stCondLst>
                                        </p:cTn>
                                        <p:tgtEl>
                                          <p:spTgt spid="3"/>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3" grpId="0" animBg="1"/>
      <p:bldP spid="23" grpId="1" animBg="1"/>
      <p:bldP spid="22" grpId="0" animBg="1"/>
      <p:bldP spid="22" grpId="1" animBg="1"/>
      <p:bldP spid="35" grpId="0" animBg="1"/>
      <p:bldP spid="35" grpId="1" animBg="1"/>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descr="粉色面巾纸"/>
          <p:cNvSpPr txBox="1">
            <a:spLocks noChangeArrowheads="1"/>
          </p:cNvSpPr>
          <p:nvPr/>
        </p:nvSpPr>
        <p:spPr bwMode="auto">
          <a:xfrm>
            <a:off x="571472" y="571480"/>
            <a:ext cx="3929090" cy="461665"/>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5.2.2  </a:t>
            </a:r>
            <a:r>
              <a:rPr kumimoji="1"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递归函数的实现</a:t>
            </a:r>
            <a:endParaRPr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857224" y="1714488"/>
            <a:ext cx="7358114" cy="1808288"/>
          </a:xfrm>
          <a:prstGeom prst="rect">
            <a:avLst/>
          </a:prstGeom>
          <a:solidFill>
            <a:schemeClr val="bg1">
              <a:lumMod val="95000"/>
            </a:schemeClr>
          </a:solidFill>
          <a:ln/>
        </p:spPr>
        <p:style>
          <a:lnRef idx="3">
            <a:schemeClr val="lt1"/>
          </a:lnRef>
          <a:fillRef idx="1">
            <a:schemeClr val="accent6"/>
          </a:fillRef>
          <a:effectRef idx="1">
            <a:schemeClr val="accent6"/>
          </a:effectRef>
          <a:fontRef idx="minor">
            <a:schemeClr val="lt1"/>
          </a:fontRef>
        </p:style>
        <p:txBody>
          <a:bodyPr wrap="square" lIns="180000" tIns="108000" bIns="108000" rtlCol="0">
            <a:spAutoFit/>
          </a:bodyPr>
          <a:lstStyle/>
          <a:p>
            <a:pPr marL="457200" indent="-457200" algn="l">
              <a:lnSpc>
                <a:spcPts val="28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递归是函数调用的一种特殊情况，即它是调用自身代码。</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可以把每一次递归调用理解成调用自身代码的一个复制件。由于每次调用时，它的参数和局部变量可能不相同，因而也就保证了各个复制件执行时的独立性。</a:t>
            </a:r>
          </a:p>
        </p:txBody>
      </p:sp>
      <p:sp>
        <p:nvSpPr>
          <p:cNvPr id="8" name="灯片编号占位符 7"/>
          <p:cNvSpPr>
            <a:spLocks noGrp="1"/>
          </p:cNvSpPr>
          <p:nvPr>
            <p:ph type="sldNum" sz="quarter" idx="12"/>
          </p:nvPr>
        </p:nvSpPr>
        <p:spPr/>
        <p:txBody>
          <a:bodyPr/>
          <a:lstStyle/>
          <a:p>
            <a:fld id="{F225F2F7-8AD0-4BEA-91DC-61D82E2F5127}" type="slidenum">
              <a:rPr lang="en-US" altLang="zh-CN" smtClean="0"/>
              <a:pPr/>
              <a:t>29</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71604" y="2916819"/>
            <a:ext cx="5386400" cy="2441007"/>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216000" tIns="180000" rIns="144000" bIns="180000">
            <a:spAutoFit/>
          </a:bodyPr>
          <a:lstStyle/>
          <a:p>
            <a:pPr algn="just">
              <a:spcBef>
                <a:spcPct val="50000"/>
              </a:spcBef>
            </a:pPr>
            <a:r>
              <a:rPr kumimoji="1" lang="en-US" altLang="zh-CN" sz="1800" smtClean="0">
                <a:solidFill>
                  <a:srgbClr val="0000FF"/>
                </a:solidFill>
                <a:latin typeface="Consolas" pitchFamily="49" charset="0"/>
                <a:ea typeface="仿宋" pitchFamily="49" charset="-122"/>
                <a:cs typeface="Consolas" pitchFamily="49" charset="0"/>
              </a:rPr>
              <a:t>int </a:t>
            </a:r>
            <a:r>
              <a:rPr kumimoji="1" lang="en-US" altLang="zh-CN" sz="1800" smtClean="0">
                <a:solidFill>
                  <a:srgbClr val="FF0000"/>
                </a:solidFill>
                <a:latin typeface="Consolas" pitchFamily="49" charset="0"/>
                <a:ea typeface="仿宋" pitchFamily="49" charset="-122"/>
                <a:cs typeface="Consolas" pitchFamily="49" charset="0"/>
              </a:rPr>
              <a:t>fact</a:t>
            </a:r>
            <a:r>
              <a:rPr kumimoji="1" lang="en-US" altLang="zh-CN" sz="1800" smtClean="0">
                <a:solidFill>
                  <a:srgbClr val="0000FF"/>
                </a:solidFill>
                <a:latin typeface="Consolas" pitchFamily="49" charset="0"/>
                <a:ea typeface="仿宋" pitchFamily="49" charset="-122"/>
                <a:cs typeface="Consolas" pitchFamily="49" charset="0"/>
              </a:rPr>
              <a:t>(int </a:t>
            </a:r>
            <a:r>
              <a:rPr kumimoji="1" lang="en-US" altLang="zh-CN" sz="1800" dirty="0">
                <a:solidFill>
                  <a:srgbClr val="0000FF"/>
                </a:solidFill>
                <a:latin typeface="Consolas" pitchFamily="49" charset="0"/>
                <a:ea typeface="仿宋" pitchFamily="49" charset="-122"/>
                <a:cs typeface="Consolas" pitchFamily="49" charset="0"/>
              </a:rPr>
              <a:t>n)</a:t>
            </a:r>
          </a:p>
          <a:p>
            <a:pPr algn="just">
              <a:lnSpc>
                <a:spcPct val="8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if </a:t>
            </a:r>
            <a:r>
              <a:rPr kumimoji="1" lang="en-US" altLang="zh-CN" sz="1800" dirty="0">
                <a:solidFill>
                  <a:srgbClr val="0000FF"/>
                </a:solidFill>
                <a:latin typeface="Consolas" pitchFamily="49" charset="0"/>
                <a:ea typeface="仿宋" pitchFamily="49" charset="-122"/>
                <a:cs typeface="Consolas" pitchFamily="49" charset="0"/>
              </a:rPr>
              <a:t>(n==1) 			</a:t>
            </a:r>
            <a:r>
              <a:rPr kumimoji="1" lang="en-US" altLang="zh-CN" sz="1800" dirty="0">
                <a:solidFill>
                  <a:srgbClr val="00B050"/>
                </a:solidFill>
                <a:latin typeface="Consolas" pitchFamily="49" charset="0"/>
                <a:ea typeface="仿宋" pitchFamily="49" charset="-122"/>
                <a:cs typeface="Consolas" pitchFamily="49" charset="0"/>
              </a:rPr>
              <a:t>//</a:t>
            </a:r>
            <a:r>
              <a:rPr kumimoji="1" lang="zh-CN" altLang="en-US" sz="1800" dirty="0">
                <a:solidFill>
                  <a:srgbClr val="00B050"/>
                </a:solidFill>
                <a:latin typeface="Consolas" pitchFamily="49" charset="0"/>
                <a:ea typeface="仿宋" pitchFamily="49" charset="-122"/>
                <a:cs typeface="Consolas" pitchFamily="49" charset="0"/>
              </a:rPr>
              <a:t>语句</a:t>
            </a:r>
            <a:r>
              <a:rPr kumimoji="1" lang="en-US" altLang="zh-CN" sz="1800" dirty="0">
                <a:solidFill>
                  <a:srgbClr val="00B050"/>
                </a:solidFill>
                <a:latin typeface="Consolas" pitchFamily="49" charset="0"/>
                <a:ea typeface="仿宋" pitchFamily="49" charset="-122"/>
                <a:cs typeface="Consolas" pitchFamily="49" charset="0"/>
              </a:rPr>
              <a:t>1</a:t>
            </a:r>
          </a:p>
          <a:p>
            <a:pPr algn="just">
              <a:lnSpc>
                <a:spcPct val="8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return </a:t>
            </a:r>
            <a:r>
              <a:rPr kumimoji="1" lang="en-US" altLang="zh-CN" sz="1800" dirty="0">
                <a:solidFill>
                  <a:srgbClr val="0000FF"/>
                </a:solidFill>
                <a:latin typeface="Consolas" pitchFamily="49" charset="0"/>
                <a:ea typeface="仿宋" pitchFamily="49" charset="-122"/>
                <a:cs typeface="Consolas" pitchFamily="49" charset="0"/>
              </a:rPr>
              <a:t>1;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50"/>
                </a:solidFill>
                <a:latin typeface="Consolas" pitchFamily="49" charset="0"/>
                <a:ea typeface="仿宋" pitchFamily="49" charset="-122"/>
                <a:cs typeface="Consolas" pitchFamily="49" charset="0"/>
              </a:rPr>
              <a:t>//</a:t>
            </a:r>
            <a:r>
              <a:rPr kumimoji="1" lang="zh-CN" altLang="en-US" sz="1800" dirty="0">
                <a:solidFill>
                  <a:srgbClr val="00B050"/>
                </a:solidFill>
                <a:latin typeface="Consolas" pitchFamily="49" charset="0"/>
                <a:ea typeface="仿宋" pitchFamily="49" charset="-122"/>
                <a:cs typeface="Consolas" pitchFamily="49" charset="0"/>
              </a:rPr>
              <a:t>语句</a:t>
            </a:r>
            <a:r>
              <a:rPr kumimoji="1" lang="en-US" altLang="zh-CN" sz="1800" dirty="0">
                <a:solidFill>
                  <a:srgbClr val="00B050"/>
                </a:solidFill>
                <a:latin typeface="Consolas" pitchFamily="49" charset="0"/>
                <a:ea typeface="仿宋" pitchFamily="49" charset="-122"/>
                <a:cs typeface="Consolas" pitchFamily="49" charset="0"/>
              </a:rPr>
              <a:t>2</a:t>
            </a:r>
          </a:p>
          <a:p>
            <a:pPr algn="just">
              <a:lnSpc>
                <a:spcPct val="8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else </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B050"/>
                </a:solidFill>
                <a:latin typeface="Consolas" pitchFamily="49" charset="0"/>
                <a:ea typeface="仿宋" pitchFamily="49" charset="-122"/>
                <a:cs typeface="Consolas" pitchFamily="49" charset="0"/>
              </a:rPr>
              <a:t>//</a:t>
            </a:r>
            <a:r>
              <a:rPr kumimoji="1" lang="zh-CN" altLang="en-US" sz="1800" dirty="0">
                <a:solidFill>
                  <a:srgbClr val="00B050"/>
                </a:solidFill>
                <a:latin typeface="Consolas" pitchFamily="49" charset="0"/>
                <a:ea typeface="仿宋" pitchFamily="49" charset="-122"/>
                <a:cs typeface="Consolas" pitchFamily="49" charset="0"/>
              </a:rPr>
              <a:t>语句</a:t>
            </a:r>
            <a:r>
              <a:rPr kumimoji="1" lang="en-US" altLang="zh-CN" sz="1800" dirty="0">
                <a:solidFill>
                  <a:srgbClr val="00B050"/>
                </a:solidFill>
                <a:latin typeface="Consolas" pitchFamily="49" charset="0"/>
                <a:ea typeface="仿宋" pitchFamily="49" charset="-122"/>
                <a:cs typeface="Consolas" pitchFamily="49" charset="0"/>
              </a:rPr>
              <a:t>3</a:t>
            </a:r>
          </a:p>
          <a:p>
            <a:pPr algn="just">
              <a:lnSpc>
                <a:spcPct val="8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return n*</a:t>
            </a:r>
            <a:r>
              <a:rPr kumimoji="1" lang="en-US" altLang="zh-CN" sz="1800" smtClean="0">
                <a:solidFill>
                  <a:srgbClr val="FF0000"/>
                </a:solidFill>
                <a:latin typeface="Consolas" pitchFamily="49" charset="0"/>
                <a:ea typeface="仿宋" pitchFamily="49" charset="-122"/>
                <a:cs typeface="Consolas" pitchFamily="49" charset="0"/>
              </a:rPr>
              <a:t>fact</a:t>
            </a:r>
            <a:r>
              <a:rPr kumimoji="1" lang="en-US" altLang="zh-CN" sz="1800" smtClean="0">
                <a:solidFill>
                  <a:srgbClr val="0000FF"/>
                </a:solidFill>
                <a:latin typeface="Consolas" pitchFamily="49" charset="0"/>
                <a:ea typeface="仿宋" pitchFamily="49" charset="-122"/>
                <a:cs typeface="Consolas" pitchFamily="49" charset="0"/>
              </a:rPr>
              <a:t>(n-1</a:t>
            </a:r>
            <a:r>
              <a:rPr kumimoji="1" lang="en-US" altLang="zh-CN" sz="1800" dirty="0" smtClean="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B050"/>
                </a:solidFill>
                <a:latin typeface="Consolas" pitchFamily="49" charset="0"/>
                <a:ea typeface="仿宋" pitchFamily="49" charset="-122"/>
                <a:cs typeface="Consolas" pitchFamily="49" charset="0"/>
              </a:rPr>
              <a:t>//</a:t>
            </a:r>
            <a:r>
              <a:rPr kumimoji="1" lang="zh-CN" altLang="en-US" sz="1800" dirty="0">
                <a:solidFill>
                  <a:srgbClr val="00B050"/>
                </a:solidFill>
                <a:latin typeface="Consolas" pitchFamily="49" charset="0"/>
                <a:ea typeface="仿宋" pitchFamily="49" charset="-122"/>
                <a:cs typeface="Consolas" pitchFamily="49" charset="0"/>
              </a:rPr>
              <a:t>语句</a:t>
            </a:r>
            <a:r>
              <a:rPr kumimoji="1" lang="en-US" altLang="zh-CN" sz="1800" dirty="0">
                <a:solidFill>
                  <a:srgbClr val="00B050"/>
                </a:solidFill>
                <a:latin typeface="Consolas" pitchFamily="49" charset="0"/>
                <a:ea typeface="仿宋" pitchFamily="49" charset="-122"/>
                <a:cs typeface="Consolas" pitchFamily="49" charset="0"/>
              </a:rPr>
              <a:t>4</a:t>
            </a:r>
          </a:p>
          <a:p>
            <a:pPr algn="just">
              <a:lnSpc>
                <a:spcPct val="8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7172" name="Text Box 4"/>
          <p:cNvSpPr txBox="1">
            <a:spLocks noChangeArrowheads="1"/>
          </p:cNvSpPr>
          <p:nvPr/>
        </p:nvSpPr>
        <p:spPr bwMode="auto">
          <a:xfrm>
            <a:off x="428596" y="714356"/>
            <a:ext cx="8072494" cy="400110"/>
          </a:xfrm>
          <a:prstGeom prst="rect">
            <a:avLst/>
          </a:prstGeom>
          <a:noFill/>
          <a:ln w="9525">
            <a:noFill/>
            <a:miter lim="800000"/>
            <a:headEnd/>
            <a:tailEnd/>
          </a:ln>
          <a:effectLst/>
        </p:spPr>
        <p:txBody>
          <a:bodyPr wrap="square">
            <a:spAutoFit/>
          </a:bodyPr>
          <a:lstStyle/>
          <a:p>
            <a:pPr algn="l"/>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5.1</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latin typeface="Consolas" pitchFamily="49" charset="0"/>
                <a:ea typeface="楷体" pitchFamily="49" charset="-122"/>
                <a:cs typeface="Consolas" pitchFamily="49" charset="0"/>
              </a:rPr>
              <a:t>根据求阶乘的定义，给出求</a:t>
            </a:r>
            <a:r>
              <a:rPr lang="en-US" altLang="zh-CN" sz="2000" i="1" smtClean="0">
                <a:latin typeface="Consolas" pitchFamily="49" charset="0"/>
                <a:ea typeface="楷体" pitchFamily="49" charset="-122"/>
                <a:cs typeface="Consolas" pitchFamily="49" charset="0"/>
              </a:rPr>
              <a:t>n</a:t>
            </a:r>
            <a:r>
              <a:rPr lang="en-US" altLang="zh-CN" sz="2000" smtClean="0">
                <a:latin typeface="Consolas" pitchFamily="49" charset="0"/>
                <a:ea typeface="楷体" pitchFamily="49" charset="-122"/>
                <a:cs typeface="Consolas" pitchFamily="49" charset="0"/>
              </a:rPr>
              <a:t>!</a:t>
            </a:r>
            <a:r>
              <a:rPr lang="zh-CN" altLang="zh-CN" sz="2000" smtClean="0">
                <a:latin typeface="Consolas" pitchFamily="49" charset="0"/>
                <a:ea typeface="楷体" pitchFamily="49" charset="-122"/>
                <a:cs typeface="Consolas" pitchFamily="49" charset="0"/>
              </a:rPr>
              <a:t>（</a:t>
            </a:r>
            <a:r>
              <a:rPr lang="en-US" altLang="zh-CN" sz="2000" i="1" smtClean="0">
                <a:latin typeface="Consolas" pitchFamily="49" charset="0"/>
                <a:ea typeface="楷体" pitchFamily="49" charset="-122"/>
                <a:cs typeface="Consolas" pitchFamily="49" charset="0"/>
              </a:rPr>
              <a:t>n</a:t>
            </a:r>
            <a:r>
              <a:rPr lang="zh-CN" altLang="zh-CN" sz="2000" smtClean="0">
                <a:latin typeface="Consolas" pitchFamily="49" charset="0"/>
                <a:ea typeface="楷体" pitchFamily="49" charset="-122"/>
                <a:cs typeface="Consolas" pitchFamily="49" charset="0"/>
              </a:rPr>
              <a:t>为正整数）的递归函数。</a:t>
            </a:r>
          </a:p>
        </p:txBody>
      </p:sp>
      <p:sp>
        <p:nvSpPr>
          <p:cNvPr id="6" name="TextBox 5"/>
          <p:cNvSpPr txBox="1"/>
          <p:nvPr/>
        </p:nvSpPr>
        <p:spPr>
          <a:xfrm>
            <a:off x="1500166" y="1571612"/>
            <a:ext cx="5500726" cy="910607"/>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spcBef>
                <a:spcPts val="600"/>
              </a:spcBef>
              <a:buBlip>
                <a:blip r:embed="rId3"/>
              </a:buBlip>
            </a:pPr>
            <a:r>
              <a:rPr lang="zh-CN" altLang="zh-CN" sz="2000" smtClean="0">
                <a:solidFill>
                  <a:srgbClr val="0000FF"/>
                </a:solidFill>
                <a:latin typeface="Consolas" pitchFamily="49" charset="0"/>
                <a:ea typeface="仿宋" pitchFamily="49" charset="-122"/>
                <a:cs typeface="Consolas" pitchFamily="49" charset="0"/>
              </a:rPr>
              <a:t>求</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的定义是</a:t>
            </a:r>
            <a:r>
              <a:rPr lang="en-US" altLang="zh-CN" sz="2000" smtClean="0">
                <a:solidFill>
                  <a:srgbClr val="0000FF"/>
                </a:solidFill>
                <a:latin typeface="Consolas" pitchFamily="49" charset="0"/>
                <a:ea typeface="仿宋" pitchFamily="49" charset="-122"/>
                <a:cs typeface="Consolas" pitchFamily="49" charset="0"/>
              </a:rPr>
              <a:t>1!=1</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spcBef>
                <a:spcPts val="600"/>
              </a:spcBef>
              <a:buBlip>
                <a:blip r:embed="rId3"/>
              </a:buBlip>
            </a:pPr>
            <a:r>
              <a:rPr lang="zh-CN" altLang="zh-CN" sz="2000" smtClean="0">
                <a:solidFill>
                  <a:srgbClr val="0000FF"/>
                </a:solidFill>
                <a:latin typeface="Consolas" pitchFamily="49" charset="0"/>
                <a:ea typeface="仿宋" pitchFamily="49" charset="-122"/>
                <a:cs typeface="Consolas" pitchFamily="49" charset="0"/>
              </a:rPr>
              <a:t>递归函数</a:t>
            </a:r>
            <a:r>
              <a:rPr lang="en-US" altLang="zh-CN" sz="2000" smtClean="0">
                <a:solidFill>
                  <a:srgbClr val="0000FF"/>
                </a:solidFill>
                <a:latin typeface="Consolas" pitchFamily="49" charset="0"/>
                <a:ea typeface="仿宋" pitchFamily="49" charset="-122"/>
                <a:cs typeface="Consolas" pitchFamily="49" charset="0"/>
              </a:rPr>
              <a:t>fact(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如下</a:t>
            </a:r>
            <a:r>
              <a:rPr lang="zh-CN" altLang="en-US" sz="2000" smtClean="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785786" y="1785926"/>
            <a:ext cx="500066" cy="461665"/>
          </a:xfrm>
          <a:prstGeom prst="rect">
            <a:avLst/>
          </a:prstGeom>
          <a:blipFill>
            <a:blip r:embed="rId4" cstate="print"/>
            <a:tile tx="0" ty="0" sx="100000" sy="100000" flip="none" algn="tl"/>
          </a:blipFill>
          <a:effectLst>
            <a:outerShdw blurRad="76200" dir="13500000" sy="23000" kx="1200000" algn="br"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0" smtClean="0">
                <a:solidFill>
                  <a:srgbClr val="FF0000"/>
                </a:solidFill>
                <a:latin typeface="微软雅黑" pitchFamily="34" charset="-122"/>
                <a:ea typeface="微软雅黑" pitchFamily="34" charset="-122"/>
              </a:rPr>
              <a:t>解</a:t>
            </a:r>
            <a:endParaRPr lang="zh-CN" altLang="en-US" b="0">
              <a:solidFill>
                <a:srgbClr val="FF0000"/>
              </a:solidFill>
              <a:latin typeface="微软雅黑" pitchFamily="34" charset="-122"/>
              <a:ea typeface="微软雅黑" pitchFamily="34" charset="-122"/>
            </a:endParaRPr>
          </a:p>
        </p:txBody>
      </p:sp>
      <p:sp>
        <p:nvSpPr>
          <p:cNvPr id="8" name="TextBox 7"/>
          <p:cNvSpPr txBox="1"/>
          <p:nvPr/>
        </p:nvSpPr>
        <p:spPr>
          <a:xfrm>
            <a:off x="3357554" y="5929330"/>
            <a:ext cx="1857388" cy="369332"/>
          </a:xfrm>
          <a:prstGeom prst="rect">
            <a:avLst/>
          </a:prstGeom>
          <a:noFill/>
        </p:spPr>
        <p:txBody>
          <a:bodyPr wrap="square" rtlCol="0">
            <a:spAutoFit/>
          </a:bodyPr>
          <a:lstStyle/>
          <a:p>
            <a:pPr algn="l"/>
            <a:r>
              <a:rPr kumimoji="1" lang="zh-CN" altLang="en-US" sz="1800" smtClean="0">
                <a:latin typeface="Consolas" pitchFamily="49" charset="0"/>
                <a:ea typeface="仿宋" pitchFamily="49" charset="-122"/>
                <a:cs typeface="Consolas" pitchFamily="49" charset="0"/>
              </a:rPr>
              <a:t>直接递归函数</a:t>
            </a:r>
            <a:endParaRPr lang="zh-CN" altLang="en-US" sz="1800">
              <a:latin typeface="Consolas" pitchFamily="49" charset="0"/>
              <a:ea typeface="仿宋" pitchFamily="49" charset="-122"/>
              <a:cs typeface="Consolas" pitchFamily="49" charset="0"/>
            </a:endParaRPr>
          </a:p>
        </p:txBody>
      </p:sp>
      <p:sp>
        <p:nvSpPr>
          <p:cNvPr id="9" name="上箭头 8"/>
          <p:cNvSpPr/>
          <p:nvPr/>
        </p:nvSpPr>
        <p:spPr>
          <a:xfrm>
            <a:off x="3929058" y="5500702"/>
            <a:ext cx="214314" cy="35719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灯片编号占位符 11"/>
          <p:cNvSpPr>
            <a:spLocks noGrp="1"/>
          </p:cNvSpPr>
          <p:nvPr>
            <p:ph type="sldNum" sz="quarter" idx="12"/>
          </p:nvPr>
        </p:nvSpPr>
        <p:spPr/>
        <p:txBody>
          <a:bodyPr/>
          <a:lstStyle/>
          <a:p>
            <a:fld id="{F225F2F7-8AD0-4BEA-91DC-61D82E2F5127}" type="slidenum">
              <a:rPr lang="en-US" altLang="zh-CN" smtClean="0"/>
              <a:pPr/>
              <a:t>3</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3"/>
          <p:cNvGrpSpPr/>
          <p:nvPr/>
        </p:nvGrpSpPr>
        <p:grpSpPr>
          <a:xfrm>
            <a:off x="4286248" y="2630111"/>
            <a:ext cx="4317812" cy="864000"/>
            <a:chOff x="4286248" y="2630111"/>
            <a:chExt cx="4317812" cy="864000"/>
          </a:xfrm>
        </p:grpSpPr>
        <p:sp>
          <p:nvSpPr>
            <p:cNvPr id="27" name="矩形 26"/>
            <p:cNvSpPr/>
            <p:nvPr/>
          </p:nvSpPr>
          <p:spPr>
            <a:xfrm>
              <a:off x="4286248" y="2630111"/>
              <a:ext cx="3000396" cy="864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latin typeface="Consolas" pitchFamily="49" charset="0"/>
                <a:cs typeface="Consolas" pitchFamily="49" charset="0"/>
              </a:endParaRPr>
            </a:p>
          </p:txBody>
        </p:sp>
        <p:sp>
          <p:nvSpPr>
            <p:cNvPr id="12" name="TextBox 11"/>
            <p:cNvSpPr txBox="1"/>
            <p:nvPr/>
          </p:nvSpPr>
          <p:spPr>
            <a:xfrm>
              <a:off x="4357686" y="2779731"/>
              <a:ext cx="357190" cy="430887"/>
            </a:xfrm>
            <a:prstGeom prst="rect">
              <a:avLst/>
            </a:prstGeom>
            <a:noFill/>
          </p:spPr>
          <p:txBody>
            <a:bodyPr wrap="square" rtlCol="0">
              <a:spAutoFit/>
            </a:bodyPr>
            <a:lstStyle/>
            <a:p>
              <a:pPr algn="l"/>
              <a:r>
                <a:rPr lang="en-US" altLang="zh-CN" sz="2200" smtClean="0">
                  <a:latin typeface="Consolas" pitchFamily="49" charset="0"/>
                  <a:ea typeface="楷体" pitchFamily="49" charset="-122"/>
                  <a:cs typeface="Consolas" pitchFamily="49" charset="0"/>
                </a:rPr>
                <a:t>n</a:t>
              </a:r>
              <a:endParaRPr lang="zh-CN" altLang="en-US" sz="2200" smtClean="0">
                <a:latin typeface="Consolas" pitchFamily="49" charset="0"/>
                <a:ea typeface="楷体" pitchFamily="49" charset="-122"/>
                <a:cs typeface="Consolas" pitchFamily="49" charset="0"/>
              </a:endParaRPr>
            </a:p>
          </p:txBody>
        </p:sp>
        <p:sp>
          <p:nvSpPr>
            <p:cNvPr id="26" name="TextBox 25"/>
            <p:cNvSpPr txBox="1"/>
            <p:nvPr/>
          </p:nvSpPr>
          <p:spPr>
            <a:xfrm>
              <a:off x="7675366" y="2852647"/>
              <a:ext cx="928694" cy="369332"/>
            </a:xfrm>
            <a:prstGeom prst="rect">
              <a:avLst/>
            </a:prstGeom>
            <a:noFill/>
          </p:spPr>
          <p:txBody>
            <a:bodyPr wrap="square" rtlCol="0">
              <a:spAutoFit/>
            </a:bodyPr>
            <a:lstStyle/>
            <a:p>
              <a:pPr algn="l"/>
              <a:r>
                <a:rPr lang="zh-CN" altLang="en-US" sz="1800" smtClean="0">
                  <a:latin typeface="仿宋" pitchFamily="49" charset="-122"/>
                  <a:ea typeface="仿宋" pitchFamily="49" charset="-122"/>
                  <a:cs typeface="Consolas" pitchFamily="49" charset="0"/>
                </a:rPr>
                <a:t>栈帧</a:t>
              </a:r>
            </a:p>
          </p:txBody>
        </p:sp>
        <p:cxnSp>
          <p:nvCxnSpPr>
            <p:cNvPr id="28" name="直接箭头连接符 27"/>
            <p:cNvCxnSpPr/>
            <p:nvPr/>
          </p:nvCxnSpPr>
          <p:spPr>
            <a:xfrm rot="10800000">
              <a:off x="7358082" y="3042848"/>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786314" y="2779731"/>
              <a:ext cx="642942"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smtClean="0">
                  <a:solidFill>
                    <a:srgbClr val="C00000"/>
                  </a:solidFill>
                  <a:latin typeface="Consolas" pitchFamily="49" charset="0"/>
                  <a:cs typeface="Consolas" pitchFamily="49" charset="0"/>
                </a:rPr>
                <a:t>3</a:t>
              </a:r>
              <a:endParaRPr lang="zh-CN" altLang="en-US" sz="2200">
                <a:solidFill>
                  <a:srgbClr val="C00000"/>
                </a:solidFill>
                <a:latin typeface="Consolas" pitchFamily="49" charset="0"/>
                <a:cs typeface="Consolas" pitchFamily="49" charset="0"/>
              </a:endParaRPr>
            </a:p>
          </p:txBody>
        </p:sp>
        <p:sp>
          <p:nvSpPr>
            <p:cNvPr id="40" name="TextBox 39"/>
            <p:cNvSpPr txBox="1"/>
            <p:nvPr/>
          </p:nvSpPr>
          <p:spPr>
            <a:xfrm>
              <a:off x="5643570" y="2779731"/>
              <a:ext cx="714380" cy="400110"/>
            </a:xfrm>
            <a:prstGeom prst="rect">
              <a:avLst/>
            </a:prstGeom>
            <a:noFill/>
          </p:spPr>
          <p:txBody>
            <a:bodyPr wrap="square" rtlCol="0">
              <a:spAutoFit/>
            </a:bodyPr>
            <a:lstStyle/>
            <a:p>
              <a:pPr algn="l"/>
              <a:r>
                <a:rPr lang="en-US" altLang="zh-CN" sz="2000" smtClean="0">
                  <a:latin typeface="Consolas" pitchFamily="49" charset="0"/>
                  <a:ea typeface="楷体" pitchFamily="49" charset="-122"/>
                  <a:cs typeface="Consolas" pitchFamily="49" charset="0"/>
                </a:rPr>
                <a:t>fun</a:t>
              </a:r>
              <a:endParaRPr lang="zh-CN" altLang="en-US" sz="2000" smtClean="0">
                <a:latin typeface="Consolas" pitchFamily="49" charset="0"/>
                <a:ea typeface="楷体" pitchFamily="49" charset="-122"/>
                <a:cs typeface="Consolas" pitchFamily="49" charset="0"/>
              </a:endParaRPr>
            </a:p>
          </p:txBody>
        </p:sp>
        <p:sp>
          <p:nvSpPr>
            <p:cNvPr id="41" name="矩形 40"/>
            <p:cNvSpPr/>
            <p:nvPr/>
          </p:nvSpPr>
          <p:spPr>
            <a:xfrm>
              <a:off x="6286512" y="2779731"/>
              <a:ext cx="642942"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solidFill>
                  <a:srgbClr val="C00000"/>
                </a:solidFill>
                <a:latin typeface="Consolas" pitchFamily="49" charset="0"/>
                <a:cs typeface="Consolas" pitchFamily="49" charset="0"/>
              </a:endParaRPr>
            </a:p>
          </p:txBody>
        </p:sp>
      </p:grpSp>
      <p:grpSp>
        <p:nvGrpSpPr>
          <p:cNvPr id="3" name="组合 30"/>
          <p:cNvGrpSpPr/>
          <p:nvPr/>
        </p:nvGrpSpPr>
        <p:grpSpPr>
          <a:xfrm>
            <a:off x="4286248" y="3487367"/>
            <a:ext cx="4317812" cy="864000"/>
            <a:chOff x="4286248" y="2993628"/>
            <a:chExt cx="4317812" cy="864000"/>
          </a:xfrm>
        </p:grpSpPr>
        <p:sp>
          <p:nvSpPr>
            <p:cNvPr id="24" name="矩形 23"/>
            <p:cNvSpPr/>
            <p:nvPr/>
          </p:nvSpPr>
          <p:spPr>
            <a:xfrm>
              <a:off x="4286248" y="2993628"/>
              <a:ext cx="3000396" cy="864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latin typeface="Consolas" pitchFamily="49" charset="0"/>
                <a:cs typeface="Consolas" pitchFamily="49" charset="0"/>
              </a:endParaRPr>
            </a:p>
          </p:txBody>
        </p:sp>
        <p:sp>
          <p:nvSpPr>
            <p:cNvPr id="8" name="TextBox 7"/>
            <p:cNvSpPr txBox="1"/>
            <p:nvPr/>
          </p:nvSpPr>
          <p:spPr>
            <a:xfrm>
              <a:off x="4357686" y="3143248"/>
              <a:ext cx="357190" cy="430887"/>
            </a:xfrm>
            <a:prstGeom prst="rect">
              <a:avLst/>
            </a:prstGeom>
            <a:noFill/>
          </p:spPr>
          <p:txBody>
            <a:bodyPr wrap="square" rtlCol="0">
              <a:spAutoFit/>
            </a:bodyPr>
            <a:lstStyle/>
            <a:p>
              <a:pPr algn="l"/>
              <a:r>
                <a:rPr lang="en-US" altLang="zh-CN" sz="2200" smtClean="0">
                  <a:latin typeface="Consolas" pitchFamily="49" charset="0"/>
                  <a:ea typeface="楷体" pitchFamily="49" charset="-122"/>
                  <a:cs typeface="Consolas" pitchFamily="49" charset="0"/>
                </a:rPr>
                <a:t>a</a:t>
              </a:r>
              <a:endParaRPr lang="zh-CN" altLang="en-US" sz="2200" smtClean="0">
                <a:latin typeface="Consolas" pitchFamily="49" charset="0"/>
                <a:ea typeface="楷体" pitchFamily="49" charset="-122"/>
                <a:cs typeface="Consolas" pitchFamily="49" charset="0"/>
              </a:endParaRPr>
            </a:p>
          </p:txBody>
        </p:sp>
        <p:sp>
          <p:nvSpPr>
            <p:cNvPr id="9" name="矩形 8"/>
            <p:cNvSpPr/>
            <p:nvPr/>
          </p:nvSpPr>
          <p:spPr>
            <a:xfrm>
              <a:off x="4786314" y="3143248"/>
              <a:ext cx="642942"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smtClean="0">
                  <a:solidFill>
                    <a:srgbClr val="C00000"/>
                  </a:solidFill>
                  <a:latin typeface="Consolas" pitchFamily="49" charset="0"/>
                  <a:cs typeface="Consolas" pitchFamily="49" charset="0"/>
                </a:rPr>
                <a:t>3</a:t>
              </a:r>
              <a:endParaRPr lang="zh-CN" altLang="en-US" sz="2200">
                <a:solidFill>
                  <a:srgbClr val="C00000"/>
                </a:solidFill>
                <a:latin typeface="Consolas" pitchFamily="49" charset="0"/>
                <a:cs typeface="Consolas" pitchFamily="49" charset="0"/>
              </a:endParaRPr>
            </a:p>
          </p:txBody>
        </p:sp>
        <p:sp>
          <p:nvSpPr>
            <p:cNvPr id="10" name="TextBox 9"/>
            <p:cNvSpPr txBox="1"/>
            <p:nvPr/>
          </p:nvSpPr>
          <p:spPr>
            <a:xfrm>
              <a:off x="5786446" y="3143248"/>
              <a:ext cx="357190" cy="430887"/>
            </a:xfrm>
            <a:prstGeom prst="rect">
              <a:avLst/>
            </a:prstGeom>
            <a:noFill/>
          </p:spPr>
          <p:txBody>
            <a:bodyPr wrap="square" rtlCol="0">
              <a:spAutoFit/>
            </a:bodyPr>
            <a:lstStyle/>
            <a:p>
              <a:pPr algn="l"/>
              <a:r>
                <a:rPr lang="en-US" altLang="zh-CN" sz="2200" smtClean="0">
                  <a:latin typeface="Consolas" pitchFamily="49" charset="0"/>
                  <a:ea typeface="楷体" pitchFamily="49" charset="-122"/>
                  <a:cs typeface="Consolas" pitchFamily="49" charset="0"/>
                </a:rPr>
                <a:t>b</a:t>
              </a:r>
              <a:endParaRPr lang="zh-CN" altLang="en-US" sz="2200" smtClean="0">
                <a:latin typeface="Consolas" pitchFamily="49" charset="0"/>
                <a:ea typeface="楷体" pitchFamily="49" charset="-122"/>
                <a:cs typeface="Consolas" pitchFamily="49" charset="0"/>
              </a:endParaRPr>
            </a:p>
          </p:txBody>
        </p:sp>
        <p:sp>
          <p:nvSpPr>
            <p:cNvPr id="11" name="矩形 10"/>
            <p:cNvSpPr/>
            <p:nvPr/>
          </p:nvSpPr>
          <p:spPr>
            <a:xfrm>
              <a:off x="6286512" y="3143248"/>
              <a:ext cx="642942"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solidFill>
                  <a:srgbClr val="C00000"/>
                </a:solidFill>
                <a:latin typeface="Consolas" pitchFamily="49" charset="0"/>
                <a:cs typeface="Consolas" pitchFamily="49" charset="0"/>
              </a:endParaRPr>
            </a:p>
          </p:txBody>
        </p:sp>
        <p:sp>
          <p:nvSpPr>
            <p:cNvPr id="36" name="TextBox 35"/>
            <p:cNvSpPr txBox="1"/>
            <p:nvPr/>
          </p:nvSpPr>
          <p:spPr>
            <a:xfrm>
              <a:off x="7675366" y="3238799"/>
              <a:ext cx="928694" cy="369332"/>
            </a:xfrm>
            <a:prstGeom prst="rect">
              <a:avLst/>
            </a:prstGeom>
            <a:noFill/>
          </p:spPr>
          <p:txBody>
            <a:bodyPr wrap="square" rtlCol="0">
              <a:spAutoFit/>
            </a:bodyPr>
            <a:lstStyle/>
            <a:p>
              <a:pPr algn="l"/>
              <a:r>
                <a:rPr lang="zh-CN" altLang="en-US" sz="1800" smtClean="0">
                  <a:latin typeface="仿宋" pitchFamily="49" charset="-122"/>
                  <a:ea typeface="仿宋" pitchFamily="49" charset="-122"/>
                  <a:cs typeface="Consolas" pitchFamily="49" charset="0"/>
                </a:rPr>
                <a:t>栈帧</a:t>
              </a:r>
            </a:p>
          </p:txBody>
        </p:sp>
        <p:cxnSp>
          <p:nvCxnSpPr>
            <p:cNvPr id="38" name="直接箭头连接符 37"/>
            <p:cNvCxnSpPr/>
            <p:nvPr/>
          </p:nvCxnSpPr>
          <p:spPr>
            <a:xfrm rot="10800000">
              <a:off x="7358082" y="3429000"/>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357158" y="708029"/>
            <a:ext cx="1214446" cy="400110"/>
          </a:xfrm>
          <a:prstGeom prst="rect">
            <a:avLst/>
          </a:prstGeom>
          <a:noFill/>
        </p:spPr>
        <p:txBody>
          <a:bodyPr wrap="square" rtlCol="0">
            <a:spAutoFit/>
          </a:bodyPr>
          <a:lstStyle/>
          <a:p>
            <a:pPr algn="l"/>
            <a:r>
              <a:rPr lang="zh-CN" altLang="en-US" sz="2000" smtClean="0">
                <a:latin typeface="Consolas" pitchFamily="49" charset="0"/>
                <a:ea typeface="楷体" pitchFamily="49" charset="-122"/>
                <a:cs typeface="Consolas" pitchFamily="49" charset="0"/>
              </a:rPr>
              <a:t>例如：</a:t>
            </a:r>
            <a:endParaRPr lang="zh-CN" altLang="en-US" sz="2000">
              <a:latin typeface="Consolas" pitchFamily="49" charset="0"/>
              <a:ea typeface="楷体" pitchFamily="49" charset="-122"/>
              <a:cs typeface="Consolas" pitchFamily="49" charset="0"/>
            </a:endParaRPr>
          </a:p>
        </p:txBody>
      </p:sp>
      <p:sp>
        <p:nvSpPr>
          <p:cNvPr id="5" name="TextBox 4"/>
          <p:cNvSpPr txBox="1"/>
          <p:nvPr/>
        </p:nvSpPr>
        <p:spPr>
          <a:xfrm>
            <a:off x="285720" y="1303344"/>
            <a:ext cx="3357586" cy="3563948"/>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lIns="180000" tIns="144000" bIns="180000" rtlCol="0">
            <a:spAutoFit/>
          </a:bodyPr>
          <a:lstStyle/>
          <a:p>
            <a:pPr algn="l">
              <a:lnSpc>
                <a:spcPts val="2200"/>
              </a:lnSpc>
            </a:pPr>
            <a:r>
              <a:rPr lang="en-US" altLang="zh-CN" sz="1800" smtClean="0">
                <a:solidFill>
                  <a:srgbClr val="0000FF"/>
                </a:solidFill>
                <a:latin typeface="Consolas" pitchFamily="49" charset="0"/>
                <a:ea typeface="楷体" pitchFamily="49" charset="-122"/>
                <a:cs typeface="Consolas" pitchFamily="49" charset="0"/>
              </a:rPr>
              <a:t>int </a:t>
            </a:r>
            <a:r>
              <a:rPr lang="en-US" altLang="zh-CN" sz="1800" smtClean="0">
                <a:solidFill>
                  <a:srgbClr val="FF0000"/>
                </a:solidFill>
                <a:latin typeface="Consolas" pitchFamily="49" charset="0"/>
                <a:ea typeface="楷体" pitchFamily="49" charset="-122"/>
                <a:cs typeface="Consolas" pitchFamily="49" charset="0"/>
              </a:rPr>
              <a:t>fun</a:t>
            </a:r>
            <a:r>
              <a:rPr lang="en-US" altLang="zh-CN" sz="1800" smtClean="0">
                <a:solidFill>
                  <a:srgbClr val="0000FF"/>
                </a:solidFill>
                <a:latin typeface="Consolas" pitchFamily="49" charset="0"/>
                <a:ea typeface="楷体" pitchFamily="49" charset="-122"/>
                <a:cs typeface="Consolas" pitchFamily="49" charset="0"/>
              </a:rPr>
              <a:t>(int n)</a:t>
            </a:r>
          </a:p>
          <a:p>
            <a:pPr algn="l">
              <a:lnSpc>
                <a:spcPts val="2200"/>
              </a:lnSpc>
            </a:pPr>
            <a:r>
              <a:rPr lang="en-US" altLang="zh-CN" sz="1800" smtClean="0">
                <a:solidFill>
                  <a:srgbClr val="0000FF"/>
                </a:solidFill>
                <a:latin typeface="Consolas" pitchFamily="49" charset="0"/>
                <a:ea typeface="楷体" pitchFamily="49" charset="-122"/>
                <a:cs typeface="Consolas" pitchFamily="49" charset="0"/>
              </a:rPr>
              <a:t>{  if (n==1)</a:t>
            </a:r>
          </a:p>
          <a:p>
            <a:pPr algn="l">
              <a:lnSpc>
                <a:spcPts val="2200"/>
              </a:lnSpc>
            </a:pPr>
            <a:r>
              <a:rPr lang="en-US" altLang="zh-CN" sz="1800" smtClean="0">
                <a:solidFill>
                  <a:srgbClr val="0000FF"/>
                </a:solidFill>
                <a:latin typeface="Consolas" pitchFamily="49" charset="0"/>
                <a:ea typeface="楷体" pitchFamily="49" charset="-122"/>
                <a:cs typeface="Consolas" pitchFamily="49" charset="0"/>
              </a:rPr>
              <a:t>      return 1;</a:t>
            </a:r>
          </a:p>
          <a:p>
            <a:pPr algn="l">
              <a:lnSpc>
                <a:spcPts val="2200"/>
              </a:lnSpc>
            </a:pPr>
            <a:r>
              <a:rPr lang="en-US" altLang="zh-CN" sz="1800" smtClean="0">
                <a:solidFill>
                  <a:srgbClr val="0000FF"/>
                </a:solidFill>
                <a:latin typeface="Consolas" pitchFamily="49" charset="0"/>
                <a:ea typeface="楷体" pitchFamily="49" charset="-122"/>
                <a:cs typeface="Consolas" pitchFamily="49" charset="0"/>
              </a:rPr>
              <a:t>   else;</a:t>
            </a:r>
          </a:p>
          <a:p>
            <a:pPr algn="l">
              <a:lnSpc>
                <a:spcPts val="2200"/>
              </a:lnSpc>
            </a:pPr>
            <a:r>
              <a:rPr lang="en-US" altLang="zh-CN" sz="1800" smtClean="0">
                <a:solidFill>
                  <a:srgbClr val="0000FF"/>
                </a:solidFill>
                <a:latin typeface="Consolas" pitchFamily="49" charset="0"/>
                <a:ea typeface="楷体" pitchFamily="49" charset="-122"/>
                <a:cs typeface="Consolas" pitchFamily="49" charset="0"/>
              </a:rPr>
              <a:t>      return </a:t>
            </a:r>
            <a:r>
              <a:rPr lang="en-US" altLang="zh-CN" sz="1800" smtClean="0">
                <a:solidFill>
                  <a:srgbClr val="FF00FF"/>
                </a:solidFill>
                <a:latin typeface="Consolas" pitchFamily="49" charset="0"/>
                <a:ea typeface="楷体" pitchFamily="49" charset="-122"/>
                <a:cs typeface="Consolas" pitchFamily="49" charset="0"/>
              </a:rPr>
              <a:t>fun</a:t>
            </a:r>
            <a:r>
              <a:rPr lang="en-US" altLang="zh-CN" sz="1800" smtClean="0">
                <a:solidFill>
                  <a:srgbClr val="0000FF"/>
                </a:solidFill>
                <a:latin typeface="Consolas" pitchFamily="49" charset="0"/>
                <a:ea typeface="楷体" pitchFamily="49" charset="-122"/>
                <a:cs typeface="Consolas" pitchFamily="49" charset="0"/>
              </a:rPr>
              <a:t>(n-1)*n;</a:t>
            </a:r>
          </a:p>
          <a:p>
            <a:pPr algn="l">
              <a:lnSpc>
                <a:spcPts val="2200"/>
              </a:lnSpc>
            </a:pPr>
            <a:r>
              <a:rPr lang="en-US" altLang="zh-CN" sz="1800" smtClean="0">
                <a:solidFill>
                  <a:srgbClr val="0000FF"/>
                </a:solidFill>
                <a:latin typeface="Consolas" pitchFamily="49" charset="0"/>
                <a:ea typeface="楷体" pitchFamily="49" charset="-122"/>
                <a:cs typeface="Consolas" pitchFamily="49" charset="0"/>
              </a:rPr>
              <a:t>}</a:t>
            </a:r>
          </a:p>
          <a:p>
            <a:pPr algn="l">
              <a:lnSpc>
                <a:spcPct val="150000"/>
              </a:lnSpc>
            </a:pPr>
            <a:r>
              <a:rPr lang="en-US" altLang="zh-CN" sz="1800" smtClean="0">
                <a:solidFill>
                  <a:srgbClr val="0000FF"/>
                </a:solidFill>
                <a:latin typeface="Consolas" pitchFamily="49" charset="0"/>
                <a:ea typeface="楷体" pitchFamily="49" charset="-122"/>
                <a:cs typeface="Consolas" pitchFamily="49" charset="0"/>
              </a:rPr>
              <a:t>void main()</a:t>
            </a:r>
          </a:p>
          <a:p>
            <a:pPr algn="l">
              <a:lnSpc>
                <a:spcPts val="2200"/>
              </a:lnSpc>
            </a:pPr>
            <a:r>
              <a:rPr lang="en-US" altLang="zh-CN" sz="1800" smtClean="0">
                <a:solidFill>
                  <a:srgbClr val="0000FF"/>
                </a:solidFill>
                <a:latin typeface="Consolas" pitchFamily="49" charset="0"/>
                <a:ea typeface="楷体" pitchFamily="49" charset="-122"/>
                <a:cs typeface="Consolas" pitchFamily="49" charset="0"/>
              </a:rPr>
              <a:t>{  int a=3</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b;</a:t>
            </a:r>
          </a:p>
          <a:p>
            <a:pPr algn="l">
              <a:lnSpc>
                <a:spcPts val="2200"/>
              </a:lnSpc>
            </a:pPr>
            <a:r>
              <a:rPr lang="en-US" altLang="zh-CN" sz="1800" smtClean="0">
                <a:solidFill>
                  <a:srgbClr val="0000FF"/>
                </a:solidFill>
                <a:latin typeface="Consolas" pitchFamily="49" charset="0"/>
                <a:ea typeface="楷体" pitchFamily="49" charset="-122"/>
                <a:cs typeface="Consolas" pitchFamily="49" charset="0"/>
              </a:rPr>
              <a:t>   b=</a:t>
            </a:r>
            <a:r>
              <a:rPr lang="en-US" altLang="zh-CN" sz="1800" smtClean="0">
                <a:solidFill>
                  <a:srgbClr val="FF00FF"/>
                </a:solidFill>
                <a:latin typeface="Consolas" pitchFamily="49" charset="0"/>
                <a:ea typeface="楷体" pitchFamily="49" charset="-122"/>
                <a:cs typeface="Consolas" pitchFamily="49" charset="0"/>
              </a:rPr>
              <a:t>fun</a:t>
            </a:r>
            <a:r>
              <a:rPr lang="en-US" altLang="zh-CN" sz="1800" smtClean="0">
                <a:solidFill>
                  <a:srgbClr val="0000FF"/>
                </a:solidFill>
                <a:latin typeface="Consolas" pitchFamily="49" charset="0"/>
                <a:ea typeface="楷体" pitchFamily="49" charset="-122"/>
                <a:cs typeface="Consolas" pitchFamily="49" charset="0"/>
              </a:rPr>
              <a:t>(a);</a:t>
            </a:r>
          </a:p>
          <a:p>
            <a:pPr algn="l">
              <a:lnSpc>
                <a:spcPts val="2200"/>
              </a:lnSpc>
            </a:pPr>
            <a:r>
              <a:rPr lang="en-US" altLang="zh-CN" sz="1800" smtClean="0">
                <a:solidFill>
                  <a:srgbClr val="0000FF"/>
                </a:solidFill>
                <a:latin typeface="Consolas" pitchFamily="49" charset="0"/>
                <a:ea typeface="楷体" pitchFamily="49" charset="-122"/>
                <a:cs typeface="Consolas" pitchFamily="49" charset="0"/>
              </a:rPr>
              <a:t>   printf(“b=%d\n”</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b);</a:t>
            </a:r>
          </a:p>
          <a:p>
            <a:pPr algn="l">
              <a:lnSpc>
                <a:spcPts val="2200"/>
              </a:lnSpc>
            </a:pPr>
            <a:r>
              <a:rPr lang="en-US" altLang="zh-CN" sz="1800" smtClean="0">
                <a:solidFill>
                  <a:srgbClr val="0000FF"/>
                </a:solidFill>
                <a:latin typeface="Consolas" pitchFamily="49" charset="0"/>
                <a:ea typeface="楷体" pitchFamily="49" charset="-122"/>
                <a:cs typeface="Consolas" pitchFamily="49" charset="0"/>
              </a:rPr>
              <a:t>}      </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4429124" y="214290"/>
            <a:ext cx="1928826" cy="400110"/>
          </a:xfrm>
          <a:prstGeom prst="rect">
            <a:avLst/>
          </a:prstGeom>
          <a:noFill/>
        </p:spPr>
        <p:txBody>
          <a:bodyPr wrap="square" rtlCol="0">
            <a:spAutoFit/>
          </a:bodyPr>
          <a:lstStyle/>
          <a:p>
            <a:pPr algn="l"/>
            <a:r>
              <a:rPr lang="zh-CN" altLang="en-US" sz="2000" smtClean="0">
                <a:latin typeface="Consolas" pitchFamily="49" charset="0"/>
                <a:ea typeface="楷体" pitchFamily="49" charset="-122"/>
                <a:cs typeface="Consolas" pitchFamily="49" charset="0"/>
              </a:rPr>
              <a:t>执行过程：</a:t>
            </a:r>
            <a:endParaRPr lang="zh-CN" altLang="en-US" sz="2000">
              <a:latin typeface="Consolas" pitchFamily="49" charset="0"/>
              <a:ea typeface="楷体" pitchFamily="49" charset="-122"/>
              <a:cs typeface="Consolas" pitchFamily="49" charset="0"/>
            </a:endParaRPr>
          </a:p>
        </p:txBody>
      </p:sp>
      <p:sp>
        <p:nvSpPr>
          <p:cNvPr id="35" name="矩形 34"/>
          <p:cNvSpPr/>
          <p:nvPr/>
        </p:nvSpPr>
        <p:spPr>
          <a:xfrm>
            <a:off x="6286512" y="3636987"/>
            <a:ext cx="642942"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C00000"/>
                </a:solidFill>
                <a:latin typeface="Consolas" pitchFamily="49" charset="0"/>
                <a:cs typeface="Consolas" pitchFamily="49" charset="0"/>
              </a:rPr>
              <a:t>6</a:t>
            </a:r>
            <a:endParaRPr lang="zh-CN" altLang="en-US">
              <a:solidFill>
                <a:srgbClr val="C00000"/>
              </a:solidFill>
              <a:latin typeface="Consolas" pitchFamily="49" charset="0"/>
              <a:cs typeface="Consolas" pitchFamily="49" charset="0"/>
            </a:endParaRPr>
          </a:p>
        </p:txBody>
      </p:sp>
      <p:grpSp>
        <p:nvGrpSpPr>
          <p:cNvPr id="7" name="组合 39"/>
          <p:cNvGrpSpPr/>
          <p:nvPr/>
        </p:nvGrpSpPr>
        <p:grpSpPr>
          <a:xfrm>
            <a:off x="5000628" y="4467533"/>
            <a:ext cx="2000264" cy="1114490"/>
            <a:chOff x="5000628" y="4071942"/>
            <a:chExt cx="2000264" cy="1114490"/>
          </a:xfrm>
        </p:grpSpPr>
        <p:sp>
          <p:nvSpPr>
            <p:cNvPr id="37" name="下箭头 36"/>
            <p:cNvSpPr/>
            <p:nvPr/>
          </p:nvSpPr>
          <p:spPr>
            <a:xfrm>
              <a:off x="5786446" y="4071942"/>
              <a:ext cx="285752" cy="571504"/>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000">
                <a:latin typeface="Consolas" pitchFamily="49" charset="0"/>
                <a:ea typeface="仿宋" pitchFamily="49" charset="-122"/>
                <a:cs typeface="Consolas" pitchFamily="49" charset="0"/>
              </a:endParaRPr>
            </a:p>
          </p:txBody>
        </p:sp>
        <p:sp>
          <p:nvSpPr>
            <p:cNvPr id="39" name="TextBox 38"/>
            <p:cNvSpPr txBox="1"/>
            <p:nvPr/>
          </p:nvSpPr>
          <p:spPr>
            <a:xfrm>
              <a:off x="5000628" y="4786322"/>
              <a:ext cx="2000264" cy="400110"/>
            </a:xfrm>
            <a:prstGeom prst="rect">
              <a:avLst/>
            </a:prstGeom>
            <a:noFill/>
          </p:spPr>
          <p:txBody>
            <a:bodyPr wrap="square" rtlCol="0">
              <a:spAutoFit/>
            </a:bodyPr>
            <a:lstStyle/>
            <a:p>
              <a:r>
                <a:rPr lang="zh-CN" altLang="en-US" sz="2000" smtClean="0">
                  <a:latin typeface="Consolas" pitchFamily="49" charset="0"/>
                  <a:ea typeface="仿宋" pitchFamily="49" charset="-122"/>
                  <a:cs typeface="Consolas" pitchFamily="49" charset="0"/>
                </a:rPr>
                <a:t>屏幕输出</a:t>
              </a:r>
              <a:r>
                <a:rPr lang="en-US" altLang="zh-CN" sz="2000" smtClean="0">
                  <a:solidFill>
                    <a:srgbClr val="FF00FF"/>
                  </a:solidFill>
                  <a:latin typeface="Consolas" pitchFamily="49" charset="0"/>
                  <a:ea typeface="仿宋" pitchFamily="49" charset="-122"/>
                  <a:cs typeface="Consolas" pitchFamily="49" charset="0"/>
                </a:rPr>
                <a:t>b=6</a:t>
              </a:r>
              <a:endParaRPr lang="zh-CN" altLang="en-US" sz="2000" smtClean="0">
                <a:solidFill>
                  <a:srgbClr val="FF00FF"/>
                </a:solidFill>
                <a:latin typeface="Consolas" pitchFamily="49" charset="0"/>
                <a:ea typeface="仿宋" pitchFamily="49" charset="-122"/>
                <a:cs typeface="Consolas" pitchFamily="49" charset="0"/>
              </a:endParaRPr>
            </a:p>
          </p:txBody>
        </p:sp>
      </p:grpSp>
      <p:sp>
        <p:nvSpPr>
          <p:cNvPr id="42" name="TextBox 41"/>
          <p:cNvSpPr txBox="1"/>
          <p:nvPr/>
        </p:nvSpPr>
        <p:spPr>
          <a:xfrm>
            <a:off x="5143504" y="5824855"/>
            <a:ext cx="1928826" cy="400110"/>
          </a:xfrm>
          <a:prstGeom prst="rect">
            <a:avLst/>
          </a:prstGeom>
          <a:noFill/>
        </p:spPr>
        <p:txBody>
          <a:bodyPr wrap="square" rtlCol="0">
            <a:spAutoFit/>
          </a:bodyPr>
          <a:lstStyle/>
          <a:p>
            <a:pPr algn="l"/>
            <a:r>
              <a:rPr lang="zh-CN" altLang="en-US" sz="2000" smtClean="0">
                <a:latin typeface="Consolas" pitchFamily="49" charset="0"/>
                <a:ea typeface="仿宋" pitchFamily="49" charset="-122"/>
                <a:cs typeface="Consolas" pitchFamily="49" charset="0"/>
              </a:rPr>
              <a:t>程序执行完毕</a:t>
            </a:r>
          </a:p>
        </p:txBody>
      </p:sp>
      <p:sp>
        <p:nvSpPr>
          <p:cNvPr id="43" name="矩形 42"/>
          <p:cNvSpPr/>
          <p:nvPr/>
        </p:nvSpPr>
        <p:spPr>
          <a:xfrm>
            <a:off x="6286512" y="2779731"/>
            <a:ext cx="642942"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C00000"/>
                </a:solidFill>
                <a:latin typeface="Consolas" pitchFamily="49" charset="0"/>
                <a:cs typeface="Consolas" pitchFamily="49" charset="0"/>
              </a:rPr>
              <a:t>6</a:t>
            </a:r>
            <a:endParaRPr lang="zh-CN" altLang="en-US">
              <a:solidFill>
                <a:srgbClr val="C00000"/>
              </a:solidFill>
              <a:latin typeface="Consolas" pitchFamily="49" charset="0"/>
              <a:cs typeface="Consolas" pitchFamily="49" charset="0"/>
            </a:endParaRPr>
          </a:p>
        </p:txBody>
      </p:sp>
      <p:grpSp>
        <p:nvGrpSpPr>
          <p:cNvPr id="13" name="组合 44"/>
          <p:cNvGrpSpPr/>
          <p:nvPr/>
        </p:nvGrpSpPr>
        <p:grpSpPr>
          <a:xfrm>
            <a:off x="4286248" y="1779182"/>
            <a:ext cx="4317812" cy="864000"/>
            <a:chOff x="4286248" y="2630111"/>
            <a:chExt cx="4317812" cy="864000"/>
          </a:xfrm>
        </p:grpSpPr>
        <p:sp>
          <p:nvSpPr>
            <p:cNvPr id="46" name="矩形 45"/>
            <p:cNvSpPr/>
            <p:nvPr/>
          </p:nvSpPr>
          <p:spPr>
            <a:xfrm>
              <a:off x="4286248" y="2630111"/>
              <a:ext cx="3000396" cy="864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latin typeface="Consolas" pitchFamily="49" charset="0"/>
                <a:cs typeface="Consolas" pitchFamily="49" charset="0"/>
              </a:endParaRPr>
            </a:p>
          </p:txBody>
        </p:sp>
        <p:sp>
          <p:nvSpPr>
            <p:cNvPr id="47" name="TextBox 46"/>
            <p:cNvSpPr txBox="1"/>
            <p:nvPr/>
          </p:nvSpPr>
          <p:spPr>
            <a:xfrm>
              <a:off x="4357686" y="2779731"/>
              <a:ext cx="357190" cy="430887"/>
            </a:xfrm>
            <a:prstGeom prst="rect">
              <a:avLst/>
            </a:prstGeom>
            <a:noFill/>
          </p:spPr>
          <p:txBody>
            <a:bodyPr wrap="square" rtlCol="0">
              <a:spAutoFit/>
            </a:bodyPr>
            <a:lstStyle/>
            <a:p>
              <a:pPr algn="l"/>
              <a:r>
                <a:rPr lang="en-US" altLang="zh-CN" sz="2200" smtClean="0">
                  <a:latin typeface="Consolas" pitchFamily="49" charset="0"/>
                  <a:ea typeface="楷体" pitchFamily="49" charset="-122"/>
                  <a:cs typeface="Consolas" pitchFamily="49" charset="0"/>
                </a:rPr>
                <a:t>n</a:t>
              </a:r>
              <a:endParaRPr lang="zh-CN" altLang="en-US" sz="2200" smtClean="0">
                <a:latin typeface="Consolas" pitchFamily="49" charset="0"/>
                <a:ea typeface="楷体" pitchFamily="49" charset="-122"/>
                <a:cs typeface="Consolas" pitchFamily="49" charset="0"/>
              </a:endParaRPr>
            </a:p>
          </p:txBody>
        </p:sp>
        <p:sp>
          <p:nvSpPr>
            <p:cNvPr id="48" name="TextBox 47"/>
            <p:cNvSpPr txBox="1"/>
            <p:nvPr/>
          </p:nvSpPr>
          <p:spPr>
            <a:xfrm>
              <a:off x="7675366" y="2862172"/>
              <a:ext cx="928694" cy="369332"/>
            </a:xfrm>
            <a:prstGeom prst="rect">
              <a:avLst/>
            </a:prstGeom>
            <a:noFill/>
          </p:spPr>
          <p:txBody>
            <a:bodyPr wrap="square" rtlCol="0">
              <a:spAutoFit/>
            </a:bodyPr>
            <a:lstStyle/>
            <a:p>
              <a:pPr algn="l"/>
              <a:r>
                <a:rPr lang="zh-CN" altLang="en-US" sz="1800" smtClean="0">
                  <a:latin typeface="仿宋" pitchFamily="49" charset="-122"/>
                  <a:ea typeface="仿宋" pitchFamily="49" charset="-122"/>
                  <a:cs typeface="Consolas" pitchFamily="49" charset="0"/>
                </a:rPr>
                <a:t>栈帧</a:t>
              </a:r>
            </a:p>
          </p:txBody>
        </p:sp>
        <p:cxnSp>
          <p:nvCxnSpPr>
            <p:cNvPr id="49" name="直接箭头连接符 48"/>
            <p:cNvCxnSpPr/>
            <p:nvPr/>
          </p:nvCxnSpPr>
          <p:spPr>
            <a:xfrm rot="10800000">
              <a:off x="7358082" y="3042848"/>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4786314" y="2779731"/>
              <a:ext cx="642942"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smtClean="0">
                  <a:solidFill>
                    <a:srgbClr val="C00000"/>
                  </a:solidFill>
                  <a:latin typeface="Consolas" pitchFamily="49" charset="0"/>
                  <a:cs typeface="Consolas" pitchFamily="49" charset="0"/>
                </a:rPr>
                <a:t>2</a:t>
              </a:r>
              <a:endParaRPr lang="zh-CN" altLang="en-US" sz="2200">
                <a:solidFill>
                  <a:srgbClr val="C00000"/>
                </a:solidFill>
                <a:latin typeface="Consolas" pitchFamily="49" charset="0"/>
                <a:cs typeface="Consolas" pitchFamily="49" charset="0"/>
              </a:endParaRPr>
            </a:p>
          </p:txBody>
        </p:sp>
        <p:sp>
          <p:nvSpPr>
            <p:cNvPr id="51" name="TextBox 50"/>
            <p:cNvSpPr txBox="1"/>
            <p:nvPr/>
          </p:nvSpPr>
          <p:spPr>
            <a:xfrm>
              <a:off x="5643570" y="2779731"/>
              <a:ext cx="714380" cy="400110"/>
            </a:xfrm>
            <a:prstGeom prst="rect">
              <a:avLst/>
            </a:prstGeom>
            <a:noFill/>
          </p:spPr>
          <p:txBody>
            <a:bodyPr wrap="square" rtlCol="0">
              <a:spAutoFit/>
            </a:bodyPr>
            <a:lstStyle/>
            <a:p>
              <a:pPr algn="l"/>
              <a:r>
                <a:rPr lang="en-US" altLang="zh-CN" sz="2000" smtClean="0">
                  <a:latin typeface="Consolas" pitchFamily="49" charset="0"/>
                  <a:ea typeface="楷体" pitchFamily="49" charset="-122"/>
                  <a:cs typeface="Consolas" pitchFamily="49" charset="0"/>
                </a:rPr>
                <a:t>fun</a:t>
              </a:r>
              <a:endParaRPr lang="zh-CN" altLang="en-US" sz="2000" smtClean="0">
                <a:latin typeface="Consolas" pitchFamily="49" charset="0"/>
                <a:ea typeface="楷体" pitchFamily="49" charset="-122"/>
                <a:cs typeface="Consolas" pitchFamily="49" charset="0"/>
              </a:endParaRPr>
            </a:p>
          </p:txBody>
        </p:sp>
        <p:sp>
          <p:nvSpPr>
            <p:cNvPr id="52" name="矩形 51"/>
            <p:cNvSpPr/>
            <p:nvPr/>
          </p:nvSpPr>
          <p:spPr>
            <a:xfrm>
              <a:off x="6286512" y="2779731"/>
              <a:ext cx="642942"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solidFill>
                  <a:srgbClr val="C00000"/>
                </a:solidFill>
                <a:latin typeface="Consolas" pitchFamily="49" charset="0"/>
                <a:cs typeface="Consolas" pitchFamily="49" charset="0"/>
              </a:endParaRPr>
            </a:p>
          </p:txBody>
        </p:sp>
      </p:grpSp>
      <p:grpSp>
        <p:nvGrpSpPr>
          <p:cNvPr id="14" name="组合 52"/>
          <p:cNvGrpSpPr/>
          <p:nvPr/>
        </p:nvGrpSpPr>
        <p:grpSpPr>
          <a:xfrm>
            <a:off x="4286248" y="921926"/>
            <a:ext cx="4317812" cy="864000"/>
            <a:chOff x="4286248" y="2630111"/>
            <a:chExt cx="4317812" cy="864000"/>
          </a:xfrm>
        </p:grpSpPr>
        <p:sp>
          <p:nvSpPr>
            <p:cNvPr id="54" name="矩形 53"/>
            <p:cNvSpPr/>
            <p:nvPr/>
          </p:nvSpPr>
          <p:spPr>
            <a:xfrm>
              <a:off x="4286248" y="2630111"/>
              <a:ext cx="3000396" cy="864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latin typeface="Consolas" pitchFamily="49" charset="0"/>
                <a:cs typeface="Consolas" pitchFamily="49" charset="0"/>
              </a:endParaRPr>
            </a:p>
          </p:txBody>
        </p:sp>
        <p:sp>
          <p:nvSpPr>
            <p:cNvPr id="55" name="TextBox 54"/>
            <p:cNvSpPr txBox="1"/>
            <p:nvPr/>
          </p:nvSpPr>
          <p:spPr>
            <a:xfrm>
              <a:off x="4357686" y="2779731"/>
              <a:ext cx="357190" cy="430887"/>
            </a:xfrm>
            <a:prstGeom prst="rect">
              <a:avLst/>
            </a:prstGeom>
            <a:noFill/>
          </p:spPr>
          <p:txBody>
            <a:bodyPr wrap="square" rtlCol="0">
              <a:spAutoFit/>
            </a:bodyPr>
            <a:lstStyle/>
            <a:p>
              <a:pPr algn="l"/>
              <a:r>
                <a:rPr lang="en-US" altLang="zh-CN" sz="2200" smtClean="0">
                  <a:latin typeface="Consolas" pitchFamily="49" charset="0"/>
                  <a:ea typeface="楷体" pitchFamily="49" charset="-122"/>
                  <a:cs typeface="Consolas" pitchFamily="49" charset="0"/>
                </a:rPr>
                <a:t>n</a:t>
              </a:r>
              <a:endParaRPr lang="zh-CN" altLang="en-US" sz="2200" smtClean="0">
                <a:latin typeface="Consolas" pitchFamily="49" charset="0"/>
                <a:ea typeface="楷体" pitchFamily="49" charset="-122"/>
                <a:cs typeface="Consolas" pitchFamily="49" charset="0"/>
              </a:endParaRPr>
            </a:p>
          </p:txBody>
        </p:sp>
        <p:sp>
          <p:nvSpPr>
            <p:cNvPr id="56" name="TextBox 55"/>
            <p:cNvSpPr txBox="1"/>
            <p:nvPr/>
          </p:nvSpPr>
          <p:spPr>
            <a:xfrm>
              <a:off x="7675366" y="2843122"/>
              <a:ext cx="928694" cy="369332"/>
            </a:xfrm>
            <a:prstGeom prst="rect">
              <a:avLst/>
            </a:prstGeom>
            <a:noFill/>
          </p:spPr>
          <p:txBody>
            <a:bodyPr wrap="square" rtlCol="0">
              <a:spAutoFit/>
            </a:bodyPr>
            <a:lstStyle/>
            <a:p>
              <a:pPr algn="l"/>
              <a:r>
                <a:rPr lang="zh-CN" altLang="en-US" sz="1800" smtClean="0">
                  <a:latin typeface="仿宋" pitchFamily="49" charset="-122"/>
                  <a:ea typeface="仿宋" pitchFamily="49" charset="-122"/>
                  <a:cs typeface="Consolas" pitchFamily="49" charset="0"/>
                </a:rPr>
                <a:t>栈帧</a:t>
              </a:r>
            </a:p>
          </p:txBody>
        </p:sp>
        <p:cxnSp>
          <p:nvCxnSpPr>
            <p:cNvPr id="57" name="直接箭头连接符 56"/>
            <p:cNvCxnSpPr/>
            <p:nvPr/>
          </p:nvCxnSpPr>
          <p:spPr>
            <a:xfrm rot="10800000">
              <a:off x="7358082" y="3042848"/>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4786314" y="2779731"/>
              <a:ext cx="642942"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smtClean="0">
                  <a:solidFill>
                    <a:srgbClr val="C00000"/>
                  </a:solidFill>
                  <a:latin typeface="Consolas" pitchFamily="49" charset="0"/>
                  <a:cs typeface="Consolas" pitchFamily="49" charset="0"/>
                </a:rPr>
                <a:t>1</a:t>
              </a:r>
              <a:endParaRPr lang="zh-CN" altLang="en-US" sz="2200">
                <a:solidFill>
                  <a:srgbClr val="C00000"/>
                </a:solidFill>
                <a:latin typeface="Consolas" pitchFamily="49" charset="0"/>
                <a:cs typeface="Consolas" pitchFamily="49" charset="0"/>
              </a:endParaRPr>
            </a:p>
          </p:txBody>
        </p:sp>
        <p:sp>
          <p:nvSpPr>
            <p:cNvPr id="59" name="TextBox 58"/>
            <p:cNvSpPr txBox="1"/>
            <p:nvPr/>
          </p:nvSpPr>
          <p:spPr>
            <a:xfrm>
              <a:off x="5643570" y="2779731"/>
              <a:ext cx="714380" cy="400110"/>
            </a:xfrm>
            <a:prstGeom prst="rect">
              <a:avLst/>
            </a:prstGeom>
            <a:noFill/>
          </p:spPr>
          <p:txBody>
            <a:bodyPr wrap="square" rtlCol="0">
              <a:spAutoFit/>
            </a:bodyPr>
            <a:lstStyle/>
            <a:p>
              <a:pPr algn="l"/>
              <a:r>
                <a:rPr lang="en-US" altLang="zh-CN" sz="2000" smtClean="0">
                  <a:latin typeface="Consolas" pitchFamily="49" charset="0"/>
                  <a:ea typeface="楷体" pitchFamily="49" charset="-122"/>
                  <a:cs typeface="Consolas" pitchFamily="49" charset="0"/>
                </a:rPr>
                <a:t>fun</a:t>
              </a:r>
              <a:endParaRPr lang="zh-CN" altLang="en-US" sz="2000" smtClean="0">
                <a:latin typeface="Consolas" pitchFamily="49" charset="0"/>
                <a:ea typeface="楷体" pitchFamily="49" charset="-122"/>
                <a:cs typeface="Consolas" pitchFamily="49" charset="0"/>
              </a:endParaRPr>
            </a:p>
          </p:txBody>
        </p:sp>
        <p:sp>
          <p:nvSpPr>
            <p:cNvPr id="60" name="矩形 59"/>
            <p:cNvSpPr/>
            <p:nvPr/>
          </p:nvSpPr>
          <p:spPr>
            <a:xfrm>
              <a:off x="6286512" y="2779731"/>
              <a:ext cx="642942"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solidFill>
                  <a:srgbClr val="C00000"/>
                </a:solidFill>
                <a:latin typeface="Consolas" pitchFamily="49" charset="0"/>
                <a:cs typeface="Consolas" pitchFamily="49" charset="0"/>
              </a:endParaRPr>
            </a:p>
          </p:txBody>
        </p:sp>
      </p:grpSp>
      <p:sp>
        <p:nvSpPr>
          <p:cNvPr id="61" name="矩形 60"/>
          <p:cNvSpPr/>
          <p:nvPr/>
        </p:nvSpPr>
        <p:spPr>
          <a:xfrm>
            <a:off x="6286512" y="1928802"/>
            <a:ext cx="642942"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C00000"/>
                </a:solidFill>
                <a:latin typeface="Consolas" pitchFamily="49" charset="0"/>
                <a:cs typeface="Consolas" pitchFamily="49" charset="0"/>
              </a:rPr>
              <a:t>2</a:t>
            </a:r>
            <a:endParaRPr lang="zh-CN" altLang="en-US">
              <a:solidFill>
                <a:srgbClr val="C00000"/>
              </a:solidFill>
              <a:latin typeface="Consolas" pitchFamily="49" charset="0"/>
              <a:cs typeface="Consolas" pitchFamily="49" charset="0"/>
            </a:endParaRPr>
          </a:p>
        </p:txBody>
      </p:sp>
      <p:sp>
        <p:nvSpPr>
          <p:cNvPr id="62" name="矩形 61"/>
          <p:cNvSpPr/>
          <p:nvPr/>
        </p:nvSpPr>
        <p:spPr>
          <a:xfrm>
            <a:off x="6286512" y="1071546"/>
            <a:ext cx="642942" cy="5000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rgbClr val="C00000"/>
                </a:solidFill>
                <a:latin typeface="Consolas" pitchFamily="49" charset="0"/>
                <a:cs typeface="Consolas" pitchFamily="49" charset="0"/>
              </a:rPr>
              <a:t>1</a:t>
            </a:r>
            <a:endParaRPr lang="zh-CN" altLang="en-US">
              <a:solidFill>
                <a:srgbClr val="C00000"/>
              </a:solidFill>
              <a:latin typeface="Consolas" pitchFamily="49" charset="0"/>
              <a:cs typeface="Consolas" pitchFamily="49" charset="0"/>
            </a:endParaRPr>
          </a:p>
        </p:txBody>
      </p:sp>
      <p:sp>
        <p:nvSpPr>
          <p:cNvPr id="63" name="灯片编号占位符 62"/>
          <p:cNvSpPr>
            <a:spLocks noGrp="1"/>
          </p:cNvSpPr>
          <p:nvPr>
            <p:ph type="sldNum" sz="quarter" idx="12"/>
          </p:nvPr>
        </p:nvSpPr>
        <p:spPr/>
        <p:txBody>
          <a:bodyPr/>
          <a:lstStyle/>
          <a:p>
            <a:fld id="{F225F2F7-8AD0-4BEA-91DC-61D82E2F5127}" type="slidenum">
              <a:rPr lang="en-US" altLang="zh-CN" smtClean="0"/>
              <a:pPr/>
              <a:t>30</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xEl>
                                              <p:pRg st="6" end="6"/>
                                            </p:txEl>
                                          </p:spTgt>
                                        </p:tgtEl>
                                      </p:cBhvr>
                                    </p:animEffect>
                                    <p:animScale>
                                      <p:cBhvr>
                                        <p:cTn id="7" dur="250" autoRev="1" fill="hold"/>
                                        <p:tgtEl>
                                          <p:spTgt spid="5">
                                            <p:txEl>
                                              <p:pRg st="6" end="6"/>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5">
                                            <p:txEl>
                                              <p:pRg st="8" end="8"/>
                                            </p:txEl>
                                          </p:spTgt>
                                        </p:tgtEl>
                                      </p:cBhvr>
                                    </p:animEffect>
                                    <p:animScale>
                                      <p:cBhvr>
                                        <p:cTn id="16" dur="250" autoRev="1" fill="hold"/>
                                        <p:tgtEl>
                                          <p:spTgt spid="5">
                                            <p:txEl>
                                              <p:pRg st="8" end="8"/>
                                            </p:txEl>
                                          </p:spTgt>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nodeType="clickEffect">
                                  <p:stCondLst>
                                    <p:cond delay="0"/>
                                  </p:stCondLst>
                                  <p:childTnLst>
                                    <p:animEffect transition="out" filter="fade">
                                      <p:cBhvr>
                                        <p:cTn id="20" dur="500" tmFilter="0, 0; .2, .5; .8, .5; 1, 0"/>
                                        <p:tgtEl>
                                          <p:spTgt spid="5">
                                            <p:txEl>
                                              <p:pRg st="0" end="0"/>
                                            </p:txEl>
                                          </p:spTgt>
                                        </p:tgtEl>
                                      </p:cBhvr>
                                    </p:animEffect>
                                    <p:animScale>
                                      <p:cBhvr>
                                        <p:cTn id="21" dur="250" autoRev="1" fill="hold"/>
                                        <p:tgtEl>
                                          <p:spTgt spid="5">
                                            <p:txEl>
                                              <p:pRg st="0" end="0"/>
                                            </p:txEl>
                                          </p:spTgt>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6" presetClass="emph" presetSubtype="0" fill="hold" nodeType="clickEffect">
                                  <p:stCondLst>
                                    <p:cond delay="0"/>
                                  </p:stCondLst>
                                  <p:childTnLst>
                                    <p:animEffect transition="out" filter="fade">
                                      <p:cBhvr>
                                        <p:cTn id="29" dur="500" tmFilter="0, 0; .2, .5; .8, .5; 1, 0"/>
                                        <p:tgtEl>
                                          <p:spTgt spid="5">
                                            <p:txEl>
                                              <p:pRg st="4" end="4"/>
                                            </p:txEl>
                                          </p:spTgt>
                                        </p:tgtEl>
                                      </p:cBhvr>
                                    </p:animEffect>
                                    <p:animScale>
                                      <p:cBhvr>
                                        <p:cTn id="30" dur="250" autoRev="1" fill="hold"/>
                                        <p:tgtEl>
                                          <p:spTgt spid="5">
                                            <p:txEl>
                                              <p:pRg st="4" end="4"/>
                                            </p:txEl>
                                          </p:spTgt>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6" presetClass="emph" presetSubtype="0" fill="hold" nodeType="clickEffect">
                                  <p:stCondLst>
                                    <p:cond delay="0"/>
                                  </p:stCondLst>
                                  <p:childTnLst>
                                    <p:animEffect transition="out" filter="fade">
                                      <p:cBhvr>
                                        <p:cTn id="38" dur="500" tmFilter="0, 0; .2, .5; .8, .5; 1, 0"/>
                                        <p:tgtEl>
                                          <p:spTgt spid="5">
                                            <p:txEl>
                                              <p:pRg st="0" end="0"/>
                                            </p:txEl>
                                          </p:spTgt>
                                        </p:tgtEl>
                                      </p:cBhvr>
                                    </p:animEffect>
                                    <p:animScale>
                                      <p:cBhvr>
                                        <p:cTn id="39" dur="250" autoRev="1" fill="hold"/>
                                        <p:tgtEl>
                                          <p:spTgt spid="5">
                                            <p:txEl>
                                              <p:pRg st="0" end="0"/>
                                            </p:txEl>
                                          </p:spTgt>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26" presetClass="emph" presetSubtype="0" fill="hold" nodeType="clickEffect">
                                  <p:stCondLst>
                                    <p:cond delay="0"/>
                                  </p:stCondLst>
                                  <p:childTnLst>
                                    <p:animEffect transition="out" filter="fade">
                                      <p:cBhvr>
                                        <p:cTn id="43" dur="500" tmFilter="0, 0; .2, .5; .8, .5; 1, 0"/>
                                        <p:tgtEl>
                                          <p:spTgt spid="5">
                                            <p:txEl>
                                              <p:pRg st="4" end="4"/>
                                            </p:txEl>
                                          </p:spTgt>
                                        </p:tgtEl>
                                      </p:cBhvr>
                                    </p:animEffect>
                                    <p:animScale>
                                      <p:cBhvr>
                                        <p:cTn id="44" dur="250" autoRev="1" fill="hold"/>
                                        <p:tgtEl>
                                          <p:spTgt spid="5">
                                            <p:txEl>
                                              <p:pRg st="4" end="4"/>
                                            </p:txEl>
                                          </p:spTgt>
                                        </p:tgtEl>
                                      </p:cBhvr>
                                      <p:by x="105000" y="105000"/>
                                    </p:animScale>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26" presetClass="emph" presetSubtype="0" fill="hold" nodeType="withEffect">
                                  <p:stCondLst>
                                    <p:cond delay="0"/>
                                  </p:stCondLst>
                                  <p:childTnLst>
                                    <p:animEffect transition="out" filter="fade">
                                      <p:cBhvr>
                                        <p:cTn id="50" dur="500" tmFilter="0, 0; .2, .5; .8, .5; 1, 0"/>
                                        <p:tgtEl>
                                          <p:spTgt spid="5">
                                            <p:txEl>
                                              <p:pRg st="2" end="2"/>
                                            </p:txEl>
                                          </p:spTgt>
                                        </p:tgtEl>
                                      </p:cBhvr>
                                    </p:animEffect>
                                    <p:animScale>
                                      <p:cBhvr>
                                        <p:cTn id="51" dur="250" autoRev="1" fill="hold"/>
                                        <p:tgtEl>
                                          <p:spTgt spid="5">
                                            <p:txEl>
                                              <p:pRg st="2" end="2"/>
                                            </p:txEl>
                                          </p:spTgt>
                                        </p:tgtEl>
                                      </p:cBhvr>
                                      <p:by x="105000" y="105000"/>
                                    </p:animScale>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2"/>
                                        </p:tgtEl>
                                        <p:attrNameLst>
                                          <p:attrName>style.visibility</p:attrName>
                                        </p:attrNameLst>
                                      </p:cBhvr>
                                      <p:to>
                                        <p:strVal val="visible"/>
                                      </p:to>
                                    </p:set>
                                  </p:childTnLst>
                                </p:cTn>
                              </p:par>
                            </p:childTnLst>
                          </p:cTn>
                        </p:par>
                        <p:par>
                          <p:cTn id="56" fill="hold">
                            <p:stCondLst>
                              <p:cond delay="0"/>
                            </p:stCondLst>
                            <p:childTnLst>
                              <p:par>
                                <p:cTn id="57" presetID="22" presetClass="exit" presetSubtype="4" fill="hold" grpId="1" nodeType="afterEffect">
                                  <p:stCondLst>
                                    <p:cond delay="0"/>
                                  </p:stCondLst>
                                  <p:childTnLst>
                                    <p:animEffect transition="out" filter="wipe(down)">
                                      <p:cBhvr>
                                        <p:cTn id="58" dur="500"/>
                                        <p:tgtEl>
                                          <p:spTgt spid="62"/>
                                        </p:tgtEl>
                                      </p:cBhvr>
                                    </p:animEffect>
                                    <p:set>
                                      <p:cBhvr>
                                        <p:cTn id="59" dur="1" fill="hold">
                                          <p:stCondLst>
                                            <p:cond delay="499"/>
                                          </p:stCondLst>
                                        </p:cTn>
                                        <p:tgtEl>
                                          <p:spTgt spid="62"/>
                                        </p:tgtEl>
                                        <p:attrNameLst>
                                          <p:attrName>style.visibility</p:attrName>
                                        </p:attrNameLst>
                                      </p:cBhvr>
                                      <p:to>
                                        <p:strVal val="hidden"/>
                                      </p:to>
                                    </p:set>
                                  </p:childTnLst>
                                </p:cTn>
                              </p:par>
                              <p:par>
                                <p:cTn id="60" presetID="22" presetClass="exit" presetSubtype="4" fill="hold" nodeType="withEffect">
                                  <p:stCondLst>
                                    <p:cond delay="0"/>
                                  </p:stCondLst>
                                  <p:childTnLst>
                                    <p:animEffect transition="out" filter="wipe(down)">
                                      <p:cBhvr>
                                        <p:cTn id="61" dur="500"/>
                                        <p:tgtEl>
                                          <p:spTgt spid="14"/>
                                        </p:tgtEl>
                                      </p:cBhvr>
                                    </p:animEffect>
                                    <p:set>
                                      <p:cBhvr>
                                        <p:cTn id="62" dur="1" fill="hold">
                                          <p:stCondLst>
                                            <p:cond delay="4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nodeType="clickEffect">
                                  <p:stCondLst>
                                    <p:cond delay="0"/>
                                  </p:stCondLst>
                                  <p:childTnLst>
                                    <p:animEffect transition="out" filter="fade">
                                      <p:cBhvr>
                                        <p:cTn id="66" dur="500" tmFilter="0, 0; .2, .5; .8, .5; 1, 0"/>
                                        <p:tgtEl>
                                          <p:spTgt spid="5">
                                            <p:txEl>
                                              <p:pRg st="4" end="4"/>
                                            </p:txEl>
                                          </p:spTgt>
                                        </p:tgtEl>
                                      </p:cBhvr>
                                    </p:animEffect>
                                    <p:animScale>
                                      <p:cBhvr>
                                        <p:cTn id="67" dur="250" autoRev="1" fill="hold"/>
                                        <p:tgtEl>
                                          <p:spTgt spid="5">
                                            <p:txEl>
                                              <p:pRg st="4" end="4"/>
                                            </p:txEl>
                                          </p:spTgt>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6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xit" presetSubtype="4" fill="hold" grpId="1" nodeType="clickEffect">
                                  <p:stCondLst>
                                    <p:cond delay="0"/>
                                  </p:stCondLst>
                                  <p:childTnLst>
                                    <p:animEffect transition="out" filter="wipe(down)">
                                      <p:cBhvr>
                                        <p:cTn id="75" dur="500"/>
                                        <p:tgtEl>
                                          <p:spTgt spid="61"/>
                                        </p:tgtEl>
                                      </p:cBhvr>
                                    </p:animEffect>
                                    <p:set>
                                      <p:cBhvr>
                                        <p:cTn id="76" dur="1" fill="hold">
                                          <p:stCondLst>
                                            <p:cond delay="499"/>
                                          </p:stCondLst>
                                        </p:cTn>
                                        <p:tgtEl>
                                          <p:spTgt spid="61"/>
                                        </p:tgtEl>
                                        <p:attrNameLst>
                                          <p:attrName>style.visibility</p:attrName>
                                        </p:attrNameLst>
                                      </p:cBhvr>
                                      <p:to>
                                        <p:strVal val="hidden"/>
                                      </p:to>
                                    </p:set>
                                  </p:childTnLst>
                                </p:cTn>
                              </p:par>
                              <p:par>
                                <p:cTn id="77" presetID="22" presetClass="exit" presetSubtype="4" fill="hold" nodeType="withEffect">
                                  <p:stCondLst>
                                    <p:cond delay="0"/>
                                  </p:stCondLst>
                                  <p:childTnLst>
                                    <p:animEffect transition="out" filter="wipe(down)">
                                      <p:cBhvr>
                                        <p:cTn id="78" dur="500"/>
                                        <p:tgtEl>
                                          <p:spTgt spid="13"/>
                                        </p:tgtEl>
                                      </p:cBhvr>
                                    </p:animEffect>
                                    <p:set>
                                      <p:cBhvr>
                                        <p:cTn id="79" dur="1" fill="hold">
                                          <p:stCondLst>
                                            <p:cond delay="499"/>
                                          </p:stCondLst>
                                        </p:cTn>
                                        <p:tgtEl>
                                          <p:spTgt spid="13"/>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6" presetClass="emph" presetSubtype="0" fill="hold" nodeType="clickEffect">
                                  <p:stCondLst>
                                    <p:cond delay="0"/>
                                  </p:stCondLst>
                                  <p:childTnLst>
                                    <p:animEffect transition="out" filter="fade">
                                      <p:cBhvr>
                                        <p:cTn id="83" dur="500" tmFilter="0, 0; .2, .5; .8, .5; 1, 0"/>
                                        <p:tgtEl>
                                          <p:spTgt spid="5">
                                            <p:txEl>
                                              <p:pRg st="4" end="4"/>
                                            </p:txEl>
                                          </p:spTgt>
                                        </p:tgtEl>
                                      </p:cBhvr>
                                    </p:animEffect>
                                    <p:animScale>
                                      <p:cBhvr>
                                        <p:cTn id="84" dur="250" autoRev="1" fill="hold"/>
                                        <p:tgtEl>
                                          <p:spTgt spid="5">
                                            <p:txEl>
                                              <p:pRg st="4" end="4"/>
                                            </p:txEl>
                                          </p:spTgt>
                                        </p:tgtEl>
                                      </p:cBhvr>
                                      <p:by x="105000" y="105000"/>
                                    </p:animScale>
                                  </p:childTnLst>
                                </p:cTn>
                              </p:par>
                            </p:childTnLst>
                          </p:cTn>
                        </p:par>
                        <p:par>
                          <p:cTn id="85" fill="hold">
                            <p:stCondLst>
                              <p:cond delay="500"/>
                            </p:stCondLst>
                            <p:childTnLst>
                              <p:par>
                                <p:cTn id="86" presetID="22" presetClass="exit" presetSubtype="4" fill="hold" grpId="2" nodeType="afterEffect">
                                  <p:stCondLst>
                                    <p:cond delay="0"/>
                                  </p:stCondLst>
                                  <p:childTnLst>
                                    <p:animEffect transition="out" filter="wipe(down)">
                                      <p:cBhvr>
                                        <p:cTn id="87" dur="500"/>
                                        <p:tgtEl>
                                          <p:spTgt spid="61"/>
                                        </p:tgtEl>
                                      </p:cBhvr>
                                    </p:animEffect>
                                    <p:set>
                                      <p:cBhvr>
                                        <p:cTn id="88" dur="1" fill="hold">
                                          <p:stCondLst>
                                            <p:cond delay="499"/>
                                          </p:stCondLst>
                                        </p:cTn>
                                        <p:tgtEl>
                                          <p:spTgt spid="61"/>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13"/>
                                        </p:tgtEl>
                                      </p:cBhvr>
                                    </p:animEffect>
                                    <p:set>
                                      <p:cBhvr>
                                        <p:cTn id="91" dur="1" fill="hold">
                                          <p:stCondLst>
                                            <p:cond delay="499"/>
                                          </p:stCondLst>
                                        </p:cTn>
                                        <p:tgtEl>
                                          <p:spTgt spid="1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4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6" presetClass="emph" presetSubtype="0" fill="hold" nodeType="clickEffect">
                                  <p:stCondLst>
                                    <p:cond delay="0"/>
                                  </p:stCondLst>
                                  <p:childTnLst>
                                    <p:animEffect transition="out" filter="fade">
                                      <p:cBhvr>
                                        <p:cTn id="99" dur="500" tmFilter="0, 0; .2, .5; .8, .5; 1, 0"/>
                                        <p:tgtEl>
                                          <p:spTgt spid="5">
                                            <p:txEl>
                                              <p:pRg st="4" end="4"/>
                                            </p:txEl>
                                          </p:spTgt>
                                        </p:tgtEl>
                                      </p:cBhvr>
                                    </p:animEffect>
                                    <p:animScale>
                                      <p:cBhvr>
                                        <p:cTn id="100" dur="250" autoRev="1" fill="hold"/>
                                        <p:tgtEl>
                                          <p:spTgt spid="5">
                                            <p:txEl>
                                              <p:pRg st="4" end="4"/>
                                            </p:txEl>
                                          </p:spTgt>
                                        </p:tgtEl>
                                      </p:cBhvr>
                                      <p:by x="105000" y="105000"/>
                                    </p:animScale>
                                  </p:childTnLst>
                                </p:cTn>
                              </p:par>
                            </p:childTnLst>
                          </p:cTn>
                        </p:par>
                        <p:par>
                          <p:cTn id="101" fill="hold">
                            <p:stCondLst>
                              <p:cond delay="500"/>
                            </p:stCondLst>
                            <p:childTnLst>
                              <p:par>
                                <p:cTn id="102" presetID="22" presetClass="exit" presetSubtype="4" fill="hold" nodeType="afterEffect">
                                  <p:stCondLst>
                                    <p:cond delay="0"/>
                                  </p:stCondLst>
                                  <p:childTnLst>
                                    <p:animEffect transition="out" filter="wipe(down)">
                                      <p:cBhvr>
                                        <p:cTn id="103" dur="500"/>
                                        <p:tgtEl>
                                          <p:spTgt spid="2"/>
                                        </p:tgtEl>
                                      </p:cBhvr>
                                    </p:animEffect>
                                    <p:set>
                                      <p:cBhvr>
                                        <p:cTn id="104" dur="1" fill="hold">
                                          <p:stCondLst>
                                            <p:cond delay="499"/>
                                          </p:stCondLst>
                                        </p:cTn>
                                        <p:tgtEl>
                                          <p:spTgt spid="2"/>
                                        </p:tgtEl>
                                        <p:attrNameLst>
                                          <p:attrName>style.visibility</p:attrName>
                                        </p:attrNameLst>
                                      </p:cBhvr>
                                      <p:to>
                                        <p:strVal val="hidden"/>
                                      </p:to>
                                    </p:set>
                                  </p:childTnLst>
                                </p:cTn>
                              </p:par>
                              <p:par>
                                <p:cTn id="105" presetID="22" presetClass="exit" presetSubtype="4" fill="hold" grpId="1" nodeType="withEffect">
                                  <p:stCondLst>
                                    <p:cond delay="0"/>
                                  </p:stCondLst>
                                  <p:childTnLst>
                                    <p:animEffect transition="out" filter="wipe(down)">
                                      <p:cBhvr>
                                        <p:cTn id="106" dur="500"/>
                                        <p:tgtEl>
                                          <p:spTgt spid="43"/>
                                        </p:tgtEl>
                                      </p:cBhvr>
                                    </p:animEffect>
                                    <p:set>
                                      <p:cBhvr>
                                        <p:cTn id="107" dur="1" fill="hold">
                                          <p:stCondLst>
                                            <p:cond delay="499"/>
                                          </p:stCondLst>
                                        </p:cTn>
                                        <p:tgtEl>
                                          <p:spTgt spid="4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35"/>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6" presetClass="emph" presetSubtype="0" fill="hold" nodeType="clickEffect">
                                  <p:stCondLst>
                                    <p:cond delay="0"/>
                                  </p:stCondLst>
                                  <p:childTnLst>
                                    <p:animEffect transition="out" filter="fade">
                                      <p:cBhvr>
                                        <p:cTn id="115" dur="500" tmFilter="0, 0; .2, .5; .8, .5; 1, 0"/>
                                        <p:tgtEl>
                                          <p:spTgt spid="5">
                                            <p:txEl>
                                              <p:pRg st="9" end="9"/>
                                            </p:txEl>
                                          </p:spTgt>
                                        </p:tgtEl>
                                      </p:cBhvr>
                                    </p:animEffect>
                                    <p:animScale>
                                      <p:cBhvr>
                                        <p:cTn id="116" dur="250" autoRev="1" fill="hold"/>
                                        <p:tgtEl>
                                          <p:spTgt spid="5">
                                            <p:txEl>
                                              <p:pRg st="9" end="9"/>
                                            </p:txEl>
                                          </p:spTgt>
                                        </p:tgtEl>
                                      </p:cBhvr>
                                      <p:by x="105000" y="105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2" presetClass="exit" presetSubtype="4" fill="hold" nodeType="clickEffect">
                                  <p:stCondLst>
                                    <p:cond delay="0"/>
                                  </p:stCondLst>
                                  <p:childTnLst>
                                    <p:animEffect transition="out" filter="wipe(down)">
                                      <p:cBhvr>
                                        <p:cTn id="124" dur="500"/>
                                        <p:tgtEl>
                                          <p:spTgt spid="3"/>
                                        </p:tgtEl>
                                      </p:cBhvr>
                                    </p:animEffect>
                                    <p:set>
                                      <p:cBhvr>
                                        <p:cTn id="125" dur="1" fill="hold">
                                          <p:stCondLst>
                                            <p:cond delay="499"/>
                                          </p:stCondLst>
                                        </p:cTn>
                                        <p:tgtEl>
                                          <p:spTgt spid="3"/>
                                        </p:tgtEl>
                                        <p:attrNameLst>
                                          <p:attrName>style.visibility</p:attrName>
                                        </p:attrNameLst>
                                      </p:cBhvr>
                                      <p:to>
                                        <p:strVal val="hidden"/>
                                      </p:to>
                                    </p:set>
                                  </p:childTnLst>
                                </p:cTn>
                              </p:par>
                              <p:par>
                                <p:cTn id="126" presetID="22" presetClass="exit" presetSubtype="4" fill="hold" grpId="1" nodeType="withEffect">
                                  <p:stCondLst>
                                    <p:cond delay="0"/>
                                  </p:stCondLst>
                                  <p:childTnLst>
                                    <p:animEffect transition="out" filter="wipe(down)">
                                      <p:cBhvr>
                                        <p:cTn id="127" dur="500"/>
                                        <p:tgtEl>
                                          <p:spTgt spid="35"/>
                                        </p:tgtEl>
                                      </p:cBhvr>
                                    </p:animEffect>
                                    <p:set>
                                      <p:cBhvr>
                                        <p:cTn id="128" dur="1" fill="hold">
                                          <p:stCondLst>
                                            <p:cond delay="499"/>
                                          </p:stCondLst>
                                        </p:cTn>
                                        <p:tgtEl>
                                          <p:spTgt spid="35"/>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42" grpId="0"/>
      <p:bldP spid="43" grpId="0" animBg="1"/>
      <p:bldP spid="43" grpId="1" animBg="1"/>
      <p:bldP spid="61" grpId="0" animBg="1"/>
      <p:bldP spid="61" grpId="1" animBg="1"/>
      <p:bldP spid="61" grpId="2" animBg="1"/>
      <p:bldP spid="62" grpId="0" animBg="1"/>
      <p:bldP spid="62"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descr="信纸">
            <a:hlinkClick r:id="rId3" action="ppaction://hlinksldjump"/>
          </p:cNvPr>
          <p:cNvSpPr>
            <a:spLocks noChangeArrowheads="1"/>
          </p:cNvSpPr>
          <p:nvPr/>
        </p:nvSpPr>
        <p:spPr bwMode="auto">
          <a:xfrm>
            <a:off x="714348" y="1451200"/>
            <a:ext cx="4500594" cy="483960"/>
          </a:xfrm>
          <a:prstGeom prst="rect">
            <a:avLst/>
          </a:prstGeom>
          <a:blipFill dpi="0" rotWithShape="1">
            <a:blip r:embed="rId4"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en-US"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rPr>
              <a:t>1.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rPr>
              <a:t>递归算法的时间复杂</a:t>
            </a:r>
            <a:r>
              <a:rPr lang="zh-CN" altLang="en-US" sz="2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rPr>
              <a:t>度分析 </a:t>
            </a:r>
          </a:p>
        </p:txBody>
      </p:sp>
      <p:sp>
        <p:nvSpPr>
          <p:cNvPr id="9" name="TextBox 8"/>
          <p:cNvSpPr txBox="1"/>
          <p:nvPr/>
        </p:nvSpPr>
        <p:spPr>
          <a:xfrm>
            <a:off x="785786" y="2451332"/>
            <a:ext cx="6500858" cy="389530"/>
          </a:xfrm>
          <a:prstGeom prst="rect">
            <a:avLst/>
          </a:prstGeom>
          <a:noFill/>
        </p:spPr>
        <p:txBody>
          <a:bodyPr wrap="square" rtlCol="0">
            <a:spAutoFit/>
          </a:bodyPr>
          <a:lstStyle/>
          <a:p>
            <a:pPr algn="l"/>
            <a:r>
              <a:rPr lang="zh-CN" altLang="en-US" sz="2000" smtClean="0">
                <a:solidFill>
                  <a:srgbClr val="0000FF"/>
                </a:solidFill>
                <a:latin typeface="楷体" pitchFamily="49" charset="-122"/>
                <a:ea typeface="楷体" pitchFamily="49" charset="-122"/>
              </a:rPr>
              <a:t>递归算法是指算法中出现调用自己的成分。</a:t>
            </a:r>
            <a:endParaRPr lang="en-US" altLang="zh-CN" sz="2000" smtClean="0">
              <a:solidFill>
                <a:srgbClr val="0000FF"/>
              </a:solidFill>
              <a:latin typeface="楷体" pitchFamily="49" charset="-122"/>
              <a:ea typeface="楷体" pitchFamily="49" charset="-122"/>
            </a:endParaRPr>
          </a:p>
        </p:txBody>
      </p:sp>
      <p:sp>
        <p:nvSpPr>
          <p:cNvPr id="10" name="TextBox 9"/>
          <p:cNvSpPr txBox="1"/>
          <p:nvPr/>
        </p:nvSpPr>
        <p:spPr>
          <a:xfrm>
            <a:off x="857224" y="3165712"/>
            <a:ext cx="5286412" cy="984858"/>
          </a:xfrm>
          <a:prstGeom prst="rect">
            <a:avLst/>
          </a:prstGeom>
          <a:ln>
            <a:solidFill>
              <a:schemeClr val="accent3">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600"/>
              </a:spcBef>
              <a:buBlip>
                <a:blip r:embed="rId5"/>
              </a:buBlip>
            </a:pPr>
            <a:r>
              <a:rPr lang="zh-CN" altLang="en-US" sz="2000" smtClean="0">
                <a:solidFill>
                  <a:srgbClr val="0000FF"/>
                </a:solidFill>
                <a:latin typeface="Consolas" pitchFamily="49" charset="0"/>
                <a:ea typeface="仿宋" pitchFamily="49" charset="-122"/>
                <a:cs typeface="Consolas" pitchFamily="49" charset="0"/>
              </a:rPr>
              <a:t>递归算法分析也称为</a:t>
            </a:r>
            <a:r>
              <a:rPr lang="zh-CN" altLang="en-US" sz="2000" smtClean="0">
                <a:solidFill>
                  <a:srgbClr val="FF0000"/>
                </a:solidFill>
                <a:latin typeface="Consolas" pitchFamily="49" charset="0"/>
                <a:ea typeface="仿宋" pitchFamily="49" charset="-122"/>
                <a:cs typeface="Consolas" pitchFamily="49" charset="0"/>
              </a:rPr>
              <a:t>变长时空分析</a:t>
            </a:r>
            <a:r>
              <a:rPr lang="zh-CN" altLang="en-US" sz="2000" smtClean="0">
                <a:latin typeface="Consolas" pitchFamily="49" charset="0"/>
                <a:ea typeface="仿宋" pitchFamily="49" charset="-122"/>
                <a:cs typeface="Consolas" pitchFamily="49" charset="0"/>
              </a:rPr>
              <a:t>。</a:t>
            </a:r>
            <a:endParaRPr lang="en-US" altLang="zh-CN" sz="2000" smtClean="0">
              <a:latin typeface="Consolas" pitchFamily="49" charset="0"/>
              <a:ea typeface="仿宋" pitchFamily="49" charset="-122"/>
              <a:cs typeface="Consolas" pitchFamily="49" charset="0"/>
            </a:endParaRPr>
          </a:p>
          <a:p>
            <a:pPr marL="457200" indent="-457200" algn="l">
              <a:lnSpc>
                <a:spcPts val="2800"/>
              </a:lnSpc>
              <a:spcBef>
                <a:spcPts val="600"/>
              </a:spcBef>
              <a:buBlip>
                <a:blip r:embed="rId5"/>
              </a:buBlip>
            </a:pPr>
            <a:r>
              <a:rPr lang="zh-CN" altLang="en-US" sz="2000" smtClean="0">
                <a:solidFill>
                  <a:srgbClr val="0000FF"/>
                </a:solidFill>
                <a:latin typeface="Consolas" pitchFamily="49" charset="0"/>
                <a:ea typeface="仿宋" pitchFamily="49" charset="-122"/>
                <a:cs typeface="Consolas" pitchFamily="49" charset="0"/>
              </a:rPr>
              <a:t>非递归算法分析也称为</a:t>
            </a:r>
            <a:r>
              <a:rPr lang="zh-CN" altLang="en-US" sz="2000" smtClean="0">
                <a:solidFill>
                  <a:srgbClr val="FF0000"/>
                </a:solidFill>
                <a:latin typeface="Consolas" pitchFamily="49" charset="0"/>
                <a:ea typeface="仿宋" pitchFamily="49" charset="-122"/>
                <a:cs typeface="Consolas" pitchFamily="49" charset="0"/>
              </a:rPr>
              <a:t>定长时空分析</a:t>
            </a:r>
            <a:r>
              <a:rPr lang="zh-CN" altLang="en-US" sz="2000" smtClean="0">
                <a:latin typeface="Consolas" pitchFamily="49" charset="0"/>
                <a:ea typeface="仿宋" pitchFamily="49" charset="-122"/>
                <a:cs typeface="Consolas" pitchFamily="49" charset="0"/>
              </a:rPr>
              <a:t>。</a:t>
            </a:r>
            <a:endParaRPr lang="en-US" altLang="zh-CN" sz="2000" smtClean="0">
              <a:latin typeface="Consolas" pitchFamily="49" charset="0"/>
              <a:ea typeface="仿宋" pitchFamily="49" charset="-122"/>
              <a:cs typeface="Consolas" pitchFamily="49" charset="0"/>
            </a:endParaRPr>
          </a:p>
        </p:txBody>
      </p:sp>
      <p:sp>
        <p:nvSpPr>
          <p:cNvPr id="7" name="Text Box 3" descr="粉色面巾纸"/>
          <p:cNvSpPr txBox="1">
            <a:spLocks noChangeArrowheads="1"/>
          </p:cNvSpPr>
          <p:nvPr/>
        </p:nvSpPr>
        <p:spPr bwMode="auto">
          <a:xfrm>
            <a:off x="500034" y="428604"/>
            <a:ext cx="4429156" cy="461665"/>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5.2.3  </a:t>
            </a:r>
            <a:r>
              <a:rPr kumimoji="1"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递归算法的时空分析</a:t>
            </a:r>
            <a:endParaRPr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3" name="灯片编号占位符 12"/>
          <p:cNvSpPr>
            <a:spLocks noGrp="1"/>
          </p:cNvSpPr>
          <p:nvPr>
            <p:ph type="sldNum" sz="quarter" idx="12"/>
          </p:nvPr>
        </p:nvSpPr>
        <p:spPr/>
        <p:txBody>
          <a:bodyPr/>
          <a:lstStyle/>
          <a:p>
            <a:fld id="{F225F2F7-8AD0-4BEA-91DC-61D82E2F5127}" type="slidenum">
              <a:rPr lang="en-US" altLang="zh-CN" smtClean="0"/>
              <a:pPr/>
              <a:t>31</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0">
                                            <p:txEl>
                                              <p:pRg st="0" end="0"/>
                                            </p:txEl>
                                          </p:spTgt>
                                        </p:tgtEl>
                                        <p:attrNameLst>
                                          <p:attrName>style.visibility</p:attrName>
                                        </p:attrNameLst>
                                      </p:cBhvr>
                                      <p:to>
                                        <p:strVal val="visible"/>
                                      </p:to>
                                    </p:set>
                                    <p:anim calcmode="discrete" valueType="clr">
                                      <p:cBhvr override="childStyle">
                                        <p:cTn id="7" dur="80"/>
                                        <p:tgtEl>
                                          <p:spTgt spid="1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0">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0">
                                            <p:txEl>
                                              <p:pRg st="1" end="1"/>
                                            </p:txEl>
                                          </p:spTgt>
                                        </p:tgtEl>
                                        <p:attrNameLst>
                                          <p:attrName>style.visibility</p:attrName>
                                        </p:attrNameLst>
                                      </p:cBhvr>
                                      <p:to>
                                        <p:strVal val="visible"/>
                                      </p:to>
                                    </p:set>
                                    <p:anim calcmode="discrete" valueType="clr">
                                      <p:cBhvr override="childStyle">
                                        <p:cTn id="14" dur="80"/>
                                        <p:tgtEl>
                                          <p:spTgt spid="10">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0">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0">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85728"/>
            <a:ext cx="4429156" cy="430887"/>
          </a:xfrm>
          <a:prstGeom prst="rect">
            <a:avLst/>
          </a:prstGeom>
          <a:noFill/>
        </p:spPr>
        <p:txBody>
          <a:bodyPr wrap="square" rtlCol="0">
            <a:spAutoFit/>
          </a:bodyPr>
          <a:lstStyle/>
          <a:p>
            <a:pPr algn="l"/>
            <a:r>
              <a:rPr lang="zh-CN" altLang="en-US" sz="2000" smtClean="0">
                <a:solidFill>
                  <a:srgbClr val="0000FF"/>
                </a:solidFill>
                <a:latin typeface="Consolas" pitchFamily="49" charset="0"/>
                <a:ea typeface="楷体" pitchFamily="49" charset="-122"/>
                <a:cs typeface="Consolas" pitchFamily="49" charset="0"/>
              </a:rPr>
              <a:t>例如，求</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的递归算法：</a:t>
            </a:r>
            <a:endParaRPr lang="zh-CN" altLang="en-US" sz="20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642910" y="1003828"/>
            <a:ext cx="4143404" cy="1925106"/>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lIns="180000" tIns="144000" bIns="144000" rtlCol="0">
            <a:spAutoFit/>
          </a:bodyPr>
          <a:lstStyle/>
          <a:p>
            <a:pPr algn="l"/>
            <a:r>
              <a:rPr lang="en-US" altLang="zh-CN" sz="1800" smtClean="0">
                <a:solidFill>
                  <a:srgbClr val="0000FF"/>
                </a:solidFill>
                <a:latin typeface="Consolas" pitchFamily="49" charset="0"/>
                <a:cs typeface="Consolas" pitchFamily="49" charset="0"/>
              </a:rPr>
              <a:t>int </a:t>
            </a:r>
            <a:r>
              <a:rPr lang="en-US" altLang="zh-CN" sz="1800" smtClean="0">
                <a:solidFill>
                  <a:srgbClr val="FF0000"/>
                </a:solidFill>
                <a:latin typeface="Consolas" pitchFamily="49" charset="0"/>
                <a:cs typeface="Consolas" pitchFamily="49" charset="0"/>
              </a:rPr>
              <a:t>fact</a:t>
            </a:r>
            <a:r>
              <a:rPr lang="en-US" altLang="zh-CN" sz="1800" smtClean="0">
                <a:solidFill>
                  <a:srgbClr val="0000FF"/>
                </a:solidFill>
                <a:latin typeface="Consolas" pitchFamily="49" charset="0"/>
                <a:cs typeface="Consolas" pitchFamily="49" charset="0"/>
              </a:rPr>
              <a:t>(int n)</a:t>
            </a:r>
          </a:p>
          <a:p>
            <a:pPr algn="l"/>
            <a:r>
              <a:rPr lang="en-US" altLang="zh-CN" sz="1800" smtClean="0">
                <a:solidFill>
                  <a:srgbClr val="0000FF"/>
                </a:solidFill>
                <a:latin typeface="Consolas" pitchFamily="49" charset="0"/>
                <a:cs typeface="Consolas" pitchFamily="49" charset="0"/>
              </a:rPr>
              <a:t>{  if (n==1)  return 1;</a:t>
            </a:r>
          </a:p>
          <a:p>
            <a:pPr algn="l"/>
            <a:r>
              <a:rPr lang="en-US" altLang="zh-CN" sz="1800" smtClean="0">
                <a:solidFill>
                  <a:srgbClr val="0000FF"/>
                </a:solidFill>
                <a:latin typeface="Consolas" pitchFamily="49" charset="0"/>
                <a:cs typeface="Consolas" pitchFamily="49" charset="0"/>
              </a:rPr>
              <a:t>   else return n*</a:t>
            </a:r>
            <a:r>
              <a:rPr lang="en-US" altLang="zh-CN" sz="1800" smtClean="0">
                <a:solidFill>
                  <a:srgbClr val="FF0000"/>
                </a:solidFill>
                <a:latin typeface="Consolas" pitchFamily="49" charset="0"/>
                <a:cs typeface="Consolas" pitchFamily="49" charset="0"/>
              </a:rPr>
              <a:t>fact</a:t>
            </a:r>
            <a:r>
              <a:rPr lang="en-US" altLang="zh-CN" sz="1800" smtClean="0">
                <a:solidFill>
                  <a:srgbClr val="0000FF"/>
                </a:solidFill>
                <a:latin typeface="Consolas" pitchFamily="49" charset="0"/>
                <a:cs typeface="Consolas" pitchFamily="49" charset="0"/>
              </a:rPr>
              <a:t>(n-1);</a:t>
            </a:r>
          </a:p>
          <a:p>
            <a:pPr algn="l"/>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5" name="TextBox 4"/>
          <p:cNvSpPr txBox="1"/>
          <p:nvPr/>
        </p:nvSpPr>
        <p:spPr>
          <a:xfrm>
            <a:off x="1643042" y="3735669"/>
            <a:ext cx="1285884" cy="2336537"/>
          </a:xfrm>
          <a:prstGeom prst="rect">
            <a:avLst/>
          </a:prstGeom>
          <a:noFill/>
        </p:spPr>
        <p:txBody>
          <a:bodyPr wrap="square" rtlCol="0">
            <a:spAutoFit/>
          </a:bodyPr>
          <a:lstStyle/>
          <a:p>
            <a:pPr>
              <a:lnSpc>
                <a:spcPts val="2500"/>
              </a:lnSpc>
              <a:spcBef>
                <a:spcPts val="0"/>
              </a:spcBef>
            </a:pPr>
            <a:r>
              <a:rPr lang="en-US" altLang="zh-CN" sz="1800" smtClean="0">
                <a:solidFill>
                  <a:srgbClr val="0000FF"/>
                </a:solidFill>
                <a:latin typeface="Consolas" pitchFamily="49" charset="0"/>
                <a:cs typeface="Consolas" pitchFamily="49" charset="0"/>
              </a:rPr>
              <a:t>fact(4)</a:t>
            </a:r>
          </a:p>
          <a:p>
            <a:pPr>
              <a:lnSpc>
                <a:spcPts val="2500"/>
              </a:lnSpc>
              <a:spcBef>
                <a:spcPts val="0"/>
              </a:spcBef>
            </a:pPr>
            <a:r>
              <a:rPr lang="en-US" altLang="zh-CN" sz="1800" smtClean="0">
                <a:solidFill>
                  <a:srgbClr val="FF00FF"/>
                </a:solidFill>
                <a:latin typeface="Consolas" pitchFamily="49" charset="0"/>
                <a:cs typeface="Consolas" pitchFamily="49" charset="0"/>
                <a:sym typeface="Wingdings"/>
              </a:rPr>
              <a:t></a:t>
            </a:r>
          </a:p>
          <a:p>
            <a:pPr>
              <a:lnSpc>
                <a:spcPts val="2500"/>
              </a:lnSpc>
              <a:spcBef>
                <a:spcPts val="0"/>
              </a:spcBef>
            </a:pPr>
            <a:r>
              <a:rPr lang="en-US" altLang="zh-CN" sz="1800" smtClean="0">
                <a:solidFill>
                  <a:srgbClr val="0000FF"/>
                </a:solidFill>
                <a:latin typeface="Consolas" pitchFamily="49" charset="0"/>
                <a:cs typeface="Consolas" pitchFamily="49" charset="0"/>
                <a:sym typeface="Wingdings"/>
              </a:rPr>
              <a:t>fact(3)</a:t>
            </a:r>
          </a:p>
          <a:p>
            <a:pPr>
              <a:lnSpc>
                <a:spcPts val="2500"/>
              </a:lnSpc>
              <a:spcBef>
                <a:spcPts val="0"/>
              </a:spcBef>
            </a:pPr>
            <a:r>
              <a:rPr lang="en-US" altLang="zh-CN" sz="1800" smtClean="0">
                <a:solidFill>
                  <a:srgbClr val="FF00FF"/>
                </a:solidFill>
                <a:latin typeface="Consolas" pitchFamily="49" charset="0"/>
                <a:cs typeface="Consolas" pitchFamily="49" charset="0"/>
                <a:sym typeface="Wingdings"/>
              </a:rPr>
              <a:t></a:t>
            </a:r>
          </a:p>
          <a:p>
            <a:pPr>
              <a:lnSpc>
                <a:spcPts val="2500"/>
              </a:lnSpc>
              <a:spcBef>
                <a:spcPts val="0"/>
              </a:spcBef>
            </a:pPr>
            <a:r>
              <a:rPr lang="en-US" altLang="zh-CN" sz="1800" smtClean="0">
                <a:solidFill>
                  <a:srgbClr val="0000FF"/>
                </a:solidFill>
                <a:latin typeface="Consolas" pitchFamily="49" charset="0"/>
                <a:cs typeface="Consolas" pitchFamily="49" charset="0"/>
                <a:sym typeface="Wingdings"/>
              </a:rPr>
              <a:t>fact(2)</a:t>
            </a:r>
          </a:p>
          <a:p>
            <a:pPr>
              <a:lnSpc>
                <a:spcPts val="2500"/>
              </a:lnSpc>
              <a:spcBef>
                <a:spcPts val="0"/>
              </a:spcBef>
            </a:pPr>
            <a:r>
              <a:rPr lang="en-US" altLang="zh-CN" sz="1800" smtClean="0">
                <a:solidFill>
                  <a:srgbClr val="FF00FF"/>
                </a:solidFill>
                <a:latin typeface="Consolas" pitchFamily="49" charset="0"/>
                <a:cs typeface="Consolas" pitchFamily="49" charset="0"/>
                <a:sym typeface="Wingdings"/>
              </a:rPr>
              <a:t></a:t>
            </a:r>
          </a:p>
          <a:p>
            <a:pPr>
              <a:lnSpc>
                <a:spcPts val="2500"/>
              </a:lnSpc>
              <a:spcBef>
                <a:spcPts val="0"/>
              </a:spcBef>
            </a:pPr>
            <a:r>
              <a:rPr lang="en-US" altLang="zh-CN" sz="1800" smtClean="0">
                <a:solidFill>
                  <a:srgbClr val="0000FF"/>
                </a:solidFill>
                <a:latin typeface="Consolas" pitchFamily="49" charset="0"/>
                <a:cs typeface="Consolas" pitchFamily="49" charset="0"/>
                <a:sym typeface="Wingdings"/>
              </a:rPr>
              <a:t>fact(1)</a:t>
            </a:r>
            <a:endParaRPr lang="zh-CN" altLang="en-US" sz="1800">
              <a:solidFill>
                <a:srgbClr val="0000FF"/>
              </a:solidFill>
              <a:latin typeface="Consolas" pitchFamily="49" charset="0"/>
              <a:cs typeface="Consolas" pitchFamily="49" charset="0"/>
            </a:endParaRPr>
          </a:p>
        </p:txBody>
      </p:sp>
      <p:grpSp>
        <p:nvGrpSpPr>
          <p:cNvPr id="2" name="组合 7"/>
          <p:cNvGrpSpPr/>
          <p:nvPr/>
        </p:nvGrpSpPr>
        <p:grpSpPr>
          <a:xfrm>
            <a:off x="2889836" y="3735669"/>
            <a:ext cx="1610726" cy="380232"/>
            <a:chOff x="2175456" y="3714752"/>
            <a:chExt cx="1610726" cy="380232"/>
          </a:xfrm>
        </p:grpSpPr>
        <p:sp>
          <p:nvSpPr>
            <p:cNvPr id="6" name="右箭头 5"/>
            <p:cNvSpPr/>
            <p:nvPr/>
          </p:nvSpPr>
          <p:spPr>
            <a:xfrm>
              <a:off x="2175456" y="3838634"/>
              <a:ext cx="642942" cy="14287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 name="TextBox 6"/>
            <p:cNvSpPr txBox="1"/>
            <p:nvPr/>
          </p:nvSpPr>
          <p:spPr>
            <a:xfrm>
              <a:off x="2857488" y="3714752"/>
              <a:ext cx="928694" cy="380232"/>
            </a:xfrm>
            <a:prstGeom prst="rect">
              <a:avLst/>
            </a:prstGeom>
            <a:noFill/>
          </p:spPr>
          <p:txBody>
            <a:bodyPr wrap="square" rtlCol="0">
              <a:spAutoFit/>
            </a:bodyPr>
            <a:lstStyle/>
            <a:p>
              <a:pPr algn="l"/>
              <a:r>
                <a:rPr lang="en-US" altLang="zh-CN" sz="1800" smtClean="0">
                  <a:solidFill>
                    <a:srgbClr val="0000FF"/>
                  </a:solidFill>
                  <a:latin typeface="Consolas" pitchFamily="49" charset="0"/>
                  <a:cs typeface="Consolas" pitchFamily="49" charset="0"/>
                </a:rPr>
                <a:t>O(1)</a:t>
              </a:r>
              <a:endParaRPr lang="zh-CN" altLang="en-US" sz="1800">
                <a:solidFill>
                  <a:srgbClr val="0000FF"/>
                </a:solidFill>
                <a:latin typeface="Consolas" pitchFamily="49" charset="0"/>
                <a:cs typeface="Consolas" pitchFamily="49" charset="0"/>
              </a:endParaRPr>
            </a:p>
          </p:txBody>
        </p:sp>
      </p:grpSp>
      <p:grpSp>
        <p:nvGrpSpPr>
          <p:cNvPr id="8" name="组合 8"/>
          <p:cNvGrpSpPr/>
          <p:nvPr/>
        </p:nvGrpSpPr>
        <p:grpSpPr>
          <a:xfrm>
            <a:off x="2877584" y="4378611"/>
            <a:ext cx="1610726" cy="380232"/>
            <a:chOff x="2175456" y="3714752"/>
            <a:chExt cx="1610726" cy="380232"/>
          </a:xfrm>
        </p:grpSpPr>
        <p:sp>
          <p:nvSpPr>
            <p:cNvPr id="10" name="右箭头 9"/>
            <p:cNvSpPr/>
            <p:nvPr/>
          </p:nvSpPr>
          <p:spPr>
            <a:xfrm>
              <a:off x="2175456" y="3838634"/>
              <a:ext cx="642942" cy="14287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1" name="TextBox 10"/>
            <p:cNvSpPr txBox="1"/>
            <p:nvPr/>
          </p:nvSpPr>
          <p:spPr>
            <a:xfrm>
              <a:off x="2857488" y="3714752"/>
              <a:ext cx="928694" cy="380232"/>
            </a:xfrm>
            <a:prstGeom prst="rect">
              <a:avLst/>
            </a:prstGeom>
            <a:noFill/>
          </p:spPr>
          <p:txBody>
            <a:bodyPr wrap="square" rtlCol="0">
              <a:spAutoFit/>
            </a:bodyPr>
            <a:lstStyle/>
            <a:p>
              <a:pPr algn="l"/>
              <a:r>
                <a:rPr lang="en-US" altLang="zh-CN" sz="1800" smtClean="0">
                  <a:solidFill>
                    <a:srgbClr val="0000FF"/>
                  </a:solidFill>
                  <a:latin typeface="Consolas" pitchFamily="49" charset="0"/>
                  <a:cs typeface="Consolas" pitchFamily="49" charset="0"/>
                </a:rPr>
                <a:t>O(1)</a:t>
              </a:r>
              <a:endParaRPr lang="zh-CN" altLang="en-US" sz="1800">
                <a:solidFill>
                  <a:srgbClr val="0000FF"/>
                </a:solidFill>
                <a:latin typeface="Consolas" pitchFamily="49" charset="0"/>
                <a:cs typeface="Consolas" pitchFamily="49" charset="0"/>
              </a:endParaRPr>
            </a:p>
          </p:txBody>
        </p:sp>
      </p:grpSp>
      <p:grpSp>
        <p:nvGrpSpPr>
          <p:cNvPr id="9" name="组合 11"/>
          <p:cNvGrpSpPr/>
          <p:nvPr/>
        </p:nvGrpSpPr>
        <p:grpSpPr>
          <a:xfrm>
            <a:off x="2889836" y="5021553"/>
            <a:ext cx="1610726" cy="380232"/>
            <a:chOff x="2175456" y="3714752"/>
            <a:chExt cx="1610726" cy="380232"/>
          </a:xfrm>
        </p:grpSpPr>
        <p:sp>
          <p:nvSpPr>
            <p:cNvPr id="13" name="右箭头 12"/>
            <p:cNvSpPr/>
            <p:nvPr/>
          </p:nvSpPr>
          <p:spPr>
            <a:xfrm>
              <a:off x="2175456" y="3838634"/>
              <a:ext cx="642942" cy="14287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TextBox 13"/>
            <p:cNvSpPr txBox="1"/>
            <p:nvPr/>
          </p:nvSpPr>
          <p:spPr>
            <a:xfrm>
              <a:off x="2857488" y="3714752"/>
              <a:ext cx="928694" cy="380232"/>
            </a:xfrm>
            <a:prstGeom prst="rect">
              <a:avLst/>
            </a:prstGeom>
            <a:noFill/>
          </p:spPr>
          <p:txBody>
            <a:bodyPr wrap="square" rtlCol="0">
              <a:spAutoFit/>
            </a:bodyPr>
            <a:lstStyle/>
            <a:p>
              <a:pPr algn="l"/>
              <a:r>
                <a:rPr lang="en-US" altLang="zh-CN" sz="1800" smtClean="0">
                  <a:solidFill>
                    <a:srgbClr val="0000FF"/>
                  </a:solidFill>
                  <a:latin typeface="Consolas" pitchFamily="49" charset="0"/>
                  <a:cs typeface="Consolas" pitchFamily="49" charset="0"/>
                </a:rPr>
                <a:t>O(1)</a:t>
              </a:r>
              <a:endParaRPr lang="zh-CN" altLang="en-US" sz="1800">
                <a:solidFill>
                  <a:srgbClr val="0000FF"/>
                </a:solidFill>
                <a:latin typeface="Consolas" pitchFamily="49" charset="0"/>
                <a:cs typeface="Consolas" pitchFamily="49" charset="0"/>
              </a:endParaRPr>
            </a:p>
          </p:txBody>
        </p:sp>
      </p:grpSp>
      <p:grpSp>
        <p:nvGrpSpPr>
          <p:cNvPr id="12" name="组合 14"/>
          <p:cNvGrpSpPr/>
          <p:nvPr/>
        </p:nvGrpSpPr>
        <p:grpSpPr>
          <a:xfrm>
            <a:off x="2889836" y="5664495"/>
            <a:ext cx="1610726" cy="380232"/>
            <a:chOff x="2175456" y="3714752"/>
            <a:chExt cx="1610726" cy="380232"/>
          </a:xfrm>
        </p:grpSpPr>
        <p:sp>
          <p:nvSpPr>
            <p:cNvPr id="16" name="右箭头 15"/>
            <p:cNvSpPr/>
            <p:nvPr/>
          </p:nvSpPr>
          <p:spPr>
            <a:xfrm>
              <a:off x="2175456" y="3838634"/>
              <a:ext cx="642942" cy="14287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7" name="TextBox 16"/>
            <p:cNvSpPr txBox="1"/>
            <p:nvPr/>
          </p:nvSpPr>
          <p:spPr>
            <a:xfrm>
              <a:off x="2857488" y="3714752"/>
              <a:ext cx="928694" cy="380232"/>
            </a:xfrm>
            <a:prstGeom prst="rect">
              <a:avLst/>
            </a:prstGeom>
            <a:noFill/>
          </p:spPr>
          <p:txBody>
            <a:bodyPr wrap="square" rtlCol="0">
              <a:spAutoFit/>
            </a:bodyPr>
            <a:lstStyle/>
            <a:p>
              <a:pPr algn="l"/>
              <a:r>
                <a:rPr lang="en-US" altLang="zh-CN" sz="1800" smtClean="0">
                  <a:solidFill>
                    <a:srgbClr val="0000FF"/>
                  </a:solidFill>
                  <a:latin typeface="Consolas" pitchFamily="49" charset="0"/>
                  <a:cs typeface="Consolas" pitchFamily="49" charset="0"/>
                </a:rPr>
                <a:t>O(1)</a:t>
              </a:r>
              <a:endParaRPr lang="zh-CN" altLang="en-US" sz="1800">
                <a:solidFill>
                  <a:srgbClr val="0000FF"/>
                </a:solidFill>
                <a:latin typeface="Consolas" pitchFamily="49" charset="0"/>
                <a:cs typeface="Consolas" pitchFamily="49" charset="0"/>
              </a:endParaRPr>
            </a:p>
          </p:txBody>
        </p:sp>
      </p:grpSp>
      <p:grpSp>
        <p:nvGrpSpPr>
          <p:cNvPr id="15" name="组合 20"/>
          <p:cNvGrpSpPr/>
          <p:nvPr/>
        </p:nvGrpSpPr>
        <p:grpSpPr>
          <a:xfrm>
            <a:off x="4429124" y="3878545"/>
            <a:ext cx="1214446" cy="2071702"/>
            <a:chOff x="4429124" y="4164297"/>
            <a:chExt cx="1214446" cy="2071702"/>
          </a:xfrm>
        </p:grpSpPr>
        <p:sp>
          <p:nvSpPr>
            <p:cNvPr id="18" name="右大括号 17"/>
            <p:cNvSpPr/>
            <p:nvPr/>
          </p:nvSpPr>
          <p:spPr>
            <a:xfrm>
              <a:off x="4429124" y="4164297"/>
              <a:ext cx="214314" cy="2071702"/>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19" name="TextBox 18"/>
            <p:cNvSpPr txBox="1"/>
            <p:nvPr/>
          </p:nvSpPr>
          <p:spPr>
            <a:xfrm>
              <a:off x="4714876" y="5032232"/>
              <a:ext cx="928694" cy="397032"/>
            </a:xfrm>
            <a:prstGeom prst="rect">
              <a:avLst/>
            </a:prstGeom>
            <a:noFill/>
          </p:spPr>
          <p:txBody>
            <a:bodyPr wrap="square" rtlCol="0">
              <a:spAutoFit/>
            </a:bodyPr>
            <a:lstStyle/>
            <a:p>
              <a:pPr algn="l"/>
              <a:r>
                <a:rPr lang="en-US" altLang="zh-CN" sz="1800" smtClean="0">
                  <a:solidFill>
                    <a:srgbClr val="0000FF"/>
                  </a:solidFill>
                  <a:latin typeface="Consolas" pitchFamily="49" charset="0"/>
                  <a:cs typeface="Consolas" pitchFamily="49" charset="0"/>
                </a:rPr>
                <a:t>O(</a:t>
              </a:r>
              <a:r>
                <a:rPr lang="en-US" altLang="zh-CN" sz="1800" i="1" smtClean="0">
                  <a:solidFill>
                    <a:srgbClr val="0000FF"/>
                  </a:solidFill>
                  <a:latin typeface="Consolas" pitchFamily="49" charset="0"/>
                  <a:cs typeface="Consolas" pitchFamily="49" charset="0"/>
                </a:rPr>
                <a:t>n</a:t>
              </a: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grpSp>
      <p:sp>
        <p:nvSpPr>
          <p:cNvPr id="20" name="TextBox 19"/>
          <p:cNvSpPr txBox="1"/>
          <p:nvPr/>
        </p:nvSpPr>
        <p:spPr>
          <a:xfrm>
            <a:off x="642910" y="3214686"/>
            <a:ext cx="2357454" cy="430887"/>
          </a:xfrm>
          <a:prstGeom prst="rect">
            <a:avLst/>
          </a:prstGeom>
          <a:noFill/>
        </p:spPr>
        <p:txBody>
          <a:bodyPr wrap="square" rtlCol="0">
            <a:spAutoFit/>
          </a:bodyPr>
          <a:lstStyle/>
          <a:p>
            <a:pPr algn="l"/>
            <a:r>
              <a:rPr lang="zh-CN" altLang="en-US" sz="2000" smtClean="0">
                <a:solidFill>
                  <a:srgbClr val="0000FF"/>
                </a:solidFill>
                <a:latin typeface="Consolas" pitchFamily="49" charset="0"/>
                <a:ea typeface="楷体" pitchFamily="49" charset="-122"/>
                <a:cs typeface="Consolas" pitchFamily="49" charset="0"/>
              </a:rPr>
              <a:t>求</a:t>
            </a:r>
            <a:r>
              <a:rPr lang="en-US" altLang="zh-CN" sz="2000" smtClean="0">
                <a:solidFill>
                  <a:srgbClr val="0000FF"/>
                </a:solidFill>
                <a:latin typeface="Consolas" pitchFamily="49" charset="0"/>
                <a:ea typeface="楷体" pitchFamily="49" charset="-122"/>
                <a:cs typeface="Consolas" pitchFamily="49" charset="0"/>
              </a:rPr>
              <a:t>fact(4),</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=4</a:t>
            </a:r>
            <a:endParaRPr lang="zh-CN" altLang="en-US" sz="2000">
              <a:solidFill>
                <a:srgbClr val="0000FF"/>
              </a:solidFill>
              <a:latin typeface="Consolas" pitchFamily="49" charset="0"/>
              <a:ea typeface="楷体" pitchFamily="49" charset="-122"/>
              <a:cs typeface="Consolas" pitchFamily="49" charset="0"/>
            </a:endParaRPr>
          </a:p>
        </p:txBody>
      </p:sp>
      <p:sp>
        <p:nvSpPr>
          <p:cNvPr id="24" name="灯片编号占位符 23"/>
          <p:cNvSpPr>
            <a:spLocks noGrp="1"/>
          </p:cNvSpPr>
          <p:nvPr>
            <p:ph type="sldNum" sz="quarter" idx="12"/>
          </p:nvPr>
        </p:nvSpPr>
        <p:spPr/>
        <p:txBody>
          <a:bodyPr/>
          <a:lstStyle/>
          <a:p>
            <a:fld id="{F225F2F7-8AD0-4BEA-91DC-61D82E2F5127}" type="slidenum">
              <a:rPr lang="en-US" altLang="zh-CN" smtClean="0"/>
              <a:pPr/>
              <a:t>32</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1214422"/>
            <a:ext cx="7215238" cy="301003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72000" bIns="72000" rtlCol="0">
            <a:spAutoFit/>
          </a:bodyPr>
          <a:lstStyle/>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Hanoi1</a:t>
            </a:r>
            <a:r>
              <a:rPr lang="en-US" altLang="zh-CN" sz="1800" smtClean="0">
                <a:solidFill>
                  <a:srgbClr val="0000FF"/>
                </a:solidFill>
                <a:latin typeface="Consolas" pitchFamily="49" charset="0"/>
                <a:ea typeface="仿宋" pitchFamily="49" charset="-122"/>
                <a:cs typeface="Consolas" pitchFamily="49" charset="0"/>
              </a:rPr>
              <a:t>(int n,char X,char Y,char Z)</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if (n==1)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只有一个盘片的情况</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printf("\t</a:t>
            </a:r>
            <a:r>
              <a:rPr lang="zh-CN" altLang="zh-CN" sz="1800" smtClean="0">
                <a:solidFill>
                  <a:srgbClr val="0000FF"/>
                </a:solidFill>
                <a:latin typeface="Consolas" pitchFamily="49" charset="0"/>
                <a:ea typeface="仿宋" pitchFamily="49" charset="-122"/>
                <a:cs typeface="Consolas" pitchFamily="49" charset="0"/>
              </a:rPr>
              <a:t>将第</a:t>
            </a:r>
            <a:r>
              <a:rPr lang="en-US" altLang="zh-CN" sz="1800" smtClean="0">
                <a:solidFill>
                  <a:srgbClr val="0000FF"/>
                </a:solidFill>
                <a:latin typeface="Consolas" pitchFamily="49" charset="0"/>
                <a:ea typeface="仿宋" pitchFamily="49" charset="-122"/>
                <a:cs typeface="Consolas" pitchFamily="49" charset="0"/>
              </a:rPr>
              <a:t>%d</a:t>
            </a:r>
            <a:r>
              <a:rPr lang="zh-CN" altLang="zh-CN" sz="1800" smtClean="0">
                <a:solidFill>
                  <a:srgbClr val="0000FF"/>
                </a:solidFill>
                <a:latin typeface="Consolas" pitchFamily="49" charset="0"/>
                <a:ea typeface="仿宋" pitchFamily="49" charset="-122"/>
                <a:cs typeface="Consolas" pitchFamily="49" charset="0"/>
              </a:rPr>
              <a:t>个盘片从</a:t>
            </a:r>
            <a:r>
              <a:rPr lang="en-US" altLang="zh-CN" sz="1800" smtClean="0">
                <a:solidFill>
                  <a:srgbClr val="0000FF"/>
                </a:solidFill>
                <a:latin typeface="Consolas" pitchFamily="49" charset="0"/>
                <a:ea typeface="仿宋" pitchFamily="49" charset="-122"/>
                <a:cs typeface="Consolas" pitchFamily="49" charset="0"/>
              </a:rPr>
              <a:t>%c</a:t>
            </a:r>
            <a:r>
              <a:rPr lang="zh-CN" altLang="zh-CN" sz="1800" smtClean="0">
                <a:solidFill>
                  <a:srgbClr val="0000FF"/>
                </a:solidFill>
                <a:latin typeface="Consolas" pitchFamily="49" charset="0"/>
                <a:ea typeface="仿宋" pitchFamily="49" charset="-122"/>
                <a:cs typeface="Consolas" pitchFamily="49" charset="0"/>
              </a:rPr>
              <a:t>移动到</a:t>
            </a:r>
            <a:r>
              <a:rPr lang="en-US" altLang="zh-CN" sz="1800" smtClean="0">
                <a:solidFill>
                  <a:srgbClr val="0000FF"/>
                </a:solidFill>
                <a:latin typeface="Consolas" pitchFamily="49" charset="0"/>
                <a:ea typeface="仿宋" pitchFamily="49" charset="-122"/>
                <a:cs typeface="Consolas" pitchFamily="49" charset="0"/>
              </a:rPr>
              <a:t>%c\n",n,X,Z);</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有两个或多个盘片的情况</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FF0000"/>
                </a:solidFill>
                <a:latin typeface="Consolas" pitchFamily="49" charset="0"/>
                <a:ea typeface="仿宋" pitchFamily="49" charset="-122"/>
                <a:cs typeface="Consolas" pitchFamily="49" charset="0"/>
              </a:rPr>
              <a:t>Hanoi1</a:t>
            </a:r>
            <a:r>
              <a:rPr lang="en-US" altLang="zh-CN" sz="1800" smtClean="0">
                <a:solidFill>
                  <a:srgbClr val="0000FF"/>
                </a:solidFill>
                <a:latin typeface="Consolas" pitchFamily="49" charset="0"/>
                <a:ea typeface="仿宋" pitchFamily="49" charset="-122"/>
                <a:cs typeface="Consolas" pitchFamily="49" charset="0"/>
              </a:rPr>
              <a:t>(n-1,X,Z,Y);</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printf("\t</a:t>
            </a:r>
            <a:r>
              <a:rPr lang="zh-CN" altLang="zh-CN" sz="1800" smtClean="0">
                <a:solidFill>
                  <a:srgbClr val="0000FF"/>
                </a:solidFill>
                <a:latin typeface="Consolas" pitchFamily="49" charset="0"/>
                <a:ea typeface="仿宋" pitchFamily="49" charset="-122"/>
                <a:cs typeface="Consolas" pitchFamily="49" charset="0"/>
              </a:rPr>
              <a:t>将第</a:t>
            </a:r>
            <a:r>
              <a:rPr lang="en-US" altLang="zh-CN" sz="1800" smtClean="0">
                <a:solidFill>
                  <a:srgbClr val="0000FF"/>
                </a:solidFill>
                <a:latin typeface="Consolas" pitchFamily="49" charset="0"/>
                <a:ea typeface="仿宋" pitchFamily="49" charset="-122"/>
                <a:cs typeface="Consolas" pitchFamily="49" charset="0"/>
              </a:rPr>
              <a:t>%d</a:t>
            </a:r>
            <a:r>
              <a:rPr lang="zh-CN" altLang="zh-CN" sz="1800" smtClean="0">
                <a:solidFill>
                  <a:srgbClr val="0000FF"/>
                </a:solidFill>
                <a:latin typeface="Consolas" pitchFamily="49" charset="0"/>
                <a:ea typeface="仿宋" pitchFamily="49" charset="-122"/>
                <a:cs typeface="Consolas" pitchFamily="49" charset="0"/>
              </a:rPr>
              <a:t>个盘片从</a:t>
            </a:r>
            <a:r>
              <a:rPr lang="en-US" altLang="zh-CN" sz="1800" smtClean="0">
                <a:solidFill>
                  <a:srgbClr val="0000FF"/>
                </a:solidFill>
                <a:latin typeface="Consolas" pitchFamily="49" charset="0"/>
                <a:ea typeface="仿宋" pitchFamily="49" charset="-122"/>
                <a:cs typeface="Consolas" pitchFamily="49" charset="0"/>
              </a:rPr>
              <a:t>%c</a:t>
            </a:r>
            <a:r>
              <a:rPr lang="zh-CN" altLang="zh-CN" sz="1800" smtClean="0">
                <a:solidFill>
                  <a:srgbClr val="0000FF"/>
                </a:solidFill>
                <a:latin typeface="Consolas" pitchFamily="49" charset="0"/>
                <a:ea typeface="仿宋" pitchFamily="49" charset="-122"/>
                <a:cs typeface="Consolas" pitchFamily="49" charset="0"/>
              </a:rPr>
              <a:t>移动到</a:t>
            </a:r>
            <a:r>
              <a:rPr lang="en-US" altLang="zh-CN" sz="1800" smtClean="0">
                <a:solidFill>
                  <a:srgbClr val="0000FF"/>
                </a:solidFill>
                <a:latin typeface="Consolas" pitchFamily="49" charset="0"/>
                <a:ea typeface="仿宋" pitchFamily="49" charset="-122"/>
                <a:cs typeface="Consolas" pitchFamily="49" charset="0"/>
              </a:rPr>
              <a:t>%c\n",n,X,Z);</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Hanoi1</a:t>
            </a:r>
            <a:r>
              <a:rPr lang="en-US" altLang="zh-CN" sz="1800" smtClean="0">
                <a:solidFill>
                  <a:srgbClr val="0000FF"/>
                </a:solidFill>
                <a:latin typeface="Consolas" pitchFamily="49" charset="0"/>
                <a:ea typeface="仿宋" pitchFamily="49" charset="-122"/>
                <a:cs typeface="Consolas" pitchFamily="49" charset="0"/>
              </a:rPr>
              <a:t>(n-1,Y,X,Z);</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grpSp>
        <p:nvGrpSpPr>
          <p:cNvPr id="2" name="组合 4"/>
          <p:cNvGrpSpPr/>
          <p:nvPr/>
        </p:nvGrpSpPr>
        <p:grpSpPr>
          <a:xfrm>
            <a:off x="285720" y="428604"/>
            <a:ext cx="1000100" cy="785817"/>
            <a:chOff x="5691204" y="3835411"/>
            <a:chExt cx="1238250" cy="1236663"/>
          </a:xfrm>
        </p:grpSpPr>
        <p:grpSp>
          <p:nvGrpSpPr>
            <p:cNvPr id="3" name="Group 19"/>
            <p:cNvGrpSpPr>
              <a:grpSpLocks/>
            </p:cNvGrpSpPr>
            <p:nvPr/>
          </p:nvGrpSpPr>
          <p:grpSpPr bwMode="auto">
            <a:xfrm>
              <a:off x="5691204" y="3835411"/>
              <a:ext cx="1238250" cy="1236663"/>
              <a:chOff x="802" y="845"/>
              <a:chExt cx="827" cy="826"/>
            </a:xfrm>
          </p:grpSpPr>
          <p:sp>
            <p:nvSpPr>
              <p:cNvPr id="8"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9"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0"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7" name="Text Box 23"/>
            <p:cNvSpPr txBox="1">
              <a:spLocks noChangeArrowheads="1"/>
            </p:cNvSpPr>
            <p:nvPr/>
          </p:nvSpPr>
          <p:spPr bwMode="gray">
            <a:xfrm>
              <a:off x="5762641" y="4117832"/>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1" name="TextBox 10"/>
          <p:cNvSpPr txBox="1"/>
          <p:nvPr/>
        </p:nvSpPr>
        <p:spPr>
          <a:xfrm>
            <a:off x="1643042" y="4500570"/>
            <a:ext cx="4929222" cy="430887"/>
          </a:xfrm>
          <a:prstGeom prst="rect">
            <a:avLst/>
          </a:prstGeom>
          <a:noFill/>
        </p:spPr>
        <p:txBody>
          <a:bodyPr wrap="square" rtlCol="0">
            <a:spAutoFit/>
          </a:bodyPr>
          <a:lstStyle/>
          <a:p>
            <a:pPr algn="l"/>
            <a:r>
              <a:rPr lang="zh-CN" altLang="en-US" sz="2000" smtClean="0">
                <a:solidFill>
                  <a:srgbClr val="0000FF"/>
                </a:solidFill>
                <a:latin typeface="Consolas" pitchFamily="49" charset="0"/>
                <a:ea typeface="楷体" pitchFamily="49" charset="-122"/>
                <a:cs typeface="Consolas" pitchFamily="49" charset="0"/>
              </a:rPr>
              <a:t>求</a:t>
            </a:r>
            <a:r>
              <a:rPr lang="en-US" altLang="zh-CN" sz="2000" smtClean="0">
                <a:solidFill>
                  <a:srgbClr val="0000FF"/>
                </a:solidFill>
                <a:latin typeface="Consolas" pitchFamily="49" charset="0"/>
                <a:ea typeface="楷体" pitchFamily="49" charset="-122"/>
                <a:cs typeface="Consolas" pitchFamily="49" charset="0"/>
              </a:rPr>
              <a:t>Hanoi1(</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z</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的时间复杂度。</a:t>
            </a:r>
            <a:endParaRPr lang="zh-CN" altLang="en-US" sz="2000">
              <a:solidFill>
                <a:srgbClr val="0000FF"/>
              </a:solidFill>
              <a:latin typeface="Consolas" pitchFamily="49" charset="0"/>
              <a:ea typeface="楷体" pitchFamily="49" charset="-122"/>
              <a:cs typeface="Consolas" pitchFamily="49" charset="0"/>
            </a:endParaRPr>
          </a:p>
        </p:txBody>
      </p:sp>
      <p:sp>
        <p:nvSpPr>
          <p:cNvPr id="14" name="灯片编号占位符 13"/>
          <p:cNvSpPr>
            <a:spLocks noGrp="1"/>
          </p:cNvSpPr>
          <p:nvPr>
            <p:ph type="sldNum" sz="quarter" idx="12"/>
          </p:nvPr>
        </p:nvSpPr>
        <p:spPr/>
        <p:txBody>
          <a:bodyPr/>
          <a:lstStyle/>
          <a:p>
            <a:fld id="{F225F2F7-8AD0-4BEA-91DC-61D82E2F5127}" type="slidenum">
              <a:rPr lang="en-US" altLang="zh-CN" smtClean="0"/>
              <a:pPr/>
              <a:t>33</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3214686"/>
            <a:ext cx="7643866" cy="1554272"/>
          </a:xfrm>
          <a:prstGeom prst="rect">
            <a:avLst/>
          </a:prstGeom>
          <a:ln>
            <a:noFill/>
          </a:ln>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4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设</a:t>
            </a:r>
            <a:r>
              <a:rPr lang="en-US" altLang="zh-CN" sz="2000" smtClean="0">
                <a:solidFill>
                  <a:srgbClr val="0000FF"/>
                </a:solidFill>
                <a:latin typeface="Consolas" pitchFamily="49" charset="0"/>
                <a:ea typeface="仿宋" pitchFamily="49" charset="-122"/>
                <a:cs typeface="Consolas" pitchFamily="49" charset="0"/>
              </a:rPr>
              <a:t>Hanoi1(</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y</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z</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的</a:t>
            </a:r>
            <a:r>
              <a:rPr lang="zh-CN" altLang="en-US" sz="2000" smtClean="0">
                <a:solidFill>
                  <a:srgbClr val="0000FF"/>
                </a:solidFill>
                <a:latin typeface="Consolas" pitchFamily="49" charset="0"/>
                <a:ea typeface="仿宋" pitchFamily="49" charset="-122"/>
                <a:cs typeface="Consolas" pitchFamily="49" charset="0"/>
              </a:rPr>
              <a:t>执行时间</a:t>
            </a:r>
            <a:r>
              <a:rPr lang="zh-CN" altLang="zh-CN" sz="2000" smtClean="0">
                <a:solidFill>
                  <a:srgbClr val="0000FF"/>
                </a:solidFill>
                <a:latin typeface="Consolas" pitchFamily="49" charset="0"/>
                <a:ea typeface="仿宋" pitchFamily="49" charset="-122"/>
                <a:cs typeface="Consolas" pitchFamily="49" charset="0"/>
              </a:rPr>
              <a:t>为</a:t>
            </a:r>
            <a:r>
              <a:rPr lang="en-US" altLang="zh-CN" sz="2000" smtClean="0">
                <a:solidFill>
                  <a:srgbClr val="0000FF"/>
                </a:solidFill>
                <a:latin typeface="Consolas" pitchFamily="49" charset="0"/>
                <a:ea typeface="仿宋" pitchFamily="49" charset="-122"/>
                <a:cs typeface="Consolas" pitchFamily="49" charset="0"/>
              </a:rPr>
              <a:t>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4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则两个问题规模为</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的子问题的</a:t>
            </a:r>
            <a:r>
              <a:rPr lang="zh-CN" altLang="en-US" sz="2000" smtClean="0">
                <a:solidFill>
                  <a:srgbClr val="0000FF"/>
                </a:solidFill>
                <a:latin typeface="Consolas" pitchFamily="49" charset="0"/>
                <a:ea typeface="仿宋" pitchFamily="49" charset="-122"/>
                <a:cs typeface="Consolas" pitchFamily="49" charset="0"/>
              </a:rPr>
              <a:t>执行时间</a:t>
            </a:r>
            <a:r>
              <a:rPr lang="zh-CN" altLang="zh-CN" sz="2000" smtClean="0">
                <a:solidFill>
                  <a:srgbClr val="0000FF"/>
                </a:solidFill>
                <a:latin typeface="Consolas" pitchFamily="49" charset="0"/>
                <a:ea typeface="仿宋" pitchFamily="49" charset="-122"/>
                <a:cs typeface="Consolas" pitchFamily="49" charset="0"/>
              </a:rPr>
              <a:t>均为</a:t>
            </a:r>
            <a:r>
              <a:rPr lang="en-US" altLang="zh-CN" sz="2000" smtClean="0">
                <a:solidFill>
                  <a:srgbClr val="0000FF"/>
                </a:solidFill>
                <a:latin typeface="Consolas" pitchFamily="49" charset="0"/>
                <a:ea typeface="仿宋" pitchFamily="49" charset="-122"/>
                <a:cs typeface="Consolas" pitchFamily="49" charset="0"/>
              </a:rPr>
              <a:t>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4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总</a:t>
            </a:r>
            <a:r>
              <a:rPr lang="zh-CN" altLang="en-US" sz="2000" smtClean="0">
                <a:solidFill>
                  <a:srgbClr val="0000FF"/>
                </a:solidFill>
                <a:latin typeface="Consolas" pitchFamily="49" charset="0"/>
                <a:ea typeface="仿宋" pitchFamily="49" charset="-122"/>
                <a:cs typeface="Consolas" pitchFamily="49" charset="0"/>
              </a:rPr>
              <a:t>执行时间</a:t>
            </a:r>
            <a:r>
              <a:rPr lang="zh-CN" altLang="zh-CN" sz="2000" smtClean="0">
                <a:solidFill>
                  <a:srgbClr val="0000FF"/>
                </a:solidFill>
                <a:latin typeface="Consolas" pitchFamily="49" charset="0"/>
                <a:ea typeface="仿宋" pitchFamily="49" charset="-122"/>
                <a:cs typeface="Consolas" pitchFamily="49" charset="0"/>
              </a:rPr>
              <a:t>是</a:t>
            </a:r>
            <a:r>
              <a:rPr lang="zh-CN" altLang="zh-CN" sz="2000" smtClean="0">
                <a:solidFill>
                  <a:srgbClr val="0000FF"/>
                </a:solidFill>
                <a:latin typeface="微软雅黑" pitchFamily="34" charset="-122"/>
                <a:ea typeface="微软雅黑" pitchFamily="34" charset="-122"/>
              </a:rPr>
              <a:t>累加</a:t>
            </a:r>
            <a:r>
              <a:rPr lang="zh-CN" altLang="zh-CN" sz="2000" smtClean="0">
                <a:solidFill>
                  <a:srgbClr val="0000FF"/>
                </a:solidFill>
                <a:latin typeface="Consolas" pitchFamily="49" charset="0"/>
                <a:ea typeface="仿宋" pitchFamily="49" charset="-122"/>
                <a:cs typeface="Consolas" pitchFamily="49" charset="0"/>
              </a:rPr>
              <a:t>关系</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4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递推式如下</a:t>
            </a:r>
            <a:r>
              <a:rPr lang="zh-CN" altLang="en-US" sz="2000" smtClean="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642910" y="182028"/>
            <a:ext cx="7215238" cy="274690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Hanoi1</a:t>
            </a:r>
            <a:r>
              <a:rPr lang="en-US" altLang="zh-CN" sz="1800" smtClean="0">
                <a:solidFill>
                  <a:srgbClr val="0000FF"/>
                </a:solidFill>
                <a:latin typeface="Consolas" pitchFamily="49" charset="0"/>
                <a:ea typeface="仿宋" pitchFamily="49" charset="-122"/>
                <a:cs typeface="Consolas" pitchFamily="49" charset="0"/>
              </a:rPr>
              <a:t>(int n,char X,char Y,char Z)</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if (n==1)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只有一个盘片的情况</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printf("\t</a:t>
            </a:r>
            <a:r>
              <a:rPr lang="zh-CN" altLang="zh-CN" sz="1800" smtClean="0">
                <a:solidFill>
                  <a:srgbClr val="0000FF"/>
                </a:solidFill>
                <a:latin typeface="Consolas" pitchFamily="49" charset="0"/>
                <a:ea typeface="仿宋" pitchFamily="49" charset="-122"/>
                <a:cs typeface="Consolas" pitchFamily="49" charset="0"/>
              </a:rPr>
              <a:t>将第</a:t>
            </a:r>
            <a:r>
              <a:rPr lang="en-US" altLang="zh-CN" sz="1800" smtClean="0">
                <a:solidFill>
                  <a:srgbClr val="0000FF"/>
                </a:solidFill>
                <a:latin typeface="Consolas" pitchFamily="49" charset="0"/>
                <a:ea typeface="仿宋" pitchFamily="49" charset="-122"/>
                <a:cs typeface="Consolas" pitchFamily="49" charset="0"/>
              </a:rPr>
              <a:t>%d</a:t>
            </a:r>
            <a:r>
              <a:rPr lang="zh-CN" altLang="zh-CN" sz="1800" smtClean="0">
                <a:solidFill>
                  <a:srgbClr val="0000FF"/>
                </a:solidFill>
                <a:latin typeface="Consolas" pitchFamily="49" charset="0"/>
                <a:ea typeface="仿宋" pitchFamily="49" charset="-122"/>
                <a:cs typeface="Consolas" pitchFamily="49" charset="0"/>
              </a:rPr>
              <a:t>个盘片从</a:t>
            </a:r>
            <a:r>
              <a:rPr lang="en-US" altLang="zh-CN" sz="1800" smtClean="0">
                <a:solidFill>
                  <a:srgbClr val="0000FF"/>
                </a:solidFill>
                <a:latin typeface="Consolas" pitchFamily="49" charset="0"/>
                <a:ea typeface="仿宋" pitchFamily="49" charset="-122"/>
                <a:cs typeface="Consolas" pitchFamily="49" charset="0"/>
              </a:rPr>
              <a:t>%c</a:t>
            </a:r>
            <a:r>
              <a:rPr lang="zh-CN" altLang="zh-CN" sz="1800" smtClean="0">
                <a:solidFill>
                  <a:srgbClr val="0000FF"/>
                </a:solidFill>
                <a:latin typeface="Consolas" pitchFamily="49" charset="0"/>
                <a:ea typeface="仿宋" pitchFamily="49" charset="-122"/>
                <a:cs typeface="Consolas" pitchFamily="49" charset="0"/>
              </a:rPr>
              <a:t>移动到</a:t>
            </a:r>
            <a:r>
              <a:rPr lang="en-US" altLang="zh-CN" sz="1800" smtClean="0">
                <a:solidFill>
                  <a:srgbClr val="0000FF"/>
                </a:solidFill>
                <a:latin typeface="Consolas" pitchFamily="49" charset="0"/>
                <a:ea typeface="仿宋" pitchFamily="49" charset="-122"/>
                <a:cs typeface="Consolas" pitchFamily="49" charset="0"/>
              </a:rPr>
              <a:t>%c\n",n,X,Z);</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有两个或多个盘片的情况</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FF0000"/>
                </a:solidFill>
                <a:latin typeface="Consolas" pitchFamily="49" charset="0"/>
                <a:ea typeface="仿宋" pitchFamily="49" charset="-122"/>
                <a:cs typeface="Consolas" pitchFamily="49" charset="0"/>
              </a:rPr>
              <a:t>Hanoi1</a:t>
            </a:r>
            <a:r>
              <a:rPr lang="en-US" altLang="zh-CN" sz="1800" smtClean="0">
                <a:solidFill>
                  <a:srgbClr val="0000FF"/>
                </a:solidFill>
                <a:latin typeface="Consolas" pitchFamily="49" charset="0"/>
                <a:ea typeface="仿宋" pitchFamily="49" charset="-122"/>
                <a:cs typeface="Consolas" pitchFamily="49" charset="0"/>
              </a:rPr>
              <a:t>(n-1,X,Z,Y);</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printf("\t</a:t>
            </a:r>
            <a:r>
              <a:rPr lang="zh-CN" altLang="zh-CN" sz="1800" smtClean="0">
                <a:solidFill>
                  <a:srgbClr val="0000FF"/>
                </a:solidFill>
                <a:latin typeface="Consolas" pitchFamily="49" charset="0"/>
                <a:ea typeface="仿宋" pitchFamily="49" charset="-122"/>
                <a:cs typeface="Consolas" pitchFamily="49" charset="0"/>
              </a:rPr>
              <a:t>将第</a:t>
            </a:r>
            <a:r>
              <a:rPr lang="en-US" altLang="zh-CN" sz="1800" smtClean="0">
                <a:solidFill>
                  <a:srgbClr val="0000FF"/>
                </a:solidFill>
                <a:latin typeface="Consolas" pitchFamily="49" charset="0"/>
                <a:ea typeface="仿宋" pitchFamily="49" charset="-122"/>
                <a:cs typeface="Consolas" pitchFamily="49" charset="0"/>
              </a:rPr>
              <a:t>%d</a:t>
            </a:r>
            <a:r>
              <a:rPr lang="zh-CN" altLang="zh-CN" sz="1800" smtClean="0">
                <a:solidFill>
                  <a:srgbClr val="0000FF"/>
                </a:solidFill>
                <a:latin typeface="Consolas" pitchFamily="49" charset="0"/>
                <a:ea typeface="仿宋" pitchFamily="49" charset="-122"/>
                <a:cs typeface="Consolas" pitchFamily="49" charset="0"/>
              </a:rPr>
              <a:t>个盘片从</a:t>
            </a:r>
            <a:r>
              <a:rPr lang="en-US" altLang="zh-CN" sz="1800" smtClean="0">
                <a:solidFill>
                  <a:srgbClr val="0000FF"/>
                </a:solidFill>
                <a:latin typeface="Consolas" pitchFamily="49" charset="0"/>
                <a:ea typeface="仿宋" pitchFamily="49" charset="-122"/>
                <a:cs typeface="Consolas" pitchFamily="49" charset="0"/>
              </a:rPr>
              <a:t>%c</a:t>
            </a:r>
            <a:r>
              <a:rPr lang="zh-CN" altLang="zh-CN" sz="1800" smtClean="0">
                <a:solidFill>
                  <a:srgbClr val="0000FF"/>
                </a:solidFill>
                <a:latin typeface="Consolas" pitchFamily="49" charset="0"/>
                <a:ea typeface="仿宋" pitchFamily="49" charset="-122"/>
                <a:cs typeface="Consolas" pitchFamily="49" charset="0"/>
              </a:rPr>
              <a:t>移动到</a:t>
            </a:r>
            <a:r>
              <a:rPr lang="en-US" altLang="zh-CN" sz="1800" smtClean="0">
                <a:solidFill>
                  <a:srgbClr val="0000FF"/>
                </a:solidFill>
                <a:latin typeface="Consolas" pitchFamily="49" charset="0"/>
                <a:ea typeface="仿宋" pitchFamily="49" charset="-122"/>
                <a:cs typeface="Consolas" pitchFamily="49" charset="0"/>
              </a:rPr>
              <a:t>%c\n",n,X,Z);</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Hanoi1</a:t>
            </a:r>
            <a:r>
              <a:rPr lang="en-US" altLang="zh-CN" sz="1800" smtClean="0">
                <a:solidFill>
                  <a:srgbClr val="0000FF"/>
                </a:solidFill>
                <a:latin typeface="Consolas" pitchFamily="49" charset="0"/>
                <a:ea typeface="仿宋" pitchFamily="49" charset="-122"/>
                <a:cs typeface="Consolas" pitchFamily="49" charset="0"/>
              </a:rPr>
              <a:t>(n-1,Y,X,Z);</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1214414" y="5000636"/>
            <a:ext cx="5572164" cy="966006"/>
          </a:xfrm>
          <a:prstGeom prst="rect">
            <a:avLst/>
          </a:prstGeom>
          <a:solidFill>
            <a:schemeClr val="accent6">
              <a:lumMod val="20000"/>
              <a:lumOff val="80000"/>
            </a:schemeClr>
          </a:solidFill>
          <a:ln/>
        </p:spPr>
        <p:style>
          <a:lnRef idx="3">
            <a:schemeClr val="lt1"/>
          </a:lnRef>
          <a:fillRef idx="1">
            <a:schemeClr val="accent6"/>
          </a:fillRef>
          <a:effectRef idx="1">
            <a:schemeClr val="accent6"/>
          </a:effectRef>
          <a:fontRef idx="minor">
            <a:schemeClr val="lt1"/>
          </a:fontRef>
        </p:style>
        <p:txBody>
          <a:bodyPr wrap="square" lIns="180000" tIns="108000" bIns="108000"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n</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时</a:t>
            </a:r>
          </a:p>
          <a:p>
            <a:pPr algn="l"/>
            <a:r>
              <a:rPr lang="en-US" altLang="zh-CN" sz="1800" smtClean="0">
                <a:solidFill>
                  <a:srgbClr val="0000FF"/>
                </a:solidFill>
                <a:latin typeface="Consolas" pitchFamily="49" charset="0"/>
                <a:ea typeface="仿宋" pitchFamily="49" charset="-122"/>
                <a:cs typeface="Consolas" pitchFamily="49" charset="0"/>
              </a:rPr>
              <a:t>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)=2T(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-1)+1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n</a:t>
            </a:r>
            <a:r>
              <a:rPr lang="en-US" altLang="zh-CN" sz="1800" smtClean="0">
                <a:solidFill>
                  <a:srgbClr val="00B0F0"/>
                </a:solidFill>
                <a:latin typeface="Consolas" pitchFamily="49" charset="0"/>
                <a:ea typeface="仿宋" pitchFamily="49" charset="-122"/>
                <a:cs typeface="Consolas" pitchFamily="49" charset="0"/>
              </a:rPr>
              <a:t>&gt;1</a:t>
            </a:r>
            <a:r>
              <a:rPr lang="zh-CN" altLang="zh-CN" sz="1800" smtClean="0">
                <a:solidFill>
                  <a:srgbClr val="00B0F0"/>
                </a:solidFill>
                <a:latin typeface="Consolas" pitchFamily="49" charset="0"/>
                <a:ea typeface="仿宋" pitchFamily="49" charset="-122"/>
                <a:cs typeface="Consolas" pitchFamily="49" charset="0"/>
              </a:rPr>
              <a:t>时</a:t>
            </a:r>
          </a:p>
        </p:txBody>
      </p:sp>
      <p:sp>
        <p:nvSpPr>
          <p:cNvPr id="8" name="灯片编号占位符 7"/>
          <p:cNvSpPr>
            <a:spLocks noGrp="1"/>
          </p:cNvSpPr>
          <p:nvPr>
            <p:ph type="sldNum" sz="quarter" idx="12"/>
          </p:nvPr>
        </p:nvSpPr>
        <p:spPr/>
        <p:txBody>
          <a:bodyPr/>
          <a:lstStyle/>
          <a:p>
            <a:fld id="{F225F2F7-8AD0-4BEA-91DC-61D82E2F5127}" type="slidenum">
              <a:rPr lang="en-US" altLang="zh-CN" smtClean="0"/>
              <a:pPr/>
              <a:t>34</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1857364"/>
            <a:ext cx="7286676" cy="2577500"/>
          </a:xfrm>
          <a:prstGeom prst="rect">
            <a:avLst/>
          </a:prstGeom>
          <a:noFill/>
        </p:spPr>
        <p:txBody>
          <a:bodyPr wrap="square" rtlCol="0">
            <a:spAutoFit/>
          </a:bodyPr>
          <a:lstStyle/>
          <a:p>
            <a:pPr algn="l">
              <a:lnSpc>
                <a:spcPts val="2800"/>
              </a:lnSpc>
            </a:pPr>
            <a:r>
              <a:rPr lang="en-US" altLang="zh-CN" sz="2000" i="1" smtClean="0">
                <a:solidFill>
                  <a:srgbClr val="0000FF"/>
                </a:solidFill>
                <a:latin typeface="Consolas" pitchFamily="49" charset="0"/>
                <a:ea typeface="仿宋" pitchFamily="49" charset="-122"/>
                <a:cs typeface="Consolas" pitchFamily="49" charset="0"/>
              </a:rPr>
              <a:t>T</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 = 2</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-1)+1 = 2(2</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-2)+1)+1</a:t>
            </a:r>
            <a:endParaRPr lang="zh-CN" altLang="zh-CN" sz="2000" smtClean="0">
              <a:solidFill>
                <a:srgbClr val="0000FF"/>
              </a:solidFill>
              <a:latin typeface="Consolas" pitchFamily="49" charset="0"/>
              <a:ea typeface="仿宋" pitchFamily="49" charset="-122"/>
              <a:cs typeface="Consolas" pitchFamily="49" charset="0"/>
            </a:endParaRPr>
          </a:p>
          <a:p>
            <a:pPr algn="l">
              <a:lnSpc>
                <a:spcPts val="2800"/>
              </a:lnSpc>
            </a:pPr>
            <a:r>
              <a:rPr lang="en-US" altLang="zh-CN" sz="2000" smtClean="0">
                <a:solidFill>
                  <a:srgbClr val="0000FF"/>
                </a:solidFill>
                <a:latin typeface="Consolas" pitchFamily="49" charset="0"/>
                <a:ea typeface="仿宋" pitchFamily="49" charset="-122"/>
                <a:cs typeface="Consolas" pitchFamily="49" charset="0"/>
              </a:rPr>
              <a:t>     = 2</a:t>
            </a:r>
            <a:r>
              <a:rPr lang="en-US" altLang="zh-CN" sz="2000" baseline="30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-2)+2+1 = 2</a:t>
            </a:r>
            <a:r>
              <a:rPr lang="en-US" altLang="zh-CN" sz="2000" baseline="30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-3)+1)+2+1</a:t>
            </a:r>
            <a:endParaRPr lang="zh-CN" altLang="zh-CN" sz="2000" smtClean="0">
              <a:solidFill>
                <a:srgbClr val="0000FF"/>
              </a:solidFill>
              <a:latin typeface="Consolas" pitchFamily="49" charset="0"/>
              <a:ea typeface="仿宋" pitchFamily="49" charset="-122"/>
              <a:cs typeface="Consolas" pitchFamily="49" charset="0"/>
            </a:endParaRPr>
          </a:p>
          <a:p>
            <a:pPr algn="l">
              <a:lnSpc>
                <a:spcPts val="2800"/>
              </a:lnSpc>
            </a:pPr>
            <a:r>
              <a:rPr lang="en-US" altLang="zh-CN" sz="2000" smtClean="0">
                <a:solidFill>
                  <a:srgbClr val="0000FF"/>
                </a:solidFill>
                <a:latin typeface="Consolas" pitchFamily="49" charset="0"/>
                <a:ea typeface="仿宋" pitchFamily="49" charset="-122"/>
                <a:cs typeface="Consolas" pitchFamily="49" charset="0"/>
              </a:rPr>
              <a:t>     = 2</a:t>
            </a:r>
            <a:r>
              <a:rPr lang="en-US" altLang="zh-CN" sz="2000" baseline="30000" smtClean="0">
                <a:solidFill>
                  <a:srgbClr val="0000FF"/>
                </a:solidFill>
                <a:latin typeface="Consolas" pitchFamily="49" charset="0"/>
                <a:ea typeface="仿宋" pitchFamily="49" charset="-122"/>
                <a:cs typeface="Consolas" pitchFamily="49" charset="0"/>
              </a:rPr>
              <a:t>3</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-3)+2</a:t>
            </a:r>
            <a:r>
              <a:rPr lang="en-US" altLang="zh-CN" sz="2000" baseline="30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+2+1</a:t>
            </a:r>
            <a:endParaRPr lang="zh-CN" altLang="zh-CN" sz="2000" smtClean="0">
              <a:solidFill>
                <a:srgbClr val="0000FF"/>
              </a:solidFill>
              <a:latin typeface="Consolas" pitchFamily="49" charset="0"/>
              <a:ea typeface="仿宋" pitchFamily="49" charset="-122"/>
              <a:cs typeface="Consolas" pitchFamily="49" charset="0"/>
            </a:endParaRPr>
          </a:p>
          <a:p>
            <a:pPr algn="l">
              <a:lnSpc>
                <a:spcPts val="2800"/>
              </a:lnSpc>
            </a:pPr>
            <a:r>
              <a:rPr lang="en-US" altLang="zh-CN" sz="2000" smtClean="0">
                <a:solidFill>
                  <a:srgbClr val="0000FF"/>
                </a:solidFill>
                <a:latin typeface="Consolas" pitchFamily="49" charset="0"/>
                <a:ea typeface="仿宋" pitchFamily="49" charset="-122"/>
                <a:cs typeface="Consolas" pitchFamily="49" charset="0"/>
              </a:rPr>
              <a:t>     = </a:t>
            </a:r>
            <a:r>
              <a:rPr lang="zh-CN" altLang="zh-CN" sz="2000" smtClean="0">
                <a:solidFill>
                  <a:srgbClr val="0000FF"/>
                </a:solidFill>
                <a:latin typeface="+mn-ea"/>
                <a:ea typeface="+mn-ea"/>
                <a:cs typeface="Consolas" pitchFamily="49" charset="0"/>
              </a:rPr>
              <a:t>…</a:t>
            </a:r>
            <a:endParaRPr lang="en-US" altLang="zh-CN" sz="2000" smtClean="0">
              <a:solidFill>
                <a:srgbClr val="0000FF"/>
              </a:solidFill>
              <a:latin typeface="+mn-ea"/>
              <a:ea typeface="+mn-ea"/>
              <a:cs typeface="Consolas" pitchFamily="49" charset="0"/>
            </a:endParaRPr>
          </a:p>
          <a:p>
            <a:pPr algn="l">
              <a:lnSpc>
                <a:spcPts val="2800"/>
              </a:lnSpc>
            </a:pPr>
            <a:r>
              <a:rPr lang="en-US" altLang="zh-CN" sz="2000" smtClean="0">
                <a:solidFill>
                  <a:srgbClr val="0000FF"/>
                </a:solidFill>
                <a:latin typeface="Consolas" pitchFamily="49" charset="0"/>
                <a:ea typeface="仿宋" pitchFamily="49" charset="-122"/>
                <a:cs typeface="Consolas" pitchFamily="49" charset="0"/>
              </a:rPr>
              <a:t>     = 2</a:t>
            </a:r>
            <a:r>
              <a:rPr lang="en-US" altLang="zh-CN" sz="2000" i="1" baseline="30000" smtClean="0">
                <a:solidFill>
                  <a:srgbClr val="0000FF"/>
                </a:solidFill>
                <a:latin typeface="Consolas" pitchFamily="49" charset="0"/>
                <a:ea typeface="仿宋" pitchFamily="49" charset="-122"/>
                <a:cs typeface="Consolas" pitchFamily="49" charset="0"/>
              </a:rPr>
              <a:t>n</a:t>
            </a:r>
            <a:r>
              <a:rPr lang="en-US" altLang="zh-CN" sz="2000" baseline="30000" smtClean="0">
                <a:solidFill>
                  <a:srgbClr val="0000FF"/>
                </a:solidFill>
                <a:latin typeface="Consolas" pitchFamily="49" charset="0"/>
                <a:ea typeface="仿宋" pitchFamily="49" charset="-122"/>
                <a:cs typeface="Consolas" pitchFamily="49" charset="0"/>
              </a:rPr>
              <a:t>-1</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smtClean="0">
                <a:solidFill>
                  <a:srgbClr val="0000FF"/>
                </a:solidFill>
                <a:latin typeface="Consolas" pitchFamily="49" charset="0"/>
                <a:ea typeface="仿宋" pitchFamily="49" charset="-122"/>
                <a:cs typeface="Consolas" pitchFamily="49" charset="0"/>
              </a:rPr>
              <a:t>(1)+2</a:t>
            </a:r>
            <a:r>
              <a:rPr lang="en-US" altLang="zh-CN" sz="2000" i="1" baseline="30000" smtClean="0">
                <a:solidFill>
                  <a:srgbClr val="0000FF"/>
                </a:solidFill>
                <a:latin typeface="Consolas" pitchFamily="49" charset="0"/>
                <a:ea typeface="仿宋" pitchFamily="49" charset="-122"/>
                <a:cs typeface="Consolas" pitchFamily="49" charset="0"/>
              </a:rPr>
              <a:t>n</a:t>
            </a:r>
            <a:r>
              <a:rPr lang="en-US" altLang="zh-CN" sz="2000" baseline="30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mn-ea"/>
                <a:ea typeface="+mn-ea"/>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 +2</a:t>
            </a:r>
            <a:r>
              <a:rPr lang="en-US" altLang="zh-CN" sz="2000" baseline="30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+2+1</a:t>
            </a:r>
            <a:endParaRPr lang="zh-CN" altLang="zh-CN" sz="2000" smtClean="0">
              <a:solidFill>
                <a:srgbClr val="0000FF"/>
              </a:solidFill>
              <a:latin typeface="Consolas" pitchFamily="49" charset="0"/>
              <a:ea typeface="仿宋" pitchFamily="49" charset="-122"/>
              <a:cs typeface="Consolas" pitchFamily="49" charset="0"/>
            </a:endParaRPr>
          </a:p>
          <a:p>
            <a:pPr algn="l">
              <a:lnSpc>
                <a:spcPts val="2800"/>
              </a:lnSpc>
            </a:pPr>
            <a:r>
              <a:rPr lang="en-US" altLang="zh-CN" sz="2000" smtClean="0">
                <a:solidFill>
                  <a:srgbClr val="0000FF"/>
                </a:solidFill>
                <a:latin typeface="Consolas" pitchFamily="49" charset="0"/>
                <a:ea typeface="仿宋" pitchFamily="49" charset="-122"/>
                <a:cs typeface="Consolas" pitchFamily="49" charset="0"/>
              </a:rPr>
              <a:t>     = 2</a:t>
            </a:r>
            <a:r>
              <a:rPr lang="en-US" altLang="zh-CN" sz="2000" i="1" baseline="30000"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p>
          <a:p>
            <a:pPr algn="l">
              <a:lnSpc>
                <a:spcPts val="2800"/>
              </a:lnSpc>
            </a:pPr>
            <a:r>
              <a:rPr lang="en-US" altLang="zh-CN" sz="2000" smtClean="0">
                <a:solidFill>
                  <a:srgbClr val="0000FF"/>
                </a:solidFill>
                <a:latin typeface="Consolas" pitchFamily="49" charset="0"/>
                <a:ea typeface="仿宋" pitchFamily="49" charset="-122"/>
                <a:cs typeface="Consolas" pitchFamily="49" charset="0"/>
              </a:rPr>
              <a:t>     = O(2</a:t>
            </a:r>
            <a:r>
              <a:rPr lang="en-US" altLang="zh-CN" sz="2000" i="1" baseline="30000"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785786" y="571480"/>
            <a:ext cx="5572164" cy="966006"/>
          </a:xfrm>
          <a:prstGeom prst="rect">
            <a:avLst/>
          </a:prstGeom>
          <a:solidFill>
            <a:schemeClr val="accent6">
              <a:lumMod val="20000"/>
              <a:lumOff val="80000"/>
            </a:schemeClr>
          </a:solidFill>
          <a:ln/>
        </p:spPr>
        <p:style>
          <a:lnRef idx="3">
            <a:schemeClr val="lt1"/>
          </a:lnRef>
          <a:fillRef idx="1">
            <a:schemeClr val="accent6"/>
          </a:fillRef>
          <a:effectRef idx="1">
            <a:schemeClr val="accent6"/>
          </a:effectRef>
          <a:fontRef idx="minor">
            <a:schemeClr val="lt1"/>
          </a:fontRef>
        </p:style>
        <p:txBody>
          <a:bodyPr wrap="square" lIns="180000" tIns="108000" bIns="108000"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n</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时</a:t>
            </a:r>
          </a:p>
          <a:p>
            <a:pPr algn="l"/>
            <a:r>
              <a:rPr lang="en-US" altLang="zh-CN" sz="1800" smtClean="0">
                <a:solidFill>
                  <a:srgbClr val="0000FF"/>
                </a:solidFill>
                <a:latin typeface="Consolas" pitchFamily="49" charset="0"/>
                <a:ea typeface="仿宋" pitchFamily="49" charset="-122"/>
                <a:cs typeface="Consolas" pitchFamily="49" charset="0"/>
              </a:rPr>
              <a:t>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)=2T(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-1)+1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n</a:t>
            </a:r>
            <a:r>
              <a:rPr lang="en-US" altLang="zh-CN" sz="1800" smtClean="0">
                <a:solidFill>
                  <a:srgbClr val="00B0F0"/>
                </a:solidFill>
                <a:latin typeface="Consolas" pitchFamily="49" charset="0"/>
                <a:ea typeface="仿宋" pitchFamily="49" charset="-122"/>
                <a:cs typeface="Consolas" pitchFamily="49" charset="0"/>
              </a:rPr>
              <a:t>&gt;1</a:t>
            </a:r>
            <a:r>
              <a:rPr lang="zh-CN" altLang="zh-CN" sz="1800" smtClean="0">
                <a:solidFill>
                  <a:srgbClr val="00B0F0"/>
                </a:solidFill>
                <a:latin typeface="Consolas" pitchFamily="49" charset="0"/>
                <a:ea typeface="仿宋" pitchFamily="49" charset="-122"/>
                <a:cs typeface="Consolas" pitchFamily="49" charset="0"/>
              </a:rPr>
              <a:t>时</a:t>
            </a:r>
          </a:p>
        </p:txBody>
      </p:sp>
      <p:sp>
        <p:nvSpPr>
          <p:cNvPr id="7" name="灯片编号占位符 6"/>
          <p:cNvSpPr>
            <a:spLocks noGrp="1"/>
          </p:cNvSpPr>
          <p:nvPr>
            <p:ph type="sldNum" sz="quarter" idx="12"/>
          </p:nvPr>
        </p:nvSpPr>
        <p:spPr/>
        <p:txBody>
          <a:bodyPr/>
          <a:lstStyle/>
          <a:p>
            <a:fld id="{F225F2F7-8AD0-4BEA-91DC-61D82E2F5127}" type="slidenum">
              <a:rPr lang="en-US" altLang="zh-CN" smtClean="0"/>
              <a:pPr/>
              <a:t>35</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00035" y="357166"/>
            <a:ext cx="3929090" cy="400110"/>
          </a:xfrm>
          <a:prstGeom prst="rect">
            <a:avLst/>
          </a:prstGeom>
          <a:noFill/>
          <a:ln w="9525">
            <a:noFill/>
            <a:miter lim="800000"/>
            <a:headEnd/>
            <a:tailEnd/>
          </a:ln>
          <a:effectLst/>
        </p:spPr>
        <p:txBody>
          <a:bodyPr wrap="square">
            <a:spAutoFit/>
          </a:bodyPr>
          <a:lstStyle/>
          <a:p>
            <a:pPr algn="l">
              <a:lnSpc>
                <a:spcPct val="100000"/>
              </a:lnSpc>
            </a:pPr>
            <a:r>
              <a:rPr lang="en-US" altLang="zh-CN" sz="2000" smtClean="0">
                <a:solidFill>
                  <a:srgbClr val="FF0000"/>
                </a:solidFill>
                <a:latin typeface="Consolas" pitchFamily="49" charset="0"/>
                <a:ea typeface="楷体" pitchFamily="49" charset="-122"/>
                <a:cs typeface="Consolas" pitchFamily="49" charset="0"/>
              </a:rPr>
              <a:t>【</a:t>
            </a:r>
            <a:r>
              <a:rPr lang="zh-CN" altLang="en-US"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5.2】</a:t>
            </a:r>
            <a:r>
              <a:rPr lang="zh-CN" altLang="en-US" sz="2000" smtClean="0">
                <a:solidFill>
                  <a:srgbClr val="0000FF"/>
                </a:solidFill>
                <a:latin typeface="Consolas" pitchFamily="49" charset="0"/>
                <a:ea typeface="楷体" pitchFamily="49" charset="-122"/>
                <a:cs typeface="Consolas" pitchFamily="49" charset="0"/>
              </a:rPr>
              <a:t>有如下递归算法</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785786" y="5357826"/>
            <a:ext cx="7786742" cy="407676"/>
          </a:xfrm>
          <a:prstGeom prst="rect">
            <a:avLst/>
          </a:prstGeom>
          <a:noFill/>
        </p:spPr>
        <p:txBody>
          <a:bodyPr wrap="square" rtlCol="0">
            <a:spAutoFit/>
          </a:bodyPr>
          <a:lstStyle/>
          <a:p>
            <a:pPr algn="l"/>
            <a:r>
              <a:rPr lang="zh-CN" altLang="en-US" sz="2000" dirty="0" smtClean="0">
                <a:solidFill>
                  <a:srgbClr val="0000FF"/>
                </a:solidFill>
                <a:latin typeface="Consolas" pitchFamily="49" charset="0"/>
                <a:ea typeface="楷体" pitchFamily="49" charset="-122"/>
                <a:cs typeface="Consolas" pitchFamily="49" charset="0"/>
              </a:rPr>
              <a:t>调用上述算法的语句</a:t>
            </a:r>
            <a:r>
              <a:rPr lang="zh-CN" altLang="en-US" sz="2000" smtClean="0">
                <a:solidFill>
                  <a:srgbClr val="0000FF"/>
                </a:solidFill>
                <a:latin typeface="Consolas" pitchFamily="49" charset="0"/>
                <a:ea typeface="楷体" pitchFamily="49" charset="-122"/>
                <a:cs typeface="Consolas" pitchFamily="49" charset="0"/>
              </a:rPr>
              <a:t>为</a:t>
            </a:r>
            <a:r>
              <a:rPr lang="en-US" altLang="zh-CN" sz="2000" smtClean="0">
                <a:solidFill>
                  <a:srgbClr val="FF00FF"/>
                </a:solidFill>
                <a:latin typeface="Consolas" pitchFamily="49" charset="0"/>
                <a:ea typeface="楷体" pitchFamily="49" charset="-122"/>
                <a:cs typeface="Consolas" pitchFamily="49" charset="0"/>
              </a:rPr>
              <a:t>fun(</a:t>
            </a:r>
            <a:r>
              <a:rPr lang="en-US" altLang="zh-CN" sz="2000" i="1" smtClean="0">
                <a:solidFill>
                  <a:srgbClr val="FF00FF"/>
                </a:solidFill>
                <a:latin typeface="Consolas" pitchFamily="49" charset="0"/>
                <a:ea typeface="楷体" pitchFamily="49" charset="-122"/>
                <a:cs typeface="Consolas" pitchFamily="49" charset="0"/>
              </a:rPr>
              <a:t>a</a:t>
            </a:r>
            <a:r>
              <a:rPr lang="zh-CN" altLang="en-US"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n</a:t>
            </a:r>
            <a:r>
              <a:rPr lang="zh-CN" altLang="en-US" sz="2000" smtClean="0">
                <a:solidFill>
                  <a:srgbClr val="FF00FF"/>
                </a:solidFill>
                <a:latin typeface="Consolas" pitchFamily="49" charset="0"/>
                <a:ea typeface="楷体" pitchFamily="49" charset="-122"/>
                <a:cs typeface="Consolas" pitchFamily="49" charset="0"/>
              </a:rPr>
              <a:t>，</a:t>
            </a:r>
            <a:r>
              <a:rPr lang="en-US" altLang="zh-CN" sz="2000" smtClean="0">
                <a:solidFill>
                  <a:srgbClr val="FF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，求</a:t>
            </a:r>
            <a:r>
              <a:rPr lang="zh-CN" altLang="en-US" sz="2000" dirty="0" smtClean="0">
                <a:solidFill>
                  <a:srgbClr val="0000FF"/>
                </a:solidFill>
                <a:latin typeface="Consolas" pitchFamily="49" charset="0"/>
                <a:ea typeface="楷体" pitchFamily="49" charset="-122"/>
                <a:cs typeface="Consolas" pitchFamily="49" charset="0"/>
              </a:rPr>
              <a:t>其时间复杂度。</a:t>
            </a:r>
            <a:endParaRPr lang="zh-CN" altLang="en-US" sz="2000" dirty="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642910" y="928670"/>
            <a:ext cx="7643866" cy="376029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08000" rtlCol="0">
            <a:spAutoFit/>
          </a:bodyPr>
          <a:lstStyle/>
          <a:p>
            <a:pPr algn="l">
              <a:lnSpc>
                <a:spcPts val="2500"/>
              </a:lnSpc>
            </a:pPr>
            <a:r>
              <a:rPr lang="en-US" altLang="zh-CN" sz="1800" dirty="0" smtClean="0">
                <a:solidFill>
                  <a:srgbClr val="0000FF"/>
                </a:solidFill>
                <a:latin typeface="Consolas" pitchFamily="49" charset="0"/>
                <a:ea typeface="仿宋" pitchFamily="49" charset="-122"/>
                <a:cs typeface="Consolas" pitchFamily="49" charset="0"/>
              </a:rPr>
              <a:t>void </a:t>
            </a:r>
            <a:r>
              <a:rPr lang="en-US" altLang="zh-CN" sz="1800" dirty="0" smtClean="0">
                <a:solidFill>
                  <a:srgbClr val="FF0000"/>
                </a:solidFill>
                <a:latin typeface="Consolas" pitchFamily="49" charset="0"/>
                <a:ea typeface="仿宋" pitchFamily="49" charset="-122"/>
                <a:cs typeface="Consolas" pitchFamily="49" charset="0"/>
              </a:rPr>
              <a:t>fun</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k)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smtClean="0">
                <a:solidFill>
                  <a:srgbClr val="00B0F0"/>
                </a:solidFill>
                <a:latin typeface="Consolas" pitchFamily="49" charset="0"/>
                <a:ea typeface="仿宋" pitchFamily="49" charset="-122"/>
                <a:cs typeface="Consolas" pitchFamily="49" charset="0"/>
              </a:rPr>
              <a:t>数组</a:t>
            </a:r>
            <a:r>
              <a:rPr lang="en-US" altLang="zh-CN" sz="1800" dirty="0" smtClean="0">
                <a:solidFill>
                  <a:srgbClr val="00B0F0"/>
                </a:solidFill>
                <a:latin typeface="Consolas" pitchFamily="49" charset="0"/>
                <a:ea typeface="仿宋" pitchFamily="49" charset="-122"/>
                <a:cs typeface="Consolas" pitchFamily="49" charset="0"/>
              </a:rPr>
              <a:t>a</a:t>
            </a:r>
            <a:r>
              <a:rPr lang="zh-CN" altLang="en-US" sz="1800" dirty="0" smtClean="0">
                <a:solidFill>
                  <a:srgbClr val="00B0F0"/>
                </a:solidFill>
                <a:latin typeface="Consolas" pitchFamily="49" charset="0"/>
                <a:ea typeface="仿宋" pitchFamily="49" charset="-122"/>
                <a:cs typeface="Consolas" pitchFamily="49" charset="0"/>
              </a:rPr>
              <a:t>共有</a:t>
            </a:r>
            <a:r>
              <a:rPr lang="en-US" altLang="zh-CN" sz="1800" dirty="0" smtClean="0">
                <a:solidFill>
                  <a:srgbClr val="00B0F0"/>
                </a:solidFill>
                <a:latin typeface="Consolas" pitchFamily="49" charset="0"/>
                <a:ea typeface="仿宋" pitchFamily="49" charset="-122"/>
                <a:cs typeface="Consolas" pitchFamily="49" charset="0"/>
              </a:rPr>
              <a:t>n</a:t>
            </a:r>
            <a:r>
              <a:rPr lang="zh-CN" altLang="en-US" sz="1800" dirty="0" smtClean="0">
                <a:solidFill>
                  <a:srgbClr val="00B0F0"/>
                </a:solidFill>
                <a:latin typeface="Consolas" pitchFamily="49" charset="0"/>
                <a:ea typeface="仿宋" pitchFamily="49" charset="-122"/>
                <a:cs typeface="Consolas" pitchFamily="49" charset="0"/>
              </a:rPr>
              <a:t>个元</a:t>
            </a:r>
            <a:r>
              <a:rPr lang="zh-CN" altLang="en-US" sz="1800" dirty="0" smtClean="0">
                <a:solidFill>
                  <a:srgbClr val="0070C0"/>
                </a:solidFill>
                <a:latin typeface="Consolas" pitchFamily="49" charset="0"/>
                <a:ea typeface="仿宋" pitchFamily="49" charset="-122"/>
                <a:cs typeface="Consolas" pitchFamily="49" charset="0"/>
              </a:rPr>
              <a:t>素</a:t>
            </a: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6600CC"/>
                </a:solidFill>
                <a:latin typeface="Consolas" pitchFamily="49" charset="0"/>
                <a:ea typeface="仿宋" pitchFamily="49" charset="-122"/>
                <a:cs typeface="Consolas" pitchFamily="49" charset="0"/>
              </a:rPr>
              <a:t>if </a:t>
            </a:r>
            <a:r>
              <a:rPr lang="en-US" altLang="zh-CN" sz="1800" dirty="0" smtClean="0">
                <a:solidFill>
                  <a:srgbClr val="6600CC"/>
                </a:solidFill>
                <a:latin typeface="Consolas" pitchFamily="49" charset="0"/>
                <a:ea typeface="仿宋" pitchFamily="49" charset="-122"/>
                <a:cs typeface="Consolas" pitchFamily="49" charset="0"/>
              </a:rPr>
              <a:t>(k==n-1)</a:t>
            </a:r>
          </a:p>
          <a:p>
            <a:pPr algn="l">
              <a:lnSpc>
                <a:spcPts val="2500"/>
              </a:lnSpc>
            </a:pPr>
            <a:r>
              <a:rPr lang="en-US" altLang="zh-CN" sz="1800" smtClean="0">
                <a:solidFill>
                  <a:srgbClr val="6600CC"/>
                </a:solidFill>
                <a:latin typeface="Consolas" pitchFamily="49" charset="0"/>
                <a:ea typeface="仿宋" pitchFamily="49" charset="-122"/>
                <a:cs typeface="Consolas" pitchFamily="49" charset="0"/>
              </a:rPr>
              <a:t>     for </a:t>
            </a:r>
            <a:r>
              <a:rPr lang="en-US" altLang="zh-CN" sz="1800" dirty="0" smtClean="0">
                <a:solidFill>
                  <a:srgbClr val="6600CC"/>
                </a:solidFill>
                <a:latin typeface="Consolas" pitchFamily="49" charset="0"/>
                <a:ea typeface="仿宋" pitchFamily="49" charset="-122"/>
                <a:cs typeface="Consolas" pitchFamily="49" charset="0"/>
              </a:rPr>
              <a:t>(</a:t>
            </a:r>
            <a:r>
              <a:rPr lang="en-US" altLang="zh-CN" sz="1800" err="1" smtClean="0">
                <a:solidFill>
                  <a:srgbClr val="6600CC"/>
                </a:solidFill>
                <a:latin typeface="Consolas" pitchFamily="49" charset="0"/>
                <a:ea typeface="仿宋" pitchFamily="49" charset="-122"/>
                <a:cs typeface="Consolas" pitchFamily="49" charset="0"/>
              </a:rPr>
              <a:t>i</a:t>
            </a:r>
            <a:r>
              <a:rPr lang="en-US" altLang="zh-CN" sz="1800" smtClean="0">
                <a:solidFill>
                  <a:srgbClr val="6600CC"/>
                </a:solidFill>
                <a:latin typeface="Consolas" pitchFamily="49" charset="0"/>
                <a:ea typeface="仿宋" pitchFamily="49" charset="-122"/>
                <a:cs typeface="Consolas" pitchFamily="49" charset="0"/>
              </a:rPr>
              <a:t>=</a:t>
            </a:r>
            <a:r>
              <a:rPr lang="en-US" altLang="zh-CN" sz="1800" err="1" smtClean="0">
                <a:solidFill>
                  <a:srgbClr val="6600CC"/>
                </a:solidFill>
                <a:latin typeface="Consolas" pitchFamily="49" charset="0"/>
                <a:ea typeface="仿宋" pitchFamily="49" charset="-122"/>
                <a:cs typeface="Consolas" pitchFamily="49" charset="0"/>
              </a:rPr>
              <a:t>0;i</a:t>
            </a:r>
            <a:r>
              <a:rPr lang="en-US" altLang="zh-CN" sz="1800" smtClean="0">
                <a:solidFill>
                  <a:srgbClr val="6600CC"/>
                </a:solidFill>
                <a:latin typeface="Consolas" pitchFamily="49" charset="0"/>
                <a:ea typeface="仿宋" pitchFamily="49" charset="-122"/>
                <a:cs typeface="Consolas" pitchFamily="49" charset="0"/>
              </a:rPr>
              <a:t>&lt;</a:t>
            </a:r>
            <a:r>
              <a:rPr lang="en-US" altLang="zh-CN" sz="1800" err="1" smtClean="0">
                <a:solidFill>
                  <a:srgbClr val="6600CC"/>
                </a:solidFill>
                <a:latin typeface="Consolas" pitchFamily="49" charset="0"/>
                <a:ea typeface="仿宋" pitchFamily="49" charset="-122"/>
                <a:cs typeface="Consolas" pitchFamily="49" charset="0"/>
              </a:rPr>
              <a:t>n;i</a:t>
            </a:r>
            <a:r>
              <a:rPr lang="en-US" altLang="zh-CN" sz="1800" smtClean="0">
                <a:solidFill>
                  <a:srgbClr val="6600CC"/>
                </a:solidFill>
                <a:latin typeface="Consolas" pitchFamily="49" charset="0"/>
                <a:ea typeface="仿宋" pitchFamily="49" charset="-122"/>
                <a:cs typeface="Consolas" pitchFamily="49" charset="0"/>
              </a:rPr>
              <a:t>++) </a:t>
            </a:r>
            <a:r>
              <a:rPr lang="zh-CN" altLang="en-US" sz="1800" smtClean="0">
                <a:solidFill>
                  <a:srgbClr val="6600CC"/>
                </a:solidFill>
                <a:latin typeface="Consolas" pitchFamily="49" charset="0"/>
                <a:ea typeface="仿宋" pitchFamily="49" charset="-122"/>
                <a:cs typeface="Consolas" pitchFamily="49" charset="0"/>
              </a:rPr>
              <a:t>　　  </a:t>
            </a:r>
            <a:endParaRPr lang="zh-CN" altLang="en-US" sz="1800" dirty="0" smtClean="0">
              <a:solidFill>
                <a:srgbClr val="6600CC"/>
              </a:solidFill>
              <a:latin typeface="Consolas" pitchFamily="49" charset="0"/>
              <a:ea typeface="仿宋" pitchFamily="49" charset="-122"/>
              <a:cs typeface="Consolas" pitchFamily="49" charset="0"/>
            </a:endParaRPr>
          </a:p>
          <a:p>
            <a:pPr algn="l">
              <a:lnSpc>
                <a:spcPts val="2500"/>
              </a:lnSpc>
            </a:pPr>
            <a:r>
              <a:rPr lang="zh-CN" altLang="en-US" sz="1800" smtClean="0">
                <a:solidFill>
                  <a:srgbClr val="6600CC"/>
                </a:solidFill>
                <a:latin typeface="Consolas" pitchFamily="49" charset="0"/>
                <a:ea typeface="仿宋" pitchFamily="49" charset="-122"/>
                <a:cs typeface="Consolas" pitchFamily="49" charset="0"/>
              </a:rPr>
              <a:t>	 </a:t>
            </a:r>
            <a:r>
              <a:rPr lang="en-US" altLang="zh-CN" sz="1800" err="1" smtClean="0">
                <a:solidFill>
                  <a:srgbClr val="6600CC"/>
                </a:solidFill>
                <a:latin typeface="Consolas" pitchFamily="49" charset="0"/>
                <a:ea typeface="仿宋" pitchFamily="49" charset="-122"/>
                <a:cs typeface="Consolas" pitchFamily="49" charset="0"/>
              </a:rPr>
              <a:t>printf</a:t>
            </a:r>
            <a:r>
              <a:rPr lang="en-US" altLang="zh-CN" sz="1800" smtClean="0">
                <a:solidFill>
                  <a:srgbClr val="6600CC"/>
                </a:solidFill>
                <a:latin typeface="Consolas" pitchFamily="49" charset="0"/>
                <a:ea typeface="仿宋" pitchFamily="49" charset="-122"/>
                <a:cs typeface="Consolas" pitchFamily="49" charset="0"/>
              </a:rPr>
              <a:t>(“%d\n”</a:t>
            </a:r>
            <a:r>
              <a:rPr lang="zh-CN" altLang="en-US" sz="1800" smtClean="0">
                <a:solidFill>
                  <a:srgbClr val="6600CC"/>
                </a:solidFill>
                <a:latin typeface="Consolas" pitchFamily="49" charset="0"/>
                <a:ea typeface="仿宋" pitchFamily="49" charset="-122"/>
                <a:cs typeface="Consolas" pitchFamily="49" charset="0"/>
              </a:rPr>
              <a:t>，</a:t>
            </a:r>
            <a:r>
              <a:rPr lang="en-US" altLang="zh-CN" sz="1800" smtClean="0">
                <a:solidFill>
                  <a:srgbClr val="6600CC"/>
                </a:solidFill>
                <a:latin typeface="Consolas" pitchFamily="49" charset="0"/>
                <a:ea typeface="仿宋" pitchFamily="49" charset="-122"/>
                <a:cs typeface="Consolas" pitchFamily="49" charset="0"/>
              </a:rPr>
              <a:t>a[i]);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执行</a:t>
            </a:r>
            <a:r>
              <a:rPr lang="en-US" altLang="zh-CN" sz="1800" smtClean="0">
                <a:solidFill>
                  <a:srgbClr val="00B0F0"/>
                </a:solidFill>
                <a:latin typeface="Consolas" pitchFamily="49" charset="0"/>
                <a:ea typeface="仿宋" pitchFamily="49" charset="-122"/>
                <a:cs typeface="Consolas" pitchFamily="49" charset="0"/>
              </a:rPr>
              <a:t>n</a:t>
            </a:r>
            <a:r>
              <a:rPr lang="zh-CN" altLang="en-US" sz="1800" smtClean="0">
                <a:solidFill>
                  <a:srgbClr val="00B0F0"/>
                </a:solidFill>
                <a:latin typeface="Consolas" pitchFamily="49" charset="0"/>
                <a:ea typeface="仿宋" pitchFamily="49" charset="-122"/>
                <a:cs typeface="Consolas" pitchFamily="49" charset="0"/>
              </a:rPr>
              <a:t>次</a:t>
            </a:r>
            <a:endParaRPr lang="en-US" altLang="zh-CN" sz="1800" dirty="0"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else</a:t>
            </a:r>
            <a:endParaRPr lang="en-US" altLang="zh-CN" sz="1800" dirty="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  </a:t>
            </a:r>
            <a:r>
              <a:rPr lang="en-US" altLang="zh-CN" sz="1800" dirty="0" smtClean="0">
                <a:solidFill>
                  <a:srgbClr val="0000FF"/>
                </a:solidFill>
                <a:latin typeface="Consolas" pitchFamily="49" charset="0"/>
                <a:ea typeface="仿宋" pitchFamily="49" charset="-122"/>
                <a:cs typeface="Consolas" pitchFamily="49" charset="0"/>
              </a:rPr>
              <a:t>for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k;i</a:t>
            </a:r>
            <a:r>
              <a:rPr lang="en-US" altLang="zh-CN" sz="1800" dirty="0" smtClean="0">
                <a:solidFill>
                  <a:srgbClr val="0000FF"/>
                </a:solidFill>
                <a:latin typeface="Consolas" pitchFamily="49" charset="0"/>
                <a:ea typeface="仿宋" pitchFamily="49" charset="-122"/>
                <a:cs typeface="Consolas" pitchFamily="49" charset="0"/>
              </a:rPr>
              <a:t>&lt;</a:t>
            </a:r>
            <a:r>
              <a:rPr lang="en-US" altLang="zh-CN" sz="1800" dirty="0" err="1" smtClean="0">
                <a:solidFill>
                  <a:srgbClr val="0000FF"/>
                </a:solidFill>
                <a:latin typeface="Consolas" pitchFamily="49" charset="0"/>
                <a:ea typeface="仿宋" pitchFamily="49" charset="-122"/>
                <a:cs typeface="Consolas" pitchFamily="49" charset="0"/>
              </a:rPr>
              <a:t>n;i</a:t>
            </a:r>
            <a:r>
              <a:rPr lang="en-US" altLang="zh-CN" sz="1800" dirty="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　   </a:t>
            </a:r>
            <a:endParaRPr lang="zh-CN" altLang="en-US" sz="1800" dirty="0" smtClean="0">
              <a:solidFill>
                <a:srgbClr val="0000FF"/>
              </a:solidFill>
              <a:latin typeface="Consolas" pitchFamily="49" charset="0"/>
              <a:ea typeface="仿宋" pitchFamily="49" charset="-122"/>
              <a:cs typeface="Consolas" pitchFamily="49" charset="0"/>
            </a:endParaRPr>
          </a:p>
          <a:p>
            <a:pPr algn="l">
              <a:lnSpc>
                <a:spcPts val="25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err="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err="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执行</a:t>
            </a:r>
            <a:r>
              <a:rPr lang="en-US" altLang="zh-CN" sz="1800" smtClean="0">
                <a:solidFill>
                  <a:srgbClr val="00B0F0"/>
                </a:solidFill>
                <a:latin typeface="Consolas" pitchFamily="49" charset="0"/>
                <a:ea typeface="仿宋" pitchFamily="49" charset="-122"/>
                <a:cs typeface="Consolas" pitchFamily="49" charset="0"/>
              </a:rPr>
              <a:t>n-k</a:t>
            </a:r>
            <a:r>
              <a:rPr lang="zh-CN" altLang="en-US" sz="1800" smtClean="0">
                <a:solidFill>
                  <a:srgbClr val="00B0F0"/>
                </a:solidFill>
                <a:latin typeface="Consolas" pitchFamily="49" charset="0"/>
                <a:ea typeface="仿宋" pitchFamily="49" charset="-122"/>
                <a:cs typeface="Consolas" pitchFamily="49" charset="0"/>
              </a:rPr>
              <a:t>次</a:t>
            </a:r>
            <a:endParaRPr lang="en-US" altLang="zh-CN" sz="1800" dirty="0"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C00000"/>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fun</a:t>
            </a:r>
            <a:r>
              <a:rPr lang="en-US" altLang="zh-CN" sz="1800" smtClean="0">
                <a:solidFill>
                  <a:srgbClr val="C00000"/>
                </a:solidFill>
                <a:latin typeface="Consolas" pitchFamily="49" charset="0"/>
                <a:ea typeface="仿宋" pitchFamily="49" charset="-122"/>
                <a:cs typeface="Consolas" pitchFamily="49" charset="0"/>
              </a:rPr>
              <a:t>(a</a:t>
            </a:r>
            <a:r>
              <a:rPr lang="zh-CN" altLang="en-US"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n</a:t>
            </a:r>
            <a:r>
              <a:rPr lang="zh-CN" altLang="en-US"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k+1</a:t>
            </a:r>
            <a:r>
              <a:rPr lang="en-US" altLang="zh-CN" sz="1800" dirty="0" smtClean="0">
                <a:solidFill>
                  <a:srgbClr val="C00000"/>
                </a:solidFill>
                <a:latin typeface="Consolas" pitchFamily="49" charset="0"/>
                <a:ea typeface="仿宋" pitchFamily="49" charset="-122"/>
                <a:cs typeface="Consolas" pitchFamily="49" charset="0"/>
              </a:rPr>
              <a:t>);</a:t>
            </a: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dirty="0" smtClean="0">
                <a:solidFill>
                  <a:srgbClr val="0000FF"/>
                </a:solidFill>
                <a:latin typeface="Consolas" pitchFamily="49" charset="0"/>
                <a:ea typeface="仿宋" pitchFamily="49" charset="-122"/>
                <a:cs typeface="Consolas" pitchFamily="49" charset="0"/>
              </a:rPr>
              <a:t> }    </a:t>
            </a:r>
            <a:endParaRPr lang="zh-CN" altLang="en-US" sz="1800" dirty="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F225F2F7-8AD0-4BEA-91DC-61D82E2F5127}" type="slidenum">
              <a:rPr lang="en-US" altLang="zh-CN" smtClean="0"/>
              <a:pPr/>
              <a:t>36</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500034" y="214290"/>
            <a:ext cx="5072097" cy="400110"/>
          </a:xfrm>
          <a:prstGeom prst="rect">
            <a:avLst/>
          </a:prstGeom>
          <a:noFill/>
          <a:ln w="9525">
            <a:noFill/>
            <a:miter lim="800000"/>
            <a:headEnd/>
            <a:tailEnd/>
          </a:ln>
          <a:effectLst/>
        </p:spPr>
        <p:txBody>
          <a:bodyPr wrap="square">
            <a:spAutoFit/>
          </a:bodyPr>
          <a:lstStyle/>
          <a:p>
            <a:pPr algn="just">
              <a:lnSpc>
                <a:spcPct val="100000"/>
              </a:lnSpc>
            </a:pPr>
            <a:r>
              <a:rPr lang="zh-CN" altLang="en-US" sz="2000" smtClean="0">
                <a:solidFill>
                  <a:srgbClr val="0000FF"/>
                </a:solidFill>
                <a:ea typeface="楷体" pitchFamily="49" charset="-122"/>
                <a:cs typeface="Times New Roman" pitchFamily="18" charset="0"/>
              </a:rPr>
              <a:t>递归算法</a:t>
            </a:r>
            <a:r>
              <a:rPr lang="zh-CN" altLang="en-US" sz="2000" dirty="0" smtClean="0">
                <a:solidFill>
                  <a:srgbClr val="0000FF"/>
                </a:solidFill>
                <a:ea typeface="楷体" pitchFamily="49" charset="-122"/>
                <a:cs typeface="Times New Roman" pitchFamily="18" charset="0"/>
              </a:rPr>
              <a:t>：</a:t>
            </a:r>
            <a:endParaRPr lang="zh-CN" altLang="en-US" sz="2000" dirty="0">
              <a:solidFill>
                <a:srgbClr val="0000FF"/>
              </a:solidFill>
              <a:ea typeface="楷体" pitchFamily="49" charset="-122"/>
              <a:cs typeface="Times New Roman" pitchFamily="18" charset="0"/>
            </a:endParaRPr>
          </a:p>
        </p:txBody>
      </p:sp>
      <p:grpSp>
        <p:nvGrpSpPr>
          <p:cNvPr id="2" name="组合 11"/>
          <p:cNvGrpSpPr/>
          <p:nvPr/>
        </p:nvGrpSpPr>
        <p:grpSpPr>
          <a:xfrm>
            <a:off x="5500694" y="5500702"/>
            <a:ext cx="1347797" cy="430887"/>
            <a:chOff x="5929322" y="5733395"/>
            <a:chExt cx="1347797" cy="430887"/>
          </a:xfrm>
        </p:grpSpPr>
        <p:sp>
          <p:nvSpPr>
            <p:cNvPr id="9" name="左箭头 8"/>
            <p:cNvSpPr/>
            <p:nvPr/>
          </p:nvSpPr>
          <p:spPr>
            <a:xfrm>
              <a:off x="5929322" y="5857892"/>
              <a:ext cx="500066" cy="142876"/>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6348425" y="5733395"/>
              <a:ext cx="928694" cy="430887"/>
            </a:xfrm>
            <a:prstGeom prst="rect">
              <a:avLst/>
            </a:prstGeom>
            <a:noFill/>
          </p:spPr>
          <p:txBody>
            <a:bodyPr wrap="square" rtlCol="0">
              <a:spAutoFit/>
            </a:bodyPr>
            <a:lstStyle/>
            <a:p>
              <a:r>
                <a:rPr lang="zh-CN" altLang="en-US" sz="2000" smtClean="0">
                  <a:solidFill>
                    <a:srgbClr val="FF0000"/>
                  </a:solidFill>
                  <a:latin typeface="方正启体简体" pitchFamily="65" charset="-122"/>
                  <a:ea typeface="方正启体简体" pitchFamily="65" charset="-122"/>
                </a:rPr>
                <a:t>错误</a:t>
              </a:r>
              <a:endParaRPr lang="zh-CN" altLang="en-US" sz="2000">
                <a:solidFill>
                  <a:srgbClr val="FF0000"/>
                </a:solidFill>
                <a:latin typeface="方正启体简体" pitchFamily="65" charset="-122"/>
                <a:ea typeface="方正启体简体" pitchFamily="65" charset="-122"/>
              </a:endParaRPr>
            </a:p>
          </p:txBody>
        </p:sp>
      </p:grpSp>
      <p:grpSp>
        <p:nvGrpSpPr>
          <p:cNvPr id="3" name="组合 13"/>
          <p:cNvGrpSpPr/>
          <p:nvPr/>
        </p:nvGrpSpPr>
        <p:grpSpPr>
          <a:xfrm>
            <a:off x="1152501" y="4857760"/>
            <a:ext cx="4714908" cy="1042233"/>
            <a:chOff x="1071538" y="5286388"/>
            <a:chExt cx="4714908" cy="1042233"/>
          </a:xfrm>
        </p:grpSpPr>
        <p:sp>
          <p:nvSpPr>
            <p:cNvPr id="5" name="TextBox 4"/>
            <p:cNvSpPr txBox="1"/>
            <p:nvPr/>
          </p:nvSpPr>
          <p:spPr>
            <a:xfrm>
              <a:off x="1071538" y="5931589"/>
              <a:ext cx="4714908" cy="397032"/>
            </a:xfrm>
            <a:prstGeom prst="rect">
              <a:avLst/>
            </a:prstGeom>
            <a:noFill/>
          </p:spPr>
          <p:txBody>
            <a:bodyPr wrap="square" rtlCol="0">
              <a:spAutoFit/>
            </a:bodyPr>
            <a:lstStyle/>
            <a:p>
              <a:pPr algn="l"/>
              <a:r>
                <a:rPr lang="en-US" altLang="zh-CN" sz="1800" smtClean="0">
                  <a:solidFill>
                    <a:srgbClr val="FF00FF"/>
                  </a:solidFill>
                  <a:latin typeface="Consolas" pitchFamily="49" charset="0"/>
                  <a:ea typeface="楷体" pitchFamily="49" charset="-122"/>
                  <a:cs typeface="Consolas" pitchFamily="49" charset="0"/>
                </a:rPr>
                <a:t>fun(</a:t>
              </a:r>
              <a:r>
                <a:rPr lang="en-US" altLang="zh-CN" sz="1800" i="1" smtClean="0">
                  <a:solidFill>
                    <a:srgbClr val="FF00FF"/>
                  </a:solidFill>
                  <a:latin typeface="Consolas" pitchFamily="49" charset="0"/>
                  <a:ea typeface="楷体" pitchFamily="49" charset="-122"/>
                  <a:cs typeface="Consolas" pitchFamily="49" charset="0"/>
                </a:rPr>
                <a:t>a</a:t>
              </a:r>
              <a:r>
                <a:rPr lang="zh-CN" altLang="en-US" sz="1800" smtClean="0">
                  <a:solidFill>
                    <a:srgbClr val="FF00FF"/>
                  </a:solidFill>
                  <a:latin typeface="Consolas" pitchFamily="49" charset="0"/>
                  <a:ea typeface="楷体" pitchFamily="49" charset="-122"/>
                  <a:cs typeface="Consolas" pitchFamily="49" charset="0"/>
                </a:rPr>
                <a:t>，</a:t>
              </a:r>
              <a:r>
                <a:rPr lang="en-US" altLang="zh-CN" sz="1800" i="1" smtClean="0">
                  <a:solidFill>
                    <a:srgbClr val="FF00FF"/>
                  </a:solidFill>
                  <a:latin typeface="Consolas" pitchFamily="49" charset="0"/>
                  <a:ea typeface="楷体" pitchFamily="49" charset="-122"/>
                  <a:cs typeface="Consolas" pitchFamily="49" charset="0"/>
                </a:rPr>
                <a:t>n</a:t>
              </a:r>
              <a:r>
                <a:rPr lang="zh-CN" altLang="en-US" sz="1800" smtClean="0">
                  <a:solidFill>
                    <a:srgbClr val="FF00FF"/>
                  </a:solidFill>
                  <a:latin typeface="Consolas" pitchFamily="49" charset="0"/>
                  <a:ea typeface="楷体" pitchFamily="49" charset="-122"/>
                  <a:cs typeface="Consolas" pitchFamily="49" charset="0"/>
                </a:rPr>
                <a:t>，</a:t>
              </a:r>
              <a:r>
                <a:rPr lang="en-US" altLang="zh-CN" sz="1800" smtClean="0">
                  <a:solidFill>
                    <a:srgbClr val="FF00FF"/>
                  </a:solidFill>
                  <a:latin typeface="Consolas" pitchFamily="49" charset="0"/>
                  <a:ea typeface="楷体" pitchFamily="49" charset="-122"/>
                  <a:cs typeface="Consolas" pitchFamily="49" charset="0"/>
                </a:rPr>
                <a:t>0)</a:t>
              </a:r>
              <a:r>
                <a:rPr lang="zh-CN" altLang="en-US" sz="1800" smtClean="0">
                  <a:solidFill>
                    <a:srgbClr val="0000FF"/>
                  </a:solidFill>
                  <a:latin typeface="Consolas" pitchFamily="49" charset="0"/>
                  <a:ea typeface="楷体" pitchFamily="49" charset="-122"/>
                  <a:cs typeface="Consolas" pitchFamily="49" charset="0"/>
                </a:rPr>
                <a:t>的时间复杂度为</a:t>
              </a:r>
              <a:r>
                <a:rPr lang="en-US" altLang="zh-CN" sz="1800" smtClean="0">
                  <a:solidFill>
                    <a:srgbClr val="0000FF"/>
                  </a:solidFill>
                  <a:latin typeface="Consolas" pitchFamily="49" charset="0"/>
                  <a:ea typeface="楷体" pitchFamily="49" charset="-122"/>
                  <a:cs typeface="Consolas" pitchFamily="49" charset="0"/>
                </a:rPr>
                <a:t>O(</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endParaRPr lang="zh-CN" altLang="en-US" sz="1800" dirty="0">
                <a:solidFill>
                  <a:srgbClr val="0000FF"/>
                </a:solidFill>
                <a:latin typeface="Consolas" pitchFamily="49" charset="0"/>
                <a:ea typeface="楷体" pitchFamily="49" charset="-122"/>
                <a:cs typeface="Consolas" pitchFamily="49" charset="0"/>
              </a:endParaRPr>
            </a:p>
          </p:txBody>
        </p:sp>
        <p:sp>
          <p:nvSpPr>
            <p:cNvPr id="8" name="下箭头 7"/>
            <p:cNvSpPr/>
            <p:nvPr/>
          </p:nvSpPr>
          <p:spPr>
            <a:xfrm>
              <a:off x="3286116" y="5286388"/>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3" name="TextBox 12"/>
            <p:cNvSpPr txBox="1"/>
            <p:nvPr/>
          </p:nvSpPr>
          <p:spPr>
            <a:xfrm>
              <a:off x="3643306" y="5286388"/>
              <a:ext cx="1571636" cy="397032"/>
            </a:xfrm>
            <a:prstGeom prst="rect">
              <a:avLst/>
            </a:prstGeom>
            <a:noFill/>
          </p:spPr>
          <p:txBody>
            <a:bodyPr wrap="square" rtlCol="0">
              <a:spAutoFit/>
            </a:bodyPr>
            <a:lstStyle/>
            <a:p>
              <a:r>
                <a:rPr lang="zh-CN" altLang="en-US" sz="1800" smtClean="0">
                  <a:solidFill>
                    <a:srgbClr val="0000FF"/>
                  </a:solidFill>
                  <a:latin typeface="楷体" pitchFamily="49" charset="-122"/>
                  <a:ea typeface="楷体" pitchFamily="49" charset="-122"/>
                </a:rPr>
                <a:t>含一重循环</a:t>
              </a:r>
              <a:endParaRPr lang="zh-CN" altLang="en-US" sz="1800">
                <a:solidFill>
                  <a:srgbClr val="0000FF"/>
                </a:solidFill>
                <a:latin typeface="楷体" pitchFamily="49" charset="-122"/>
                <a:ea typeface="楷体" pitchFamily="49" charset="-122"/>
              </a:endParaRPr>
            </a:p>
          </p:txBody>
        </p:sp>
      </p:grpSp>
      <p:sp>
        <p:nvSpPr>
          <p:cNvPr id="16" name="TextBox 15"/>
          <p:cNvSpPr txBox="1"/>
          <p:nvPr/>
        </p:nvSpPr>
        <p:spPr>
          <a:xfrm>
            <a:off x="500034" y="785794"/>
            <a:ext cx="6572296" cy="376029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08000" rtlCol="0">
            <a:spAutoFit/>
          </a:bodyPr>
          <a:lstStyle/>
          <a:p>
            <a:pPr algn="l">
              <a:lnSpc>
                <a:spcPts val="2500"/>
              </a:lnSpc>
            </a:pPr>
            <a:r>
              <a:rPr lang="en-US" altLang="zh-CN" sz="1800" dirty="0" smtClean="0">
                <a:solidFill>
                  <a:srgbClr val="0000FF"/>
                </a:solidFill>
                <a:latin typeface="Consolas" pitchFamily="49" charset="0"/>
                <a:ea typeface="仿宋" pitchFamily="49" charset="-122"/>
                <a:cs typeface="Consolas" pitchFamily="49" charset="0"/>
              </a:rPr>
              <a:t>void </a:t>
            </a:r>
            <a:r>
              <a:rPr lang="en-US" altLang="zh-CN" sz="1800" dirty="0" smtClean="0">
                <a:solidFill>
                  <a:srgbClr val="FF0000"/>
                </a:solidFill>
                <a:latin typeface="Consolas" pitchFamily="49" charset="0"/>
                <a:ea typeface="仿宋" pitchFamily="49" charset="-122"/>
                <a:cs typeface="Consolas" pitchFamily="49" charset="0"/>
              </a:rPr>
              <a:t>fun</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k)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smtClean="0">
                <a:solidFill>
                  <a:srgbClr val="00B0F0"/>
                </a:solidFill>
                <a:latin typeface="Consolas" pitchFamily="49" charset="0"/>
                <a:ea typeface="仿宋" pitchFamily="49" charset="-122"/>
                <a:cs typeface="Consolas" pitchFamily="49" charset="0"/>
              </a:rPr>
              <a:t>数组</a:t>
            </a:r>
            <a:r>
              <a:rPr lang="en-US" altLang="zh-CN" sz="1800" dirty="0" smtClean="0">
                <a:solidFill>
                  <a:srgbClr val="00B0F0"/>
                </a:solidFill>
                <a:latin typeface="Consolas" pitchFamily="49" charset="0"/>
                <a:ea typeface="仿宋" pitchFamily="49" charset="-122"/>
                <a:cs typeface="Consolas" pitchFamily="49" charset="0"/>
              </a:rPr>
              <a:t>a</a:t>
            </a:r>
            <a:r>
              <a:rPr lang="zh-CN" altLang="en-US" sz="1800" dirty="0" smtClean="0">
                <a:solidFill>
                  <a:srgbClr val="00B0F0"/>
                </a:solidFill>
                <a:latin typeface="Consolas" pitchFamily="49" charset="0"/>
                <a:ea typeface="仿宋" pitchFamily="49" charset="-122"/>
                <a:cs typeface="Consolas" pitchFamily="49" charset="0"/>
              </a:rPr>
              <a:t>共有</a:t>
            </a:r>
            <a:r>
              <a:rPr lang="en-US" altLang="zh-CN" sz="1800" dirty="0" smtClean="0">
                <a:solidFill>
                  <a:srgbClr val="00B0F0"/>
                </a:solidFill>
                <a:latin typeface="Consolas" pitchFamily="49" charset="0"/>
                <a:ea typeface="仿宋" pitchFamily="49" charset="-122"/>
                <a:cs typeface="Consolas" pitchFamily="49" charset="0"/>
              </a:rPr>
              <a:t>n</a:t>
            </a:r>
            <a:r>
              <a:rPr lang="zh-CN" altLang="en-US" sz="1800" dirty="0" smtClean="0">
                <a:solidFill>
                  <a:srgbClr val="00B0F0"/>
                </a:solidFill>
                <a:latin typeface="Consolas" pitchFamily="49" charset="0"/>
                <a:ea typeface="仿宋" pitchFamily="49" charset="-122"/>
                <a:cs typeface="Consolas" pitchFamily="49" charset="0"/>
              </a:rPr>
              <a:t>个元素</a:t>
            </a: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6600CC"/>
                </a:solidFill>
                <a:latin typeface="Consolas" pitchFamily="49" charset="0"/>
                <a:ea typeface="仿宋" pitchFamily="49" charset="-122"/>
                <a:cs typeface="Consolas" pitchFamily="49" charset="0"/>
              </a:rPr>
              <a:t>if </a:t>
            </a:r>
            <a:r>
              <a:rPr lang="en-US" altLang="zh-CN" sz="1800" dirty="0" smtClean="0">
                <a:solidFill>
                  <a:srgbClr val="6600CC"/>
                </a:solidFill>
                <a:latin typeface="Consolas" pitchFamily="49" charset="0"/>
                <a:ea typeface="仿宋" pitchFamily="49" charset="-122"/>
                <a:cs typeface="Consolas" pitchFamily="49" charset="0"/>
              </a:rPr>
              <a:t>(k==n-1)</a:t>
            </a:r>
          </a:p>
          <a:p>
            <a:pPr algn="l">
              <a:lnSpc>
                <a:spcPts val="2500"/>
              </a:lnSpc>
            </a:pPr>
            <a:r>
              <a:rPr lang="en-US" altLang="zh-CN" sz="1800" smtClean="0">
                <a:solidFill>
                  <a:srgbClr val="6600CC"/>
                </a:solidFill>
                <a:latin typeface="Consolas" pitchFamily="49" charset="0"/>
                <a:ea typeface="仿宋" pitchFamily="49" charset="-122"/>
                <a:cs typeface="Consolas" pitchFamily="49" charset="0"/>
              </a:rPr>
              <a:t>     for </a:t>
            </a:r>
            <a:r>
              <a:rPr lang="en-US" altLang="zh-CN" sz="1800" dirty="0" smtClean="0">
                <a:solidFill>
                  <a:srgbClr val="6600CC"/>
                </a:solidFill>
                <a:latin typeface="Consolas" pitchFamily="49" charset="0"/>
                <a:ea typeface="仿宋" pitchFamily="49" charset="-122"/>
                <a:cs typeface="Consolas" pitchFamily="49" charset="0"/>
              </a:rPr>
              <a:t>(</a:t>
            </a:r>
            <a:r>
              <a:rPr lang="en-US" altLang="zh-CN" sz="1800" err="1" smtClean="0">
                <a:solidFill>
                  <a:srgbClr val="6600CC"/>
                </a:solidFill>
                <a:latin typeface="Consolas" pitchFamily="49" charset="0"/>
                <a:ea typeface="仿宋" pitchFamily="49" charset="-122"/>
                <a:cs typeface="Consolas" pitchFamily="49" charset="0"/>
              </a:rPr>
              <a:t>i</a:t>
            </a:r>
            <a:r>
              <a:rPr lang="en-US" altLang="zh-CN" sz="1800" smtClean="0">
                <a:solidFill>
                  <a:srgbClr val="6600CC"/>
                </a:solidFill>
                <a:latin typeface="Consolas" pitchFamily="49" charset="0"/>
                <a:ea typeface="仿宋" pitchFamily="49" charset="-122"/>
                <a:cs typeface="Consolas" pitchFamily="49" charset="0"/>
              </a:rPr>
              <a:t>=</a:t>
            </a:r>
            <a:r>
              <a:rPr lang="en-US" altLang="zh-CN" sz="1800" err="1" smtClean="0">
                <a:solidFill>
                  <a:srgbClr val="6600CC"/>
                </a:solidFill>
                <a:latin typeface="Consolas" pitchFamily="49" charset="0"/>
                <a:ea typeface="仿宋" pitchFamily="49" charset="-122"/>
                <a:cs typeface="Consolas" pitchFamily="49" charset="0"/>
              </a:rPr>
              <a:t>0;i</a:t>
            </a:r>
            <a:r>
              <a:rPr lang="en-US" altLang="zh-CN" sz="1800" smtClean="0">
                <a:solidFill>
                  <a:srgbClr val="6600CC"/>
                </a:solidFill>
                <a:latin typeface="Consolas" pitchFamily="49" charset="0"/>
                <a:ea typeface="仿宋" pitchFamily="49" charset="-122"/>
                <a:cs typeface="Consolas" pitchFamily="49" charset="0"/>
              </a:rPr>
              <a:t>&lt;</a:t>
            </a:r>
            <a:r>
              <a:rPr lang="en-US" altLang="zh-CN" sz="1800" err="1" smtClean="0">
                <a:solidFill>
                  <a:srgbClr val="6600CC"/>
                </a:solidFill>
                <a:latin typeface="Consolas" pitchFamily="49" charset="0"/>
                <a:ea typeface="仿宋" pitchFamily="49" charset="-122"/>
                <a:cs typeface="Consolas" pitchFamily="49" charset="0"/>
              </a:rPr>
              <a:t>n;i</a:t>
            </a:r>
            <a:r>
              <a:rPr lang="en-US" altLang="zh-CN" sz="1800" smtClean="0">
                <a:solidFill>
                  <a:srgbClr val="6600CC"/>
                </a:solidFill>
                <a:latin typeface="Consolas" pitchFamily="49" charset="0"/>
                <a:ea typeface="仿宋" pitchFamily="49" charset="-122"/>
                <a:cs typeface="Consolas" pitchFamily="49" charset="0"/>
              </a:rPr>
              <a:t>++) </a:t>
            </a:r>
            <a:r>
              <a:rPr lang="zh-CN" altLang="en-US" sz="1800" smtClean="0">
                <a:solidFill>
                  <a:srgbClr val="6600CC"/>
                </a:solidFill>
                <a:latin typeface="Consolas" pitchFamily="49" charset="0"/>
                <a:ea typeface="仿宋" pitchFamily="49" charset="-122"/>
                <a:cs typeface="Consolas" pitchFamily="49" charset="0"/>
              </a:rPr>
              <a:t>　　  </a:t>
            </a:r>
            <a:endParaRPr lang="zh-CN" altLang="en-US" sz="1800" dirty="0" smtClean="0">
              <a:solidFill>
                <a:srgbClr val="6600CC"/>
              </a:solidFill>
              <a:latin typeface="Consolas" pitchFamily="49" charset="0"/>
              <a:ea typeface="仿宋" pitchFamily="49" charset="-122"/>
              <a:cs typeface="Consolas" pitchFamily="49" charset="0"/>
            </a:endParaRPr>
          </a:p>
          <a:p>
            <a:pPr algn="l">
              <a:lnSpc>
                <a:spcPts val="2500"/>
              </a:lnSpc>
            </a:pPr>
            <a:r>
              <a:rPr lang="zh-CN" altLang="en-US" sz="1800" smtClean="0">
                <a:solidFill>
                  <a:srgbClr val="6600CC"/>
                </a:solidFill>
                <a:latin typeface="Consolas" pitchFamily="49" charset="0"/>
                <a:ea typeface="仿宋" pitchFamily="49" charset="-122"/>
                <a:cs typeface="Consolas" pitchFamily="49" charset="0"/>
              </a:rPr>
              <a:t>	 </a:t>
            </a:r>
            <a:r>
              <a:rPr lang="en-US" altLang="zh-CN" sz="1800" err="1" smtClean="0">
                <a:solidFill>
                  <a:srgbClr val="6600CC"/>
                </a:solidFill>
                <a:latin typeface="Consolas" pitchFamily="49" charset="0"/>
                <a:ea typeface="仿宋" pitchFamily="49" charset="-122"/>
                <a:cs typeface="Consolas" pitchFamily="49" charset="0"/>
              </a:rPr>
              <a:t>printf</a:t>
            </a:r>
            <a:r>
              <a:rPr lang="en-US" altLang="zh-CN" sz="1800" smtClean="0">
                <a:solidFill>
                  <a:srgbClr val="6600CC"/>
                </a:solidFill>
                <a:latin typeface="Consolas" pitchFamily="49" charset="0"/>
                <a:ea typeface="仿宋" pitchFamily="49" charset="-122"/>
                <a:cs typeface="Consolas" pitchFamily="49" charset="0"/>
              </a:rPr>
              <a:t>(“%d\n”</a:t>
            </a:r>
            <a:r>
              <a:rPr lang="zh-CN" altLang="en-US" sz="1800" smtClean="0">
                <a:solidFill>
                  <a:srgbClr val="6600CC"/>
                </a:solidFill>
                <a:latin typeface="Consolas" pitchFamily="49" charset="0"/>
                <a:ea typeface="仿宋" pitchFamily="49" charset="-122"/>
                <a:cs typeface="Consolas" pitchFamily="49" charset="0"/>
              </a:rPr>
              <a:t>，</a:t>
            </a:r>
            <a:r>
              <a:rPr lang="en-US" altLang="zh-CN" sz="1800" smtClean="0">
                <a:solidFill>
                  <a:srgbClr val="6600CC"/>
                </a:solidFill>
                <a:latin typeface="Consolas" pitchFamily="49" charset="0"/>
                <a:ea typeface="仿宋" pitchFamily="49" charset="-122"/>
                <a:cs typeface="Consolas" pitchFamily="49" charset="0"/>
              </a:rPr>
              <a:t>a[i]);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执行</a:t>
            </a:r>
            <a:r>
              <a:rPr lang="en-US" altLang="zh-CN" sz="1800" smtClean="0">
                <a:solidFill>
                  <a:srgbClr val="00B0F0"/>
                </a:solidFill>
                <a:latin typeface="Consolas" pitchFamily="49" charset="0"/>
                <a:ea typeface="仿宋" pitchFamily="49" charset="-122"/>
                <a:cs typeface="Consolas" pitchFamily="49" charset="0"/>
              </a:rPr>
              <a:t>n</a:t>
            </a:r>
            <a:r>
              <a:rPr lang="zh-CN" altLang="en-US" sz="1800" smtClean="0">
                <a:solidFill>
                  <a:srgbClr val="00B0F0"/>
                </a:solidFill>
                <a:latin typeface="Consolas" pitchFamily="49" charset="0"/>
                <a:ea typeface="仿宋" pitchFamily="49" charset="-122"/>
                <a:cs typeface="Consolas" pitchFamily="49" charset="0"/>
              </a:rPr>
              <a:t>次</a:t>
            </a:r>
            <a:endParaRPr lang="en-US" altLang="zh-CN" sz="1800" dirty="0"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else</a:t>
            </a:r>
            <a:endParaRPr lang="en-US" altLang="zh-CN" sz="1800" dirty="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  </a:t>
            </a:r>
            <a:r>
              <a:rPr lang="en-US" altLang="zh-CN" sz="1800" dirty="0" smtClean="0">
                <a:solidFill>
                  <a:srgbClr val="0000FF"/>
                </a:solidFill>
                <a:latin typeface="Consolas" pitchFamily="49" charset="0"/>
                <a:ea typeface="仿宋" pitchFamily="49" charset="-122"/>
                <a:cs typeface="Consolas" pitchFamily="49" charset="0"/>
              </a:rPr>
              <a:t>for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k;i</a:t>
            </a:r>
            <a:r>
              <a:rPr lang="en-US" altLang="zh-CN" sz="1800" dirty="0" smtClean="0">
                <a:solidFill>
                  <a:srgbClr val="0000FF"/>
                </a:solidFill>
                <a:latin typeface="Consolas" pitchFamily="49" charset="0"/>
                <a:ea typeface="仿宋" pitchFamily="49" charset="-122"/>
                <a:cs typeface="Consolas" pitchFamily="49" charset="0"/>
              </a:rPr>
              <a:t>&lt;</a:t>
            </a:r>
            <a:r>
              <a:rPr lang="en-US" altLang="zh-CN" sz="1800" dirty="0" err="1" smtClean="0">
                <a:solidFill>
                  <a:srgbClr val="0000FF"/>
                </a:solidFill>
                <a:latin typeface="Consolas" pitchFamily="49" charset="0"/>
                <a:ea typeface="仿宋" pitchFamily="49" charset="-122"/>
                <a:cs typeface="Consolas" pitchFamily="49" charset="0"/>
              </a:rPr>
              <a:t>n;i</a:t>
            </a:r>
            <a:r>
              <a:rPr lang="en-US" altLang="zh-CN" sz="1800" dirty="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　   </a:t>
            </a:r>
            <a:endParaRPr lang="zh-CN" altLang="en-US" sz="1800" dirty="0" smtClean="0">
              <a:solidFill>
                <a:srgbClr val="0000FF"/>
              </a:solidFill>
              <a:latin typeface="Consolas" pitchFamily="49" charset="0"/>
              <a:ea typeface="仿宋" pitchFamily="49" charset="-122"/>
              <a:cs typeface="Consolas" pitchFamily="49" charset="0"/>
            </a:endParaRPr>
          </a:p>
          <a:p>
            <a:pPr algn="l">
              <a:lnSpc>
                <a:spcPts val="25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err="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err="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执行</a:t>
            </a:r>
            <a:r>
              <a:rPr lang="en-US" altLang="zh-CN" sz="1800" smtClean="0">
                <a:solidFill>
                  <a:srgbClr val="00B0F0"/>
                </a:solidFill>
                <a:latin typeface="Consolas" pitchFamily="49" charset="0"/>
                <a:ea typeface="仿宋" pitchFamily="49" charset="-122"/>
                <a:cs typeface="Consolas" pitchFamily="49" charset="0"/>
              </a:rPr>
              <a:t>n-k</a:t>
            </a:r>
            <a:r>
              <a:rPr lang="zh-CN" altLang="en-US" sz="1800" smtClean="0">
                <a:solidFill>
                  <a:srgbClr val="00B0F0"/>
                </a:solidFill>
                <a:latin typeface="Consolas" pitchFamily="49" charset="0"/>
                <a:ea typeface="仿宋" pitchFamily="49" charset="-122"/>
                <a:cs typeface="Consolas" pitchFamily="49" charset="0"/>
              </a:rPr>
              <a:t>次</a:t>
            </a:r>
            <a:endParaRPr lang="en-US" altLang="zh-CN" sz="1800" dirty="0"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C00000"/>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fun</a:t>
            </a:r>
            <a:r>
              <a:rPr lang="en-US" altLang="zh-CN" sz="1800" smtClean="0">
                <a:solidFill>
                  <a:srgbClr val="C00000"/>
                </a:solidFill>
                <a:latin typeface="Consolas" pitchFamily="49" charset="0"/>
                <a:ea typeface="仿宋" pitchFamily="49" charset="-122"/>
                <a:cs typeface="Consolas" pitchFamily="49" charset="0"/>
              </a:rPr>
              <a:t>(a</a:t>
            </a:r>
            <a:r>
              <a:rPr lang="zh-CN" altLang="en-US"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n</a:t>
            </a:r>
            <a:r>
              <a:rPr lang="zh-CN" altLang="en-US"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k+1</a:t>
            </a:r>
            <a:r>
              <a:rPr lang="en-US" altLang="zh-CN" sz="1800" dirty="0" smtClean="0">
                <a:solidFill>
                  <a:srgbClr val="C00000"/>
                </a:solidFill>
                <a:latin typeface="Consolas" pitchFamily="49" charset="0"/>
                <a:ea typeface="仿宋" pitchFamily="49" charset="-122"/>
                <a:cs typeface="Consolas" pitchFamily="49" charset="0"/>
              </a:rPr>
              <a:t>);</a:t>
            </a: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a:t>
            </a:r>
            <a:endParaRPr lang="zh-CN" altLang="en-US" sz="1800" dirty="0">
              <a:solidFill>
                <a:srgbClr val="0000FF"/>
              </a:solidFill>
              <a:latin typeface="Consolas" pitchFamily="49" charset="0"/>
              <a:ea typeface="仿宋" pitchFamily="49" charset="-122"/>
              <a:cs typeface="Consolas" pitchFamily="49" charset="0"/>
            </a:endParaRPr>
          </a:p>
        </p:txBody>
      </p:sp>
      <p:sp>
        <p:nvSpPr>
          <p:cNvPr id="15" name="灯片编号占位符 14"/>
          <p:cNvSpPr>
            <a:spLocks noGrp="1"/>
          </p:cNvSpPr>
          <p:nvPr>
            <p:ph type="sldNum" sz="quarter" idx="12"/>
          </p:nvPr>
        </p:nvSpPr>
        <p:spPr/>
        <p:txBody>
          <a:bodyPr/>
          <a:lstStyle/>
          <a:p>
            <a:fld id="{F225F2F7-8AD0-4BEA-91DC-61D82E2F5127}" type="slidenum">
              <a:rPr lang="en-US" altLang="zh-CN" smtClean="0"/>
              <a:pPr/>
              <a:t>37</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57158" y="961195"/>
            <a:ext cx="5715040" cy="3753689"/>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08000" rtlCol="0">
            <a:spAutoFit/>
          </a:bodyPr>
          <a:lstStyle/>
          <a:p>
            <a:pPr algn="l">
              <a:lnSpc>
                <a:spcPts val="2500"/>
              </a:lnSpc>
            </a:pPr>
            <a:r>
              <a:rPr lang="en-US" altLang="zh-CN" sz="1600" dirty="0" smtClean="0">
                <a:solidFill>
                  <a:srgbClr val="0000FF"/>
                </a:solidFill>
                <a:latin typeface="Consolas" pitchFamily="49" charset="0"/>
                <a:ea typeface="仿宋" pitchFamily="49" charset="-122"/>
                <a:cs typeface="Consolas" pitchFamily="49" charset="0"/>
              </a:rPr>
              <a:t>void </a:t>
            </a:r>
            <a:r>
              <a:rPr lang="en-US" altLang="zh-CN" sz="1600" dirty="0" smtClean="0">
                <a:solidFill>
                  <a:srgbClr val="FF0000"/>
                </a:solidFill>
                <a:latin typeface="Consolas" pitchFamily="49" charset="0"/>
                <a:ea typeface="仿宋" pitchFamily="49" charset="-122"/>
                <a:cs typeface="Consolas" pitchFamily="49" charset="0"/>
              </a:rPr>
              <a:t>fun</a:t>
            </a:r>
            <a:r>
              <a:rPr lang="en-US" altLang="zh-CN" sz="1600" dirty="0" smtClean="0">
                <a:solidFill>
                  <a:srgbClr val="0000FF"/>
                </a:solidFill>
                <a:latin typeface="Consolas" pitchFamily="49" charset="0"/>
                <a:ea typeface="仿宋" pitchFamily="49" charset="-122"/>
                <a:cs typeface="Consolas" pitchFamily="49" charset="0"/>
              </a:rPr>
              <a:t>(</a:t>
            </a:r>
            <a:r>
              <a:rPr lang="en-US" altLang="zh-CN" sz="1600" dirty="0" err="1" smtClean="0">
                <a:solidFill>
                  <a:srgbClr val="0000FF"/>
                </a:solidFill>
                <a:latin typeface="Consolas" pitchFamily="49" charset="0"/>
                <a:ea typeface="仿宋" pitchFamily="49" charset="-122"/>
                <a:cs typeface="Consolas" pitchFamily="49" charset="0"/>
              </a:rPr>
              <a:t>int</a:t>
            </a: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a[]</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int n</a:t>
            </a:r>
            <a:r>
              <a:rPr lang="zh-CN" altLang="en-US"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int k)  </a:t>
            </a:r>
            <a:endParaRPr lang="zh-CN" altLang="en-US" sz="1600" dirty="0"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0000FF"/>
                </a:solidFill>
                <a:latin typeface="Consolas" pitchFamily="49" charset="0"/>
                <a:ea typeface="仿宋" pitchFamily="49" charset="-122"/>
                <a:cs typeface="Consolas" pitchFamily="49" charset="0"/>
              </a:rPr>
              <a:t>{  int </a:t>
            </a:r>
            <a:r>
              <a:rPr lang="en-US" altLang="zh-CN" sz="1600" dirty="0" err="1" smtClean="0">
                <a:solidFill>
                  <a:srgbClr val="0000FF"/>
                </a:solidFill>
                <a:latin typeface="Consolas" pitchFamily="49" charset="0"/>
                <a:ea typeface="仿宋" pitchFamily="49" charset="-122"/>
                <a:cs typeface="Consolas" pitchFamily="49" charset="0"/>
              </a:rPr>
              <a:t>i</a:t>
            </a:r>
            <a:r>
              <a:rPr lang="en-US" altLang="zh-CN" sz="1600" dirty="0" smtClean="0">
                <a:solidFill>
                  <a:srgbClr val="0000FF"/>
                </a:solidFill>
                <a:latin typeface="Consolas" pitchFamily="49" charset="0"/>
                <a:ea typeface="仿宋" pitchFamily="49" charset="-122"/>
                <a:cs typeface="Consolas" pitchFamily="49" charset="0"/>
              </a:rPr>
              <a:t>;</a:t>
            </a:r>
          </a:p>
          <a:p>
            <a:pPr algn="l">
              <a:lnSpc>
                <a:spcPts val="25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6600CC"/>
                </a:solidFill>
                <a:latin typeface="Consolas" pitchFamily="49" charset="0"/>
                <a:ea typeface="仿宋" pitchFamily="49" charset="-122"/>
                <a:cs typeface="Consolas" pitchFamily="49" charset="0"/>
              </a:rPr>
              <a:t>if </a:t>
            </a:r>
            <a:r>
              <a:rPr lang="en-US" altLang="zh-CN" sz="1600" dirty="0" smtClean="0">
                <a:solidFill>
                  <a:srgbClr val="6600CC"/>
                </a:solidFill>
                <a:latin typeface="Consolas" pitchFamily="49" charset="0"/>
                <a:ea typeface="仿宋" pitchFamily="49" charset="-122"/>
                <a:cs typeface="Consolas" pitchFamily="49" charset="0"/>
              </a:rPr>
              <a:t>(k==n-1)</a:t>
            </a:r>
          </a:p>
          <a:p>
            <a:pPr algn="l">
              <a:lnSpc>
                <a:spcPts val="2500"/>
              </a:lnSpc>
            </a:pPr>
            <a:r>
              <a:rPr lang="en-US" altLang="zh-CN" sz="1600" smtClean="0">
                <a:solidFill>
                  <a:srgbClr val="6600CC"/>
                </a:solidFill>
                <a:latin typeface="Consolas" pitchFamily="49" charset="0"/>
                <a:ea typeface="仿宋" pitchFamily="49" charset="-122"/>
                <a:cs typeface="Consolas" pitchFamily="49" charset="0"/>
              </a:rPr>
              <a:t>     for </a:t>
            </a:r>
            <a:r>
              <a:rPr lang="en-US" altLang="zh-CN" sz="1600" dirty="0" smtClean="0">
                <a:solidFill>
                  <a:srgbClr val="6600CC"/>
                </a:solidFill>
                <a:latin typeface="Consolas" pitchFamily="49" charset="0"/>
                <a:ea typeface="仿宋" pitchFamily="49" charset="-122"/>
                <a:cs typeface="Consolas" pitchFamily="49" charset="0"/>
              </a:rPr>
              <a:t>(</a:t>
            </a:r>
            <a:r>
              <a:rPr lang="en-US" altLang="zh-CN" sz="1600" err="1" smtClean="0">
                <a:solidFill>
                  <a:srgbClr val="6600CC"/>
                </a:solidFill>
                <a:latin typeface="Consolas" pitchFamily="49" charset="0"/>
                <a:ea typeface="仿宋" pitchFamily="49" charset="-122"/>
                <a:cs typeface="Consolas" pitchFamily="49" charset="0"/>
              </a:rPr>
              <a:t>i</a:t>
            </a:r>
            <a:r>
              <a:rPr lang="en-US" altLang="zh-CN" sz="1600" smtClean="0">
                <a:solidFill>
                  <a:srgbClr val="6600CC"/>
                </a:solidFill>
                <a:latin typeface="Consolas" pitchFamily="49" charset="0"/>
                <a:ea typeface="仿宋" pitchFamily="49" charset="-122"/>
                <a:cs typeface="Consolas" pitchFamily="49" charset="0"/>
              </a:rPr>
              <a:t>=</a:t>
            </a:r>
            <a:r>
              <a:rPr lang="en-US" altLang="zh-CN" sz="1600" err="1" smtClean="0">
                <a:solidFill>
                  <a:srgbClr val="6600CC"/>
                </a:solidFill>
                <a:latin typeface="Consolas" pitchFamily="49" charset="0"/>
                <a:ea typeface="仿宋" pitchFamily="49" charset="-122"/>
                <a:cs typeface="Consolas" pitchFamily="49" charset="0"/>
              </a:rPr>
              <a:t>0;i</a:t>
            </a:r>
            <a:r>
              <a:rPr lang="en-US" altLang="zh-CN" sz="1600" smtClean="0">
                <a:solidFill>
                  <a:srgbClr val="6600CC"/>
                </a:solidFill>
                <a:latin typeface="Consolas" pitchFamily="49" charset="0"/>
                <a:ea typeface="仿宋" pitchFamily="49" charset="-122"/>
                <a:cs typeface="Consolas" pitchFamily="49" charset="0"/>
              </a:rPr>
              <a:t>&lt;</a:t>
            </a:r>
            <a:r>
              <a:rPr lang="en-US" altLang="zh-CN" sz="1600" err="1" smtClean="0">
                <a:solidFill>
                  <a:srgbClr val="6600CC"/>
                </a:solidFill>
                <a:latin typeface="Consolas" pitchFamily="49" charset="0"/>
                <a:ea typeface="仿宋" pitchFamily="49" charset="-122"/>
                <a:cs typeface="Consolas" pitchFamily="49" charset="0"/>
              </a:rPr>
              <a:t>n;i</a:t>
            </a:r>
            <a:r>
              <a:rPr lang="en-US" altLang="zh-CN" sz="1600" smtClean="0">
                <a:solidFill>
                  <a:srgbClr val="6600CC"/>
                </a:solidFill>
                <a:latin typeface="Consolas" pitchFamily="49" charset="0"/>
                <a:ea typeface="仿宋" pitchFamily="49" charset="-122"/>
                <a:cs typeface="Consolas" pitchFamily="49" charset="0"/>
              </a:rPr>
              <a:t>++) </a:t>
            </a:r>
            <a:r>
              <a:rPr lang="zh-CN" altLang="en-US" sz="1600" smtClean="0">
                <a:solidFill>
                  <a:srgbClr val="6600CC"/>
                </a:solidFill>
                <a:latin typeface="Consolas" pitchFamily="49" charset="0"/>
                <a:ea typeface="仿宋" pitchFamily="49" charset="-122"/>
                <a:cs typeface="Consolas" pitchFamily="49" charset="0"/>
              </a:rPr>
              <a:t>　　  </a:t>
            </a:r>
            <a:endParaRPr lang="zh-CN" altLang="en-US" sz="1600" dirty="0" smtClean="0">
              <a:solidFill>
                <a:srgbClr val="6600CC"/>
              </a:solidFill>
              <a:latin typeface="Consolas" pitchFamily="49" charset="0"/>
              <a:ea typeface="仿宋" pitchFamily="49" charset="-122"/>
              <a:cs typeface="Consolas" pitchFamily="49" charset="0"/>
            </a:endParaRPr>
          </a:p>
          <a:p>
            <a:pPr algn="l">
              <a:lnSpc>
                <a:spcPts val="2500"/>
              </a:lnSpc>
            </a:pPr>
            <a:r>
              <a:rPr lang="zh-CN" altLang="en-US" sz="1600" smtClean="0">
                <a:solidFill>
                  <a:srgbClr val="6600CC"/>
                </a:solidFill>
                <a:latin typeface="Consolas" pitchFamily="49" charset="0"/>
                <a:ea typeface="仿宋" pitchFamily="49" charset="-122"/>
                <a:cs typeface="Consolas" pitchFamily="49" charset="0"/>
              </a:rPr>
              <a:t>	 </a:t>
            </a:r>
            <a:r>
              <a:rPr lang="en-US" altLang="zh-CN" sz="1600" err="1" smtClean="0">
                <a:solidFill>
                  <a:srgbClr val="6600CC"/>
                </a:solidFill>
                <a:latin typeface="Consolas" pitchFamily="49" charset="0"/>
                <a:ea typeface="仿宋" pitchFamily="49" charset="-122"/>
                <a:cs typeface="Consolas" pitchFamily="49" charset="0"/>
              </a:rPr>
              <a:t>printf</a:t>
            </a:r>
            <a:r>
              <a:rPr lang="en-US" altLang="zh-CN" sz="1600" smtClean="0">
                <a:solidFill>
                  <a:srgbClr val="6600CC"/>
                </a:solidFill>
                <a:latin typeface="Consolas" pitchFamily="49" charset="0"/>
                <a:ea typeface="仿宋" pitchFamily="49" charset="-122"/>
                <a:cs typeface="Consolas" pitchFamily="49" charset="0"/>
              </a:rPr>
              <a:t>(“%d\n”</a:t>
            </a:r>
            <a:r>
              <a:rPr lang="zh-CN" altLang="en-US" sz="1600" smtClean="0">
                <a:solidFill>
                  <a:srgbClr val="6600CC"/>
                </a:solidFill>
                <a:latin typeface="Consolas" pitchFamily="49" charset="0"/>
                <a:ea typeface="仿宋" pitchFamily="49" charset="-122"/>
                <a:cs typeface="Consolas" pitchFamily="49" charset="0"/>
              </a:rPr>
              <a:t>，</a:t>
            </a:r>
            <a:r>
              <a:rPr lang="en-US" altLang="zh-CN" sz="1600" smtClean="0">
                <a:solidFill>
                  <a:srgbClr val="6600CC"/>
                </a:solidFill>
                <a:latin typeface="Consolas" pitchFamily="49" charset="0"/>
                <a:ea typeface="仿宋" pitchFamily="49" charset="-122"/>
                <a:cs typeface="Consolas" pitchFamily="49" charset="0"/>
              </a:rPr>
              <a:t>a[i]);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执行</a:t>
            </a:r>
            <a:r>
              <a:rPr lang="en-US" altLang="zh-CN" sz="1600" smtClean="0">
                <a:solidFill>
                  <a:srgbClr val="00B0F0"/>
                </a:solidFill>
                <a:latin typeface="Consolas" pitchFamily="49" charset="0"/>
                <a:ea typeface="仿宋" pitchFamily="49" charset="-122"/>
                <a:cs typeface="Consolas" pitchFamily="49" charset="0"/>
              </a:rPr>
              <a:t>n</a:t>
            </a:r>
            <a:r>
              <a:rPr lang="zh-CN" altLang="en-US" sz="1600" smtClean="0">
                <a:solidFill>
                  <a:srgbClr val="00B0F0"/>
                </a:solidFill>
                <a:latin typeface="Consolas" pitchFamily="49" charset="0"/>
                <a:ea typeface="仿宋" pitchFamily="49" charset="-122"/>
                <a:cs typeface="Consolas" pitchFamily="49" charset="0"/>
              </a:rPr>
              <a:t>次</a:t>
            </a:r>
            <a:endParaRPr lang="en-US" altLang="zh-CN" sz="1600" dirty="0"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0000FF"/>
                </a:solidFill>
                <a:latin typeface="Consolas" pitchFamily="49" charset="0"/>
                <a:ea typeface="仿宋" pitchFamily="49" charset="-122"/>
                <a:cs typeface="Consolas" pitchFamily="49" charset="0"/>
              </a:rPr>
              <a:t>   else</a:t>
            </a:r>
            <a:endParaRPr lang="en-US" altLang="zh-CN" sz="1600" dirty="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0000FF"/>
                </a:solidFill>
                <a:latin typeface="Consolas" pitchFamily="49" charset="0"/>
                <a:ea typeface="仿宋" pitchFamily="49" charset="-122"/>
                <a:cs typeface="Consolas" pitchFamily="49" charset="0"/>
              </a:rPr>
              <a:t>   {  </a:t>
            </a:r>
            <a:r>
              <a:rPr lang="en-US" altLang="zh-CN" sz="1600" dirty="0" smtClean="0">
                <a:solidFill>
                  <a:srgbClr val="0000FF"/>
                </a:solidFill>
                <a:latin typeface="Consolas" pitchFamily="49" charset="0"/>
                <a:ea typeface="仿宋" pitchFamily="49" charset="-122"/>
                <a:cs typeface="Consolas" pitchFamily="49" charset="0"/>
              </a:rPr>
              <a:t>for (</a:t>
            </a:r>
            <a:r>
              <a:rPr lang="en-US" altLang="zh-CN" sz="1600" dirty="0" err="1" smtClean="0">
                <a:solidFill>
                  <a:srgbClr val="0000FF"/>
                </a:solidFill>
                <a:latin typeface="Consolas" pitchFamily="49" charset="0"/>
                <a:ea typeface="仿宋" pitchFamily="49" charset="-122"/>
                <a:cs typeface="Consolas" pitchFamily="49" charset="0"/>
              </a:rPr>
              <a:t>i</a:t>
            </a:r>
            <a:r>
              <a:rPr lang="en-US" altLang="zh-CN" sz="1600" dirty="0" smtClean="0">
                <a:solidFill>
                  <a:srgbClr val="0000FF"/>
                </a:solidFill>
                <a:latin typeface="Consolas" pitchFamily="49" charset="0"/>
                <a:ea typeface="仿宋" pitchFamily="49" charset="-122"/>
                <a:cs typeface="Consolas" pitchFamily="49" charset="0"/>
              </a:rPr>
              <a:t>=</a:t>
            </a:r>
            <a:r>
              <a:rPr lang="en-US" altLang="zh-CN" sz="1600" dirty="0" err="1" smtClean="0">
                <a:solidFill>
                  <a:srgbClr val="0000FF"/>
                </a:solidFill>
                <a:latin typeface="Consolas" pitchFamily="49" charset="0"/>
                <a:ea typeface="仿宋" pitchFamily="49" charset="-122"/>
                <a:cs typeface="Consolas" pitchFamily="49" charset="0"/>
              </a:rPr>
              <a:t>k;i</a:t>
            </a:r>
            <a:r>
              <a:rPr lang="en-US" altLang="zh-CN" sz="1600" dirty="0" smtClean="0">
                <a:solidFill>
                  <a:srgbClr val="0000FF"/>
                </a:solidFill>
                <a:latin typeface="Consolas" pitchFamily="49" charset="0"/>
                <a:ea typeface="仿宋" pitchFamily="49" charset="-122"/>
                <a:cs typeface="Consolas" pitchFamily="49" charset="0"/>
              </a:rPr>
              <a:t>&lt;</a:t>
            </a:r>
            <a:r>
              <a:rPr lang="en-US" altLang="zh-CN" sz="1600" dirty="0" err="1" smtClean="0">
                <a:solidFill>
                  <a:srgbClr val="0000FF"/>
                </a:solidFill>
                <a:latin typeface="Consolas" pitchFamily="49" charset="0"/>
                <a:ea typeface="仿宋" pitchFamily="49" charset="-122"/>
                <a:cs typeface="Consolas" pitchFamily="49" charset="0"/>
              </a:rPr>
              <a:t>n;i</a:t>
            </a:r>
            <a:r>
              <a:rPr lang="en-US" altLang="zh-CN" sz="1600" dirty="0" smtClean="0">
                <a:solidFill>
                  <a:srgbClr val="0000FF"/>
                </a:solidFill>
                <a:latin typeface="Consolas" pitchFamily="49" charset="0"/>
                <a:ea typeface="仿宋" pitchFamily="49" charset="-122"/>
                <a:cs typeface="Consolas" pitchFamily="49" charset="0"/>
              </a:rPr>
              <a:t>++)</a:t>
            </a:r>
            <a:r>
              <a:rPr lang="zh-CN" altLang="en-US" sz="1600" smtClean="0">
                <a:solidFill>
                  <a:srgbClr val="0000FF"/>
                </a:solidFill>
                <a:latin typeface="Consolas" pitchFamily="49" charset="0"/>
                <a:ea typeface="仿宋" pitchFamily="49" charset="-122"/>
                <a:cs typeface="Consolas" pitchFamily="49" charset="0"/>
              </a:rPr>
              <a:t>　   </a:t>
            </a:r>
            <a:endParaRPr lang="zh-CN" altLang="en-US" sz="1600" dirty="0" smtClean="0">
              <a:solidFill>
                <a:srgbClr val="0000FF"/>
              </a:solidFill>
              <a:latin typeface="Consolas" pitchFamily="49" charset="0"/>
              <a:ea typeface="仿宋" pitchFamily="49" charset="-122"/>
              <a:cs typeface="Consolas" pitchFamily="49" charset="0"/>
            </a:endParaRPr>
          </a:p>
          <a:p>
            <a:pPr algn="l">
              <a:lnSpc>
                <a:spcPts val="2500"/>
              </a:lnSpc>
            </a:pPr>
            <a:r>
              <a:rPr lang="zh-CN" altLang="en-US" sz="1600" smtClean="0">
                <a:solidFill>
                  <a:srgbClr val="0000FF"/>
                </a:solidFill>
                <a:latin typeface="Consolas" pitchFamily="49" charset="0"/>
                <a:ea typeface="仿宋" pitchFamily="49" charset="-122"/>
                <a:cs typeface="Consolas" pitchFamily="49" charset="0"/>
              </a:rPr>
              <a:t>	  </a:t>
            </a:r>
            <a:r>
              <a:rPr lang="en-US" altLang="zh-CN" sz="1600" dirty="0" smtClean="0">
                <a:solidFill>
                  <a:srgbClr val="0000FF"/>
                </a:solidFill>
                <a:latin typeface="Consolas" pitchFamily="49" charset="0"/>
                <a:ea typeface="仿宋" pitchFamily="49" charset="-122"/>
                <a:cs typeface="Consolas" pitchFamily="49" charset="0"/>
              </a:rPr>
              <a:t>a[</a:t>
            </a:r>
            <a:r>
              <a:rPr lang="en-US" altLang="zh-CN" sz="1600" dirty="0" err="1" smtClean="0">
                <a:solidFill>
                  <a:srgbClr val="0000FF"/>
                </a:solidFill>
                <a:latin typeface="Consolas" pitchFamily="49" charset="0"/>
                <a:ea typeface="仿宋" pitchFamily="49" charset="-122"/>
                <a:cs typeface="Consolas" pitchFamily="49" charset="0"/>
              </a:rPr>
              <a:t>i</a:t>
            </a:r>
            <a:r>
              <a:rPr lang="en-US" altLang="zh-CN" sz="1600" dirty="0" smtClean="0">
                <a:solidFill>
                  <a:srgbClr val="0000FF"/>
                </a:solidFill>
                <a:latin typeface="Consolas" pitchFamily="49" charset="0"/>
                <a:ea typeface="仿宋" pitchFamily="49" charset="-122"/>
                <a:cs typeface="Consolas" pitchFamily="49" charset="0"/>
              </a:rPr>
              <a:t>]=a[</a:t>
            </a:r>
            <a:r>
              <a:rPr lang="en-US" altLang="zh-CN" sz="1600" dirty="0" err="1" smtClean="0">
                <a:solidFill>
                  <a:srgbClr val="0000FF"/>
                </a:solidFill>
                <a:latin typeface="Consolas" pitchFamily="49" charset="0"/>
                <a:ea typeface="仿宋" pitchFamily="49" charset="-122"/>
                <a:cs typeface="Consolas" pitchFamily="49" charset="0"/>
              </a:rPr>
              <a:t>i</a:t>
            </a:r>
            <a:r>
              <a:rPr lang="en-US" altLang="zh-CN" sz="1600" dirty="0" smtClean="0">
                <a:solidFill>
                  <a:srgbClr val="0000FF"/>
                </a:solidFill>
                <a:latin typeface="Consolas" pitchFamily="49" charset="0"/>
                <a:ea typeface="仿宋" pitchFamily="49" charset="-122"/>
                <a:cs typeface="Consolas" pitchFamily="49" charset="0"/>
              </a:rPr>
              <a:t>]+</a:t>
            </a:r>
            <a:r>
              <a:rPr lang="en-US" altLang="zh-CN" sz="1600" err="1" smtClean="0">
                <a:solidFill>
                  <a:srgbClr val="0000FF"/>
                </a:solidFill>
                <a:latin typeface="Consolas" pitchFamily="49" charset="0"/>
                <a:ea typeface="仿宋" pitchFamily="49" charset="-122"/>
                <a:cs typeface="Consolas" pitchFamily="49" charset="0"/>
              </a:rPr>
              <a:t>i</a:t>
            </a:r>
            <a:r>
              <a:rPr lang="en-US" altLang="zh-CN" sz="1600" smtClean="0">
                <a:solidFill>
                  <a:srgbClr val="0000FF"/>
                </a:solidFill>
                <a:latin typeface="Consolas" pitchFamily="49" charset="0"/>
                <a:ea typeface="仿宋" pitchFamily="49" charset="-122"/>
                <a:cs typeface="Consolas" pitchFamily="49" charset="0"/>
              </a:rPr>
              <a:t>*</a:t>
            </a:r>
            <a:r>
              <a:rPr lang="en-US" altLang="zh-CN" sz="1600" err="1" smtClean="0">
                <a:solidFill>
                  <a:srgbClr val="0000FF"/>
                </a:solidFill>
                <a:latin typeface="Consolas" pitchFamily="49" charset="0"/>
                <a:ea typeface="仿宋" pitchFamily="49" charset="-122"/>
                <a:cs typeface="Consolas" pitchFamily="49" charset="0"/>
              </a:rPr>
              <a:t>i</a:t>
            </a:r>
            <a:r>
              <a:rPr lang="en-US"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C00000"/>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en-US" sz="1600" smtClean="0">
                <a:solidFill>
                  <a:srgbClr val="00B0F0"/>
                </a:solidFill>
                <a:latin typeface="Consolas" pitchFamily="49" charset="0"/>
                <a:ea typeface="仿宋" pitchFamily="49" charset="-122"/>
                <a:cs typeface="Consolas" pitchFamily="49" charset="0"/>
              </a:rPr>
              <a:t>执行</a:t>
            </a:r>
            <a:r>
              <a:rPr lang="en-US" altLang="zh-CN" sz="1600" smtClean="0">
                <a:solidFill>
                  <a:srgbClr val="00B0F0"/>
                </a:solidFill>
                <a:latin typeface="Consolas" pitchFamily="49" charset="0"/>
                <a:ea typeface="仿宋" pitchFamily="49" charset="-122"/>
                <a:cs typeface="Consolas" pitchFamily="49" charset="0"/>
              </a:rPr>
              <a:t>n-k</a:t>
            </a:r>
            <a:r>
              <a:rPr lang="zh-CN" altLang="en-US" sz="1600" smtClean="0">
                <a:solidFill>
                  <a:srgbClr val="00B0F0"/>
                </a:solidFill>
                <a:latin typeface="Consolas" pitchFamily="49" charset="0"/>
                <a:ea typeface="仿宋" pitchFamily="49" charset="-122"/>
                <a:cs typeface="Consolas" pitchFamily="49" charset="0"/>
              </a:rPr>
              <a:t>次</a:t>
            </a:r>
            <a:endParaRPr lang="en-US" altLang="zh-CN" sz="1600" dirty="0"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C00000"/>
                </a:solidFill>
                <a:latin typeface="Consolas" pitchFamily="49" charset="0"/>
                <a:ea typeface="仿宋" pitchFamily="49" charset="-122"/>
                <a:cs typeface="Consolas" pitchFamily="49" charset="0"/>
              </a:rPr>
              <a:t>      </a:t>
            </a:r>
            <a:r>
              <a:rPr lang="en-US" altLang="zh-CN" sz="1600" smtClean="0">
                <a:solidFill>
                  <a:srgbClr val="FF0000"/>
                </a:solidFill>
                <a:latin typeface="Consolas" pitchFamily="49" charset="0"/>
                <a:ea typeface="仿宋" pitchFamily="49" charset="-122"/>
                <a:cs typeface="Consolas" pitchFamily="49" charset="0"/>
              </a:rPr>
              <a:t>fun</a:t>
            </a:r>
            <a:r>
              <a:rPr lang="en-US" altLang="zh-CN" sz="1600" smtClean="0">
                <a:solidFill>
                  <a:srgbClr val="C00000"/>
                </a:solidFill>
                <a:latin typeface="Consolas" pitchFamily="49" charset="0"/>
                <a:ea typeface="仿宋" pitchFamily="49" charset="-122"/>
                <a:cs typeface="Consolas" pitchFamily="49" charset="0"/>
              </a:rPr>
              <a:t>(a</a:t>
            </a:r>
            <a:r>
              <a:rPr lang="zh-CN" altLang="en-US" sz="1600" smtClean="0">
                <a:solidFill>
                  <a:srgbClr val="C00000"/>
                </a:solidFill>
                <a:latin typeface="Consolas" pitchFamily="49" charset="0"/>
                <a:ea typeface="仿宋" pitchFamily="49" charset="-122"/>
                <a:cs typeface="Consolas" pitchFamily="49" charset="0"/>
              </a:rPr>
              <a:t>，</a:t>
            </a:r>
            <a:r>
              <a:rPr lang="en-US" altLang="zh-CN" sz="1600" smtClean="0">
                <a:solidFill>
                  <a:srgbClr val="C00000"/>
                </a:solidFill>
                <a:latin typeface="Consolas" pitchFamily="49" charset="0"/>
                <a:ea typeface="仿宋" pitchFamily="49" charset="-122"/>
                <a:cs typeface="Consolas" pitchFamily="49" charset="0"/>
              </a:rPr>
              <a:t>n</a:t>
            </a:r>
            <a:r>
              <a:rPr lang="zh-CN" altLang="en-US" sz="1600" smtClean="0">
                <a:solidFill>
                  <a:srgbClr val="C00000"/>
                </a:solidFill>
                <a:latin typeface="Consolas" pitchFamily="49" charset="0"/>
                <a:ea typeface="仿宋" pitchFamily="49" charset="-122"/>
                <a:cs typeface="Consolas" pitchFamily="49" charset="0"/>
              </a:rPr>
              <a:t>，</a:t>
            </a:r>
            <a:r>
              <a:rPr lang="en-US" altLang="zh-CN" sz="1600" smtClean="0">
                <a:solidFill>
                  <a:srgbClr val="C00000"/>
                </a:solidFill>
                <a:latin typeface="Consolas" pitchFamily="49" charset="0"/>
                <a:ea typeface="仿宋" pitchFamily="49" charset="-122"/>
                <a:cs typeface="Consolas" pitchFamily="49" charset="0"/>
              </a:rPr>
              <a:t>k+1</a:t>
            </a:r>
            <a:r>
              <a:rPr lang="en-US" altLang="zh-CN" sz="1600" dirty="0" smtClean="0">
                <a:solidFill>
                  <a:srgbClr val="C00000"/>
                </a:solidFill>
                <a:latin typeface="Consolas" pitchFamily="49" charset="0"/>
                <a:ea typeface="仿宋" pitchFamily="49" charset="-122"/>
                <a:cs typeface="Consolas" pitchFamily="49" charset="0"/>
              </a:rPr>
              <a:t>);</a:t>
            </a:r>
          </a:p>
          <a:p>
            <a:pPr algn="l">
              <a:lnSpc>
                <a:spcPts val="2500"/>
              </a:lnSpc>
            </a:pPr>
            <a:r>
              <a:rPr lang="en-US" altLang="zh-CN" sz="1600" smtClean="0">
                <a:solidFill>
                  <a:srgbClr val="0000FF"/>
                </a:solidFill>
                <a:latin typeface="Consolas" pitchFamily="49" charset="0"/>
                <a:ea typeface="仿宋" pitchFamily="49" charset="-122"/>
                <a:cs typeface="Consolas" pitchFamily="49" charset="0"/>
              </a:rPr>
              <a:t>   }</a:t>
            </a:r>
            <a:endParaRPr lang="en-US" altLang="zh-CN" sz="1600" dirty="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600" smtClean="0">
                <a:solidFill>
                  <a:srgbClr val="0000FF"/>
                </a:solidFill>
                <a:latin typeface="Consolas" pitchFamily="49" charset="0"/>
                <a:ea typeface="仿宋" pitchFamily="49" charset="-122"/>
                <a:cs typeface="Consolas" pitchFamily="49" charset="0"/>
              </a:rPr>
              <a:t>}    </a:t>
            </a:r>
            <a:endParaRPr lang="zh-CN" altLang="en-US" sz="1600" dirty="0">
              <a:solidFill>
                <a:srgbClr val="0000FF"/>
              </a:solidFill>
              <a:latin typeface="Consolas" pitchFamily="49" charset="0"/>
              <a:ea typeface="仿宋" pitchFamily="49" charset="-122"/>
              <a:cs typeface="Consolas" pitchFamily="49" charset="0"/>
            </a:endParaRPr>
          </a:p>
        </p:txBody>
      </p:sp>
      <p:sp>
        <p:nvSpPr>
          <p:cNvPr id="12" name="TextBox 11"/>
          <p:cNvSpPr txBox="1"/>
          <p:nvPr/>
        </p:nvSpPr>
        <p:spPr>
          <a:xfrm>
            <a:off x="1214414" y="389691"/>
            <a:ext cx="5715040" cy="430887"/>
          </a:xfrm>
          <a:prstGeom prst="rect">
            <a:avLst/>
          </a:prstGeom>
          <a:noFill/>
        </p:spPr>
        <p:txBody>
          <a:bodyPr wrap="square" rtlCol="0">
            <a:spAutoFit/>
          </a:bodyPr>
          <a:lstStyle/>
          <a:p>
            <a:pPr algn="l"/>
            <a:r>
              <a:rPr lang="zh-CN" altLang="en-US" sz="2000" smtClean="0">
                <a:solidFill>
                  <a:srgbClr val="0000FF"/>
                </a:solidFill>
                <a:latin typeface="Consolas" pitchFamily="49" charset="0"/>
                <a:ea typeface="楷体" pitchFamily="49" charset="-122"/>
                <a:cs typeface="Consolas" pitchFamily="49" charset="0"/>
              </a:rPr>
              <a:t>设</a:t>
            </a:r>
            <a:r>
              <a:rPr lang="en-US" altLang="zh-CN" sz="2000" smtClean="0">
                <a:solidFill>
                  <a:srgbClr val="FF00FF"/>
                </a:solidFill>
                <a:latin typeface="Consolas" pitchFamily="49" charset="0"/>
                <a:ea typeface="楷体" pitchFamily="49" charset="-122"/>
                <a:cs typeface="Consolas" pitchFamily="49" charset="0"/>
              </a:rPr>
              <a:t>fun(</a:t>
            </a:r>
            <a:r>
              <a:rPr lang="en-US" altLang="zh-CN" sz="2000" i="1" smtClean="0">
                <a:solidFill>
                  <a:srgbClr val="FF00FF"/>
                </a:solidFill>
                <a:latin typeface="Consolas" pitchFamily="49" charset="0"/>
                <a:ea typeface="楷体" pitchFamily="49" charset="-122"/>
                <a:cs typeface="Consolas" pitchFamily="49" charset="0"/>
              </a:rPr>
              <a:t>a</a:t>
            </a:r>
            <a:r>
              <a:rPr lang="zh-CN" altLang="en-US"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n</a:t>
            </a:r>
            <a:r>
              <a:rPr lang="zh-CN" altLang="en-US"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k</a:t>
            </a:r>
            <a:r>
              <a:rPr lang="en-US" altLang="zh-CN" sz="2000" dirty="0" smtClean="0">
                <a:solidFill>
                  <a:srgbClr val="FF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的执行时间</a:t>
            </a:r>
            <a:r>
              <a:rPr lang="zh-CN" altLang="en-US"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T</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sym typeface="Wingdings"/>
              </a:rPr>
              <a:t>。</a:t>
            </a:r>
            <a:endParaRPr lang="zh-CN" altLang="en-US" sz="2000" dirty="0">
              <a:solidFill>
                <a:srgbClr val="0000FF"/>
              </a:solidFill>
              <a:latin typeface="Consolas" pitchFamily="49" charset="0"/>
              <a:cs typeface="Consolas" pitchFamily="49" charset="0"/>
            </a:endParaRPr>
          </a:p>
        </p:txBody>
      </p:sp>
      <p:grpSp>
        <p:nvGrpSpPr>
          <p:cNvPr id="2" name="组合 27"/>
          <p:cNvGrpSpPr/>
          <p:nvPr/>
        </p:nvGrpSpPr>
        <p:grpSpPr>
          <a:xfrm>
            <a:off x="1000100" y="2032765"/>
            <a:ext cx="7429552" cy="731098"/>
            <a:chOff x="1000100" y="1928802"/>
            <a:chExt cx="7429552" cy="731098"/>
          </a:xfrm>
        </p:grpSpPr>
        <p:sp>
          <p:nvSpPr>
            <p:cNvPr id="19" name="TextBox 18"/>
            <p:cNvSpPr txBox="1"/>
            <p:nvPr/>
          </p:nvSpPr>
          <p:spPr>
            <a:xfrm>
              <a:off x="6072198" y="1928802"/>
              <a:ext cx="2357454" cy="731098"/>
            </a:xfrm>
            <a:prstGeom prst="rect">
              <a:avLst/>
            </a:prstGeom>
            <a:noFill/>
          </p:spPr>
          <p:txBody>
            <a:bodyPr wrap="square" rtlCol="0">
              <a:spAutoFit/>
            </a:bodyPr>
            <a:lstStyle/>
            <a:p>
              <a:pPr algn="l">
                <a:lnSpc>
                  <a:spcPts val="2600"/>
                </a:lnSpc>
                <a:spcBef>
                  <a:spcPts val="0"/>
                </a:spcBef>
              </a:pPr>
              <a:r>
                <a:rPr lang="zh-CN" altLang="en-US" sz="1800" smtClean="0">
                  <a:solidFill>
                    <a:srgbClr val="0000FF"/>
                  </a:solidFill>
                  <a:latin typeface="Consolas" pitchFamily="49" charset="0"/>
                  <a:ea typeface="仿宋" pitchFamily="49" charset="-122"/>
                  <a:cs typeface="Consolas" pitchFamily="49" charset="0"/>
                </a:rPr>
                <a:t>当</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时</a:t>
              </a:r>
              <a:endParaRPr lang="en-US"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T</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 = </a:t>
              </a:r>
              <a:r>
                <a:rPr lang="en-US" altLang="zh-CN" sz="1800" i="1" smtClean="0">
                  <a:solidFill>
                    <a:srgbClr val="0000FF"/>
                  </a:solidFill>
                  <a:latin typeface="Consolas" pitchFamily="49" charset="0"/>
                  <a:ea typeface="仿宋" pitchFamily="49" charset="-122"/>
                  <a:cs typeface="Consolas" pitchFamily="49" charset="0"/>
                </a:rPr>
                <a:t>n</a:t>
              </a:r>
              <a:endParaRPr lang="zh-CN" altLang="en-US" sz="1800">
                <a:solidFill>
                  <a:srgbClr val="0000FF"/>
                </a:solidFill>
                <a:latin typeface="Consolas" pitchFamily="49" charset="0"/>
                <a:ea typeface="仿宋" pitchFamily="49" charset="-122"/>
                <a:cs typeface="Consolas" pitchFamily="49" charset="0"/>
              </a:endParaRPr>
            </a:p>
          </p:txBody>
        </p:sp>
        <p:sp>
          <p:nvSpPr>
            <p:cNvPr id="20" name="圆角矩形 19"/>
            <p:cNvSpPr/>
            <p:nvPr/>
          </p:nvSpPr>
          <p:spPr>
            <a:xfrm>
              <a:off x="1000100" y="1962140"/>
              <a:ext cx="4643470" cy="681042"/>
            </a:xfrm>
            <a:prstGeom prst="roundRect">
              <a:avLst/>
            </a:prstGeom>
            <a:solidFill>
              <a:schemeClr val="bg1">
                <a:lumMod val="95000"/>
                <a:alpha val="13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3" name="左箭头 22"/>
            <p:cNvSpPr/>
            <p:nvPr/>
          </p:nvSpPr>
          <p:spPr>
            <a:xfrm>
              <a:off x="5643570" y="2227273"/>
              <a:ext cx="432000" cy="21431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pSp>
      <p:grpSp>
        <p:nvGrpSpPr>
          <p:cNvPr id="3" name="组合 28"/>
          <p:cNvGrpSpPr/>
          <p:nvPr/>
        </p:nvGrpSpPr>
        <p:grpSpPr>
          <a:xfrm>
            <a:off x="1071538" y="3032897"/>
            <a:ext cx="7991532" cy="1071570"/>
            <a:chOff x="1152500" y="3001474"/>
            <a:chExt cx="7991532" cy="1071570"/>
          </a:xfrm>
        </p:grpSpPr>
        <p:sp>
          <p:nvSpPr>
            <p:cNvPr id="21" name="圆角矩形 20"/>
            <p:cNvSpPr/>
            <p:nvPr/>
          </p:nvSpPr>
          <p:spPr>
            <a:xfrm>
              <a:off x="1152500" y="3001474"/>
              <a:ext cx="4491070" cy="1071570"/>
            </a:xfrm>
            <a:prstGeom prst="roundRect">
              <a:avLst/>
            </a:prstGeom>
            <a:solidFill>
              <a:schemeClr val="bg1">
                <a:lumMod val="95000"/>
                <a:alpha val="13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2" name="TextBox 21"/>
            <p:cNvSpPr txBox="1"/>
            <p:nvPr/>
          </p:nvSpPr>
          <p:spPr>
            <a:xfrm>
              <a:off x="6072198" y="3205740"/>
              <a:ext cx="3071834" cy="759182"/>
            </a:xfrm>
            <a:prstGeom prst="rect">
              <a:avLst/>
            </a:prstGeom>
            <a:noFill/>
          </p:spPr>
          <p:txBody>
            <a:bodyPr wrap="square" rtlCol="0">
              <a:spAutoFit/>
            </a:bodyPr>
            <a:lstStyle/>
            <a:p>
              <a:pPr algn="l">
                <a:lnSpc>
                  <a:spcPts val="2600"/>
                </a:lnSpc>
                <a:spcBef>
                  <a:spcPts val="0"/>
                </a:spcBef>
              </a:pPr>
              <a:r>
                <a:rPr lang="zh-CN" altLang="en-US" sz="1800" smtClean="0">
                  <a:solidFill>
                    <a:srgbClr val="0000FF"/>
                  </a:solidFill>
                  <a:latin typeface="Consolas" pitchFamily="49" charset="0"/>
                  <a:ea typeface="仿宋" pitchFamily="49" charset="-122"/>
                  <a:cs typeface="Consolas" pitchFamily="49" charset="0"/>
                </a:rPr>
                <a:t>当</a:t>
              </a:r>
              <a:r>
                <a:rPr lang="en-US" altLang="zh-CN" sz="1800" i="1" smtClean="0">
                  <a:solidFill>
                    <a:srgbClr val="0000FF"/>
                  </a:solidFill>
                  <a:latin typeface="Consolas" pitchFamily="49" charset="0"/>
                  <a:ea typeface="仿宋" pitchFamily="49" charset="-122"/>
                  <a:cs typeface="Consolas" pitchFamily="49" charset="0"/>
                </a:rPr>
                <a:t>k&lt;n</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时</a:t>
              </a:r>
              <a:endParaRPr lang="en-US"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T</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n,k</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)+T</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n,k</a:t>
              </a:r>
              <a:r>
                <a:rPr lang="en-US" altLang="zh-CN" sz="1800" smtClean="0">
                  <a:solidFill>
                    <a:srgbClr val="0000FF"/>
                  </a:solidFill>
                  <a:latin typeface="Consolas" pitchFamily="49" charset="0"/>
                  <a:ea typeface="仿宋" pitchFamily="49" charset="-122"/>
                  <a:cs typeface="Consolas" pitchFamily="49" charset="0"/>
                </a:rPr>
                <a:t>+1) </a:t>
              </a:r>
              <a:endParaRPr lang="zh-CN" altLang="en-US" sz="1800">
                <a:solidFill>
                  <a:srgbClr val="0000FF"/>
                </a:solidFill>
                <a:latin typeface="Consolas" pitchFamily="49" charset="0"/>
                <a:ea typeface="仿宋" pitchFamily="49" charset="-122"/>
                <a:cs typeface="Consolas" pitchFamily="49" charset="0"/>
              </a:endParaRPr>
            </a:p>
          </p:txBody>
        </p:sp>
        <p:sp>
          <p:nvSpPr>
            <p:cNvPr id="24" name="左箭头 23"/>
            <p:cNvSpPr/>
            <p:nvPr/>
          </p:nvSpPr>
          <p:spPr>
            <a:xfrm>
              <a:off x="5643570" y="3443867"/>
              <a:ext cx="432000" cy="21431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pSp>
      <p:sp>
        <p:nvSpPr>
          <p:cNvPr id="15" name="TextBox 14"/>
          <p:cNvSpPr txBox="1"/>
          <p:nvPr/>
        </p:nvSpPr>
        <p:spPr>
          <a:xfrm>
            <a:off x="571472" y="389691"/>
            <a:ext cx="500066" cy="461665"/>
          </a:xfrm>
          <a:prstGeom prst="rect">
            <a:avLst/>
          </a:prstGeom>
          <a:blipFill>
            <a:blip r:embed="rId2" cstate="print"/>
            <a:tile tx="0" ty="0" sx="100000" sy="100000" flip="none" algn="tl"/>
          </a:blipFill>
          <a:effectLst>
            <a:outerShdw blurRad="76200" dir="13500000" sy="23000" kx="1200000" algn="br"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0" smtClean="0">
                <a:solidFill>
                  <a:srgbClr val="FF0000"/>
                </a:solidFill>
                <a:latin typeface="微软雅黑" pitchFamily="34" charset="-122"/>
                <a:ea typeface="微软雅黑" pitchFamily="34" charset="-122"/>
              </a:rPr>
              <a:t>解</a:t>
            </a:r>
            <a:endParaRPr lang="zh-CN" altLang="en-US" b="0">
              <a:solidFill>
                <a:srgbClr val="FF0000"/>
              </a:solidFill>
              <a:latin typeface="微软雅黑" pitchFamily="34" charset="-122"/>
              <a:ea typeface="微软雅黑" pitchFamily="34" charset="-122"/>
            </a:endParaRPr>
          </a:p>
        </p:txBody>
      </p:sp>
      <p:grpSp>
        <p:nvGrpSpPr>
          <p:cNvPr id="4" name="组合 30"/>
          <p:cNvGrpSpPr/>
          <p:nvPr/>
        </p:nvGrpSpPr>
        <p:grpSpPr>
          <a:xfrm>
            <a:off x="571472" y="4865959"/>
            <a:ext cx="6357982" cy="1420561"/>
            <a:chOff x="571472" y="5072074"/>
            <a:chExt cx="6357982" cy="1420561"/>
          </a:xfrm>
        </p:grpSpPr>
        <p:sp>
          <p:nvSpPr>
            <p:cNvPr id="17" name="Text Box 2"/>
            <p:cNvSpPr txBox="1">
              <a:spLocks noChangeArrowheads="1"/>
            </p:cNvSpPr>
            <p:nvPr/>
          </p:nvSpPr>
          <p:spPr bwMode="auto">
            <a:xfrm>
              <a:off x="571472" y="5584721"/>
              <a:ext cx="6357982" cy="907914"/>
            </a:xfrm>
            <a:prstGeom prst="rect">
              <a:avLst/>
            </a:prstGeom>
            <a:solidFill>
              <a:schemeClr val="accent6">
                <a:lumMod val="20000"/>
                <a:lumOff val="80000"/>
              </a:schemeClr>
            </a:solidFill>
            <a:ln>
              <a:headEnd/>
              <a:tailEnd/>
            </a:ln>
          </p:spPr>
          <p:style>
            <a:lnRef idx="3">
              <a:schemeClr val="lt1"/>
            </a:lnRef>
            <a:fillRef idx="1">
              <a:schemeClr val="accent6"/>
            </a:fillRef>
            <a:effectRef idx="1">
              <a:schemeClr val="accent6"/>
            </a:effectRef>
            <a:fontRef idx="minor">
              <a:schemeClr val="lt1"/>
            </a:fontRef>
          </p:style>
          <p:txBody>
            <a:bodyPr wrap="square" lIns="180000" tIns="108000" bIns="108000">
              <a:spAutoFit/>
            </a:bodyPr>
            <a:lstStyle/>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T</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 = </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	</a:t>
              </a:r>
              <a:r>
                <a:rPr lang="zh-CN" altLang="en-US" sz="1800" dirty="0" smtClean="0">
                  <a:solidFill>
                    <a:srgbClr val="00B0F0"/>
                  </a:solidFill>
                  <a:latin typeface="Consolas" pitchFamily="49" charset="0"/>
                  <a:ea typeface="仿宋" pitchFamily="49" charset="-122"/>
                  <a:cs typeface="Consolas" pitchFamily="49" charset="0"/>
                </a:rPr>
                <a:t>当</a:t>
              </a:r>
              <a:r>
                <a:rPr lang="en-US" altLang="zh-CN" sz="1800" i="1" dirty="0">
                  <a:solidFill>
                    <a:srgbClr val="00B0F0"/>
                  </a:solidFill>
                  <a:latin typeface="Consolas" pitchFamily="49" charset="0"/>
                  <a:ea typeface="仿宋" pitchFamily="49" charset="-122"/>
                  <a:cs typeface="Consolas" pitchFamily="49" charset="0"/>
                </a:rPr>
                <a:t>k</a:t>
              </a:r>
              <a:r>
                <a:rPr lang="en-US" altLang="zh-CN" sz="1800" dirty="0">
                  <a:solidFill>
                    <a:srgbClr val="00B0F0"/>
                  </a:solidFill>
                  <a:latin typeface="Consolas" pitchFamily="49" charset="0"/>
                  <a:ea typeface="仿宋" pitchFamily="49" charset="-122"/>
                  <a:cs typeface="Consolas" pitchFamily="49" charset="0"/>
                </a:rPr>
                <a:t>=</a:t>
              </a:r>
              <a:r>
                <a:rPr lang="en-US" altLang="zh-CN" sz="1800" i="1" dirty="0">
                  <a:solidFill>
                    <a:srgbClr val="00B0F0"/>
                  </a:solidFill>
                  <a:latin typeface="Consolas" pitchFamily="49" charset="0"/>
                  <a:ea typeface="仿宋" pitchFamily="49" charset="-122"/>
                  <a:cs typeface="Consolas" pitchFamily="49" charset="0"/>
                </a:rPr>
                <a:t>n</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时</a:t>
              </a:r>
            </a:p>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T</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 = </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T</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	</a:t>
              </a:r>
              <a:r>
                <a:rPr lang="zh-CN" altLang="en-US" sz="1800" dirty="0" smtClean="0">
                  <a:solidFill>
                    <a:srgbClr val="00B0F0"/>
                  </a:solidFill>
                  <a:latin typeface="Consolas" pitchFamily="49" charset="0"/>
                  <a:ea typeface="仿宋" pitchFamily="49" charset="-122"/>
                  <a:cs typeface="Consolas" pitchFamily="49" charset="0"/>
                </a:rPr>
                <a:t>其他情况</a:t>
              </a:r>
              <a:endParaRPr lang="zh-CN" altLang="en-US" sz="1800" dirty="0">
                <a:solidFill>
                  <a:srgbClr val="00B0F0"/>
                </a:solidFill>
                <a:latin typeface="Consolas" pitchFamily="49" charset="0"/>
                <a:ea typeface="仿宋" pitchFamily="49" charset="-122"/>
                <a:cs typeface="Consolas" pitchFamily="49" charset="0"/>
              </a:endParaRPr>
            </a:p>
          </p:txBody>
        </p:sp>
        <p:sp>
          <p:nvSpPr>
            <p:cNvPr id="18" name="TextBox 17"/>
            <p:cNvSpPr txBox="1"/>
            <p:nvPr/>
          </p:nvSpPr>
          <p:spPr>
            <a:xfrm>
              <a:off x="3143240" y="5072074"/>
              <a:ext cx="2428892" cy="376129"/>
            </a:xfrm>
            <a:prstGeom prst="rect">
              <a:avLst/>
            </a:prstGeom>
            <a:noFill/>
          </p:spPr>
          <p:txBody>
            <a:bodyPr wrap="square"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T</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的递推式：</a:t>
              </a:r>
              <a:endParaRPr lang="zh-CN" altLang="en-US" sz="1800">
                <a:latin typeface="Consolas" pitchFamily="49" charset="0"/>
                <a:ea typeface="仿宋" pitchFamily="49" charset="-122"/>
                <a:cs typeface="Consolas" pitchFamily="49" charset="0"/>
              </a:endParaRPr>
            </a:p>
          </p:txBody>
        </p:sp>
        <p:sp>
          <p:nvSpPr>
            <p:cNvPr id="30" name="下箭头 29"/>
            <p:cNvSpPr/>
            <p:nvPr/>
          </p:nvSpPr>
          <p:spPr>
            <a:xfrm>
              <a:off x="2928926" y="5072074"/>
              <a:ext cx="214314" cy="468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27" name="灯片编号占位符 26"/>
          <p:cNvSpPr>
            <a:spLocks noGrp="1"/>
          </p:cNvSpPr>
          <p:nvPr>
            <p:ph type="sldNum" sz="quarter" idx="12"/>
          </p:nvPr>
        </p:nvSpPr>
        <p:spPr/>
        <p:txBody>
          <a:bodyPr/>
          <a:lstStyle/>
          <a:p>
            <a:fld id="{F225F2F7-8AD0-4BEA-91DC-61D82E2F5127}" type="slidenum">
              <a:rPr lang="en-US" altLang="zh-CN" smtClean="0"/>
              <a:pPr/>
              <a:t>38</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2643182"/>
            <a:ext cx="8001056" cy="2400657"/>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rtlCol="0">
            <a:spAutoFit/>
          </a:bodyPr>
          <a:lstStyle/>
          <a:p>
            <a:pPr algn="just">
              <a:lnSpc>
                <a:spcPct val="100000"/>
              </a:lnSpc>
              <a:spcBef>
                <a:spcPts val="1800"/>
              </a:spcBef>
            </a:pPr>
            <a:r>
              <a:rPr lang="en-US" altLang="zh-CN" sz="1800" smtClean="0">
                <a:solidFill>
                  <a:srgbClr val="0000FF"/>
                </a:solidFill>
                <a:latin typeface="Consolas" pitchFamily="49" charset="0"/>
                <a:ea typeface="楷体" pitchFamily="49" charset="-122"/>
                <a:cs typeface="Consolas" pitchFamily="49" charset="0"/>
              </a:rPr>
              <a:t>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 = T</a:t>
            </a:r>
            <a:r>
              <a:rPr lang="en-US" altLang="zh-CN" sz="1800" baseline="-25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0) = </a:t>
            </a:r>
            <a:r>
              <a:rPr lang="en-US" altLang="zh-CN" sz="1800" i="1" smtClean="0">
                <a:solidFill>
                  <a:srgbClr val="0000FF"/>
                </a:solidFill>
                <a:latin typeface="Consolas" pitchFamily="49" charset="0"/>
                <a:ea typeface="楷体" pitchFamily="49" charset="-122"/>
                <a:cs typeface="Consolas" pitchFamily="49" charset="0"/>
              </a:rPr>
              <a:t>n </a:t>
            </a:r>
            <a:r>
              <a:rPr lang="en-US" altLang="zh-CN" sz="1800" smtClean="0">
                <a:solidFill>
                  <a:srgbClr val="0000FF"/>
                </a:solidFill>
                <a:latin typeface="Consolas" pitchFamily="49" charset="0"/>
                <a:ea typeface="楷体" pitchFamily="49" charset="-122"/>
                <a:cs typeface="Consolas" pitchFamily="49" charset="0"/>
              </a:rPr>
              <a:t>+ T</a:t>
            </a:r>
            <a:r>
              <a:rPr lang="en-US" altLang="zh-CN" sz="1800" baseline="-25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 = </a:t>
            </a:r>
            <a:r>
              <a:rPr lang="en-US" altLang="zh-CN" sz="1800" i="1" smtClean="0">
                <a:solidFill>
                  <a:srgbClr val="0000FF"/>
                </a:solidFill>
                <a:latin typeface="Consolas" pitchFamily="49" charset="0"/>
                <a:ea typeface="楷体" pitchFamily="49" charset="-122"/>
                <a:cs typeface="Consolas" pitchFamily="49" charset="0"/>
              </a:rPr>
              <a:t>n </a:t>
            </a:r>
            <a:r>
              <a:rPr lang="en-US" altLang="zh-CN" sz="1800" smtClean="0">
                <a:solidFill>
                  <a:srgbClr val="0000FF"/>
                </a:solidFill>
                <a:latin typeface="Consolas" pitchFamily="49" charset="0"/>
                <a:ea typeface="楷体" pitchFamily="49" charset="-122"/>
                <a:cs typeface="Consolas" pitchFamily="49" charset="0"/>
              </a:rPr>
              <a:t>+ (</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mj-ea"/>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 + T</a:t>
            </a:r>
            <a:r>
              <a:rPr lang="en-US" altLang="zh-CN" sz="1800" baseline="-25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en-US" altLang="zh-CN" sz="1800" dirty="0" smtClean="0">
                <a:solidFill>
                  <a:srgbClr val="0000FF"/>
                </a:solidFill>
                <a:latin typeface="Consolas" pitchFamily="49" charset="0"/>
                <a:ea typeface="楷体" pitchFamily="49" charset="-122"/>
                <a:cs typeface="Consolas" pitchFamily="49" charset="0"/>
              </a:rPr>
              <a:t>)</a:t>
            </a:r>
          </a:p>
          <a:p>
            <a:pPr algn="just">
              <a:lnSpc>
                <a:spcPct val="100000"/>
              </a:lnSpc>
              <a:spcBef>
                <a:spcPts val="1800"/>
              </a:spcBef>
            </a:pP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宋体" pitchFamily="2" charset="-122"/>
                <a:ea typeface="宋体" pitchFamily="2" charset="-122"/>
                <a:cs typeface="Consolas" pitchFamily="49" charset="0"/>
              </a:rPr>
              <a:t>…</a:t>
            </a:r>
            <a:r>
              <a:rPr lang="en-US" altLang="zh-CN" sz="1800" smtClean="0">
                <a:solidFill>
                  <a:srgbClr val="0000FF"/>
                </a:solidFill>
                <a:latin typeface="Consolas" pitchFamily="49" charset="0"/>
                <a:ea typeface="+mn-ea"/>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mj-ea"/>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 + </a:t>
            </a:r>
            <a:r>
              <a:rPr lang="en-US" altLang="zh-CN" sz="1800" smtClean="0">
                <a:solidFill>
                  <a:srgbClr val="0000FF"/>
                </a:solidFill>
                <a:latin typeface="宋体" pitchFamily="2" charset="-122"/>
                <a:ea typeface="宋体" pitchFamily="2"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+ 2+T</a:t>
            </a:r>
            <a:r>
              <a:rPr lang="en-US" altLang="zh-CN" sz="1800" baseline="-25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mn-ea"/>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en-US" altLang="zh-CN" sz="1800" dirty="0" smtClean="0">
                <a:solidFill>
                  <a:srgbClr val="0000FF"/>
                </a:solidFill>
                <a:latin typeface="Consolas" pitchFamily="49" charset="0"/>
                <a:ea typeface="楷体" pitchFamily="49" charset="-122"/>
                <a:cs typeface="Consolas" pitchFamily="49" charset="0"/>
              </a:rPr>
              <a:t>)</a:t>
            </a:r>
          </a:p>
          <a:p>
            <a:pPr algn="just">
              <a:lnSpc>
                <a:spcPct val="100000"/>
              </a:lnSpc>
              <a:spcBef>
                <a:spcPts val="1800"/>
              </a:spcBef>
            </a:pP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en-US" altLang="zh-CN" sz="1800" i="1" smtClean="0">
                <a:solidFill>
                  <a:srgbClr val="0000FF"/>
                </a:solidFill>
                <a:latin typeface="Consolas" pitchFamily="49" charset="0"/>
                <a:ea typeface="楷体" pitchFamily="49" charset="-122"/>
                <a:cs typeface="Consolas" pitchFamily="49" charset="0"/>
              </a:rPr>
              <a:t>n </a:t>
            </a:r>
            <a:r>
              <a:rPr lang="en-US" altLang="zh-CN" sz="1800" smtClean="0">
                <a:solidFill>
                  <a:srgbClr val="0000FF"/>
                </a:solidFill>
                <a:latin typeface="Consolas" pitchFamily="49" charset="0"/>
                <a:ea typeface="楷体" pitchFamily="49" charset="-122"/>
                <a:cs typeface="Consolas" pitchFamily="49" charset="0"/>
              </a:rPr>
              <a:t>+ (</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mj-ea"/>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 + </a:t>
            </a:r>
            <a:r>
              <a:rPr lang="en-US" altLang="zh-CN" sz="1800" smtClean="0">
                <a:solidFill>
                  <a:srgbClr val="0000FF"/>
                </a:solidFill>
                <a:latin typeface="宋体" pitchFamily="2" charset="-122"/>
                <a:ea typeface="宋体" pitchFamily="2"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+ 2 + </a:t>
            </a:r>
            <a:r>
              <a:rPr lang="en-US" altLang="zh-CN" sz="1800" i="1" smtClean="0">
                <a:solidFill>
                  <a:srgbClr val="0000FF"/>
                </a:solidFill>
                <a:latin typeface="Consolas" pitchFamily="49" charset="0"/>
                <a:ea typeface="楷体" pitchFamily="49" charset="-122"/>
                <a:cs typeface="Consolas" pitchFamily="49" charset="0"/>
              </a:rPr>
              <a:t>n</a:t>
            </a:r>
            <a:endParaRPr lang="en-US" altLang="zh-CN" sz="1800" i="1" dirty="0" smtClean="0">
              <a:solidFill>
                <a:srgbClr val="0000FF"/>
              </a:solidFill>
              <a:latin typeface="Consolas" pitchFamily="49" charset="0"/>
              <a:ea typeface="楷体" pitchFamily="49" charset="-122"/>
              <a:cs typeface="Consolas" pitchFamily="49" charset="0"/>
            </a:endParaRPr>
          </a:p>
          <a:p>
            <a:pPr algn="just">
              <a:lnSpc>
                <a:spcPct val="100000"/>
              </a:lnSpc>
              <a:spcBef>
                <a:spcPts val="1800"/>
              </a:spcBef>
            </a:pP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+1)/2+</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-1</a:t>
            </a:r>
          </a:p>
          <a:p>
            <a:pPr algn="just">
              <a:lnSpc>
                <a:spcPct val="100000"/>
              </a:lnSpc>
              <a:spcBef>
                <a:spcPts val="1800"/>
              </a:spcBef>
            </a:pPr>
            <a:r>
              <a:rPr lang="en-US" altLang="zh-CN" sz="1800" smtClean="0">
                <a:solidFill>
                  <a:srgbClr val="0000FF"/>
                </a:solidFill>
                <a:latin typeface="Consolas" pitchFamily="49" charset="0"/>
                <a:ea typeface="楷体" pitchFamily="49" charset="-122"/>
                <a:cs typeface="Consolas" pitchFamily="49" charset="0"/>
              </a:rPr>
              <a:t>       = O(</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baseline="30000" smtClean="0">
                <a:solidFill>
                  <a:srgbClr val="0000FF"/>
                </a:solidFill>
                <a:latin typeface="Consolas" pitchFamily="49" charset="0"/>
                <a:ea typeface="楷体" pitchFamily="49" charset="-122"/>
                <a:cs typeface="Consolas" pitchFamily="49" charset="0"/>
              </a:rPr>
              <a:t>2</a:t>
            </a:r>
            <a:r>
              <a:rPr lang="en-US" altLang="zh-CN" sz="1800" dirty="0" smtClean="0">
                <a:solidFill>
                  <a:srgbClr val="0000FF"/>
                </a:solidFill>
                <a:latin typeface="Consolas" pitchFamily="49" charset="0"/>
                <a:ea typeface="楷体" pitchFamily="49" charset="-122"/>
                <a:cs typeface="Consolas" pitchFamily="49" charset="0"/>
              </a:rPr>
              <a:t>)</a:t>
            </a:r>
          </a:p>
        </p:txBody>
      </p:sp>
      <p:grpSp>
        <p:nvGrpSpPr>
          <p:cNvPr id="2" name="组合 6"/>
          <p:cNvGrpSpPr/>
          <p:nvPr/>
        </p:nvGrpSpPr>
        <p:grpSpPr>
          <a:xfrm>
            <a:off x="4643438" y="3472911"/>
            <a:ext cx="393700" cy="333375"/>
            <a:chOff x="3856038" y="4098925"/>
            <a:chExt cx="393700" cy="333375"/>
          </a:xfrm>
        </p:grpSpPr>
        <p:sp>
          <p:nvSpPr>
            <p:cNvPr id="203779" name="Line 3"/>
            <p:cNvSpPr>
              <a:spLocks noChangeShapeType="1"/>
            </p:cNvSpPr>
            <p:nvPr/>
          </p:nvSpPr>
          <p:spPr bwMode="auto">
            <a:xfrm flipH="1">
              <a:off x="3856038" y="4098925"/>
              <a:ext cx="360362" cy="287338"/>
            </a:xfrm>
            <a:prstGeom prst="line">
              <a:avLst/>
            </a:prstGeom>
            <a:noFill/>
            <a:ln w="9525">
              <a:solidFill>
                <a:srgbClr val="FF00FF"/>
              </a:solidFill>
              <a:round/>
              <a:headEnd/>
              <a:tailEnd/>
            </a:ln>
            <a:effectLst/>
          </p:spPr>
          <p:txBody>
            <a:bodyPr>
              <a:spAutoFit/>
            </a:bodyPr>
            <a:lstStyle/>
            <a:p>
              <a:endParaRPr lang="zh-CN" altLang="en-US"/>
            </a:p>
          </p:txBody>
        </p:sp>
        <p:sp>
          <p:nvSpPr>
            <p:cNvPr id="203780" name="Line 4"/>
            <p:cNvSpPr>
              <a:spLocks noChangeShapeType="1"/>
            </p:cNvSpPr>
            <p:nvPr/>
          </p:nvSpPr>
          <p:spPr bwMode="auto">
            <a:xfrm flipH="1">
              <a:off x="3889375" y="4144963"/>
              <a:ext cx="360363" cy="287337"/>
            </a:xfrm>
            <a:prstGeom prst="line">
              <a:avLst/>
            </a:prstGeom>
            <a:noFill/>
            <a:ln w="9525">
              <a:solidFill>
                <a:srgbClr val="FF00FF"/>
              </a:solidFill>
              <a:round/>
              <a:headEnd/>
              <a:tailEnd/>
            </a:ln>
            <a:effectLst/>
          </p:spPr>
          <p:txBody>
            <a:bodyPr>
              <a:spAutoFit/>
            </a:bodyPr>
            <a:lstStyle/>
            <a:p>
              <a:endParaRPr lang="zh-CN" altLang="en-US"/>
            </a:p>
          </p:txBody>
        </p:sp>
      </p:grpSp>
      <p:sp>
        <p:nvSpPr>
          <p:cNvPr id="8" name="TextBox 7"/>
          <p:cNvSpPr txBox="1"/>
          <p:nvPr/>
        </p:nvSpPr>
        <p:spPr>
          <a:xfrm>
            <a:off x="571472" y="5212691"/>
            <a:ext cx="5929354" cy="430887"/>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sz="2000" dirty="0" smtClean="0">
                <a:solidFill>
                  <a:srgbClr val="0000FF"/>
                </a:solidFill>
                <a:latin typeface="Consolas" pitchFamily="49" charset="0"/>
                <a:ea typeface="楷体" pitchFamily="49" charset="-122"/>
                <a:cs typeface="Consolas" pitchFamily="49" charset="0"/>
              </a:rPr>
              <a:t>所以</a:t>
            </a:r>
            <a:r>
              <a:rPr lang="zh-CN" altLang="en-US" sz="2000" smtClean="0">
                <a:solidFill>
                  <a:srgbClr val="0000FF"/>
                </a:solidFill>
                <a:latin typeface="Consolas" pitchFamily="49" charset="0"/>
                <a:ea typeface="楷体" pitchFamily="49" charset="-122"/>
                <a:cs typeface="Consolas" pitchFamily="49" charset="0"/>
              </a:rPr>
              <a:t>调用</a:t>
            </a:r>
            <a:r>
              <a:rPr lang="en-US" altLang="zh-CN" sz="2000" smtClean="0">
                <a:solidFill>
                  <a:srgbClr val="0000FF"/>
                </a:solidFill>
                <a:latin typeface="Consolas" pitchFamily="49" charset="0"/>
                <a:ea typeface="楷体" pitchFamily="49" charset="-122"/>
                <a:cs typeface="Consolas" pitchFamily="49" charset="0"/>
              </a:rPr>
              <a:t>fun(</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的时间复杂度为</a:t>
            </a:r>
            <a:r>
              <a:rPr lang="en-US" altLang="zh-CN" sz="2000" dirty="0" smtClean="0">
                <a:solidFill>
                  <a:srgbClr val="FF3300"/>
                </a:solidFill>
                <a:latin typeface="Consolas" pitchFamily="49" charset="0"/>
                <a:ea typeface="楷体" pitchFamily="49" charset="-122"/>
                <a:cs typeface="Consolas" pitchFamily="49" charset="0"/>
              </a:rPr>
              <a:t>O(</a:t>
            </a:r>
            <a:r>
              <a:rPr lang="en-US" altLang="zh-CN" sz="2000" i="1" dirty="0" err="1" smtClean="0">
                <a:solidFill>
                  <a:srgbClr val="FF3300"/>
                </a:solidFill>
                <a:latin typeface="Consolas" pitchFamily="49" charset="0"/>
                <a:ea typeface="楷体" pitchFamily="49" charset="-122"/>
                <a:cs typeface="Consolas" pitchFamily="49" charset="0"/>
              </a:rPr>
              <a:t>n</a:t>
            </a:r>
            <a:r>
              <a:rPr lang="en-US" altLang="zh-CN" sz="2000" baseline="30000" dirty="0" err="1" smtClean="0">
                <a:solidFill>
                  <a:srgbClr val="FF3300"/>
                </a:solidFill>
                <a:latin typeface="Consolas" pitchFamily="49" charset="0"/>
                <a:ea typeface="楷体" pitchFamily="49" charset="-122"/>
                <a:cs typeface="Consolas" pitchFamily="49" charset="0"/>
              </a:rPr>
              <a:t>2</a:t>
            </a:r>
            <a:r>
              <a:rPr lang="en-US" altLang="zh-CN" sz="2000" dirty="0" smtClean="0">
                <a:solidFill>
                  <a:srgbClr val="FF3300"/>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latin typeface="Consolas" pitchFamily="49" charset="0"/>
              <a:cs typeface="Consolas" pitchFamily="49" charset="0"/>
            </a:endParaRPr>
          </a:p>
        </p:txBody>
      </p:sp>
      <p:sp>
        <p:nvSpPr>
          <p:cNvPr id="203778" name="Text Box 2"/>
          <p:cNvSpPr txBox="1">
            <a:spLocks noChangeArrowheads="1"/>
          </p:cNvSpPr>
          <p:nvPr/>
        </p:nvSpPr>
        <p:spPr bwMode="auto">
          <a:xfrm>
            <a:off x="571472" y="357166"/>
            <a:ext cx="6357982" cy="907914"/>
          </a:xfrm>
          <a:prstGeom prst="rect">
            <a:avLst/>
          </a:prstGeom>
          <a:solidFill>
            <a:schemeClr val="accent6">
              <a:lumMod val="20000"/>
              <a:lumOff val="80000"/>
            </a:schemeClr>
          </a:solidFill>
          <a:ln>
            <a:headEnd/>
            <a:tailEnd/>
          </a:ln>
        </p:spPr>
        <p:style>
          <a:lnRef idx="3">
            <a:schemeClr val="lt1"/>
          </a:lnRef>
          <a:fillRef idx="1">
            <a:schemeClr val="accent6"/>
          </a:fillRef>
          <a:effectRef idx="1">
            <a:schemeClr val="accent6"/>
          </a:effectRef>
          <a:fontRef idx="minor">
            <a:schemeClr val="lt1"/>
          </a:fontRef>
        </p:style>
        <p:txBody>
          <a:bodyPr wrap="square" lIns="180000" tIns="108000" bIns="108000">
            <a:spAutoFit/>
          </a:bodyPr>
          <a:lstStyle/>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T</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 = </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	</a:t>
            </a:r>
            <a:r>
              <a:rPr lang="zh-CN" altLang="en-US" sz="1800" dirty="0" smtClean="0">
                <a:solidFill>
                  <a:srgbClr val="00B0F0"/>
                </a:solidFill>
                <a:latin typeface="Consolas" pitchFamily="49" charset="0"/>
                <a:ea typeface="仿宋" pitchFamily="49" charset="-122"/>
                <a:cs typeface="Consolas" pitchFamily="49" charset="0"/>
              </a:rPr>
              <a:t>当</a:t>
            </a:r>
            <a:r>
              <a:rPr lang="en-US" altLang="zh-CN" sz="1800" i="1" dirty="0">
                <a:solidFill>
                  <a:srgbClr val="00B0F0"/>
                </a:solidFill>
                <a:latin typeface="Consolas" pitchFamily="49" charset="0"/>
                <a:ea typeface="仿宋" pitchFamily="49" charset="-122"/>
                <a:cs typeface="Consolas" pitchFamily="49" charset="0"/>
              </a:rPr>
              <a:t>k</a:t>
            </a:r>
            <a:r>
              <a:rPr lang="en-US" altLang="zh-CN" sz="1800" dirty="0">
                <a:solidFill>
                  <a:srgbClr val="00B0F0"/>
                </a:solidFill>
                <a:latin typeface="Consolas" pitchFamily="49" charset="0"/>
                <a:ea typeface="仿宋" pitchFamily="49" charset="-122"/>
                <a:cs typeface="Consolas" pitchFamily="49" charset="0"/>
              </a:rPr>
              <a:t>=</a:t>
            </a:r>
            <a:r>
              <a:rPr lang="en-US" altLang="zh-CN" sz="1800" i="1" dirty="0">
                <a:solidFill>
                  <a:srgbClr val="00B0F0"/>
                </a:solidFill>
                <a:latin typeface="Consolas" pitchFamily="49" charset="0"/>
                <a:ea typeface="仿宋" pitchFamily="49" charset="-122"/>
                <a:cs typeface="Consolas" pitchFamily="49" charset="0"/>
              </a:rPr>
              <a:t>n</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时</a:t>
            </a:r>
          </a:p>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T</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 = </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T</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	</a:t>
            </a:r>
            <a:r>
              <a:rPr lang="zh-CN" altLang="en-US" sz="1800" dirty="0" smtClean="0">
                <a:solidFill>
                  <a:srgbClr val="00B0F0"/>
                </a:solidFill>
                <a:latin typeface="Consolas" pitchFamily="49" charset="0"/>
                <a:ea typeface="仿宋" pitchFamily="49" charset="-122"/>
                <a:cs typeface="Consolas" pitchFamily="49" charset="0"/>
              </a:rPr>
              <a:t>其他情况</a:t>
            </a:r>
            <a:endParaRPr lang="zh-CN" altLang="en-US" sz="1800" dirty="0">
              <a:solidFill>
                <a:srgbClr val="00B0F0"/>
              </a:solidFill>
              <a:latin typeface="Consolas" pitchFamily="49" charset="0"/>
              <a:ea typeface="仿宋" pitchFamily="49" charset="-122"/>
              <a:cs typeface="Consolas" pitchFamily="49" charset="0"/>
            </a:endParaRPr>
          </a:p>
        </p:txBody>
      </p:sp>
      <p:grpSp>
        <p:nvGrpSpPr>
          <p:cNvPr id="3" name="组合 18"/>
          <p:cNvGrpSpPr/>
          <p:nvPr/>
        </p:nvGrpSpPr>
        <p:grpSpPr>
          <a:xfrm>
            <a:off x="357158" y="1571612"/>
            <a:ext cx="7909522" cy="759182"/>
            <a:chOff x="357158" y="1571612"/>
            <a:chExt cx="7909522" cy="759182"/>
          </a:xfrm>
        </p:grpSpPr>
        <p:sp>
          <p:nvSpPr>
            <p:cNvPr id="6" name="TextBox 5"/>
            <p:cNvSpPr txBox="1"/>
            <p:nvPr/>
          </p:nvSpPr>
          <p:spPr>
            <a:xfrm>
              <a:off x="357158" y="1571612"/>
              <a:ext cx="5357850" cy="759182"/>
            </a:xfrm>
            <a:prstGeom prst="rect">
              <a:avLst/>
            </a:prstGeom>
            <a:noFill/>
          </p:spPr>
          <p:txBody>
            <a:bodyPr wrap="square" rtlCol="0">
              <a:spAutoFit/>
            </a:bodyPr>
            <a:lstStyle/>
            <a:p>
              <a:pPr marL="457200" indent="-457200" algn="l">
                <a:lnSpc>
                  <a:spcPts val="2600"/>
                </a:lnSpc>
                <a:spcBef>
                  <a:spcPts val="0"/>
                </a:spcBef>
                <a:buBlip>
                  <a:blip r:embed="rId2"/>
                </a:buBlip>
              </a:pPr>
              <a:r>
                <a:rPr lang="zh-CN" altLang="en-US" sz="1800" smtClean="0">
                  <a:solidFill>
                    <a:srgbClr val="0000FF"/>
                  </a:solidFill>
                  <a:latin typeface="Consolas" pitchFamily="49" charset="0"/>
                  <a:ea typeface="楷体" pitchFamily="49" charset="-122"/>
                  <a:cs typeface="Consolas" pitchFamily="49" charset="0"/>
                </a:rPr>
                <a:t>设</a:t>
              </a:r>
              <a:r>
                <a:rPr lang="en-US" altLang="zh-CN" sz="1800" smtClean="0">
                  <a:solidFill>
                    <a:srgbClr val="FF00FF"/>
                  </a:solidFill>
                  <a:latin typeface="Consolas" pitchFamily="49" charset="0"/>
                  <a:ea typeface="楷体" pitchFamily="49" charset="-122"/>
                  <a:cs typeface="Consolas" pitchFamily="49" charset="0"/>
                </a:rPr>
                <a:t>fun(</a:t>
              </a:r>
              <a:r>
                <a:rPr lang="en-US" altLang="zh-CN" sz="1800" i="1" smtClean="0">
                  <a:solidFill>
                    <a:srgbClr val="FF00FF"/>
                  </a:solidFill>
                  <a:latin typeface="Consolas" pitchFamily="49" charset="0"/>
                  <a:ea typeface="楷体" pitchFamily="49" charset="-122"/>
                  <a:cs typeface="Consolas" pitchFamily="49" charset="0"/>
                </a:rPr>
                <a:t>a</a:t>
              </a:r>
              <a:r>
                <a:rPr lang="zh-CN" altLang="en-US" sz="1800" smtClean="0">
                  <a:solidFill>
                    <a:srgbClr val="FF00FF"/>
                  </a:solidFill>
                  <a:latin typeface="Consolas" pitchFamily="49" charset="0"/>
                  <a:ea typeface="楷体" pitchFamily="49" charset="-122"/>
                  <a:cs typeface="Consolas" pitchFamily="49" charset="0"/>
                </a:rPr>
                <a:t>，</a:t>
              </a:r>
              <a:r>
                <a:rPr lang="en-US" altLang="zh-CN" sz="1800" i="1" smtClean="0">
                  <a:solidFill>
                    <a:srgbClr val="FF00FF"/>
                  </a:solidFill>
                  <a:latin typeface="Consolas" pitchFamily="49" charset="0"/>
                  <a:ea typeface="楷体" pitchFamily="49" charset="-122"/>
                  <a:cs typeface="Consolas" pitchFamily="49" charset="0"/>
                </a:rPr>
                <a:t>n</a:t>
              </a:r>
              <a:r>
                <a:rPr lang="zh-CN" altLang="en-US" sz="1800" smtClean="0">
                  <a:solidFill>
                    <a:srgbClr val="FF00FF"/>
                  </a:solidFill>
                  <a:latin typeface="Consolas" pitchFamily="49" charset="0"/>
                  <a:ea typeface="楷体" pitchFamily="49" charset="-122"/>
                  <a:cs typeface="Consolas" pitchFamily="49" charset="0"/>
                </a:rPr>
                <a:t>，</a:t>
              </a:r>
              <a:r>
                <a:rPr lang="en-US" altLang="zh-CN" sz="1800" smtClean="0">
                  <a:solidFill>
                    <a:srgbClr val="FF00FF"/>
                  </a:solidFill>
                  <a:latin typeface="Consolas" pitchFamily="49" charset="0"/>
                  <a:ea typeface="楷体" pitchFamily="49" charset="-122"/>
                  <a:cs typeface="Consolas" pitchFamily="49" charset="0"/>
                </a:rPr>
                <a:t>0</a:t>
              </a:r>
              <a:r>
                <a:rPr lang="en-US" altLang="zh-CN" sz="1800" dirty="0" smtClean="0">
                  <a:solidFill>
                    <a:srgbClr val="FF00FF"/>
                  </a:solidFill>
                  <a:latin typeface="Consolas" pitchFamily="49" charset="0"/>
                  <a:ea typeface="楷体" pitchFamily="49" charset="-122"/>
                  <a:cs typeface="Consolas" pitchFamily="49" charset="0"/>
                </a:rPr>
                <a:t>)</a:t>
              </a:r>
              <a:r>
                <a:rPr lang="zh-CN" altLang="en-US" sz="1800" dirty="0" smtClean="0">
                  <a:solidFill>
                    <a:srgbClr val="0000FF"/>
                  </a:solidFill>
                  <a:latin typeface="Consolas" pitchFamily="49" charset="0"/>
                  <a:ea typeface="楷体" pitchFamily="49" charset="-122"/>
                  <a:cs typeface="Consolas" pitchFamily="49" charset="0"/>
                </a:rPr>
                <a:t>的执行时间为</a:t>
              </a:r>
              <a:r>
                <a:rPr lang="en-US" altLang="zh-CN" sz="1800" smtClean="0">
                  <a:solidFill>
                    <a:srgbClr val="0000FF"/>
                  </a:solidFill>
                  <a:latin typeface="Consolas" pitchFamily="49" charset="0"/>
                  <a:ea typeface="楷体" pitchFamily="49" charset="-122"/>
                  <a:cs typeface="Consolas" pitchFamily="49" charset="0"/>
                </a:rPr>
                <a:t>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a:t>
              </a:r>
            </a:p>
            <a:p>
              <a:pPr marL="457200" indent="-457200" algn="l">
                <a:lnSpc>
                  <a:spcPts val="2600"/>
                </a:lnSpc>
                <a:spcBef>
                  <a:spcPts val="0"/>
                </a:spcBef>
                <a:buBlip>
                  <a:blip r:embed="rId2"/>
                </a:buBlip>
              </a:pPr>
              <a:r>
                <a:rPr lang="zh-CN" altLang="en-US" sz="1800" smtClean="0">
                  <a:solidFill>
                    <a:srgbClr val="0000FF"/>
                  </a:solidFill>
                  <a:latin typeface="Consolas" pitchFamily="49" charset="0"/>
                  <a:ea typeface="楷体" pitchFamily="49" charset="-122"/>
                  <a:cs typeface="Consolas" pitchFamily="49" charset="0"/>
                </a:rPr>
                <a:t>而</a:t>
              </a:r>
              <a:r>
                <a:rPr lang="en-US" altLang="zh-CN" sz="1800" smtClean="0">
                  <a:solidFill>
                    <a:srgbClr val="FF00FF"/>
                  </a:solidFill>
                  <a:latin typeface="Consolas" pitchFamily="49" charset="0"/>
                  <a:ea typeface="楷体" pitchFamily="49" charset="-122"/>
                  <a:cs typeface="Consolas" pitchFamily="49" charset="0"/>
                </a:rPr>
                <a:t>fun(</a:t>
              </a:r>
              <a:r>
                <a:rPr lang="en-US" altLang="zh-CN" sz="1800" i="1" smtClean="0">
                  <a:solidFill>
                    <a:srgbClr val="FF00FF"/>
                  </a:solidFill>
                  <a:latin typeface="Consolas" pitchFamily="49" charset="0"/>
                  <a:ea typeface="楷体" pitchFamily="49" charset="-122"/>
                  <a:cs typeface="Consolas" pitchFamily="49" charset="0"/>
                </a:rPr>
                <a:t>a</a:t>
              </a:r>
              <a:r>
                <a:rPr lang="zh-CN" altLang="en-US" sz="1800" smtClean="0">
                  <a:solidFill>
                    <a:srgbClr val="FF00FF"/>
                  </a:solidFill>
                  <a:latin typeface="Consolas" pitchFamily="49" charset="0"/>
                  <a:ea typeface="楷体" pitchFamily="49" charset="-122"/>
                  <a:cs typeface="Consolas" pitchFamily="49" charset="0"/>
                </a:rPr>
                <a:t>，</a:t>
              </a:r>
              <a:r>
                <a:rPr lang="en-US" altLang="zh-CN" sz="1800" i="1" smtClean="0">
                  <a:solidFill>
                    <a:srgbClr val="FF00FF"/>
                  </a:solidFill>
                  <a:latin typeface="Consolas" pitchFamily="49" charset="0"/>
                  <a:ea typeface="楷体" pitchFamily="49" charset="-122"/>
                  <a:cs typeface="Consolas" pitchFamily="49" charset="0"/>
                </a:rPr>
                <a:t>n</a:t>
              </a:r>
              <a:r>
                <a:rPr lang="zh-CN" altLang="en-US" sz="1800" smtClean="0">
                  <a:solidFill>
                    <a:srgbClr val="FF00FF"/>
                  </a:solidFill>
                  <a:latin typeface="Consolas" pitchFamily="49" charset="0"/>
                  <a:ea typeface="楷体" pitchFamily="49" charset="-122"/>
                  <a:cs typeface="Consolas" pitchFamily="49" charset="0"/>
                </a:rPr>
                <a:t>，</a:t>
              </a:r>
              <a:r>
                <a:rPr lang="en-US" altLang="zh-CN" sz="1800" i="1" smtClean="0">
                  <a:solidFill>
                    <a:srgbClr val="FF00FF"/>
                  </a:solidFill>
                  <a:latin typeface="Consolas" pitchFamily="49" charset="0"/>
                  <a:ea typeface="楷体" pitchFamily="49" charset="-122"/>
                  <a:cs typeface="Consolas" pitchFamily="49" charset="0"/>
                </a:rPr>
                <a:t>k</a:t>
              </a:r>
              <a:r>
                <a:rPr lang="en-US" altLang="zh-CN" sz="1800" dirty="0" smtClean="0">
                  <a:solidFill>
                    <a:srgbClr val="FF00FF"/>
                  </a:solidFill>
                  <a:latin typeface="Consolas" pitchFamily="49" charset="0"/>
                  <a:ea typeface="楷体" pitchFamily="49" charset="-122"/>
                  <a:cs typeface="Consolas" pitchFamily="49" charset="0"/>
                </a:rPr>
                <a:t>)</a:t>
              </a:r>
              <a:r>
                <a:rPr lang="zh-CN" altLang="en-US" sz="1800" dirty="0" smtClean="0">
                  <a:solidFill>
                    <a:srgbClr val="0000FF"/>
                  </a:solidFill>
                  <a:latin typeface="Consolas" pitchFamily="49" charset="0"/>
                  <a:ea typeface="楷体" pitchFamily="49" charset="-122"/>
                  <a:cs typeface="Consolas" pitchFamily="49" charset="0"/>
                </a:rPr>
                <a:t>的执行时间</a:t>
              </a:r>
              <a:r>
                <a:rPr lang="zh-CN" altLang="en-US" sz="1800" smtClean="0">
                  <a:solidFill>
                    <a:srgbClr val="0000FF"/>
                  </a:solidFill>
                  <a:latin typeface="Consolas" pitchFamily="49" charset="0"/>
                  <a:ea typeface="楷体" pitchFamily="49" charset="-122"/>
                  <a:cs typeface="Consolas" pitchFamily="49" charset="0"/>
                </a:rPr>
                <a:t>为</a:t>
              </a:r>
              <a:r>
                <a:rPr lang="en-US" altLang="zh-CN" sz="1800" smtClean="0">
                  <a:solidFill>
                    <a:srgbClr val="0000FF"/>
                  </a:solidFill>
                  <a:latin typeface="Consolas" pitchFamily="49" charset="0"/>
                  <a:ea typeface="楷体" pitchFamily="49" charset="-122"/>
                  <a:cs typeface="Consolas" pitchFamily="49" charset="0"/>
                </a:rPr>
                <a:t>T</a:t>
              </a:r>
              <a:r>
                <a:rPr lang="en-US" altLang="zh-CN" sz="1800" baseline="-25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k</a:t>
              </a:r>
              <a:r>
                <a:rPr lang="en-US" altLang="zh-CN" sz="1800" smtClean="0">
                  <a:solidFill>
                    <a:srgbClr val="0000FF"/>
                  </a:solidFill>
                  <a:latin typeface="Consolas" pitchFamily="49" charset="0"/>
                  <a:ea typeface="楷体" pitchFamily="49" charset="-122"/>
                  <a:cs typeface="Consolas" pitchFamily="49" charset="0"/>
                </a:rPr>
                <a:t>)</a:t>
              </a:r>
              <a:endParaRPr lang="zh-CN" altLang="en-US" sz="1800" dirty="0">
                <a:solidFill>
                  <a:srgbClr val="0000FF"/>
                </a:solidFill>
                <a:latin typeface="Consolas" pitchFamily="49" charset="0"/>
                <a:cs typeface="Consolas" pitchFamily="49" charset="0"/>
              </a:endParaRPr>
            </a:p>
          </p:txBody>
        </p:sp>
        <p:sp>
          <p:nvSpPr>
            <p:cNvPr id="16" name="TextBox 15"/>
            <p:cNvSpPr txBox="1"/>
            <p:nvPr/>
          </p:nvSpPr>
          <p:spPr>
            <a:xfrm>
              <a:off x="6123540" y="1683242"/>
              <a:ext cx="2143140" cy="430887"/>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楷体" pitchFamily="49" charset="-122"/>
                  <a:cs typeface="Consolas" pitchFamily="49" charset="0"/>
                  <a:sym typeface="Wingdings"/>
                </a:rPr>
                <a:t>T(</a:t>
              </a:r>
              <a:r>
                <a:rPr lang="en-US" altLang="zh-CN" sz="2000" i="1" smtClean="0">
                  <a:solidFill>
                    <a:srgbClr val="0000FF"/>
                  </a:solidFill>
                  <a:latin typeface="Consolas" pitchFamily="49" charset="0"/>
                  <a:ea typeface="楷体" pitchFamily="49" charset="-122"/>
                  <a:cs typeface="Consolas" pitchFamily="49" charset="0"/>
                  <a:sym typeface="Wingdings"/>
                </a:rPr>
                <a:t>n</a:t>
              </a:r>
              <a:r>
                <a:rPr lang="en-US" altLang="zh-CN" sz="2000" smtClean="0">
                  <a:solidFill>
                    <a:srgbClr val="0000FF"/>
                  </a:solidFill>
                  <a:latin typeface="Consolas" pitchFamily="49" charset="0"/>
                  <a:ea typeface="楷体" pitchFamily="49" charset="-122"/>
                  <a:cs typeface="Consolas" pitchFamily="49" charset="0"/>
                  <a:sym typeface="Wingdings"/>
                </a:rPr>
                <a:t>)=T</a:t>
              </a:r>
              <a:r>
                <a:rPr lang="en-US" altLang="zh-CN" sz="2000" baseline="-25000" smtClean="0">
                  <a:solidFill>
                    <a:srgbClr val="0000FF"/>
                  </a:solidFill>
                  <a:latin typeface="Consolas" pitchFamily="49" charset="0"/>
                  <a:ea typeface="楷体" pitchFamily="49" charset="-122"/>
                  <a:cs typeface="Consolas" pitchFamily="49" charset="0"/>
                  <a:sym typeface="Wingdings"/>
                </a:rPr>
                <a:t>1</a:t>
              </a:r>
              <a:r>
                <a:rPr lang="en-US" altLang="zh-CN" sz="2000" smtClean="0">
                  <a:solidFill>
                    <a:srgbClr val="0000FF"/>
                  </a:solidFill>
                  <a:latin typeface="Consolas" pitchFamily="49" charset="0"/>
                  <a:ea typeface="楷体" pitchFamily="49" charset="-122"/>
                  <a:cs typeface="Consolas" pitchFamily="49" charset="0"/>
                  <a:sym typeface="Wingdings"/>
                </a:rPr>
                <a:t>(</a:t>
              </a:r>
              <a:r>
                <a:rPr lang="en-US" altLang="zh-CN" sz="2000" i="1" smtClean="0">
                  <a:solidFill>
                    <a:srgbClr val="0000FF"/>
                  </a:solidFill>
                  <a:latin typeface="Consolas" pitchFamily="49" charset="0"/>
                  <a:ea typeface="楷体" pitchFamily="49" charset="-122"/>
                  <a:cs typeface="Consolas" pitchFamily="49" charset="0"/>
                  <a:sym typeface="Wingdings"/>
                </a:rPr>
                <a:t>n</a:t>
              </a:r>
              <a:r>
                <a:rPr lang="zh-CN" altLang="en-US" sz="2000" smtClean="0">
                  <a:solidFill>
                    <a:srgbClr val="0000FF"/>
                  </a:solidFill>
                  <a:latin typeface="Consolas" pitchFamily="49" charset="0"/>
                  <a:ea typeface="楷体" pitchFamily="49" charset="-122"/>
                  <a:cs typeface="Consolas" pitchFamily="49" charset="0"/>
                  <a:sym typeface="Wingdings"/>
                </a:rPr>
                <a:t>，</a:t>
              </a:r>
              <a:r>
                <a:rPr lang="en-US" altLang="zh-CN" sz="2000" smtClean="0">
                  <a:solidFill>
                    <a:srgbClr val="0000FF"/>
                  </a:solidFill>
                  <a:latin typeface="Consolas" pitchFamily="49" charset="0"/>
                  <a:ea typeface="楷体" pitchFamily="49" charset="-122"/>
                  <a:cs typeface="Consolas" pitchFamily="49" charset="0"/>
                  <a:sym typeface="Wingdings"/>
                </a:rPr>
                <a:t>0)</a:t>
              </a:r>
              <a:endParaRPr lang="zh-CN" altLang="en-US" sz="2000"/>
            </a:p>
          </p:txBody>
        </p:sp>
        <p:sp>
          <p:nvSpPr>
            <p:cNvPr id="18" name="右箭头 17"/>
            <p:cNvSpPr/>
            <p:nvPr/>
          </p:nvSpPr>
          <p:spPr>
            <a:xfrm>
              <a:off x="5643570" y="1785926"/>
              <a:ext cx="357190"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15" name="灯片编号占位符 14"/>
          <p:cNvSpPr>
            <a:spLocks noGrp="1"/>
          </p:cNvSpPr>
          <p:nvPr>
            <p:ph type="sldNum" sz="quarter" idx="12"/>
          </p:nvPr>
        </p:nvSpPr>
        <p:spPr/>
        <p:txBody>
          <a:bodyPr/>
          <a:lstStyle/>
          <a:p>
            <a:fld id="{F225F2F7-8AD0-4BEA-91DC-61D82E2F5127}" type="slidenum">
              <a:rPr lang="en-US" altLang="zh-CN" smtClean="0"/>
              <a:pPr/>
              <a:t>39</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142976" y="714356"/>
            <a:ext cx="3786214" cy="400110"/>
          </a:xfrm>
          <a:prstGeom prst="rect">
            <a:avLst/>
          </a:prstGeom>
          <a:noFill/>
          <a:ln w="9525">
            <a:noFill/>
            <a:miter lim="800000"/>
            <a:headEnd/>
            <a:tailEnd/>
          </a:ln>
          <a:effectLst/>
        </p:spPr>
        <p:txBody>
          <a:bodyPr wrap="square">
            <a:spAutoFit/>
          </a:bodyPr>
          <a:lstStyle/>
          <a:p>
            <a:pPr algn="l">
              <a:spcBef>
                <a:spcPct val="50000"/>
              </a:spcBef>
            </a:pPr>
            <a:r>
              <a:rPr kumimoji="1" lang="zh-CN" altLang="en-US" sz="2000" smtClean="0">
                <a:ea typeface="楷体" pitchFamily="49" charset="-122"/>
                <a:cs typeface="Times New Roman" pitchFamily="18" charset="0"/>
              </a:rPr>
              <a:t>间接递归示例：       </a:t>
            </a:r>
            <a:endParaRPr kumimoji="1" lang="zh-CN" altLang="en-US" sz="2000" dirty="0">
              <a:ea typeface="楷体" pitchFamily="49" charset="-122"/>
              <a:cs typeface="Times New Roman" pitchFamily="18" charset="0"/>
            </a:endParaRPr>
          </a:p>
        </p:txBody>
      </p:sp>
      <p:sp>
        <p:nvSpPr>
          <p:cNvPr id="5" name="TextBox 4"/>
          <p:cNvSpPr txBox="1"/>
          <p:nvPr/>
        </p:nvSpPr>
        <p:spPr>
          <a:xfrm>
            <a:off x="1928794" y="1500174"/>
            <a:ext cx="2000264" cy="2157102"/>
          </a:xfrm>
          <a:prstGeom prst="rect">
            <a:avLst/>
          </a:prstGeom>
          <a:solidFill>
            <a:schemeClr val="bg1">
              <a:lumMod val="95000"/>
            </a:schemeClr>
          </a:solidFill>
          <a:scene3d>
            <a:camera prst="perspectiveRight"/>
            <a:lightRig rig="threePt" dir="t"/>
          </a:scene3d>
        </p:spPr>
        <p:style>
          <a:lnRef idx="1">
            <a:schemeClr val="accent5"/>
          </a:lnRef>
          <a:fillRef idx="2">
            <a:schemeClr val="accent5"/>
          </a:fillRef>
          <a:effectRef idx="1">
            <a:schemeClr val="accent5"/>
          </a:effectRef>
          <a:fontRef idx="minor">
            <a:schemeClr val="dk1"/>
          </a:fontRef>
        </p:style>
        <p:txBody>
          <a:bodyPr wrap="square" lIns="144000" tIns="108000" bIns="108000" rtlCol="0">
            <a:spAutoFit/>
          </a:bodyPr>
          <a:lstStyle/>
          <a:p>
            <a:pPr algn="l"/>
            <a:r>
              <a:rPr lang="en-US" altLang="zh-CN" sz="1800" smtClean="0">
                <a:solidFill>
                  <a:srgbClr val="0000FF"/>
                </a:solidFill>
                <a:latin typeface="Consolas" pitchFamily="49" charset="0"/>
                <a:cs typeface="Consolas" pitchFamily="49" charset="0"/>
              </a:rPr>
              <a:t>void  </a:t>
            </a:r>
            <a:r>
              <a:rPr lang="en-US" altLang="zh-CN" sz="1800" smtClean="0">
                <a:solidFill>
                  <a:srgbClr val="FF0000"/>
                </a:solidFill>
                <a:latin typeface="Consolas" pitchFamily="49" charset="0"/>
                <a:cs typeface="Consolas" pitchFamily="49" charset="0"/>
              </a:rPr>
              <a:t>f1</a:t>
            </a:r>
            <a:r>
              <a:rPr lang="en-US" altLang="zh-CN" sz="1800" smtClean="0">
                <a:solidFill>
                  <a:srgbClr val="0000FF"/>
                </a:solidFill>
                <a:latin typeface="Consolas" pitchFamily="49" charset="0"/>
                <a:cs typeface="Consolas" pitchFamily="49" charset="0"/>
              </a:rPr>
              <a:t>(</a:t>
            </a:r>
            <a:r>
              <a:rPr lang="en-US" sz="1800" dirty="0" smtClean="0">
                <a:solidFill>
                  <a:srgbClr val="0000FF"/>
                </a:solidFill>
                <a:latin typeface="Consolas" pitchFamily="49" charset="0"/>
                <a:cs typeface="Consolas" pitchFamily="49" charset="0"/>
                <a:sym typeface="Symbol"/>
              </a:rPr>
              <a:t>)</a:t>
            </a:r>
          </a:p>
          <a:p>
            <a:pPr algn="l"/>
            <a:r>
              <a:rPr lang="en-US" altLang="zh-CN" sz="1800" dirty="0" smtClean="0">
                <a:solidFill>
                  <a:srgbClr val="0000FF"/>
                </a:solidFill>
                <a:latin typeface="Consolas" pitchFamily="49" charset="0"/>
                <a:cs typeface="Consolas" pitchFamily="49" charset="0"/>
                <a:sym typeface="Symbol"/>
              </a:rPr>
              <a:t>{</a:t>
            </a:r>
          </a:p>
          <a:p>
            <a:pPr algn="l"/>
            <a:r>
              <a:rPr lang="en-US" sz="1800" smtClean="0">
                <a:solidFill>
                  <a:srgbClr val="0000FF"/>
                </a:solidFill>
                <a:latin typeface="+mj-ea"/>
                <a:ea typeface="+mj-ea"/>
                <a:cs typeface="Consolas" pitchFamily="49" charset="0"/>
                <a:sym typeface="Symbol"/>
              </a:rPr>
              <a:t>      </a:t>
            </a:r>
            <a:endParaRPr lang="zh-CN" altLang="en-US" sz="1800" dirty="0" smtClean="0">
              <a:solidFill>
                <a:srgbClr val="0000FF"/>
              </a:solidFill>
              <a:latin typeface="+mj-ea"/>
              <a:ea typeface="+mj-ea"/>
              <a:cs typeface="Consolas" pitchFamily="49" charset="0"/>
            </a:endParaRPr>
          </a:p>
          <a:p>
            <a:pPr algn="l"/>
            <a:r>
              <a:rPr lang="en-US" altLang="zh-CN" sz="1800" smtClean="0">
                <a:solidFill>
                  <a:srgbClr val="0000FF"/>
                </a:solidFill>
                <a:latin typeface="Consolas" pitchFamily="49" charset="0"/>
                <a:cs typeface="Consolas" pitchFamily="49" charset="0"/>
              </a:rPr>
              <a:t>   </a:t>
            </a:r>
            <a:r>
              <a:rPr lang="en-US" altLang="zh-CN" sz="1800" smtClean="0">
                <a:solidFill>
                  <a:srgbClr val="FF00FF"/>
                </a:solidFill>
                <a:latin typeface="Consolas" pitchFamily="49" charset="0"/>
                <a:cs typeface="Consolas" pitchFamily="49" charset="0"/>
              </a:rPr>
              <a:t>f2</a:t>
            </a:r>
            <a:r>
              <a:rPr lang="en-US" altLang="zh-CN" sz="1800" smtClean="0">
                <a:solidFill>
                  <a:srgbClr val="0000FF"/>
                </a:solidFill>
                <a:latin typeface="Consolas" pitchFamily="49" charset="0"/>
                <a:cs typeface="Consolas" pitchFamily="49" charset="0"/>
              </a:rPr>
              <a:t>(</a:t>
            </a:r>
            <a:r>
              <a:rPr lang="en-US" sz="1800" smtClean="0">
                <a:solidFill>
                  <a:srgbClr val="0000FF"/>
                </a:solidFill>
                <a:latin typeface="Consolas" pitchFamily="49" charset="0"/>
                <a:cs typeface="Consolas" pitchFamily="49" charset="0"/>
                <a:sym typeface="Symbol"/>
              </a:rPr>
              <a:t></a:t>
            </a:r>
            <a:r>
              <a:rPr lang="en-US" sz="1800" dirty="0" smtClean="0">
                <a:solidFill>
                  <a:srgbClr val="0000FF"/>
                </a:solidFill>
                <a:latin typeface="Consolas" pitchFamily="49" charset="0"/>
                <a:cs typeface="Consolas" pitchFamily="49" charset="0"/>
                <a:sym typeface="Symbol"/>
              </a:rPr>
              <a:t>);</a:t>
            </a:r>
            <a:endParaRPr lang="en-US" altLang="zh-CN" sz="1800" dirty="0" smtClean="0">
              <a:solidFill>
                <a:srgbClr val="0000FF"/>
              </a:solidFill>
              <a:latin typeface="Consolas" pitchFamily="49" charset="0"/>
              <a:cs typeface="Consolas" pitchFamily="49" charset="0"/>
            </a:endParaRPr>
          </a:p>
          <a:p>
            <a:pPr algn="l"/>
            <a:r>
              <a:rPr lang="en-US" sz="1800" smtClean="0">
                <a:solidFill>
                  <a:srgbClr val="0000FF"/>
                </a:solidFill>
                <a:latin typeface="+mn-ea"/>
                <a:cs typeface="Consolas" pitchFamily="49" charset="0"/>
                <a:sym typeface="Symbol"/>
              </a:rPr>
              <a:t>      </a:t>
            </a:r>
            <a:endParaRPr lang="zh-CN" altLang="en-US" sz="1800" dirty="0" smtClean="0">
              <a:solidFill>
                <a:srgbClr val="0000FF"/>
              </a:solidFill>
              <a:latin typeface="+mn-ea"/>
              <a:cs typeface="Consolas" pitchFamily="49" charset="0"/>
            </a:endParaRPr>
          </a:p>
          <a:p>
            <a:pPr algn="l"/>
            <a:endParaRPr lang="en-US" altLang="zh-CN" sz="1800" dirty="0" smtClean="0">
              <a:solidFill>
                <a:srgbClr val="0000FF"/>
              </a:solidFill>
              <a:latin typeface="Consolas" pitchFamily="49" charset="0"/>
              <a:cs typeface="Consolas" pitchFamily="49" charset="0"/>
            </a:endParaRPr>
          </a:p>
          <a:p>
            <a:pPr algn="l"/>
            <a:r>
              <a:rPr lang="en-US" altLang="zh-CN" sz="1800" dirty="0" smtClean="0">
                <a:solidFill>
                  <a:srgbClr val="0000FF"/>
                </a:solidFill>
                <a:latin typeface="Consolas" pitchFamily="49" charset="0"/>
                <a:cs typeface="Consolas" pitchFamily="49" charset="0"/>
              </a:rPr>
              <a:t>}</a:t>
            </a:r>
            <a:endParaRPr lang="zh-CN" altLang="en-US" sz="1800" dirty="0">
              <a:solidFill>
                <a:srgbClr val="0000FF"/>
              </a:solidFill>
              <a:latin typeface="Consolas" pitchFamily="49" charset="0"/>
              <a:cs typeface="Consolas" pitchFamily="49" charset="0"/>
            </a:endParaRPr>
          </a:p>
        </p:txBody>
      </p:sp>
      <p:sp>
        <p:nvSpPr>
          <p:cNvPr id="6" name="TextBox 5"/>
          <p:cNvSpPr txBox="1"/>
          <p:nvPr/>
        </p:nvSpPr>
        <p:spPr>
          <a:xfrm>
            <a:off x="4786314" y="1500174"/>
            <a:ext cx="2000264" cy="2193453"/>
          </a:xfrm>
          <a:prstGeom prst="rect">
            <a:avLst/>
          </a:prstGeom>
          <a:solidFill>
            <a:schemeClr val="bg1">
              <a:lumMod val="95000"/>
            </a:schemeClr>
          </a:solidFill>
          <a:scene3d>
            <a:camera prst="perspectiveLeft"/>
            <a:lightRig rig="threePt" dir="t"/>
          </a:scene3d>
        </p:spPr>
        <p:style>
          <a:lnRef idx="1">
            <a:schemeClr val="accent5"/>
          </a:lnRef>
          <a:fillRef idx="2">
            <a:schemeClr val="accent5"/>
          </a:fillRef>
          <a:effectRef idx="1">
            <a:schemeClr val="accent5"/>
          </a:effectRef>
          <a:fontRef idx="minor">
            <a:schemeClr val="dk1"/>
          </a:fontRef>
        </p:style>
        <p:txBody>
          <a:bodyPr wrap="square" lIns="180000" tIns="108000" bIns="108000" rtlCol="0">
            <a:spAutoFit/>
          </a:bodyPr>
          <a:lstStyle/>
          <a:p>
            <a:pPr algn="l"/>
            <a:r>
              <a:rPr lang="en-US" altLang="zh-CN" sz="1800" smtClean="0">
                <a:solidFill>
                  <a:srgbClr val="0000FF"/>
                </a:solidFill>
                <a:latin typeface="Consolas" pitchFamily="49" charset="0"/>
                <a:cs typeface="Consolas" pitchFamily="49" charset="0"/>
              </a:rPr>
              <a:t>void  </a:t>
            </a:r>
            <a:r>
              <a:rPr lang="en-US" altLang="zh-CN" sz="1800" smtClean="0">
                <a:solidFill>
                  <a:srgbClr val="FF0000"/>
                </a:solidFill>
                <a:latin typeface="Consolas" pitchFamily="49" charset="0"/>
                <a:cs typeface="Consolas" pitchFamily="49" charset="0"/>
              </a:rPr>
              <a:t>f2</a:t>
            </a:r>
            <a:r>
              <a:rPr lang="en-US" altLang="zh-CN" sz="1800" smtClean="0">
                <a:solidFill>
                  <a:srgbClr val="0000FF"/>
                </a:solidFill>
                <a:latin typeface="Consolas" pitchFamily="49" charset="0"/>
                <a:cs typeface="Consolas" pitchFamily="49" charset="0"/>
              </a:rPr>
              <a:t>(</a:t>
            </a:r>
            <a:r>
              <a:rPr lang="en-US" sz="1800" dirty="0" smtClean="0">
                <a:solidFill>
                  <a:srgbClr val="0000FF"/>
                </a:solidFill>
                <a:latin typeface="Consolas" pitchFamily="49" charset="0"/>
                <a:cs typeface="Consolas" pitchFamily="49" charset="0"/>
                <a:sym typeface="Symbol"/>
              </a:rPr>
              <a:t>)</a:t>
            </a:r>
          </a:p>
          <a:p>
            <a:pPr algn="l"/>
            <a:r>
              <a:rPr lang="en-US" altLang="zh-CN" sz="1800" dirty="0" smtClean="0">
                <a:solidFill>
                  <a:srgbClr val="0000FF"/>
                </a:solidFill>
                <a:latin typeface="Consolas" pitchFamily="49" charset="0"/>
                <a:cs typeface="Consolas" pitchFamily="49" charset="0"/>
                <a:sym typeface="Symbol"/>
              </a:rPr>
              <a:t>{</a:t>
            </a:r>
          </a:p>
          <a:p>
            <a:pPr algn="l"/>
            <a:r>
              <a:rPr lang="en-US" sz="1800" smtClean="0">
                <a:solidFill>
                  <a:srgbClr val="0000FF"/>
                </a:solidFill>
                <a:latin typeface="+mj-ea"/>
                <a:ea typeface="+mj-ea"/>
                <a:cs typeface="Consolas" pitchFamily="49" charset="0"/>
                <a:sym typeface="Symbol"/>
              </a:rPr>
              <a:t>      </a:t>
            </a:r>
            <a:endParaRPr lang="zh-CN" altLang="en-US" sz="1800" dirty="0" smtClean="0">
              <a:solidFill>
                <a:srgbClr val="0000FF"/>
              </a:solidFill>
              <a:latin typeface="+mj-ea"/>
              <a:ea typeface="+mj-ea"/>
              <a:cs typeface="Consolas" pitchFamily="49" charset="0"/>
            </a:endParaRPr>
          </a:p>
          <a:p>
            <a:pPr algn="l"/>
            <a:r>
              <a:rPr lang="en-US" altLang="zh-CN" sz="1800" smtClean="0">
                <a:solidFill>
                  <a:srgbClr val="0000FF"/>
                </a:solidFill>
                <a:latin typeface="Consolas" pitchFamily="49" charset="0"/>
                <a:cs typeface="Consolas" pitchFamily="49" charset="0"/>
              </a:rPr>
              <a:t>   </a:t>
            </a:r>
            <a:r>
              <a:rPr lang="en-US" altLang="zh-CN" sz="1800" smtClean="0">
                <a:solidFill>
                  <a:srgbClr val="FF00FF"/>
                </a:solidFill>
                <a:latin typeface="Consolas" pitchFamily="49" charset="0"/>
                <a:cs typeface="Consolas" pitchFamily="49" charset="0"/>
              </a:rPr>
              <a:t>f1</a:t>
            </a:r>
            <a:r>
              <a:rPr lang="en-US" altLang="zh-CN" sz="1800" smtClean="0">
                <a:solidFill>
                  <a:srgbClr val="0000FF"/>
                </a:solidFill>
                <a:latin typeface="Consolas" pitchFamily="49" charset="0"/>
                <a:cs typeface="Consolas" pitchFamily="49" charset="0"/>
              </a:rPr>
              <a:t>(</a:t>
            </a:r>
            <a:r>
              <a:rPr lang="en-US" sz="1800" smtClean="0">
                <a:solidFill>
                  <a:srgbClr val="0000FF"/>
                </a:solidFill>
                <a:latin typeface="Consolas" pitchFamily="49" charset="0"/>
                <a:cs typeface="Consolas" pitchFamily="49" charset="0"/>
                <a:sym typeface="Symbol"/>
              </a:rPr>
              <a:t></a:t>
            </a:r>
            <a:r>
              <a:rPr lang="en-US" sz="1800" dirty="0" smtClean="0">
                <a:solidFill>
                  <a:srgbClr val="0000FF"/>
                </a:solidFill>
                <a:latin typeface="Consolas" pitchFamily="49" charset="0"/>
                <a:cs typeface="Consolas" pitchFamily="49" charset="0"/>
                <a:sym typeface="Symbol"/>
              </a:rPr>
              <a:t>);</a:t>
            </a:r>
            <a:endParaRPr lang="en-US" altLang="zh-CN" sz="1800" dirty="0" smtClean="0">
              <a:solidFill>
                <a:srgbClr val="0000FF"/>
              </a:solidFill>
              <a:latin typeface="Consolas" pitchFamily="49" charset="0"/>
              <a:cs typeface="Consolas" pitchFamily="49" charset="0"/>
            </a:endParaRPr>
          </a:p>
          <a:p>
            <a:pPr algn="l"/>
            <a:r>
              <a:rPr lang="en-US" sz="1800" smtClean="0">
                <a:solidFill>
                  <a:srgbClr val="0000FF"/>
                </a:solidFill>
                <a:latin typeface="+mj-ea"/>
                <a:ea typeface="+mj-ea"/>
                <a:cs typeface="Consolas" pitchFamily="49" charset="0"/>
                <a:sym typeface="Symbol"/>
              </a:rPr>
              <a:t>      </a:t>
            </a:r>
            <a:endParaRPr lang="zh-CN" altLang="en-US" sz="1800" dirty="0" smtClean="0">
              <a:solidFill>
                <a:srgbClr val="0000FF"/>
              </a:solidFill>
              <a:latin typeface="+mj-ea"/>
              <a:ea typeface="+mj-ea"/>
              <a:cs typeface="Consolas" pitchFamily="49" charset="0"/>
            </a:endParaRPr>
          </a:p>
          <a:p>
            <a:pPr algn="l"/>
            <a:endParaRPr lang="en-US" altLang="zh-CN" sz="1800" dirty="0" smtClean="0">
              <a:solidFill>
                <a:srgbClr val="0000FF"/>
              </a:solidFill>
              <a:latin typeface="Consolas" pitchFamily="49" charset="0"/>
              <a:cs typeface="Consolas" pitchFamily="49" charset="0"/>
            </a:endParaRPr>
          </a:p>
          <a:p>
            <a:pPr algn="l"/>
            <a:r>
              <a:rPr lang="en-US" altLang="zh-CN" sz="1800" dirty="0" smtClean="0">
                <a:solidFill>
                  <a:srgbClr val="0000FF"/>
                </a:solidFill>
                <a:latin typeface="Consolas" pitchFamily="49" charset="0"/>
                <a:cs typeface="Consolas" pitchFamily="49" charset="0"/>
              </a:rPr>
              <a:t>}</a:t>
            </a:r>
            <a:endParaRPr lang="zh-CN" altLang="en-US" sz="1800" dirty="0">
              <a:solidFill>
                <a:srgbClr val="0000FF"/>
              </a:solidFill>
              <a:latin typeface="Consolas" pitchFamily="49" charset="0"/>
              <a:cs typeface="Consolas" pitchFamily="49" charset="0"/>
            </a:endParaRPr>
          </a:p>
        </p:txBody>
      </p:sp>
      <p:sp>
        <p:nvSpPr>
          <p:cNvPr id="7" name="左大括号 6"/>
          <p:cNvSpPr/>
          <p:nvPr/>
        </p:nvSpPr>
        <p:spPr>
          <a:xfrm rot="16200000">
            <a:off x="4338562" y="2981249"/>
            <a:ext cx="324000" cy="2428892"/>
          </a:xfrm>
          <a:prstGeom prst="leftBrace">
            <a:avLst>
              <a:gd name="adj1" fmla="val 8333"/>
              <a:gd name="adj2" fmla="val 50523"/>
            </a:avLst>
          </a:pr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8" name="Text Box 3"/>
          <p:cNvSpPr txBox="1">
            <a:spLocks noChangeArrowheads="1"/>
          </p:cNvSpPr>
          <p:nvPr/>
        </p:nvSpPr>
        <p:spPr bwMode="auto">
          <a:xfrm>
            <a:off x="2714612" y="4498311"/>
            <a:ext cx="3571900" cy="400110"/>
          </a:xfrm>
          <a:prstGeom prst="rect">
            <a:avLst/>
          </a:prstGeom>
          <a:noFill/>
          <a:ln w="9525">
            <a:noFill/>
            <a:miter lim="800000"/>
            <a:headEnd/>
            <a:tailEnd/>
          </a:ln>
          <a:effectLst/>
        </p:spPr>
        <p:txBody>
          <a:bodyPr wrap="square">
            <a:spAutoFit/>
          </a:bodyPr>
          <a:lstStyle/>
          <a:p>
            <a:pPr>
              <a:spcBef>
                <a:spcPct val="50000"/>
              </a:spcBef>
            </a:pPr>
            <a:r>
              <a:rPr kumimoji="1" lang="zh-CN" altLang="en-US" sz="2000" smtClean="0">
                <a:ea typeface="楷体" pitchFamily="49" charset="-122"/>
                <a:cs typeface="Times New Roman" pitchFamily="18" charset="0"/>
              </a:rPr>
              <a:t>总可以</a:t>
            </a:r>
            <a:r>
              <a:rPr kumimoji="1" lang="zh-CN" altLang="en-US" sz="2000" dirty="0" smtClean="0">
                <a:ea typeface="楷体" pitchFamily="49" charset="-122"/>
                <a:cs typeface="Times New Roman" pitchFamily="18" charset="0"/>
              </a:rPr>
              <a:t>转换为直接递归函数</a:t>
            </a:r>
            <a:endParaRPr lang="zh-CN" altLang="en-US" sz="2000" dirty="0">
              <a:ea typeface="楷体" pitchFamily="49" charset="-122"/>
              <a:cs typeface="Times New Roman" pitchFamily="18" charset="0"/>
            </a:endParaRPr>
          </a:p>
        </p:txBody>
      </p:sp>
      <p:sp>
        <p:nvSpPr>
          <p:cNvPr id="11" name="灯片编号占位符 10"/>
          <p:cNvSpPr>
            <a:spLocks noGrp="1"/>
          </p:cNvSpPr>
          <p:nvPr>
            <p:ph type="sldNum" sz="quarter" idx="12"/>
          </p:nvPr>
        </p:nvSpPr>
        <p:spPr/>
        <p:txBody>
          <a:bodyPr/>
          <a:lstStyle/>
          <a:p>
            <a:fld id="{F225F2F7-8AD0-4BEA-91DC-61D82E2F5127}" type="slidenum">
              <a:rPr lang="en-US" altLang="zh-CN" smtClean="0"/>
              <a:pPr/>
              <a:t>4</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785918" y="500042"/>
            <a:ext cx="4429156" cy="407676"/>
          </a:xfrm>
          <a:prstGeom prst="rect">
            <a:avLst/>
          </a:prstGeom>
          <a:noFill/>
        </p:spPr>
        <p:txBody>
          <a:bodyPr wrap="square" rtlCol="0">
            <a:spAutoFit/>
          </a:bodyPr>
          <a:lstStyle/>
          <a:p>
            <a:pPr algn="l"/>
            <a:r>
              <a:rPr lang="zh-CN" altLang="zh-CN" sz="2000" smtClean="0">
                <a:solidFill>
                  <a:srgbClr val="0000FF"/>
                </a:solidFill>
                <a:latin typeface="Consolas" pitchFamily="49" charset="0"/>
                <a:ea typeface="楷体" pitchFamily="49" charset="-122"/>
                <a:cs typeface="Consolas" pitchFamily="49" charset="0"/>
              </a:rPr>
              <a:t>设有算法如下</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数组元素有序的）</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11" name="TextBox 10"/>
          <p:cNvSpPr txBox="1"/>
          <p:nvPr/>
        </p:nvSpPr>
        <p:spPr>
          <a:xfrm>
            <a:off x="1071538" y="1357298"/>
            <a:ext cx="5643602" cy="426792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lIns="216000" tIns="144000" bIns="144000" rtlCol="0">
            <a:spAutoFit/>
          </a:bodyPr>
          <a:lstStyle/>
          <a:p>
            <a:pPr algn="l">
              <a:lnSpc>
                <a:spcPts val="2600"/>
              </a:lnSpc>
              <a:spcBef>
                <a:spcPts val="0"/>
              </a:spcBef>
            </a:pPr>
            <a:r>
              <a:rPr lang="en-US" altLang="zh-CN" sz="1800" smtClean="0">
                <a:solidFill>
                  <a:srgbClr val="0000FF"/>
                </a:solidFill>
                <a:latin typeface="Consolas" pitchFamily="49" charset="0"/>
                <a:cs typeface="Consolas" pitchFamily="49" charset="0"/>
              </a:rPr>
              <a:t>int </a:t>
            </a:r>
            <a:r>
              <a:rPr lang="en-US" altLang="zh-CN" sz="1800" smtClean="0">
                <a:solidFill>
                  <a:srgbClr val="FF3300"/>
                </a:solidFill>
                <a:latin typeface="Consolas" pitchFamily="49" charset="0"/>
                <a:cs typeface="Consolas" pitchFamily="49" charset="0"/>
              </a:rPr>
              <a:t>Find</a:t>
            </a:r>
            <a:r>
              <a:rPr lang="en-US" altLang="zh-CN" sz="1800" smtClean="0">
                <a:solidFill>
                  <a:srgbClr val="0000FF"/>
                </a:solidFill>
                <a:latin typeface="Consolas" pitchFamily="49" charset="0"/>
                <a:cs typeface="Consolas" pitchFamily="49" charset="0"/>
              </a:rPr>
              <a:t>(int a[],int s,int t,int x) </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  int m=(s+t)/2;</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   if (s&lt;=t)</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   {  if (a[m]==x)</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         return m;</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      else if (x&lt;a[m])</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         return </a:t>
            </a:r>
            <a:r>
              <a:rPr lang="en-US" altLang="zh-CN" sz="1800" smtClean="0">
                <a:solidFill>
                  <a:srgbClr val="FF3300"/>
                </a:solidFill>
                <a:latin typeface="Consolas" pitchFamily="49" charset="0"/>
                <a:cs typeface="Consolas" pitchFamily="49" charset="0"/>
              </a:rPr>
              <a:t>Find</a:t>
            </a:r>
            <a:r>
              <a:rPr lang="en-US" altLang="zh-CN" sz="1800" smtClean="0">
                <a:solidFill>
                  <a:srgbClr val="0000FF"/>
                </a:solidFill>
                <a:latin typeface="Consolas" pitchFamily="49" charset="0"/>
                <a:cs typeface="Consolas" pitchFamily="49" charset="0"/>
              </a:rPr>
              <a:t>(a,s,m-1,x);</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      else</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         return </a:t>
            </a:r>
            <a:r>
              <a:rPr lang="en-US" altLang="zh-CN" sz="1800" smtClean="0">
                <a:solidFill>
                  <a:srgbClr val="FF3300"/>
                </a:solidFill>
                <a:latin typeface="Consolas" pitchFamily="49" charset="0"/>
                <a:cs typeface="Consolas" pitchFamily="49" charset="0"/>
              </a:rPr>
              <a:t>Find</a:t>
            </a:r>
            <a:r>
              <a:rPr lang="en-US" altLang="zh-CN" sz="1800" smtClean="0">
                <a:solidFill>
                  <a:srgbClr val="0000FF"/>
                </a:solidFill>
                <a:latin typeface="Consolas" pitchFamily="49" charset="0"/>
                <a:cs typeface="Consolas" pitchFamily="49" charset="0"/>
              </a:rPr>
              <a:t>(a,m+1,t,x);</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   }</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   return -1;</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12" name="TextBox 11"/>
          <p:cNvSpPr txBox="1"/>
          <p:nvPr/>
        </p:nvSpPr>
        <p:spPr>
          <a:xfrm>
            <a:off x="1071538" y="5857892"/>
            <a:ext cx="6715172" cy="430887"/>
          </a:xfrm>
          <a:prstGeom prst="rect">
            <a:avLst/>
          </a:prstGeom>
          <a:noFill/>
        </p:spPr>
        <p:txBody>
          <a:bodyPr wrap="square" rtlCol="0">
            <a:spAutoFit/>
          </a:bodyPr>
          <a:lstStyle/>
          <a:p>
            <a:pPr algn="l"/>
            <a:r>
              <a:rPr lang="zh-CN" altLang="zh-CN" sz="2000" smtClean="0">
                <a:solidFill>
                  <a:srgbClr val="0000FF"/>
                </a:solidFill>
                <a:latin typeface="Consolas" pitchFamily="49" charset="0"/>
                <a:ea typeface="楷体" pitchFamily="49" charset="-122"/>
                <a:cs typeface="Consolas" pitchFamily="49" charset="0"/>
              </a:rPr>
              <a:t>分析</a:t>
            </a:r>
            <a:r>
              <a:rPr lang="en-US" altLang="zh-CN" sz="2000" smtClean="0">
                <a:solidFill>
                  <a:srgbClr val="FF3300"/>
                </a:solidFill>
                <a:latin typeface="Consolas" pitchFamily="49" charset="0"/>
                <a:ea typeface="楷体" pitchFamily="49" charset="-122"/>
                <a:cs typeface="Consolas" pitchFamily="49" charset="0"/>
              </a:rPr>
              <a:t>Find(a,0,n-1,x)</a:t>
            </a:r>
            <a:r>
              <a:rPr lang="zh-CN" altLang="zh-CN" sz="2000" smtClean="0">
                <a:solidFill>
                  <a:srgbClr val="0000FF"/>
                </a:solidFill>
                <a:latin typeface="Consolas" pitchFamily="49" charset="0"/>
                <a:ea typeface="楷体" pitchFamily="49" charset="-122"/>
                <a:cs typeface="Consolas" pitchFamily="49" charset="0"/>
              </a:rPr>
              <a:t>的时间复杂度是多少。</a:t>
            </a:r>
            <a:endParaRPr lang="zh-CN" altLang="en-US" sz="2000">
              <a:solidFill>
                <a:srgbClr val="0000FF"/>
              </a:solidFill>
              <a:latin typeface="Consolas" pitchFamily="49" charset="0"/>
              <a:ea typeface="楷体" pitchFamily="49" charset="-122"/>
              <a:cs typeface="Consolas" pitchFamily="49" charset="0"/>
            </a:endParaRPr>
          </a:p>
        </p:txBody>
      </p:sp>
      <p:grpSp>
        <p:nvGrpSpPr>
          <p:cNvPr id="2" name="组合 19"/>
          <p:cNvGrpSpPr/>
          <p:nvPr/>
        </p:nvGrpSpPr>
        <p:grpSpPr>
          <a:xfrm>
            <a:off x="714348" y="285728"/>
            <a:ext cx="821462" cy="821462"/>
            <a:chOff x="4015593" y="3883383"/>
            <a:chExt cx="821462" cy="821462"/>
          </a:xfrm>
        </p:grpSpPr>
        <p:sp>
          <p:nvSpPr>
            <p:cNvPr id="21" name="椭圆 20"/>
            <p:cNvSpPr/>
            <p:nvPr/>
          </p:nvSpPr>
          <p:spPr>
            <a:xfrm>
              <a:off x="4015593" y="3883383"/>
              <a:ext cx="821462" cy="821462"/>
            </a:xfrm>
            <a:prstGeom prst="ellipse">
              <a:avLst/>
            </a:prstGeom>
            <a:gradFill>
              <a:gsLst>
                <a:gs pos="0">
                  <a:schemeClr val="accent5">
                    <a:lumMod val="75000"/>
                  </a:schemeClr>
                </a:gs>
                <a:gs pos="100000">
                  <a:schemeClr val="accent5"/>
                </a:gs>
              </a:gsLst>
              <a:lin ang="5400000" scaled="0"/>
            </a:gradFill>
            <a:ln w="25400">
              <a:gradFill>
                <a:gsLst>
                  <a:gs pos="0">
                    <a:schemeClr val="accent5"/>
                  </a:gs>
                  <a:gs pos="100000">
                    <a:schemeClr val="accent5">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22" name="Freeform 110"/>
            <p:cNvSpPr>
              <a:spLocks noChangeAspect="1" noEditPoints="1"/>
            </p:cNvSpPr>
            <p:nvPr/>
          </p:nvSpPr>
          <p:spPr bwMode="auto">
            <a:xfrm>
              <a:off x="4211960" y="4064356"/>
              <a:ext cx="424516" cy="376344"/>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chemeClr val="bg1"/>
            </a:solidFill>
            <a:ln>
              <a:noFill/>
            </a:ln>
          </p:spPr>
          <p:txBody>
            <a:bodyPr lIns="121920" tIns="60960" rIns="121920" bIns="60960"/>
            <a:lstStyle/>
            <a:p>
              <a:pPr defTabSz="913765" fontAlgn="auto">
                <a:spcBef>
                  <a:spcPts val="0"/>
                </a:spcBef>
                <a:spcAft>
                  <a:spcPts val="0"/>
                </a:spcAft>
                <a:defRPr/>
              </a:pPr>
              <a:endParaRPr lang="zh-CN" altLang="en-US" sz="2490">
                <a:solidFill>
                  <a:schemeClr val="bg1"/>
                </a:solidFill>
                <a:latin typeface="微软雅黑" panose="020B0503020204020204" charset="-122"/>
                <a:ea typeface="微软雅黑" panose="020B0503020204020204" charset="-122"/>
                <a:cs typeface="Arial" panose="020B0604020202020204" pitchFamily="34" charset="0"/>
              </a:endParaRPr>
            </a:p>
          </p:txBody>
        </p:sp>
      </p:grpSp>
      <p:sp>
        <p:nvSpPr>
          <p:cNvPr id="14" name="灯片编号占位符 13"/>
          <p:cNvSpPr>
            <a:spLocks noGrp="1"/>
          </p:cNvSpPr>
          <p:nvPr>
            <p:ph type="sldNum" sz="quarter" idx="12"/>
          </p:nvPr>
        </p:nvSpPr>
        <p:spPr/>
        <p:txBody>
          <a:bodyPr/>
          <a:lstStyle/>
          <a:p>
            <a:fld id="{F225F2F7-8AD0-4BEA-91DC-61D82E2F5127}" type="slidenum">
              <a:rPr lang="en-US" altLang="zh-CN" smtClean="0"/>
              <a:pPr/>
              <a:t>40</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947023"/>
            <a:ext cx="5143536" cy="426792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lIns="216000" tIns="144000" bIns="144000" rtlCol="0">
            <a:spAutoFit/>
          </a:bodyPr>
          <a:lstStyle/>
          <a:p>
            <a:pPr algn="l">
              <a:lnSpc>
                <a:spcPts val="2600"/>
              </a:lnSpc>
              <a:spcBef>
                <a:spcPts val="0"/>
              </a:spcBef>
            </a:pPr>
            <a:r>
              <a:rPr lang="en-US" altLang="zh-CN" sz="1800" smtClean="0">
                <a:solidFill>
                  <a:srgbClr val="0000FF"/>
                </a:solidFill>
                <a:latin typeface="Consolas" pitchFamily="49" charset="0"/>
                <a:cs typeface="Consolas" pitchFamily="49" charset="0"/>
              </a:rPr>
              <a:t>int </a:t>
            </a:r>
            <a:r>
              <a:rPr lang="en-US" altLang="zh-CN" sz="1800" smtClean="0">
                <a:solidFill>
                  <a:srgbClr val="FF3300"/>
                </a:solidFill>
                <a:latin typeface="Consolas" pitchFamily="49" charset="0"/>
                <a:cs typeface="Consolas" pitchFamily="49" charset="0"/>
              </a:rPr>
              <a:t>Find</a:t>
            </a:r>
            <a:r>
              <a:rPr lang="en-US" altLang="zh-CN" sz="1800" smtClean="0">
                <a:solidFill>
                  <a:srgbClr val="0000FF"/>
                </a:solidFill>
                <a:latin typeface="Consolas" pitchFamily="49" charset="0"/>
                <a:cs typeface="Consolas" pitchFamily="49" charset="0"/>
              </a:rPr>
              <a:t>(int a[],int s,int t,int x) </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  int m=(s+t)/2;</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   if (s&lt;=t)</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   {  if (a[m]==x)</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         return m;</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      else if (x&lt;a[m])</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         return </a:t>
            </a:r>
            <a:r>
              <a:rPr lang="en-US" altLang="zh-CN" sz="1800" smtClean="0">
                <a:solidFill>
                  <a:srgbClr val="FF3300"/>
                </a:solidFill>
                <a:latin typeface="Consolas" pitchFamily="49" charset="0"/>
                <a:cs typeface="Consolas" pitchFamily="49" charset="0"/>
              </a:rPr>
              <a:t>Find</a:t>
            </a:r>
            <a:r>
              <a:rPr lang="en-US" altLang="zh-CN" sz="1800" smtClean="0">
                <a:solidFill>
                  <a:srgbClr val="0000FF"/>
                </a:solidFill>
                <a:latin typeface="Consolas" pitchFamily="49" charset="0"/>
                <a:cs typeface="Consolas" pitchFamily="49" charset="0"/>
              </a:rPr>
              <a:t>(a,s,m-1,x);</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      else</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         return </a:t>
            </a:r>
            <a:r>
              <a:rPr lang="en-US" altLang="zh-CN" sz="1800" smtClean="0">
                <a:solidFill>
                  <a:srgbClr val="FF3300"/>
                </a:solidFill>
                <a:latin typeface="Consolas" pitchFamily="49" charset="0"/>
                <a:cs typeface="Consolas" pitchFamily="49" charset="0"/>
              </a:rPr>
              <a:t>Find</a:t>
            </a:r>
            <a:r>
              <a:rPr lang="en-US" altLang="zh-CN" sz="1800" smtClean="0">
                <a:solidFill>
                  <a:srgbClr val="0000FF"/>
                </a:solidFill>
                <a:latin typeface="Consolas" pitchFamily="49" charset="0"/>
                <a:cs typeface="Consolas" pitchFamily="49" charset="0"/>
              </a:rPr>
              <a:t>(a,m+1,t,x);</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   }</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   return -1;</a:t>
            </a:r>
            <a:endParaRPr lang="zh-CN" altLang="zh-CN" sz="1800" smtClean="0">
              <a:solidFill>
                <a:srgbClr val="0000FF"/>
              </a:solidFill>
              <a:latin typeface="Consolas" pitchFamily="49" charset="0"/>
              <a:cs typeface="Consolas" pitchFamily="49" charset="0"/>
            </a:endParaRPr>
          </a:p>
          <a:p>
            <a:pPr algn="l">
              <a:lnSpc>
                <a:spcPts val="2600"/>
              </a:lnSpc>
              <a:spcBef>
                <a:spcPts val="0"/>
              </a:spcBef>
            </a:pP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4" name="TextBox 3"/>
          <p:cNvSpPr txBox="1"/>
          <p:nvPr/>
        </p:nvSpPr>
        <p:spPr>
          <a:xfrm>
            <a:off x="1071538" y="283469"/>
            <a:ext cx="5715040" cy="430887"/>
          </a:xfrm>
          <a:prstGeom prst="rect">
            <a:avLst/>
          </a:prstGeom>
          <a:noFill/>
        </p:spPr>
        <p:txBody>
          <a:bodyPr wrap="square" rtlCol="0">
            <a:spAutoFit/>
          </a:bodyPr>
          <a:lstStyle/>
          <a:p>
            <a:pPr algn="l"/>
            <a:r>
              <a:rPr lang="zh-CN" altLang="en-US" sz="2000" smtClean="0">
                <a:solidFill>
                  <a:srgbClr val="0000FF"/>
                </a:solidFill>
                <a:latin typeface="Consolas" pitchFamily="49" charset="0"/>
                <a:ea typeface="楷体" pitchFamily="49" charset="-122"/>
                <a:cs typeface="Consolas" pitchFamily="49" charset="0"/>
              </a:rPr>
              <a:t>设</a:t>
            </a:r>
            <a:r>
              <a:rPr lang="en-US" altLang="zh-CN" sz="2000" smtClean="0">
                <a:solidFill>
                  <a:srgbClr val="FF00FF"/>
                </a:solidFill>
                <a:latin typeface="Consolas" pitchFamily="49" charset="0"/>
                <a:ea typeface="楷体" pitchFamily="49" charset="-122"/>
                <a:cs typeface="Consolas" pitchFamily="49" charset="0"/>
              </a:rPr>
              <a:t>Find(</a:t>
            </a:r>
            <a:r>
              <a:rPr lang="en-US" altLang="zh-CN" sz="2000" i="1" smtClean="0">
                <a:solidFill>
                  <a:srgbClr val="FF00FF"/>
                </a:solidFill>
                <a:latin typeface="Consolas" pitchFamily="49" charset="0"/>
                <a:ea typeface="楷体" pitchFamily="49" charset="-122"/>
                <a:cs typeface="Consolas" pitchFamily="49" charset="0"/>
              </a:rPr>
              <a:t>a</a:t>
            </a:r>
            <a:r>
              <a:rPr lang="en-US" altLang="zh-CN" sz="2000" smtClean="0">
                <a:solidFill>
                  <a:srgbClr val="FF00FF"/>
                </a:solidFill>
                <a:latin typeface="Consolas" pitchFamily="49" charset="0"/>
                <a:ea typeface="楷体" pitchFamily="49" charset="-122"/>
                <a:cs typeface="Consolas" pitchFamily="49" charset="0"/>
              </a:rPr>
              <a:t>,0,</a:t>
            </a:r>
            <a:r>
              <a:rPr lang="en-US" altLang="zh-CN" sz="2000" i="1" smtClean="0">
                <a:solidFill>
                  <a:srgbClr val="FF00FF"/>
                </a:solidFill>
                <a:latin typeface="Consolas" pitchFamily="49" charset="0"/>
                <a:ea typeface="楷体" pitchFamily="49" charset="-122"/>
                <a:cs typeface="Consolas" pitchFamily="49" charset="0"/>
              </a:rPr>
              <a:t>n</a:t>
            </a:r>
            <a:r>
              <a:rPr lang="en-US" altLang="zh-CN" sz="2000" smtClean="0">
                <a:solidFill>
                  <a:srgbClr val="FF00FF"/>
                </a:solidFill>
                <a:latin typeface="Consolas" pitchFamily="49" charset="0"/>
                <a:ea typeface="楷体" pitchFamily="49" charset="-122"/>
                <a:cs typeface="Consolas" pitchFamily="49" charset="0"/>
              </a:rPr>
              <a:t>-1,</a:t>
            </a:r>
            <a:r>
              <a:rPr lang="en-US" altLang="zh-CN" sz="2000" i="1" smtClean="0">
                <a:solidFill>
                  <a:srgbClr val="FF00FF"/>
                </a:solidFill>
                <a:latin typeface="Consolas" pitchFamily="49" charset="0"/>
                <a:ea typeface="楷体" pitchFamily="49" charset="-122"/>
                <a:cs typeface="Consolas" pitchFamily="49" charset="0"/>
              </a:rPr>
              <a:t>x</a:t>
            </a:r>
            <a:r>
              <a:rPr lang="en-US" altLang="zh-CN" sz="2000" smtClean="0">
                <a:solidFill>
                  <a:srgbClr val="FF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的执行时间</a:t>
            </a:r>
            <a:r>
              <a:rPr lang="zh-CN" altLang="en-US"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sym typeface="Wingdings"/>
              </a:rPr>
              <a:t>。</a:t>
            </a:r>
            <a:endParaRPr lang="zh-CN" altLang="en-US" sz="2000" dirty="0">
              <a:solidFill>
                <a:srgbClr val="0000FF"/>
              </a:solidFill>
              <a:latin typeface="Consolas" pitchFamily="49" charset="0"/>
              <a:cs typeface="Consolas" pitchFamily="49" charset="0"/>
            </a:endParaRPr>
          </a:p>
        </p:txBody>
      </p:sp>
      <p:grpSp>
        <p:nvGrpSpPr>
          <p:cNvPr id="2" name="组合 13"/>
          <p:cNvGrpSpPr/>
          <p:nvPr/>
        </p:nvGrpSpPr>
        <p:grpSpPr>
          <a:xfrm>
            <a:off x="5715008" y="1071546"/>
            <a:ext cx="3428992" cy="1502457"/>
            <a:chOff x="5715008" y="1071546"/>
            <a:chExt cx="3428992" cy="1502457"/>
          </a:xfrm>
        </p:grpSpPr>
        <p:sp>
          <p:nvSpPr>
            <p:cNvPr id="5" name="TextBox 4"/>
            <p:cNvSpPr txBox="1"/>
            <p:nvPr/>
          </p:nvSpPr>
          <p:spPr>
            <a:xfrm>
              <a:off x="5715008" y="1071546"/>
              <a:ext cx="3143272" cy="4122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2000" b="0" i="1" smtClean="0">
                  <a:solidFill>
                    <a:srgbClr val="0000FF"/>
                  </a:solidFill>
                  <a:latin typeface="Consolas" pitchFamily="49" charset="0"/>
                  <a:cs typeface="Consolas" pitchFamily="49" charset="0"/>
                </a:rPr>
                <a:t>a</a:t>
              </a:r>
              <a:r>
                <a:rPr lang="en-US" altLang="zh-CN" sz="2000" b="0" smtClean="0">
                  <a:solidFill>
                    <a:srgbClr val="0000FF"/>
                  </a:solidFill>
                  <a:latin typeface="Consolas" pitchFamily="49" charset="0"/>
                  <a:cs typeface="Consolas" pitchFamily="49" charset="0"/>
                </a:rPr>
                <a:t>[0..</a:t>
              </a:r>
              <a:r>
                <a:rPr lang="en-US" altLang="zh-CN" sz="2000" b="0" i="1" smtClean="0">
                  <a:solidFill>
                    <a:srgbClr val="0000FF"/>
                  </a:solidFill>
                  <a:latin typeface="Consolas" pitchFamily="49" charset="0"/>
                  <a:cs typeface="Consolas" pitchFamily="49" charset="0"/>
                </a:rPr>
                <a:t>n</a:t>
              </a:r>
              <a:r>
                <a:rPr lang="en-US" altLang="zh-CN" sz="2000" b="0" smtClean="0">
                  <a:solidFill>
                    <a:srgbClr val="0000FF"/>
                  </a:solidFill>
                  <a:latin typeface="Consolas" pitchFamily="49" charset="0"/>
                  <a:cs typeface="Consolas" pitchFamily="49" charset="0"/>
                </a:rPr>
                <a:t>-1]</a:t>
              </a:r>
              <a:endParaRPr lang="zh-CN" altLang="en-US" sz="2000" b="0">
                <a:solidFill>
                  <a:srgbClr val="0000FF"/>
                </a:solidFill>
                <a:latin typeface="Consolas" pitchFamily="49" charset="0"/>
                <a:cs typeface="Consolas" pitchFamily="49" charset="0"/>
              </a:endParaRPr>
            </a:p>
          </p:txBody>
        </p:sp>
        <p:sp>
          <p:nvSpPr>
            <p:cNvPr id="6" name="TextBox 5"/>
            <p:cNvSpPr txBox="1"/>
            <p:nvPr/>
          </p:nvSpPr>
          <p:spPr>
            <a:xfrm>
              <a:off x="5715008" y="2161774"/>
              <a:ext cx="1357322" cy="4122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2000" b="0" i="1" smtClean="0">
                  <a:solidFill>
                    <a:srgbClr val="0000FF"/>
                  </a:solidFill>
                  <a:latin typeface="Consolas" pitchFamily="49" charset="0"/>
                  <a:cs typeface="Consolas" pitchFamily="49" charset="0"/>
                </a:rPr>
                <a:t>a</a:t>
              </a:r>
              <a:r>
                <a:rPr lang="en-US" altLang="zh-CN" sz="2000" b="0" smtClean="0">
                  <a:solidFill>
                    <a:srgbClr val="0000FF"/>
                  </a:solidFill>
                  <a:latin typeface="Consolas" pitchFamily="49" charset="0"/>
                  <a:cs typeface="Consolas" pitchFamily="49" charset="0"/>
                </a:rPr>
                <a:t>[0..</a:t>
              </a:r>
              <a:r>
                <a:rPr lang="en-US" altLang="zh-CN" sz="2000" b="0" i="1" smtClean="0">
                  <a:solidFill>
                    <a:srgbClr val="0000FF"/>
                  </a:solidFill>
                  <a:latin typeface="Consolas" pitchFamily="49" charset="0"/>
                  <a:cs typeface="Consolas" pitchFamily="49" charset="0"/>
                </a:rPr>
                <a:t>n</a:t>
              </a:r>
              <a:r>
                <a:rPr lang="en-US" altLang="zh-CN" sz="2000" b="0" smtClean="0">
                  <a:solidFill>
                    <a:srgbClr val="0000FF"/>
                  </a:solidFill>
                  <a:latin typeface="Consolas" pitchFamily="49" charset="0"/>
                  <a:cs typeface="Consolas" pitchFamily="49" charset="0"/>
                </a:rPr>
                <a:t>/2]</a:t>
              </a:r>
              <a:endParaRPr lang="zh-CN" altLang="en-US" sz="2000" b="0">
                <a:solidFill>
                  <a:srgbClr val="0000FF"/>
                </a:solidFill>
                <a:latin typeface="Consolas" pitchFamily="49" charset="0"/>
                <a:cs typeface="Consolas" pitchFamily="49" charset="0"/>
              </a:endParaRPr>
            </a:p>
          </p:txBody>
        </p:sp>
        <p:sp>
          <p:nvSpPr>
            <p:cNvPr id="7" name="TextBox 6"/>
            <p:cNvSpPr txBox="1"/>
            <p:nvPr/>
          </p:nvSpPr>
          <p:spPr>
            <a:xfrm>
              <a:off x="7143768" y="2143116"/>
              <a:ext cx="2000232"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2000" b="0" i="1" smtClean="0">
                  <a:solidFill>
                    <a:srgbClr val="0000FF"/>
                  </a:solidFill>
                  <a:latin typeface="Consolas" pitchFamily="49" charset="0"/>
                  <a:cs typeface="Consolas" pitchFamily="49" charset="0"/>
                </a:rPr>
                <a:t>a</a:t>
              </a:r>
              <a:r>
                <a:rPr lang="en-US" altLang="zh-CN" sz="2000" b="0" smtClean="0">
                  <a:solidFill>
                    <a:srgbClr val="0000FF"/>
                  </a:solidFill>
                  <a:latin typeface="Consolas" pitchFamily="49" charset="0"/>
                  <a:cs typeface="Consolas" pitchFamily="49" charset="0"/>
                </a:rPr>
                <a:t>[</a:t>
              </a:r>
              <a:r>
                <a:rPr lang="en-US" altLang="zh-CN" sz="2000" b="0" i="1" smtClean="0">
                  <a:solidFill>
                    <a:srgbClr val="0000FF"/>
                  </a:solidFill>
                  <a:latin typeface="Consolas" pitchFamily="49" charset="0"/>
                  <a:cs typeface="Consolas" pitchFamily="49" charset="0"/>
                </a:rPr>
                <a:t>n</a:t>
              </a:r>
              <a:r>
                <a:rPr lang="en-US" altLang="zh-CN" sz="2000" b="0" smtClean="0">
                  <a:solidFill>
                    <a:srgbClr val="0000FF"/>
                  </a:solidFill>
                  <a:latin typeface="Consolas" pitchFamily="49" charset="0"/>
                  <a:cs typeface="Consolas" pitchFamily="49" charset="0"/>
                </a:rPr>
                <a:t>/2+1..</a:t>
              </a:r>
              <a:r>
                <a:rPr lang="en-US" altLang="zh-CN" sz="2000" b="0" i="1" smtClean="0">
                  <a:solidFill>
                    <a:srgbClr val="0000FF"/>
                  </a:solidFill>
                  <a:latin typeface="Consolas" pitchFamily="49" charset="0"/>
                  <a:cs typeface="Consolas" pitchFamily="49" charset="0"/>
                </a:rPr>
                <a:t>n</a:t>
              </a:r>
              <a:r>
                <a:rPr lang="en-US" altLang="zh-CN" sz="2000" b="0" smtClean="0">
                  <a:solidFill>
                    <a:srgbClr val="0000FF"/>
                  </a:solidFill>
                  <a:latin typeface="Consolas" pitchFamily="49" charset="0"/>
                  <a:cs typeface="Consolas" pitchFamily="49" charset="0"/>
                </a:rPr>
                <a:t>-1]</a:t>
              </a:r>
              <a:endParaRPr lang="zh-CN" altLang="en-US" sz="2000" b="0">
                <a:solidFill>
                  <a:srgbClr val="0000FF"/>
                </a:solidFill>
                <a:latin typeface="Consolas" pitchFamily="49" charset="0"/>
                <a:cs typeface="Consolas" pitchFamily="49" charset="0"/>
              </a:endParaRPr>
            </a:p>
          </p:txBody>
        </p:sp>
        <p:cxnSp>
          <p:nvCxnSpPr>
            <p:cNvPr id="9" name="直接箭头连接符 8"/>
            <p:cNvCxnSpPr>
              <a:stCxn id="5" idx="2"/>
            </p:cNvCxnSpPr>
            <p:nvPr/>
          </p:nvCxnSpPr>
          <p:spPr>
            <a:xfrm rot="5400000">
              <a:off x="6564066" y="1420537"/>
              <a:ext cx="659340" cy="78581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1" name="直接箭头连接符 10"/>
            <p:cNvCxnSpPr>
              <a:stCxn id="5" idx="2"/>
              <a:endCxn id="7" idx="0"/>
            </p:cNvCxnSpPr>
            <p:nvPr/>
          </p:nvCxnSpPr>
          <p:spPr>
            <a:xfrm rot="16200000" flipH="1">
              <a:off x="7385594" y="1384825"/>
              <a:ext cx="659341" cy="85724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grpSp>
        <p:nvGrpSpPr>
          <p:cNvPr id="8" name="组合 14"/>
          <p:cNvGrpSpPr/>
          <p:nvPr/>
        </p:nvGrpSpPr>
        <p:grpSpPr>
          <a:xfrm>
            <a:off x="5857884" y="2786058"/>
            <a:ext cx="3143272" cy="1588045"/>
            <a:chOff x="5857884" y="2786058"/>
            <a:chExt cx="3143272" cy="1588045"/>
          </a:xfrm>
        </p:grpSpPr>
        <p:sp>
          <p:nvSpPr>
            <p:cNvPr id="12" name="TextBox 11"/>
            <p:cNvSpPr txBox="1"/>
            <p:nvPr/>
          </p:nvSpPr>
          <p:spPr>
            <a:xfrm>
              <a:off x="5857884" y="3429000"/>
              <a:ext cx="3143272" cy="945103"/>
            </a:xfrm>
            <a:prstGeom prst="rect">
              <a:avLst/>
            </a:prstGeom>
            <a:solidFill>
              <a:schemeClr val="accent6">
                <a:lumMod val="20000"/>
                <a:lumOff val="8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n</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/2)+1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n</a:t>
              </a:r>
              <a:r>
                <a:rPr lang="en-US" altLang="zh-CN" sz="1800" smtClean="0">
                  <a:solidFill>
                    <a:srgbClr val="00B0F0"/>
                  </a:solidFill>
                  <a:latin typeface="Consolas" pitchFamily="49" charset="0"/>
                  <a:ea typeface="仿宋" pitchFamily="49" charset="-122"/>
                  <a:cs typeface="Consolas" pitchFamily="49" charset="0"/>
                </a:rPr>
                <a:t>&gt;1</a:t>
              </a:r>
              <a:endParaRPr lang="zh-CN" altLang="en-US" sz="1800">
                <a:solidFill>
                  <a:srgbClr val="00B0F0"/>
                </a:solidFill>
                <a:latin typeface="Consolas" pitchFamily="49" charset="0"/>
                <a:ea typeface="仿宋" pitchFamily="49" charset="-122"/>
                <a:cs typeface="Consolas" pitchFamily="49" charset="0"/>
              </a:endParaRPr>
            </a:p>
          </p:txBody>
        </p:sp>
        <p:sp>
          <p:nvSpPr>
            <p:cNvPr id="13" name="下箭头 12"/>
            <p:cNvSpPr/>
            <p:nvPr/>
          </p:nvSpPr>
          <p:spPr>
            <a:xfrm>
              <a:off x="7143768" y="2786058"/>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17" name="TextBox 16"/>
          <p:cNvSpPr txBox="1"/>
          <p:nvPr/>
        </p:nvSpPr>
        <p:spPr>
          <a:xfrm>
            <a:off x="357158" y="252691"/>
            <a:ext cx="500066" cy="461665"/>
          </a:xfrm>
          <a:prstGeom prst="rect">
            <a:avLst/>
          </a:prstGeom>
          <a:blipFill>
            <a:blip r:embed="rId2" cstate="print"/>
            <a:tile tx="0" ty="0" sx="100000" sy="100000" flip="none" algn="tl"/>
          </a:blipFill>
          <a:effectLst>
            <a:outerShdw blurRad="76200" dir="13500000" sy="23000" kx="1200000" algn="br"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0" smtClean="0">
                <a:solidFill>
                  <a:srgbClr val="FF0000"/>
                </a:solidFill>
                <a:latin typeface="微软雅黑" pitchFamily="34" charset="-122"/>
                <a:ea typeface="微软雅黑" pitchFamily="34" charset="-122"/>
              </a:rPr>
              <a:t>解</a:t>
            </a:r>
            <a:endParaRPr lang="zh-CN" altLang="en-US" b="0">
              <a:solidFill>
                <a:srgbClr val="FF0000"/>
              </a:solidFill>
              <a:latin typeface="微软雅黑" pitchFamily="34" charset="-122"/>
              <a:ea typeface="微软雅黑" pitchFamily="34" charset="-122"/>
            </a:endParaRPr>
          </a:p>
        </p:txBody>
      </p:sp>
      <p:sp>
        <p:nvSpPr>
          <p:cNvPr id="18" name="灯片编号占位符 17"/>
          <p:cNvSpPr>
            <a:spLocks noGrp="1"/>
          </p:cNvSpPr>
          <p:nvPr>
            <p:ph type="sldNum" sz="quarter" idx="12"/>
          </p:nvPr>
        </p:nvSpPr>
        <p:spPr/>
        <p:txBody>
          <a:bodyPr/>
          <a:lstStyle/>
          <a:p>
            <a:fld id="{F225F2F7-8AD0-4BEA-91DC-61D82E2F5127}" type="slidenum">
              <a:rPr lang="en-US" altLang="zh-CN" smtClean="0"/>
              <a:pPr/>
              <a:t>41</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571480"/>
            <a:ext cx="3143272" cy="945103"/>
          </a:xfrm>
          <a:prstGeom prst="rect">
            <a:avLst/>
          </a:prstGeom>
          <a:solidFill>
            <a:schemeClr val="accent6">
              <a:lumMod val="20000"/>
              <a:lumOff val="80000"/>
            </a:schemeClr>
          </a:solidFill>
          <a:ln/>
        </p:spPr>
        <p:style>
          <a:lnRef idx="3">
            <a:schemeClr val="lt1"/>
          </a:lnRef>
          <a:fillRef idx="1">
            <a:schemeClr val="accent6"/>
          </a:fillRef>
          <a:effectRef idx="1">
            <a:schemeClr val="accent6"/>
          </a:effectRef>
          <a:fontRef idx="minor">
            <a:schemeClr val="lt1"/>
          </a:fontRef>
        </p:style>
        <p:txBody>
          <a:bodyPr wrap="square" lIns="180000" tIns="108000" bIns="108000"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n</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/2)+1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n</a:t>
            </a:r>
            <a:r>
              <a:rPr lang="en-US" altLang="zh-CN" sz="1800" smtClean="0">
                <a:solidFill>
                  <a:srgbClr val="00B0F0"/>
                </a:solidFill>
                <a:latin typeface="Consolas" pitchFamily="49" charset="0"/>
                <a:ea typeface="仿宋" pitchFamily="49" charset="-122"/>
                <a:cs typeface="Consolas" pitchFamily="49" charset="0"/>
              </a:rPr>
              <a:t>&gt;1</a:t>
            </a:r>
            <a:endParaRPr lang="zh-CN" altLang="en-US" sz="1800">
              <a:solidFill>
                <a:srgbClr val="00B0F0"/>
              </a:solidFill>
              <a:latin typeface="Consolas" pitchFamily="49" charset="0"/>
              <a:ea typeface="仿宋" pitchFamily="49" charset="-122"/>
              <a:cs typeface="Consolas" pitchFamily="49" charset="0"/>
            </a:endParaRPr>
          </a:p>
        </p:txBody>
      </p:sp>
      <p:sp>
        <p:nvSpPr>
          <p:cNvPr id="4" name="TextBox 3"/>
          <p:cNvSpPr txBox="1"/>
          <p:nvPr/>
        </p:nvSpPr>
        <p:spPr>
          <a:xfrm>
            <a:off x="785786" y="1785926"/>
            <a:ext cx="7643866" cy="3991862"/>
          </a:xfrm>
          <a:prstGeom prst="rect">
            <a:avLst/>
          </a:prstGeom>
          <a:noFill/>
        </p:spPr>
        <p:txBody>
          <a:bodyPr wrap="square" rtlCol="0">
            <a:spAutoFit/>
          </a:bodyPr>
          <a:lstStyle/>
          <a:p>
            <a:pPr algn="l"/>
            <a:r>
              <a:rPr lang="zh-CN" altLang="zh-CN" sz="2000" smtClean="0">
                <a:solidFill>
                  <a:srgbClr val="0000FF"/>
                </a:solidFill>
                <a:latin typeface="Consolas" pitchFamily="49" charset="0"/>
                <a:ea typeface="楷体" pitchFamily="49" charset="-122"/>
                <a:cs typeface="Consolas" pitchFamily="49" charset="0"/>
              </a:rPr>
              <a:t>不妨设</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a:t>
            </a:r>
            <a:r>
              <a:rPr lang="en-US" altLang="zh-CN" sz="2000" i="1" baseline="30000"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p>
          <a:p>
            <a:pPr algn="l"/>
            <a:r>
              <a:rPr lang="en-US" altLang="zh-CN" sz="1800" smtClean="0">
                <a:solidFill>
                  <a:srgbClr val="0000FF"/>
                </a:solidFill>
                <a:latin typeface="Consolas" pitchFamily="49" charset="0"/>
                <a:ea typeface="楷体" pitchFamily="49" charset="-122"/>
                <a:cs typeface="Consolas" pitchFamily="49" charset="0"/>
              </a:rPr>
              <a:t>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 = 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/2)+1</a:t>
            </a:r>
          </a:p>
          <a:p>
            <a:pPr algn="l"/>
            <a:r>
              <a:rPr lang="en-US" altLang="zh-CN" sz="1800" smtClean="0">
                <a:solidFill>
                  <a:srgbClr val="0000FF"/>
                </a:solidFill>
                <a:latin typeface="Consolas" pitchFamily="49" charset="0"/>
                <a:ea typeface="楷体" pitchFamily="49" charset="-122"/>
                <a:cs typeface="Consolas" pitchFamily="49" charset="0"/>
              </a:rPr>
              <a:t>     = 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/2</a:t>
            </a:r>
            <a:r>
              <a:rPr lang="en-US" altLang="zh-CN" sz="1800" baseline="30000" smtClean="0">
                <a:solidFill>
                  <a:srgbClr val="0000FF"/>
                </a:solidFill>
                <a:latin typeface="Consolas" pitchFamily="49" charset="0"/>
                <a:ea typeface="楷体" pitchFamily="49" charset="-122"/>
                <a:cs typeface="Consolas" pitchFamily="49" charset="0"/>
              </a:rPr>
              <a:t>2</a:t>
            </a:r>
            <a:r>
              <a:rPr lang="en-US" altLang="zh-CN" sz="1800" smtClean="0">
                <a:solidFill>
                  <a:srgbClr val="0000FF"/>
                </a:solidFill>
                <a:latin typeface="Consolas" pitchFamily="49" charset="0"/>
                <a:ea typeface="楷体" pitchFamily="49" charset="-122"/>
                <a:cs typeface="Consolas" pitchFamily="49" charset="0"/>
              </a:rPr>
              <a:t>)+2=T(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/2</a:t>
            </a:r>
            <a:r>
              <a:rPr lang="en-US" altLang="zh-CN" sz="1800" baseline="30000" smtClean="0">
                <a:solidFill>
                  <a:srgbClr val="0000FF"/>
                </a:solidFill>
                <a:latin typeface="Consolas" pitchFamily="49" charset="0"/>
                <a:ea typeface="楷体" pitchFamily="49" charset="-122"/>
                <a:cs typeface="Consolas" pitchFamily="49" charset="0"/>
              </a:rPr>
              <a:t>3</a:t>
            </a:r>
            <a:r>
              <a:rPr lang="en-US" altLang="zh-CN" sz="1800" smtClean="0">
                <a:solidFill>
                  <a:srgbClr val="0000FF"/>
                </a:solidFill>
                <a:latin typeface="Consolas" pitchFamily="49" charset="0"/>
                <a:ea typeface="楷体" pitchFamily="49" charset="-122"/>
                <a:cs typeface="Consolas" pitchFamily="49" charset="0"/>
              </a:rPr>
              <a:t>)+3</a:t>
            </a:r>
          </a:p>
          <a:p>
            <a:pPr algn="l"/>
            <a:r>
              <a:rPr lang="en-US" altLang="zh-CN" sz="1800" smtClean="0">
                <a:solidFill>
                  <a:srgbClr val="0000FF"/>
                </a:solidFill>
                <a:latin typeface="Consolas" pitchFamily="49" charset="0"/>
                <a:ea typeface="楷体" pitchFamily="49" charset="-122"/>
                <a:cs typeface="Consolas" pitchFamily="49" charset="0"/>
              </a:rPr>
              <a:t>     = </a:t>
            </a:r>
            <a:r>
              <a:rPr lang="zh-CN" altLang="zh-CN" sz="1800" smtClean="0">
                <a:solidFill>
                  <a:srgbClr val="0000FF"/>
                </a:solidFill>
                <a:latin typeface="+mn-ea"/>
                <a:ea typeface="+mn-ea"/>
                <a:cs typeface="Consolas" pitchFamily="49" charset="0"/>
              </a:rPr>
              <a:t>…</a:t>
            </a:r>
            <a:endParaRPr lang="en-US" altLang="zh-CN" sz="1800" smtClean="0">
              <a:solidFill>
                <a:srgbClr val="0000FF"/>
              </a:solidFill>
              <a:latin typeface="+mn-ea"/>
              <a:ea typeface="+mn-ea"/>
              <a:cs typeface="Consolas" pitchFamily="49" charset="0"/>
            </a:endParaRPr>
          </a:p>
          <a:p>
            <a:pPr algn="l"/>
            <a:r>
              <a:rPr lang="en-US" altLang="zh-CN" sz="1800" smtClean="0">
                <a:solidFill>
                  <a:srgbClr val="0000FF"/>
                </a:solidFill>
                <a:latin typeface="Consolas" pitchFamily="49" charset="0"/>
                <a:ea typeface="楷体" pitchFamily="49" charset="-122"/>
                <a:cs typeface="Consolas" pitchFamily="49" charset="0"/>
              </a:rPr>
              <a:t>     = 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/2</a:t>
            </a:r>
            <a:r>
              <a:rPr lang="en-US" altLang="zh-CN" sz="1800" baseline="30000" smtClean="0">
                <a:solidFill>
                  <a:srgbClr val="0000FF"/>
                </a:solidFill>
                <a:latin typeface="Consolas" pitchFamily="49" charset="0"/>
                <a:ea typeface="楷体" pitchFamily="49" charset="-122"/>
                <a:cs typeface="Consolas" pitchFamily="49" charset="0"/>
              </a:rPr>
              <a:t>k</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k</a:t>
            </a:r>
          </a:p>
          <a:p>
            <a:pPr algn="l"/>
            <a:r>
              <a:rPr lang="en-US" altLang="zh-CN" sz="1800" smtClean="0">
                <a:solidFill>
                  <a:srgbClr val="0000FF"/>
                </a:solidFill>
                <a:latin typeface="Consolas" pitchFamily="49" charset="0"/>
                <a:ea typeface="楷体" pitchFamily="49" charset="-122"/>
                <a:cs typeface="Consolas" pitchFamily="49" charset="0"/>
              </a:rPr>
              <a:t>     = 1+</a:t>
            </a:r>
            <a:r>
              <a:rPr lang="en-US" altLang="zh-CN" sz="1800" i="1" smtClean="0">
                <a:solidFill>
                  <a:srgbClr val="0000FF"/>
                </a:solidFill>
                <a:latin typeface="Consolas" pitchFamily="49" charset="0"/>
                <a:ea typeface="楷体" pitchFamily="49" charset="-122"/>
                <a:cs typeface="Consolas" pitchFamily="49" charset="0"/>
              </a:rPr>
              <a:t>k</a:t>
            </a:r>
          </a:p>
          <a:p>
            <a:pPr algn="l"/>
            <a:r>
              <a:rPr lang="en-US" altLang="zh-CN" sz="1800" smtClean="0">
                <a:solidFill>
                  <a:srgbClr val="0000FF"/>
                </a:solidFill>
                <a:latin typeface="Consolas" pitchFamily="49" charset="0"/>
                <a:ea typeface="楷体" pitchFamily="49" charset="-122"/>
                <a:cs typeface="Consolas" pitchFamily="49" charset="0"/>
              </a:rPr>
              <a:t>     = log</a:t>
            </a:r>
            <a:r>
              <a:rPr lang="en-US" altLang="zh-CN" sz="1800" baseline="-25000" smtClean="0">
                <a:solidFill>
                  <a:srgbClr val="0000FF"/>
                </a:solidFill>
                <a:latin typeface="Consolas" pitchFamily="49" charset="0"/>
                <a:ea typeface="楷体" pitchFamily="49" charset="-122"/>
                <a:cs typeface="Consolas" pitchFamily="49" charset="0"/>
              </a:rPr>
              <a:t>2</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+1</a:t>
            </a:r>
          </a:p>
          <a:p>
            <a:pPr algn="l"/>
            <a:r>
              <a:rPr lang="en-US" altLang="zh-CN" sz="1800" smtClean="0">
                <a:solidFill>
                  <a:srgbClr val="0000FF"/>
                </a:solidFill>
                <a:latin typeface="Consolas" pitchFamily="49" charset="0"/>
                <a:ea typeface="楷体" pitchFamily="49" charset="-122"/>
                <a:cs typeface="Consolas" pitchFamily="49" charset="0"/>
              </a:rPr>
              <a:t>     = O(log</a:t>
            </a:r>
            <a:r>
              <a:rPr lang="en-US" altLang="zh-CN" sz="1800" baseline="-25000" smtClean="0">
                <a:solidFill>
                  <a:srgbClr val="0000FF"/>
                </a:solidFill>
                <a:latin typeface="Consolas" pitchFamily="49" charset="0"/>
                <a:ea typeface="楷体" pitchFamily="49" charset="-122"/>
                <a:cs typeface="Consolas" pitchFamily="49" charset="0"/>
              </a:rPr>
              <a:t>2</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a:t>
            </a:r>
          </a:p>
          <a:p>
            <a:pPr algn="l"/>
            <a:r>
              <a:rPr lang="en-US" altLang="zh-CN" sz="2000" smtClean="0">
                <a:solidFill>
                  <a:srgbClr val="FF3300"/>
                </a:solidFill>
                <a:latin typeface="Consolas" pitchFamily="49" charset="0"/>
                <a:ea typeface="楷体" pitchFamily="49" charset="-122"/>
                <a:cs typeface="Consolas" pitchFamily="49" charset="0"/>
              </a:rPr>
              <a:t>Find(a,0,</a:t>
            </a:r>
            <a:r>
              <a:rPr lang="en-US" altLang="zh-CN" sz="2000" i="1" smtClean="0">
                <a:solidFill>
                  <a:srgbClr val="FF3300"/>
                </a:solidFill>
                <a:latin typeface="Consolas" pitchFamily="49" charset="0"/>
                <a:ea typeface="楷体" pitchFamily="49" charset="-122"/>
                <a:cs typeface="Consolas" pitchFamily="49" charset="0"/>
              </a:rPr>
              <a:t>n</a:t>
            </a:r>
            <a:r>
              <a:rPr lang="en-US" altLang="zh-CN" sz="2000" smtClean="0">
                <a:solidFill>
                  <a:srgbClr val="FF3300"/>
                </a:solidFill>
                <a:latin typeface="Consolas" pitchFamily="49" charset="0"/>
                <a:ea typeface="楷体" pitchFamily="49" charset="-122"/>
                <a:cs typeface="Consolas" pitchFamily="49" charset="0"/>
              </a:rPr>
              <a:t>-1,</a:t>
            </a:r>
            <a:r>
              <a:rPr lang="en-US" altLang="zh-CN" sz="2000" i="1" smtClean="0">
                <a:solidFill>
                  <a:srgbClr val="FF3300"/>
                </a:solidFill>
                <a:latin typeface="Consolas" pitchFamily="49" charset="0"/>
                <a:ea typeface="楷体" pitchFamily="49" charset="-122"/>
                <a:cs typeface="Consolas" pitchFamily="49" charset="0"/>
              </a:rPr>
              <a:t>x</a:t>
            </a:r>
            <a:r>
              <a:rPr lang="en-US" altLang="zh-CN" sz="2000" smtClean="0">
                <a:solidFill>
                  <a:srgbClr val="FF33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的时间复杂度是</a:t>
            </a:r>
            <a:r>
              <a:rPr lang="en-US" altLang="zh-CN" sz="2000" smtClean="0">
                <a:solidFill>
                  <a:srgbClr val="0000FF"/>
                </a:solidFill>
                <a:latin typeface="Consolas" pitchFamily="49" charset="0"/>
                <a:ea typeface="楷体" pitchFamily="49" charset="-122"/>
                <a:cs typeface="Consolas" pitchFamily="49" charset="0"/>
              </a:rPr>
              <a:t>O(log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7" name="灯片编号占位符 6"/>
          <p:cNvSpPr>
            <a:spLocks noGrp="1"/>
          </p:cNvSpPr>
          <p:nvPr>
            <p:ph type="sldNum" sz="quarter" idx="12"/>
          </p:nvPr>
        </p:nvSpPr>
        <p:spPr/>
        <p:txBody>
          <a:bodyPr/>
          <a:lstStyle/>
          <a:p>
            <a:fld id="{F225F2F7-8AD0-4BEA-91DC-61D82E2F5127}" type="slidenum">
              <a:rPr lang="en-US" altLang="zh-CN" smtClean="0"/>
              <a:pPr/>
              <a:t>42</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descr="信纸">
            <a:hlinkClick r:id="rId3" action="ppaction://hlinksldjump"/>
          </p:cNvPr>
          <p:cNvSpPr>
            <a:spLocks noChangeArrowheads="1"/>
          </p:cNvSpPr>
          <p:nvPr/>
        </p:nvSpPr>
        <p:spPr bwMode="auto">
          <a:xfrm>
            <a:off x="571472" y="522506"/>
            <a:ext cx="4786346" cy="483960"/>
          </a:xfrm>
          <a:prstGeom prst="rect">
            <a:avLst/>
          </a:prstGeom>
          <a:blipFill dpi="0" rotWithShape="1">
            <a:blip r:embed="rId4"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en-US"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rPr>
              <a:t>2.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rPr>
              <a:t>递归算法的空间复杂</a:t>
            </a:r>
            <a:r>
              <a:rPr lang="zh-CN" altLang="en-US" sz="2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rPr>
              <a:t>度分析 </a:t>
            </a:r>
          </a:p>
        </p:txBody>
      </p:sp>
      <p:sp>
        <p:nvSpPr>
          <p:cNvPr id="9" name="TextBox 8"/>
          <p:cNvSpPr txBox="1"/>
          <p:nvPr/>
        </p:nvSpPr>
        <p:spPr>
          <a:xfrm>
            <a:off x="642910" y="1522638"/>
            <a:ext cx="6500858" cy="389530"/>
          </a:xfrm>
          <a:prstGeom prst="rect">
            <a:avLst/>
          </a:prstGeom>
          <a:noFill/>
        </p:spPr>
        <p:txBody>
          <a:bodyPr wrap="square" rtlCol="0">
            <a:spAutoFit/>
          </a:bodyPr>
          <a:lstStyle/>
          <a:p>
            <a:pPr algn="l"/>
            <a:r>
              <a:rPr lang="zh-CN" altLang="en-US" sz="2000" smtClean="0">
                <a:solidFill>
                  <a:srgbClr val="0000FF"/>
                </a:solidFill>
                <a:latin typeface="楷体" pitchFamily="49" charset="-122"/>
                <a:ea typeface="楷体" pitchFamily="49" charset="-122"/>
              </a:rPr>
              <a:t>递归算法是指算法中出现调用自己的成分。</a:t>
            </a:r>
            <a:endParaRPr lang="en-US" altLang="zh-CN" sz="2000" smtClean="0">
              <a:solidFill>
                <a:srgbClr val="0000FF"/>
              </a:solidFill>
              <a:latin typeface="楷体" pitchFamily="49" charset="-122"/>
              <a:ea typeface="楷体" pitchFamily="49" charset="-122"/>
            </a:endParaRPr>
          </a:p>
        </p:txBody>
      </p:sp>
      <p:sp>
        <p:nvSpPr>
          <p:cNvPr id="10" name="TextBox 9"/>
          <p:cNvSpPr txBox="1"/>
          <p:nvPr/>
        </p:nvSpPr>
        <p:spPr>
          <a:xfrm>
            <a:off x="714348" y="2237018"/>
            <a:ext cx="5286412" cy="984858"/>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600"/>
              </a:spcBef>
              <a:buBlip>
                <a:blip r:embed="rId5"/>
              </a:buBlip>
            </a:pPr>
            <a:r>
              <a:rPr lang="zh-CN" altLang="en-US" sz="2000" smtClean="0">
                <a:solidFill>
                  <a:srgbClr val="0000FF"/>
                </a:solidFill>
                <a:latin typeface="Consolas" pitchFamily="49" charset="0"/>
                <a:ea typeface="仿宋" pitchFamily="49" charset="-122"/>
                <a:cs typeface="Consolas" pitchFamily="49" charset="0"/>
              </a:rPr>
              <a:t>递归算法分析也称为</a:t>
            </a:r>
            <a:r>
              <a:rPr lang="zh-CN" altLang="en-US" sz="2000" smtClean="0">
                <a:solidFill>
                  <a:srgbClr val="FF0000"/>
                </a:solidFill>
                <a:latin typeface="Consolas" pitchFamily="49" charset="0"/>
                <a:ea typeface="仿宋" pitchFamily="49" charset="-122"/>
                <a:cs typeface="Consolas" pitchFamily="49" charset="0"/>
              </a:rPr>
              <a:t>变长时空分析</a:t>
            </a:r>
            <a:r>
              <a:rPr lang="zh-CN" altLang="en-US" sz="2000" smtClean="0">
                <a:latin typeface="Consolas" pitchFamily="49" charset="0"/>
                <a:ea typeface="仿宋" pitchFamily="49" charset="-122"/>
                <a:cs typeface="Consolas" pitchFamily="49" charset="0"/>
              </a:rPr>
              <a:t>。</a:t>
            </a:r>
            <a:endParaRPr lang="en-US" altLang="zh-CN" sz="2000" smtClean="0">
              <a:latin typeface="Consolas" pitchFamily="49" charset="0"/>
              <a:ea typeface="仿宋" pitchFamily="49" charset="-122"/>
              <a:cs typeface="Consolas" pitchFamily="49" charset="0"/>
            </a:endParaRPr>
          </a:p>
          <a:p>
            <a:pPr marL="457200" indent="-457200" algn="l">
              <a:lnSpc>
                <a:spcPts val="2800"/>
              </a:lnSpc>
              <a:spcBef>
                <a:spcPts val="600"/>
              </a:spcBef>
              <a:buBlip>
                <a:blip r:embed="rId5"/>
              </a:buBlip>
            </a:pPr>
            <a:r>
              <a:rPr lang="zh-CN" altLang="en-US" sz="2000" smtClean="0">
                <a:solidFill>
                  <a:srgbClr val="0000FF"/>
                </a:solidFill>
                <a:latin typeface="Consolas" pitchFamily="49" charset="0"/>
                <a:ea typeface="仿宋" pitchFamily="49" charset="-122"/>
                <a:cs typeface="Consolas" pitchFamily="49" charset="0"/>
              </a:rPr>
              <a:t>非递归算法分析也称为</a:t>
            </a:r>
            <a:r>
              <a:rPr lang="zh-CN" altLang="en-US" sz="2000" smtClean="0">
                <a:solidFill>
                  <a:srgbClr val="FF0000"/>
                </a:solidFill>
                <a:latin typeface="Consolas" pitchFamily="49" charset="0"/>
                <a:ea typeface="仿宋" pitchFamily="49" charset="-122"/>
                <a:cs typeface="Consolas" pitchFamily="49" charset="0"/>
              </a:rPr>
              <a:t>定长时空分析</a:t>
            </a:r>
            <a:r>
              <a:rPr lang="zh-CN" altLang="en-US" sz="2000" smtClean="0">
                <a:latin typeface="Consolas" pitchFamily="49" charset="0"/>
                <a:ea typeface="仿宋" pitchFamily="49" charset="-122"/>
                <a:cs typeface="Consolas" pitchFamily="49" charset="0"/>
              </a:rPr>
              <a:t>。</a:t>
            </a:r>
            <a:endParaRPr lang="en-US" altLang="zh-CN" sz="2000" smtClean="0">
              <a:latin typeface="Consolas" pitchFamily="49" charset="0"/>
              <a:ea typeface="仿宋" pitchFamily="49" charset="-122"/>
              <a:cs typeface="Consolas" pitchFamily="49" charset="0"/>
            </a:endParaRPr>
          </a:p>
        </p:txBody>
      </p:sp>
      <p:sp>
        <p:nvSpPr>
          <p:cNvPr id="11" name="灯片编号占位符 10"/>
          <p:cNvSpPr>
            <a:spLocks noGrp="1"/>
          </p:cNvSpPr>
          <p:nvPr>
            <p:ph type="sldNum" sz="quarter" idx="12"/>
          </p:nvPr>
        </p:nvSpPr>
        <p:spPr/>
        <p:txBody>
          <a:bodyPr/>
          <a:lstStyle/>
          <a:p>
            <a:fld id="{F225F2F7-8AD0-4BEA-91DC-61D82E2F5127}" type="slidenum">
              <a:rPr lang="en-US" altLang="zh-CN" smtClean="0"/>
              <a:pPr/>
              <a:t>43</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0">
                                            <p:txEl>
                                              <p:pRg st="0" end="0"/>
                                            </p:txEl>
                                          </p:spTgt>
                                        </p:tgtEl>
                                        <p:attrNameLst>
                                          <p:attrName>style.visibility</p:attrName>
                                        </p:attrNameLst>
                                      </p:cBhvr>
                                      <p:to>
                                        <p:strVal val="visible"/>
                                      </p:to>
                                    </p:set>
                                    <p:anim calcmode="discrete" valueType="clr">
                                      <p:cBhvr override="childStyle">
                                        <p:cTn id="7" dur="80"/>
                                        <p:tgtEl>
                                          <p:spTgt spid="1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0">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0">
                                            <p:txEl>
                                              <p:pRg st="1" end="1"/>
                                            </p:txEl>
                                          </p:spTgt>
                                        </p:tgtEl>
                                        <p:attrNameLst>
                                          <p:attrName>style.visibility</p:attrName>
                                        </p:attrNameLst>
                                      </p:cBhvr>
                                      <p:to>
                                        <p:strVal val="visible"/>
                                      </p:to>
                                    </p:set>
                                    <p:anim calcmode="discrete" valueType="clr">
                                      <p:cBhvr override="childStyle">
                                        <p:cTn id="14" dur="80"/>
                                        <p:tgtEl>
                                          <p:spTgt spid="10">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0">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0">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1214422"/>
            <a:ext cx="7215238" cy="301003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72000" bIns="72000" rtlCol="0">
            <a:spAutoFit/>
          </a:bodyPr>
          <a:lstStyle/>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Hanoi1</a:t>
            </a:r>
            <a:r>
              <a:rPr lang="en-US" altLang="zh-CN" sz="1800" smtClean="0">
                <a:solidFill>
                  <a:srgbClr val="0000FF"/>
                </a:solidFill>
                <a:latin typeface="Consolas" pitchFamily="49" charset="0"/>
                <a:ea typeface="仿宋" pitchFamily="49" charset="-122"/>
                <a:cs typeface="Consolas" pitchFamily="49" charset="0"/>
              </a:rPr>
              <a:t>(int n,char X,char Y,char Z)</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if (n==1)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只有一个盘片的情况</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printf("\t</a:t>
            </a:r>
            <a:r>
              <a:rPr lang="zh-CN" altLang="zh-CN" sz="1800" smtClean="0">
                <a:solidFill>
                  <a:srgbClr val="0000FF"/>
                </a:solidFill>
                <a:latin typeface="Consolas" pitchFamily="49" charset="0"/>
                <a:ea typeface="仿宋" pitchFamily="49" charset="-122"/>
                <a:cs typeface="Consolas" pitchFamily="49" charset="0"/>
              </a:rPr>
              <a:t>将第</a:t>
            </a:r>
            <a:r>
              <a:rPr lang="en-US" altLang="zh-CN" sz="1800" smtClean="0">
                <a:solidFill>
                  <a:srgbClr val="0000FF"/>
                </a:solidFill>
                <a:latin typeface="Consolas" pitchFamily="49" charset="0"/>
                <a:ea typeface="仿宋" pitchFamily="49" charset="-122"/>
                <a:cs typeface="Consolas" pitchFamily="49" charset="0"/>
              </a:rPr>
              <a:t>%d</a:t>
            </a:r>
            <a:r>
              <a:rPr lang="zh-CN" altLang="zh-CN" sz="1800" smtClean="0">
                <a:solidFill>
                  <a:srgbClr val="0000FF"/>
                </a:solidFill>
                <a:latin typeface="Consolas" pitchFamily="49" charset="0"/>
                <a:ea typeface="仿宋" pitchFamily="49" charset="-122"/>
                <a:cs typeface="Consolas" pitchFamily="49" charset="0"/>
              </a:rPr>
              <a:t>个盘片从</a:t>
            </a:r>
            <a:r>
              <a:rPr lang="en-US" altLang="zh-CN" sz="1800" smtClean="0">
                <a:solidFill>
                  <a:srgbClr val="0000FF"/>
                </a:solidFill>
                <a:latin typeface="Consolas" pitchFamily="49" charset="0"/>
                <a:ea typeface="仿宋" pitchFamily="49" charset="-122"/>
                <a:cs typeface="Consolas" pitchFamily="49" charset="0"/>
              </a:rPr>
              <a:t>%c</a:t>
            </a:r>
            <a:r>
              <a:rPr lang="zh-CN" altLang="zh-CN" sz="1800" smtClean="0">
                <a:solidFill>
                  <a:srgbClr val="0000FF"/>
                </a:solidFill>
                <a:latin typeface="Consolas" pitchFamily="49" charset="0"/>
                <a:ea typeface="仿宋" pitchFamily="49" charset="-122"/>
                <a:cs typeface="Consolas" pitchFamily="49" charset="0"/>
              </a:rPr>
              <a:t>移动到</a:t>
            </a:r>
            <a:r>
              <a:rPr lang="en-US" altLang="zh-CN" sz="1800" smtClean="0">
                <a:solidFill>
                  <a:srgbClr val="0000FF"/>
                </a:solidFill>
                <a:latin typeface="Consolas" pitchFamily="49" charset="0"/>
                <a:ea typeface="仿宋" pitchFamily="49" charset="-122"/>
                <a:cs typeface="Consolas" pitchFamily="49" charset="0"/>
              </a:rPr>
              <a:t>%c\n",n,X,Z);</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有两个或多个盘片的情况</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FF0000"/>
                </a:solidFill>
                <a:latin typeface="Consolas" pitchFamily="49" charset="0"/>
                <a:ea typeface="仿宋" pitchFamily="49" charset="-122"/>
                <a:cs typeface="Consolas" pitchFamily="49" charset="0"/>
              </a:rPr>
              <a:t>Hanoi1</a:t>
            </a:r>
            <a:r>
              <a:rPr lang="en-US" altLang="zh-CN" sz="1800" smtClean="0">
                <a:solidFill>
                  <a:srgbClr val="0000FF"/>
                </a:solidFill>
                <a:latin typeface="Consolas" pitchFamily="49" charset="0"/>
                <a:ea typeface="仿宋" pitchFamily="49" charset="-122"/>
                <a:cs typeface="Consolas" pitchFamily="49" charset="0"/>
              </a:rPr>
              <a:t>(n-1,X,Z,Y);</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printf("\t</a:t>
            </a:r>
            <a:r>
              <a:rPr lang="zh-CN" altLang="zh-CN" sz="1800" smtClean="0">
                <a:solidFill>
                  <a:srgbClr val="0000FF"/>
                </a:solidFill>
                <a:latin typeface="Consolas" pitchFamily="49" charset="0"/>
                <a:ea typeface="仿宋" pitchFamily="49" charset="-122"/>
                <a:cs typeface="Consolas" pitchFamily="49" charset="0"/>
              </a:rPr>
              <a:t>将第</a:t>
            </a:r>
            <a:r>
              <a:rPr lang="en-US" altLang="zh-CN" sz="1800" smtClean="0">
                <a:solidFill>
                  <a:srgbClr val="0000FF"/>
                </a:solidFill>
                <a:latin typeface="Consolas" pitchFamily="49" charset="0"/>
                <a:ea typeface="仿宋" pitchFamily="49" charset="-122"/>
                <a:cs typeface="Consolas" pitchFamily="49" charset="0"/>
              </a:rPr>
              <a:t>%d</a:t>
            </a:r>
            <a:r>
              <a:rPr lang="zh-CN" altLang="zh-CN" sz="1800" smtClean="0">
                <a:solidFill>
                  <a:srgbClr val="0000FF"/>
                </a:solidFill>
                <a:latin typeface="Consolas" pitchFamily="49" charset="0"/>
                <a:ea typeface="仿宋" pitchFamily="49" charset="-122"/>
                <a:cs typeface="Consolas" pitchFamily="49" charset="0"/>
              </a:rPr>
              <a:t>个盘片从</a:t>
            </a:r>
            <a:r>
              <a:rPr lang="en-US" altLang="zh-CN" sz="1800" smtClean="0">
                <a:solidFill>
                  <a:srgbClr val="0000FF"/>
                </a:solidFill>
                <a:latin typeface="Consolas" pitchFamily="49" charset="0"/>
                <a:ea typeface="仿宋" pitchFamily="49" charset="-122"/>
                <a:cs typeface="Consolas" pitchFamily="49" charset="0"/>
              </a:rPr>
              <a:t>%c</a:t>
            </a:r>
            <a:r>
              <a:rPr lang="zh-CN" altLang="zh-CN" sz="1800" smtClean="0">
                <a:solidFill>
                  <a:srgbClr val="0000FF"/>
                </a:solidFill>
                <a:latin typeface="Consolas" pitchFamily="49" charset="0"/>
                <a:ea typeface="仿宋" pitchFamily="49" charset="-122"/>
                <a:cs typeface="Consolas" pitchFamily="49" charset="0"/>
              </a:rPr>
              <a:t>移动到</a:t>
            </a:r>
            <a:r>
              <a:rPr lang="en-US" altLang="zh-CN" sz="1800" smtClean="0">
                <a:solidFill>
                  <a:srgbClr val="0000FF"/>
                </a:solidFill>
                <a:latin typeface="Consolas" pitchFamily="49" charset="0"/>
                <a:ea typeface="仿宋" pitchFamily="49" charset="-122"/>
                <a:cs typeface="Consolas" pitchFamily="49" charset="0"/>
              </a:rPr>
              <a:t>%c\n",n,X,Z);</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Hanoi1</a:t>
            </a:r>
            <a:r>
              <a:rPr lang="en-US" altLang="zh-CN" sz="1800" smtClean="0">
                <a:solidFill>
                  <a:srgbClr val="0000FF"/>
                </a:solidFill>
                <a:latin typeface="Consolas" pitchFamily="49" charset="0"/>
                <a:ea typeface="仿宋" pitchFamily="49" charset="-122"/>
                <a:cs typeface="Consolas" pitchFamily="49" charset="0"/>
              </a:rPr>
              <a:t>(n-1,Y,X,Z);</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grpSp>
        <p:nvGrpSpPr>
          <p:cNvPr id="2" name="组合 4"/>
          <p:cNvGrpSpPr/>
          <p:nvPr/>
        </p:nvGrpSpPr>
        <p:grpSpPr>
          <a:xfrm>
            <a:off x="285720" y="428604"/>
            <a:ext cx="1000100" cy="785817"/>
            <a:chOff x="5691204" y="3835411"/>
            <a:chExt cx="1238250" cy="1236663"/>
          </a:xfrm>
        </p:grpSpPr>
        <p:grpSp>
          <p:nvGrpSpPr>
            <p:cNvPr id="3" name="Group 19"/>
            <p:cNvGrpSpPr>
              <a:grpSpLocks/>
            </p:cNvGrpSpPr>
            <p:nvPr/>
          </p:nvGrpSpPr>
          <p:grpSpPr bwMode="auto">
            <a:xfrm>
              <a:off x="5691204" y="3835411"/>
              <a:ext cx="1238250" cy="1236663"/>
              <a:chOff x="802" y="845"/>
              <a:chExt cx="827" cy="826"/>
            </a:xfrm>
          </p:grpSpPr>
          <p:sp>
            <p:nvSpPr>
              <p:cNvPr id="8"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9"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0"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7" name="Text Box 23"/>
            <p:cNvSpPr txBox="1">
              <a:spLocks noChangeArrowheads="1"/>
            </p:cNvSpPr>
            <p:nvPr/>
          </p:nvSpPr>
          <p:spPr bwMode="gray">
            <a:xfrm>
              <a:off x="5762641" y="4117832"/>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1" name="TextBox 10"/>
          <p:cNvSpPr txBox="1"/>
          <p:nvPr/>
        </p:nvSpPr>
        <p:spPr>
          <a:xfrm>
            <a:off x="1643042" y="4500570"/>
            <a:ext cx="4929222" cy="430887"/>
          </a:xfrm>
          <a:prstGeom prst="rect">
            <a:avLst/>
          </a:prstGeom>
          <a:noFill/>
        </p:spPr>
        <p:txBody>
          <a:bodyPr wrap="square" rtlCol="0">
            <a:spAutoFit/>
          </a:bodyPr>
          <a:lstStyle/>
          <a:p>
            <a:pPr algn="l"/>
            <a:r>
              <a:rPr lang="zh-CN" altLang="en-US" sz="2000" smtClean="0">
                <a:solidFill>
                  <a:srgbClr val="0000FF"/>
                </a:solidFill>
                <a:latin typeface="Consolas" pitchFamily="49" charset="0"/>
                <a:ea typeface="楷体" pitchFamily="49" charset="-122"/>
                <a:cs typeface="Consolas" pitchFamily="49" charset="0"/>
              </a:rPr>
              <a:t>求</a:t>
            </a:r>
            <a:r>
              <a:rPr lang="en-US" altLang="zh-CN" sz="2000" smtClean="0">
                <a:solidFill>
                  <a:srgbClr val="0000FF"/>
                </a:solidFill>
                <a:latin typeface="Consolas" pitchFamily="49" charset="0"/>
                <a:ea typeface="楷体" pitchFamily="49" charset="-122"/>
                <a:cs typeface="Consolas" pitchFamily="49" charset="0"/>
              </a:rPr>
              <a:t>Hanoi1(</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z</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的空间复杂度。</a:t>
            </a:r>
            <a:endParaRPr lang="zh-CN" altLang="en-US" sz="2000">
              <a:solidFill>
                <a:srgbClr val="0000FF"/>
              </a:solidFill>
              <a:latin typeface="Consolas" pitchFamily="49" charset="0"/>
              <a:ea typeface="楷体" pitchFamily="49" charset="-122"/>
              <a:cs typeface="Consolas" pitchFamily="49" charset="0"/>
            </a:endParaRPr>
          </a:p>
        </p:txBody>
      </p:sp>
      <p:sp>
        <p:nvSpPr>
          <p:cNvPr id="14" name="灯片编号占位符 13"/>
          <p:cNvSpPr>
            <a:spLocks noGrp="1"/>
          </p:cNvSpPr>
          <p:nvPr>
            <p:ph type="sldNum" sz="quarter" idx="12"/>
          </p:nvPr>
        </p:nvSpPr>
        <p:spPr/>
        <p:txBody>
          <a:bodyPr/>
          <a:lstStyle/>
          <a:p>
            <a:fld id="{F225F2F7-8AD0-4BEA-91DC-61D82E2F5127}" type="slidenum">
              <a:rPr lang="en-US" altLang="zh-CN" smtClean="0"/>
              <a:pPr/>
              <a:t>44</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3214686"/>
            <a:ext cx="7643866" cy="1554272"/>
          </a:xfrm>
          <a:prstGeom prst="rect">
            <a:avLst/>
          </a:prstGeom>
          <a:ln>
            <a:noFill/>
          </a:ln>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400"/>
              </a:lnSpc>
              <a:spcBef>
                <a:spcPts val="600"/>
              </a:spcBef>
              <a:buBlip>
                <a:blip r:embed="rId2"/>
              </a:buBlip>
            </a:pPr>
            <a:r>
              <a:rPr lang="zh-CN" altLang="zh-CN" sz="1800" smtClean="0">
                <a:solidFill>
                  <a:srgbClr val="0000FF"/>
                </a:solidFill>
                <a:latin typeface="Consolas" pitchFamily="49" charset="0"/>
                <a:ea typeface="仿宋" pitchFamily="49" charset="-122"/>
                <a:cs typeface="Consolas" pitchFamily="49" charset="0"/>
              </a:rPr>
              <a:t>设</a:t>
            </a:r>
            <a:r>
              <a:rPr lang="en-US" altLang="zh-CN" sz="1800" smtClean="0">
                <a:solidFill>
                  <a:srgbClr val="0000FF"/>
                </a:solidFill>
                <a:latin typeface="Consolas" pitchFamily="49" charset="0"/>
                <a:ea typeface="仿宋" pitchFamily="49" charset="-122"/>
                <a:cs typeface="Consolas" pitchFamily="49" charset="0"/>
              </a:rPr>
              <a:t>Hanoi1(</a:t>
            </a:r>
            <a:r>
              <a:rPr lang="en-US" altLang="zh-CN" sz="1800" i="1"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y</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z</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的临时空间为</a:t>
            </a:r>
            <a:r>
              <a:rPr lang="en-US" altLang="zh-CN" sz="1800" i="1" smtClean="0">
                <a:solidFill>
                  <a:srgbClr val="0000FF"/>
                </a:solidFill>
                <a:latin typeface="Consolas" pitchFamily="49" charset="0"/>
                <a:ea typeface="仿宋" pitchFamily="49" charset="-122"/>
                <a:cs typeface="Consolas" pitchFamily="49" charset="0"/>
              </a:rPr>
              <a:t>S</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2400"/>
              </a:lnSpc>
              <a:spcBef>
                <a:spcPts val="600"/>
              </a:spcBef>
              <a:buBlip>
                <a:blip r:embed="rId2"/>
              </a:buBlip>
            </a:pPr>
            <a:r>
              <a:rPr lang="zh-CN" altLang="zh-CN" sz="1800" smtClean="0">
                <a:solidFill>
                  <a:srgbClr val="0000FF"/>
                </a:solidFill>
                <a:latin typeface="Consolas" pitchFamily="49" charset="0"/>
                <a:ea typeface="仿宋" pitchFamily="49" charset="-122"/>
                <a:cs typeface="Consolas" pitchFamily="49" charset="0"/>
              </a:rPr>
              <a:t>则两个问题规模为</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的子问题的临时空间均为</a:t>
            </a:r>
            <a:r>
              <a:rPr lang="en-US" altLang="zh-CN" sz="1800" i="1" smtClean="0">
                <a:solidFill>
                  <a:srgbClr val="0000FF"/>
                </a:solidFill>
                <a:latin typeface="Consolas" pitchFamily="49" charset="0"/>
                <a:ea typeface="仿宋" pitchFamily="49" charset="-122"/>
                <a:cs typeface="Consolas" pitchFamily="49" charset="0"/>
              </a:rPr>
              <a:t>S</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2400"/>
              </a:lnSpc>
              <a:spcBef>
                <a:spcPts val="600"/>
              </a:spcBef>
              <a:buBlip>
                <a:blip r:embed="rId2"/>
              </a:buBlip>
            </a:pPr>
            <a:r>
              <a:rPr lang="zh-CN" altLang="zh-CN" sz="1800" smtClean="0">
                <a:solidFill>
                  <a:srgbClr val="0000FF"/>
                </a:solidFill>
                <a:latin typeface="Consolas" pitchFamily="49" charset="0"/>
                <a:ea typeface="仿宋" pitchFamily="49" charset="-122"/>
                <a:cs typeface="Consolas" pitchFamily="49" charset="0"/>
              </a:rPr>
              <a:t>总空间是</a:t>
            </a:r>
            <a:r>
              <a:rPr lang="zh-CN" altLang="zh-CN" sz="1800" smtClean="0">
                <a:solidFill>
                  <a:srgbClr val="FF00FF"/>
                </a:solidFill>
                <a:latin typeface="微软雅黑" pitchFamily="34" charset="-122"/>
                <a:ea typeface="微软雅黑" pitchFamily="34" charset="-122"/>
                <a:cs typeface="Consolas" pitchFamily="49" charset="0"/>
              </a:rPr>
              <a:t>最大值</a:t>
            </a:r>
            <a:r>
              <a:rPr lang="zh-CN" altLang="zh-CN" sz="1800" smtClean="0">
                <a:solidFill>
                  <a:srgbClr val="0000FF"/>
                </a:solidFill>
                <a:latin typeface="Consolas" pitchFamily="49" charset="0"/>
                <a:ea typeface="仿宋" pitchFamily="49" charset="-122"/>
                <a:cs typeface="Consolas" pitchFamily="49" charset="0"/>
              </a:rPr>
              <a:t>关系</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ts val="2400"/>
              </a:lnSpc>
              <a:spcBef>
                <a:spcPts val="600"/>
              </a:spcBef>
              <a:buBlip>
                <a:blip r:embed="rId2"/>
              </a:buBlip>
            </a:pPr>
            <a:r>
              <a:rPr lang="zh-CN" altLang="zh-CN" sz="1800" smtClean="0">
                <a:solidFill>
                  <a:srgbClr val="0000FF"/>
                </a:solidFill>
                <a:latin typeface="Consolas" pitchFamily="49" charset="0"/>
                <a:ea typeface="仿宋" pitchFamily="49" charset="-122"/>
                <a:cs typeface="Consolas" pitchFamily="49" charset="0"/>
              </a:rPr>
              <a:t>递推式如下</a:t>
            </a:r>
            <a:r>
              <a:rPr lang="zh-CN" alt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642910" y="182028"/>
            <a:ext cx="7215238" cy="274690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Hanoi1</a:t>
            </a:r>
            <a:r>
              <a:rPr lang="en-US" altLang="zh-CN" sz="1800" smtClean="0">
                <a:solidFill>
                  <a:srgbClr val="0000FF"/>
                </a:solidFill>
                <a:latin typeface="Consolas" pitchFamily="49" charset="0"/>
                <a:ea typeface="仿宋" pitchFamily="49" charset="-122"/>
                <a:cs typeface="Consolas" pitchFamily="49" charset="0"/>
              </a:rPr>
              <a:t>(int n,char X,char Y,char Z)</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if (n==1)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只有一个盘片的情况</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printf("\t</a:t>
            </a:r>
            <a:r>
              <a:rPr lang="zh-CN" altLang="zh-CN" sz="1800" smtClean="0">
                <a:solidFill>
                  <a:srgbClr val="0000FF"/>
                </a:solidFill>
                <a:latin typeface="Consolas" pitchFamily="49" charset="0"/>
                <a:ea typeface="仿宋" pitchFamily="49" charset="-122"/>
                <a:cs typeface="Consolas" pitchFamily="49" charset="0"/>
              </a:rPr>
              <a:t>将第</a:t>
            </a:r>
            <a:r>
              <a:rPr lang="en-US" altLang="zh-CN" sz="1800" smtClean="0">
                <a:solidFill>
                  <a:srgbClr val="0000FF"/>
                </a:solidFill>
                <a:latin typeface="Consolas" pitchFamily="49" charset="0"/>
                <a:ea typeface="仿宋" pitchFamily="49" charset="-122"/>
                <a:cs typeface="Consolas" pitchFamily="49" charset="0"/>
              </a:rPr>
              <a:t>%d</a:t>
            </a:r>
            <a:r>
              <a:rPr lang="zh-CN" altLang="zh-CN" sz="1800" smtClean="0">
                <a:solidFill>
                  <a:srgbClr val="0000FF"/>
                </a:solidFill>
                <a:latin typeface="Consolas" pitchFamily="49" charset="0"/>
                <a:ea typeface="仿宋" pitchFamily="49" charset="-122"/>
                <a:cs typeface="Consolas" pitchFamily="49" charset="0"/>
              </a:rPr>
              <a:t>个盘片从</a:t>
            </a:r>
            <a:r>
              <a:rPr lang="en-US" altLang="zh-CN" sz="1800" smtClean="0">
                <a:solidFill>
                  <a:srgbClr val="0000FF"/>
                </a:solidFill>
                <a:latin typeface="Consolas" pitchFamily="49" charset="0"/>
                <a:ea typeface="仿宋" pitchFamily="49" charset="-122"/>
                <a:cs typeface="Consolas" pitchFamily="49" charset="0"/>
              </a:rPr>
              <a:t>%c</a:t>
            </a:r>
            <a:r>
              <a:rPr lang="zh-CN" altLang="zh-CN" sz="1800" smtClean="0">
                <a:solidFill>
                  <a:srgbClr val="0000FF"/>
                </a:solidFill>
                <a:latin typeface="Consolas" pitchFamily="49" charset="0"/>
                <a:ea typeface="仿宋" pitchFamily="49" charset="-122"/>
                <a:cs typeface="Consolas" pitchFamily="49" charset="0"/>
              </a:rPr>
              <a:t>移动到</a:t>
            </a:r>
            <a:r>
              <a:rPr lang="en-US" altLang="zh-CN" sz="1800" smtClean="0">
                <a:solidFill>
                  <a:srgbClr val="0000FF"/>
                </a:solidFill>
                <a:latin typeface="Consolas" pitchFamily="49" charset="0"/>
                <a:ea typeface="仿宋" pitchFamily="49" charset="-122"/>
                <a:cs typeface="Consolas" pitchFamily="49" charset="0"/>
              </a:rPr>
              <a:t>%c\n",n,X,Z);</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有两个或多个盘片的情况</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FF0000"/>
                </a:solidFill>
                <a:latin typeface="Consolas" pitchFamily="49" charset="0"/>
                <a:ea typeface="仿宋" pitchFamily="49" charset="-122"/>
                <a:cs typeface="Consolas" pitchFamily="49" charset="0"/>
              </a:rPr>
              <a:t>Hanoi1</a:t>
            </a:r>
            <a:r>
              <a:rPr lang="en-US" altLang="zh-CN" sz="1800" smtClean="0">
                <a:solidFill>
                  <a:srgbClr val="0000FF"/>
                </a:solidFill>
                <a:latin typeface="Consolas" pitchFamily="49" charset="0"/>
                <a:ea typeface="仿宋" pitchFamily="49" charset="-122"/>
                <a:cs typeface="Consolas" pitchFamily="49" charset="0"/>
              </a:rPr>
              <a:t>(n-1,X,Z,Y);</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printf("\t</a:t>
            </a:r>
            <a:r>
              <a:rPr lang="zh-CN" altLang="zh-CN" sz="1800" smtClean="0">
                <a:solidFill>
                  <a:srgbClr val="0000FF"/>
                </a:solidFill>
                <a:latin typeface="Consolas" pitchFamily="49" charset="0"/>
                <a:ea typeface="仿宋" pitchFamily="49" charset="-122"/>
                <a:cs typeface="Consolas" pitchFamily="49" charset="0"/>
              </a:rPr>
              <a:t>将第</a:t>
            </a:r>
            <a:r>
              <a:rPr lang="en-US" altLang="zh-CN" sz="1800" smtClean="0">
                <a:solidFill>
                  <a:srgbClr val="0000FF"/>
                </a:solidFill>
                <a:latin typeface="Consolas" pitchFamily="49" charset="0"/>
                <a:ea typeface="仿宋" pitchFamily="49" charset="-122"/>
                <a:cs typeface="Consolas" pitchFamily="49" charset="0"/>
              </a:rPr>
              <a:t>%d</a:t>
            </a:r>
            <a:r>
              <a:rPr lang="zh-CN" altLang="zh-CN" sz="1800" smtClean="0">
                <a:solidFill>
                  <a:srgbClr val="0000FF"/>
                </a:solidFill>
                <a:latin typeface="Consolas" pitchFamily="49" charset="0"/>
                <a:ea typeface="仿宋" pitchFamily="49" charset="-122"/>
                <a:cs typeface="Consolas" pitchFamily="49" charset="0"/>
              </a:rPr>
              <a:t>个盘片从</a:t>
            </a:r>
            <a:r>
              <a:rPr lang="en-US" altLang="zh-CN" sz="1800" smtClean="0">
                <a:solidFill>
                  <a:srgbClr val="0000FF"/>
                </a:solidFill>
                <a:latin typeface="Consolas" pitchFamily="49" charset="0"/>
                <a:ea typeface="仿宋" pitchFamily="49" charset="-122"/>
                <a:cs typeface="Consolas" pitchFamily="49" charset="0"/>
              </a:rPr>
              <a:t>%c</a:t>
            </a:r>
            <a:r>
              <a:rPr lang="zh-CN" altLang="zh-CN" sz="1800" smtClean="0">
                <a:solidFill>
                  <a:srgbClr val="0000FF"/>
                </a:solidFill>
                <a:latin typeface="Consolas" pitchFamily="49" charset="0"/>
                <a:ea typeface="仿宋" pitchFamily="49" charset="-122"/>
                <a:cs typeface="Consolas" pitchFamily="49" charset="0"/>
              </a:rPr>
              <a:t>移动到</a:t>
            </a:r>
            <a:r>
              <a:rPr lang="en-US" altLang="zh-CN" sz="1800" smtClean="0">
                <a:solidFill>
                  <a:srgbClr val="0000FF"/>
                </a:solidFill>
                <a:latin typeface="Consolas" pitchFamily="49" charset="0"/>
                <a:ea typeface="仿宋" pitchFamily="49" charset="-122"/>
                <a:cs typeface="Consolas" pitchFamily="49" charset="0"/>
              </a:rPr>
              <a:t>%c\n",n,X,Z);</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Hanoi1</a:t>
            </a:r>
            <a:r>
              <a:rPr lang="en-US" altLang="zh-CN" sz="1800" smtClean="0">
                <a:solidFill>
                  <a:srgbClr val="0000FF"/>
                </a:solidFill>
                <a:latin typeface="Consolas" pitchFamily="49" charset="0"/>
                <a:ea typeface="仿宋" pitchFamily="49" charset="-122"/>
                <a:cs typeface="Consolas" pitchFamily="49" charset="0"/>
              </a:rPr>
              <a:t>(n-1,Y,X,Z);</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1214414" y="5000636"/>
            <a:ext cx="5572164" cy="834432"/>
          </a:xfrm>
          <a:prstGeom prst="rect">
            <a:avLst/>
          </a:prstGeom>
          <a:solidFill>
            <a:schemeClr val="accent6">
              <a:lumMod val="20000"/>
              <a:lumOff val="80000"/>
            </a:schemeClr>
          </a:solidFill>
          <a:ln/>
        </p:spPr>
        <p:style>
          <a:lnRef idx="3">
            <a:schemeClr val="lt1"/>
          </a:lnRef>
          <a:fillRef idx="1">
            <a:schemeClr val="accent6"/>
          </a:fillRef>
          <a:effectRef idx="1">
            <a:schemeClr val="accent6"/>
          </a:effectRef>
          <a:fontRef idx="minor">
            <a:schemeClr val="lt1"/>
          </a:fontRef>
        </p:style>
        <p:txBody>
          <a:bodyPr wrap="square" lIns="180000" tIns="108000" bIns="108000" rtlCol="0">
            <a:spAutoFit/>
          </a:bodyPr>
          <a:lstStyle/>
          <a:p>
            <a:pPr algn="l">
              <a:lnSpc>
                <a:spcPts val="2500"/>
              </a:lnSpc>
            </a:pPr>
            <a:r>
              <a:rPr lang="en-US" altLang="zh-CN" sz="1800" smtClean="0">
                <a:solidFill>
                  <a:srgbClr val="0000FF"/>
                </a:solidFill>
                <a:latin typeface="Consolas" pitchFamily="49" charset="0"/>
                <a:ea typeface="仿宋" pitchFamily="49" charset="-122"/>
                <a:cs typeface="Consolas" pitchFamily="49" charset="0"/>
              </a:rPr>
              <a:t>S(</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n</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时</a:t>
            </a: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S(</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)=S(</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-1)+1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n</a:t>
            </a:r>
            <a:r>
              <a:rPr lang="en-US" altLang="zh-CN" sz="1800" smtClean="0">
                <a:solidFill>
                  <a:srgbClr val="00B0F0"/>
                </a:solidFill>
                <a:latin typeface="Consolas" pitchFamily="49" charset="0"/>
                <a:ea typeface="仿宋" pitchFamily="49" charset="-122"/>
                <a:cs typeface="Consolas" pitchFamily="49" charset="0"/>
              </a:rPr>
              <a:t>&gt;1</a:t>
            </a:r>
            <a:r>
              <a:rPr lang="zh-CN" altLang="zh-CN" sz="1800" smtClean="0">
                <a:solidFill>
                  <a:srgbClr val="00B0F0"/>
                </a:solidFill>
                <a:latin typeface="Consolas" pitchFamily="49" charset="0"/>
                <a:ea typeface="仿宋" pitchFamily="49" charset="-122"/>
                <a:cs typeface="Consolas" pitchFamily="49" charset="0"/>
              </a:rPr>
              <a:t>时</a:t>
            </a:r>
          </a:p>
        </p:txBody>
      </p:sp>
      <p:sp>
        <p:nvSpPr>
          <p:cNvPr id="8" name="灯片编号占位符 7"/>
          <p:cNvSpPr>
            <a:spLocks noGrp="1"/>
          </p:cNvSpPr>
          <p:nvPr>
            <p:ph type="sldNum" sz="quarter" idx="12"/>
          </p:nvPr>
        </p:nvSpPr>
        <p:spPr/>
        <p:txBody>
          <a:bodyPr/>
          <a:lstStyle/>
          <a:p>
            <a:fld id="{F225F2F7-8AD0-4BEA-91DC-61D82E2F5127}" type="slidenum">
              <a:rPr lang="en-US" altLang="zh-CN" smtClean="0"/>
              <a:pPr/>
              <a:t>45</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1538" y="1785926"/>
            <a:ext cx="4071966" cy="3385542"/>
          </a:xfrm>
          <a:prstGeom prst="rect">
            <a:avLst/>
          </a:prstGeom>
          <a:noFill/>
        </p:spPr>
        <p:txBody>
          <a:bodyPr wrap="square" rtlCol="0">
            <a:spAutoFit/>
          </a:bodyPr>
          <a:lstStyle/>
          <a:p>
            <a:pPr algn="l"/>
            <a:r>
              <a:rPr lang="en-US" altLang="zh-CN" sz="2000" i="1" smtClean="0">
                <a:solidFill>
                  <a:srgbClr val="0000FF"/>
                </a:solidFill>
                <a:latin typeface="Consolas" pitchFamily="49" charset="0"/>
                <a:ea typeface="仿宋" pitchFamily="49" charset="-122"/>
                <a:cs typeface="Consolas" pitchFamily="49" charset="0"/>
              </a:rPr>
              <a:t>S</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 = S(</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-1)+1</a:t>
            </a:r>
          </a:p>
          <a:p>
            <a:pPr algn="l"/>
            <a:r>
              <a:rPr lang="en-US" altLang="zh-CN" sz="2000" smtClean="0">
                <a:solidFill>
                  <a:srgbClr val="0000FF"/>
                </a:solidFill>
                <a:latin typeface="Consolas" pitchFamily="49" charset="0"/>
                <a:ea typeface="仿宋" pitchFamily="49" charset="-122"/>
                <a:cs typeface="Consolas" pitchFamily="49" charset="0"/>
              </a:rPr>
              <a:t>     = (</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-2)+1)+1</a:t>
            </a:r>
            <a:endParaRPr lang="zh-CN" altLang="zh-CN" sz="2000" smtClean="0">
              <a:solidFill>
                <a:srgbClr val="0000FF"/>
              </a:solidFill>
              <a:latin typeface="Consolas" pitchFamily="49" charset="0"/>
              <a:ea typeface="仿宋" pitchFamily="49" charset="-122"/>
              <a:cs typeface="Consolas" pitchFamily="49" charset="0"/>
            </a:endParaRPr>
          </a:p>
          <a:p>
            <a:pPr algn="l"/>
            <a:r>
              <a:rPr lang="en-US" altLang="zh-CN" sz="2000" smtClean="0">
                <a:solidFill>
                  <a:srgbClr val="0000FF"/>
                </a:solidFill>
                <a:latin typeface="Consolas" pitchFamily="49" charset="0"/>
                <a:ea typeface="仿宋" pitchFamily="49" charset="-122"/>
                <a:cs typeface="Consolas" pitchFamily="49" charset="0"/>
              </a:rPr>
              <a:t>     = </a:t>
            </a:r>
            <a:r>
              <a:rPr lang="zh-CN" altLang="zh-CN" sz="2000" smtClean="0">
                <a:solidFill>
                  <a:srgbClr val="0000FF"/>
                </a:solidFill>
                <a:latin typeface="+mn-ea"/>
                <a:ea typeface="+mn-ea"/>
                <a:cs typeface="Consolas" pitchFamily="49" charset="0"/>
              </a:rPr>
              <a:t>…</a:t>
            </a:r>
          </a:p>
          <a:p>
            <a:pPr algn="l"/>
            <a:r>
              <a:rPr lang="en-US" altLang="zh-CN" sz="2000" smtClean="0">
                <a:solidFill>
                  <a:srgbClr val="0000FF"/>
                </a:solidFill>
                <a:latin typeface="Consolas" pitchFamily="49" charset="0"/>
                <a:ea typeface="仿宋" pitchFamily="49" charset="-122"/>
                <a:cs typeface="Consolas" pitchFamily="49" charset="0"/>
              </a:rPr>
              <a:t>     = </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smtClean="0">
                <a:solidFill>
                  <a:srgbClr val="0000FF"/>
                </a:solidFill>
                <a:latin typeface="Consolas" pitchFamily="49" charset="0"/>
                <a:ea typeface="仿宋" pitchFamily="49" charset="-122"/>
                <a:cs typeface="Consolas" pitchFamily="49" charset="0"/>
              </a:rPr>
              <a:t>(1) + 1 + </a:t>
            </a:r>
            <a:r>
              <a:rPr lang="zh-CN" altLang="zh-CN" sz="2000" smtClean="0">
                <a:solidFill>
                  <a:srgbClr val="0000FF"/>
                </a:solidFill>
                <a:latin typeface="+mn-ea"/>
                <a:ea typeface="+mn-ea"/>
                <a:cs typeface="Consolas" pitchFamily="49" charset="0"/>
              </a:rPr>
              <a:t>…</a:t>
            </a:r>
            <a:r>
              <a:rPr lang="en-US" altLang="zh-CN" sz="2000" smtClean="0">
                <a:solidFill>
                  <a:srgbClr val="0000FF"/>
                </a:solidFill>
                <a:latin typeface="+mn-ea"/>
                <a:ea typeface="+mn-ea"/>
                <a:cs typeface="Consolas" pitchFamily="49" charset="0"/>
              </a:rPr>
              <a:t> </a:t>
            </a:r>
            <a:r>
              <a:rPr lang="en-US" altLang="zh-CN" sz="2000" smtClean="0">
                <a:solidFill>
                  <a:srgbClr val="0000FF"/>
                </a:solidFill>
                <a:latin typeface="Consolas" pitchFamily="49" charset="0"/>
                <a:ea typeface="仿宋" pitchFamily="49" charset="-122"/>
                <a:cs typeface="Consolas" pitchFamily="49" charset="0"/>
              </a:rPr>
              <a:t>+ 1</a:t>
            </a:r>
            <a:endParaRPr lang="zh-CN" altLang="zh-CN" sz="2000" smtClean="0">
              <a:solidFill>
                <a:srgbClr val="0000FF"/>
              </a:solidFill>
              <a:latin typeface="Consolas" pitchFamily="49" charset="0"/>
              <a:ea typeface="仿宋" pitchFamily="49" charset="-122"/>
              <a:cs typeface="Consolas" pitchFamily="49" charset="0"/>
            </a:endParaRPr>
          </a:p>
          <a:p>
            <a:pPr algn="l"/>
            <a:r>
              <a:rPr lang="en-US" altLang="zh-CN" sz="2000" smtClean="0">
                <a:solidFill>
                  <a:srgbClr val="0000FF"/>
                </a:solidFill>
                <a:latin typeface="Consolas" pitchFamily="49" charset="0"/>
                <a:ea typeface="仿宋" pitchFamily="49" charset="-122"/>
                <a:cs typeface="Consolas" pitchFamily="49" charset="0"/>
              </a:rPr>
              <a:t>     =1 + 1 + </a:t>
            </a:r>
            <a:r>
              <a:rPr lang="zh-CN" altLang="zh-CN" sz="2000" smtClean="0">
                <a:solidFill>
                  <a:srgbClr val="0000FF"/>
                </a:solidFill>
                <a:latin typeface="+mn-ea"/>
                <a:ea typeface="+mn-ea"/>
                <a:cs typeface="Consolas" pitchFamily="49" charset="0"/>
              </a:rPr>
              <a:t>…</a:t>
            </a:r>
            <a:r>
              <a:rPr lang="en-US" altLang="zh-CN" sz="2000" smtClean="0">
                <a:solidFill>
                  <a:srgbClr val="0000FF"/>
                </a:solidFill>
                <a:latin typeface="+mn-ea"/>
                <a:ea typeface="+mn-ea"/>
                <a:cs typeface="Consolas" pitchFamily="49" charset="0"/>
              </a:rPr>
              <a:t> </a:t>
            </a:r>
            <a:r>
              <a:rPr lang="en-US" altLang="zh-CN" sz="2000" smtClean="0">
                <a:solidFill>
                  <a:srgbClr val="0000FF"/>
                </a:solidFill>
                <a:latin typeface="Consolas" pitchFamily="49" charset="0"/>
                <a:ea typeface="仿宋" pitchFamily="49" charset="-122"/>
                <a:cs typeface="Consolas" pitchFamily="49" charset="0"/>
              </a:rPr>
              <a:t>+ 1</a:t>
            </a:r>
          </a:p>
          <a:p>
            <a:pPr algn="l"/>
            <a:endParaRPr lang="en-US" altLang="zh-CN" sz="2000" smtClean="0">
              <a:solidFill>
                <a:srgbClr val="0000FF"/>
              </a:solidFill>
              <a:latin typeface="Consolas" pitchFamily="49" charset="0"/>
              <a:ea typeface="仿宋" pitchFamily="49" charset="-122"/>
              <a:cs typeface="Consolas" pitchFamily="49" charset="0"/>
            </a:endParaRPr>
          </a:p>
          <a:p>
            <a:pPr algn="l"/>
            <a:r>
              <a:rPr lang="en-US" altLang="zh-CN" sz="2000" smtClean="0">
                <a:solidFill>
                  <a:srgbClr val="0000FF"/>
                </a:solidFill>
                <a:latin typeface="Consolas" pitchFamily="49" charset="0"/>
                <a:ea typeface="仿宋" pitchFamily="49" charset="-122"/>
                <a:cs typeface="Consolas" pitchFamily="49" charset="0"/>
              </a:rPr>
              <a:t>     =O(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1000100" y="500042"/>
            <a:ext cx="5572164" cy="834432"/>
          </a:xfrm>
          <a:prstGeom prst="rect">
            <a:avLst/>
          </a:prstGeom>
          <a:solidFill>
            <a:schemeClr val="accent6">
              <a:lumMod val="20000"/>
              <a:lumOff val="80000"/>
            </a:schemeClr>
          </a:solidFill>
          <a:ln/>
        </p:spPr>
        <p:style>
          <a:lnRef idx="3">
            <a:schemeClr val="lt1"/>
          </a:lnRef>
          <a:fillRef idx="1">
            <a:schemeClr val="accent6"/>
          </a:fillRef>
          <a:effectRef idx="1">
            <a:schemeClr val="accent6"/>
          </a:effectRef>
          <a:fontRef idx="minor">
            <a:schemeClr val="lt1"/>
          </a:fontRef>
        </p:style>
        <p:txBody>
          <a:bodyPr wrap="square" lIns="180000" tIns="108000" bIns="108000" rtlCol="0">
            <a:spAutoFit/>
          </a:bodyPr>
          <a:lstStyle/>
          <a:p>
            <a:pPr algn="l">
              <a:lnSpc>
                <a:spcPts val="2500"/>
              </a:lnSpc>
            </a:pPr>
            <a:r>
              <a:rPr lang="en-US" altLang="zh-CN" sz="1800" smtClean="0">
                <a:solidFill>
                  <a:srgbClr val="0000FF"/>
                </a:solidFill>
                <a:latin typeface="Consolas" pitchFamily="49" charset="0"/>
                <a:ea typeface="仿宋" pitchFamily="49" charset="-122"/>
                <a:cs typeface="Consolas" pitchFamily="49" charset="0"/>
              </a:rPr>
              <a:t>S(</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n</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时</a:t>
            </a: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S(</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)=S(</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-1)+1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n</a:t>
            </a:r>
            <a:r>
              <a:rPr lang="en-US" altLang="zh-CN" sz="1800" smtClean="0">
                <a:solidFill>
                  <a:srgbClr val="00B0F0"/>
                </a:solidFill>
                <a:latin typeface="Consolas" pitchFamily="49" charset="0"/>
                <a:ea typeface="仿宋" pitchFamily="49" charset="-122"/>
                <a:cs typeface="Consolas" pitchFamily="49" charset="0"/>
              </a:rPr>
              <a:t>&gt;1</a:t>
            </a:r>
            <a:r>
              <a:rPr lang="zh-CN" altLang="zh-CN" sz="1800" smtClean="0">
                <a:solidFill>
                  <a:srgbClr val="00B0F0"/>
                </a:solidFill>
                <a:latin typeface="Consolas" pitchFamily="49" charset="0"/>
                <a:ea typeface="仿宋" pitchFamily="49" charset="-122"/>
                <a:cs typeface="Consolas" pitchFamily="49" charset="0"/>
              </a:rPr>
              <a:t>时</a:t>
            </a:r>
          </a:p>
        </p:txBody>
      </p:sp>
      <p:grpSp>
        <p:nvGrpSpPr>
          <p:cNvPr id="2" name="组合 6"/>
          <p:cNvGrpSpPr/>
          <p:nvPr/>
        </p:nvGrpSpPr>
        <p:grpSpPr>
          <a:xfrm>
            <a:off x="2043095" y="4162430"/>
            <a:ext cx="1857388" cy="558440"/>
            <a:chOff x="2043095" y="4162430"/>
            <a:chExt cx="1857388" cy="558440"/>
          </a:xfrm>
        </p:grpSpPr>
        <p:sp>
          <p:nvSpPr>
            <p:cNvPr id="5" name="左大括号 4"/>
            <p:cNvSpPr/>
            <p:nvPr/>
          </p:nvSpPr>
          <p:spPr>
            <a:xfrm rot="16200000">
              <a:off x="2900351" y="3305174"/>
              <a:ext cx="142876" cy="1857388"/>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 name="TextBox 5"/>
            <p:cNvSpPr txBox="1"/>
            <p:nvPr/>
          </p:nvSpPr>
          <p:spPr>
            <a:xfrm>
              <a:off x="2666987" y="4357694"/>
              <a:ext cx="642942" cy="363176"/>
            </a:xfrm>
            <a:prstGeom prst="rect">
              <a:avLst/>
            </a:prstGeom>
            <a:noFill/>
          </p:spPr>
          <p:txBody>
            <a:bodyPr wrap="square" rtlCol="0">
              <a:spAutoFit/>
            </a:bodyPr>
            <a:lstStyle/>
            <a:p>
              <a:r>
                <a:rPr lang="en-US" altLang="zh-CN" sz="1600" smtClean="0">
                  <a:solidFill>
                    <a:srgbClr val="0000FF"/>
                  </a:solidFill>
                  <a:latin typeface="Consolas" pitchFamily="49" charset="0"/>
                  <a:ea typeface="仿宋" pitchFamily="49" charset="-122"/>
                  <a:cs typeface="Consolas" pitchFamily="49" charset="0"/>
                </a:rPr>
                <a:t>n</a:t>
              </a:r>
              <a:r>
                <a:rPr lang="zh-CN" altLang="en-US" sz="1600" smtClean="0">
                  <a:solidFill>
                    <a:srgbClr val="0000FF"/>
                  </a:solidFill>
                  <a:latin typeface="Consolas" pitchFamily="49" charset="0"/>
                  <a:ea typeface="仿宋" pitchFamily="49" charset="-122"/>
                  <a:cs typeface="Consolas" pitchFamily="49" charset="0"/>
                </a:rPr>
                <a:t>个</a:t>
              </a:r>
              <a:r>
                <a:rPr lang="en-US" altLang="zh-CN" sz="1600" smtClean="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grpSp>
      <p:sp>
        <p:nvSpPr>
          <p:cNvPr id="10" name="灯片编号占位符 9"/>
          <p:cNvSpPr>
            <a:spLocks noGrp="1"/>
          </p:cNvSpPr>
          <p:nvPr>
            <p:ph type="sldNum" sz="quarter" idx="12"/>
          </p:nvPr>
        </p:nvSpPr>
        <p:spPr/>
        <p:txBody>
          <a:bodyPr/>
          <a:lstStyle/>
          <a:p>
            <a:fld id="{F225F2F7-8AD0-4BEA-91DC-61D82E2F5127}" type="slidenum">
              <a:rPr lang="en-US" altLang="zh-CN" smtClean="0"/>
              <a:pPr/>
              <a:t>46</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3" name="Text Box 5"/>
          <p:cNvSpPr txBox="1">
            <a:spLocks noChangeArrowheads="1"/>
          </p:cNvSpPr>
          <p:nvPr/>
        </p:nvSpPr>
        <p:spPr bwMode="auto">
          <a:xfrm>
            <a:off x="214282" y="571480"/>
            <a:ext cx="8643998" cy="400110"/>
          </a:xfrm>
          <a:prstGeom prst="rect">
            <a:avLst/>
          </a:prstGeom>
          <a:noFill/>
          <a:ln w="19050" algn="ctr">
            <a:noFill/>
            <a:miter lim="800000"/>
            <a:headEnd/>
            <a:tailEnd/>
          </a:ln>
          <a:effectLst/>
        </p:spPr>
        <p:txBody>
          <a:bodyPr wrap="square">
            <a:spAutoFit/>
          </a:bodyPr>
          <a:lstStyle/>
          <a:p>
            <a:pPr algn="just"/>
            <a:r>
              <a:rPr lang="en-US" altLang="zh-CN" sz="2000" smtClean="0">
                <a:solidFill>
                  <a:srgbClr val="FF0000"/>
                </a:solidFill>
                <a:latin typeface="Consolas" pitchFamily="49" charset="0"/>
                <a:ea typeface="楷体" pitchFamily="49" charset="-122"/>
                <a:cs typeface="Consolas" pitchFamily="49" charset="0"/>
              </a:rPr>
              <a:t>【</a:t>
            </a:r>
            <a:r>
              <a:rPr lang="zh-CN" altLang="en-US"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5.3】</a:t>
            </a:r>
            <a:r>
              <a:rPr lang="zh-CN" altLang="en-US" sz="2000" smtClean="0">
                <a:solidFill>
                  <a:srgbClr val="0000FF"/>
                </a:solidFill>
                <a:latin typeface="Consolas" pitchFamily="49" charset="0"/>
                <a:ea typeface="楷体" pitchFamily="49" charset="-122"/>
                <a:cs typeface="Consolas" pitchFamily="49" charset="0"/>
              </a:rPr>
              <a:t>有如下递归算法，分析调用</a:t>
            </a:r>
            <a:r>
              <a:rPr lang="en-US" altLang="zh-CN" sz="2000" smtClean="0">
                <a:solidFill>
                  <a:srgbClr val="FF0000"/>
                </a:solidFill>
                <a:latin typeface="Consolas" pitchFamily="49" charset="0"/>
                <a:ea typeface="楷体" pitchFamily="49" charset="-122"/>
                <a:cs typeface="Consolas" pitchFamily="49" charset="0"/>
              </a:rPr>
              <a:t>fun(</a:t>
            </a:r>
            <a:r>
              <a:rPr lang="en-US" altLang="zh-CN" sz="2000" i="1" smtClean="0">
                <a:solidFill>
                  <a:srgbClr val="FF0000"/>
                </a:solidFill>
                <a:latin typeface="Consolas" pitchFamily="49" charset="0"/>
                <a:ea typeface="楷体" pitchFamily="49" charset="-122"/>
                <a:cs typeface="Consolas" pitchFamily="49" charset="0"/>
              </a:rPr>
              <a:t>a</a:t>
            </a:r>
            <a:r>
              <a:rPr lang="zh-CN" altLang="en-US" sz="2000" smtClean="0">
                <a:solidFill>
                  <a:srgbClr val="FF0000"/>
                </a:solidFill>
                <a:latin typeface="Consolas" pitchFamily="49" charset="0"/>
                <a:ea typeface="楷体" pitchFamily="49" charset="-122"/>
                <a:cs typeface="Consolas" pitchFamily="49" charset="0"/>
              </a:rPr>
              <a:t>，</a:t>
            </a:r>
            <a:r>
              <a:rPr lang="en-US" altLang="zh-CN" sz="2000" i="1" smtClean="0">
                <a:solidFill>
                  <a:srgbClr val="FF0000"/>
                </a:solidFill>
                <a:latin typeface="Consolas" pitchFamily="49" charset="0"/>
                <a:ea typeface="楷体" pitchFamily="49" charset="-122"/>
                <a:cs typeface="Consolas" pitchFamily="49" charset="0"/>
              </a:rPr>
              <a:t>n</a:t>
            </a:r>
            <a:r>
              <a:rPr lang="zh-CN" altLang="en-US"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0</a:t>
            </a:r>
            <a:r>
              <a:rPr lang="en-US" altLang="zh-CN" sz="2000" dirty="0">
                <a:solidFill>
                  <a:srgbClr val="FF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的空间复杂度。 </a:t>
            </a:r>
          </a:p>
        </p:txBody>
      </p:sp>
      <p:sp>
        <p:nvSpPr>
          <p:cNvPr id="8" name="TextBox 7"/>
          <p:cNvSpPr txBox="1"/>
          <p:nvPr/>
        </p:nvSpPr>
        <p:spPr>
          <a:xfrm>
            <a:off x="642910" y="1428736"/>
            <a:ext cx="6786610" cy="376029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08000" rtlCol="0">
            <a:spAutoFit/>
          </a:bodyPr>
          <a:lstStyle/>
          <a:p>
            <a:pPr algn="l">
              <a:lnSpc>
                <a:spcPts val="2500"/>
              </a:lnSpc>
            </a:pPr>
            <a:r>
              <a:rPr lang="en-US" altLang="zh-CN" sz="1800" dirty="0" smtClean="0">
                <a:solidFill>
                  <a:srgbClr val="0000FF"/>
                </a:solidFill>
                <a:latin typeface="Consolas" pitchFamily="49" charset="0"/>
                <a:ea typeface="仿宋" pitchFamily="49" charset="-122"/>
                <a:cs typeface="Consolas" pitchFamily="49" charset="0"/>
              </a:rPr>
              <a:t>void </a:t>
            </a:r>
            <a:r>
              <a:rPr lang="en-US" altLang="zh-CN" sz="1800" dirty="0" smtClean="0">
                <a:solidFill>
                  <a:srgbClr val="FF0000"/>
                </a:solidFill>
                <a:latin typeface="Consolas" pitchFamily="49" charset="0"/>
                <a:ea typeface="仿宋" pitchFamily="49" charset="-122"/>
                <a:cs typeface="Consolas" pitchFamily="49" charset="0"/>
              </a:rPr>
              <a:t>fun</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k)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smtClean="0">
                <a:solidFill>
                  <a:srgbClr val="00B0F0"/>
                </a:solidFill>
                <a:latin typeface="Consolas" pitchFamily="49" charset="0"/>
                <a:ea typeface="仿宋" pitchFamily="49" charset="-122"/>
                <a:cs typeface="Consolas" pitchFamily="49" charset="0"/>
              </a:rPr>
              <a:t>数组</a:t>
            </a:r>
            <a:r>
              <a:rPr lang="en-US" altLang="zh-CN" sz="1800" dirty="0" smtClean="0">
                <a:solidFill>
                  <a:srgbClr val="00B0F0"/>
                </a:solidFill>
                <a:latin typeface="Consolas" pitchFamily="49" charset="0"/>
                <a:ea typeface="仿宋" pitchFamily="49" charset="-122"/>
                <a:cs typeface="Consolas" pitchFamily="49" charset="0"/>
              </a:rPr>
              <a:t>a</a:t>
            </a:r>
            <a:r>
              <a:rPr lang="zh-CN" altLang="en-US" sz="1800" dirty="0" smtClean="0">
                <a:solidFill>
                  <a:srgbClr val="00B0F0"/>
                </a:solidFill>
                <a:latin typeface="Consolas" pitchFamily="49" charset="0"/>
                <a:ea typeface="仿宋" pitchFamily="49" charset="-122"/>
                <a:cs typeface="Consolas" pitchFamily="49" charset="0"/>
              </a:rPr>
              <a:t>共有</a:t>
            </a:r>
            <a:r>
              <a:rPr lang="en-US" altLang="zh-CN" sz="1800" dirty="0" smtClean="0">
                <a:solidFill>
                  <a:srgbClr val="00B0F0"/>
                </a:solidFill>
                <a:latin typeface="Consolas" pitchFamily="49" charset="0"/>
                <a:ea typeface="仿宋" pitchFamily="49" charset="-122"/>
                <a:cs typeface="Consolas" pitchFamily="49" charset="0"/>
              </a:rPr>
              <a:t>n</a:t>
            </a:r>
            <a:r>
              <a:rPr lang="zh-CN" altLang="en-US" sz="1800" dirty="0" smtClean="0">
                <a:solidFill>
                  <a:srgbClr val="00B0F0"/>
                </a:solidFill>
                <a:latin typeface="Consolas" pitchFamily="49" charset="0"/>
                <a:ea typeface="仿宋" pitchFamily="49" charset="-122"/>
                <a:cs typeface="Consolas" pitchFamily="49" charset="0"/>
              </a:rPr>
              <a:t>个元素</a:t>
            </a: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6600CC"/>
                </a:solidFill>
                <a:latin typeface="Consolas" pitchFamily="49" charset="0"/>
                <a:ea typeface="仿宋" pitchFamily="49" charset="-122"/>
                <a:cs typeface="Consolas" pitchFamily="49" charset="0"/>
              </a:rPr>
              <a:t>if </a:t>
            </a:r>
            <a:r>
              <a:rPr lang="en-US" altLang="zh-CN" sz="1800" dirty="0" smtClean="0">
                <a:solidFill>
                  <a:srgbClr val="6600CC"/>
                </a:solidFill>
                <a:latin typeface="Consolas" pitchFamily="49" charset="0"/>
                <a:ea typeface="仿宋" pitchFamily="49" charset="-122"/>
                <a:cs typeface="Consolas" pitchFamily="49" charset="0"/>
              </a:rPr>
              <a:t>(k==n-1)</a:t>
            </a:r>
          </a:p>
          <a:p>
            <a:pPr algn="l">
              <a:lnSpc>
                <a:spcPts val="2500"/>
              </a:lnSpc>
            </a:pPr>
            <a:r>
              <a:rPr lang="en-US" altLang="zh-CN" sz="1800" smtClean="0">
                <a:solidFill>
                  <a:srgbClr val="6600CC"/>
                </a:solidFill>
                <a:latin typeface="Consolas" pitchFamily="49" charset="0"/>
                <a:ea typeface="仿宋" pitchFamily="49" charset="-122"/>
                <a:cs typeface="Consolas" pitchFamily="49" charset="0"/>
              </a:rPr>
              <a:t>     for </a:t>
            </a:r>
            <a:r>
              <a:rPr lang="en-US" altLang="zh-CN" sz="1800" dirty="0" smtClean="0">
                <a:solidFill>
                  <a:srgbClr val="6600CC"/>
                </a:solidFill>
                <a:latin typeface="Consolas" pitchFamily="49" charset="0"/>
                <a:ea typeface="仿宋" pitchFamily="49" charset="-122"/>
                <a:cs typeface="Consolas" pitchFamily="49" charset="0"/>
              </a:rPr>
              <a:t>(</a:t>
            </a:r>
            <a:r>
              <a:rPr lang="en-US" altLang="zh-CN" sz="1800" err="1" smtClean="0">
                <a:solidFill>
                  <a:srgbClr val="6600CC"/>
                </a:solidFill>
                <a:latin typeface="Consolas" pitchFamily="49" charset="0"/>
                <a:ea typeface="仿宋" pitchFamily="49" charset="-122"/>
                <a:cs typeface="Consolas" pitchFamily="49" charset="0"/>
              </a:rPr>
              <a:t>i</a:t>
            </a:r>
            <a:r>
              <a:rPr lang="en-US" altLang="zh-CN" sz="1800" smtClean="0">
                <a:solidFill>
                  <a:srgbClr val="6600CC"/>
                </a:solidFill>
                <a:latin typeface="Consolas" pitchFamily="49" charset="0"/>
                <a:ea typeface="仿宋" pitchFamily="49" charset="-122"/>
                <a:cs typeface="Consolas" pitchFamily="49" charset="0"/>
              </a:rPr>
              <a:t>=</a:t>
            </a:r>
            <a:r>
              <a:rPr lang="en-US" altLang="zh-CN" sz="1800" err="1" smtClean="0">
                <a:solidFill>
                  <a:srgbClr val="6600CC"/>
                </a:solidFill>
                <a:latin typeface="Consolas" pitchFamily="49" charset="0"/>
                <a:ea typeface="仿宋" pitchFamily="49" charset="-122"/>
                <a:cs typeface="Consolas" pitchFamily="49" charset="0"/>
              </a:rPr>
              <a:t>0;i</a:t>
            </a:r>
            <a:r>
              <a:rPr lang="en-US" altLang="zh-CN" sz="1800" smtClean="0">
                <a:solidFill>
                  <a:srgbClr val="6600CC"/>
                </a:solidFill>
                <a:latin typeface="Consolas" pitchFamily="49" charset="0"/>
                <a:ea typeface="仿宋" pitchFamily="49" charset="-122"/>
                <a:cs typeface="Consolas" pitchFamily="49" charset="0"/>
              </a:rPr>
              <a:t>&lt;</a:t>
            </a:r>
            <a:r>
              <a:rPr lang="en-US" altLang="zh-CN" sz="1800" err="1" smtClean="0">
                <a:solidFill>
                  <a:srgbClr val="6600CC"/>
                </a:solidFill>
                <a:latin typeface="Consolas" pitchFamily="49" charset="0"/>
                <a:ea typeface="仿宋" pitchFamily="49" charset="-122"/>
                <a:cs typeface="Consolas" pitchFamily="49" charset="0"/>
              </a:rPr>
              <a:t>n;i</a:t>
            </a:r>
            <a:r>
              <a:rPr lang="en-US" altLang="zh-CN" sz="1800" smtClean="0">
                <a:solidFill>
                  <a:srgbClr val="6600CC"/>
                </a:solidFill>
                <a:latin typeface="Consolas" pitchFamily="49" charset="0"/>
                <a:ea typeface="仿宋" pitchFamily="49" charset="-122"/>
                <a:cs typeface="Consolas" pitchFamily="49" charset="0"/>
              </a:rPr>
              <a:t>++) </a:t>
            </a:r>
            <a:r>
              <a:rPr lang="zh-CN" altLang="en-US" sz="1800" smtClean="0">
                <a:solidFill>
                  <a:srgbClr val="6600CC"/>
                </a:solidFill>
                <a:latin typeface="Consolas" pitchFamily="49" charset="0"/>
                <a:ea typeface="仿宋" pitchFamily="49" charset="-122"/>
                <a:cs typeface="Consolas" pitchFamily="49" charset="0"/>
              </a:rPr>
              <a:t>　　  </a:t>
            </a:r>
            <a:endParaRPr lang="zh-CN" altLang="en-US" sz="1800" dirty="0" smtClean="0">
              <a:solidFill>
                <a:srgbClr val="6600CC"/>
              </a:solidFill>
              <a:latin typeface="Consolas" pitchFamily="49" charset="0"/>
              <a:ea typeface="仿宋" pitchFamily="49" charset="-122"/>
              <a:cs typeface="Consolas" pitchFamily="49" charset="0"/>
            </a:endParaRPr>
          </a:p>
          <a:p>
            <a:pPr algn="l">
              <a:lnSpc>
                <a:spcPts val="2500"/>
              </a:lnSpc>
            </a:pPr>
            <a:r>
              <a:rPr lang="zh-CN" altLang="en-US" sz="1800" smtClean="0">
                <a:solidFill>
                  <a:srgbClr val="6600CC"/>
                </a:solidFill>
                <a:latin typeface="Consolas" pitchFamily="49" charset="0"/>
                <a:ea typeface="仿宋" pitchFamily="49" charset="-122"/>
                <a:cs typeface="Consolas" pitchFamily="49" charset="0"/>
              </a:rPr>
              <a:t>	 </a:t>
            </a:r>
            <a:r>
              <a:rPr lang="en-US" altLang="zh-CN" sz="1800" err="1" smtClean="0">
                <a:solidFill>
                  <a:srgbClr val="6600CC"/>
                </a:solidFill>
                <a:latin typeface="Consolas" pitchFamily="49" charset="0"/>
                <a:ea typeface="仿宋" pitchFamily="49" charset="-122"/>
                <a:cs typeface="Consolas" pitchFamily="49" charset="0"/>
              </a:rPr>
              <a:t>printf</a:t>
            </a:r>
            <a:r>
              <a:rPr lang="en-US" altLang="zh-CN" sz="1800" smtClean="0">
                <a:solidFill>
                  <a:srgbClr val="6600CC"/>
                </a:solidFill>
                <a:latin typeface="Consolas" pitchFamily="49" charset="0"/>
                <a:ea typeface="仿宋" pitchFamily="49" charset="-122"/>
                <a:cs typeface="Consolas" pitchFamily="49" charset="0"/>
              </a:rPr>
              <a:t>("%d\n"</a:t>
            </a:r>
            <a:r>
              <a:rPr lang="zh-CN" altLang="en-US" sz="1800" smtClean="0">
                <a:solidFill>
                  <a:srgbClr val="6600CC"/>
                </a:solidFill>
                <a:latin typeface="Consolas" pitchFamily="49" charset="0"/>
                <a:ea typeface="仿宋" pitchFamily="49" charset="-122"/>
                <a:cs typeface="Consolas" pitchFamily="49" charset="0"/>
              </a:rPr>
              <a:t>，</a:t>
            </a:r>
            <a:r>
              <a:rPr lang="en-US" altLang="zh-CN" sz="1800" smtClean="0">
                <a:solidFill>
                  <a:srgbClr val="6600CC"/>
                </a:solidFill>
                <a:latin typeface="Consolas" pitchFamily="49" charset="0"/>
                <a:ea typeface="仿宋" pitchFamily="49" charset="-122"/>
                <a:cs typeface="Consolas" pitchFamily="49" charset="0"/>
              </a:rPr>
              <a:t>a[i]);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执行</a:t>
            </a:r>
            <a:r>
              <a:rPr lang="en-US" altLang="zh-CN" sz="1800" smtClean="0">
                <a:solidFill>
                  <a:srgbClr val="00B0F0"/>
                </a:solidFill>
                <a:latin typeface="Consolas" pitchFamily="49" charset="0"/>
                <a:ea typeface="仿宋" pitchFamily="49" charset="-122"/>
                <a:cs typeface="Consolas" pitchFamily="49" charset="0"/>
              </a:rPr>
              <a:t>n</a:t>
            </a:r>
            <a:r>
              <a:rPr lang="zh-CN" altLang="en-US" sz="1800" smtClean="0">
                <a:solidFill>
                  <a:srgbClr val="00B0F0"/>
                </a:solidFill>
                <a:latin typeface="Consolas" pitchFamily="49" charset="0"/>
                <a:ea typeface="仿宋" pitchFamily="49" charset="-122"/>
                <a:cs typeface="Consolas" pitchFamily="49" charset="0"/>
              </a:rPr>
              <a:t>次</a:t>
            </a:r>
            <a:endParaRPr lang="en-US" altLang="zh-CN" sz="1800" dirty="0"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else</a:t>
            </a:r>
            <a:endParaRPr lang="en-US" altLang="zh-CN" sz="1800" dirty="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  </a:t>
            </a:r>
            <a:r>
              <a:rPr lang="en-US" altLang="zh-CN" sz="1800" dirty="0" smtClean="0">
                <a:solidFill>
                  <a:srgbClr val="0000FF"/>
                </a:solidFill>
                <a:latin typeface="Consolas" pitchFamily="49" charset="0"/>
                <a:ea typeface="仿宋" pitchFamily="49" charset="-122"/>
                <a:cs typeface="Consolas" pitchFamily="49" charset="0"/>
              </a:rPr>
              <a:t>for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k;i</a:t>
            </a:r>
            <a:r>
              <a:rPr lang="en-US" altLang="zh-CN" sz="1800" dirty="0" smtClean="0">
                <a:solidFill>
                  <a:srgbClr val="0000FF"/>
                </a:solidFill>
                <a:latin typeface="Consolas" pitchFamily="49" charset="0"/>
                <a:ea typeface="仿宋" pitchFamily="49" charset="-122"/>
                <a:cs typeface="Consolas" pitchFamily="49" charset="0"/>
              </a:rPr>
              <a:t>&lt;</a:t>
            </a:r>
            <a:r>
              <a:rPr lang="en-US" altLang="zh-CN" sz="1800" dirty="0" err="1" smtClean="0">
                <a:solidFill>
                  <a:srgbClr val="0000FF"/>
                </a:solidFill>
                <a:latin typeface="Consolas" pitchFamily="49" charset="0"/>
                <a:ea typeface="仿宋" pitchFamily="49" charset="-122"/>
                <a:cs typeface="Consolas" pitchFamily="49" charset="0"/>
              </a:rPr>
              <a:t>n;i</a:t>
            </a:r>
            <a:r>
              <a:rPr lang="en-US" altLang="zh-CN" sz="1800" dirty="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　   </a:t>
            </a:r>
            <a:endParaRPr lang="zh-CN" altLang="en-US" sz="1800" dirty="0" smtClean="0">
              <a:solidFill>
                <a:srgbClr val="0000FF"/>
              </a:solidFill>
              <a:latin typeface="Consolas" pitchFamily="49" charset="0"/>
              <a:ea typeface="仿宋" pitchFamily="49" charset="-122"/>
              <a:cs typeface="Consolas" pitchFamily="49" charset="0"/>
            </a:endParaRPr>
          </a:p>
          <a:p>
            <a:pPr algn="l">
              <a:lnSpc>
                <a:spcPts val="25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err="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err="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执行</a:t>
            </a:r>
            <a:r>
              <a:rPr lang="en-US" altLang="zh-CN" sz="1800" smtClean="0">
                <a:solidFill>
                  <a:srgbClr val="00B0F0"/>
                </a:solidFill>
                <a:latin typeface="Consolas" pitchFamily="49" charset="0"/>
                <a:ea typeface="仿宋" pitchFamily="49" charset="-122"/>
                <a:cs typeface="Consolas" pitchFamily="49" charset="0"/>
              </a:rPr>
              <a:t>n-k</a:t>
            </a:r>
            <a:r>
              <a:rPr lang="zh-CN" altLang="en-US" sz="1800" smtClean="0">
                <a:solidFill>
                  <a:srgbClr val="00B0F0"/>
                </a:solidFill>
                <a:latin typeface="Consolas" pitchFamily="49" charset="0"/>
                <a:ea typeface="仿宋" pitchFamily="49" charset="-122"/>
                <a:cs typeface="Consolas" pitchFamily="49" charset="0"/>
              </a:rPr>
              <a:t>次</a:t>
            </a:r>
            <a:endParaRPr lang="en-US" altLang="zh-CN" sz="1800" dirty="0"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C00000"/>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fun</a:t>
            </a:r>
            <a:r>
              <a:rPr lang="en-US" altLang="zh-CN" sz="1800" smtClean="0">
                <a:solidFill>
                  <a:srgbClr val="C00000"/>
                </a:solidFill>
                <a:latin typeface="Consolas" pitchFamily="49" charset="0"/>
                <a:ea typeface="仿宋" pitchFamily="49" charset="-122"/>
                <a:cs typeface="Consolas" pitchFamily="49" charset="0"/>
              </a:rPr>
              <a:t>(a</a:t>
            </a:r>
            <a:r>
              <a:rPr lang="zh-CN" altLang="en-US"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n</a:t>
            </a:r>
            <a:r>
              <a:rPr lang="zh-CN" altLang="en-US"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k+1</a:t>
            </a:r>
            <a:r>
              <a:rPr lang="en-US" altLang="zh-CN" sz="1800" dirty="0" smtClean="0">
                <a:solidFill>
                  <a:srgbClr val="C00000"/>
                </a:solidFill>
                <a:latin typeface="Consolas" pitchFamily="49" charset="0"/>
                <a:ea typeface="仿宋" pitchFamily="49" charset="-122"/>
                <a:cs typeface="Consolas" pitchFamily="49" charset="0"/>
              </a:rPr>
              <a:t>);</a:t>
            </a: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a:t>
            </a:r>
            <a:endParaRPr lang="zh-CN" altLang="en-US" sz="1800" dirty="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F225F2F7-8AD0-4BEA-91DC-61D82E2F5127}" type="slidenum">
              <a:rPr lang="en-US" altLang="zh-CN" smtClean="0"/>
              <a:pPr/>
              <a:t>47</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3" name="Text Box 5"/>
          <p:cNvSpPr txBox="1">
            <a:spLocks noChangeArrowheads="1"/>
          </p:cNvSpPr>
          <p:nvPr/>
        </p:nvSpPr>
        <p:spPr bwMode="auto">
          <a:xfrm>
            <a:off x="428596" y="214290"/>
            <a:ext cx="2138319" cy="403252"/>
          </a:xfrm>
          <a:prstGeom prst="rect">
            <a:avLst/>
          </a:prstGeom>
          <a:noFill/>
          <a:ln w="19050" algn="ctr">
            <a:noFill/>
            <a:miter lim="800000"/>
            <a:headEnd/>
            <a:tailEnd/>
          </a:ln>
          <a:effectLst/>
        </p:spPr>
        <p:txBody>
          <a:bodyPr wrap="square">
            <a:spAutoFit/>
          </a:bodyPr>
          <a:lstStyle/>
          <a:p>
            <a:pPr algn="just"/>
            <a:r>
              <a:rPr lang="zh-CN" altLang="en-US" sz="2000" smtClean="0">
                <a:solidFill>
                  <a:srgbClr val="0000FF"/>
                </a:solidFill>
                <a:ea typeface="楷体" pitchFamily="49" charset="-122"/>
                <a:cs typeface="Times New Roman" pitchFamily="18" charset="0"/>
              </a:rPr>
              <a:t>递归算法： </a:t>
            </a:r>
            <a:endParaRPr lang="zh-CN" altLang="en-US" sz="2000" dirty="0">
              <a:solidFill>
                <a:srgbClr val="0000FF"/>
              </a:solidFill>
              <a:ea typeface="楷体" pitchFamily="49" charset="-122"/>
              <a:cs typeface="Times New Roman" pitchFamily="18" charset="0"/>
            </a:endParaRPr>
          </a:p>
        </p:txBody>
      </p:sp>
      <p:grpSp>
        <p:nvGrpSpPr>
          <p:cNvPr id="2" name="组合 4"/>
          <p:cNvGrpSpPr/>
          <p:nvPr/>
        </p:nvGrpSpPr>
        <p:grpSpPr>
          <a:xfrm>
            <a:off x="5715008" y="5230773"/>
            <a:ext cx="1357322" cy="412805"/>
            <a:chOff x="5929322" y="5703784"/>
            <a:chExt cx="1357322" cy="412805"/>
          </a:xfrm>
        </p:grpSpPr>
        <p:sp>
          <p:nvSpPr>
            <p:cNvPr id="6" name="左箭头 5"/>
            <p:cNvSpPr/>
            <p:nvPr/>
          </p:nvSpPr>
          <p:spPr>
            <a:xfrm>
              <a:off x="5929322" y="5857892"/>
              <a:ext cx="500066" cy="142876"/>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7" name="TextBox 6"/>
            <p:cNvSpPr txBox="1"/>
            <p:nvPr/>
          </p:nvSpPr>
          <p:spPr>
            <a:xfrm>
              <a:off x="6357950" y="5703784"/>
              <a:ext cx="928694" cy="412805"/>
            </a:xfrm>
            <a:prstGeom prst="rect">
              <a:avLst/>
            </a:prstGeom>
            <a:noFill/>
          </p:spPr>
          <p:txBody>
            <a:bodyPr wrap="square" rtlCol="0">
              <a:spAutoFit/>
            </a:bodyPr>
            <a:lstStyle/>
            <a:p>
              <a:r>
                <a:rPr lang="zh-CN" altLang="en-US" sz="2000" smtClean="0">
                  <a:solidFill>
                    <a:srgbClr val="FF0000"/>
                  </a:solidFill>
                  <a:latin typeface="方正硬笔楷书简体" pitchFamily="65" charset="-122"/>
                  <a:ea typeface="方正硬笔楷书简体" pitchFamily="65" charset="-122"/>
                </a:rPr>
                <a:t>错误</a:t>
              </a:r>
              <a:endParaRPr lang="zh-CN" altLang="en-US" sz="2000">
                <a:solidFill>
                  <a:srgbClr val="FF0000"/>
                </a:solidFill>
                <a:latin typeface="方正硬笔楷书简体" pitchFamily="65" charset="-122"/>
                <a:ea typeface="方正硬笔楷书简体" pitchFamily="65" charset="-122"/>
              </a:endParaRPr>
            </a:p>
          </p:txBody>
        </p:sp>
      </p:grpSp>
      <p:grpSp>
        <p:nvGrpSpPr>
          <p:cNvPr id="3" name="组合 11"/>
          <p:cNvGrpSpPr/>
          <p:nvPr/>
        </p:nvGrpSpPr>
        <p:grpSpPr>
          <a:xfrm>
            <a:off x="1071538" y="4786322"/>
            <a:ext cx="4786346" cy="876195"/>
            <a:chOff x="1071538" y="5214950"/>
            <a:chExt cx="4786346" cy="876195"/>
          </a:xfrm>
        </p:grpSpPr>
        <p:sp>
          <p:nvSpPr>
            <p:cNvPr id="9" name="TextBox 8"/>
            <p:cNvSpPr txBox="1"/>
            <p:nvPr/>
          </p:nvSpPr>
          <p:spPr>
            <a:xfrm>
              <a:off x="1071538" y="5715016"/>
              <a:ext cx="4714908" cy="376129"/>
            </a:xfrm>
            <a:prstGeom prst="rect">
              <a:avLst/>
            </a:prstGeom>
            <a:noFill/>
          </p:spPr>
          <p:txBody>
            <a:bodyPr wrap="square" rtlCol="0">
              <a:spAutoFit/>
            </a:bodyPr>
            <a:lstStyle/>
            <a:p>
              <a:pPr algn="l"/>
              <a:r>
                <a:rPr lang="en-US" altLang="zh-CN" sz="1800" smtClean="0">
                  <a:solidFill>
                    <a:srgbClr val="FF00FF"/>
                  </a:solidFill>
                  <a:latin typeface="Consolas" pitchFamily="49" charset="0"/>
                  <a:ea typeface="楷体" pitchFamily="49" charset="-122"/>
                  <a:cs typeface="Consolas" pitchFamily="49" charset="0"/>
                </a:rPr>
                <a:t>fun(</a:t>
              </a:r>
              <a:r>
                <a:rPr lang="en-US" altLang="zh-CN" sz="1800" i="1" smtClean="0">
                  <a:solidFill>
                    <a:srgbClr val="FF00FF"/>
                  </a:solidFill>
                  <a:latin typeface="Consolas" pitchFamily="49" charset="0"/>
                  <a:ea typeface="楷体" pitchFamily="49" charset="-122"/>
                  <a:cs typeface="Consolas" pitchFamily="49" charset="0"/>
                </a:rPr>
                <a:t>a</a:t>
              </a:r>
              <a:r>
                <a:rPr lang="zh-CN" altLang="en-US" sz="1800" smtClean="0">
                  <a:solidFill>
                    <a:srgbClr val="FF00FF"/>
                  </a:solidFill>
                  <a:latin typeface="Consolas" pitchFamily="49" charset="0"/>
                  <a:ea typeface="楷体" pitchFamily="49" charset="-122"/>
                  <a:cs typeface="Consolas" pitchFamily="49" charset="0"/>
                </a:rPr>
                <a:t>，</a:t>
              </a:r>
              <a:r>
                <a:rPr lang="en-US" altLang="zh-CN" sz="1800" i="1" smtClean="0">
                  <a:solidFill>
                    <a:srgbClr val="FF00FF"/>
                  </a:solidFill>
                  <a:latin typeface="Consolas" pitchFamily="49" charset="0"/>
                  <a:ea typeface="楷体" pitchFamily="49" charset="-122"/>
                  <a:cs typeface="Consolas" pitchFamily="49" charset="0"/>
                </a:rPr>
                <a:t>n</a:t>
              </a:r>
              <a:r>
                <a:rPr lang="zh-CN" altLang="en-US" sz="1800" smtClean="0">
                  <a:solidFill>
                    <a:srgbClr val="FF00FF"/>
                  </a:solidFill>
                  <a:latin typeface="Consolas" pitchFamily="49" charset="0"/>
                  <a:ea typeface="楷体" pitchFamily="49" charset="-122"/>
                  <a:cs typeface="Consolas" pitchFamily="49" charset="0"/>
                </a:rPr>
                <a:t>，</a:t>
              </a:r>
              <a:r>
                <a:rPr lang="en-US" altLang="zh-CN" sz="1800" smtClean="0">
                  <a:solidFill>
                    <a:srgbClr val="FF00FF"/>
                  </a:solidFill>
                  <a:latin typeface="Consolas" pitchFamily="49" charset="0"/>
                  <a:ea typeface="楷体" pitchFamily="49" charset="-122"/>
                  <a:cs typeface="Consolas" pitchFamily="49" charset="0"/>
                </a:rPr>
                <a:t>0)</a:t>
              </a:r>
              <a:r>
                <a:rPr lang="zh-CN" altLang="en-US" sz="1800" smtClean="0">
                  <a:solidFill>
                    <a:srgbClr val="0000FF"/>
                  </a:solidFill>
                  <a:latin typeface="Consolas" pitchFamily="49" charset="0"/>
                  <a:ea typeface="楷体" pitchFamily="49" charset="-122"/>
                  <a:cs typeface="Consolas" pitchFamily="49" charset="0"/>
                </a:rPr>
                <a:t>的空间复杂度为</a:t>
              </a:r>
              <a:r>
                <a:rPr lang="en-US" altLang="zh-CN" sz="1800" smtClean="0">
                  <a:solidFill>
                    <a:srgbClr val="0000FF"/>
                  </a:solidFill>
                  <a:latin typeface="Consolas" pitchFamily="49" charset="0"/>
                  <a:ea typeface="楷体" pitchFamily="49" charset="-122"/>
                  <a:cs typeface="Consolas" pitchFamily="49" charset="0"/>
                </a:rPr>
                <a:t>O(1)</a:t>
              </a:r>
              <a:r>
                <a:rPr lang="zh-CN" altLang="en-US" sz="1800" smtClean="0">
                  <a:solidFill>
                    <a:srgbClr val="0000FF"/>
                  </a:solidFill>
                  <a:latin typeface="Consolas" pitchFamily="49" charset="0"/>
                  <a:ea typeface="楷体" pitchFamily="49" charset="-122"/>
                  <a:cs typeface="Consolas" pitchFamily="49" charset="0"/>
                </a:rPr>
                <a:t>。</a:t>
              </a:r>
              <a:endParaRPr lang="zh-CN" altLang="en-US" sz="1800" dirty="0">
                <a:solidFill>
                  <a:srgbClr val="0000FF"/>
                </a:solidFill>
                <a:latin typeface="Consolas" pitchFamily="49" charset="0"/>
                <a:ea typeface="楷体" pitchFamily="49" charset="-122"/>
                <a:cs typeface="Consolas" pitchFamily="49" charset="0"/>
              </a:endParaRPr>
            </a:p>
          </p:txBody>
        </p:sp>
        <p:sp>
          <p:nvSpPr>
            <p:cNvPr id="10" name="下箭头 9"/>
            <p:cNvSpPr/>
            <p:nvPr/>
          </p:nvSpPr>
          <p:spPr>
            <a:xfrm>
              <a:off x="2643174" y="5214950"/>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1" name="TextBox 10"/>
            <p:cNvSpPr txBox="1"/>
            <p:nvPr/>
          </p:nvSpPr>
          <p:spPr>
            <a:xfrm>
              <a:off x="2928926" y="5214950"/>
              <a:ext cx="2928958" cy="3970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仿宋" pitchFamily="49" charset="-122"/>
                  <a:cs typeface="Consolas" pitchFamily="49" charset="0"/>
                </a:rPr>
                <a:t>仅仅定义了一个临时变量</a:t>
              </a:r>
              <a:r>
                <a:rPr lang="en-US" altLang="zh-CN" sz="1800" i="1" smtClean="0">
                  <a:solidFill>
                    <a:srgbClr val="0000FF"/>
                  </a:solidFill>
                  <a:latin typeface="Consolas" pitchFamily="49" charset="0"/>
                  <a:ea typeface="仿宋" pitchFamily="49" charset="-122"/>
                  <a:cs typeface="Consolas" pitchFamily="49" charset="0"/>
                </a:rPr>
                <a:t>i</a:t>
              </a:r>
              <a:endParaRPr lang="zh-CN" altLang="en-US" sz="1800" i="1">
                <a:solidFill>
                  <a:srgbClr val="0000FF"/>
                </a:solidFill>
                <a:latin typeface="Consolas" pitchFamily="49" charset="0"/>
                <a:ea typeface="仿宋" pitchFamily="49" charset="-122"/>
                <a:cs typeface="Consolas" pitchFamily="49" charset="0"/>
              </a:endParaRPr>
            </a:p>
          </p:txBody>
        </p:sp>
      </p:grpSp>
      <p:sp>
        <p:nvSpPr>
          <p:cNvPr id="14" name="TextBox 13"/>
          <p:cNvSpPr txBox="1"/>
          <p:nvPr/>
        </p:nvSpPr>
        <p:spPr>
          <a:xfrm>
            <a:off x="357158" y="750586"/>
            <a:ext cx="6572296" cy="376029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08000" rtlCol="0">
            <a:spAutoFit/>
          </a:bodyPr>
          <a:lstStyle/>
          <a:p>
            <a:pPr algn="l">
              <a:lnSpc>
                <a:spcPts val="2500"/>
              </a:lnSpc>
            </a:pPr>
            <a:r>
              <a:rPr lang="en-US" altLang="zh-CN" sz="1800" dirty="0" smtClean="0">
                <a:solidFill>
                  <a:srgbClr val="0000FF"/>
                </a:solidFill>
                <a:latin typeface="Consolas" pitchFamily="49" charset="0"/>
                <a:ea typeface="仿宋" pitchFamily="49" charset="-122"/>
                <a:cs typeface="Consolas" pitchFamily="49" charset="0"/>
              </a:rPr>
              <a:t>void </a:t>
            </a:r>
            <a:r>
              <a:rPr lang="en-US" altLang="zh-CN" sz="1800" dirty="0" smtClean="0">
                <a:solidFill>
                  <a:srgbClr val="FF0000"/>
                </a:solidFill>
                <a:latin typeface="Consolas" pitchFamily="49" charset="0"/>
                <a:ea typeface="仿宋" pitchFamily="49" charset="-122"/>
                <a:cs typeface="Consolas" pitchFamily="49" charset="0"/>
              </a:rPr>
              <a:t>fun</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k)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smtClean="0">
                <a:solidFill>
                  <a:srgbClr val="00B0F0"/>
                </a:solidFill>
                <a:latin typeface="Consolas" pitchFamily="49" charset="0"/>
                <a:ea typeface="仿宋" pitchFamily="49" charset="-122"/>
                <a:cs typeface="Consolas" pitchFamily="49" charset="0"/>
              </a:rPr>
              <a:t>数组</a:t>
            </a:r>
            <a:r>
              <a:rPr lang="en-US" altLang="zh-CN" sz="1800" dirty="0" smtClean="0">
                <a:solidFill>
                  <a:srgbClr val="00B0F0"/>
                </a:solidFill>
                <a:latin typeface="Consolas" pitchFamily="49" charset="0"/>
                <a:ea typeface="仿宋" pitchFamily="49" charset="-122"/>
                <a:cs typeface="Consolas" pitchFamily="49" charset="0"/>
              </a:rPr>
              <a:t>a</a:t>
            </a:r>
            <a:r>
              <a:rPr lang="zh-CN" altLang="en-US" sz="1800" dirty="0" smtClean="0">
                <a:solidFill>
                  <a:srgbClr val="00B0F0"/>
                </a:solidFill>
                <a:latin typeface="Consolas" pitchFamily="49" charset="0"/>
                <a:ea typeface="仿宋" pitchFamily="49" charset="-122"/>
                <a:cs typeface="Consolas" pitchFamily="49" charset="0"/>
              </a:rPr>
              <a:t>共有</a:t>
            </a:r>
            <a:r>
              <a:rPr lang="en-US" altLang="zh-CN" sz="1800" dirty="0" smtClean="0">
                <a:solidFill>
                  <a:srgbClr val="00B0F0"/>
                </a:solidFill>
                <a:latin typeface="Consolas" pitchFamily="49" charset="0"/>
                <a:ea typeface="仿宋" pitchFamily="49" charset="-122"/>
                <a:cs typeface="Consolas" pitchFamily="49" charset="0"/>
              </a:rPr>
              <a:t>n</a:t>
            </a:r>
            <a:r>
              <a:rPr lang="zh-CN" altLang="en-US" sz="1800" dirty="0" smtClean="0">
                <a:solidFill>
                  <a:srgbClr val="00B0F0"/>
                </a:solidFill>
                <a:latin typeface="Consolas" pitchFamily="49" charset="0"/>
                <a:ea typeface="仿宋" pitchFamily="49" charset="-122"/>
                <a:cs typeface="Consolas" pitchFamily="49" charset="0"/>
              </a:rPr>
              <a:t>个元素</a:t>
            </a: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6600CC"/>
                </a:solidFill>
                <a:latin typeface="Consolas" pitchFamily="49" charset="0"/>
                <a:ea typeface="仿宋" pitchFamily="49" charset="-122"/>
                <a:cs typeface="Consolas" pitchFamily="49" charset="0"/>
              </a:rPr>
              <a:t>if </a:t>
            </a:r>
            <a:r>
              <a:rPr lang="en-US" altLang="zh-CN" sz="1800" dirty="0" smtClean="0">
                <a:solidFill>
                  <a:srgbClr val="6600CC"/>
                </a:solidFill>
                <a:latin typeface="Consolas" pitchFamily="49" charset="0"/>
                <a:ea typeface="仿宋" pitchFamily="49" charset="-122"/>
                <a:cs typeface="Consolas" pitchFamily="49" charset="0"/>
              </a:rPr>
              <a:t>(k==n-1)</a:t>
            </a:r>
          </a:p>
          <a:p>
            <a:pPr algn="l">
              <a:lnSpc>
                <a:spcPts val="2500"/>
              </a:lnSpc>
            </a:pPr>
            <a:r>
              <a:rPr lang="en-US" altLang="zh-CN" sz="1800" smtClean="0">
                <a:solidFill>
                  <a:srgbClr val="6600CC"/>
                </a:solidFill>
                <a:latin typeface="Consolas" pitchFamily="49" charset="0"/>
                <a:ea typeface="仿宋" pitchFamily="49" charset="-122"/>
                <a:cs typeface="Consolas" pitchFamily="49" charset="0"/>
              </a:rPr>
              <a:t>     for </a:t>
            </a:r>
            <a:r>
              <a:rPr lang="en-US" altLang="zh-CN" sz="1800" dirty="0" smtClean="0">
                <a:solidFill>
                  <a:srgbClr val="6600CC"/>
                </a:solidFill>
                <a:latin typeface="Consolas" pitchFamily="49" charset="0"/>
                <a:ea typeface="仿宋" pitchFamily="49" charset="-122"/>
                <a:cs typeface="Consolas" pitchFamily="49" charset="0"/>
              </a:rPr>
              <a:t>(</a:t>
            </a:r>
            <a:r>
              <a:rPr lang="en-US" altLang="zh-CN" sz="1800" err="1" smtClean="0">
                <a:solidFill>
                  <a:srgbClr val="6600CC"/>
                </a:solidFill>
                <a:latin typeface="Consolas" pitchFamily="49" charset="0"/>
                <a:ea typeface="仿宋" pitchFamily="49" charset="-122"/>
                <a:cs typeface="Consolas" pitchFamily="49" charset="0"/>
              </a:rPr>
              <a:t>i</a:t>
            </a:r>
            <a:r>
              <a:rPr lang="en-US" altLang="zh-CN" sz="1800" smtClean="0">
                <a:solidFill>
                  <a:srgbClr val="6600CC"/>
                </a:solidFill>
                <a:latin typeface="Consolas" pitchFamily="49" charset="0"/>
                <a:ea typeface="仿宋" pitchFamily="49" charset="-122"/>
                <a:cs typeface="Consolas" pitchFamily="49" charset="0"/>
              </a:rPr>
              <a:t>=</a:t>
            </a:r>
            <a:r>
              <a:rPr lang="en-US" altLang="zh-CN" sz="1800" err="1" smtClean="0">
                <a:solidFill>
                  <a:srgbClr val="6600CC"/>
                </a:solidFill>
                <a:latin typeface="Consolas" pitchFamily="49" charset="0"/>
                <a:ea typeface="仿宋" pitchFamily="49" charset="-122"/>
                <a:cs typeface="Consolas" pitchFamily="49" charset="0"/>
              </a:rPr>
              <a:t>0;i</a:t>
            </a:r>
            <a:r>
              <a:rPr lang="en-US" altLang="zh-CN" sz="1800" smtClean="0">
                <a:solidFill>
                  <a:srgbClr val="6600CC"/>
                </a:solidFill>
                <a:latin typeface="Consolas" pitchFamily="49" charset="0"/>
                <a:ea typeface="仿宋" pitchFamily="49" charset="-122"/>
                <a:cs typeface="Consolas" pitchFamily="49" charset="0"/>
              </a:rPr>
              <a:t>&lt;</a:t>
            </a:r>
            <a:r>
              <a:rPr lang="en-US" altLang="zh-CN" sz="1800" err="1" smtClean="0">
                <a:solidFill>
                  <a:srgbClr val="6600CC"/>
                </a:solidFill>
                <a:latin typeface="Consolas" pitchFamily="49" charset="0"/>
                <a:ea typeface="仿宋" pitchFamily="49" charset="-122"/>
                <a:cs typeface="Consolas" pitchFamily="49" charset="0"/>
              </a:rPr>
              <a:t>n;i</a:t>
            </a:r>
            <a:r>
              <a:rPr lang="en-US" altLang="zh-CN" sz="1800" smtClean="0">
                <a:solidFill>
                  <a:srgbClr val="6600CC"/>
                </a:solidFill>
                <a:latin typeface="Consolas" pitchFamily="49" charset="0"/>
                <a:ea typeface="仿宋" pitchFamily="49" charset="-122"/>
                <a:cs typeface="Consolas" pitchFamily="49" charset="0"/>
              </a:rPr>
              <a:t>++) </a:t>
            </a:r>
            <a:r>
              <a:rPr lang="zh-CN" altLang="en-US" sz="1800" smtClean="0">
                <a:solidFill>
                  <a:srgbClr val="6600CC"/>
                </a:solidFill>
                <a:latin typeface="Consolas" pitchFamily="49" charset="0"/>
                <a:ea typeface="仿宋" pitchFamily="49" charset="-122"/>
                <a:cs typeface="Consolas" pitchFamily="49" charset="0"/>
              </a:rPr>
              <a:t>　　  </a:t>
            </a:r>
            <a:endParaRPr lang="zh-CN" altLang="en-US" sz="1800" dirty="0" smtClean="0">
              <a:solidFill>
                <a:srgbClr val="6600CC"/>
              </a:solidFill>
              <a:latin typeface="Consolas" pitchFamily="49" charset="0"/>
              <a:ea typeface="仿宋" pitchFamily="49" charset="-122"/>
              <a:cs typeface="Consolas" pitchFamily="49" charset="0"/>
            </a:endParaRPr>
          </a:p>
          <a:p>
            <a:pPr algn="l">
              <a:lnSpc>
                <a:spcPts val="2500"/>
              </a:lnSpc>
            </a:pPr>
            <a:r>
              <a:rPr lang="zh-CN" altLang="en-US" sz="1800" smtClean="0">
                <a:solidFill>
                  <a:srgbClr val="6600CC"/>
                </a:solidFill>
                <a:latin typeface="Consolas" pitchFamily="49" charset="0"/>
                <a:ea typeface="仿宋" pitchFamily="49" charset="-122"/>
                <a:cs typeface="Consolas" pitchFamily="49" charset="0"/>
              </a:rPr>
              <a:t>	 </a:t>
            </a:r>
            <a:r>
              <a:rPr lang="en-US" altLang="zh-CN" sz="1800" err="1" smtClean="0">
                <a:solidFill>
                  <a:srgbClr val="6600CC"/>
                </a:solidFill>
                <a:latin typeface="Consolas" pitchFamily="49" charset="0"/>
                <a:ea typeface="仿宋" pitchFamily="49" charset="-122"/>
                <a:cs typeface="Consolas" pitchFamily="49" charset="0"/>
              </a:rPr>
              <a:t>printf</a:t>
            </a:r>
            <a:r>
              <a:rPr lang="en-US" altLang="zh-CN" sz="1800" smtClean="0">
                <a:solidFill>
                  <a:srgbClr val="6600CC"/>
                </a:solidFill>
                <a:latin typeface="Consolas" pitchFamily="49" charset="0"/>
                <a:ea typeface="仿宋" pitchFamily="49" charset="-122"/>
                <a:cs typeface="Consolas" pitchFamily="49" charset="0"/>
              </a:rPr>
              <a:t>(“%d\n”</a:t>
            </a:r>
            <a:r>
              <a:rPr lang="zh-CN" altLang="en-US" sz="1800" smtClean="0">
                <a:solidFill>
                  <a:srgbClr val="6600CC"/>
                </a:solidFill>
                <a:latin typeface="Consolas" pitchFamily="49" charset="0"/>
                <a:ea typeface="仿宋" pitchFamily="49" charset="-122"/>
                <a:cs typeface="Consolas" pitchFamily="49" charset="0"/>
              </a:rPr>
              <a:t>，</a:t>
            </a:r>
            <a:r>
              <a:rPr lang="en-US" altLang="zh-CN" sz="1800" smtClean="0">
                <a:solidFill>
                  <a:srgbClr val="6600CC"/>
                </a:solidFill>
                <a:latin typeface="Consolas" pitchFamily="49" charset="0"/>
                <a:ea typeface="仿宋" pitchFamily="49" charset="-122"/>
                <a:cs typeface="Consolas" pitchFamily="49" charset="0"/>
              </a:rPr>
              <a:t>a[i]);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执行</a:t>
            </a:r>
            <a:r>
              <a:rPr lang="en-US" altLang="zh-CN" sz="1800" smtClean="0">
                <a:solidFill>
                  <a:srgbClr val="00B0F0"/>
                </a:solidFill>
                <a:latin typeface="Consolas" pitchFamily="49" charset="0"/>
                <a:ea typeface="仿宋" pitchFamily="49" charset="-122"/>
                <a:cs typeface="Consolas" pitchFamily="49" charset="0"/>
              </a:rPr>
              <a:t>n</a:t>
            </a:r>
            <a:r>
              <a:rPr lang="zh-CN" altLang="en-US" sz="1800" smtClean="0">
                <a:solidFill>
                  <a:srgbClr val="00B0F0"/>
                </a:solidFill>
                <a:latin typeface="Consolas" pitchFamily="49" charset="0"/>
                <a:ea typeface="仿宋" pitchFamily="49" charset="-122"/>
                <a:cs typeface="Consolas" pitchFamily="49" charset="0"/>
              </a:rPr>
              <a:t>次</a:t>
            </a:r>
            <a:endParaRPr lang="en-US" altLang="zh-CN" sz="1800" dirty="0"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else</a:t>
            </a:r>
            <a:endParaRPr lang="en-US" altLang="zh-CN" sz="1800" dirty="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  </a:t>
            </a:r>
            <a:r>
              <a:rPr lang="en-US" altLang="zh-CN" sz="1800" dirty="0" smtClean="0">
                <a:solidFill>
                  <a:srgbClr val="0000FF"/>
                </a:solidFill>
                <a:latin typeface="Consolas" pitchFamily="49" charset="0"/>
                <a:ea typeface="仿宋" pitchFamily="49" charset="-122"/>
                <a:cs typeface="Consolas" pitchFamily="49" charset="0"/>
              </a:rPr>
              <a:t>for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k;i</a:t>
            </a:r>
            <a:r>
              <a:rPr lang="en-US" altLang="zh-CN" sz="1800" dirty="0" smtClean="0">
                <a:solidFill>
                  <a:srgbClr val="0000FF"/>
                </a:solidFill>
                <a:latin typeface="Consolas" pitchFamily="49" charset="0"/>
                <a:ea typeface="仿宋" pitchFamily="49" charset="-122"/>
                <a:cs typeface="Consolas" pitchFamily="49" charset="0"/>
              </a:rPr>
              <a:t>&lt;</a:t>
            </a:r>
            <a:r>
              <a:rPr lang="en-US" altLang="zh-CN" sz="1800" dirty="0" err="1" smtClean="0">
                <a:solidFill>
                  <a:srgbClr val="0000FF"/>
                </a:solidFill>
                <a:latin typeface="Consolas" pitchFamily="49" charset="0"/>
                <a:ea typeface="仿宋" pitchFamily="49" charset="-122"/>
                <a:cs typeface="Consolas" pitchFamily="49" charset="0"/>
              </a:rPr>
              <a:t>n;i</a:t>
            </a:r>
            <a:r>
              <a:rPr lang="en-US" altLang="zh-CN" sz="1800" dirty="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　   </a:t>
            </a:r>
            <a:endParaRPr lang="zh-CN" altLang="en-US" sz="1800" dirty="0" smtClean="0">
              <a:solidFill>
                <a:srgbClr val="0000FF"/>
              </a:solidFill>
              <a:latin typeface="Consolas" pitchFamily="49" charset="0"/>
              <a:ea typeface="仿宋" pitchFamily="49" charset="-122"/>
              <a:cs typeface="Consolas" pitchFamily="49" charset="0"/>
            </a:endParaRPr>
          </a:p>
          <a:p>
            <a:pPr algn="l">
              <a:lnSpc>
                <a:spcPts val="25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err="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err="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执行</a:t>
            </a:r>
            <a:r>
              <a:rPr lang="en-US" altLang="zh-CN" sz="1800" smtClean="0">
                <a:solidFill>
                  <a:srgbClr val="00B0F0"/>
                </a:solidFill>
                <a:latin typeface="Consolas" pitchFamily="49" charset="0"/>
                <a:ea typeface="仿宋" pitchFamily="49" charset="-122"/>
                <a:cs typeface="Consolas" pitchFamily="49" charset="0"/>
              </a:rPr>
              <a:t>n-k</a:t>
            </a:r>
            <a:r>
              <a:rPr lang="zh-CN" altLang="en-US" sz="1800" smtClean="0">
                <a:solidFill>
                  <a:srgbClr val="00B0F0"/>
                </a:solidFill>
                <a:latin typeface="Consolas" pitchFamily="49" charset="0"/>
                <a:ea typeface="仿宋" pitchFamily="49" charset="-122"/>
                <a:cs typeface="Consolas" pitchFamily="49" charset="0"/>
              </a:rPr>
              <a:t>次</a:t>
            </a:r>
            <a:endParaRPr lang="en-US" altLang="zh-CN" sz="1800" dirty="0"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C00000"/>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fun</a:t>
            </a:r>
            <a:r>
              <a:rPr lang="en-US" altLang="zh-CN" sz="1800" smtClean="0">
                <a:solidFill>
                  <a:srgbClr val="C00000"/>
                </a:solidFill>
                <a:latin typeface="Consolas" pitchFamily="49" charset="0"/>
                <a:ea typeface="仿宋" pitchFamily="49" charset="-122"/>
                <a:cs typeface="Consolas" pitchFamily="49" charset="0"/>
              </a:rPr>
              <a:t>(a</a:t>
            </a:r>
            <a:r>
              <a:rPr lang="zh-CN" altLang="en-US"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n</a:t>
            </a:r>
            <a:r>
              <a:rPr lang="zh-CN" altLang="en-US"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k+1</a:t>
            </a:r>
            <a:r>
              <a:rPr lang="en-US" altLang="zh-CN" sz="1800" dirty="0" smtClean="0">
                <a:solidFill>
                  <a:srgbClr val="C00000"/>
                </a:solidFill>
                <a:latin typeface="Consolas" pitchFamily="49" charset="0"/>
                <a:ea typeface="仿宋" pitchFamily="49" charset="-122"/>
                <a:cs typeface="Consolas" pitchFamily="49" charset="0"/>
              </a:rPr>
              <a:t>);</a:t>
            </a: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dirty="0" smtClean="0">
                <a:solidFill>
                  <a:srgbClr val="0000FF"/>
                </a:solidFill>
                <a:latin typeface="Consolas" pitchFamily="49" charset="0"/>
                <a:ea typeface="仿宋" pitchFamily="49" charset="-122"/>
                <a:cs typeface="Consolas" pitchFamily="49" charset="0"/>
              </a:rPr>
              <a:t> }    </a:t>
            </a:r>
            <a:endParaRPr lang="zh-CN" altLang="en-US" sz="1800" dirty="0">
              <a:solidFill>
                <a:srgbClr val="0000FF"/>
              </a:solidFill>
              <a:latin typeface="Consolas" pitchFamily="49" charset="0"/>
              <a:ea typeface="仿宋" pitchFamily="49" charset="-122"/>
              <a:cs typeface="Consolas" pitchFamily="49" charset="0"/>
            </a:endParaRPr>
          </a:p>
        </p:txBody>
      </p:sp>
      <p:sp>
        <p:nvSpPr>
          <p:cNvPr id="15" name="灯片编号占位符 14"/>
          <p:cNvSpPr>
            <a:spLocks noGrp="1"/>
          </p:cNvSpPr>
          <p:nvPr>
            <p:ph type="sldNum" sz="quarter" idx="12"/>
          </p:nvPr>
        </p:nvSpPr>
        <p:spPr/>
        <p:txBody>
          <a:bodyPr/>
          <a:lstStyle/>
          <a:p>
            <a:fld id="{F225F2F7-8AD0-4BEA-91DC-61D82E2F5127}" type="slidenum">
              <a:rPr lang="en-US" altLang="zh-CN" smtClean="0"/>
              <a:pPr/>
              <a:t>48</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00034" y="1097468"/>
            <a:ext cx="5357850" cy="376029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08000" rtlCol="0">
            <a:spAutoFit/>
          </a:bodyPr>
          <a:lstStyle/>
          <a:p>
            <a:pPr algn="l">
              <a:lnSpc>
                <a:spcPts val="2500"/>
              </a:lnSpc>
            </a:pPr>
            <a:r>
              <a:rPr lang="en-US" altLang="zh-CN" sz="1800" dirty="0" smtClean="0">
                <a:solidFill>
                  <a:srgbClr val="0000FF"/>
                </a:solidFill>
                <a:latin typeface="Consolas" pitchFamily="49" charset="0"/>
                <a:ea typeface="仿宋" pitchFamily="49" charset="-122"/>
                <a:cs typeface="Consolas" pitchFamily="49" charset="0"/>
              </a:rPr>
              <a:t>void </a:t>
            </a:r>
            <a:r>
              <a:rPr lang="en-US" altLang="zh-CN" sz="1800" dirty="0" smtClean="0">
                <a:solidFill>
                  <a:srgbClr val="FF0000"/>
                </a:solidFill>
                <a:latin typeface="Consolas" pitchFamily="49" charset="0"/>
                <a:ea typeface="仿宋" pitchFamily="49" charset="-122"/>
                <a:cs typeface="Consolas" pitchFamily="49" charset="0"/>
              </a:rPr>
              <a:t>fun</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k) </a:t>
            </a: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6600CC"/>
                </a:solidFill>
                <a:latin typeface="Consolas" pitchFamily="49" charset="0"/>
                <a:ea typeface="仿宋" pitchFamily="49" charset="-122"/>
                <a:cs typeface="Consolas" pitchFamily="49" charset="0"/>
              </a:rPr>
              <a:t>if </a:t>
            </a:r>
            <a:r>
              <a:rPr lang="en-US" altLang="zh-CN" sz="1800" dirty="0" smtClean="0">
                <a:solidFill>
                  <a:srgbClr val="6600CC"/>
                </a:solidFill>
                <a:latin typeface="Consolas" pitchFamily="49" charset="0"/>
                <a:ea typeface="仿宋" pitchFamily="49" charset="-122"/>
                <a:cs typeface="Consolas" pitchFamily="49" charset="0"/>
              </a:rPr>
              <a:t>(k==n-1)</a:t>
            </a:r>
          </a:p>
          <a:p>
            <a:pPr algn="l">
              <a:lnSpc>
                <a:spcPts val="2500"/>
              </a:lnSpc>
            </a:pPr>
            <a:r>
              <a:rPr lang="en-US" altLang="zh-CN" sz="1800" smtClean="0">
                <a:solidFill>
                  <a:srgbClr val="6600CC"/>
                </a:solidFill>
                <a:latin typeface="Consolas" pitchFamily="49" charset="0"/>
                <a:ea typeface="仿宋" pitchFamily="49" charset="-122"/>
                <a:cs typeface="Consolas" pitchFamily="49" charset="0"/>
              </a:rPr>
              <a:t>     for </a:t>
            </a:r>
            <a:r>
              <a:rPr lang="en-US" altLang="zh-CN" sz="1800" dirty="0" smtClean="0">
                <a:solidFill>
                  <a:srgbClr val="6600CC"/>
                </a:solidFill>
                <a:latin typeface="Consolas" pitchFamily="49" charset="0"/>
                <a:ea typeface="仿宋" pitchFamily="49" charset="-122"/>
                <a:cs typeface="Consolas" pitchFamily="49" charset="0"/>
              </a:rPr>
              <a:t>(</a:t>
            </a:r>
            <a:r>
              <a:rPr lang="en-US" altLang="zh-CN" sz="1800" err="1" smtClean="0">
                <a:solidFill>
                  <a:srgbClr val="6600CC"/>
                </a:solidFill>
                <a:latin typeface="Consolas" pitchFamily="49" charset="0"/>
                <a:ea typeface="仿宋" pitchFamily="49" charset="-122"/>
                <a:cs typeface="Consolas" pitchFamily="49" charset="0"/>
              </a:rPr>
              <a:t>i</a:t>
            </a:r>
            <a:r>
              <a:rPr lang="en-US" altLang="zh-CN" sz="1800" smtClean="0">
                <a:solidFill>
                  <a:srgbClr val="6600CC"/>
                </a:solidFill>
                <a:latin typeface="Consolas" pitchFamily="49" charset="0"/>
                <a:ea typeface="仿宋" pitchFamily="49" charset="-122"/>
                <a:cs typeface="Consolas" pitchFamily="49" charset="0"/>
              </a:rPr>
              <a:t>=</a:t>
            </a:r>
            <a:r>
              <a:rPr lang="en-US" altLang="zh-CN" sz="1800" err="1" smtClean="0">
                <a:solidFill>
                  <a:srgbClr val="6600CC"/>
                </a:solidFill>
                <a:latin typeface="Consolas" pitchFamily="49" charset="0"/>
                <a:ea typeface="仿宋" pitchFamily="49" charset="-122"/>
                <a:cs typeface="Consolas" pitchFamily="49" charset="0"/>
              </a:rPr>
              <a:t>0;i</a:t>
            </a:r>
            <a:r>
              <a:rPr lang="en-US" altLang="zh-CN" sz="1800" smtClean="0">
                <a:solidFill>
                  <a:srgbClr val="6600CC"/>
                </a:solidFill>
                <a:latin typeface="Consolas" pitchFamily="49" charset="0"/>
                <a:ea typeface="仿宋" pitchFamily="49" charset="-122"/>
                <a:cs typeface="Consolas" pitchFamily="49" charset="0"/>
              </a:rPr>
              <a:t>&lt;</a:t>
            </a:r>
            <a:r>
              <a:rPr lang="en-US" altLang="zh-CN" sz="1800" err="1" smtClean="0">
                <a:solidFill>
                  <a:srgbClr val="6600CC"/>
                </a:solidFill>
                <a:latin typeface="Consolas" pitchFamily="49" charset="0"/>
                <a:ea typeface="仿宋" pitchFamily="49" charset="-122"/>
                <a:cs typeface="Consolas" pitchFamily="49" charset="0"/>
              </a:rPr>
              <a:t>n;i</a:t>
            </a:r>
            <a:r>
              <a:rPr lang="en-US" altLang="zh-CN" sz="1800" smtClean="0">
                <a:solidFill>
                  <a:srgbClr val="6600CC"/>
                </a:solidFill>
                <a:latin typeface="Consolas" pitchFamily="49" charset="0"/>
                <a:ea typeface="仿宋" pitchFamily="49" charset="-122"/>
                <a:cs typeface="Consolas" pitchFamily="49" charset="0"/>
              </a:rPr>
              <a:t>++) </a:t>
            </a:r>
            <a:r>
              <a:rPr lang="zh-CN" altLang="en-US" sz="1800" smtClean="0">
                <a:solidFill>
                  <a:srgbClr val="6600CC"/>
                </a:solidFill>
                <a:latin typeface="Consolas" pitchFamily="49" charset="0"/>
                <a:ea typeface="仿宋" pitchFamily="49" charset="-122"/>
                <a:cs typeface="Consolas" pitchFamily="49" charset="0"/>
              </a:rPr>
              <a:t>　　  </a:t>
            </a:r>
            <a:endParaRPr lang="zh-CN" altLang="en-US" sz="1800" dirty="0" smtClean="0">
              <a:solidFill>
                <a:srgbClr val="6600CC"/>
              </a:solidFill>
              <a:latin typeface="Consolas" pitchFamily="49" charset="0"/>
              <a:ea typeface="仿宋" pitchFamily="49" charset="-122"/>
              <a:cs typeface="Consolas" pitchFamily="49" charset="0"/>
            </a:endParaRPr>
          </a:p>
          <a:p>
            <a:pPr algn="l">
              <a:lnSpc>
                <a:spcPts val="2500"/>
              </a:lnSpc>
            </a:pPr>
            <a:r>
              <a:rPr lang="zh-CN" altLang="en-US" sz="1800" smtClean="0">
                <a:solidFill>
                  <a:srgbClr val="6600CC"/>
                </a:solidFill>
                <a:latin typeface="Consolas" pitchFamily="49" charset="0"/>
                <a:ea typeface="仿宋" pitchFamily="49" charset="-122"/>
                <a:cs typeface="Consolas" pitchFamily="49" charset="0"/>
              </a:rPr>
              <a:t>	 </a:t>
            </a:r>
            <a:r>
              <a:rPr lang="en-US" altLang="zh-CN" sz="1800" err="1" smtClean="0">
                <a:solidFill>
                  <a:srgbClr val="6600CC"/>
                </a:solidFill>
                <a:latin typeface="Consolas" pitchFamily="49" charset="0"/>
                <a:ea typeface="仿宋" pitchFamily="49" charset="-122"/>
                <a:cs typeface="Consolas" pitchFamily="49" charset="0"/>
              </a:rPr>
              <a:t>printf</a:t>
            </a:r>
            <a:r>
              <a:rPr lang="en-US" altLang="zh-CN" sz="1800" smtClean="0">
                <a:solidFill>
                  <a:srgbClr val="6600CC"/>
                </a:solidFill>
                <a:latin typeface="Consolas" pitchFamily="49" charset="0"/>
                <a:ea typeface="仿宋" pitchFamily="49" charset="-122"/>
                <a:cs typeface="Consolas" pitchFamily="49" charset="0"/>
              </a:rPr>
              <a:t>(“%d\n”</a:t>
            </a:r>
            <a:r>
              <a:rPr lang="zh-CN" altLang="en-US" sz="1800" smtClean="0">
                <a:solidFill>
                  <a:srgbClr val="6600CC"/>
                </a:solidFill>
                <a:latin typeface="Consolas" pitchFamily="49" charset="0"/>
                <a:ea typeface="仿宋" pitchFamily="49" charset="-122"/>
                <a:cs typeface="Consolas" pitchFamily="49" charset="0"/>
              </a:rPr>
              <a:t>，</a:t>
            </a:r>
            <a:r>
              <a:rPr lang="en-US" altLang="zh-CN" sz="1800" smtClean="0">
                <a:solidFill>
                  <a:srgbClr val="6600CC"/>
                </a:solidFill>
                <a:latin typeface="Consolas" pitchFamily="49" charset="0"/>
                <a:ea typeface="仿宋" pitchFamily="49" charset="-122"/>
                <a:cs typeface="Consolas" pitchFamily="49" charset="0"/>
              </a:rPr>
              <a:t>a[i]);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执行</a:t>
            </a:r>
            <a:r>
              <a:rPr lang="en-US" altLang="zh-CN" sz="1800" smtClean="0">
                <a:solidFill>
                  <a:srgbClr val="00B0F0"/>
                </a:solidFill>
                <a:latin typeface="Consolas" pitchFamily="49" charset="0"/>
                <a:ea typeface="仿宋" pitchFamily="49" charset="-122"/>
                <a:cs typeface="Consolas" pitchFamily="49" charset="0"/>
              </a:rPr>
              <a:t>n</a:t>
            </a:r>
            <a:r>
              <a:rPr lang="zh-CN" altLang="en-US" sz="1800" smtClean="0">
                <a:solidFill>
                  <a:srgbClr val="00B0F0"/>
                </a:solidFill>
                <a:latin typeface="Consolas" pitchFamily="49" charset="0"/>
                <a:ea typeface="仿宋" pitchFamily="49" charset="-122"/>
                <a:cs typeface="Consolas" pitchFamily="49" charset="0"/>
              </a:rPr>
              <a:t>次</a:t>
            </a:r>
            <a:endParaRPr lang="en-US" altLang="zh-CN" sz="1800" dirty="0"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else</a:t>
            </a:r>
            <a:endParaRPr lang="en-US" altLang="zh-CN" sz="1800" dirty="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  </a:t>
            </a:r>
            <a:r>
              <a:rPr lang="en-US" altLang="zh-CN" sz="1800" dirty="0" smtClean="0">
                <a:solidFill>
                  <a:srgbClr val="0000FF"/>
                </a:solidFill>
                <a:latin typeface="Consolas" pitchFamily="49" charset="0"/>
                <a:ea typeface="仿宋" pitchFamily="49" charset="-122"/>
                <a:cs typeface="Consolas" pitchFamily="49" charset="0"/>
              </a:rPr>
              <a:t>for (</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k;i</a:t>
            </a:r>
            <a:r>
              <a:rPr lang="en-US" altLang="zh-CN" sz="1800" dirty="0" smtClean="0">
                <a:solidFill>
                  <a:srgbClr val="0000FF"/>
                </a:solidFill>
                <a:latin typeface="Consolas" pitchFamily="49" charset="0"/>
                <a:ea typeface="仿宋" pitchFamily="49" charset="-122"/>
                <a:cs typeface="Consolas" pitchFamily="49" charset="0"/>
              </a:rPr>
              <a:t>&lt;</a:t>
            </a:r>
            <a:r>
              <a:rPr lang="en-US" altLang="zh-CN" sz="1800" dirty="0" err="1" smtClean="0">
                <a:solidFill>
                  <a:srgbClr val="0000FF"/>
                </a:solidFill>
                <a:latin typeface="Consolas" pitchFamily="49" charset="0"/>
                <a:ea typeface="仿宋" pitchFamily="49" charset="-122"/>
                <a:cs typeface="Consolas" pitchFamily="49" charset="0"/>
              </a:rPr>
              <a:t>n;i</a:t>
            </a:r>
            <a:r>
              <a:rPr lang="en-US" altLang="zh-CN" sz="1800" dirty="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　   </a:t>
            </a:r>
            <a:endParaRPr lang="zh-CN" altLang="en-US" sz="1800" dirty="0" smtClean="0">
              <a:solidFill>
                <a:srgbClr val="0000FF"/>
              </a:solidFill>
              <a:latin typeface="Consolas" pitchFamily="49" charset="0"/>
              <a:ea typeface="仿宋" pitchFamily="49" charset="-122"/>
              <a:cs typeface="Consolas" pitchFamily="49" charset="0"/>
            </a:endParaRPr>
          </a:p>
          <a:p>
            <a:pPr algn="l">
              <a:lnSpc>
                <a:spcPts val="25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a:t>
            </a:r>
            <a:r>
              <a:rPr lang="en-US" altLang="zh-CN" sz="1800" dirty="0" err="1" smtClean="0">
                <a:solidFill>
                  <a:srgbClr val="0000FF"/>
                </a:solidFill>
                <a:latin typeface="Consolas" pitchFamily="49" charset="0"/>
                <a:ea typeface="仿宋" pitchFamily="49" charset="-122"/>
                <a:cs typeface="Consolas" pitchFamily="49" charset="0"/>
              </a:rPr>
              <a:t>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err="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err="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执行</a:t>
            </a:r>
            <a:r>
              <a:rPr lang="en-US" altLang="zh-CN" sz="1800" smtClean="0">
                <a:solidFill>
                  <a:srgbClr val="00B0F0"/>
                </a:solidFill>
                <a:latin typeface="Consolas" pitchFamily="49" charset="0"/>
                <a:ea typeface="仿宋" pitchFamily="49" charset="-122"/>
                <a:cs typeface="Consolas" pitchFamily="49" charset="0"/>
              </a:rPr>
              <a:t>n-k</a:t>
            </a:r>
            <a:r>
              <a:rPr lang="zh-CN" altLang="en-US" sz="1800" smtClean="0">
                <a:solidFill>
                  <a:srgbClr val="00B0F0"/>
                </a:solidFill>
                <a:latin typeface="Consolas" pitchFamily="49" charset="0"/>
                <a:ea typeface="仿宋" pitchFamily="49" charset="-122"/>
                <a:cs typeface="Consolas" pitchFamily="49" charset="0"/>
              </a:rPr>
              <a:t>次</a:t>
            </a:r>
            <a:endParaRPr lang="en-US" altLang="zh-CN" sz="1800" dirty="0" smtClean="0">
              <a:solidFill>
                <a:srgbClr val="00B0F0"/>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C00000"/>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fun</a:t>
            </a:r>
            <a:r>
              <a:rPr lang="en-US" altLang="zh-CN" sz="1800" smtClean="0">
                <a:solidFill>
                  <a:srgbClr val="C00000"/>
                </a:solidFill>
                <a:latin typeface="Consolas" pitchFamily="49" charset="0"/>
                <a:ea typeface="仿宋" pitchFamily="49" charset="-122"/>
                <a:cs typeface="Consolas" pitchFamily="49" charset="0"/>
              </a:rPr>
              <a:t>(a</a:t>
            </a:r>
            <a:r>
              <a:rPr lang="zh-CN" altLang="en-US"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n</a:t>
            </a:r>
            <a:r>
              <a:rPr lang="zh-CN" altLang="en-US"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k+1</a:t>
            </a:r>
            <a:r>
              <a:rPr lang="en-US" altLang="zh-CN" sz="1800" dirty="0" smtClean="0">
                <a:solidFill>
                  <a:srgbClr val="C00000"/>
                </a:solidFill>
                <a:latin typeface="Consolas" pitchFamily="49" charset="0"/>
                <a:ea typeface="仿宋" pitchFamily="49" charset="-122"/>
                <a:cs typeface="Consolas" pitchFamily="49" charset="0"/>
              </a:rPr>
              <a:t>);</a:t>
            </a: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dirty="0" smtClean="0">
                <a:solidFill>
                  <a:srgbClr val="0000FF"/>
                </a:solidFill>
                <a:latin typeface="Consolas" pitchFamily="49" charset="0"/>
                <a:ea typeface="仿宋" pitchFamily="49" charset="-122"/>
                <a:cs typeface="Consolas" pitchFamily="49" charset="0"/>
              </a:rPr>
              <a:t> }    </a:t>
            </a:r>
            <a:endParaRPr lang="zh-CN" altLang="en-US" sz="1800" dirty="0">
              <a:solidFill>
                <a:srgbClr val="0000FF"/>
              </a:solidFill>
              <a:latin typeface="Consolas" pitchFamily="49" charset="0"/>
              <a:ea typeface="仿宋" pitchFamily="49" charset="-122"/>
              <a:cs typeface="Consolas" pitchFamily="49" charset="0"/>
            </a:endParaRPr>
          </a:p>
        </p:txBody>
      </p:sp>
      <p:sp>
        <p:nvSpPr>
          <p:cNvPr id="12" name="Text Box 5"/>
          <p:cNvSpPr txBox="1">
            <a:spLocks noChangeArrowheads="1"/>
          </p:cNvSpPr>
          <p:nvPr/>
        </p:nvSpPr>
        <p:spPr bwMode="auto">
          <a:xfrm>
            <a:off x="1142976" y="525964"/>
            <a:ext cx="4357718" cy="430887"/>
          </a:xfrm>
          <a:prstGeom prst="rect">
            <a:avLst/>
          </a:prstGeom>
          <a:noFill/>
          <a:ln w="9525" algn="ctr">
            <a:noFill/>
            <a:miter lim="800000"/>
            <a:headEnd/>
            <a:tailEnd/>
          </a:ln>
          <a:effectLst/>
        </p:spPr>
        <p:txBody>
          <a:bodyPr wrap="square">
            <a:spAutoFit/>
          </a:bodyPr>
          <a:lstStyle/>
          <a:p>
            <a:pPr algn="l"/>
            <a:r>
              <a:rPr lang="zh-CN" altLang="en-US" sz="2000" smtClean="0">
                <a:solidFill>
                  <a:srgbClr val="0000FF"/>
                </a:solidFill>
                <a:latin typeface="Consolas" pitchFamily="49" charset="0"/>
                <a:ea typeface="楷体" pitchFamily="49" charset="-122"/>
                <a:cs typeface="Consolas" pitchFamily="49" charset="0"/>
              </a:rPr>
              <a:t>设</a:t>
            </a:r>
            <a:r>
              <a:rPr lang="en-US" altLang="zh-CN" sz="2000" smtClean="0">
                <a:solidFill>
                  <a:srgbClr val="FF00FF"/>
                </a:solidFill>
                <a:latin typeface="Consolas" pitchFamily="49" charset="0"/>
                <a:ea typeface="楷体" pitchFamily="49" charset="-122"/>
                <a:cs typeface="Consolas" pitchFamily="49" charset="0"/>
              </a:rPr>
              <a:t>fun(</a:t>
            </a:r>
            <a:r>
              <a:rPr lang="en-US" altLang="zh-CN" sz="2000" i="1" smtClean="0">
                <a:solidFill>
                  <a:srgbClr val="FF00FF"/>
                </a:solidFill>
                <a:latin typeface="Consolas" pitchFamily="49" charset="0"/>
                <a:ea typeface="楷体" pitchFamily="49" charset="-122"/>
                <a:cs typeface="Consolas" pitchFamily="49" charset="0"/>
              </a:rPr>
              <a:t>a</a:t>
            </a:r>
            <a:r>
              <a:rPr lang="zh-CN" altLang="en-US"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n</a:t>
            </a:r>
            <a:r>
              <a:rPr lang="zh-CN" altLang="en-US"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k</a:t>
            </a:r>
            <a:r>
              <a:rPr lang="en-US" altLang="zh-CN" sz="2000" smtClean="0">
                <a:solidFill>
                  <a:srgbClr val="FF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的空间为</a:t>
            </a:r>
            <a:r>
              <a:rPr lang="en-US" altLang="zh-CN" sz="2000"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 </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2" name="组合 22"/>
          <p:cNvGrpSpPr/>
          <p:nvPr/>
        </p:nvGrpSpPr>
        <p:grpSpPr>
          <a:xfrm>
            <a:off x="785786" y="1504154"/>
            <a:ext cx="7358114" cy="1428760"/>
            <a:chOff x="642910" y="1214422"/>
            <a:chExt cx="7358114" cy="1428760"/>
          </a:xfrm>
        </p:grpSpPr>
        <p:sp>
          <p:nvSpPr>
            <p:cNvPr id="16" name="TextBox 15"/>
            <p:cNvSpPr txBox="1"/>
            <p:nvPr/>
          </p:nvSpPr>
          <p:spPr>
            <a:xfrm>
              <a:off x="6153161" y="1526810"/>
              <a:ext cx="1847863" cy="759182"/>
            </a:xfrm>
            <a:prstGeom prst="rect">
              <a:avLst/>
            </a:prstGeom>
            <a:noFill/>
          </p:spPr>
          <p:txBody>
            <a:bodyPr wrap="square" rtlCol="0">
              <a:spAutoFit/>
            </a:bodyPr>
            <a:lstStyle/>
            <a:p>
              <a:pPr algn="l">
                <a:lnSpc>
                  <a:spcPts val="2600"/>
                </a:lnSpc>
                <a:spcBef>
                  <a:spcPts val="0"/>
                </a:spcBef>
              </a:pPr>
              <a:r>
                <a:rPr lang="zh-CN" altLang="en-US" sz="1800" smtClean="0">
                  <a:solidFill>
                    <a:srgbClr val="0000FF"/>
                  </a:solidFill>
                  <a:latin typeface="Consolas" pitchFamily="49" charset="0"/>
                  <a:ea typeface="仿宋" pitchFamily="49" charset="-122"/>
                  <a:cs typeface="Consolas" pitchFamily="49" charset="0"/>
                </a:rPr>
                <a:t>当</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时</a:t>
              </a:r>
              <a:endParaRPr lang="en-US"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i="1" smtClean="0">
                  <a:solidFill>
                    <a:srgbClr val="0000FF"/>
                  </a:solidFill>
                  <a:latin typeface="Consolas" pitchFamily="49" charset="0"/>
                  <a:ea typeface="仿宋" pitchFamily="49" charset="-122"/>
                  <a:cs typeface="Consolas" pitchFamily="49" charset="0"/>
                </a:rPr>
                <a:t>S</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 = 1</a:t>
              </a:r>
              <a:endParaRPr lang="zh-CN" altLang="en-US" sz="1800">
                <a:solidFill>
                  <a:srgbClr val="0000FF"/>
                </a:solidFill>
                <a:latin typeface="Consolas" pitchFamily="49" charset="0"/>
                <a:ea typeface="仿宋" pitchFamily="49" charset="-122"/>
                <a:cs typeface="Consolas" pitchFamily="49" charset="0"/>
              </a:endParaRPr>
            </a:p>
          </p:txBody>
        </p:sp>
        <p:sp>
          <p:nvSpPr>
            <p:cNvPr id="17" name="圆角矩形 16"/>
            <p:cNvSpPr/>
            <p:nvPr/>
          </p:nvSpPr>
          <p:spPr>
            <a:xfrm>
              <a:off x="642910" y="1214422"/>
              <a:ext cx="4857784" cy="1428760"/>
            </a:xfrm>
            <a:prstGeom prst="roundRect">
              <a:avLst/>
            </a:prstGeom>
            <a:solidFill>
              <a:schemeClr val="bg1">
                <a:lumMod val="95000"/>
                <a:alpha val="13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8" name="左箭头 17"/>
            <p:cNvSpPr/>
            <p:nvPr/>
          </p:nvSpPr>
          <p:spPr>
            <a:xfrm>
              <a:off x="5635444" y="1855425"/>
              <a:ext cx="468000" cy="21431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pSp>
      <p:grpSp>
        <p:nvGrpSpPr>
          <p:cNvPr id="3" name="组合 23"/>
          <p:cNvGrpSpPr/>
          <p:nvPr/>
        </p:nvGrpSpPr>
        <p:grpSpPr>
          <a:xfrm>
            <a:off x="1204889" y="3133723"/>
            <a:ext cx="7796267" cy="1143008"/>
            <a:chOff x="1062013" y="3000372"/>
            <a:chExt cx="7796267" cy="1143008"/>
          </a:xfrm>
        </p:grpSpPr>
        <p:sp>
          <p:nvSpPr>
            <p:cNvPr id="20" name="TextBox 19"/>
            <p:cNvSpPr txBox="1"/>
            <p:nvPr/>
          </p:nvSpPr>
          <p:spPr>
            <a:xfrm>
              <a:off x="6143636" y="3071810"/>
              <a:ext cx="2714644" cy="759182"/>
            </a:xfrm>
            <a:prstGeom prst="rect">
              <a:avLst/>
            </a:prstGeom>
            <a:noFill/>
          </p:spPr>
          <p:txBody>
            <a:bodyPr wrap="square" rtlCol="0">
              <a:spAutoFit/>
            </a:bodyPr>
            <a:lstStyle/>
            <a:p>
              <a:pPr algn="l">
                <a:lnSpc>
                  <a:spcPts val="2600"/>
                </a:lnSpc>
                <a:spcBef>
                  <a:spcPts val="0"/>
                </a:spcBef>
              </a:pPr>
              <a:r>
                <a:rPr lang="zh-CN" altLang="en-US" sz="1800" smtClean="0">
                  <a:solidFill>
                    <a:srgbClr val="0000FF"/>
                  </a:solidFill>
                  <a:latin typeface="Consolas" pitchFamily="49" charset="0"/>
                  <a:ea typeface="仿宋" pitchFamily="49" charset="-122"/>
                  <a:cs typeface="Consolas" pitchFamily="49" charset="0"/>
                </a:rPr>
                <a:t>当</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&lt;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时</a:t>
              </a:r>
              <a:endParaRPr lang="en-US"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i="1" smtClean="0">
                  <a:solidFill>
                    <a:srgbClr val="0000FF"/>
                  </a:solidFill>
                  <a:latin typeface="Consolas" pitchFamily="49" charset="0"/>
                  <a:ea typeface="仿宋" pitchFamily="49" charset="-122"/>
                  <a:cs typeface="Consolas" pitchFamily="49" charset="0"/>
                </a:rPr>
                <a:t>S</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)=1+</a:t>
              </a:r>
              <a:r>
                <a:rPr lang="en-US" altLang="zh-CN" sz="1800" i="1" smtClean="0">
                  <a:solidFill>
                    <a:srgbClr val="0000FF"/>
                  </a:solidFill>
                  <a:latin typeface="Consolas" pitchFamily="49" charset="0"/>
                  <a:ea typeface="仿宋" pitchFamily="49" charset="-122"/>
                  <a:cs typeface="Consolas" pitchFamily="49" charset="0"/>
                </a:rPr>
                <a:t>S</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sp>
          <p:nvSpPr>
            <p:cNvPr id="21" name="圆角矩形 20"/>
            <p:cNvSpPr/>
            <p:nvPr/>
          </p:nvSpPr>
          <p:spPr>
            <a:xfrm>
              <a:off x="1062013" y="3000372"/>
              <a:ext cx="4510119" cy="1143008"/>
            </a:xfrm>
            <a:prstGeom prst="roundRect">
              <a:avLst/>
            </a:prstGeom>
            <a:solidFill>
              <a:schemeClr val="bg1">
                <a:lumMod val="95000"/>
                <a:alpha val="13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2" name="左箭头 21"/>
            <p:cNvSpPr/>
            <p:nvPr/>
          </p:nvSpPr>
          <p:spPr>
            <a:xfrm>
              <a:off x="5643570" y="3400425"/>
              <a:ext cx="468000" cy="21431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pSp>
      <p:sp>
        <p:nvSpPr>
          <p:cNvPr id="15" name="TextBox 14"/>
          <p:cNvSpPr txBox="1"/>
          <p:nvPr/>
        </p:nvSpPr>
        <p:spPr>
          <a:xfrm>
            <a:off x="428596" y="525964"/>
            <a:ext cx="500066" cy="461665"/>
          </a:xfrm>
          <a:prstGeom prst="rect">
            <a:avLst/>
          </a:prstGeom>
          <a:blipFill>
            <a:blip r:embed="rId3" cstate="print"/>
            <a:tile tx="0" ty="0" sx="100000" sy="100000" flip="none" algn="tl"/>
          </a:blipFill>
          <a:effectLst>
            <a:outerShdw blurRad="76200" dir="13500000" sy="23000" kx="1200000" algn="br"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zh-CN"/>
            </a:defPPr>
            <a:lvl1pPr algn="ctr" rtl="0" fontAlgn="base">
              <a:lnSpc>
                <a:spcPct val="110000"/>
              </a:lnSpc>
              <a:spcBef>
                <a:spcPct val="50000"/>
              </a:spcBef>
              <a:spcAft>
                <a:spcPct val="0"/>
              </a:spcAft>
              <a:defRPr kumimoji="1" sz="2400" b="1" kern="1200">
                <a:solidFill>
                  <a:schemeClr val="dk1"/>
                </a:solidFill>
                <a:latin typeface="+mn-lt"/>
                <a:ea typeface="+mn-ea"/>
                <a:cs typeface="+mn-cs"/>
              </a:defRPr>
            </a:lvl1pPr>
            <a:lvl2pPr marL="457200" algn="ctr" rtl="0" fontAlgn="base">
              <a:lnSpc>
                <a:spcPct val="110000"/>
              </a:lnSpc>
              <a:spcBef>
                <a:spcPct val="50000"/>
              </a:spcBef>
              <a:spcAft>
                <a:spcPct val="0"/>
              </a:spcAft>
              <a:defRPr kumimoji="1" sz="2400" b="1" kern="1200">
                <a:solidFill>
                  <a:schemeClr val="dk1"/>
                </a:solidFill>
                <a:latin typeface="+mn-lt"/>
                <a:ea typeface="+mn-ea"/>
                <a:cs typeface="+mn-cs"/>
              </a:defRPr>
            </a:lvl2pPr>
            <a:lvl3pPr marL="914400" algn="ctr" rtl="0" fontAlgn="base">
              <a:lnSpc>
                <a:spcPct val="110000"/>
              </a:lnSpc>
              <a:spcBef>
                <a:spcPct val="50000"/>
              </a:spcBef>
              <a:spcAft>
                <a:spcPct val="0"/>
              </a:spcAft>
              <a:defRPr kumimoji="1" sz="2400" b="1" kern="1200">
                <a:solidFill>
                  <a:schemeClr val="dk1"/>
                </a:solidFill>
                <a:latin typeface="+mn-lt"/>
                <a:ea typeface="+mn-ea"/>
                <a:cs typeface="+mn-cs"/>
              </a:defRPr>
            </a:lvl3pPr>
            <a:lvl4pPr marL="1371600" algn="ctr" rtl="0" fontAlgn="base">
              <a:lnSpc>
                <a:spcPct val="110000"/>
              </a:lnSpc>
              <a:spcBef>
                <a:spcPct val="50000"/>
              </a:spcBef>
              <a:spcAft>
                <a:spcPct val="0"/>
              </a:spcAft>
              <a:defRPr kumimoji="1" sz="2400" b="1" kern="1200">
                <a:solidFill>
                  <a:schemeClr val="dk1"/>
                </a:solidFill>
                <a:latin typeface="+mn-lt"/>
                <a:ea typeface="+mn-ea"/>
                <a:cs typeface="+mn-cs"/>
              </a:defRPr>
            </a:lvl4pPr>
            <a:lvl5pPr marL="1828800" algn="ctr" rtl="0" fontAlgn="base">
              <a:lnSpc>
                <a:spcPct val="110000"/>
              </a:lnSpc>
              <a:spcBef>
                <a:spcPct val="50000"/>
              </a:spcBef>
              <a:spcAft>
                <a:spcPct val="0"/>
              </a:spcAft>
              <a:defRPr kumimoji="1" sz="2400" b="1" kern="1200">
                <a:solidFill>
                  <a:schemeClr val="dk1"/>
                </a:solidFill>
                <a:latin typeface="+mn-lt"/>
                <a:ea typeface="+mn-ea"/>
                <a:cs typeface="+mn-cs"/>
              </a:defRPr>
            </a:lvl5pPr>
            <a:lvl6pPr marL="2286000" algn="l" defTabSz="914400" rtl="0" eaLnBrk="1" latinLnBrk="0" hangingPunct="1">
              <a:defRPr kumimoji="1" sz="2400" b="1" kern="1200">
                <a:solidFill>
                  <a:schemeClr val="dk1"/>
                </a:solidFill>
                <a:latin typeface="+mn-lt"/>
                <a:ea typeface="+mn-ea"/>
                <a:cs typeface="+mn-cs"/>
              </a:defRPr>
            </a:lvl6pPr>
            <a:lvl7pPr marL="2743200" algn="l" defTabSz="914400" rtl="0" eaLnBrk="1" latinLnBrk="0" hangingPunct="1">
              <a:defRPr kumimoji="1" sz="2400" b="1" kern="1200">
                <a:solidFill>
                  <a:schemeClr val="dk1"/>
                </a:solidFill>
                <a:latin typeface="+mn-lt"/>
                <a:ea typeface="+mn-ea"/>
                <a:cs typeface="+mn-cs"/>
              </a:defRPr>
            </a:lvl7pPr>
            <a:lvl8pPr marL="3200400" algn="l" defTabSz="914400" rtl="0" eaLnBrk="1" latinLnBrk="0" hangingPunct="1">
              <a:defRPr kumimoji="1" sz="2400" b="1" kern="1200">
                <a:solidFill>
                  <a:schemeClr val="dk1"/>
                </a:solidFill>
                <a:latin typeface="+mn-lt"/>
                <a:ea typeface="+mn-ea"/>
                <a:cs typeface="+mn-cs"/>
              </a:defRPr>
            </a:lvl8pPr>
            <a:lvl9pPr marL="3657600" algn="l" defTabSz="914400" rtl="0" eaLnBrk="1" latinLnBrk="0" hangingPunct="1">
              <a:defRPr kumimoji="1" sz="2400" b="1" kern="1200">
                <a:solidFill>
                  <a:schemeClr val="dk1"/>
                </a:solidFill>
                <a:latin typeface="+mn-lt"/>
                <a:ea typeface="+mn-ea"/>
                <a:cs typeface="+mn-cs"/>
              </a:defRPr>
            </a:lvl9pPr>
          </a:lstStyle>
          <a:p>
            <a:r>
              <a:rPr lang="zh-CN" altLang="en-US" b="0" smtClean="0">
                <a:solidFill>
                  <a:srgbClr val="FF0000"/>
                </a:solidFill>
                <a:latin typeface="微软雅黑" pitchFamily="34" charset="-122"/>
                <a:ea typeface="微软雅黑" pitchFamily="34" charset="-122"/>
              </a:rPr>
              <a:t>解</a:t>
            </a:r>
            <a:endParaRPr lang="zh-CN" altLang="en-US" b="0">
              <a:solidFill>
                <a:srgbClr val="FF0000"/>
              </a:solidFill>
              <a:latin typeface="微软雅黑" pitchFamily="34" charset="-122"/>
              <a:ea typeface="微软雅黑" pitchFamily="34" charset="-122"/>
            </a:endParaRPr>
          </a:p>
        </p:txBody>
      </p:sp>
      <p:grpSp>
        <p:nvGrpSpPr>
          <p:cNvPr id="4" name="组合 27"/>
          <p:cNvGrpSpPr/>
          <p:nvPr/>
        </p:nvGrpSpPr>
        <p:grpSpPr>
          <a:xfrm>
            <a:off x="1071538" y="5143512"/>
            <a:ext cx="4957771" cy="1297186"/>
            <a:chOff x="1071538" y="5143512"/>
            <a:chExt cx="4957771" cy="1297186"/>
          </a:xfrm>
        </p:grpSpPr>
        <p:sp>
          <p:nvSpPr>
            <p:cNvPr id="19" name="Text Box 6"/>
            <p:cNvSpPr txBox="1">
              <a:spLocks noChangeArrowheads="1"/>
            </p:cNvSpPr>
            <p:nvPr/>
          </p:nvSpPr>
          <p:spPr bwMode="auto">
            <a:xfrm>
              <a:off x="1071538" y="5732042"/>
              <a:ext cx="4957771" cy="708656"/>
            </a:xfrm>
            <a:prstGeom prst="rect">
              <a:avLst/>
            </a:prstGeom>
            <a:solidFill>
              <a:schemeClr val="accent6">
                <a:lumMod val="20000"/>
                <a:lumOff val="80000"/>
              </a:schemeClr>
            </a:solidFill>
            <a:ln>
              <a:headEnd/>
              <a:tailEnd/>
            </a:ln>
          </p:spPr>
          <p:style>
            <a:lnRef idx="3">
              <a:schemeClr val="lt1"/>
            </a:lnRef>
            <a:fillRef idx="1">
              <a:schemeClr val="accent6"/>
            </a:fillRef>
            <a:effectRef idx="1">
              <a:schemeClr val="accent6"/>
            </a:effectRef>
            <a:fontRef idx="minor">
              <a:schemeClr val="lt1"/>
            </a:fontRef>
          </p:style>
          <p:txBody>
            <a:bodyPr wrap="square" lIns="180000">
              <a:spAutoFit/>
            </a:bodyPr>
            <a:lstStyle/>
            <a:p>
              <a:pPr algn="l">
                <a:lnSpc>
                  <a:spcPts val="2500"/>
                </a:lnSpc>
              </a:pPr>
              <a:r>
                <a:rPr lang="en-US" altLang="zh-CN" sz="1800" i="1" smtClean="0">
                  <a:solidFill>
                    <a:srgbClr val="0000FF"/>
                  </a:solidFill>
                  <a:latin typeface="Consolas" pitchFamily="49" charset="0"/>
                  <a:ea typeface="仿宋" pitchFamily="49" charset="-122"/>
                  <a:cs typeface="Consolas" pitchFamily="49" charset="0"/>
                </a:rPr>
                <a:t>S</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 = 1</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当</a:t>
              </a:r>
              <a:r>
                <a:rPr lang="en-US" altLang="zh-CN" sz="1800" i="1" dirty="0">
                  <a:solidFill>
                    <a:srgbClr val="00B0F0"/>
                  </a:solidFill>
                  <a:latin typeface="Consolas" pitchFamily="49" charset="0"/>
                  <a:ea typeface="仿宋" pitchFamily="49" charset="-122"/>
                  <a:cs typeface="Consolas" pitchFamily="49" charset="0"/>
                </a:rPr>
                <a:t>k</a:t>
              </a:r>
              <a:r>
                <a:rPr lang="en-US" altLang="zh-CN" sz="1800" dirty="0">
                  <a:solidFill>
                    <a:srgbClr val="00B0F0"/>
                  </a:solidFill>
                  <a:latin typeface="Consolas" pitchFamily="49" charset="0"/>
                  <a:ea typeface="仿宋" pitchFamily="49" charset="-122"/>
                  <a:cs typeface="Consolas" pitchFamily="49" charset="0"/>
                </a:rPr>
                <a:t>=</a:t>
              </a:r>
              <a:r>
                <a:rPr lang="en-US" altLang="zh-CN" sz="1800" i="1" dirty="0">
                  <a:solidFill>
                    <a:srgbClr val="00B0F0"/>
                  </a:solidFill>
                  <a:latin typeface="Consolas" pitchFamily="49" charset="0"/>
                  <a:ea typeface="仿宋" pitchFamily="49" charset="-122"/>
                  <a:cs typeface="Consolas" pitchFamily="49" charset="0"/>
                </a:rPr>
                <a:t>n</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时</a:t>
              </a:r>
            </a:p>
            <a:p>
              <a:pPr algn="l">
                <a:lnSpc>
                  <a:spcPts val="2500"/>
                </a:lnSpc>
              </a:pPr>
              <a:r>
                <a:rPr lang="en-US" altLang="zh-CN" sz="1800" i="1" smtClean="0">
                  <a:solidFill>
                    <a:srgbClr val="0000FF"/>
                  </a:solidFill>
                  <a:latin typeface="Consolas" pitchFamily="49" charset="0"/>
                  <a:ea typeface="仿宋" pitchFamily="49" charset="-122"/>
                  <a:cs typeface="Consolas" pitchFamily="49" charset="0"/>
                </a:rPr>
                <a:t>S</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 = 1+</a:t>
              </a:r>
              <a:r>
                <a:rPr lang="en-US" altLang="zh-CN" sz="1800" i="1" smtClean="0">
                  <a:solidFill>
                    <a:srgbClr val="0000FF"/>
                  </a:solidFill>
                  <a:latin typeface="Consolas" pitchFamily="49" charset="0"/>
                  <a:ea typeface="仿宋" pitchFamily="49" charset="-122"/>
                  <a:cs typeface="Consolas" pitchFamily="49" charset="0"/>
                </a:rPr>
                <a:t>S</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其</a:t>
              </a:r>
              <a:r>
                <a:rPr lang="zh-CN" altLang="en-US" sz="1800" dirty="0" smtClean="0">
                  <a:solidFill>
                    <a:srgbClr val="00B0F0"/>
                  </a:solidFill>
                  <a:latin typeface="Consolas" pitchFamily="49" charset="0"/>
                  <a:ea typeface="仿宋" pitchFamily="49" charset="-122"/>
                  <a:cs typeface="Consolas" pitchFamily="49" charset="0"/>
                </a:rPr>
                <a:t>他</a:t>
              </a:r>
              <a:r>
                <a:rPr lang="zh-CN" altLang="en-US" sz="1800" dirty="0">
                  <a:solidFill>
                    <a:srgbClr val="00B0F0"/>
                  </a:solidFill>
                  <a:latin typeface="Consolas" pitchFamily="49" charset="0"/>
                  <a:ea typeface="仿宋" pitchFamily="49" charset="-122"/>
                  <a:cs typeface="Consolas" pitchFamily="49" charset="0"/>
                </a:rPr>
                <a:t>情况</a:t>
              </a:r>
            </a:p>
          </p:txBody>
        </p:sp>
        <p:sp>
          <p:nvSpPr>
            <p:cNvPr id="25" name="TextBox 24"/>
            <p:cNvSpPr txBox="1"/>
            <p:nvPr/>
          </p:nvSpPr>
          <p:spPr>
            <a:xfrm>
              <a:off x="3143240" y="5214950"/>
              <a:ext cx="2071702" cy="376129"/>
            </a:xfrm>
            <a:prstGeom prst="rect">
              <a:avLst/>
            </a:prstGeom>
            <a:noFill/>
          </p:spPr>
          <p:txBody>
            <a:bodyPr wrap="square" rtlCol="0">
              <a:spAutoFit/>
            </a:bodyPr>
            <a:lstStyle/>
            <a:p>
              <a:pPr algn="l"/>
              <a:r>
                <a:rPr lang="en-US" altLang="zh-CN" sz="1800" i="1" smtClean="0">
                  <a:solidFill>
                    <a:srgbClr val="0000FF"/>
                  </a:solidFill>
                  <a:latin typeface="Consolas" pitchFamily="49" charset="0"/>
                  <a:ea typeface="仿宋" pitchFamily="49" charset="-122"/>
                  <a:cs typeface="Consolas" pitchFamily="49" charset="0"/>
                </a:rPr>
                <a:t>S</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的递推式</a:t>
              </a:r>
              <a:endParaRPr lang="zh-CN" altLang="en-US" sz="1800">
                <a:latin typeface="Consolas" pitchFamily="49" charset="0"/>
                <a:ea typeface="仿宋" pitchFamily="49" charset="-122"/>
                <a:cs typeface="Consolas" pitchFamily="49" charset="0"/>
              </a:endParaRPr>
            </a:p>
          </p:txBody>
        </p:sp>
        <p:sp>
          <p:nvSpPr>
            <p:cNvPr id="27" name="下箭头 26"/>
            <p:cNvSpPr/>
            <p:nvPr/>
          </p:nvSpPr>
          <p:spPr>
            <a:xfrm>
              <a:off x="2857488" y="5143512"/>
              <a:ext cx="214314" cy="571504"/>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26" name="灯片编号占位符 25"/>
          <p:cNvSpPr>
            <a:spLocks noGrp="1"/>
          </p:cNvSpPr>
          <p:nvPr>
            <p:ph type="sldNum" sz="quarter" idx="12"/>
          </p:nvPr>
        </p:nvSpPr>
        <p:spPr/>
        <p:txBody>
          <a:bodyPr/>
          <a:lstStyle/>
          <a:p>
            <a:fld id="{F225F2F7-8AD0-4BEA-91DC-61D82E2F5127}" type="slidenum">
              <a:rPr lang="en-US" altLang="zh-CN" smtClean="0"/>
              <a:pPr/>
              <a:t>49</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1571612"/>
            <a:ext cx="1785950" cy="400110"/>
          </a:xfrm>
          <a:prstGeom prst="rect">
            <a:avLst/>
          </a:prstGeom>
          <a:noFill/>
        </p:spPr>
        <p:txBody>
          <a:bodyPr wrap="square" rtlCol="0">
            <a:spAutoFit/>
          </a:bodyPr>
          <a:lstStyle/>
          <a:p>
            <a:pPr algn="l"/>
            <a:r>
              <a:rPr lang="zh-CN" altLang="en-US" sz="2000" dirty="0" smtClean="0">
                <a:latin typeface="Consolas" pitchFamily="49" charset="0"/>
                <a:ea typeface="华文中宋" pitchFamily="2" charset="-122"/>
                <a:cs typeface="Consolas" pitchFamily="49" charset="0"/>
              </a:rPr>
              <a:t>实例</a:t>
            </a:r>
            <a:r>
              <a:rPr lang="en-US" altLang="zh-CN" sz="2000" dirty="0" smtClean="0">
                <a:latin typeface="Consolas" pitchFamily="49" charset="0"/>
                <a:ea typeface="华文中宋" pitchFamily="2" charset="-122"/>
                <a:cs typeface="Consolas" pitchFamily="49" charset="0"/>
              </a:rPr>
              <a:t>1</a:t>
            </a:r>
            <a:r>
              <a:rPr lang="zh-CN" altLang="en-US" sz="2000" dirty="0" smtClean="0">
                <a:latin typeface="Consolas" pitchFamily="49" charset="0"/>
                <a:ea typeface="华文中宋" pitchFamily="2" charset="-122"/>
                <a:cs typeface="Consolas" pitchFamily="49" charset="0"/>
              </a:rPr>
              <a:t>：家谱</a:t>
            </a:r>
            <a:endParaRPr lang="zh-CN" altLang="en-US" sz="2000" dirty="0">
              <a:latin typeface="Consolas" pitchFamily="49" charset="0"/>
              <a:ea typeface="华文中宋" pitchFamily="2" charset="-122"/>
              <a:cs typeface="Consolas" pitchFamily="49" charset="0"/>
            </a:endParaRPr>
          </a:p>
        </p:txBody>
      </p:sp>
      <p:grpSp>
        <p:nvGrpSpPr>
          <p:cNvPr id="2" name="组合 22"/>
          <p:cNvGrpSpPr/>
          <p:nvPr/>
        </p:nvGrpSpPr>
        <p:grpSpPr>
          <a:xfrm>
            <a:off x="2571737" y="714356"/>
            <a:ext cx="5076693" cy="4042588"/>
            <a:chOff x="2571737" y="714356"/>
            <a:chExt cx="5076693" cy="4042588"/>
          </a:xfrm>
        </p:grpSpPr>
        <p:pic>
          <p:nvPicPr>
            <p:cNvPr id="38914" name="Picture 2"/>
            <p:cNvPicPr>
              <a:picLocks noChangeAspect="1" noChangeArrowheads="1"/>
            </p:cNvPicPr>
            <p:nvPr/>
          </p:nvPicPr>
          <p:blipFill>
            <a:blip r:embed="rId3" cstate="print"/>
            <a:srcRect/>
            <a:stretch>
              <a:fillRect/>
            </a:stretch>
          </p:blipFill>
          <p:spPr bwMode="auto">
            <a:xfrm>
              <a:off x="4929190" y="714356"/>
              <a:ext cx="502039" cy="857256"/>
            </a:xfrm>
            <a:prstGeom prst="rect">
              <a:avLst/>
            </a:prstGeom>
            <a:noFill/>
            <a:ln w="9525">
              <a:noFill/>
              <a:miter lim="800000"/>
              <a:headEnd/>
              <a:tailEnd/>
            </a:ln>
            <a:effectLst/>
          </p:spPr>
        </p:pic>
        <p:pic>
          <p:nvPicPr>
            <p:cNvPr id="38915" name="Picture 3"/>
            <p:cNvPicPr>
              <a:picLocks noChangeAspect="1" noChangeArrowheads="1"/>
            </p:cNvPicPr>
            <p:nvPr/>
          </p:nvPicPr>
          <p:blipFill>
            <a:blip r:embed="rId4" cstate="print"/>
            <a:srcRect/>
            <a:stretch>
              <a:fillRect/>
            </a:stretch>
          </p:blipFill>
          <p:spPr bwMode="auto">
            <a:xfrm>
              <a:off x="3571868" y="2540876"/>
              <a:ext cx="500066" cy="1031000"/>
            </a:xfrm>
            <a:prstGeom prst="rect">
              <a:avLst/>
            </a:prstGeom>
            <a:noFill/>
            <a:ln w="9525">
              <a:noFill/>
              <a:miter lim="800000"/>
              <a:headEnd/>
              <a:tailEnd/>
            </a:ln>
            <a:effectLst/>
          </p:spPr>
        </p:pic>
        <p:pic>
          <p:nvPicPr>
            <p:cNvPr id="38916" name="Picture 4"/>
            <p:cNvPicPr>
              <a:picLocks noChangeAspect="1" noChangeArrowheads="1"/>
            </p:cNvPicPr>
            <p:nvPr/>
          </p:nvPicPr>
          <p:blipFill>
            <a:blip r:embed="rId5" cstate="print"/>
            <a:srcRect/>
            <a:stretch>
              <a:fillRect/>
            </a:stretch>
          </p:blipFill>
          <p:spPr bwMode="auto">
            <a:xfrm>
              <a:off x="2571737" y="4071942"/>
              <a:ext cx="555317" cy="685002"/>
            </a:xfrm>
            <a:prstGeom prst="rect">
              <a:avLst/>
            </a:prstGeom>
            <a:noFill/>
            <a:ln w="9525">
              <a:noFill/>
              <a:miter lim="800000"/>
              <a:headEnd/>
              <a:tailEnd/>
            </a:ln>
            <a:effectLst/>
          </p:spPr>
        </p:pic>
        <p:pic>
          <p:nvPicPr>
            <p:cNvPr id="8" name="Picture 4"/>
            <p:cNvPicPr>
              <a:picLocks noChangeAspect="1" noChangeArrowheads="1"/>
            </p:cNvPicPr>
            <p:nvPr/>
          </p:nvPicPr>
          <p:blipFill>
            <a:blip r:embed="rId6" cstate="print"/>
            <a:srcRect/>
            <a:stretch>
              <a:fillRect/>
            </a:stretch>
          </p:blipFill>
          <p:spPr bwMode="auto">
            <a:xfrm>
              <a:off x="3428992" y="4071943"/>
              <a:ext cx="555290" cy="684969"/>
            </a:xfrm>
            <a:prstGeom prst="rect">
              <a:avLst/>
            </a:prstGeom>
            <a:noFill/>
            <a:ln w="9525">
              <a:noFill/>
              <a:miter lim="800000"/>
              <a:headEnd/>
              <a:tailEnd/>
            </a:ln>
            <a:effectLst/>
          </p:spPr>
        </p:pic>
        <p:pic>
          <p:nvPicPr>
            <p:cNvPr id="9" name="Picture 4"/>
            <p:cNvPicPr>
              <a:picLocks noChangeAspect="1" noChangeArrowheads="1"/>
            </p:cNvPicPr>
            <p:nvPr/>
          </p:nvPicPr>
          <p:blipFill>
            <a:blip r:embed="rId5" cstate="print"/>
            <a:srcRect/>
            <a:stretch>
              <a:fillRect/>
            </a:stretch>
          </p:blipFill>
          <p:spPr bwMode="auto">
            <a:xfrm>
              <a:off x="4286249" y="4071942"/>
              <a:ext cx="555317" cy="685002"/>
            </a:xfrm>
            <a:prstGeom prst="rect">
              <a:avLst/>
            </a:prstGeom>
            <a:noFill/>
            <a:ln w="9525">
              <a:noFill/>
              <a:miter lim="800000"/>
              <a:headEnd/>
              <a:tailEnd/>
            </a:ln>
            <a:effectLst/>
          </p:spPr>
        </p:pic>
        <p:cxnSp>
          <p:nvCxnSpPr>
            <p:cNvPr id="11" name="直接箭头连接符 10"/>
            <p:cNvCxnSpPr/>
            <p:nvPr/>
          </p:nvCxnSpPr>
          <p:spPr bwMode="auto">
            <a:xfrm rot="5400000">
              <a:off x="3071802" y="3643314"/>
              <a:ext cx="357190" cy="357190"/>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13" name="直接箭头连接符 12"/>
            <p:cNvCxnSpPr/>
            <p:nvPr/>
          </p:nvCxnSpPr>
          <p:spPr bwMode="auto">
            <a:xfrm rot="5400000">
              <a:off x="3607587" y="3821909"/>
              <a:ext cx="357190"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15" name="直接箭头连接符 14"/>
            <p:cNvCxnSpPr/>
            <p:nvPr/>
          </p:nvCxnSpPr>
          <p:spPr bwMode="auto">
            <a:xfrm rot="16200000" flipH="1">
              <a:off x="4107653" y="3679033"/>
              <a:ext cx="357190" cy="285752"/>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pic>
          <p:nvPicPr>
            <p:cNvPr id="16" name="Picture 3"/>
            <p:cNvPicPr>
              <a:picLocks noChangeAspect="1" noChangeArrowheads="1"/>
            </p:cNvPicPr>
            <p:nvPr/>
          </p:nvPicPr>
          <p:blipFill>
            <a:blip r:embed="rId4" cstate="print"/>
            <a:srcRect/>
            <a:stretch>
              <a:fillRect/>
            </a:stretch>
          </p:blipFill>
          <p:spPr bwMode="auto">
            <a:xfrm>
              <a:off x="6378732" y="2540876"/>
              <a:ext cx="500066" cy="1031000"/>
            </a:xfrm>
            <a:prstGeom prst="rect">
              <a:avLst/>
            </a:prstGeom>
            <a:noFill/>
            <a:ln w="9525">
              <a:noFill/>
              <a:miter lim="800000"/>
              <a:headEnd/>
              <a:tailEnd/>
            </a:ln>
            <a:effectLst/>
          </p:spPr>
        </p:pic>
        <p:pic>
          <p:nvPicPr>
            <p:cNvPr id="17" name="Picture 4"/>
            <p:cNvPicPr>
              <a:picLocks noChangeAspect="1" noChangeArrowheads="1"/>
            </p:cNvPicPr>
            <p:nvPr/>
          </p:nvPicPr>
          <p:blipFill>
            <a:blip r:embed="rId5" cstate="print"/>
            <a:srcRect/>
            <a:stretch>
              <a:fillRect/>
            </a:stretch>
          </p:blipFill>
          <p:spPr bwMode="auto">
            <a:xfrm>
              <a:off x="5378601" y="4071942"/>
              <a:ext cx="555317" cy="685002"/>
            </a:xfrm>
            <a:prstGeom prst="rect">
              <a:avLst/>
            </a:prstGeom>
            <a:noFill/>
            <a:ln w="9525">
              <a:noFill/>
              <a:miter lim="800000"/>
              <a:headEnd/>
              <a:tailEnd/>
            </a:ln>
            <a:effectLst/>
          </p:spPr>
        </p:pic>
        <p:pic>
          <p:nvPicPr>
            <p:cNvPr id="18" name="Picture 4"/>
            <p:cNvPicPr>
              <a:picLocks noChangeAspect="1" noChangeArrowheads="1"/>
            </p:cNvPicPr>
            <p:nvPr/>
          </p:nvPicPr>
          <p:blipFill>
            <a:blip r:embed="rId5" cstate="print"/>
            <a:srcRect/>
            <a:stretch>
              <a:fillRect/>
            </a:stretch>
          </p:blipFill>
          <p:spPr bwMode="auto">
            <a:xfrm>
              <a:off x="6235857" y="4071942"/>
              <a:ext cx="555317" cy="685002"/>
            </a:xfrm>
            <a:prstGeom prst="rect">
              <a:avLst/>
            </a:prstGeom>
            <a:noFill/>
            <a:ln w="9525">
              <a:noFill/>
              <a:miter lim="800000"/>
              <a:headEnd/>
              <a:tailEnd/>
            </a:ln>
            <a:effectLst/>
          </p:spPr>
        </p:pic>
        <p:pic>
          <p:nvPicPr>
            <p:cNvPr id="19" name="Picture 4"/>
            <p:cNvPicPr>
              <a:picLocks noChangeAspect="1" noChangeArrowheads="1"/>
            </p:cNvPicPr>
            <p:nvPr/>
          </p:nvPicPr>
          <p:blipFill>
            <a:blip r:embed="rId5" cstate="print"/>
            <a:srcRect/>
            <a:stretch>
              <a:fillRect/>
            </a:stretch>
          </p:blipFill>
          <p:spPr bwMode="auto">
            <a:xfrm>
              <a:off x="7093113" y="4071942"/>
              <a:ext cx="555317" cy="685002"/>
            </a:xfrm>
            <a:prstGeom prst="rect">
              <a:avLst/>
            </a:prstGeom>
            <a:noFill/>
            <a:ln w="9525">
              <a:noFill/>
              <a:miter lim="800000"/>
              <a:headEnd/>
              <a:tailEnd/>
            </a:ln>
            <a:effectLst/>
          </p:spPr>
        </p:pic>
        <p:cxnSp>
          <p:nvCxnSpPr>
            <p:cNvPr id="20" name="直接箭头连接符 19"/>
            <p:cNvCxnSpPr/>
            <p:nvPr/>
          </p:nvCxnSpPr>
          <p:spPr bwMode="auto">
            <a:xfrm rot="5400000">
              <a:off x="5878666" y="3643314"/>
              <a:ext cx="357190" cy="357190"/>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21" name="直接箭头连接符 20"/>
            <p:cNvCxnSpPr/>
            <p:nvPr/>
          </p:nvCxnSpPr>
          <p:spPr bwMode="auto">
            <a:xfrm rot="5400000">
              <a:off x="6414451" y="3821909"/>
              <a:ext cx="357190"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22" name="直接箭头连接符 21"/>
            <p:cNvCxnSpPr/>
            <p:nvPr/>
          </p:nvCxnSpPr>
          <p:spPr bwMode="auto">
            <a:xfrm rot="16200000" flipH="1">
              <a:off x="6914517" y="3679033"/>
              <a:ext cx="357190" cy="285752"/>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24" name="直接箭头连接符 23"/>
            <p:cNvCxnSpPr/>
            <p:nvPr/>
          </p:nvCxnSpPr>
          <p:spPr bwMode="auto">
            <a:xfrm rot="5400000">
              <a:off x="4214810" y="1785926"/>
              <a:ext cx="642942" cy="642942"/>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26" name="直接箭头连接符 25"/>
            <p:cNvCxnSpPr/>
            <p:nvPr/>
          </p:nvCxnSpPr>
          <p:spPr bwMode="auto">
            <a:xfrm>
              <a:off x="5572132" y="1714488"/>
              <a:ext cx="857256" cy="642942"/>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grpSp>
      <p:sp>
        <p:nvSpPr>
          <p:cNvPr id="27" name="TextBox 26"/>
          <p:cNvSpPr txBox="1"/>
          <p:nvPr/>
        </p:nvSpPr>
        <p:spPr>
          <a:xfrm>
            <a:off x="642910" y="571480"/>
            <a:ext cx="2286016" cy="40011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r>
              <a:rPr lang="zh-CN" altLang="en-US" sz="2000" smtClean="0">
                <a:solidFill>
                  <a:srgbClr val="FF0000"/>
                </a:solidFill>
                <a:latin typeface="微软雅黑" pitchFamily="34" charset="-122"/>
                <a:ea typeface="微软雅黑" pitchFamily="34" charset="-122"/>
              </a:rPr>
              <a:t>递归：无处不在</a:t>
            </a:r>
          </a:p>
        </p:txBody>
      </p:sp>
      <p:sp>
        <p:nvSpPr>
          <p:cNvPr id="28" name="灯片编号占位符 27"/>
          <p:cNvSpPr>
            <a:spLocks noGrp="1"/>
          </p:cNvSpPr>
          <p:nvPr>
            <p:ph type="sldNum" sz="quarter" idx="12"/>
          </p:nvPr>
        </p:nvSpPr>
        <p:spPr/>
        <p:txBody>
          <a:bodyPr/>
          <a:lstStyle/>
          <a:p>
            <a:fld id="{F225F2F7-8AD0-4BEA-91DC-61D82E2F5127}" type="slidenum">
              <a:rPr lang="en-US" altLang="zh-CN" smtClean="0"/>
              <a:pPr/>
              <a:t>5</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3" name="Text Box 5"/>
          <p:cNvSpPr txBox="1">
            <a:spLocks noChangeArrowheads="1"/>
          </p:cNvSpPr>
          <p:nvPr/>
        </p:nvSpPr>
        <p:spPr bwMode="auto">
          <a:xfrm>
            <a:off x="428596" y="445630"/>
            <a:ext cx="4714908" cy="784830"/>
          </a:xfrm>
          <a:prstGeom prst="rect">
            <a:avLst/>
          </a:prstGeom>
          <a:noFill/>
          <a:ln w="9525" algn="ctr">
            <a:noFill/>
            <a:miter lim="800000"/>
            <a:headEnd/>
            <a:tailEnd/>
          </a:ln>
          <a:effectLst/>
        </p:spPr>
        <p:txBody>
          <a:bodyPr wrap="square">
            <a:spAutoFit/>
          </a:bodyPr>
          <a:lstStyle/>
          <a:p>
            <a:pPr marL="457200" indent="-457200" algn="l">
              <a:lnSpc>
                <a:spcPct val="100000"/>
              </a:lnSpc>
              <a:spcBef>
                <a:spcPts val="600"/>
              </a:spcBef>
              <a:buBlip>
                <a:blip r:embed="rId2"/>
              </a:buBlip>
            </a:pPr>
            <a:r>
              <a:rPr lang="zh-CN" altLang="en-US" sz="2000" smtClean="0">
                <a:solidFill>
                  <a:srgbClr val="0000FF"/>
                </a:solidFill>
                <a:latin typeface="Consolas" pitchFamily="49" charset="0"/>
                <a:ea typeface="楷体" pitchFamily="49" charset="-122"/>
                <a:cs typeface="Consolas" pitchFamily="49" charset="0"/>
              </a:rPr>
              <a:t>设</a:t>
            </a:r>
            <a:r>
              <a:rPr lang="en-US" altLang="zh-CN" sz="2000" smtClean="0">
                <a:solidFill>
                  <a:srgbClr val="FF00FF"/>
                </a:solidFill>
                <a:latin typeface="Consolas" pitchFamily="49" charset="0"/>
                <a:ea typeface="楷体" pitchFamily="49" charset="-122"/>
                <a:cs typeface="Consolas" pitchFamily="49" charset="0"/>
              </a:rPr>
              <a:t>fun(</a:t>
            </a:r>
            <a:r>
              <a:rPr lang="en-US" altLang="zh-CN" sz="2000" i="1" smtClean="0">
                <a:solidFill>
                  <a:srgbClr val="FF00FF"/>
                </a:solidFill>
                <a:latin typeface="Consolas" pitchFamily="49" charset="0"/>
                <a:ea typeface="楷体" pitchFamily="49" charset="-122"/>
                <a:cs typeface="Consolas" pitchFamily="49" charset="0"/>
              </a:rPr>
              <a:t>a</a:t>
            </a:r>
            <a:r>
              <a:rPr lang="zh-CN" altLang="en-US"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n</a:t>
            </a:r>
            <a:r>
              <a:rPr lang="zh-CN" altLang="en-US" sz="2000" smtClean="0">
                <a:solidFill>
                  <a:srgbClr val="FF00FF"/>
                </a:solidFill>
                <a:latin typeface="Consolas" pitchFamily="49" charset="0"/>
                <a:ea typeface="楷体" pitchFamily="49" charset="-122"/>
                <a:cs typeface="Consolas" pitchFamily="49" charset="0"/>
              </a:rPr>
              <a:t>，</a:t>
            </a:r>
            <a:r>
              <a:rPr lang="en-US" altLang="zh-CN" sz="2000" smtClean="0">
                <a:solidFill>
                  <a:srgbClr val="FF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的空间为</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p>
          <a:p>
            <a:pPr marL="457200" indent="-457200" algn="l">
              <a:lnSpc>
                <a:spcPct val="100000"/>
              </a:lnSpc>
              <a:spcBef>
                <a:spcPts val="600"/>
              </a:spcBef>
              <a:buBlip>
                <a:blip r:embed="rId2"/>
              </a:buBlip>
            </a:pPr>
            <a:r>
              <a:rPr lang="zh-CN" altLang="en-US" sz="2000" smtClean="0">
                <a:solidFill>
                  <a:srgbClr val="0000FF"/>
                </a:solidFill>
                <a:latin typeface="Consolas" pitchFamily="49" charset="0"/>
                <a:ea typeface="楷体" pitchFamily="49" charset="-122"/>
                <a:cs typeface="Consolas" pitchFamily="49" charset="0"/>
              </a:rPr>
              <a:t>而</a:t>
            </a:r>
            <a:r>
              <a:rPr lang="en-US" altLang="zh-CN" sz="2000" smtClean="0">
                <a:solidFill>
                  <a:srgbClr val="FF00FF"/>
                </a:solidFill>
                <a:latin typeface="Consolas" pitchFamily="49" charset="0"/>
                <a:ea typeface="楷体" pitchFamily="49" charset="-122"/>
                <a:cs typeface="Consolas" pitchFamily="49" charset="0"/>
              </a:rPr>
              <a:t>fun(</a:t>
            </a:r>
            <a:r>
              <a:rPr lang="en-US" altLang="zh-CN" sz="2000" i="1" smtClean="0">
                <a:solidFill>
                  <a:srgbClr val="FF00FF"/>
                </a:solidFill>
                <a:latin typeface="Consolas" pitchFamily="49" charset="0"/>
                <a:ea typeface="楷体" pitchFamily="49" charset="-122"/>
                <a:cs typeface="Consolas" pitchFamily="49" charset="0"/>
              </a:rPr>
              <a:t>a</a:t>
            </a:r>
            <a:r>
              <a:rPr lang="zh-CN" altLang="en-US"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n</a:t>
            </a:r>
            <a:r>
              <a:rPr lang="zh-CN" altLang="en-US"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k</a:t>
            </a:r>
            <a:r>
              <a:rPr lang="en-US" altLang="zh-CN" sz="2000" smtClean="0">
                <a:solidFill>
                  <a:srgbClr val="FF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的空间为</a:t>
            </a:r>
            <a:r>
              <a:rPr lang="en-US" altLang="zh-CN" sz="2000" smtClean="0">
                <a:solidFill>
                  <a:srgbClr val="0000FF"/>
                </a:solidFill>
                <a:latin typeface="Consolas" pitchFamily="49" charset="0"/>
                <a:ea typeface="楷体" pitchFamily="49" charset="-122"/>
                <a:cs typeface="Consolas" pitchFamily="49" charset="0"/>
              </a:rPr>
              <a:t>S</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206856" name="Text Box 8"/>
          <p:cNvSpPr txBox="1">
            <a:spLocks noChangeArrowheads="1"/>
          </p:cNvSpPr>
          <p:nvPr/>
        </p:nvSpPr>
        <p:spPr bwMode="auto">
          <a:xfrm>
            <a:off x="755650" y="3071810"/>
            <a:ext cx="6840538" cy="1283428"/>
          </a:xfrm>
          <a:prstGeom prst="rect">
            <a:avLst/>
          </a:prstGeom>
          <a:no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r>
              <a:rPr lang="zh-CN" altLang="en-US" sz="1800" smtClean="0">
                <a:solidFill>
                  <a:srgbClr val="0000FF"/>
                </a:solidFill>
                <a:latin typeface="Consolas" pitchFamily="49" charset="0"/>
                <a:ea typeface="楷体" pitchFamily="49" charset="-122"/>
                <a:cs typeface="Consolas" pitchFamily="49" charset="0"/>
              </a:rPr>
              <a:t>则： </a:t>
            </a:r>
            <a:endParaRPr lang="en-US" altLang="zh-CN" sz="1800" smtClean="0">
              <a:solidFill>
                <a:srgbClr val="0000FF"/>
              </a:solidFill>
              <a:latin typeface="Consolas" pitchFamily="49" charset="0"/>
              <a:ea typeface="楷体" pitchFamily="49" charset="-122"/>
              <a:cs typeface="Consolas" pitchFamily="49" charset="0"/>
            </a:endParaRPr>
          </a:p>
          <a:p>
            <a:pPr algn="l"/>
            <a:r>
              <a:rPr lang="en-US" altLang="zh-CN" sz="1800" smtClean="0">
                <a:solidFill>
                  <a:srgbClr val="0000FF"/>
                </a:solidFill>
                <a:latin typeface="Consolas" pitchFamily="49" charset="0"/>
                <a:cs typeface="Consolas" pitchFamily="49" charset="0"/>
              </a:rPr>
              <a:t>   S(</a:t>
            </a:r>
            <a:r>
              <a:rPr lang="en-US" altLang="zh-CN" sz="1800" i="1" smtClean="0">
                <a:solidFill>
                  <a:srgbClr val="0000FF"/>
                </a:solidFill>
                <a:latin typeface="Consolas" pitchFamily="49" charset="0"/>
                <a:cs typeface="Consolas" pitchFamily="49" charset="0"/>
              </a:rPr>
              <a:t>n</a:t>
            </a:r>
            <a:r>
              <a:rPr lang="en-US" altLang="zh-CN" sz="1800" smtClean="0">
                <a:solidFill>
                  <a:srgbClr val="0000FF"/>
                </a:solidFill>
                <a:latin typeface="Consolas" pitchFamily="49" charset="0"/>
                <a:cs typeface="Consolas" pitchFamily="49" charset="0"/>
              </a:rPr>
              <a:t>) = S</a:t>
            </a:r>
            <a:r>
              <a:rPr lang="en-US" altLang="zh-CN" sz="1800" baseline="-25000" smtClean="0">
                <a:solidFill>
                  <a:srgbClr val="0000FF"/>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n</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0) = 1+S</a:t>
            </a:r>
            <a:r>
              <a:rPr lang="en-US" altLang="zh-CN" sz="1800" baseline="-25000" smtClean="0">
                <a:solidFill>
                  <a:srgbClr val="0000FF"/>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n</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1) = 1+1+S</a:t>
            </a:r>
            <a:r>
              <a:rPr lang="en-US" altLang="zh-CN" sz="1800" baseline="-25000" smtClean="0">
                <a:solidFill>
                  <a:srgbClr val="0000FF"/>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n</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2</a:t>
            </a:r>
            <a:r>
              <a:rPr lang="en-US" altLang="zh-CN" sz="1800" dirty="0">
                <a:solidFill>
                  <a:srgbClr val="0000FF"/>
                </a:solidFill>
                <a:latin typeface="Consolas" pitchFamily="49" charset="0"/>
                <a:cs typeface="Consolas" pitchFamily="49" charset="0"/>
              </a:rPr>
              <a:t>)</a:t>
            </a:r>
          </a:p>
          <a:p>
            <a:pPr algn="l"/>
            <a:r>
              <a:rPr lang="en-US" altLang="zh-CN" sz="1800" smtClean="0">
                <a:solidFill>
                  <a:srgbClr val="0000FF"/>
                </a:solidFill>
                <a:latin typeface="Consolas" pitchFamily="49" charset="0"/>
                <a:cs typeface="Consolas" pitchFamily="49" charset="0"/>
              </a:rPr>
              <a:t>        = </a:t>
            </a:r>
            <a:r>
              <a:rPr lang="en-US" altLang="zh-CN" sz="1800" smtClean="0">
                <a:solidFill>
                  <a:srgbClr val="0000FF"/>
                </a:solidFill>
                <a:latin typeface="+mj-ea"/>
                <a:ea typeface="+mj-ea"/>
                <a:cs typeface="Consolas" pitchFamily="49" charset="0"/>
              </a:rPr>
              <a:t>…</a:t>
            </a:r>
            <a:r>
              <a:rPr lang="en-US" altLang="zh-CN" sz="1800" smtClean="0">
                <a:solidFill>
                  <a:srgbClr val="0000FF"/>
                </a:solidFill>
                <a:latin typeface="Consolas" pitchFamily="49" charset="0"/>
                <a:ea typeface="宋体" pitchFamily="2" charset="-122"/>
                <a:cs typeface="Consolas" pitchFamily="49" charset="0"/>
              </a:rPr>
              <a:t> </a:t>
            </a:r>
            <a:r>
              <a:rPr lang="en-US" altLang="zh-CN" sz="1800" smtClean="0">
                <a:solidFill>
                  <a:srgbClr val="0000FF"/>
                </a:solidFill>
                <a:latin typeface="Consolas" pitchFamily="49" charset="0"/>
                <a:cs typeface="Consolas" pitchFamily="49" charset="0"/>
              </a:rPr>
              <a:t>= 1 </a:t>
            </a:r>
            <a:r>
              <a:rPr lang="en-US" altLang="zh-CN" sz="1800" dirty="0">
                <a:solidFill>
                  <a:srgbClr val="0000FF"/>
                </a:solidFill>
                <a:latin typeface="Consolas" pitchFamily="49" charset="0"/>
                <a:cs typeface="Consolas" pitchFamily="49" charset="0"/>
              </a:rPr>
              <a:t>+ 1 + </a:t>
            </a:r>
            <a:r>
              <a:rPr lang="en-US" altLang="zh-CN" sz="1800" dirty="0">
                <a:solidFill>
                  <a:srgbClr val="0000FF"/>
                </a:solidFill>
                <a:latin typeface="+mj-ea"/>
                <a:ea typeface="+mj-ea"/>
                <a:cs typeface="Consolas" pitchFamily="49" charset="0"/>
              </a:rPr>
              <a:t>…</a:t>
            </a:r>
            <a:r>
              <a:rPr lang="en-US" altLang="zh-CN" sz="1800" dirty="0">
                <a:solidFill>
                  <a:srgbClr val="0000FF"/>
                </a:solidFill>
                <a:latin typeface="Consolas" pitchFamily="49" charset="0"/>
                <a:ea typeface="宋体" pitchFamily="2" charset="-122"/>
                <a:cs typeface="Consolas" pitchFamily="49" charset="0"/>
              </a:rPr>
              <a:t> </a:t>
            </a:r>
            <a:r>
              <a:rPr lang="en-US" altLang="zh-CN" sz="1800">
                <a:solidFill>
                  <a:srgbClr val="0000FF"/>
                </a:solidFill>
                <a:latin typeface="Consolas" pitchFamily="49" charset="0"/>
                <a:cs typeface="Consolas" pitchFamily="49" charset="0"/>
              </a:rPr>
              <a:t>+ </a:t>
            </a:r>
            <a:r>
              <a:rPr lang="en-US" altLang="zh-CN" sz="1800" smtClean="0">
                <a:solidFill>
                  <a:srgbClr val="0000FF"/>
                </a:solidFill>
                <a:latin typeface="Consolas" pitchFamily="49" charset="0"/>
                <a:cs typeface="Consolas" pitchFamily="49" charset="0"/>
              </a:rPr>
              <a:t>1 = O(</a:t>
            </a:r>
            <a:r>
              <a:rPr lang="en-US" altLang="zh-CN" sz="1800" i="1" smtClean="0">
                <a:solidFill>
                  <a:srgbClr val="0000FF"/>
                </a:solidFill>
                <a:latin typeface="Consolas" pitchFamily="49" charset="0"/>
                <a:cs typeface="Consolas" pitchFamily="49" charset="0"/>
              </a:rPr>
              <a:t>n</a:t>
            </a:r>
            <a:r>
              <a:rPr lang="en-US" altLang="zh-CN" sz="1800" dirty="0">
                <a:solidFill>
                  <a:srgbClr val="0000FF"/>
                </a:solidFill>
                <a:latin typeface="Consolas" pitchFamily="49" charset="0"/>
                <a:cs typeface="Consolas" pitchFamily="49" charset="0"/>
              </a:rPr>
              <a:t>)</a:t>
            </a:r>
          </a:p>
        </p:txBody>
      </p:sp>
      <p:grpSp>
        <p:nvGrpSpPr>
          <p:cNvPr id="2" name="组合 13"/>
          <p:cNvGrpSpPr/>
          <p:nvPr/>
        </p:nvGrpSpPr>
        <p:grpSpPr>
          <a:xfrm>
            <a:off x="2773361" y="4357694"/>
            <a:ext cx="1584325" cy="622191"/>
            <a:chOff x="2089150" y="4640263"/>
            <a:chExt cx="1584325" cy="622191"/>
          </a:xfrm>
        </p:grpSpPr>
        <p:sp>
          <p:nvSpPr>
            <p:cNvPr id="206857" name="AutoShape 9"/>
            <p:cNvSpPr>
              <a:spLocks/>
            </p:cNvSpPr>
            <p:nvPr/>
          </p:nvSpPr>
          <p:spPr bwMode="auto">
            <a:xfrm rot="5400000">
              <a:off x="2773363" y="3956050"/>
              <a:ext cx="215900" cy="1584325"/>
            </a:xfrm>
            <a:prstGeom prst="rightBrace">
              <a:avLst>
                <a:gd name="adj1" fmla="val 61152"/>
                <a:gd name="adj2" fmla="val 50000"/>
              </a:avLst>
            </a:prstGeom>
            <a:ln>
              <a:headEnd/>
              <a:tailEnd/>
            </a:ln>
          </p:spPr>
          <p:style>
            <a:lnRef idx="2">
              <a:schemeClr val="accent5"/>
            </a:lnRef>
            <a:fillRef idx="0">
              <a:schemeClr val="accent5"/>
            </a:fillRef>
            <a:effectRef idx="1">
              <a:schemeClr val="accent5"/>
            </a:effectRef>
            <a:fontRef idx="minor">
              <a:schemeClr val="tx1"/>
            </a:fontRef>
          </p:style>
          <p:txBody>
            <a:bodyPr wrap="none" anchor="ctr">
              <a:spAutoFit/>
            </a:bodyPr>
            <a:lstStyle/>
            <a:p>
              <a:endParaRPr lang="zh-CN" altLang="en-US"/>
            </a:p>
          </p:txBody>
        </p:sp>
        <p:sp>
          <p:nvSpPr>
            <p:cNvPr id="206858" name="Text Box 10"/>
            <p:cNvSpPr txBox="1">
              <a:spLocks noChangeArrowheads="1"/>
            </p:cNvSpPr>
            <p:nvPr/>
          </p:nvSpPr>
          <p:spPr bwMode="auto">
            <a:xfrm>
              <a:off x="2479675" y="4886325"/>
              <a:ext cx="792163" cy="376129"/>
            </a:xfrm>
            <a:prstGeom prst="rect">
              <a:avLst/>
            </a:prstGeom>
            <a:noFill/>
            <a:ln w="38100" algn="ctr">
              <a:noFill/>
              <a:miter lim="800000"/>
              <a:headEnd/>
              <a:tailEnd/>
            </a:ln>
            <a:effectLst/>
          </p:spPr>
          <p:txBody>
            <a:bodyPr>
              <a:spAutoFit/>
            </a:bodyPr>
            <a:lstStyle/>
            <a:p>
              <a:pPr algn="l"/>
              <a:r>
                <a:rPr lang="en-US" altLang="zh-CN" sz="1800" i="1" dirty="0">
                  <a:solidFill>
                    <a:srgbClr val="660066"/>
                  </a:solidFill>
                  <a:latin typeface="Consolas" pitchFamily="49" charset="0"/>
                  <a:cs typeface="Consolas" pitchFamily="49" charset="0"/>
                </a:rPr>
                <a:t>n</a:t>
              </a:r>
              <a:r>
                <a:rPr lang="zh-CN" altLang="en-US" sz="1800" dirty="0">
                  <a:solidFill>
                    <a:srgbClr val="660066"/>
                  </a:solidFill>
                  <a:latin typeface="Consolas" pitchFamily="49" charset="0"/>
                  <a:ea typeface="楷体" pitchFamily="49" charset="-122"/>
                  <a:cs typeface="Consolas" pitchFamily="49" charset="0"/>
                </a:rPr>
                <a:t>个</a:t>
              </a:r>
              <a:r>
                <a:rPr lang="en-US" altLang="zh-CN" sz="1800" dirty="0">
                  <a:solidFill>
                    <a:srgbClr val="660066"/>
                  </a:solidFill>
                  <a:latin typeface="Consolas" pitchFamily="49" charset="0"/>
                  <a:cs typeface="Consolas" pitchFamily="49" charset="0"/>
                </a:rPr>
                <a:t>1</a:t>
              </a:r>
            </a:p>
          </p:txBody>
        </p:sp>
      </p:grpSp>
      <p:sp>
        <p:nvSpPr>
          <p:cNvPr id="10" name="TextBox 9"/>
          <p:cNvSpPr txBox="1"/>
          <p:nvPr/>
        </p:nvSpPr>
        <p:spPr>
          <a:xfrm>
            <a:off x="785786" y="5214950"/>
            <a:ext cx="5857916" cy="430887"/>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sz="2000" dirty="0" smtClean="0">
                <a:solidFill>
                  <a:srgbClr val="0000FF"/>
                </a:solidFill>
                <a:latin typeface="Consolas" pitchFamily="49" charset="0"/>
                <a:ea typeface="楷体" pitchFamily="49" charset="-122"/>
                <a:cs typeface="Consolas" pitchFamily="49" charset="0"/>
              </a:rPr>
              <a:t>所以</a:t>
            </a:r>
            <a:r>
              <a:rPr lang="zh-CN" altLang="en-US" sz="2000" smtClean="0">
                <a:solidFill>
                  <a:srgbClr val="0000FF"/>
                </a:solidFill>
                <a:latin typeface="Consolas" pitchFamily="49" charset="0"/>
                <a:ea typeface="楷体" pitchFamily="49" charset="-122"/>
                <a:cs typeface="Consolas" pitchFamily="49" charset="0"/>
              </a:rPr>
              <a:t>调用</a:t>
            </a:r>
            <a:r>
              <a:rPr lang="en-US" altLang="zh-CN" sz="2000" smtClean="0">
                <a:solidFill>
                  <a:srgbClr val="0000FF"/>
                </a:solidFill>
                <a:latin typeface="Consolas" pitchFamily="49" charset="0"/>
                <a:ea typeface="楷体" pitchFamily="49" charset="-122"/>
                <a:cs typeface="Consolas" pitchFamily="49" charset="0"/>
              </a:rPr>
              <a:t>fun(</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的空间复杂</a:t>
            </a:r>
            <a:r>
              <a:rPr lang="zh-CN" altLang="en-US" sz="2000" dirty="0" smtClean="0">
                <a:solidFill>
                  <a:srgbClr val="0000FF"/>
                </a:solidFill>
                <a:latin typeface="Consolas" pitchFamily="49" charset="0"/>
                <a:ea typeface="楷体" pitchFamily="49" charset="-122"/>
                <a:cs typeface="Consolas" pitchFamily="49" charset="0"/>
              </a:rPr>
              <a:t>度</a:t>
            </a:r>
            <a:r>
              <a:rPr lang="zh-CN" altLang="en-US" sz="2000" smtClean="0">
                <a:solidFill>
                  <a:srgbClr val="0000FF"/>
                </a:solidFill>
                <a:latin typeface="Consolas" pitchFamily="49" charset="0"/>
                <a:ea typeface="楷体" pitchFamily="49" charset="-122"/>
                <a:cs typeface="Consolas" pitchFamily="49" charset="0"/>
              </a:rPr>
              <a:t>为</a:t>
            </a:r>
            <a:r>
              <a:rPr lang="en-US" altLang="zh-CN" sz="2000" smtClean="0">
                <a:solidFill>
                  <a:srgbClr val="FF3300"/>
                </a:solidFill>
                <a:latin typeface="Consolas" pitchFamily="49" charset="0"/>
                <a:ea typeface="楷体" pitchFamily="49" charset="-122"/>
                <a:cs typeface="Consolas" pitchFamily="49" charset="0"/>
              </a:rPr>
              <a:t>O(</a:t>
            </a:r>
            <a:r>
              <a:rPr lang="en-US" altLang="zh-CN" sz="2000" i="1" smtClean="0">
                <a:solidFill>
                  <a:srgbClr val="FF3300"/>
                </a:solidFill>
                <a:latin typeface="Consolas" pitchFamily="49" charset="0"/>
                <a:ea typeface="楷体" pitchFamily="49" charset="-122"/>
                <a:cs typeface="Consolas" pitchFamily="49" charset="0"/>
              </a:rPr>
              <a:t>n</a:t>
            </a:r>
            <a:r>
              <a:rPr lang="en-US" altLang="zh-CN" sz="2000" smtClean="0">
                <a:solidFill>
                  <a:srgbClr val="FF3300"/>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latin typeface="Consolas" pitchFamily="49" charset="0"/>
              <a:cs typeface="Consolas" pitchFamily="49" charset="0"/>
            </a:endParaRPr>
          </a:p>
        </p:txBody>
      </p:sp>
      <p:sp>
        <p:nvSpPr>
          <p:cNvPr id="16" name="Text Box 6"/>
          <p:cNvSpPr txBox="1">
            <a:spLocks noChangeArrowheads="1"/>
          </p:cNvSpPr>
          <p:nvPr/>
        </p:nvSpPr>
        <p:spPr bwMode="auto">
          <a:xfrm>
            <a:off x="928662" y="1660076"/>
            <a:ext cx="4957771" cy="708656"/>
          </a:xfrm>
          <a:prstGeom prst="rect">
            <a:avLst/>
          </a:prstGeom>
          <a:solidFill>
            <a:schemeClr val="accent6">
              <a:lumMod val="20000"/>
              <a:lumOff val="80000"/>
            </a:schemeClr>
          </a:solidFill>
          <a:ln>
            <a:headEnd/>
            <a:tailEnd/>
          </a:ln>
        </p:spPr>
        <p:style>
          <a:lnRef idx="3">
            <a:schemeClr val="lt1"/>
          </a:lnRef>
          <a:fillRef idx="1">
            <a:schemeClr val="accent6"/>
          </a:fillRef>
          <a:effectRef idx="1">
            <a:schemeClr val="accent6"/>
          </a:effectRef>
          <a:fontRef idx="minor">
            <a:schemeClr val="lt1"/>
          </a:fontRef>
        </p:style>
        <p:txBody>
          <a:bodyPr wrap="square" lIns="180000">
            <a:spAutoFit/>
          </a:bodyPr>
          <a:lstStyle/>
          <a:p>
            <a:pPr algn="l">
              <a:lnSpc>
                <a:spcPts val="2500"/>
              </a:lnSpc>
            </a:pPr>
            <a:r>
              <a:rPr lang="en-US" altLang="zh-CN" sz="1800" i="1" smtClean="0">
                <a:solidFill>
                  <a:srgbClr val="0000FF"/>
                </a:solidFill>
                <a:latin typeface="Consolas" pitchFamily="49" charset="0"/>
                <a:ea typeface="仿宋" pitchFamily="49" charset="-122"/>
                <a:cs typeface="Consolas" pitchFamily="49" charset="0"/>
              </a:rPr>
              <a:t>S</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 = 1</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当</a:t>
            </a:r>
            <a:r>
              <a:rPr lang="en-US" altLang="zh-CN" sz="1800" i="1" dirty="0">
                <a:solidFill>
                  <a:srgbClr val="00B0F0"/>
                </a:solidFill>
                <a:latin typeface="Consolas" pitchFamily="49" charset="0"/>
                <a:ea typeface="仿宋" pitchFamily="49" charset="-122"/>
                <a:cs typeface="Consolas" pitchFamily="49" charset="0"/>
              </a:rPr>
              <a:t>k</a:t>
            </a:r>
            <a:r>
              <a:rPr lang="en-US" altLang="zh-CN" sz="1800" dirty="0">
                <a:solidFill>
                  <a:srgbClr val="00B0F0"/>
                </a:solidFill>
                <a:latin typeface="Consolas" pitchFamily="49" charset="0"/>
                <a:ea typeface="仿宋" pitchFamily="49" charset="-122"/>
                <a:cs typeface="Consolas" pitchFamily="49" charset="0"/>
              </a:rPr>
              <a:t>=</a:t>
            </a:r>
            <a:r>
              <a:rPr lang="en-US" altLang="zh-CN" sz="1800" i="1" dirty="0">
                <a:solidFill>
                  <a:srgbClr val="00B0F0"/>
                </a:solidFill>
                <a:latin typeface="Consolas" pitchFamily="49" charset="0"/>
                <a:ea typeface="仿宋" pitchFamily="49" charset="-122"/>
                <a:cs typeface="Consolas" pitchFamily="49" charset="0"/>
              </a:rPr>
              <a:t>n</a:t>
            </a:r>
            <a:r>
              <a:rPr lang="en-US" altLang="zh-CN" sz="1800" dirty="0">
                <a:solidFill>
                  <a:srgbClr val="00B0F0"/>
                </a:solidFill>
                <a:latin typeface="Consolas" pitchFamily="49" charset="0"/>
                <a:ea typeface="仿宋" pitchFamily="49" charset="-122"/>
                <a:cs typeface="Consolas" pitchFamily="49" charset="0"/>
              </a:rPr>
              <a:t>-1</a:t>
            </a:r>
            <a:r>
              <a:rPr lang="zh-CN" altLang="en-US" sz="1800" dirty="0">
                <a:solidFill>
                  <a:srgbClr val="00B0F0"/>
                </a:solidFill>
                <a:latin typeface="Consolas" pitchFamily="49" charset="0"/>
                <a:ea typeface="仿宋" pitchFamily="49" charset="-122"/>
                <a:cs typeface="Consolas" pitchFamily="49" charset="0"/>
              </a:rPr>
              <a:t>时</a:t>
            </a:r>
          </a:p>
          <a:p>
            <a:pPr algn="l">
              <a:lnSpc>
                <a:spcPts val="2500"/>
              </a:lnSpc>
            </a:pPr>
            <a:r>
              <a:rPr lang="en-US" altLang="zh-CN" sz="1800" i="1" smtClean="0">
                <a:solidFill>
                  <a:srgbClr val="0000FF"/>
                </a:solidFill>
                <a:latin typeface="Consolas" pitchFamily="49" charset="0"/>
                <a:ea typeface="仿宋" pitchFamily="49" charset="-122"/>
                <a:cs typeface="Consolas" pitchFamily="49" charset="0"/>
              </a:rPr>
              <a:t>S</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 = 1+</a:t>
            </a:r>
            <a:r>
              <a:rPr lang="en-US" altLang="zh-CN" sz="1800" i="1" smtClean="0">
                <a:solidFill>
                  <a:srgbClr val="0000FF"/>
                </a:solidFill>
                <a:latin typeface="Consolas" pitchFamily="49" charset="0"/>
                <a:ea typeface="仿宋" pitchFamily="49" charset="-122"/>
                <a:cs typeface="Consolas" pitchFamily="49" charset="0"/>
              </a:rPr>
              <a:t>S</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其</a:t>
            </a:r>
            <a:r>
              <a:rPr lang="zh-CN" altLang="en-US" sz="1800" dirty="0" smtClean="0">
                <a:solidFill>
                  <a:srgbClr val="00B0F0"/>
                </a:solidFill>
                <a:latin typeface="Consolas" pitchFamily="49" charset="0"/>
                <a:ea typeface="仿宋" pitchFamily="49" charset="-122"/>
                <a:cs typeface="Consolas" pitchFamily="49" charset="0"/>
              </a:rPr>
              <a:t>他</a:t>
            </a:r>
            <a:r>
              <a:rPr lang="zh-CN" altLang="en-US" sz="1800" dirty="0">
                <a:solidFill>
                  <a:srgbClr val="00B0F0"/>
                </a:solidFill>
                <a:latin typeface="Consolas" pitchFamily="49" charset="0"/>
                <a:ea typeface="仿宋" pitchFamily="49" charset="-122"/>
                <a:cs typeface="Consolas" pitchFamily="49" charset="0"/>
              </a:rPr>
              <a:t>情况</a:t>
            </a:r>
          </a:p>
        </p:txBody>
      </p:sp>
      <p:sp>
        <p:nvSpPr>
          <p:cNvPr id="17" name="TextBox 16"/>
          <p:cNvSpPr txBox="1"/>
          <p:nvPr/>
        </p:nvSpPr>
        <p:spPr>
          <a:xfrm>
            <a:off x="5715008" y="618650"/>
            <a:ext cx="2714644" cy="407676"/>
          </a:xfrm>
          <a:prstGeom prst="rect">
            <a:avLst/>
          </a:prstGeom>
          <a:noFill/>
        </p:spPr>
        <p:txBody>
          <a:bodyPr wrap="square" rtlCol="0">
            <a:spAutoFit/>
          </a:bodyPr>
          <a:lstStyle/>
          <a:p>
            <a:pPr algn="l"/>
            <a:r>
              <a:rPr lang="en-US" altLang="zh-CN" sz="2000" i="1" smtClean="0">
                <a:solidFill>
                  <a:srgbClr val="0000FF"/>
                </a:solidFill>
                <a:latin typeface="Consolas" pitchFamily="49" charset="0"/>
                <a:ea typeface="楷体" pitchFamily="49" charset="-122"/>
                <a:cs typeface="Consolas" pitchFamily="49" charset="0"/>
                <a:sym typeface="Wingdings"/>
              </a:rPr>
              <a:t>S</a:t>
            </a:r>
            <a:r>
              <a:rPr lang="en-US" altLang="zh-CN" sz="2000" smtClean="0">
                <a:solidFill>
                  <a:srgbClr val="0000FF"/>
                </a:solidFill>
                <a:latin typeface="Consolas" pitchFamily="49" charset="0"/>
                <a:ea typeface="楷体" pitchFamily="49" charset="-122"/>
                <a:cs typeface="Consolas" pitchFamily="49" charset="0"/>
                <a:sym typeface="Wingdings"/>
              </a:rPr>
              <a:t>(</a:t>
            </a:r>
            <a:r>
              <a:rPr lang="en-US" altLang="zh-CN" sz="2000" i="1" smtClean="0">
                <a:solidFill>
                  <a:srgbClr val="0000FF"/>
                </a:solidFill>
                <a:latin typeface="Consolas" pitchFamily="49" charset="0"/>
                <a:ea typeface="楷体" pitchFamily="49" charset="-122"/>
                <a:cs typeface="Consolas" pitchFamily="49" charset="0"/>
                <a:sym typeface="Wingdings"/>
              </a:rPr>
              <a:t>n</a:t>
            </a:r>
            <a:r>
              <a:rPr lang="en-US" altLang="zh-CN" sz="2000" smtClean="0">
                <a:solidFill>
                  <a:srgbClr val="0000FF"/>
                </a:solidFill>
                <a:latin typeface="Consolas" pitchFamily="49" charset="0"/>
                <a:ea typeface="楷体" pitchFamily="49" charset="-122"/>
                <a:cs typeface="Consolas" pitchFamily="49" charset="0"/>
                <a:sym typeface="Wingdings"/>
              </a:rPr>
              <a:t>) = </a:t>
            </a:r>
            <a:r>
              <a:rPr lang="en-US" altLang="zh-CN" sz="2000" i="1" smtClean="0">
                <a:solidFill>
                  <a:srgbClr val="0000FF"/>
                </a:solidFill>
                <a:latin typeface="Consolas" pitchFamily="49" charset="0"/>
                <a:ea typeface="楷体" pitchFamily="49" charset="-122"/>
                <a:cs typeface="Consolas" pitchFamily="49" charset="0"/>
                <a:sym typeface="Wingdings"/>
              </a:rPr>
              <a:t>S</a:t>
            </a:r>
            <a:r>
              <a:rPr lang="en-US" altLang="zh-CN" sz="2000" baseline="-25000" smtClean="0">
                <a:solidFill>
                  <a:srgbClr val="0000FF"/>
                </a:solidFill>
                <a:latin typeface="Consolas" pitchFamily="49" charset="0"/>
                <a:ea typeface="楷体" pitchFamily="49" charset="-122"/>
                <a:cs typeface="Consolas" pitchFamily="49" charset="0"/>
                <a:sym typeface="Wingdings"/>
              </a:rPr>
              <a:t>1</a:t>
            </a:r>
            <a:r>
              <a:rPr lang="en-US" altLang="zh-CN" sz="2000" smtClean="0">
                <a:solidFill>
                  <a:srgbClr val="0000FF"/>
                </a:solidFill>
                <a:latin typeface="Consolas" pitchFamily="49" charset="0"/>
                <a:ea typeface="楷体" pitchFamily="49" charset="-122"/>
                <a:cs typeface="Consolas" pitchFamily="49" charset="0"/>
                <a:sym typeface="Wingdings"/>
              </a:rPr>
              <a:t>(</a:t>
            </a:r>
            <a:r>
              <a:rPr lang="en-US" altLang="zh-CN" sz="2000" i="1" smtClean="0">
                <a:solidFill>
                  <a:srgbClr val="0000FF"/>
                </a:solidFill>
                <a:latin typeface="Consolas" pitchFamily="49" charset="0"/>
                <a:ea typeface="楷体" pitchFamily="49" charset="-122"/>
                <a:cs typeface="Consolas" pitchFamily="49" charset="0"/>
                <a:sym typeface="Wingdings"/>
              </a:rPr>
              <a:t>n</a:t>
            </a:r>
            <a:r>
              <a:rPr lang="zh-CN" altLang="en-US" sz="2000" smtClean="0">
                <a:solidFill>
                  <a:srgbClr val="0000FF"/>
                </a:solidFill>
                <a:latin typeface="Consolas" pitchFamily="49" charset="0"/>
                <a:ea typeface="楷体" pitchFamily="49" charset="-122"/>
                <a:cs typeface="Consolas" pitchFamily="49" charset="0"/>
                <a:sym typeface="Wingdings"/>
              </a:rPr>
              <a:t>，</a:t>
            </a:r>
            <a:r>
              <a:rPr lang="en-US" altLang="zh-CN" sz="2000" smtClean="0">
                <a:solidFill>
                  <a:srgbClr val="0000FF"/>
                </a:solidFill>
                <a:latin typeface="Consolas" pitchFamily="49" charset="0"/>
                <a:ea typeface="楷体" pitchFamily="49" charset="-122"/>
                <a:cs typeface="Consolas" pitchFamily="49" charset="0"/>
                <a:sym typeface="Wingdings"/>
              </a:rPr>
              <a:t>0)</a:t>
            </a:r>
            <a:endParaRPr lang="zh-CN" altLang="en-US" sz="2000"/>
          </a:p>
        </p:txBody>
      </p:sp>
      <p:sp>
        <p:nvSpPr>
          <p:cNvPr id="18" name="右箭头 17"/>
          <p:cNvSpPr/>
          <p:nvPr/>
        </p:nvSpPr>
        <p:spPr>
          <a:xfrm>
            <a:off x="5143504" y="731382"/>
            <a:ext cx="428628"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F225F2F7-8AD0-4BEA-91DC-61D82E2F5127}" type="slidenum">
              <a:rPr lang="en-US" altLang="zh-CN" smtClean="0"/>
              <a:pPr/>
              <a:t>50</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6"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descr="粉色面巾纸"/>
          <p:cNvSpPr txBox="1">
            <a:spLocks noChangeArrowheads="1"/>
          </p:cNvSpPr>
          <p:nvPr/>
        </p:nvSpPr>
        <p:spPr bwMode="auto">
          <a:xfrm>
            <a:off x="571472" y="571480"/>
            <a:ext cx="4429156" cy="514738"/>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tIns="72000" bIns="7200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5.2.4 </a:t>
            </a:r>
            <a:r>
              <a:rPr kumimoji="1"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递归到非递归的转换</a:t>
            </a:r>
            <a:endParaRPr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7" name="TextBox 6"/>
          <p:cNvSpPr txBox="1"/>
          <p:nvPr/>
        </p:nvSpPr>
        <p:spPr>
          <a:xfrm>
            <a:off x="1643042" y="1785926"/>
            <a:ext cx="1857388" cy="430887"/>
          </a:xfrm>
          <a:prstGeom prst="rect">
            <a:avLst/>
          </a:prstGeom>
          <a:noFill/>
        </p:spPr>
        <p:txBody>
          <a:bodyPr wrap="square" rtlCol="0">
            <a:spAutoFit/>
          </a:bodyPr>
          <a:lstStyle/>
          <a:p>
            <a:pPr algn="l"/>
            <a:r>
              <a:rPr lang="zh-CN" altLang="en-US" sz="2200" smtClean="0">
                <a:solidFill>
                  <a:srgbClr val="FF0000"/>
                </a:solidFill>
                <a:latin typeface="微软雅黑" pitchFamily="34" charset="-122"/>
                <a:ea typeface="微软雅黑" pitchFamily="34" charset="-122"/>
              </a:rPr>
              <a:t>直接转换法</a:t>
            </a:r>
            <a:endParaRPr lang="zh-CN" altLang="en-US" sz="2200" smtClean="0">
              <a:solidFill>
                <a:srgbClr val="FF0000"/>
              </a:solidFill>
              <a:latin typeface="微软雅黑" pitchFamily="34" charset="-122"/>
              <a:ea typeface="微软雅黑" pitchFamily="34" charset="-122"/>
              <a:cs typeface="Times New Roman" pitchFamily="18" charset="0"/>
            </a:endParaRPr>
          </a:p>
        </p:txBody>
      </p:sp>
      <p:sp>
        <p:nvSpPr>
          <p:cNvPr id="9" name="TextBox 8"/>
          <p:cNvSpPr txBox="1"/>
          <p:nvPr/>
        </p:nvSpPr>
        <p:spPr>
          <a:xfrm>
            <a:off x="785786" y="2688516"/>
            <a:ext cx="7538407" cy="252643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600"/>
              </a:spcBef>
              <a:buBlip>
                <a:blip r:embed="rId3"/>
              </a:buBlip>
            </a:pPr>
            <a:r>
              <a:rPr lang="zh-CN" altLang="zh-CN" sz="2000" smtClean="0">
                <a:solidFill>
                  <a:srgbClr val="FF0000"/>
                </a:solidFill>
                <a:latin typeface="Consolas" pitchFamily="49" charset="0"/>
                <a:ea typeface="楷体" pitchFamily="49" charset="-122"/>
                <a:cs typeface="Consolas" pitchFamily="49" charset="0"/>
              </a:rPr>
              <a:t>直接转换法</a:t>
            </a:r>
            <a:r>
              <a:rPr lang="zh-CN" altLang="zh-CN" sz="2000" smtClean="0">
                <a:solidFill>
                  <a:srgbClr val="0000FF"/>
                </a:solidFill>
                <a:latin typeface="Consolas" pitchFamily="49" charset="0"/>
                <a:ea typeface="楷体" pitchFamily="49" charset="-122"/>
                <a:cs typeface="Consolas" pitchFamily="49" charset="0"/>
              </a:rPr>
              <a:t>就是用迭代方式或者循环语言替代多次重复的递归调用。</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2800"/>
              </a:lnSpc>
              <a:spcBef>
                <a:spcPts val="600"/>
              </a:spcBef>
              <a:buBlip>
                <a:blip r:embed="rId3"/>
              </a:buBlip>
            </a:pPr>
            <a:r>
              <a:rPr lang="zh-CN" altLang="zh-CN" sz="2000" smtClean="0">
                <a:solidFill>
                  <a:srgbClr val="FF0000"/>
                </a:solidFill>
                <a:latin typeface="Consolas" pitchFamily="49" charset="0"/>
                <a:ea typeface="楷体" pitchFamily="49" charset="-122"/>
                <a:cs typeface="Consolas" pitchFamily="49" charset="0"/>
              </a:rPr>
              <a:t>直接转换法</a:t>
            </a:r>
            <a:r>
              <a:rPr lang="zh-CN" altLang="zh-CN" sz="2000" smtClean="0">
                <a:solidFill>
                  <a:srgbClr val="0000FF"/>
                </a:solidFill>
                <a:latin typeface="Consolas" pitchFamily="49" charset="0"/>
                <a:ea typeface="楷体" pitchFamily="49" charset="-122"/>
                <a:cs typeface="Consolas" pitchFamily="49" charset="0"/>
              </a:rPr>
              <a:t>通常用来消除尾递归和单向递归。</a:t>
            </a:r>
          </a:p>
          <a:p>
            <a:pPr marL="457200" indent="-457200" algn="l">
              <a:lnSpc>
                <a:spcPts val="2800"/>
              </a:lnSpc>
              <a:spcBef>
                <a:spcPts val="600"/>
              </a:spcBef>
              <a:buBlip>
                <a:blip r:embed="rId3"/>
              </a:buBlip>
            </a:pPr>
            <a:r>
              <a:rPr lang="zh-CN" altLang="zh-CN" sz="2000" smtClean="0">
                <a:solidFill>
                  <a:srgbClr val="0000FF"/>
                </a:solidFill>
                <a:latin typeface="Consolas" pitchFamily="49" charset="0"/>
                <a:ea typeface="楷体" pitchFamily="49" charset="-122"/>
                <a:cs typeface="Consolas" pitchFamily="49" charset="0"/>
              </a:rPr>
              <a:t>如果一个递归函数中递归调用语句是最后一条执行语句且把当前运算结果放在参数里传给下层函数，称这种递归调用称为</a:t>
            </a:r>
            <a:r>
              <a:rPr lang="zh-CN" altLang="zh-CN" sz="2000" smtClean="0">
                <a:solidFill>
                  <a:srgbClr val="FF0000"/>
                </a:solidFill>
                <a:latin typeface="微软雅黑" pitchFamily="34" charset="-122"/>
                <a:ea typeface="微软雅黑" pitchFamily="34" charset="-122"/>
                <a:cs typeface="Consolas" pitchFamily="49" charset="0"/>
              </a:rPr>
              <a:t>尾递归</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smtClean="0">
              <a:solidFill>
                <a:srgbClr val="0000FF"/>
              </a:solidFill>
              <a:latin typeface="Consolas" pitchFamily="49" charset="0"/>
              <a:ea typeface="楷体" pitchFamily="49" charset="-122"/>
              <a:cs typeface="Consolas" pitchFamily="49" charset="0"/>
            </a:endParaRPr>
          </a:p>
        </p:txBody>
      </p:sp>
      <p:grpSp>
        <p:nvGrpSpPr>
          <p:cNvPr id="2" name="组合 9"/>
          <p:cNvGrpSpPr/>
          <p:nvPr/>
        </p:nvGrpSpPr>
        <p:grpSpPr>
          <a:xfrm>
            <a:off x="785786" y="1710929"/>
            <a:ext cx="664106" cy="575063"/>
            <a:chOff x="3836456" y="2172988"/>
            <a:chExt cx="664106" cy="575063"/>
          </a:xfrm>
          <a:scene3d>
            <a:camera prst="orthographicFront">
              <a:rot lat="0" lon="0" rev="0"/>
            </a:camera>
            <a:lightRig rig="contrasting" dir="t">
              <a:rot lat="0" lon="0" rev="1500000"/>
            </a:lightRig>
          </a:scene3d>
        </p:grpSpPr>
        <p:sp>
          <p:nvSpPr>
            <p:cNvPr id="11" name="AutoShape 5"/>
            <p:cNvSpPr>
              <a:spLocks noChangeArrowheads="1"/>
            </p:cNvSpPr>
            <p:nvPr/>
          </p:nvSpPr>
          <p:spPr bwMode="gray">
            <a:xfrm>
              <a:off x="3836456" y="2172988"/>
              <a:ext cx="664106" cy="575063"/>
            </a:xfrm>
            <a:prstGeom prst="hexagon">
              <a:avLst>
                <a:gd name="adj" fmla="val 28896"/>
                <a:gd name="vf" fmla="val 115470"/>
              </a:avLst>
            </a:prstGeom>
            <a:gradFill rotWithShape="1">
              <a:gsLst>
                <a:gs pos="0">
                  <a:srgbClr val="3399FF"/>
                </a:gs>
                <a:gs pos="100000">
                  <a:srgbClr val="003299"/>
                </a:gs>
              </a:gsLst>
              <a:lin ang="2700000" scaled="1"/>
            </a:gradFill>
            <a:ln w="9525">
              <a:no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endParaRPr lang="zh-CN" altLang="en-US">
                <a:latin typeface="+mn-lt"/>
              </a:endParaRPr>
            </a:p>
          </p:txBody>
        </p:sp>
        <p:sp>
          <p:nvSpPr>
            <p:cNvPr id="12" name="Text Box 12"/>
            <p:cNvSpPr txBox="1">
              <a:spLocks noChangeArrowheads="1"/>
            </p:cNvSpPr>
            <p:nvPr/>
          </p:nvSpPr>
          <p:spPr bwMode="gray">
            <a:xfrm>
              <a:off x="3989032" y="2232025"/>
              <a:ext cx="354013" cy="457200"/>
            </a:xfrm>
            <a:prstGeom prst="rect">
              <a:avLst/>
            </a:prstGeom>
            <a:noFill/>
            <a:ln w="9525" algn="ctr">
              <a:noFill/>
              <a:miter lim="800000"/>
              <a:headEnd/>
              <a:tailEnd/>
            </a:ln>
            <a:effectLst>
              <a:outerShdw blurRad="149987" dist="250190" dir="8460000" algn="ctr">
                <a:srgbClr val="000000">
                  <a:alpha val="28000"/>
                </a:srgbClr>
              </a:outerShdw>
            </a:effectLst>
            <a:sp3d prstMaterial="metal">
              <a:bevelT w="88900" h="88900"/>
            </a:sp3d>
          </p:spPr>
          <p:txBody>
            <a:bodyPr wrap="none">
              <a:spAutoFit/>
            </a:bodyPr>
            <a:lstStyle/>
            <a:p>
              <a:r>
                <a:rPr lang="en-US" altLang="zh-CN" sz="2400" b="1">
                  <a:solidFill>
                    <a:srgbClr val="FFFFFF"/>
                  </a:solidFill>
                  <a:latin typeface="+mn-lt"/>
                  <a:ea typeface="宋体" charset="-122"/>
                </a:rPr>
                <a:t>1</a:t>
              </a:r>
            </a:p>
          </p:txBody>
        </p:sp>
      </p:grpSp>
      <p:sp>
        <p:nvSpPr>
          <p:cNvPr id="14" name="灯片编号占位符 13"/>
          <p:cNvSpPr>
            <a:spLocks noGrp="1"/>
          </p:cNvSpPr>
          <p:nvPr>
            <p:ph type="sldNum" sz="quarter" idx="12"/>
          </p:nvPr>
        </p:nvSpPr>
        <p:spPr/>
        <p:txBody>
          <a:bodyPr/>
          <a:lstStyle/>
          <a:p>
            <a:fld id="{F225F2F7-8AD0-4BEA-91DC-61D82E2F5127}" type="slidenum">
              <a:rPr lang="en-US" altLang="zh-CN" smtClean="0"/>
              <a:pPr/>
              <a:t>51</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71472" y="214290"/>
            <a:ext cx="5386400" cy="2441007"/>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216000" tIns="180000" rIns="144000" bIns="180000">
            <a:spAutoFit/>
          </a:bodyPr>
          <a:lstStyle/>
          <a:p>
            <a:pPr algn="just">
              <a:spcBef>
                <a:spcPct val="50000"/>
              </a:spcBef>
            </a:pPr>
            <a:r>
              <a:rPr kumimoji="1" lang="en-US" altLang="zh-CN" sz="1800" smtClean="0">
                <a:solidFill>
                  <a:srgbClr val="0000FF"/>
                </a:solidFill>
                <a:latin typeface="Consolas" pitchFamily="49" charset="0"/>
                <a:ea typeface="仿宋" pitchFamily="49" charset="-122"/>
                <a:cs typeface="Consolas" pitchFamily="49" charset="0"/>
              </a:rPr>
              <a:t>int </a:t>
            </a:r>
            <a:r>
              <a:rPr kumimoji="1" lang="en-US" altLang="zh-CN" sz="1800" smtClean="0">
                <a:solidFill>
                  <a:srgbClr val="FF0000"/>
                </a:solidFill>
                <a:latin typeface="Consolas" pitchFamily="49" charset="0"/>
                <a:ea typeface="仿宋" pitchFamily="49" charset="-122"/>
                <a:cs typeface="Consolas" pitchFamily="49" charset="0"/>
              </a:rPr>
              <a:t>fact</a:t>
            </a:r>
            <a:r>
              <a:rPr kumimoji="1" lang="en-US" altLang="zh-CN" sz="1800" smtClean="0">
                <a:solidFill>
                  <a:srgbClr val="0000FF"/>
                </a:solidFill>
                <a:latin typeface="Consolas" pitchFamily="49" charset="0"/>
                <a:ea typeface="仿宋" pitchFamily="49" charset="-122"/>
                <a:cs typeface="Consolas" pitchFamily="49" charset="0"/>
              </a:rPr>
              <a:t>(int </a:t>
            </a:r>
            <a:r>
              <a:rPr kumimoji="1" lang="en-US" altLang="zh-CN" sz="1800" dirty="0">
                <a:solidFill>
                  <a:srgbClr val="0000FF"/>
                </a:solidFill>
                <a:latin typeface="Consolas" pitchFamily="49" charset="0"/>
                <a:ea typeface="仿宋" pitchFamily="49" charset="-122"/>
                <a:cs typeface="Consolas" pitchFamily="49" charset="0"/>
              </a:rPr>
              <a:t>n)</a:t>
            </a:r>
          </a:p>
          <a:p>
            <a:pPr algn="just">
              <a:lnSpc>
                <a:spcPct val="8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if </a:t>
            </a:r>
            <a:r>
              <a:rPr kumimoji="1" lang="en-US" altLang="zh-CN" sz="1800" dirty="0">
                <a:solidFill>
                  <a:srgbClr val="0000FF"/>
                </a:solidFill>
                <a:latin typeface="Consolas" pitchFamily="49" charset="0"/>
                <a:ea typeface="仿宋" pitchFamily="49" charset="-122"/>
                <a:cs typeface="Consolas" pitchFamily="49" charset="0"/>
              </a:rPr>
              <a:t>(n==1) 			</a:t>
            </a:r>
            <a:r>
              <a:rPr kumimoji="1" lang="en-US" altLang="zh-CN" sz="1800" dirty="0">
                <a:solidFill>
                  <a:srgbClr val="00B050"/>
                </a:solidFill>
                <a:latin typeface="Consolas" pitchFamily="49" charset="0"/>
                <a:ea typeface="仿宋" pitchFamily="49" charset="-122"/>
                <a:cs typeface="Consolas" pitchFamily="49" charset="0"/>
              </a:rPr>
              <a:t>//</a:t>
            </a:r>
            <a:r>
              <a:rPr kumimoji="1" lang="zh-CN" altLang="en-US" sz="1800" dirty="0">
                <a:solidFill>
                  <a:srgbClr val="00B050"/>
                </a:solidFill>
                <a:latin typeface="Consolas" pitchFamily="49" charset="0"/>
                <a:ea typeface="仿宋" pitchFamily="49" charset="-122"/>
                <a:cs typeface="Consolas" pitchFamily="49" charset="0"/>
              </a:rPr>
              <a:t>语句</a:t>
            </a:r>
            <a:r>
              <a:rPr kumimoji="1" lang="en-US" altLang="zh-CN" sz="1800" dirty="0">
                <a:solidFill>
                  <a:srgbClr val="00B050"/>
                </a:solidFill>
                <a:latin typeface="Consolas" pitchFamily="49" charset="0"/>
                <a:ea typeface="仿宋" pitchFamily="49" charset="-122"/>
                <a:cs typeface="Consolas" pitchFamily="49" charset="0"/>
              </a:rPr>
              <a:t>1</a:t>
            </a:r>
          </a:p>
          <a:p>
            <a:pPr algn="just">
              <a:lnSpc>
                <a:spcPct val="8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return </a:t>
            </a:r>
            <a:r>
              <a:rPr kumimoji="1" lang="en-US" altLang="zh-CN" sz="1800" dirty="0">
                <a:solidFill>
                  <a:srgbClr val="0000FF"/>
                </a:solidFill>
                <a:latin typeface="Consolas" pitchFamily="49" charset="0"/>
                <a:ea typeface="仿宋" pitchFamily="49" charset="-122"/>
                <a:cs typeface="Consolas" pitchFamily="49" charset="0"/>
              </a:rPr>
              <a:t>1;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B050"/>
                </a:solidFill>
                <a:latin typeface="Consolas" pitchFamily="49" charset="0"/>
                <a:ea typeface="仿宋" pitchFamily="49" charset="-122"/>
                <a:cs typeface="Consolas" pitchFamily="49" charset="0"/>
              </a:rPr>
              <a:t>//</a:t>
            </a:r>
            <a:r>
              <a:rPr kumimoji="1" lang="zh-CN" altLang="en-US" sz="1800" dirty="0">
                <a:solidFill>
                  <a:srgbClr val="00B050"/>
                </a:solidFill>
                <a:latin typeface="Consolas" pitchFamily="49" charset="0"/>
                <a:ea typeface="仿宋" pitchFamily="49" charset="-122"/>
                <a:cs typeface="Consolas" pitchFamily="49" charset="0"/>
              </a:rPr>
              <a:t>语句</a:t>
            </a:r>
            <a:r>
              <a:rPr kumimoji="1" lang="en-US" altLang="zh-CN" sz="1800" dirty="0">
                <a:solidFill>
                  <a:srgbClr val="00B050"/>
                </a:solidFill>
                <a:latin typeface="Consolas" pitchFamily="49" charset="0"/>
                <a:ea typeface="仿宋" pitchFamily="49" charset="-122"/>
                <a:cs typeface="Consolas" pitchFamily="49" charset="0"/>
              </a:rPr>
              <a:t>2</a:t>
            </a:r>
          </a:p>
          <a:p>
            <a:pPr algn="just">
              <a:lnSpc>
                <a:spcPct val="8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else </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smtClean="0">
                <a:solidFill>
                  <a:srgbClr val="00B050"/>
                </a:solidFill>
                <a:latin typeface="Consolas" pitchFamily="49" charset="0"/>
                <a:ea typeface="仿宋" pitchFamily="49" charset="-122"/>
                <a:cs typeface="Consolas" pitchFamily="49" charset="0"/>
              </a:rPr>
              <a:t>//</a:t>
            </a:r>
            <a:r>
              <a:rPr kumimoji="1" lang="zh-CN" altLang="en-US" sz="1800" dirty="0">
                <a:solidFill>
                  <a:srgbClr val="00B050"/>
                </a:solidFill>
                <a:latin typeface="Consolas" pitchFamily="49" charset="0"/>
                <a:ea typeface="仿宋" pitchFamily="49" charset="-122"/>
                <a:cs typeface="Consolas" pitchFamily="49" charset="0"/>
              </a:rPr>
              <a:t>语句</a:t>
            </a:r>
            <a:r>
              <a:rPr kumimoji="1" lang="en-US" altLang="zh-CN" sz="1800" dirty="0">
                <a:solidFill>
                  <a:srgbClr val="00B050"/>
                </a:solidFill>
                <a:latin typeface="Consolas" pitchFamily="49" charset="0"/>
                <a:ea typeface="仿宋" pitchFamily="49" charset="-122"/>
                <a:cs typeface="Consolas" pitchFamily="49" charset="0"/>
              </a:rPr>
              <a:t>3</a:t>
            </a:r>
          </a:p>
          <a:p>
            <a:pPr algn="just">
              <a:lnSpc>
                <a:spcPct val="8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return n*</a:t>
            </a:r>
            <a:r>
              <a:rPr kumimoji="1" lang="en-US" altLang="zh-CN" sz="1800" smtClean="0">
                <a:solidFill>
                  <a:srgbClr val="FF0000"/>
                </a:solidFill>
                <a:latin typeface="Consolas" pitchFamily="49" charset="0"/>
                <a:ea typeface="仿宋" pitchFamily="49" charset="-122"/>
                <a:cs typeface="Consolas" pitchFamily="49" charset="0"/>
              </a:rPr>
              <a:t>fact</a:t>
            </a:r>
            <a:r>
              <a:rPr kumimoji="1" lang="en-US" altLang="zh-CN" sz="1800" smtClean="0">
                <a:solidFill>
                  <a:srgbClr val="0000FF"/>
                </a:solidFill>
                <a:latin typeface="Consolas" pitchFamily="49" charset="0"/>
                <a:ea typeface="仿宋" pitchFamily="49" charset="-122"/>
                <a:cs typeface="Consolas" pitchFamily="49" charset="0"/>
              </a:rPr>
              <a:t>(n-1</a:t>
            </a:r>
            <a:r>
              <a:rPr kumimoji="1" lang="en-US" altLang="zh-CN" sz="1800" dirty="0" smtClean="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B050"/>
                </a:solidFill>
                <a:latin typeface="Consolas" pitchFamily="49" charset="0"/>
                <a:ea typeface="仿宋" pitchFamily="49" charset="-122"/>
                <a:cs typeface="Consolas" pitchFamily="49" charset="0"/>
              </a:rPr>
              <a:t>//</a:t>
            </a:r>
            <a:r>
              <a:rPr kumimoji="1" lang="zh-CN" altLang="en-US" sz="1800" dirty="0">
                <a:solidFill>
                  <a:srgbClr val="00B050"/>
                </a:solidFill>
                <a:latin typeface="Consolas" pitchFamily="49" charset="0"/>
                <a:ea typeface="仿宋" pitchFamily="49" charset="-122"/>
                <a:cs typeface="Consolas" pitchFamily="49" charset="0"/>
              </a:rPr>
              <a:t>语句</a:t>
            </a:r>
            <a:r>
              <a:rPr kumimoji="1" lang="en-US" altLang="zh-CN" sz="1800" dirty="0">
                <a:solidFill>
                  <a:srgbClr val="00B050"/>
                </a:solidFill>
                <a:latin typeface="Consolas" pitchFamily="49" charset="0"/>
                <a:ea typeface="仿宋" pitchFamily="49" charset="-122"/>
                <a:cs typeface="Consolas" pitchFamily="49" charset="0"/>
              </a:rPr>
              <a:t>4</a:t>
            </a:r>
          </a:p>
          <a:p>
            <a:pPr algn="just">
              <a:lnSpc>
                <a:spcPct val="8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571472" y="3929066"/>
            <a:ext cx="6357982" cy="214171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pPr>
            <a:r>
              <a:rPr lang="en-US" altLang="zh-CN" sz="1800" smtClean="0">
                <a:solidFill>
                  <a:srgbClr val="0000FF"/>
                </a:solidFill>
                <a:latin typeface="Consolas" pitchFamily="49" charset="0"/>
                <a:ea typeface="仿宋" pitchFamily="49" charset="-122"/>
                <a:cs typeface="Consolas" pitchFamily="49" charset="0"/>
              </a:rPr>
              <a:t>int </a:t>
            </a:r>
            <a:r>
              <a:rPr lang="en-US" altLang="zh-CN" sz="1800" smtClean="0">
                <a:solidFill>
                  <a:srgbClr val="FF0000"/>
                </a:solidFill>
                <a:latin typeface="Consolas" pitchFamily="49" charset="0"/>
                <a:ea typeface="仿宋" pitchFamily="49" charset="-122"/>
                <a:cs typeface="Consolas" pitchFamily="49" charset="0"/>
              </a:rPr>
              <a:t>fact1</a:t>
            </a:r>
            <a:r>
              <a:rPr lang="en-US" altLang="zh-CN" sz="1800" smtClean="0">
                <a:solidFill>
                  <a:srgbClr val="0000FF"/>
                </a:solidFill>
                <a:latin typeface="Consolas" pitchFamily="49" charset="0"/>
                <a:ea typeface="仿宋" pitchFamily="49" charset="-122"/>
                <a:cs typeface="Consolas" pitchFamily="49" charset="0"/>
              </a:rPr>
              <a:t>(int n,int ans)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a:t>
            </a:r>
            <a:r>
              <a:rPr lang="en-US" altLang="zh-CN" sz="1800" smtClean="0">
                <a:solidFill>
                  <a:srgbClr val="00B0F0"/>
                </a:solidFill>
                <a:latin typeface="Consolas" pitchFamily="49" charset="0"/>
                <a:ea typeface="仿宋" pitchFamily="49" charset="-122"/>
                <a:cs typeface="Consolas" pitchFamily="49" charset="0"/>
              </a:rPr>
              <a:t>n!</a:t>
            </a:r>
            <a:r>
              <a:rPr lang="zh-CN" altLang="zh-CN" sz="1800" smtClean="0">
                <a:solidFill>
                  <a:srgbClr val="00B0F0"/>
                </a:solidFill>
                <a:latin typeface="Consolas" pitchFamily="49" charset="0"/>
                <a:ea typeface="仿宋" pitchFamily="49" charset="-122"/>
                <a:cs typeface="Consolas" pitchFamily="49" charset="0"/>
              </a:rPr>
              <a:t>的尾递归算法</a:t>
            </a: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if(n==1)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return ans;</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smtClean="0">
                <a:solidFill>
                  <a:srgbClr val="FF0000"/>
                </a:solidFill>
                <a:latin typeface="Consolas" pitchFamily="49" charset="0"/>
                <a:ea typeface="仿宋" pitchFamily="49" charset="-122"/>
                <a:cs typeface="Consolas" pitchFamily="49" charset="0"/>
              </a:rPr>
              <a:t>fact1</a:t>
            </a:r>
            <a:r>
              <a:rPr lang="en-US" altLang="zh-CN" sz="1800" smtClean="0">
                <a:solidFill>
                  <a:srgbClr val="0000FF"/>
                </a:solidFill>
                <a:latin typeface="Consolas" pitchFamily="49" charset="0"/>
                <a:ea typeface="仿宋" pitchFamily="49" charset="-122"/>
                <a:cs typeface="Consolas" pitchFamily="49" charset="0"/>
              </a:rPr>
              <a:t>(n-1,n*ans);</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5" name="下箭头 4"/>
          <p:cNvSpPr/>
          <p:nvPr/>
        </p:nvSpPr>
        <p:spPr>
          <a:xfrm>
            <a:off x="2040424" y="2928934"/>
            <a:ext cx="285752" cy="85725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 name="TextBox 5"/>
          <p:cNvSpPr txBox="1"/>
          <p:nvPr/>
        </p:nvSpPr>
        <p:spPr>
          <a:xfrm>
            <a:off x="2357422" y="2928934"/>
            <a:ext cx="4857784" cy="723275"/>
          </a:xfrm>
          <a:prstGeom prst="rect">
            <a:avLst/>
          </a:prstGeom>
          <a:noFill/>
        </p:spPr>
        <p:txBody>
          <a:bodyPr wrap="square" rtlCol="0">
            <a:spAutoFit/>
          </a:bodyPr>
          <a:lstStyle/>
          <a:p>
            <a:pPr marL="342900" indent="-342900" algn="l">
              <a:spcBef>
                <a:spcPts val="600"/>
              </a:spcBef>
              <a:buBlip>
                <a:blip r:embed="rId2"/>
              </a:buBlip>
            </a:pPr>
            <a:r>
              <a:rPr lang="zh-CN" altLang="zh-CN" sz="1800" smtClean="0">
                <a:latin typeface="Consolas" pitchFamily="49" charset="0"/>
                <a:ea typeface="仿宋" pitchFamily="49" charset="-122"/>
                <a:cs typeface="Consolas" pitchFamily="49" charset="0"/>
              </a:rPr>
              <a:t>递归调用语句是最后一条执行语句</a:t>
            </a:r>
            <a:endParaRPr lang="en-US" altLang="zh-CN" sz="1800" smtClean="0">
              <a:latin typeface="Consolas" pitchFamily="49" charset="0"/>
              <a:ea typeface="仿宋" pitchFamily="49" charset="-122"/>
              <a:cs typeface="Consolas" pitchFamily="49" charset="0"/>
            </a:endParaRPr>
          </a:p>
          <a:p>
            <a:pPr marL="342900" indent="-342900" algn="l">
              <a:spcBef>
                <a:spcPts val="600"/>
              </a:spcBef>
              <a:buBlip>
                <a:blip r:embed="rId2"/>
              </a:buBlip>
            </a:pPr>
            <a:r>
              <a:rPr lang="zh-CN" altLang="zh-CN" sz="1800" smtClean="0">
                <a:latin typeface="Consolas" pitchFamily="49" charset="0"/>
                <a:ea typeface="仿宋" pitchFamily="49" charset="-122"/>
                <a:cs typeface="Consolas" pitchFamily="49" charset="0"/>
              </a:rPr>
              <a:t>把当前运算结果放在参数里传给下层函数</a:t>
            </a:r>
            <a:endParaRPr lang="zh-CN" altLang="en-US" sz="1800" smtClean="0">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F225F2F7-8AD0-4BEA-91DC-61D82E2F5127}" type="slidenum">
              <a:rPr lang="en-US" altLang="zh-CN" smtClean="0"/>
              <a:pPr/>
              <a:t>52</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1571612"/>
            <a:ext cx="4500594" cy="2338860"/>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tIns="180000" bIns="216000" rtlCol="0">
            <a:spAutoFit/>
          </a:bodyPr>
          <a:lstStyle/>
          <a:p>
            <a:pPr algn="l"/>
            <a:r>
              <a:rPr lang="en-US" sz="1800" smtClean="0">
                <a:solidFill>
                  <a:srgbClr val="0000FF"/>
                </a:solidFill>
                <a:latin typeface="Consolas" pitchFamily="49" charset="0"/>
                <a:ea typeface="楷体" pitchFamily="49" charset="-122"/>
                <a:cs typeface="Consolas" pitchFamily="49" charset="0"/>
              </a:rPr>
              <a:t>int </a:t>
            </a:r>
            <a:r>
              <a:rPr lang="en-US" sz="1800" smtClean="0">
                <a:solidFill>
                  <a:srgbClr val="FF0000"/>
                </a:solidFill>
                <a:latin typeface="Consolas" pitchFamily="49" charset="0"/>
                <a:ea typeface="楷体" pitchFamily="49" charset="-122"/>
                <a:cs typeface="Consolas" pitchFamily="49" charset="0"/>
              </a:rPr>
              <a:t>Fib1</a:t>
            </a:r>
            <a:r>
              <a:rPr lang="en-US" sz="1800" smtClean="0">
                <a:solidFill>
                  <a:srgbClr val="0000FF"/>
                </a:solidFill>
                <a:latin typeface="Consolas" pitchFamily="49" charset="0"/>
                <a:ea typeface="楷体" pitchFamily="49" charset="-122"/>
                <a:cs typeface="Consolas" pitchFamily="49" charset="0"/>
              </a:rPr>
              <a:t>(int n) 	</a:t>
            </a:r>
            <a:endParaRPr lang="zh-CN" altLang="en-US" sz="1800" smtClean="0">
              <a:solidFill>
                <a:srgbClr val="0000FF"/>
              </a:solidFill>
              <a:latin typeface="Consolas" pitchFamily="49" charset="0"/>
              <a:ea typeface="楷体" pitchFamily="49" charset="-122"/>
              <a:cs typeface="Consolas" pitchFamily="49" charset="0"/>
            </a:endParaRPr>
          </a:p>
          <a:p>
            <a:pPr algn="l"/>
            <a:r>
              <a:rPr lang="en-US" sz="1800" smtClean="0">
                <a:solidFill>
                  <a:srgbClr val="0000FF"/>
                </a:solidFill>
                <a:latin typeface="Consolas" pitchFamily="49" charset="0"/>
                <a:ea typeface="楷体" pitchFamily="49" charset="-122"/>
                <a:cs typeface="Consolas" pitchFamily="49" charset="0"/>
              </a:rPr>
              <a:t>{ </a:t>
            </a:r>
          </a:p>
          <a:p>
            <a:pPr algn="l"/>
            <a:r>
              <a:rPr lang="en-US" sz="1800" smtClean="0">
                <a:solidFill>
                  <a:srgbClr val="0000FF"/>
                </a:solidFill>
                <a:latin typeface="Consolas" pitchFamily="49" charset="0"/>
                <a:ea typeface="楷体" pitchFamily="49" charset="-122"/>
                <a:cs typeface="Consolas" pitchFamily="49" charset="0"/>
              </a:rPr>
              <a:t>   if (n==1 || n==2)</a:t>
            </a:r>
            <a:endParaRPr lang="zh-CN" altLang="en-US" sz="1800" smtClean="0">
              <a:solidFill>
                <a:srgbClr val="0000FF"/>
              </a:solidFill>
              <a:latin typeface="Consolas" pitchFamily="49" charset="0"/>
              <a:ea typeface="楷体" pitchFamily="49" charset="-122"/>
              <a:cs typeface="Consolas" pitchFamily="49" charset="0"/>
            </a:endParaRPr>
          </a:p>
          <a:p>
            <a:pPr algn="l"/>
            <a:r>
              <a:rPr lang="en-US" sz="1800" smtClean="0">
                <a:solidFill>
                  <a:srgbClr val="0000FF"/>
                </a:solidFill>
                <a:latin typeface="Consolas" pitchFamily="49" charset="0"/>
                <a:ea typeface="楷体" pitchFamily="49" charset="-122"/>
                <a:cs typeface="Consolas" pitchFamily="49" charset="0"/>
              </a:rPr>
              <a:t>      return(1);</a:t>
            </a:r>
            <a:endParaRPr lang="zh-CN" altLang="en-US" sz="1800" smtClean="0">
              <a:solidFill>
                <a:srgbClr val="0000FF"/>
              </a:solidFill>
              <a:latin typeface="Consolas" pitchFamily="49" charset="0"/>
              <a:ea typeface="楷体" pitchFamily="49" charset="-122"/>
              <a:cs typeface="Consolas" pitchFamily="49" charset="0"/>
            </a:endParaRPr>
          </a:p>
          <a:p>
            <a:pPr algn="l"/>
            <a:r>
              <a:rPr lang="en-US" sz="1800" smtClean="0">
                <a:solidFill>
                  <a:srgbClr val="0000FF"/>
                </a:solidFill>
                <a:latin typeface="Consolas" pitchFamily="49" charset="0"/>
                <a:ea typeface="楷体" pitchFamily="49" charset="-122"/>
                <a:cs typeface="Consolas" pitchFamily="49" charset="0"/>
              </a:rPr>
              <a:t>   else</a:t>
            </a:r>
            <a:endParaRPr lang="zh-CN" altLang="en-US" sz="1800" smtClean="0">
              <a:solidFill>
                <a:srgbClr val="0000FF"/>
              </a:solidFill>
              <a:latin typeface="Consolas" pitchFamily="49" charset="0"/>
              <a:ea typeface="楷体" pitchFamily="49" charset="-122"/>
              <a:cs typeface="Consolas" pitchFamily="49" charset="0"/>
            </a:endParaRPr>
          </a:p>
          <a:p>
            <a:pPr algn="l"/>
            <a:r>
              <a:rPr lang="pt-BR" sz="1800" smtClean="0">
                <a:solidFill>
                  <a:srgbClr val="0000FF"/>
                </a:solidFill>
                <a:latin typeface="Consolas" pitchFamily="49" charset="0"/>
                <a:ea typeface="楷体" pitchFamily="49" charset="-122"/>
                <a:cs typeface="Consolas" pitchFamily="49" charset="0"/>
              </a:rPr>
              <a:t>      return(</a:t>
            </a:r>
            <a:r>
              <a:rPr lang="pt-BR" sz="1800" smtClean="0">
                <a:solidFill>
                  <a:srgbClr val="FF0000"/>
                </a:solidFill>
                <a:latin typeface="Consolas" pitchFamily="49" charset="0"/>
                <a:ea typeface="楷体" pitchFamily="49" charset="-122"/>
                <a:cs typeface="Consolas" pitchFamily="49" charset="0"/>
              </a:rPr>
              <a:t>Fib1</a:t>
            </a:r>
            <a:r>
              <a:rPr lang="pt-BR" sz="1800" smtClean="0">
                <a:solidFill>
                  <a:srgbClr val="0000FF"/>
                </a:solidFill>
                <a:latin typeface="Consolas" pitchFamily="49" charset="0"/>
                <a:ea typeface="楷体" pitchFamily="49" charset="-122"/>
                <a:cs typeface="Consolas" pitchFamily="49" charset="0"/>
              </a:rPr>
              <a:t>(n-1)+</a:t>
            </a:r>
            <a:r>
              <a:rPr lang="pt-BR" sz="1800" smtClean="0">
                <a:solidFill>
                  <a:srgbClr val="FF0000"/>
                </a:solidFill>
                <a:latin typeface="Consolas" pitchFamily="49" charset="0"/>
                <a:ea typeface="楷体" pitchFamily="49" charset="-122"/>
                <a:cs typeface="Consolas" pitchFamily="49" charset="0"/>
              </a:rPr>
              <a:t>Fib1</a:t>
            </a:r>
            <a:r>
              <a:rPr lang="pt-BR" sz="1800" smtClean="0">
                <a:solidFill>
                  <a:srgbClr val="0000FF"/>
                </a:solidFill>
                <a:latin typeface="Consolas" pitchFamily="49" charset="0"/>
                <a:ea typeface="楷体" pitchFamily="49" charset="-122"/>
                <a:cs typeface="Consolas" pitchFamily="49" charset="0"/>
              </a:rPr>
              <a:t>(n-2));</a:t>
            </a:r>
            <a:endParaRPr lang="zh-CN" altLang="en-US" sz="1800" smtClean="0">
              <a:solidFill>
                <a:srgbClr val="0000FF"/>
              </a:solidFill>
              <a:latin typeface="Consolas" pitchFamily="49" charset="0"/>
              <a:ea typeface="楷体" pitchFamily="49" charset="-122"/>
              <a:cs typeface="Consolas" pitchFamily="49" charset="0"/>
            </a:endParaRPr>
          </a:p>
          <a:p>
            <a:pPr algn="l"/>
            <a:r>
              <a:rPr lang="en-US"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5286380" y="1964829"/>
            <a:ext cx="3571900" cy="396450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08000" tIns="180000" bIns="180000" rtlCol="0">
            <a:spAutoFit/>
          </a:bodyPr>
          <a:lstStyle/>
          <a:p>
            <a:pPr algn="l"/>
            <a:r>
              <a:rPr lang="en-US" sz="1800" smtClean="0">
                <a:solidFill>
                  <a:srgbClr val="0000FF"/>
                </a:solidFill>
                <a:latin typeface="Consolas" pitchFamily="49" charset="0"/>
                <a:cs typeface="Consolas" pitchFamily="49" charset="0"/>
              </a:rPr>
              <a:t>int </a:t>
            </a:r>
            <a:r>
              <a:rPr lang="en-US" sz="1800" smtClean="0">
                <a:solidFill>
                  <a:srgbClr val="FF0000"/>
                </a:solidFill>
                <a:latin typeface="Consolas" pitchFamily="49" charset="0"/>
                <a:cs typeface="Consolas" pitchFamily="49" charset="0"/>
              </a:rPr>
              <a:t>Fib2</a:t>
            </a:r>
            <a:r>
              <a:rPr lang="en-US" sz="1800" smtClean="0">
                <a:solidFill>
                  <a:srgbClr val="0000FF"/>
                </a:solidFill>
                <a:latin typeface="Consolas" pitchFamily="49" charset="0"/>
                <a:cs typeface="Consolas" pitchFamily="49" charset="0"/>
              </a:rPr>
              <a:t>(int n)</a:t>
            </a:r>
            <a:endParaRPr lang="zh-CN" altLang="en-US" sz="1800" smtClean="0">
              <a:solidFill>
                <a:srgbClr val="0000FF"/>
              </a:solidFill>
              <a:latin typeface="Consolas" pitchFamily="49" charset="0"/>
              <a:cs typeface="Consolas" pitchFamily="49" charset="0"/>
            </a:endParaRPr>
          </a:p>
          <a:p>
            <a:pPr algn="l"/>
            <a:r>
              <a:rPr lang="en-US" sz="1800" smtClean="0">
                <a:solidFill>
                  <a:srgbClr val="0000FF"/>
                </a:solidFill>
                <a:latin typeface="Consolas" pitchFamily="49" charset="0"/>
                <a:cs typeface="Consolas" pitchFamily="49" charset="0"/>
              </a:rPr>
              <a:t>{  </a:t>
            </a:r>
            <a:r>
              <a:rPr lang="en-US" altLang="zh-CN" sz="1800" smtClean="0">
                <a:solidFill>
                  <a:srgbClr val="0000FF"/>
                </a:solidFill>
                <a:latin typeface="Consolas" pitchFamily="49" charset="0"/>
                <a:cs typeface="Consolas" pitchFamily="49" charset="0"/>
              </a:rPr>
              <a:t>i</a:t>
            </a:r>
            <a:r>
              <a:rPr lang="en-US" sz="1800" smtClean="0">
                <a:solidFill>
                  <a:srgbClr val="0000FF"/>
                </a:solidFill>
                <a:latin typeface="Consolas" pitchFamily="49" charset="0"/>
                <a:cs typeface="Consolas" pitchFamily="49" charset="0"/>
              </a:rPr>
              <a:t>nt a=1，b=1，i，s;</a:t>
            </a:r>
            <a:endParaRPr lang="zh-CN" altLang="en-US" sz="1800" smtClean="0">
              <a:solidFill>
                <a:srgbClr val="0000FF"/>
              </a:solidFill>
              <a:latin typeface="Consolas" pitchFamily="49" charset="0"/>
              <a:cs typeface="Consolas" pitchFamily="49" charset="0"/>
            </a:endParaRPr>
          </a:p>
          <a:p>
            <a:pPr algn="l"/>
            <a:r>
              <a:rPr lang="en-US" sz="1800" smtClean="0">
                <a:solidFill>
                  <a:srgbClr val="0000FF"/>
                </a:solidFill>
                <a:latin typeface="Consolas" pitchFamily="49" charset="0"/>
                <a:cs typeface="Consolas" pitchFamily="49" charset="0"/>
              </a:rPr>
              <a:t>   if (n==1 || n==2)</a:t>
            </a:r>
            <a:endParaRPr lang="zh-CN" altLang="en-US" sz="1800" smtClean="0">
              <a:solidFill>
                <a:srgbClr val="0000FF"/>
              </a:solidFill>
              <a:latin typeface="Consolas" pitchFamily="49" charset="0"/>
              <a:cs typeface="Consolas" pitchFamily="49" charset="0"/>
            </a:endParaRPr>
          </a:p>
          <a:p>
            <a:pPr algn="l"/>
            <a:r>
              <a:rPr lang="en-US" sz="1800" smtClean="0">
                <a:solidFill>
                  <a:srgbClr val="0000FF"/>
                </a:solidFill>
                <a:latin typeface="Consolas" pitchFamily="49" charset="0"/>
                <a:cs typeface="Consolas" pitchFamily="49" charset="0"/>
              </a:rPr>
              <a:t>      return(1);</a:t>
            </a:r>
            <a:endParaRPr lang="zh-CN" altLang="en-US" sz="1800" smtClean="0">
              <a:solidFill>
                <a:srgbClr val="0000FF"/>
              </a:solidFill>
              <a:latin typeface="Consolas" pitchFamily="49" charset="0"/>
              <a:cs typeface="Consolas" pitchFamily="49" charset="0"/>
            </a:endParaRPr>
          </a:p>
          <a:p>
            <a:pPr algn="l"/>
            <a:r>
              <a:rPr lang="en-US" sz="1800" smtClean="0">
                <a:solidFill>
                  <a:srgbClr val="0000FF"/>
                </a:solidFill>
                <a:latin typeface="Consolas" pitchFamily="49" charset="0"/>
                <a:cs typeface="Consolas" pitchFamily="49" charset="0"/>
              </a:rPr>
              <a:t>   else</a:t>
            </a:r>
            <a:endParaRPr lang="zh-CN" altLang="en-US" sz="1800" smtClean="0">
              <a:solidFill>
                <a:srgbClr val="0000FF"/>
              </a:solidFill>
              <a:latin typeface="Consolas" pitchFamily="49" charset="0"/>
              <a:cs typeface="Consolas" pitchFamily="49" charset="0"/>
            </a:endParaRPr>
          </a:p>
          <a:p>
            <a:pPr algn="l"/>
            <a:r>
              <a:rPr lang="en-US" sz="1800" smtClean="0">
                <a:solidFill>
                  <a:srgbClr val="0000FF"/>
                </a:solidFill>
                <a:latin typeface="Consolas" pitchFamily="49" charset="0"/>
                <a:cs typeface="Consolas" pitchFamily="49" charset="0"/>
              </a:rPr>
              <a:t>   {  </a:t>
            </a:r>
            <a:r>
              <a:rPr lang="en-US" altLang="zh-CN" sz="1800" smtClean="0">
                <a:solidFill>
                  <a:srgbClr val="0000FF"/>
                </a:solidFill>
                <a:latin typeface="Consolas" pitchFamily="49" charset="0"/>
                <a:cs typeface="Consolas" pitchFamily="49" charset="0"/>
              </a:rPr>
              <a:t>f</a:t>
            </a:r>
            <a:r>
              <a:rPr lang="en-US" sz="1800" smtClean="0">
                <a:solidFill>
                  <a:srgbClr val="0000FF"/>
                </a:solidFill>
                <a:latin typeface="Consolas" pitchFamily="49" charset="0"/>
                <a:cs typeface="Consolas" pitchFamily="49" charset="0"/>
              </a:rPr>
              <a:t>or (i=3;i&lt;=n;i++)</a:t>
            </a:r>
            <a:endParaRPr lang="zh-CN" altLang="en-US" sz="1800" smtClean="0">
              <a:solidFill>
                <a:srgbClr val="0000FF"/>
              </a:solidFill>
              <a:latin typeface="Consolas" pitchFamily="49" charset="0"/>
              <a:cs typeface="Consolas" pitchFamily="49" charset="0"/>
            </a:endParaRPr>
          </a:p>
          <a:p>
            <a:pPr algn="l"/>
            <a:r>
              <a:rPr lang="en-US" sz="1800" smtClean="0">
                <a:solidFill>
                  <a:srgbClr val="0000FF"/>
                </a:solidFill>
                <a:latin typeface="Consolas" pitchFamily="49" charset="0"/>
                <a:cs typeface="Consolas" pitchFamily="49" charset="0"/>
              </a:rPr>
              <a:t>      {  s=a+b;</a:t>
            </a:r>
            <a:endParaRPr lang="zh-CN" altLang="en-US" sz="1800" smtClean="0">
              <a:solidFill>
                <a:srgbClr val="0000FF"/>
              </a:solidFill>
              <a:latin typeface="Consolas" pitchFamily="49" charset="0"/>
              <a:cs typeface="Consolas" pitchFamily="49" charset="0"/>
            </a:endParaRPr>
          </a:p>
          <a:p>
            <a:pPr algn="l"/>
            <a:r>
              <a:rPr lang="en-US" sz="1800" smtClean="0">
                <a:solidFill>
                  <a:srgbClr val="0000FF"/>
                </a:solidFill>
                <a:latin typeface="Consolas" pitchFamily="49" charset="0"/>
                <a:cs typeface="Consolas" pitchFamily="49" charset="0"/>
              </a:rPr>
              <a:t>	  a=b;</a:t>
            </a:r>
            <a:endParaRPr lang="zh-CN" altLang="en-US" sz="1800" smtClean="0">
              <a:solidFill>
                <a:srgbClr val="0000FF"/>
              </a:solidFill>
              <a:latin typeface="Consolas" pitchFamily="49" charset="0"/>
              <a:cs typeface="Consolas" pitchFamily="49" charset="0"/>
            </a:endParaRPr>
          </a:p>
          <a:p>
            <a:pPr algn="l"/>
            <a:r>
              <a:rPr lang="en-US" sz="1800" smtClean="0">
                <a:solidFill>
                  <a:srgbClr val="0000FF"/>
                </a:solidFill>
                <a:latin typeface="Consolas" pitchFamily="49" charset="0"/>
                <a:cs typeface="Consolas" pitchFamily="49" charset="0"/>
              </a:rPr>
              <a:t>	  b=s;</a:t>
            </a:r>
            <a:endParaRPr lang="zh-CN" altLang="en-US" sz="1800" smtClean="0">
              <a:solidFill>
                <a:srgbClr val="0000FF"/>
              </a:solidFill>
              <a:latin typeface="Consolas" pitchFamily="49" charset="0"/>
              <a:cs typeface="Consolas" pitchFamily="49" charset="0"/>
            </a:endParaRPr>
          </a:p>
          <a:p>
            <a:pPr algn="l"/>
            <a:r>
              <a:rPr lang="en-US" sz="1800" smtClean="0">
                <a:solidFill>
                  <a:srgbClr val="0000FF"/>
                </a:solidFill>
                <a:latin typeface="Consolas" pitchFamily="49" charset="0"/>
                <a:cs typeface="Consolas" pitchFamily="49" charset="0"/>
              </a:rPr>
              <a:t>      }</a:t>
            </a:r>
            <a:endParaRPr lang="zh-CN" altLang="en-US" sz="1800" smtClean="0">
              <a:solidFill>
                <a:srgbClr val="0000FF"/>
              </a:solidFill>
              <a:latin typeface="Consolas" pitchFamily="49" charset="0"/>
              <a:cs typeface="Consolas" pitchFamily="49" charset="0"/>
            </a:endParaRPr>
          </a:p>
          <a:p>
            <a:pPr algn="l"/>
            <a:r>
              <a:rPr lang="en-US" sz="1800" smtClean="0">
                <a:solidFill>
                  <a:srgbClr val="0000FF"/>
                </a:solidFill>
                <a:latin typeface="Consolas" pitchFamily="49" charset="0"/>
                <a:cs typeface="Consolas" pitchFamily="49" charset="0"/>
              </a:rPr>
              <a:t>      return s;</a:t>
            </a:r>
            <a:endParaRPr lang="zh-CN" altLang="en-US" sz="1800" smtClean="0">
              <a:solidFill>
                <a:srgbClr val="0000FF"/>
              </a:solidFill>
              <a:latin typeface="Consolas" pitchFamily="49" charset="0"/>
              <a:cs typeface="Consolas" pitchFamily="49" charset="0"/>
            </a:endParaRPr>
          </a:p>
          <a:p>
            <a:pPr algn="l"/>
            <a:r>
              <a:rPr lang="en-US" sz="1800" smtClean="0">
                <a:solidFill>
                  <a:srgbClr val="0000FF"/>
                </a:solidFill>
                <a:latin typeface="Consolas" pitchFamily="49" charset="0"/>
                <a:cs typeface="Consolas" pitchFamily="49" charset="0"/>
              </a:rPr>
              <a:t>    }</a:t>
            </a:r>
            <a:endParaRPr lang="zh-CN" altLang="en-US" sz="1800" smtClean="0">
              <a:solidFill>
                <a:srgbClr val="0000FF"/>
              </a:solidFill>
              <a:latin typeface="Consolas" pitchFamily="49" charset="0"/>
              <a:cs typeface="Consolas" pitchFamily="49" charset="0"/>
            </a:endParaRPr>
          </a:p>
          <a:p>
            <a:pPr algn="l"/>
            <a:r>
              <a:rPr lang="en-US" sz="1800" smtClean="0">
                <a:solidFill>
                  <a:srgbClr val="0000FF"/>
                </a:solidFill>
                <a:latin typeface="Consolas" pitchFamily="49" charset="0"/>
                <a:cs typeface="Consolas" pitchFamily="49" charset="0"/>
              </a:rPr>
              <a:t>}</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10" name="右箭头 9"/>
          <p:cNvSpPr/>
          <p:nvPr/>
        </p:nvSpPr>
        <p:spPr>
          <a:xfrm>
            <a:off x="4818942" y="3819942"/>
            <a:ext cx="396000" cy="2520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8" name="TextBox 7"/>
          <p:cNvSpPr txBox="1"/>
          <p:nvPr/>
        </p:nvSpPr>
        <p:spPr>
          <a:xfrm>
            <a:off x="428596" y="357166"/>
            <a:ext cx="7072362" cy="52588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buBlip>
                <a:blip r:embed="rId3"/>
              </a:buBlip>
            </a:pPr>
            <a:r>
              <a:rPr lang="zh-CN" altLang="zh-CN" sz="2000" smtClean="0">
                <a:solidFill>
                  <a:srgbClr val="FF0000"/>
                </a:solidFill>
                <a:latin typeface="微软雅黑" pitchFamily="34" charset="-122"/>
                <a:ea typeface="微软雅黑" pitchFamily="34" charset="-122"/>
                <a:cs typeface="Consolas" pitchFamily="49" charset="0"/>
              </a:rPr>
              <a:t>单向递归</a:t>
            </a:r>
            <a:r>
              <a:rPr lang="zh-CN" altLang="zh-CN" sz="2000" smtClean="0">
                <a:solidFill>
                  <a:srgbClr val="0000FF"/>
                </a:solidFill>
                <a:latin typeface="Consolas" pitchFamily="49" charset="0"/>
                <a:ea typeface="楷体" pitchFamily="49" charset="-122"/>
                <a:cs typeface="Consolas" pitchFamily="49" charset="0"/>
              </a:rPr>
              <a:t>是指递归的求值过程总是朝着一个方向进行的</a:t>
            </a:r>
            <a:r>
              <a:rPr lang="zh-CN" altLang="en-US" sz="2000" smtClean="0">
                <a:solidFill>
                  <a:srgbClr val="0000FF"/>
                </a:solidFill>
                <a:latin typeface="Consolas" pitchFamily="49" charset="0"/>
                <a:ea typeface="楷体" pitchFamily="49" charset="-122"/>
                <a:cs typeface="Consolas" pitchFamily="49" charset="0"/>
              </a:rPr>
              <a:t>。</a:t>
            </a:r>
          </a:p>
        </p:txBody>
      </p:sp>
      <p:grpSp>
        <p:nvGrpSpPr>
          <p:cNvPr id="2" name="组合 15"/>
          <p:cNvGrpSpPr/>
          <p:nvPr/>
        </p:nvGrpSpPr>
        <p:grpSpPr>
          <a:xfrm>
            <a:off x="428596" y="4205923"/>
            <a:ext cx="3000396" cy="939177"/>
            <a:chOff x="428596" y="4205923"/>
            <a:chExt cx="3000396" cy="939177"/>
          </a:xfrm>
        </p:grpSpPr>
        <p:sp>
          <p:nvSpPr>
            <p:cNvPr id="13" name="TextBox 12"/>
            <p:cNvSpPr txBox="1"/>
            <p:nvPr/>
          </p:nvSpPr>
          <p:spPr>
            <a:xfrm>
              <a:off x="428596" y="4205923"/>
              <a:ext cx="3000396" cy="723275"/>
            </a:xfrm>
            <a:prstGeom prst="rect">
              <a:avLst/>
            </a:prstGeom>
            <a:noFill/>
          </p:spPr>
          <p:txBody>
            <a:bodyPr wrap="square" rtlCol="0">
              <a:spAutoFit/>
            </a:bodyPr>
            <a:lstStyle/>
            <a:p>
              <a:pPr algn="l">
                <a:spcBef>
                  <a:spcPts val="600"/>
                </a:spcBef>
              </a:pPr>
              <a:r>
                <a:rPr lang="zh-CN" altLang="zh-CN" sz="1800" smtClean="0">
                  <a:latin typeface="Consolas" pitchFamily="49" charset="0"/>
                  <a:ea typeface="仿宋" pitchFamily="49" charset="-122"/>
                  <a:cs typeface="Consolas" pitchFamily="49" charset="0"/>
                </a:rPr>
                <a:t>求</a:t>
              </a:r>
              <a:r>
                <a:rPr lang="en-US" altLang="zh-CN" sz="1800" smtClean="0">
                  <a:latin typeface="Consolas" pitchFamily="49" charset="0"/>
                  <a:ea typeface="仿宋" pitchFamily="49" charset="-122"/>
                  <a:cs typeface="Consolas" pitchFamily="49" charset="0"/>
                </a:rPr>
                <a:t>Fibonacci</a:t>
              </a:r>
              <a:r>
                <a:rPr lang="zh-CN" altLang="zh-CN" sz="1800" smtClean="0">
                  <a:latin typeface="Consolas" pitchFamily="49" charset="0"/>
                  <a:ea typeface="仿宋" pitchFamily="49" charset="-122"/>
                  <a:cs typeface="Consolas" pitchFamily="49" charset="0"/>
                </a:rPr>
                <a:t>数列</a:t>
              </a:r>
              <a:r>
                <a:rPr lang="en-US" altLang="zh-CN" sz="1800" smtClean="0">
                  <a:latin typeface="Consolas" pitchFamily="49" charset="0"/>
                  <a:ea typeface="仿宋" pitchFamily="49" charset="-122"/>
                  <a:cs typeface="Consolas" pitchFamily="49" charset="0"/>
                </a:rPr>
                <a:t>:</a:t>
              </a:r>
            </a:p>
            <a:p>
              <a:pPr algn="l">
                <a:spcBef>
                  <a:spcPts val="600"/>
                </a:spcBef>
              </a:pPr>
              <a:r>
                <a:rPr lang="en-US" altLang="zh-CN" sz="1800" smtClean="0">
                  <a:latin typeface="Consolas" pitchFamily="49" charset="0"/>
                  <a:ea typeface="仿宋" pitchFamily="49" charset="-122"/>
                  <a:cs typeface="Consolas" pitchFamily="49" charset="0"/>
                </a:rPr>
                <a:t>     1 1 2 3 5 8 </a:t>
              </a:r>
              <a:r>
                <a:rPr lang="en-US" altLang="zh-CN" sz="1800" smtClean="0">
                  <a:latin typeface="+mn-ea"/>
                  <a:ea typeface="+mn-ea"/>
                  <a:cs typeface="Consolas" pitchFamily="49" charset="0"/>
                </a:rPr>
                <a:t>…</a:t>
              </a:r>
              <a:endParaRPr lang="zh-CN" altLang="en-US" sz="1800" smtClean="0">
                <a:latin typeface="+mn-ea"/>
                <a:ea typeface="+mn-ea"/>
                <a:cs typeface="Consolas" pitchFamily="49" charset="0"/>
              </a:endParaRPr>
            </a:p>
          </p:txBody>
        </p:sp>
        <p:cxnSp>
          <p:nvCxnSpPr>
            <p:cNvPr id="15" name="直接箭头连接符 14"/>
            <p:cNvCxnSpPr/>
            <p:nvPr/>
          </p:nvCxnSpPr>
          <p:spPr>
            <a:xfrm>
              <a:off x="928662" y="5143512"/>
              <a:ext cx="2000264"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14" name="灯片编号占位符 13"/>
          <p:cNvSpPr>
            <a:spLocks noGrp="1"/>
          </p:cNvSpPr>
          <p:nvPr>
            <p:ph type="sldNum" sz="quarter" idx="12"/>
          </p:nvPr>
        </p:nvSpPr>
        <p:spPr/>
        <p:txBody>
          <a:bodyPr/>
          <a:lstStyle/>
          <a:p>
            <a:fld id="{F225F2F7-8AD0-4BEA-91DC-61D82E2F5127}" type="slidenum">
              <a:rPr lang="en-US" altLang="zh-CN" smtClean="0"/>
              <a:pPr/>
              <a:t>53</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4480" y="1003667"/>
            <a:ext cx="1785950" cy="430887"/>
          </a:xfrm>
          <a:prstGeom prst="rect">
            <a:avLst/>
          </a:prstGeom>
          <a:noFill/>
        </p:spPr>
        <p:txBody>
          <a:bodyPr wrap="square" rtlCol="0">
            <a:spAutoFit/>
          </a:bodyPr>
          <a:lstStyle/>
          <a:p>
            <a:pPr algn="l"/>
            <a:r>
              <a:rPr lang="zh-CN" altLang="zh-CN" sz="2200" smtClean="0">
                <a:solidFill>
                  <a:srgbClr val="FF0000"/>
                </a:solidFill>
                <a:latin typeface="微软雅黑" pitchFamily="34" charset="-122"/>
                <a:ea typeface="微软雅黑" pitchFamily="34" charset="-122"/>
              </a:rPr>
              <a:t>间接转换法</a:t>
            </a:r>
            <a:endParaRPr lang="zh-CN" altLang="en-US" sz="2200" smtClean="0">
              <a:solidFill>
                <a:srgbClr val="FF0000"/>
              </a:solidFill>
              <a:latin typeface="微软雅黑" pitchFamily="34" charset="-122"/>
              <a:ea typeface="微软雅黑" pitchFamily="34" charset="-122"/>
              <a:cs typeface="Times New Roman" pitchFamily="18" charset="0"/>
            </a:endParaRPr>
          </a:p>
        </p:txBody>
      </p:sp>
      <p:grpSp>
        <p:nvGrpSpPr>
          <p:cNvPr id="2" name="组合 3"/>
          <p:cNvGrpSpPr/>
          <p:nvPr/>
        </p:nvGrpSpPr>
        <p:grpSpPr>
          <a:xfrm>
            <a:off x="857224" y="928670"/>
            <a:ext cx="664106" cy="575063"/>
            <a:chOff x="3836456" y="2172988"/>
            <a:chExt cx="664106" cy="575063"/>
          </a:xfrm>
          <a:scene3d>
            <a:camera prst="orthographicFront">
              <a:rot lat="0" lon="0" rev="0"/>
            </a:camera>
            <a:lightRig rig="contrasting" dir="t">
              <a:rot lat="0" lon="0" rev="1500000"/>
            </a:lightRig>
          </a:scene3d>
        </p:grpSpPr>
        <p:sp>
          <p:nvSpPr>
            <p:cNvPr id="5" name="AutoShape 5"/>
            <p:cNvSpPr>
              <a:spLocks noChangeArrowheads="1"/>
            </p:cNvSpPr>
            <p:nvPr/>
          </p:nvSpPr>
          <p:spPr bwMode="gray">
            <a:xfrm>
              <a:off x="3836456" y="2172988"/>
              <a:ext cx="664106" cy="575063"/>
            </a:xfrm>
            <a:prstGeom prst="hexagon">
              <a:avLst>
                <a:gd name="adj" fmla="val 28896"/>
                <a:gd name="vf" fmla="val 115470"/>
              </a:avLst>
            </a:prstGeom>
            <a:gradFill rotWithShape="1">
              <a:gsLst>
                <a:gs pos="0">
                  <a:srgbClr val="3399FF"/>
                </a:gs>
                <a:gs pos="100000">
                  <a:srgbClr val="003299"/>
                </a:gs>
              </a:gsLst>
              <a:lin ang="2700000" scaled="1"/>
            </a:gradFill>
            <a:ln w="9525">
              <a:noFill/>
              <a:miter lim="800000"/>
              <a:headEnd/>
              <a:tailEnd/>
            </a:ln>
            <a:effectLst>
              <a:outerShdw blurRad="149987" dist="250190" dir="8460000" algn="ctr">
                <a:srgbClr val="000000">
                  <a:alpha val="28000"/>
                </a:srgbClr>
              </a:outerShdw>
            </a:effectLst>
            <a:sp3d prstMaterial="metal">
              <a:bevelT w="88900" h="88900"/>
            </a:sp3d>
          </p:spPr>
          <p:txBody>
            <a:bodyPr wrap="none" anchor="ctr"/>
            <a:lstStyle/>
            <a:p>
              <a:endParaRPr lang="zh-CN" altLang="en-US">
                <a:latin typeface="+mn-lt"/>
              </a:endParaRPr>
            </a:p>
          </p:txBody>
        </p:sp>
        <p:sp>
          <p:nvSpPr>
            <p:cNvPr id="6" name="Text Box 12"/>
            <p:cNvSpPr txBox="1">
              <a:spLocks noChangeArrowheads="1"/>
            </p:cNvSpPr>
            <p:nvPr/>
          </p:nvSpPr>
          <p:spPr bwMode="gray">
            <a:xfrm>
              <a:off x="3989032" y="2232025"/>
              <a:ext cx="340158" cy="461665"/>
            </a:xfrm>
            <a:prstGeom prst="rect">
              <a:avLst/>
            </a:prstGeom>
            <a:noFill/>
            <a:ln w="9525" algn="ctr">
              <a:noFill/>
              <a:miter lim="800000"/>
              <a:headEnd/>
              <a:tailEnd/>
            </a:ln>
            <a:effectLst>
              <a:outerShdw blurRad="149987" dist="250190" dir="8460000" algn="ctr">
                <a:srgbClr val="000000">
                  <a:alpha val="28000"/>
                </a:srgbClr>
              </a:outerShdw>
            </a:effectLst>
            <a:sp3d prstMaterial="metal">
              <a:bevelT w="88900" h="88900"/>
            </a:sp3d>
          </p:spPr>
          <p:txBody>
            <a:bodyPr wrap="none">
              <a:spAutoFit/>
            </a:bodyPr>
            <a:lstStyle/>
            <a:p>
              <a:r>
                <a:rPr lang="en-US" altLang="zh-CN" sz="2400" b="1" smtClean="0">
                  <a:solidFill>
                    <a:srgbClr val="FFFFFF"/>
                  </a:solidFill>
                  <a:latin typeface="+mn-lt"/>
                  <a:ea typeface="宋体" charset="-122"/>
                </a:rPr>
                <a:t>2</a:t>
              </a:r>
              <a:endParaRPr lang="en-US" altLang="zh-CN" sz="2400" b="1">
                <a:solidFill>
                  <a:srgbClr val="FFFFFF"/>
                </a:solidFill>
                <a:latin typeface="+mn-lt"/>
                <a:ea typeface="宋体" charset="-122"/>
              </a:endParaRPr>
            </a:p>
          </p:txBody>
        </p:sp>
      </p:grpSp>
      <p:sp>
        <p:nvSpPr>
          <p:cNvPr id="7" name="TextBox 6"/>
          <p:cNvSpPr txBox="1"/>
          <p:nvPr/>
        </p:nvSpPr>
        <p:spPr>
          <a:xfrm>
            <a:off x="928662" y="1928802"/>
            <a:ext cx="7500990" cy="187612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spcBef>
                <a:spcPts val="1200"/>
              </a:spcBef>
              <a:buBlip>
                <a:blip r:embed="rId3"/>
              </a:buBlip>
            </a:pPr>
            <a:r>
              <a:rPr lang="zh-CN" altLang="zh-CN" sz="2000" smtClean="0">
                <a:solidFill>
                  <a:srgbClr val="0000FF"/>
                </a:solidFill>
                <a:latin typeface="Consolas" pitchFamily="49" charset="0"/>
                <a:ea typeface="楷体" pitchFamily="49" charset="-122"/>
                <a:cs typeface="Consolas" pitchFamily="49" charset="0"/>
              </a:rPr>
              <a:t>其他相对复杂的递归算法不能直接求值，执行中需要</a:t>
            </a:r>
            <a:r>
              <a:rPr lang="zh-CN" altLang="zh-CN" sz="2000" smtClean="0">
                <a:solidFill>
                  <a:srgbClr val="FF0000"/>
                </a:solidFill>
                <a:latin typeface="Consolas" pitchFamily="49" charset="0"/>
                <a:ea typeface="楷体" pitchFamily="49" charset="-122"/>
                <a:cs typeface="Consolas" pitchFamily="49" charset="0"/>
              </a:rPr>
              <a:t>回溯</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3000"/>
              </a:lnSpc>
              <a:spcBef>
                <a:spcPts val="1200"/>
              </a:spcBef>
              <a:buBlip>
                <a:blip r:embed="rId3"/>
              </a:buBlip>
            </a:pPr>
            <a:r>
              <a:rPr lang="zh-CN" altLang="zh-CN" sz="2000" smtClean="0">
                <a:solidFill>
                  <a:srgbClr val="0000FF"/>
                </a:solidFill>
                <a:latin typeface="Consolas" pitchFamily="49" charset="0"/>
                <a:ea typeface="楷体" pitchFamily="49" charset="-122"/>
                <a:cs typeface="Consolas" pitchFamily="49" charset="0"/>
              </a:rPr>
              <a:t>可以在理解递归调用实现过程的基础上，用栈来模拟递归执行过程即使用栈保存中间结果，从而将其转换为等效的非递归算法。称为</a:t>
            </a:r>
            <a:r>
              <a:rPr lang="zh-CN" altLang="zh-CN" sz="2000" smtClean="0">
                <a:solidFill>
                  <a:srgbClr val="FF0000"/>
                </a:solidFill>
                <a:latin typeface="Consolas" pitchFamily="49" charset="0"/>
                <a:ea typeface="楷体" pitchFamily="49" charset="-122"/>
                <a:cs typeface="Consolas" pitchFamily="49" charset="0"/>
              </a:rPr>
              <a:t>间接转换法</a:t>
            </a:r>
            <a:r>
              <a:rPr lang="zh-CN" altLang="zh-CN" sz="2000" smtClean="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sp>
        <p:nvSpPr>
          <p:cNvPr id="10" name="灯片编号占位符 9"/>
          <p:cNvSpPr>
            <a:spLocks noGrp="1"/>
          </p:cNvSpPr>
          <p:nvPr>
            <p:ph type="sldNum" sz="quarter" idx="12"/>
          </p:nvPr>
        </p:nvSpPr>
        <p:spPr/>
        <p:txBody>
          <a:bodyPr/>
          <a:lstStyle/>
          <a:p>
            <a:fld id="{F225F2F7-8AD0-4BEA-91DC-61D82E2F5127}" type="slidenum">
              <a:rPr lang="en-US" altLang="zh-CN" smtClean="0"/>
              <a:pPr/>
              <a:t>54</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028059"/>
            <a:ext cx="7929618" cy="44457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44000" bIns="144000" rtlCol="0">
            <a:spAutoFit/>
          </a:bodyPr>
          <a:lstStyle/>
          <a:p>
            <a:pPr algn="l">
              <a:lnSpc>
                <a:spcPct val="150000"/>
              </a:lnSpc>
            </a:pPr>
            <a:r>
              <a:rPr lang="en-US" sz="1800" smtClean="0">
                <a:solidFill>
                  <a:srgbClr val="0000FF"/>
                </a:solidFill>
                <a:latin typeface="Consolas" pitchFamily="49" charset="0"/>
                <a:ea typeface="仿宋" pitchFamily="49" charset="-122"/>
                <a:cs typeface="Consolas" pitchFamily="49" charset="0"/>
              </a:rPr>
              <a:t>void </a:t>
            </a:r>
            <a:r>
              <a:rPr lang="en-US" sz="1800" smtClean="0">
                <a:solidFill>
                  <a:srgbClr val="FF0000"/>
                </a:solidFill>
                <a:latin typeface="Consolas" pitchFamily="49" charset="0"/>
                <a:ea typeface="仿宋" pitchFamily="49" charset="-122"/>
                <a:cs typeface="Consolas" pitchFamily="49" charset="0"/>
              </a:rPr>
              <a:t>Hanoi1</a:t>
            </a:r>
            <a:r>
              <a:rPr lang="en-US" sz="1800" smtClean="0">
                <a:solidFill>
                  <a:srgbClr val="0000FF"/>
                </a:solidFill>
                <a:latin typeface="Consolas" pitchFamily="49" charset="0"/>
                <a:ea typeface="仿宋" pitchFamily="49" charset="-122"/>
                <a:cs typeface="Consolas" pitchFamily="49" charset="0"/>
              </a:rPr>
              <a:t>(int n，char X，char Y，char Z)</a:t>
            </a:r>
            <a:endParaRPr lang="zh-CN" altLang="en-US" sz="1800" smtClean="0">
              <a:solidFill>
                <a:srgbClr val="0000FF"/>
              </a:solidFill>
              <a:latin typeface="Consolas" pitchFamily="49" charset="0"/>
              <a:ea typeface="仿宋" pitchFamily="49" charset="-122"/>
              <a:cs typeface="Consolas" pitchFamily="49" charset="0"/>
            </a:endParaRPr>
          </a:p>
          <a:p>
            <a:pPr algn="l">
              <a:lnSpc>
                <a:spcPct val="150000"/>
              </a:lnSpc>
            </a:pPr>
            <a:r>
              <a:rPr lang="en-US" sz="1800" smtClean="0">
                <a:solidFill>
                  <a:srgbClr val="0000FF"/>
                </a:solidFill>
                <a:latin typeface="Consolas" pitchFamily="49" charset="0"/>
                <a:ea typeface="仿宋" pitchFamily="49" charset="-122"/>
                <a:cs typeface="Consolas" pitchFamily="49" charset="0"/>
              </a:rPr>
              <a:t>{	</a:t>
            </a:r>
          </a:p>
          <a:p>
            <a:pPr algn="l">
              <a:lnSpc>
                <a:spcPct val="150000"/>
              </a:lnSpc>
            </a:pPr>
            <a:r>
              <a:rPr lang="en-US" sz="1800" smtClean="0">
                <a:solidFill>
                  <a:srgbClr val="0000FF"/>
                </a:solidFill>
                <a:latin typeface="Consolas" pitchFamily="49" charset="0"/>
                <a:ea typeface="仿宋" pitchFamily="49" charset="-122"/>
                <a:cs typeface="Consolas" pitchFamily="49" charset="0"/>
              </a:rPr>
              <a:t>   if (n==1)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只有一个盘片的情况</a:t>
            </a:r>
          </a:p>
          <a:p>
            <a:pPr algn="l">
              <a:lnSpc>
                <a:spcPct val="150000"/>
              </a:lnSpc>
            </a:pPr>
            <a:r>
              <a:rPr lang="en-US" sz="1800" smtClean="0">
                <a:solidFill>
                  <a:srgbClr val="0000FF"/>
                </a:solidFill>
                <a:latin typeface="Consolas" pitchFamily="49" charset="0"/>
                <a:ea typeface="仿宋" pitchFamily="49" charset="-122"/>
                <a:cs typeface="Consolas" pitchFamily="49" charset="0"/>
              </a:rPr>
              <a:t>      printf("\t</a:t>
            </a:r>
            <a:r>
              <a:rPr lang="zh-CN" altLang="en-US" sz="1800" smtClean="0">
                <a:solidFill>
                  <a:srgbClr val="0000FF"/>
                </a:solidFill>
                <a:latin typeface="Consolas" pitchFamily="49" charset="0"/>
                <a:ea typeface="仿宋" pitchFamily="49" charset="-122"/>
                <a:cs typeface="Consolas" pitchFamily="49" charset="0"/>
              </a:rPr>
              <a:t>将第</a:t>
            </a:r>
            <a:r>
              <a:rPr lang="en-US" sz="1800" smtClean="0">
                <a:solidFill>
                  <a:srgbClr val="0000FF"/>
                </a:solidFill>
                <a:latin typeface="Consolas" pitchFamily="49" charset="0"/>
                <a:ea typeface="仿宋" pitchFamily="49" charset="-122"/>
                <a:cs typeface="Consolas" pitchFamily="49" charset="0"/>
              </a:rPr>
              <a:t>%d</a:t>
            </a:r>
            <a:r>
              <a:rPr lang="zh-CN" altLang="en-US" sz="1800" smtClean="0">
                <a:solidFill>
                  <a:srgbClr val="0000FF"/>
                </a:solidFill>
                <a:latin typeface="Consolas" pitchFamily="49" charset="0"/>
                <a:ea typeface="仿宋" pitchFamily="49" charset="-122"/>
                <a:cs typeface="Consolas" pitchFamily="49" charset="0"/>
              </a:rPr>
              <a:t>个盘片从</a:t>
            </a:r>
            <a:r>
              <a:rPr lang="en-US" sz="1800" smtClean="0">
                <a:solidFill>
                  <a:srgbClr val="0000FF"/>
                </a:solidFill>
                <a:latin typeface="Consolas" pitchFamily="49" charset="0"/>
                <a:ea typeface="仿宋" pitchFamily="49" charset="-122"/>
                <a:cs typeface="Consolas" pitchFamily="49" charset="0"/>
              </a:rPr>
              <a:t>%c</a:t>
            </a:r>
            <a:r>
              <a:rPr lang="zh-CN" altLang="en-US" sz="1800" smtClean="0">
                <a:solidFill>
                  <a:srgbClr val="0000FF"/>
                </a:solidFill>
                <a:latin typeface="Consolas" pitchFamily="49" charset="0"/>
                <a:ea typeface="仿宋" pitchFamily="49" charset="-122"/>
                <a:cs typeface="Consolas" pitchFamily="49" charset="0"/>
              </a:rPr>
              <a:t>移动到</a:t>
            </a:r>
            <a:r>
              <a:rPr lang="en-US" sz="1800" smtClean="0">
                <a:solidFill>
                  <a:srgbClr val="0000FF"/>
                </a:solidFill>
                <a:latin typeface="Consolas" pitchFamily="49" charset="0"/>
                <a:ea typeface="仿宋" pitchFamily="49" charset="-122"/>
                <a:cs typeface="Consolas" pitchFamily="49" charset="0"/>
              </a:rPr>
              <a:t>%c\n"，n，X，Z);</a:t>
            </a:r>
            <a:endParaRPr lang="zh-CN" altLang="en-US" sz="1800" smtClean="0">
              <a:solidFill>
                <a:srgbClr val="0000FF"/>
              </a:solidFill>
              <a:latin typeface="Consolas" pitchFamily="49" charset="0"/>
              <a:ea typeface="仿宋" pitchFamily="49" charset="-122"/>
              <a:cs typeface="Consolas" pitchFamily="49" charset="0"/>
            </a:endParaRPr>
          </a:p>
          <a:p>
            <a:pPr algn="l">
              <a:lnSpc>
                <a:spcPct val="150000"/>
              </a:lnSpc>
            </a:pPr>
            <a:r>
              <a:rPr lang="en-US" sz="1800" smtClean="0">
                <a:solidFill>
                  <a:srgbClr val="0000FF"/>
                </a:solidFill>
                <a:latin typeface="Consolas" pitchFamily="49" charset="0"/>
                <a:ea typeface="仿宋" pitchFamily="49" charset="-122"/>
                <a:cs typeface="Consolas" pitchFamily="49" charset="0"/>
              </a:rPr>
              <a:t>   else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有两个或多个盘片的情况</a:t>
            </a:r>
          </a:p>
          <a:p>
            <a:pPr algn="l">
              <a:lnSpc>
                <a:spcPct val="150000"/>
              </a:lnSpc>
            </a:pPr>
            <a:r>
              <a:rPr lang="en-US" sz="1800" smtClean="0">
                <a:solidFill>
                  <a:srgbClr val="0000FF"/>
                </a:solidFill>
                <a:latin typeface="Consolas" pitchFamily="49" charset="0"/>
                <a:ea typeface="仿宋" pitchFamily="49" charset="-122"/>
                <a:cs typeface="Consolas" pitchFamily="49" charset="0"/>
              </a:rPr>
              <a:t>   {	Hanoi1(n-1，X，Z，Y);</a:t>
            </a:r>
            <a:endParaRPr lang="zh-CN" altLang="en-US" sz="1800" smtClean="0">
              <a:solidFill>
                <a:srgbClr val="0000FF"/>
              </a:solidFill>
              <a:latin typeface="Consolas" pitchFamily="49" charset="0"/>
              <a:ea typeface="仿宋" pitchFamily="49" charset="-122"/>
              <a:cs typeface="Consolas" pitchFamily="49" charset="0"/>
            </a:endParaRPr>
          </a:p>
          <a:p>
            <a:pPr algn="l">
              <a:lnSpc>
                <a:spcPct val="150000"/>
              </a:lnSpc>
            </a:pPr>
            <a:r>
              <a:rPr lang="en-US" sz="1800" smtClean="0">
                <a:solidFill>
                  <a:srgbClr val="0000FF"/>
                </a:solidFill>
                <a:latin typeface="Consolas" pitchFamily="49" charset="0"/>
                <a:ea typeface="仿宋" pitchFamily="49" charset="-122"/>
                <a:cs typeface="Consolas" pitchFamily="49" charset="0"/>
              </a:rPr>
              <a:t>	printf("\t</a:t>
            </a:r>
            <a:r>
              <a:rPr lang="zh-CN" altLang="en-US" sz="1800" smtClean="0">
                <a:solidFill>
                  <a:srgbClr val="0000FF"/>
                </a:solidFill>
                <a:latin typeface="Consolas" pitchFamily="49" charset="0"/>
                <a:ea typeface="仿宋" pitchFamily="49" charset="-122"/>
                <a:cs typeface="Consolas" pitchFamily="49" charset="0"/>
              </a:rPr>
              <a:t>将第</a:t>
            </a:r>
            <a:r>
              <a:rPr lang="en-US" sz="1800" smtClean="0">
                <a:solidFill>
                  <a:srgbClr val="0000FF"/>
                </a:solidFill>
                <a:latin typeface="Consolas" pitchFamily="49" charset="0"/>
                <a:ea typeface="仿宋" pitchFamily="49" charset="-122"/>
                <a:cs typeface="Consolas" pitchFamily="49" charset="0"/>
              </a:rPr>
              <a:t>%d</a:t>
            </a:r>
            <a:r>
              <a:rPr lang="zh-CN" altLang="en-US" sz="1800" smtClean="0">
                <a:solidFill>
                  <a:srgbClr val="0000FF"/>
                </a:solidFill>
                <a:latin typeface="Consolas" pitchFamily="49" charset="0"/>
                <a:ea typeface="仿宋" pitchFamily="49" charset="-122"/>
                <a:cs typeface="Consolas" pitchFamily="49" charset="0"/>
              </a:rPr>
              <a:t>个盘片从</a:t>
            </a:r>
            <a:r>
              <a:rPr lang="en-US" sz="1800" smtClean="0">
                <a:solidFill>
                  <a:srgbClr val="0000FF"/>
                </a:solidFill>
                <a:latin typeface="Consolas" pitchFamily="49" charset="0"/>
                <a:ea typeface="仿宋" pitchFamily="49" charset="-122"/>
                <a:cs typeface="Consolas" pitchFamily="49" charset="0"/>
              </a:rPr>
              <a:t>%c</a:t>
            </a:r>
            <a:r>
              <a:rPr lang="zh-CN" altLang="en-US" sz="1800" smtClean="0">
                <a:solidFill>
                  <a:srgbClr val="0000FF"/>
                </a:solidFill>
                <a:latin typeface="Consolas" pitchFamily="49" charset="0"/>
                <a:ea typeface="仿宋" pitchFamily="49" charset="-122"/>
                <a:cs typeface="Consolas" pitchFamily="49" charset="0"/>
              </a:rPr>
              <a:t>移动到</a:t>
            </a:r>
            <a:r>
              <a:rPr lang="en-US" sz="1800" smtClean="0">
                <a:solidFill>
                  <a:srgbClr val="0000FF"/>
                </a:solidFill>
                <a:latin typeface="Consolas" pitchFamily="49" charset="0"/>
                <a:ea typeface="仿宋" pitchFamily="49" charset="-122"/>
                <a:cs typeface="Consolas" pitchFamily="49" charset="0"/>
              </a:rPr>
              <a:t>%c\n"，n，X，Z);</a:t>
            </a:r>
            <a:endParaRPr lang="zh-CN" altLang="en-US" sz="1800" smtClean="0">
              <a:solidFill>
                <a:srgbClr val="0000FF"/>
              </a:solidFill>
              <a:latin typeface="Consolas" pitchFamily="49" charset="0"/>
              <a:ea typeface="仿宋" pitchFamily="49" charset="-122"/>
              <a:cs typeface="Consolas" pitchFamily="49" charset="0"/>
            </a:endParaRPr>
          </a:p>
          <a:p>
            <a:pPr algn="l">
              <a:lnSpc>
                <a:spcPct val="150000"/>
              </a:lnSpc>
            </a:pPr>
            <a:r>
              <a:rPr lang="en-US" sz="1800" smtClean="0">
                <a:solidFill>
                  <a:srgbClr val="0000FF"/>
                </a:solidFill>
                <a:latin typeface="Consolas" pitchFamily="49" charset="0"/>
                <a:ea typeface="仿宋" pitchFamily="49" charset="-122"/>
                <a:cs typeface="Consolas" pitchFamily="49" charset="0"/>
              </a:rPr>
              <a:t>	Hanoi1(n-1，Y，X，Z);</a:t>
            </a:r>
            <a:endParaRPr lang="zh-CN" altLang="en-US" sz="1800" smtClean="0">
              <a:solidFill>
                <a:srgbClr val="0000FF"/>
              </a:solidFill>
              <a:latin typeface="Consolas" pitchFamily="49" charset="0"/>
              <a:ea typeface="仿宋" pitchFamily="49" charset="-122"/>
              <a:cs typeface="Consolas" pitchFamily="49" charset="0"/>
            </a:endParaRPr>
          </a:p>
          <a:p>
            <a:pPr algn="l">
              <a:lnSpc>
                <a:spcPct val="150000"/>
              </a:lnSpc>
            </a:pPr>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pPr algn="l">
              <a:lnSpc>
                <a:spcPct val="150000"/>
              </a:lnSpc>
            </a:pPr>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428596" y="357166"/>
            <a:ext cx="4143404" cy="400110"/>
          </a:xfrm>
          <a:prstGeom prst="rect">
            <a:avLst/>
          </a:prstGeom>
          <a:noFill/>
        </p:spPr>
        <p:txBody>
          <a:bodyPr wrap="square" rtlCol="0">
            <a:spAutoFit/>
          </a:bodyPr>
          <a:lstStyle/>
          <a:p>
            <a:pPr algn="l"/>
            <a:r>
              <a:rPr lang="en-US" sz="2000" smtClean="0">
                <a:solidFill>
                  <a:srgbClr val="FF0000"/>
                </a:solidFill>
                <a:latin typeface="Consolas" pitchFamily="49" charset="0"/>
                <a:ea typeface="微软雅黑" pitchFamily="34" charset="-122"/>
                <a:cs typeface="Consolas" pitchFamily="49" charset="0"/>
              </a:rPr>
              <a:t>Hanoi</a:t>
            </a:r>
            <a:r>
              <a:rPr lang="zh-CN" altLang="en-US" sz="2000" smtClean="0">
                <a:solidFill>
                  <a:srgbClr val="FF0000"/>
                </a:solidFill>
                <a:latin typeface="Consolas" pitchFamily="49" charset="0"/>
                <a:ea typeface="微软雅黑" pitchFamily="34" charset="-122"/>
                <a:cs typeface="Consolas" pitchFamily="49" charset="0"/>
              </a:rPr>
              <a:t>问题求解递归算法</a:t>
            </a:r>
          </a:p>
        </p:txBody>
      </p:sp>
      <p:sp>
        <p:nvSpPr>
          <p:cNvPr id="8" name="灯片编号占位符 7"/>
          <p:cNvSpPr>
            <a:spLocks noGrp="1"/>
          </p:cNvSpPr>
          <p:nvPr>
            <p:ph type="sldNum" sz="quarter" idx="12"/>
          </p:nvPr>
        </p:nvSpPr>
        <p:spPr/>
        <p:txBody>
          <a:bodyPr/>
          <a:lstStyle/>
          <a:p>
            <a:fld id="{F225F2F7-8AD0-4BEA-91DC-61D82E2F5127}" type="slidenum">
              <a:rPr lang="en-US" altLang="zh-CN" smtClean="0"/>
              <a:pPr/>
              <a:t>55</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357166"/>
            <a:ext cx="4143404" cy="400110"/>
          </a:xfrm>
          <a:prstGeom prst="rect">
            <a:avLst/>
          </a:prstGeom>
          <a:noFill/>
        </p:spPr>
        <p:txBody>
          <a:bodyPr wrap="square" rtlCol="0">
            <a:spAutoFit/>
          </a:bodyPr>
          <a:lstStyle/>
          <a:p>
            <a:pPr algn="l"/>
            <a:r>
              <a:rPr lang="en-US" sz="2000" smtClean="0">
                <a:solidFill>
                  <a:srgbClr val="FF0000"/>
                </a:solidFill>
                <a:latin typeface="Consolas" pitchFamily="49" charset="0"/>
                <a:ea typeface="微软雅黑" pitchFamily="34" charset="-122"/>
                <a:cs typeface="Consolas" pitchFamily="49" charset="0"/>
              </a:rPr>
              <a:t>Hanoi</a:t>
            </a:r>
            <a:r>
              <a:rPr lang="zh-CN" altLang="en-US" sz="2000" smtClean="0">
                <a:solidFill>
                  <a:srgbClr val="FF0000"/>
                </a:solidFill>
                <a:latin typeface="Consolas" pitchFamily="49" charset="0"/>
                <a:ea typeface="微软雅黑" pitchFamily="34" charset="-122"/>
                <a:cs typeface="Consolas" pitchFamily="49" charset="0"/>
              </a:rPr>
              <a:t>问题求解非递归算法</a:t>
            </a:r>
          </a:p>
        </p:txBody>
      </p:sp>
      <p:sp>
        <p:nvSpPr>
          <p:cNvPr id="4" name="TextBox 3"/>
          <p:cNvSpPr txBox="1"/>
          <p:nvPr/>
        </p:nvSpPr>
        <p:spPr>
          <a:xfrm>
            <a:off x="428596" y="1643050"/>
            <a:ext cx="8572560" cy="36828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44000" bIns="144000" rtlCol="0">
            <a:spAutoFit/>
          </a:bodyPr>
          <a:lstStyle/>
          <a:p>
            <a:pPr algn="l">
              <a:lnSpc>
                <a:spcPts val="2800"/>
              </a:lnSpc>
            </a:pPr>
            <a:r>
              <a:rPr lang="en-US" sz="1800" smtClean="0">
                <a:solidFill>
                  <a:srgbClr val="0000FF"/>
                </a:solidFill>
                <a:latin typeface="Consolas" pitchFamily="49" charset="0"/>
                <a:ea typeface="仿宋" pitchFamily="49" charset="-122"/>
                <a:cs typeface="Consolas" pitchFamily="49" charset="0"/>
              </a:rPr>
              <a:t>typedef struct</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800"/>
              </a:lnSpc>
            </a:pPr>
            <a:r>
              <a:rPr lang="en-US" sz="1800" smtClean="0">
                <a:solidFill>
                  <a:srgbClr val="0000FF"/>
                </a:solidFill>
                <a:latin typeface="Consolas" pitchFamily="49" charset="0"/>
                <a:ea typeface="仿宋" pitchFamily="49" charset="-122"/>
                <a:cs typeface="Consolas" pitchFamily="49" charset="0"/>
              </a:rPr>
              <a:t>{  int n;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盘片个数</a:t>
            </a:r>
          </a:p>
          <a:p>
            <a:pPr algn="l">
              <a:lnSpc>
                <a:spcPts val="2800"/>
              </a:lnSpc>
            </a:pPr>
            <a:r>
              <a:rPr lang="en-US" sz="1800" smtClean="0">
                <a:solidFill>
                  <a:srgbClr val="0000FF"/>
                </a:solidFill>
                <a:latin typeface="Consolas" pitchFamily="49" charset="0"/>
                <a:ea typeface="仿宋" pitchFamily="49" charset="-122"/>
                <a:cs typeface="Consolas" pitchFamily="49" charset="0"/>
              </a:rPr>
              <a:t>   char x，y，z;		</a:t>
            </a:r>
            <a:r>
              <a:rPr lang="en-US" sz="1800" smtClean="0">
                <a:solidFill>
                  <a:srgbClr val="00B0F0"/>
                </a:solidFill>
                <a:latin typeface="Consolas" pitchFamily="49" charset="0"/>
                <a:ea typeface="仿宋" pitchFamily="49" charset="-122"/>
                <a:cs typeface="Consolas" pitchFamily="49" charset="0"/>
              </a:rPr>
              <a:t>//3</a:t>
            </a:r>
            <a:r>
              <a:rPr lang="zh-CN" altLang="en-US" sz="1800" smtClean="0">
                <a:solidFill>
                  <a:srgbClr val="00B0F0"/>
                </a:solidFill>
                <a:latin typeface="Consolas" pitchFamily="49" charset="0"/>
                <a:ea typeface="仿宋" pitchFamily="49" charset="-122"/>
                <a:cs typeface="Consolas" pitchFamily="49" charset="0"/>
              </a:rPr>
              <a:t>个塔座</a:t>
            </a:r>
          </a:p>
          <a:p>
            <a:pPr algn="l">
              <a:lnSpc>
                <a:spcPts val="2800"/>
              </a:lnSpc>
            </a:pPr>
            <a:r>
              <a:rPr lang="en-US" sz="1800" smtClean="0">
                <a:solidFill>
                  <a:srgbClr val="0000FF"/>
                </a:solidFill>
                <a:latin typeface="Consolas" pitchFamily="49" charset="0"/>
                <a:ea typeface="仿宋" pitchFamily="49" charset="-122"/>
                <a:cs typeface="Consolas" pitchFamily="49" charset="0"/>
              </a:rPr>
              <a:t>   bool </a:t>
            </a:r>
            <a:r>
              <a:rPr lang="en-US" sz="1800" smtClean="0">
                <a:solidFill>
                  <a:srgbClr val="FF00FF"/>
                </a:solidFill>
                <a:latin typeface="Consolas" pitchFamily="49" charset="0"/>
                <a:ea typeface="仿宋" pitchFamily="49" charset="-122"/>
                <a:cs typeface="Consolas" pitchFamily="49" charset="0"/>
              </a:rPr>
              <a:t>flag</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可直接移动盘片时为</a:t>
            </a:r>
            <a:r>
              <a:rPr lang="en-US" sz="1800" smtClean="0">
                <a:solidFill>
                  <a:srgbClr val="00B0F0"/>
                </a:solidFill>
                <a:latin typeface="Consolas" pitchFamily="49" charset="0"/>
                <a:ea typeface="仿宋" pitchFamily="49" charset="-122"/>
                <a:cs typeface="Consolas" pitchFamily="49" charset="0"/>
              </a:rPr>
              <a:t>true，</a:t>
            </a:r>
            <a:r>
              <a:rPr lang="zh-CN" altLang="en-US" sz="1800" smtClean="0">
                <a:solidFill>
                  <a:srgbClr val="00B0F0"/>
                </a:solidFill>
                <a:latin typeface="Consolas" pitchFamily="49" charset="0"/>
                <a:ea typeface="仿宋" pitchFamily="49" charset="-122"/>
                <a:cs typeface="Consolas" pitchFamily="49" charset="0"/>
              </a:rPr>
              <a:t>否则为</a:t>
            </a:r>
            <a:r>
              <a:rPr lang="en-US" sz="1800" smtClean="0">
                <a:solidFill>
                  <a:srgbClr val="00B0F0"/>
                </a:solidFill>
                <a:latin typeface="Consolas" pitchFamily="49" charset="0"/>
                <a:ea typeface="仿宋" pitchFamily="49" charset="-122"/>
                <a:cs typeface="Consolas" pitchFamily="49" charset="0"/>
              </a:rPr>
              <a:t>false</a:t>
            </a:r>
            <a:endParaRPr lang="zh-CN" altLang="en-US" sz="1800" smtClean="0">
              <a:solidFill>
                <a:srgbClr val="00B0F0"/>
              </a:solidFill>
              <a:latin typeface="Consolas" pitchFamily="49" charset="0"/>
              <a:ea typeface="仿宋" pitchFamily="49" charset="-122"/>
              <a:cs typeface="Consolas" pitchFamily="49" charset="0"/>
            </a:endParaRPr>
          </a:p>
          <a:p>
            <a:pPr algn="l">
              <a:lnSpc>
                <a:spcPts val="2800"/>
              </a:lnSpc>
            </a:pP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FF0000"/>
                </a:solidFill>
                <a:latin typeface="Consolas" pitchFamily="49" charset="0"/>
                <a:ea typeface="仿宋" pitchFamily="49" charset="-122"/>
                <a:cs typeface="Consolas" pitchFamily="49" charset="0"/>
              </a:rPr>
              <a:t>ElemType</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顺序栈中元素类型</a:t>
            </a:r>
          </a:p>
          <a:p>
            <a:pPr algn="l">
              <a:lnSpc>
                <a:spcPct val="200000"/>
              </a:lnSpc>
            </a:pPr>
            <a:r>
              <a:rPr lang="en-US" sz="1800" smtClean="0">
                <a:solidFill>
                  <a:srgbClr val="0000FF"/>
                </a:solidFill>
                <a:latin typeface="Consolas" pitchFamily="49" charset="0"/>
                <a:ea typeface="仿宋" pitchFamily="49" charset="-122"/>
                <a:cs typeface="Consolas" pitchFamily="49" charset="0"/>
              </a:rPr>
              <a:t>typedef struct</a:t>
            </a:r>
            <a:endParaRPr lang="zh-CN" altLang="en-US" sz="1800" smtClean="0">
              <a:solidFill>
                <a:srgbClr val="0000FF"/>
              </a:solidFill>
              <a:latin typeface="Consolas" pitchFamily="49" charset="0"/>
              <a:ea typeface="仿宋" pitchFamily="49" charset="-122"/>
              <a:cs typeface="Consolas" pitchFamily="49" charset="0"/>
            </a:endParaRPr>
          </a:p>
          <a:p>
            <a:pPr algn="l">
              <a:lnSpc>
                <a:spcPts val="2800"/>
              </a:lnSpc>
            </a:pPr>
            <a:r>
              <a:rPr lang="en-US" sz="1800" smtClean="0">
                <a:solidFill>
                  <a:srgbClr val="0000FF"/>
                </a:solidFill>
                <a:latin typeface="Consolas" pitchFamily="49" charset="0"/>
                <a:ea typeface="仿宋" pitchFamily="49" charset="-122"/>
                <a:cs typeface="Consolas" pitchFamily="49" charset="0"/>
              </a:rPr>
              <a:t>{  ElemType data[MaxSize];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存放元素</a:t>
            </a:r>
          </a:p>
          <a:p>
            <a:pPr algn="l">
              <a:lnSpc>
                <a:spcPts val="2800"/>
              </a:lnSpc>
            </a:pPr>
            <a:r>
              <a:rPr lang="en-US" sz="1800" smtClean="0">
                <a:solidFill>
                  <a:srgbClr val="0000FF"/>
                </a:solidFill>
                <a:latin typeface="Consolas" pitchFamily="49" charset="0"/>
                <a:ea typeface="仿宋" pitchFamily="49" charset="-122"/>
                <a:cs typeface="Consolas" pitchFamily="49" charset="0"/>
              </a:rPr>
              <a:t>   int top;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栈顶指针</a:t>
            </a:r>
          </a:p>
          <a:p>
            <a:pPr algn="l">
              <a:lnSpc>
                <a:spcPts val="2800"/>
              </a:lnSpc>
            </a:pP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FF0000"/>
                </a:solidFill>
                <a:latin typeface="Consolas" pitchFamily="49" charset="0"/>
                <a:ea typeface="仿宋" pitchFamily="49" charset="-122"/>
                <a:cs typeface="Consolas" pitchFamily="49" charset="0"/>
              </a:rPr>
              <a:t>StackTyp</a:t>
            </a:r>
            <a:r>
              <a:rPr lang="en-US" sz="1800" smtClean="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e</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顺序栈类型</a:t>
            </a:r>
          </a:p>
        </p:txBody>
      </p:sp>
      <p:sp>
        <p:nvSpPr>
          <p:cNvPr id="5" name="TextBox 4"/>
          <p:cNvSpPr txBox="1"/>
          <p:nvPr/>
        </p:nvSpPr>
        <p:spPr>
          <a:xfrm>
            <a:off x="500034" y="1071546"/>
            <a:ext cx="3929090" cy="400110"/>
          </a:xfrm>
          <a:prstGeom prst="rect">
            <a:avLst/>
          </a:prstGeom>
          <a:noFill/>
        </p:spPr>
        <p:txBody>
          <a:bodyPr wrap="square" rtlCol="0">
            <a:spAutoFit/>
          </a:bodyPr>
          <a:lstStyle/>
          <a:p>
            <a:pPr algn="l"/>
            <a:r>
              <a:rPr lang="zh-CN" altLang="en-US" sz="2000" smtClean="0">
                <a:latin typeface="Consolas" pitchFamily="49" charset="0"/>
                <a:ea typeface="楷体" pitchFamily="49" charset="-122"/>
                <a:cs typeface="Consolas" pitchFamily="49" charset="0"/>
              </a:rPr>
              <a:t>设计顺序栈的类型如下</a:t>
            </a:r>
          </a:p>
        </p:txBody>
      </p:sp>
      <p:sp>
        <p:nvSpPr>
          <p:cNvPr id="8" name="灯片编号占位符 7"/>
          <p:cNvSpPr>
            <a:spLocks noGrp="1"/>
          </p:cNvSpPr>
          <p:nvPr>
            <p:ph type="sldNum" sz="quarter" idx="12"/>
          </p:nvPr>
        </p:nvSpPr>
        <p:spPr/>
        <p:txBody>
          <a:bodyPr/>
          <a:lstStyle/>
          <a:p>
            <a:fld id="{F225F2F7-8AD0-4BEA-91DC-61D82E2F5127}" type="slidenum">
              <a:rPr lang="en-US" altLang="zh-CN" smtClean="0"/>
              <a:pPr/>
              <a:t>56</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428604"/>
            <a:ext cx="8358246" cy="375329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wrap="square" lIns="180000" tIns="144000" bIns="144000" rtlCol="0">
            <a:spAutoFit/>
          </a:bodyPr>
          <a:lstStyle/>
          <a:p>
            <a:pPr algn="l">
              <a:lnSpc>
                <a:spcPct val="150000"/>
              </a:lnSpc>
            </a:pPr>
            <a:r>
              <a:rPr lang="en-US" sz="1800" smtClean="0">
                <a:solidFill>
                  <a:srgbClr val="0000FF"/>
                </a:solidFill>
                <a:latin typeface="Consolas" pitchFamily="49" charset="0"/>
                <a:ea typeface="仿宋" pitchFamily="49" charset="-122"/>
                <a:cs typeface="Consolas" pitchFamily="49" charset="0"/>
              </a:rPr>
              <a:t>void </a:t>
            </a:r>
            <a:r>
              <a:rPr lang="en-US" sz="1800" smtClean="0">
                <a:solidFill>
                  <a:srgbClr val="FF0000"/>
                </a:solidFill>
                <a:latin typeface="Consolas" pitchFamily="49" charset="0"/>
                <a:ea typeface="仿宋" pitchFamily="49" charset="-122"/>
                <a:cs typeface="Consolas" pitchFamily="49" charset="0"/>
              </a:rPr>
              <a:t>Hanoi2</a:t>
            </a:r>
            <a:r>
              <a:rPr lang="en-US" sz="1800" smtClean="0">
                <a:solidFill>
                  <a:srgbClr val="0000FF"/>
                </a:solidFill>
                <a:latin typeface="Consolas" pitchFamily="49" charset="0"/>
                <a:ea typeface="仿宋" pitchFamily="49" charset="-122"/>
                <a:cs typeface="Consolas" pitchFamily="49" charset="0"/>
              </a:rPr>
              <a:t>(int n，char x，char y，char z)</a:t>
            </a:r>
            <a:endParaRPr lang="zh-CN" altLang="en-US" sz="1800" smtClean="0">
              <a:solidFill>
                <a:srgbClr val="0000FF"/>
              </a:solidFill>
              <a:latin typeface="Consolas" pitchFamily="49" charset="0"/>
              <a:ea typeface="仿宋" pitchFamily="49" charset="-122"/>
              <a:cs typeface="Consolas" pitchFamily="49" charset="0"/>
            </a:endParaRPr>
          </a:p>
          <a:p>
            <a:pPr algn="l">
              <a:lnSpc>
                <a:spcPct val="150000"/>
              </a:lnSpc>
            </a:pPr>
            <a:r>
              <a:rPr lang="en-US" sz="1800" smtClean="0">
                <a:solidFill>
                  <a:srgbClr val="0000FF"/>
                </a:solidFill>
                <a:latin typeface="Consolas" pitchFamily="49" charset="0"/>
                <a:ea typeface="仿宋" pitchFamily="49" charset="-122"/>
                <a:cs typeface="Consolas" pitchFamily="49" charset="0"/>
              </a:rPr>
              <a:t>{</a:t>
            </a:r>
          </a:p>
          <a:p>
            <a:pPr algn="l">
              <a:lnSpc>
                <a:spcPct val="150000"/>
              </a:lnSpc>
            </a:pPr>
            <a:r>
              <a:rPr lang="en-US" sz="1800" smtClean="0">
                <a:solidFill>
                  <a:srgbClr val="0000FF"/>
                </a:solidFill>
                <a:latin typeface="Consolas" pitchFamily="49" charset="0"/>
                <a:ea typeface="仿宋" pitchFamily="49" charset="-122"/>
                <a:cs typeface="Consolas" pitchFamily="49" charset="0"/>
              </a:rPr>
              <a:t>   StackType *st;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定义顺序栈指针</a:t>
            </a:r>
          </a:p>
          <a:p>
            <a:pPr algn="l">
              <a:lnSpc>
                <a:spcPct val="150000"/>
              </a:lnSpc>
            </a:pPr>
            <a:r>
              <a:rPr lang="en-US" sz="1800" smtClean="0">
                <a:solidFill>
                  <a:srgbClr val="0000FF"/>
                </a:solidFill>
                <a:latin typeface="Consolas" pitchFamily="49" charset="0"/>
                <a:ea typeface="仿宋" pitchFamily="49" charset="-122"/>
                <a:cs typeface="Consolas" pitchFamily="49" charset="0"/>
              </a:rPr>
              <a:t>   ElemType e，e1，e2，e3;</a:t>
            </a:r>
            <a:endParaRPr lang="zh-CN" altLang="en-US" sz="1800" smtClean="0">
              <a:solidFill>
                <a:srgbClr val="0000FF"/>
              </a:solidFill>
              <a:latin typeface="Consolas" pitchFamily="49" charset="0"/>
              <a:ea typeface="仿宋" pitchFamily="49" charset="-122"/>
              <a:cs typeface="Consolas" pitchFamily="49" charset="0"/>
            </a:endParaRPr>
          </a:p>
          <a:p>
            <a:pPr algn="l">
              <a:lnSpc>
                <a:spcPct val="150000"/>
              </a:lnSpc>
            </a:pPr>
            <a:r>
              <a:rPr lang="en-US" sz="1800" smtClean="0">
                <a:solidFill>
                  <a:srgbClr val="0000FF"/>
                </a:solidFill>
                <a:latin typeface="Consolas" pitchFamily="49" charset="0"/>
                <a:ea typeface="仿宋" pitchFamily="49" charset="-122"/>
                <a:cs typeface="Consolas" pitchFamily="49" charset="0"/>
              </a:rPr>
              <a:t>   if (n&lt;=0) return;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参数错误时直接返回</a:t>
            </a:r>
          </a:p>
          <a:p>
            <a:pPr algn="l">
              <a:lnSpc>
                <a:spcPct val="200000"/>
              </a:lnSpc>
            </a:pPr>
            <a:r>
              <a:rPr lang="en-US" sz="1800" smtClean="0">
                <a:solidFill>
                  <a:srgbClr val="0000FF"/>
                </a:solidFill>
                <a:latin typeface="Consolas" pitchFamily="49" charset="0"/>
                <a:ea typeface="仿宋" pitchFamily="49" charset="-122"/>
                <a:cs typeface="Consolas" pitchFamily="49" charset="0"/>
              </a:rPr>
              <a:t>   InitStack(st);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初始化栈</a:t>
            </a:r>
          </a:p>
          <a:p>
            <a:pPr algn="l">
              <a:lnSpc>
                <a:spcPct val="150000"/>
              </a:lnSpc>
            </a:pPr>
            <a:r>
              <a:rPr lang="en-US" sz="1800" smtClean="0">
                <a:solidFill>
                  <a:srgbClr val="0000FF"/>
                </a:solidFill>
                <a:latin typeface="Consolas" pitchFamily="49" charset="0"/>
                <a:ea typeface="仿宋" pitchFamily="49" charset="-122"/>
                <a:cs typeface="Consolas" pitchFamily="49" charset="0"/>
              </a:rPr>
              <a:t>   e.n=n; e.x=x; e.y=y; e.z=z; e.flag=false;</a:t>
            </a:r>
            <a:endParaRPr lang="zh-CN" altLang="en-US" sz="1800" smtClean="0">
              <a:solidFill>
                <a:srgbClr val="0000FF"/>
              </a:solidFill>
              <a:latin typeface="Consolas" pitchFamily="49" charset="0"/>
              <a:ea typeface="仿宋" pitchFamily="49" charset="-122"/>
              <a:cs typeface="Consolas" pitchFamily="49" charset="0"/>
            </a:endParaRPr>
          </a:p>
          <a:p>
            <a:pPr algn="l">
              <a:lnSpc>
                <a:spcPct val="150000"/>
              </a:lnSpc>
            </a:pPr>
            <a:r>
              <a:rPr lang="en-US" sz="1800" smtClean="0">
                <a:solidFill>
                  <a:srgbClr val="0000FF"/>
                </a:solidFill>
                <a:latin typeface="Consolas" pitchFamily="49" charset="0"/>
                <a:ea typeface="仿宋" pitchFamily="49" charset="-122"/>
                <a:cs typeface="Consolas" pitchFamily="49" charset="0"/>
              </a:rPr>
              <a:t>   Push(st，e);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元素</a:t>
            </a:r>
            <a:r>
              <a:rPr lang="en-US" sz="1800" smtClean="0">
                <a:solidFill>
                  <a:srgbClr val="00B0F0"/>
                </a:solidFill>
                <a:latin typeface="Consolas" pitchFamily="49" charset="0"/>
                <a:ea typeface="仿宋" pitchFamily="49" charset="-122"/>
                <a:cs typeface="Consolas" pitchFamily="49" charset="0"/>
              </a:rPr>
              <a:t>e</a:t>
            </a:r>
            <a:r>
              <a:rPr lang="zh-CN" altLang="en-US" sz="1800" smtClean="0">
                <a:solidFill>
                  <a:srgbClr val="00B0F0"/>
                </a:solidFill>
                <a:latin typeface="Consolas" pitchFamily="49" charset="0"/>
                <a:ea typeface="仿宋" pitchFamily="49" charset="-122"/>
                <a:cs typeface="Consolas" pitchFamily="49" charset="0"/>
              </a:rPr>
              <a:t>进栈</a:t>
            </a:r>
            <a:endParaRPr lang="zh-CN" altLang="en-US" sz="1800" smtClean="0">
              <a:solidFill>
                <a:srgbClr val="0000FF"/>
              </a:solidFill>
              <a:latin typeface="Consolas" pitchFamily="49" charset="0"/>
              <a:ea typeface="仿宋" pitchFamily="49" charset="-122"/>
              <a:cs typeface="Consolas" pitchFamily="49" charset="0"/>
            </a:endParaRPr>
          </a:p>
        </p:txBody>
      </p:sp>
      <p:grpSp>
        <p:nvGrpSpPr>
          <p:cNvPr id="2" name="组合 5"/>
          <p:cNvGrpSpPr/>
          <p:nvPr/>
        </p:nvGrpSpPr>
        <p:grpSpPr>
          <a:xfrm>
            <a:off x="428596" y="4214818"/>
            <a:ext cx="3643338" cy="1226588"/>
            <a:chOff x="428596" y="4214818"/>
            <a:chExt cx="3643338" cy="1226588"/>
          </a:xfrm>
        </p:grpSpPr>
        <p:sp>
          <p:nvSpPr>
            <p:cNvPr id="4" name="TextBox 3"/>
            <p:cNvSpPr txBox="1"/>
            <p:nvPr/>
          </p:nvSpPr>
          <p:spPr>
            <a:xfrm>
              <a:off x="428596" y="5072074"/>
              <a:ext cx="3643338" cy="369332"/>
            </a:xfrm>
            <a:prstGeom prst="rect">
              <a:avLst/>
            </a:prstGeom>
            <a:noFill/>
          </p:spPr>
          <p:txBody>
            <a:bodyPr wrap="square" rtlCol="0">
              <a:spAutoFit/>
            </a:bodyPr>
            <a:lstStyle/>
            <a:p>
              <a:pPr algn="l"/>
              <a:r>
                <a:rPr lang="en-US" sz="1800" smtClean="0">
                  <a:solidFill>
                    <a:srgbClr val="FF0000"/>
                  </a:solidFill>
                  <a:latin typeface="Consolas" pitchFamily="49" charset="0"/>
                  <a:ea typeface="微软雅黑" pitchFamily="34" charset="-122"/>
                  <a:cs typeface="Consolas" pitchFamily="49" charset="0"/>
                </a:rPr>
                <a:t>Hanoi</a:t>
              </a:r>
              <a:r>
                <a:rPr lang="en-US" sz="1800" smtClean="0">
                  <a:latin typeface="Consolas" pitchFamily="49" charset="0"/>
                  <a:ea typeface="微软雅黑" pitchFamily="34" charset="-122"/>
                  <a:cs typeface="Consolas" pitchFamily="49" charset="0"/>
                </a:rPr>
                <a:t>(n，X，Y，Z)</a:t>
              </a:r>
              <a:r>
                <a:rPr lang="zh-CN" altLang="en-US" sz="1800" smtClean="0">
                  <a:latin typeface="Consolas" pitchFamily="49" charset="0"/>
                  <a:ea typeface="微软雅黑" pitchFamily="34" charset="-122"/>
                  <a:cs typeface="Consolas" pitchFamily="49" charset="0"/>
                </a:rPr>
                <a:t>任务进栈</a:t>
              </a:r>
            </a:p>
          </p:txBody>
        </p:sp>
        <p:sp>
          <p:nvSpPr>
            <p:cNvPr id="5" name="上箭头 4"/>
            <p:cNvSpPr/>
            <p:nvPr/>
          </p:nvSpPr>
          <p:spPr>
            <a:xfrm>
              <a:off x="1571604" y="4214818"/>
              <a:ext cx="214314" cy="785818"/>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9" name="灯片编号占位符 8"/>
          <p:cNvSpPr>
            <a:spLocks noGrp="1"/>
          </p:cNvSpPr>
          <p:nvPr>
            <p:ph type="sldNum" sz="quarter" idx="12"/>
          </p:nvPr>
        </p:nvSpPr>
        <p:spPr/>
        <p:txBody>
          <a:bodyPr/>
          <a:lstStyle/>
          <a:p>
            <a:fld id="{F225F2F7-8AD0-4BEA-91DC-61D82E2F5127}" type="slidenum">
              <a:rPr lang="en-US" altLang="zh-CN" smtClean="0"/>
              <a:pPr/>
              <a:t>57</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14498"/>
            <a:ext cx="8501122" cy="419602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wrap="square" rtlCol="0">
            <a:spAutoFit/>
          </a:bodyPr>
          <a:lstStyle/>
          <a:p>
            <a:pPr algn="l">
              <a:lnSpc>
                <a:spcPts val="3200"/>
              </a:lnSpc>
            </a:pPr>
            <a:r>
              <a:rPr lang="en-US" sz="1800" smtClean="0">
                <a:solidFill>
                  <a:srgbClr val="0000FF"/>
                </a:solidFill>
                <a:latin typeface="Consolas" pitchFamily="49" charset="0"/>
                <a:ea typeface="仿宋" pitchFamily="49" charset="-122"/>
                <a:cs typeface="Consolas" pitchFamily="49" charset="0"/>
              </a:rPr>
              <a:t>   while (!StackEmpty(st))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栈不空循环</a:t>
            </a:r>
          </a:p>
          <a:p>
            <a:pPr algn="l">
              <a:lnSpc>
                <a:spcPts val="3200"/>
              </a:lnSpc>
            </a:pPr>
            <a:r>
              <a:rPr lang="en-US" sz="1800" smtClean="0">
                <a:solidFill>
                  <a:srgbClr val="0000FF"/>
                </a:solidFill>
                <a:latin typeface="Consolas" pitchFamily="49" charset="0"/>
                <a:ea typeface="仿宋" pitchFamily="49" charset="-122"/>
                <a:cs typeface="Consolas" pitchFamily="49" charset="0"/>
              </a:rPr>
              <a:t>   {  Pop(st，e);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出栈元素</a:t>
            </a:r>
            <a:r>
              <a:rPr lang="en-US" sz="1800" smtClean="0">
                <a:solidFill>
                  <a:srgbClr val="00B0F0"/>
                </a:solidFill>
                <a:latin typeface="Consolas" pitchFamily="49" charset="0"/>
                <a:ea typeface="仿宋" pitchFamily="49" charset="-122"/>
                <a:cs typeface="Consolas" pitchFamily="49" charset="0"/>
              </a:rPr>
              <a:t>e</a:t>
            </a:r>
            <a:endParaRPr lang="zh-CN" altLang="en-US" sz="1800" smtClean="0">
              <a:solidFill>
                <a:srgbClr val="00B0F0"/>
              </a:solidFill>
              <a:latin typeface="Consolas" pitchFamily="49" charset="0"/>
              <a:ea typeface="仿宋" pitchFamily="49" charset="-122"/>
              <a:cs typeface="Consolas" pitchFamily="49" charset="0"/>
            </a:endParaRPr>
          </a:p>
          <a:p>
            <a:pPr algn="l">
              <a:lnSpc>
                <a:spcPts val="3200"/>
              </a:lnSpc>
            </a:pPr>
            <a:r>
              <a:rPr lang="en-US" sz="1800" smtClean="0">
                <a:solidFill>
                  <a:srgbClr val="0000FF"/>
                </a:solidFill>
                <a:latin typeface="Consolas" pitchFamily="49" charset="0"/>
                <a:ea typeface="仿宋" pitchFamily="49" charset="-122"/>
                <a:cs typeface="Consolas" pitchFamily="49" charset="0"/>
              </a:rPr>
              <a:t>      if (e.flag==false)	</a:t>
            </a:r>
            <a:r>
              <a:rPr lang="en-US" sz="1800" smtClean="0">
                <a:solidFill>
                  <a:srgbClr val="0070C0"/>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当不能直接移动盘片时</a:t>
            </a:r>
          </a:p>
          <a:p>
            <a:pPr algn="l">
              <a:lnSpc>
                <a:spcPts val="3200"/>
              </a:lnSpc>
            </a:pPr>
            <a:r>
              <a:rPr lang="en-US" sz="1800" smtClean="0">
                <a:solidFill>
                  <a:srgbClr val="0000FF"/>
                </a:solidFill>
                <a:latin typeface="Consolas" pitchFamily="49" charset="0"/>
                <a:ea typeface="仿宋" pitchFamily="49" charset="-122"/>
                <a:cs typeface="Consolas" pitchFamily="49" charset="0"/>
              </a:rPr>
              <a:t>      {  e1.n=e.n-1; e1.x=e.</a:t>
            </a:r>
            <a:r>
              <a:rPr lang="en-US" sz="1800" smtClean="0">
                <a:solidFill>
                  <a:srgbClr val="FF0000"/>
                </a:solidFill>
                <a:latin typeface="Consolas" pitchFamily="49" charset="0"/>
                <a:ea typeface="仿宋" pitchFamily="49" charset="-122"/>
                <a:cs typeface="Consolas" pitchFamily="49" charset="0"/>
              </a:rPr>
              <a:t>y</a:t>
            </a:r>
            <a:r>
              <a:rPr lang="en-US" sz="1800" smtClean="0">
                <a:solidFill>
                  <a:srgbClr val="0000FF"/>
                </a:solidFill>
                <a:latin typeface="Consolas" pitchFamily="49" charset="0"/>
                <a:ea typeface="仿宋" pitchFamily="49" charset="-122"/>
                <a:cs typeface="Consolas" pitchFamily="49" charset="0"/>
              </a:rPr>
              <a:t>;  e1.y=e.</a:t>
            </a:r>
            <a:r>
              <a:rPr lang="en-US" sz="1800" smtClean="0">
                <a:solidFill>
                  <a:srgbClr val="FF0000"/>
                </a:solidFill>
                <a:latin typeface="Consolas" pitchFamily="49" charset="0"/>
                <a:ea typeface="仿宋" pitchFamily="49" charset="-122"/>
                <a:cs typeface="Consolas" pitchFamily="49" charset="0"/>
              </a:rPr>
              <a:t>x</a:t>
            </a:r>
            <a:r>
              <a:rPr lang="en-US" sz="1800" smtClean="0">
                <a:solidFill>
                  <a:srgbClr val="0000FF"/>
                </a:solidFill>
                <a:latin typeface="Consolas" pitchFamily="49" charset="0"/>
                <a:ea typeface="仿宋" pitchFamily="49" charset="-122"/>
                <a:cs typeface="Consolas" pitchFamily="49" charset="0"/>
              </a:rPr>
              <a:t>;  e1.z=e.</a:t>
            </a:r>
            <a:r>
              <a:rPr lang="en-US" sz="1800" smtClean="0">
                <a:solidFill>
                  <a:srgbClr val="FF0000"/>
                </a:solidFill>
                <a:latin typeface="Consolas" pitchFamily="49" charset="0"/>
                <a:ea typeface="仿宋" pitchFamily="49" charset="-122"/>
                <a:cs typeface="Consolas" pitchFamily="49" charset="0"/>
              </a:rPr>
              <a:t>z</a:t>
            </a:r>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a:p>
            <a:pPr algn="l">
              <a:lnSpc>
                <a:spcPts val="3200"/>
              </a:lnSpc>
            </a:pPr>
            <a:r>
              <a:rPr lang="en-US" sz="1800" smtClean="0">
                <a:solidFill>
                  <a:srgbClr val="0000FF"/>
                </a:solidFill>
                <a:latin typeface="Consolas" pitchFamily="49" charset="0"/>
                <a:ea typeface="仿宋" pitchFamily="49" charset="-122"/>
                <a:cs typeface="Consolas" pitchFamily="49" charset="0"/>
              </a:rPr>
              <a:t>	  if (e1.n==1)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只有一个盘片时可直接移动</a:t>
            </a:r>
          </a:p>
          <a:p>
            <a:pPr algn="l">
              <a:lnSpc>
                <a:spcPts val="3200"/>
              </a:lnSpc>
            </a:pPr>
            <a:r>
              <a:rPr lang="en-US" sz="1800" smtClean="0">
                <a:solidFill>
                  <a:srgbClr val="0000FF"/>
                </a:solidFill>
                <a:latin typeface="Consolas" pitchFamily="49" charset="0"/>
                <a:ea typeface="仿宋" pitchFamily="49" charset="-122"/>
                <a:cs typeface="Consolas" pitchFamily="49" charset="0"/>
              </a:rPr>
              <a:t>	     e1.flag=true;</a:t>
            </a:r>
            <a:endParaRPr lang="zh-CN" altLang="en-US" sz="1800" smtClean="0">
              <a:solidFill>
                <a:srgbClr val="0000FF"/>
              </a:solidFill>
              <a:latin typeface="Consolas" pitchFamily="49" charset="0"/>
              <a:ea typeface="仿宋" pitchFamily="49" charset="-122"/>
              <a:cs typeface="Consolas" pitchFamily="49" charset="0"/>
            </a:endParaRPr>
          </a:p>
          <a:p>
            <a:pPr algn="l">
              <a:lnSpc>
                <a:spcPts val="3200"/>
              </a:lnSpc>
            </a:pPr>
            <a:r>
              <a:rPr lang="en-US" sz="1800" smtClean="0">
                <a:solidFill>
                  <a:srgbClr val="0000FF"/>
                </a:solidFill>
                <a:latin typeface="Consolas" pitchFamily="49" charset="0"/>
                <a:ea typeface="仿宋" pitchFamily="49" charset="-122"/>
                <a:cs typeface="Consolas" pitchFamily="49" charset="0"/>
              </a:rPr>
              <a:t>	  else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有一个以上盘片时不能直接移动</a:t>
            </a:r>
          </a:p>
          <a:p>
            <a:pPr algn="l">
              <a:lnSpc>
                <a:spcPts val="3200"/>
              </a:lnSpc>
            </a:pPr>
            <a:r>
              <a:rPr lang="en-US" sz="1800" smtClean="0">
                <a:solidFill>
                  <a:srgbClr val="0000FF"/>
                </a:solidFill>
                <a:latin typeface="Consolas" pitchFamily="49" charset="0"/>
                <a:ea typeface="仿宋" pitchFamily="49" charset="-122"/>
                <a:cs typeface="Consolas" pitchFamily="49" charset="0"/>
              </a:rPr>
              <a:t>	     e1.flag=false;</a:t>
            </a:r>
            <a:endParaRPr lang="zh-CN" altLang="en-US" sz="1800" smtClean="0">
              <a:solidFill>
                <a:srgbClr val="0000FF"/>
              </a:solidFill>
              <a:latin typeface="Consolas" pitchFamily="49" charset="0"/>
              <a:ea typeface="仿宋" pitchFamily="49" charset="-122"/>
              <a:cs typeface="Consolas" pitchFamily="49" charset="0"/>
            </a:endParaRPr>
          </a:p>
          <a:p>
            <a:pPr algn="l">
              <a:lnSpc>
                <a:spcPts val="3200"/>
              </a:lnSpc>
            </a:pPr>
            <a:r>
              <a:rPr lang="en-US" sz="1800" smtClean="0">
                <a:solidFill>
                  <a:srgbClr val="0000FF"/>
                </a:solidFill>
                <a:latin typeface="Consolas" pitchFamily="49" charset="0"/>
                <a:ea typeface="仿宋" pitchFamily="49" charset="-122"/>
                <a:cs typeface="Consolas" pitchFamily="49" charset="0"/>
              </a:rPr>
              <a:t>	  Push(st，e1);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处理</a:t>
            </a:r>
            <a:r>
              <a:rPr lang="en-US" sz="1800" smtClean="0">
                <a:solidFill>
                  <a:srgbClr val="00B0F0"/>
                </a:solidFill>
                <a:latin typeface="Consolas" pitchFamily="49" charset="0"/>
                <a:ea typeface="仿宋" pitchFamily="49" charset="-122"/>
                <a:cs typeface="Consolas" pitchFamily="49" charset="0"/>
              </a:rPr>
              <a:t>Hanoi(n-1，y，x，z)</a:t>
            </a:r>
            <a:r>
              <a:rPr lang="zh-CN" altLang="en-US" sz="1800" smtClean="0">
                <a:solidFill>
                  <a:srgbClr val="00B0F0"/>
                </a:solidFill>
                <a:latin typeface="Consolas" pitchFamily="49" charset="0"/>
                <a:ea typeface="仿宋" pitchFamily="49" charset="-122"/>
                <a:cs typeface="Consolas" pitchFamily="49" charset="0"/>
              </a:rPr>
              <a:t>步骤</a:t>
            </a:r>
            <a:endParaRPr lang="en-US" altLang="zh-CN" sz="1800" smtClean="0">
              <a:solidFill>
                <a:srgbClr val="00B0F0"/>
              </a:solidFill>
              <a:latin typeface="Consolas" pitchFamily="49" charset="0"/>
              <a:ea typeface="仿宋" pitchFamily="49" charset="-122"/>
              <a:cs typeface="Consolas" pitchFamily="49" charset="0"/>
            </a:endParaRPr>
          </a:p>
          <a:p>
            <a:pPr algn="l">
              <a:lnSpc>
                <a:spcPts val="3200"/>
              </a:lnSpc>
            </a:pPr>
            <a:endParaRPr lang="zh-CN" altLang="en-US" sz="1800" smtClean="0">
              <a:solidFill>
                <a:srgbClr val="0070C0"/>
              </a:solidFill>
              <a:latin typeface="Consolas" pitchFamily="49" charset="0"/>
              <a:ea typeface="仿宋" pitchFamily="49" charset="-122"/>
              <a:cs typeface="Consolas" pitchFamily="49" charset="0"/>
            </a:endParaRPr>
          </a:p>
        </p:txBody>
      </p:sp>
      <p:sp>
        <p:nvSpPr>
          <p:cNvPr id="4" name="TextBox 3"/>
          <p:cNvSpPr txBox="1"/>
          <p:nvPr/>
        </p:nvSpPr>
        <p:spPr>
          <a:xfrm>
            <a:off x="357158" y="5000636"/>
            <a:ext cx="3071834" cy="369332"/>
          </a:xfrm>
          <a:prstGeom prst="rect">
            <a:avLst/>
          </a:prstGeom>
          <a:noFill/>
        </p:spPr>
        <p:txBody>
          <a:bodyPr wrap="square" rtlCol="0">
            <a:spAutoFit/>
          </a:bodyPr>
          <a:lstStyle/>
          <a:p>
            <a:pPr algn="l"/>
            <a:r>
              <a:rPr lang="en-US" sz="1800" smtClean="0">
                <a:solidFill>
                  <a:srgbClr val="FF0000"/>
                </a:solidFill>
                <a:latin typeface="Consolas" pitchFamily="49" charset="0"/>
                <a:ea typeface="仿宋" pitchFamily="49" charset="-122"/>
                <a:cs typeface="Consolas" pitchFamily="49" charset="0"/>
              </a:rPr>
              <a:t>Hanoi</a:t>
            </a:r>
            <a:r>
              <a:rPr lang="en-US" sz="1800" smtClean="0">
                <a:latin typeface="Consolas" pitchFamily="49" charset="0"/>
                <a:ea typeface="仿宋" pitchFamily="49" charset="-122"/>
                <a:cs typeface="Consolas" pitchFamily="49" charset="0"/>
              </a:rPr>
              <a:t>(n，X，Y，Z)</a:t>
            </a:r>
            <a:r>
              <a:rPr lang="zh-CN" altLang="en-US" sz="1800" smtClean="0">
                <a:latin typeface="Consolas" pitchFamily="49" charset="0"/>
                <a:ea typeface="仿宋" pitchFamily="49" charset="-122"/>
                <a:cs typeface="Consolas" pitchFamily="49" charset="0"/>
              </a:rPr>
              <a:t>任务</a:t>
            </a:r>
          </a:p>
        </p:txBody>
      </p:sp>
      <p:sp>
        <p:nvSpPr>
          <p:cNvPr id="5" name="TextBox 4"/>
          <p:cNvSpPr txBox="1"/>
          <p:nvPr/>
        </p:nvSpPr>
        <p:spPr>
          <a:xfrm>
            <a:off x="3357554" y="5488560"/>
            <a:ext cx="335758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sz="1800" smtClean="0">
                <a:solidFill>
                  <a:srgbClr val="0000FF"/>
                </a:solidFill>
                <a:latin typeface="Consolas" pitchFamily="49" charset="0"/>
                <a:ea typeface="仿宋" pitchFamily="49" charset="-122"/>
                <a:cs typeface="Consolas" pitchFamily="49" charset="0"/>
                <a:sym typeface="Wingdings"/>
              </a:rPr>
              <a:t> </a:t>
            </a:r>
            <a:r>
              <a:rPr lang="en-US" sz="1800" smtClean="0">
                <a:solidFill>
                  <a:srgbClr val="FF0000"/>
                </a:solidFill>
                <a:latin typeface="Consolas" pitchFamily="49" charset="0"/>
                <a:ea typeface="仿宋" pitchFamily="49" charset="-122"/>
                <a:cs typeface="Consolas" pitchFamily="49" charset="0"/>
              </a:rPr>
              <a:t>Hanoi</a:t>
            </a:r>
            <a:r>
              <a:rPr lang="en-US" sz="1800" smtClean="0">
                <a:solidFill>
                  <a:srgbClr val="0000FF"/>
                </a:solidFill>
                <a:latin typeface="Consolas" pitchFamily="49" charset="0"/>
                <a:ea typeface="仿宋" pitchFamily="49" charset="-122"/>
                <a:cs typeface="Consolas" pitchFamily="49" charset="0"/>
              </a:rPr>
              <a:t>(n-1，Y，X，Z)</a:t>
            </a:r>
            <a:r>
              <a:rPr lang="zh-CN" altLang="en-US" sz="1800" smtClean="0">
                <a:solidFill>
                  <a:srgbClr val="0000FF"/>
                </a:solidFill>
                <a:latin typeface="Consolas" pitchFamily="49" charset="0"/>
                <a:ea typeface="仿宋" pitchFamily="49" charset="-122"/>
                <a:cs typeface="Consolas" pitchFamily="49" charset="0"/>
              </a:rPr>
              <a:t>任务</a:t>
            </a:r>
          </a:p>
        </p:txBody>
      </p:sp>
      <p:sp>
        <p:nvSpPr>
          <p:cNvPr id="6" name="TextBox 5"/>
          <p:cNvSpPr txBox="1"/>
          <p:nvPr/>
        </p:nvSpPr>
        <p:spPr>
          <a:xfrm>
            <a:off x="3357554" y="4929198"/>
            <a:ext cx="3643338" cy="369332"/>
          </a:xfrm>
          <a:prstGeom prst="rect">
            <a:avLst/>
          </a:prstGeom>
          <a:noFill/>
        </p:spPr>
        <p:txBody>
          <a:bodyPr wrap="square" rtlCol="0">
            <a:spAutoFit/>
          </a:bodyPr>
          <a:lstStyle/>
          <a:p>
            <a:pPr algn="l"/>
            <a:r>
              <a:rPr lang="en-US" sz="1800" smtClean="0">
                <a:solidFill>
                  <a:srgbClr val="FF0000"/>
                </a:solidFill>
                <a:latin typeface="Consolas" pitchFamily="49" charset="0"/>
                <a:ea typeface="仿宋" pitchFamily="49" charset="-122"/>
                <a:cs typeface="Consolas" pitchFamily="49" charset="0"/>
                <a:sym typeface="Wingdings"/>
              </a:rPr>
              <a:t> Move(</a:t>
            </a:r>
            <a:r>
              <a:rPr lang="en-US" sz="1800" smtClean="0">
                <a:latin typeface="Consolas" pitchFamily="49" charset="0"/>
                <a:ea typeface="仿宋" pitchFamily="49" charset="-122"/>
                <a:cs typeface="Consolas" pitchFamily="49" charset="0"/>
              </a:rPr>
              <a:t>n，X</a:t>
            </a:r>
            <a:r>
              <a:rPr lang="zh-CN" altLang="en-US" sz="1800" smtClean="0">
                <a:latin typeface="Consolas" pitchFamily="49" charset="0"/>
                <a:ea typeface="仿宋" pitchFamily="49" charset="-122"/>
                <a:cs typeface="Consolas" pitchFamily="49" charset="0"/>
              </a:rPr>
              <a:t>，</a:t>
            </a:r>
            <a:r>
              <a:rPr lang="en-US" sz="1800" smtClean="0">
                <a:latin typeface="Consolas" pitchFamily="49" charset="0"/>
                <a:ea typeface="仿宋" pitchFamily="49" charset="-122"/>
                <a:cs typeface="Consolas" pitchFamily="49" charset="0"/>
              </a:rPr>
              <a:t>Z)</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flag=true</a:t>
            </a:r>
            <a:endParaRPr lang="zh-CN" altLang="en-US" sz="1800" smtClean="0">
              <a:latin typeface="Consolas" pitchFamily="49" charset="0"/>
              <a:ea typeface="仿宋" pitchFamily="49" charset="-122"/>
              <a:cs typeface="Consolas" pitchFamily="49" charset="0"/>
            </a:endParaRPr>
          </a:p>
        </p:txBody>
      </p:sp>
      <p:sp>
        <p:nvSpPr>
          <p:cNvPr id="7" name="TextBox 6"/>
          <p:cNvSpPr txBox="1"/>
          <p:nvPr/>
        </p:nvSpPr>
        <p:spPr>
          <a:xfrm>
            <a:off x="3357554" y="4429132"/>
            <a:ext cx="4000528" cy="369332"/>
          </a:xfrm>
          <a:prstGeom prst="rect">
            <a:avLst/>
          </a:prstGeom>
          <a:noFill/>
        </p:spPr>
        <p:txBody>
          <a:bodyPr wrap="square" rtlCol="0">
            <a:spAutoFit/>
          </a:bodyPr>
          <a:lstStyle/>
          <a:p>
            <a:pPr algn="l"/>
            <a:r>
              <a:rPr lang="en-US" sz="1800" smtClean="0">
                <a:solidFill>
                  <a:srgbClr val="FF0000"/>
                </a:solidFill>
                <a:latin typeface="Consolas" pitchFamily="49" charset="0"/>
                <a:ea typeface="仿宋" pitchFamily="49" charset="-122"/>
                <a:cs typeface="Consolas" pitchFamily="49" charset="0"/>
                <a:sym typeface="Wingdings"/>
              </a:rPr>
              <a:t> </a:t>
            </a:r>
            <a:r>
              <a:rPr lang="en-US" sz="1800" smtClean="0">
                <a:solidFill>
                  <a:srgbClr val="FF0000"/>
                </a:solidFill>
                <a:latin typeface="Consolas" pitchFamily="49" charset="0"/>
                <a:ea typeface="仿宋" pitchFamily="49" charset="-122"/>
                <a:cs typeface="Consolas" pitchFamily="49" charset="0"/>
              </a:rPr>
              <a:t>Hanoi</a:t>
            </a:r>
            <a:r>
              <a:rPr lang="en-US" sz="1800" smtClean="0">
                <a:latin typeface="Consolas" pitchFamily="49" charset="0"/>
                <a:ea typeface="仿宋" pitchFamily="49" charset="-122"/>
                <a:cs typeface="Consolas" pitchFamily="49" charset="0"/>
              </a:rPr>
              <a:t>(n-1，X，</a:t>
            </a:r>
            <a:r>
              <a:rPr lang="en-US" altLang="zh-CN" sz="1800" smtClean="0">
                <a:latin typeface="Consolas" pitchFamily="49" charset="0"/>
                <a:ea typeface="仿宋" pitchFamily="49" charset="-122"/>
                <a:cs typeface="Consolas" pitchFamily="49" charset="0"/>
              </a:rPr>
              <a:t>Z</a:t>
            </a:r>
            <a:r>
              <a:rPr lang="en-US" sz="1800" smtClean="0">
                <a:latin typeface="Consolas" pitchFamily="49" charset="0"/>
                <a:ea typeface="仿宋" pitchFamily="49" charset="-122"/>
                <a:cs typeface="Consolas" pitchFamily="49" charset="0"/>
              </a:rPr>
              <a:t>，Y)</a:t>
            </a:r>
            <a:r>
              <a:rPr lang="zh-CN" altLang="en-US" sz="1800" smtClean="0">
                <a:latin typeface="Consolas" pitchFamily="49" charset="0"/>
                <a:ea typeface="仿宋" pitchFamily="49" charset="-122"/>
                <a:cs typeface="Consolas" pitchFamily="49" charset="0"/>
              </a:rPr>
              <a:t>任务</a:t>
            </a:r>
          </a:p>
        </p:txBody>
      </p:sp>
      <p:sp>
        <p:nvSpPr>
          <p:cNvPr id="8" name="左大括号 7"/>
          <p:cNvSpPr/>
          <p:nvPr/>
        </p:nvSpPr>
        <p:spPr>
          <a:xfrm>
            <a:off x="3071802" y="4643446"/>
            <a:ext cx="285752" cy="1071570"/>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latin typeface="Consolas" pitchFamily="49" charset="0"/>
              <a:ea typeface="仿宋" pitchFamily="49" charset="-122"/>
              <a:cs typeface="Consolas" pitchFamily="49" charset="0"/>
            </a:endParaRPr>
          </a:p>
        </p:txBody>
      </p:sp>
      <p:grpSp>
        <p:nvGrpSpPr>
          <p:cNvPr id="2" name="组合 15"/>
          <p:cNvGrpSpPr/>
          <p:nvPr/>
        </p:nvGrpSpPr>
        <p:grpSpPr>
          <a:xfrm>
            <a:off x="1214414" y="1500174"/>
            <a:ext cx="7226840" cy="4159647"/>
            <a:chOff x="1214414" y="1500174"/>
            <a:chExt cx="7226840" cy="4159647"/>
          </a:xfrm>
        </p:grpSpPr>
        <p:sp>
          <p:nvSpPr>
            <p:cNvPr id="13" name="任意多边形 12"/>
            <p:cNvSpPr/>
            <p:nvPr/>
          </p:nvSpPr>
          <p:spPr>
            <a:xfrm>
              <a:off x="6731876" y="2529683"/>
              <a:ext cx="1709378" cy="3130138"/>
            </a:xfrm>
            <a:custGeom>
              <a:avLst/>
              <a:gdLst>
                <a:gd name="connsiteX0" fmla="*/ 1324303 w 1676400"/>
                <a:gd name="connsiteY0" fmla="*/ 13138 h 2850931"/>
                <a:gd name="connsiteX1" fmla="*/ 1671145 w 1676400"/>
                <a:gd name="connsiteY1" fmla="*/ 328448 h 2850931"/>
                <a:gd name="connsiteX2" fmla="*/ 1355834 w 1676400"/>
                <a:gd name="connsiteY2" fmla="*/ 1983827 h 2850931"/>
                <a:gd name="connsiteX3" fmla="*/ 0 w 1676400"/>
                <a:gd name="connsiteY3" fmla="*/ 2850931 h 2850931"/>
                <a:gd name="connsiteX0" fmla="*/ 1538585 w 1709378"/>
                <a:gd name="connsiteY0" fmla="*/ 6569 h 3130138"/>
                <a:gd name="connsiteX1" fmla="*/ 1671145 w 1709378"/>
                <a:gd name="connsiteY1" fmla="*/ 607655 h 3130138"/>
                <a:gd name="connsiteX2" fmla="*/ 1355834 w 1709378"/>
                <a:gd name="connsiteY2" fmla="*/ 2263034 h 3130138"/>
                <a:gd name="connsiteX3" fmla="*/ 0 w 1709378"/>
                <a:gd name="connsiteY3" fmla="*/ 3130138 h 3130138"/>
              </a:gdLst>
              <a:ahLst/>
              <a:cxnLst>
                <a:cxn ang="0">
                  <a:pos x="connsiteX0" y="connsiteY0"/>
                </a:cxn>
                <a:cxn ang="0">
                  <a:pos x="connsiteX1" y="connsiteY1"/>
                </a:cxn>
                <a:cxn ang="0">
                  <a:pos x="connsiteX2" y="connsiteY2"/>
                </a:cxn>
                <a:cxn ang="0">
                  <a:pos x="connsiteX3" y="connsiteY3"/>
                </a:cxn>
              </a:cxnLst>
              <a:rect l="l" t="t" r="r" b="b"/>
              <a:pathLst>
                <a:path w="1709378" h="3130138">
                  <a:moveTo>
                    <a:pt x="1538585" y="6569"/>
                  </a:moveTo>
                  <a:cubicBezTo>
                    <a:pt x="1709378" y="0"/>
                    <a:pt x="1701604" y="231577"/>
                    <a:pt x="1671145" y="607655"/>
                  </a:cubicBezTo>
                  <a:cubicBezTo>
                    <a:pt x="1640686" y="983733"/>
                    <a:pt x="1634358" y="1842620"/>
                    <a:pt x="1355834" y="2263034"/>
                  </a:cubicBezTo>
                  <a:cubicBezTo>
                    <a:pt x="1077310" y="2683448"/>
                    <a:pt x="538655" y="2906793"/>
                    <a:pt x="0" y="3130138"/>
                  </a:cubicBezTo>
                </a:path>
              </a:pathLst>
            </a:cu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ea typeface="仿宋" pitchFamily="49" charset="-122"/>
                <a:cs typeface="Consolas" pitchFamily="49" charset="0"/>
              </a:endParaRPr>
            </a:p>
          </p:txBody>
        </p:sp>
        <p:sp>
          <p:nvSpPr>
            <p:cNvPr id="15" name="矩形 14"/>
            <p:cNvSpPr/>
            <p:nvPr/>
          </p:nvSpPr>
          <p:spPr>
            <a:xfrm>
              <a:off x="1214414" y="1500174"/>
              <a:ext cx="7000924" cy="2500330"/>
            </a:xfrm>
            <a:prstGeom prst="rect">
              <a:avLst/>
            </a:prstGeom>
            <a:solidFill>
              <a:schemeClr val="accent2">
                <a:alpha val="0"/>
              </a:schemeClr>
            </a:solid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ea typeface="仿宋" pitchFamily="49" charset="-122"/>
                <a:cs typeface="Consolas" pitchFamily="49" charset="0"/>
              </a:endParaRPr>
            </a:p>
          </p:txBody>
        </p:sp>
      </p:grpSp>
      <p:sp>
        <p:nvSpPr>
          <p:cNvPr id="16" name="灯片编号占位符 15"/>
          <p:cNvSpPr>
            <a:spLocks noGrp="1"/>
          </p:cNvSpPr>
          <p:nvPr>
            <p:ph type="sldNum" sz="quarter" idx="12"/>
          </p:nvPr>
        </p:nvSpPr>
        <p:spPr/>
        <p:txBody>
          <a:bodyPr/>
          <a:lstStyle/>
          <a:p>
            <a:fld id="{F225F2F7-8AD0-4BEA-91DC-61D82E2F5127}" type="slidenum">
              <a:rPr lang="en-US" altLang="zh-CN" smtClean="0"/>
              <a:pPr/>
              <a:t>58</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par>
                          <p:cTn id="17" fill="hold">
                            <p:stCondLst>
                              <p:cond delay="0"/>
                            </p:stCondLst>
                            <p:childTnLst>
                              <p:par>
                                <p:cTn id="18" presetID="18" presetClass="entr" presetSubtype="12"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strips(down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168252"/>
            <a:ext cx="8501122" cy="420046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wrap="square" tIns="180000" bIns="180000" rtlCol="0">
            <a:spAutoFit/>
          </a:bodyPr>
          <a:lstStyle/>
          <a:p>
            <a:pPr algn="l">
              <a:lnSpc>
                <a:spcPts val="3200"/>
              </a:lnSpc>
            </a:pPr>
            <a:r>
              <a:rPr lang="en-US" sz="1800" smtClean="0">
                <a:solidFill>
                  <a:srgbClr val="0000FF"/>
                </a:solidFill>
                <a:latin typeface="Consolas" pitchFamily="49" charset="0"/>
                <a:ea typeface="仿宋" pitchFamily="49" charset="-122"/>
                <a:cs typeface="Consolas" pitchFamily="49" charset="0"/>
              </a:rPr>
              <a:t>      e2.n=e.n; e2.x=e.</a:t>
            </a:r>
            <a:r>
              <a:rPr lang="en-US" sz="1800" smtClean="0">
                <a:solidFill>
                  <a:srgbClr val="FF0000"/>
                </a:solidFill>
                <a:latin typeface="Consolas" pitchFamily="49" charset="0"/>
                <a:ea typeface="仿宋" pitchFamily="49" charset="-122"/>
                <a:cs typeface="Consolas" pitchFamily="49" charset="0"/>
              </a:rPr>
              <a:t>x</a:t>
            </a:r>
            <a:r>
              <a:rPr lang="en-US" sz="1800" smtClean="0">
                <a:solidFill>
                  <a:srgbClr val="0000FF"/>
                </a:solidFill>
                <a:latin typeface="Consolas" pitchFamily="49" charset="0"/>
                <a:ea typeface="仿宋" pitchFamily="49" charset="-122"/>
                <a:cs typeface="Consolas" pitchFamily="49" charset="0"/>
              </a:rPr>
              <a:t>; e2.y=e.</a:t>
            </a:r>
            <a:r>
              <a:rPr lang="en-US" sz="1800" smtClean="0">
                <a:solidFill>
                  <a:srgbClr val="FF0000"/>
                </a:solidFill>
                <a:latin typeface="Consolas" pitchFamily="49" charset="0"/>
                <a:ea typeface="仿宋" pitchFamily="49" charset="-122"/>
                <a:cs typeface="Consolas" pitchFamily="49" charset="0"/>
              </a:rPr>
              <a:t>y</a:t>
            </a:r>
            <a:r>
              <a:rPr lang="en-US" sz="1800" smtClean="0">
                <a:solidFill>
                  <a:srgbClr val="0000FF"/>
                </a:solidFill>
                <a:latin typeface="Consolas" pitchFamily="49" charset="0"/>
                <a:ea typeface="仿宋" pitchFamily="49" charset="-122"/>
                <a:cs typeface="Consolas" pitchFamily="49" charset="0"/>
              </a:rPr>
              <a:t>; e2.z=e.</a:t>
            </a:r>
            <a:r>
              <a:rPr lang="en-US" sz="1800" smtClean="0">
                <a:solidFill>
                  <a:srgbClr val="FF0000"/>
                </a:solidFill>
                <a:latin typeface="Consolas" pitchFamily="49" charset="0"/>
                <a:ea typeface="仿宋" pitchFamily="49" charset="-122"/>
                <a:cs typeface="Consolas" pitchFamily="49" charset="0"/>
              </a:rPr>
              <a:t>z</a:t>
            </a:r>
            <a:r>
              <a:rPr lang="en-US" sz="1800" smtClean="0">
                <a:solidFill>
                  <a:srgbClr val="0000FF"/>
                </a:solidFill>
                <a:latin typeface="Consolas" pitchFamily="49" charset="0"/>
                <a:ea typeface="仿宋" pitchFamily="49" charset="-122"/>
                <a:cs typeface="Consolas" pitchFamily="49" charset="0"/>
              </a:rPr>
              <a:t>; e2.flag=true;</a:t>
            </a:r>
            <a:endParaRPr lang="zh-CN" altLang="en-US" sz="1800" smtClean="0">
              <a:solidFill>
                <a:srgbClr val="0000FF"/>
              </a:solidFill>
              <a:latin typeface="Consolas" pitchFamily="49" charset="0"/>
              <a:ea typeface="仿宋" pitchFamily="49" charset="-122"/>
              <a:cs typeface="Consolas" pitchFamily="49" charset="0"/>
            </a:endParaRPr>
          </a:p>
          <a:p>
            <a:pPr algn="l">
              <a:lnSpc>
                <a:spcPts val="3200"/>
              </a:lnSpc>
            </a:pPr>
            <a:r>
              <a:rPr lang="en-US" sz="1800" smtClean="0">
                <a:solidFill>
                  <a:srgbClr val="0000FF"/>
                </a:solidFill>
                <a:latin typeface="Consolas" pitchFamily="49" charset="0"/>
                <a:ea typeface="仿宋" pitchFamily="49" charset="-122"/>
                <a:cs typeface="Consolas" pitchFamily="49" charset="0"/>
              </a:rPr>
              <a:t>      Push(st，e2);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处理</a:t>
            </a:r>
            <a:r>
              <a:rPr lang="en-US" sz="1800" smtClean="0">
                <a:solidFill>
                  <a:srgbClr val="00B0F0"/>
                </a:solidFill>
                <a:latin typeface="Consolas" pitchFamily="49" charset="0"/>
                <a:ea typeface="仿宋" pitchFamily="49" charset="-122"/>
                <a:cs typeface="Consolas" pitchFamily="49" charset="0"/>
              </a:rPr>
              <a:t>move(n，x，z)</a:t>
            </a:r>
            <a:r>
              <a:rPr lang="zh-CN" altLang="en-US" sz="1800" smtClean="0">
                <a:solidFill>
                  <a:srgbClr val="00B0F0"/>
                </a:solidFill>
                <a:latin typeface="Consolas" pitchFamily="49" charset="0"/>
                <a:ea typeface="仿宋" pitchFamily="49" charset="-122"/>
                <a:cs typeface="Consolas" pitchFamily="49" charset="0"/>
              </a:rPr>
              <a:t>步骤</a:t>
            </a:r>
          </a:p>
          <a:p>
            <a:pPr algn="l">
              <a:lnSpc>
                <a:spcPct val="200000"/>
              </a:lnSpc>
            </a:pPr>
            <a:r>
              <a:rPr lang="en-US" sz="1800" smtClean="0">
                <a:solidFill>
                  <a:srgbClr val="0000FF"/>
                </a:solidFill>
                <a:latin typeface="Consolas" pitchFamily="49" charset="0"/>
                <a:ea typeface="仿宋" pitchFamily="49" charset="-122"/>
                <a:cs typeface="Consolas" pitchFamily="49" charset="0"/>
              </a:rPr>
              <a:t>      e3.n=e.n-1; e3.x=e.</a:t>
            </a:r>
            <a:r>
              <a:rPr lang="en-US" sz="1800" smtClean="0">
                <a:solidFill>
                  <a:srgbClr val="FF0000"/>
                </a:solidFill>
                <a:latin typeface="Consolas" pitchFamily="49" charset="0"/>
                <a:ea typeface="仿宋" pitchFamily="49" charset="-122"/>
                <a:cs typeface="Consolas" pitchFamily="49" charset="0"/>
              </a:rPr>
              <a:t>x</a:t>
            </a:r>
            <a:r>
              <a:rPr lang="en-US" sz="1800" smtClean="0">
                <a:solidFill>
                  <a:srgbClr val="0000FF"/>
                </a:solidFill>
                <a:latin typeface="Consolas" pitchFamily="49" charset="0"/>
                <a:ea typeface="仿宋" pitchFamily="49" charset="-122"/>
                <a:cs typeface="Consolas" pitchFamily="49" charset="0"/>
              </a:rPr>
              <a:t>; e3.y=e.</a:t>
            </a:r>
            <a:r>
              <a:rPr lang="en-US" sz="1800" smtClean="0">
                <a:solidFill>
                  <a:srgbClr val="FF0000"/>
                </a:solidFill>
                <a:latin typeface="Consolas" pitchFamily="49" charset="0"/>
                <a:ea typeface="仿宋" pitchFamily="49" charset="-122"/>
                <a:cs typeface="Consolas" pitchFamily="49" charset="0"/>
              </a:rPr>
              <a:t>z</a:t>
            </a:r>
            <a:r>
              <a:rPr lang="en-US" sz="1800" smtClean="0">
                <a:solidFill>
                  <a:srgbClr val="0000FF"/>
                </a:solidFill>
                <a:latin typeface="Consolas" pitchFamily="49" charset="0"/>
                <a:ea typeface="仿宋" pitchFamily="49" charset="-122"/>
                <a:cs typeface="Consolas" pitchFamily="49" charset="0"/>
              </a:rPr>
              <a:t>; e3.z=e.</a:t>
            </a:r>
            <a:r>
              <a:rPr lang="en-US" sz="1800" smtClean="0">
                <a:solidFill>
                  <a:srgbClr val="FF0000"/>
                </a:solidFill>
                <a:latin typeface="Consolas" pitchFamily="49" charset="0"/>
                <a:ea typeface="仿宋" pitchFamily="49" charset="-122"/>
                <a:cs typeface="Consolas" pitchFamily="49" charset="0"/>
              </a:rPr>
              <a:t>y</a:t>
            </a:r>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a:p>
            <a:pPr algn="l">
              <a:lnSpc>
                <a:spcPts val="3200"/>
              </a:lnSpc>
            </a:pPr>
            <a:r>
              <a:rPr lang="en-US" sz="1800" smtClean="0">
                <a:solidFill>
                  <a:srgbClr val="0000FF"/>
                </a:solidFill>
                <a:latin typeface="Consolas" pitchFamily="49" charset="0"/>
                <a:ea typeface="仿宋" pitchFamily="49" charset="-122"/>
                <a:cs typeface="Consolas" pitchFamily="49" charset="0"/>
              </a:rPr>
              <a:t>      if (e3.n==1)	</a:t>
            </a:r>
            <a:r>
              <a:rPr lang="en-US" sz="1800" smtClean="0">
                <a:solidFill>
                  <a:srgbClr val="0070C0"/>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只有一个盘片时可直接移动</a:t>
            </a:r>
          </a:p>
          <a:p>
            <a:pPr algn="l">
              <a:lnSpc>
                <a:spcPts val="3200"/>
              </a:lnSpc>
            </a:pPr>
            <a:r>
              <a:rPr lang="en-US" sz="1800" smtClean="0">
                <a:solidFill>
                  <a:srgbClr val="0000FF"/>
                </a:solidFill>
                <a:latin typeface="Consolas" pitchFamily="49" charset="0"/>
                <a:ea typeface="仿宋" pitchFamily="49" charset="-122"/>
                <a:cs typeface="Consolas" pitchFamily="49" charset="0"/>
              </a:rPr>
              <a:t>         e3.flag=true;</a:t>
            </a:r>
          </a:p>
          <a:p>
            <a:pPr algn="l">
              <a:lnSpc>
                <a:spcPts val="3200"/>
              </a:lnSpc>
            </a:pPr>
            <a:r>
              <a:rPr lang="en-US" sz="1800" smtClean="0">
                <a:solidFill>
                  <a:srgbClr val="0000FF"/>
                </a:solidFill>
                <a:latin typeface="Consolas" pitchFamily="49" charset="0"/>
                <a:ea typeface="仿宋" pitchFamily="49" charset="-122"/>
                <a:cs typeface="Consolas" pitchFamily="49" charset="0"/>
              </a:rPr>
              <a:t>      else</a:t>
            </a:r>
            <a:endParaRPr lang="zh-CN" altLang="en-US" sz="1800" smtClean="0">
              <a:solidFill>
                <a:srgbClr val="0000FF"/>
              </a:solidFill>
              <a:latin typeface="Consolas" pitchFamily="49" charset="0"/>
              <a:ea typeface="仿宋" pitchFamily="49" charset="-122"/>
              <a:cs typeface="Consolas" pitchFamily="49" charset="0"/>
            </a:endParaRPr>
          </a:p>
          <a:p>
            <a:pPr algn="l">
              <a:lnSpc>
                <a:spcPts val="3200"/>
              </a:lnSpc>
            </a:pPr>
            <a:r>
              <a:rPr lang="en-US" sz="1800" smtClean="0">
                <a:solidFill>
                  <a:srgbClr val="0000FF"/>
                </a:solidFill>
                <a:latin typeface="Consolas" pitchFamily="49" charset="0"/>
                <a:ea typeface="仿宋" pitchFamily="49" charset="-122"/>
                <a:cs typeface="Consolas" pitchFamily="49" charset="0"/>
              </a:rPr>
              <a:t>         e3.flag=false;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有一个以上盘片时不能直接移动</a:t>
            </a:r>
          </a:p>
          <a:p>
            <a:pPr algn="l">
              <a:lnSpc>
                <a:spcPts val="3200"/>
              </a:lnSpc>
            </a:pPr>
            <a:r>
              <a:rPr lang="en-US" sz="1800" smtClean="0">
                <a:solidFill>
                  <a:srgbClr val="0000FF"/>
                </a:solidFill>
                <a:latin typeface="Consolas" pitchFamily="49" charset="0"/>
                <a:ea typeface="仿宋" pitchFamily="49" charset="-122"/>
                <a:cs typeface="Consolas" pitchFamily="49" charset="0"/>
              </a:rPr>
              <a:t>      Push(st，e3);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处理</a:t>
            </a:r>
            <a:r>
              <a:rPr lang="en-US" sz="1800" smtClean="0">
                <a:solidFill>
                  <a:srgbClr val="00B0F0"/>
                </a:solidFill>
                <a:latin typeface="Consolas" pitchFamily="49" charset="0"/>
                <a:ea typeface="仿宋" pitchFamily="49" charset="-122"/>
                <a:cs typeface="Consolas" pitchFamily="49" charset="0"/>
              </a:rPr>
              <a:t>Hanoi(n-1，x，z，y)</a:t>
            </a:r>
            <a:r>
              <a:rPr lang="zh-CN" altLang="en-US" sz="1800" smtClean="0">
                <a:solidFill>
                  <a:srgbClr val="00B0F0"/>
                </a:solidFill>
                <a:latin typeface="Consolas" pitchFamily="49" charset="0"/>
                <a:ea typeface="仿宋" pitchFamily="49" charset="-122"/>
                <a:cs typeface="Consolas" pitchFamily="49" charset="0"/>
              </a:rPr>
              <a:t>步骤</a:t>
            </a:r>
          </a:p>
          <a:p>
            <a:pPr algn="l">
              <a:lnSpc>
                <a:spcPts val="3200"/>
              </a:lnSpc>
            </a:pPr>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357158" y="5559998"/>
            <a:ext cx="3071834" cy="369332"/>
          </a:xfrm>
          <a:prstGeom prst="rect">
            <a:avLst/>
          </a:prstGeom>
          <a:noFill/>
        </p:spPr>
        <p:txBody>
          <a:bodyPr wrap="square" rtlCol="0">
            <a:spAutoFit/>
          </a:bodyPr>
          <a:lstStyle/>
          <a:p>
            <a:pPr algn="l"/>
            <a:r>
              <a:rPr lang="en-US" sz="1800" smtClean="0">
                <a:solidFill>
                  <a:srgbClr val="FF0000"/>
                </a:solidFill>
                <a:latin typeface="Consolas" pitchFamily="49" charset="0"/>
                <a:ea typeface="微软雅黑" pitchFamily="34" charset="-122"/>
                <a:cs typeface="Consolas" pitchFamily="49" charset="0"/>
              </a:rPr>
              <a:t>Hanoi</a:t>
            </a:r>
            <a:r>
              <a:rPr lang="en-US" sz="1800" smtClean="0">
                <a:latin typeface="Consolas" pitchFamily="49" charset="0"/>
                <a:ea typeface="微软雅黑" pitchFamily="34" charset="-122"/>
                <a:cs typeface="Consolas" pitchFamily="49" charset="0"/>
              </a:rPr>
              <a:t>(n，X，Y，Z)</a:t>
            </a:r>
            <a:r>
              <a:rPr lang="zh-CN" altLang="en-US" sz="1800" smtClean="0">
                <a:latin typeface="Consolas" pitchFamily="49" charset="0"/>
                <a:ea typeface="微软雅黑" pitchFamily="34" charset="-122"/>
                <a:cs typeface="Consolas" pitchFamily="49" charset="0"/>
              </a:rPr>
              <a:t>任务</a:t>
            </a:r>
          </a:p>
        </p:txBody>
      </p:sp>
      <p:sp>
        <p:nvSpPr>
          <p:cNvPr id="5" name="TextBox 4"/>
          <p:cNvSpPr txBox="1"/>
          <p:nvPr/>
        </p:nvSpPr>
        <p:spPr>
          <a:xfrm>
            <a:off x="3286116" y="4917056"/>
            <a:ext cx="407196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sz="1800" smtClean="0">
                <a:solidFill>
                  <a:srgbClr val="0000FF"/>
                </a:solidFill>
                <a:latin typeface="Consolas" pitchFamily="49" charset="0"/>
                <a:ea typeface="微软雅黑" pitchFamily="34" charset="-122"/>
                <a:cs typeface="Consolas" pitchFamily="49" charset="0"/>
                <a:sym typeface="Wingdings"/>
              </a:rPr>
              <a:t> </a:t>
            </a:r>
            <a:r>
              <a:rPr lang="en-US" sz="1800" smtClean="0">
                <a:solidFill>
                  <a:srgbClr val="FF0000"/>
                </a:solidFill>
                <a:latin typeface="Consolas" pitchFamily="49" charset="0"/>
                <a:ea typeface="微软雅黑" pitchFamily="34" charset="-122"/>
                <a:cs typeface="Consolas" pitchFamily="49" charset="0"/>
              </a:rPr>
              <a:t>Hanoi</a:t>
            </a:r>
            <a:r>
              <a:rPr lang="en-US" sz="1800" smtClean="0">
                <a:solidFill>
                  <a:srgbClr val="0000FF"/>
                </a:solidFill>
                <a:latin typeface="Consolas" pitchFamily="49" charset="0"/>
                <a:ea typeface="微软雅黑" pitchFamily="34" charset="-122"/>
                <a:cs typeface="Consolas" pitchFamily="49" charset="0"/>
              </a:rPr>
              <a:t>(n-1，X，Z，Y)</a:t>
            </a:r>
            <a:r>
              <a:rPr lang="zh-CN" altLang="en-US" sz="1800" smtClean="0">
                <a:solidFill>
                  <a:srgbClr val="0000FF"/>
                </a:solidFill>
                <a:latin typeface="Consolas" pitchFamily="49" charset="0"/>
                <a:ea typeface="微软雅黑" pitchFamily="34" charset="-122"/>
                <a:cs typeface="Consolas" pitchFamily="49" charset="0"/>
              </a:rPr>
              <a:t>任务进栈</a:t>
            </a:r>
          </a:p>
        </p:txBody>
      </p:sp>
      <p:sp>
        <p:nvSpPr>
          <p:cNvPr id="6" name="TextBox 5"/>
          <p:cNvSpPr txBox="1"/>
          <p:nvPr/>
        </p:nvSpPr>
        <p:spPr>
          <a:xfrm>
            <a:off x="3286116" y="5488560"/>
            <a:ext cx="3643338" cy="369332"/>
          </a:xfrm>
          <a:prstGeom prst="rect">
            <a:avLst/>
          </a:prstGeom>
          <a:noFill/>
        </p:spPr>
        <p:txBody>
          <a:bodyPr wrap="square" rtlCol="0">
            <a:spAutoFit/>
          </a:bodyPr>
          <a:lstStyle/>
          <a:p>
            <a:pPr algn="l"/>
            <a:r>
              <a:rPr lang="en-US" sz="1800" smtClean="0">
                <a:solidFill>
                  <a:srgbClr val="FF0000"/>
                </a:solidFill>
                <a:latin typeface="Consolas" pitchFamily="49" charset="0"/>
                <a:ea typeface="微软雅黑" pitchFamily="34" charset="-122"/>
                <a:cs typeface="Consolas" pitchFamily="49" charset="0"/>
                <a:sym typeface="Wingdings"/>
              </a:rPr>
              <a:t> Move(</a:t>
            </a:r>
            <a:r>
              <a:rPr lang="en-US" sz="1800" smtClean="0">
                <a:latin typeface="Consolas" pitchFamily="49" charset="0"/>
                <a:ea typeface="微软雅黑" pitchFamily="34" charset="-122"/>
                <a:cs typeface="Consolas" pitchFamily="49" charset="0"/>
              </a:rPr>
              <a:t>n，X</a:t>
            </a:r>
            <a:r>
              <a:rPr lang="zh-CN" altLang="en-US" sz="1800" smtClean="0">
                <a:latin typeface="Consolas" pitchFamily="49" charset="0"/>
                <a:ea typeface="微软雅黑" pitchFamily="34" charset="-122"/>
                <a:cs typeface="Consolas" pitchFamily="49" charset="0"/>
              </a:rPr>
              <a:t>，</a:t>
            </a:r>
            <a:r>
              <a:rPr lang="en-US" sz="1800" smtClean="0">
                <a:latin typeface="Consolas" pitchFamily="49" charset="0"/>
                <a:ea typeface="微软雅黑" pitchFamily="34" charset="-122"/>
                <a:cs typeface="Consolas" pitchFamily="49" charset="0"/>
              </a:rPr>
              <a:t>Z)</a:t>
            </a:r>
            <a:r>
              <a:rPr lang="zh-CN" altLang="en-US" sz="1800" smtClean="0">
                <a:latin typeface="Consolas" pitchFamily="49" charset="0"/>
                <a:ea typeface="微软雅黑" pitchFamily="34" charset="-122"/>
                <a:cs typeface="Consolas" pitchFamily="49" charset="0"/>
              </a:rPr>
              <a:t>：</a:t>
            </a:r>
            <a:r>
              <a:rPr lang="en-US" altLang="zh-CN" sz="1800" smtClean="0">
                <a:latin typeface="Consolas" pitchFamily="49" charset="0"/>
                <a:ea typeface="微软雅黑" pitchFamily="34" charset="-122"/>
                <a:cs typeface="Consolas" pitchFamily="49" charset="0"/>
              </a:rPr>
              <a:t>flag=true</a:t>
            </a:r>
            <a:endParaRPr lang="zh-CN" altLang="en-US" sz="1800" smtClean="0">
              <a:latin typeface="Consolas" pitchFamily="49" charset="0"/>
              <a:ea typeface="微软雅黑" pitchFamily="34" charset="-122"/>
              <a:cs typeface="Consolas" pitchFamily="49" charset="0"/>
            </a:endParaRPr>
          </a:p>
        </p:txBody>
      </p:sp>
      <p:sp>
        <p:nvSpPr>
          <p:cNvPr id="7" name="TextBox 6"/>
          <p:cNvSpPr txBox="1"/>
          <p:nvPr/>
        </p:nvSpPr>
        <p:spPr>
          <a:xfrm>
            <a:off x="3286116" y="6131502"/>
            <a:ext cx="4000528" cy="369332"/>
          </a:xfrm>
          <a:prstGeom prst="rect">
            <a:avLst/>
          </a:prstGeom>
          <a:noFill/>
        </p:spPr>
        <p:txBody>
          <a:bodyPr wrap="square" rtlCol="0">
            <a:spAutoFit/>
          </a:bodyPr>
          <a:lstStyle/>
          <a:p>
            <a:pPr algn="l"/>
            <a:r>
              <a:rPr lang="en-US" sz="1800" smtClean="0">
                <a:solidFill>
                  <a:srgbClr val="FF0000"/>
                </a:solidFill>
                <a:latin typeface="Consolas" pitchFamily="49" charset="0"/>
                <a:ea typeface="微软雅黑" pitchFamily="34" charset="-122"/>
                <a:cs typeface="Consolas" pitchFamily="49" charset="0"/>
                <a:sym typeface="Wingdings"/>
              </a:rPr>
              <a:t> </a:t>
            </a:r>
            <a:r>
              <a:rPr lang="en-US" sz="1800" smtClean="0">
                <a:solidFill>
                  <a:srgbClr val="FF0000"/>
                </a:solidFill>
                <a:latin typeface="Consolas" pitchFamily="49" charset="0"/>
                <a:ea typeface="微软雅黑" pitchFamily="34" charset="-122"/>
                <a:cs typeface="Consolas" pitchFamily="49" charset="0"/>
              </a:rPr>
              <a:t>Hanoi</a:t>
            </a:r>
            <a:r>
              <a:rPr lang="en-US" sz="1800" smtClean="0">
                <a:latin typeface="Consolas" pitchFamily="49" charset="0"/>
                <a:ea typeface="微软雅黑" pitchFamily="34" charset="-122"/>
                <a:cs typeface="Consolas" pitchFamily="49" charset="0"/>
              </a:rPr>
              <a:t>(n-1，Y，</a:t>
            </a:r>
            <a:r>
              <a:rPr lang="en-US" altLang="zh-CN" sz="1800" smtClean="0">
                <a:latin typeface="Consolas" pitchFamily="49" charset="0"/>
                <a:ea typeface="微软雅黑" pitchFamily="34" charset="-122"/>
                <a:cs typeface="Consolas" pitchFamily="49" charset="0"/>
              </a:rPr>
              <a:t>Z</a:t>
            </a:r>
            <a:r>
              <a:rPr lang="en-US" sz="1800" smtClean="0">
                <a:latin typeface="Consolas" pitchFamily="49" charset="0"/>
                <a:ea typeface="微软雅黑" pitchFamily="34" charset="-122"/>
                <a:cs typeface="Consolas" pitchFamily="49" charset="0"/>
              </a:rPr>
              <a:t>，X)</a:t>
            </a:r>
            <a:r>
              <a:rPr lang="zh-CN" altLang="en-US" sz="1800" smtClean="0">
                <a:latin typeface="Consolas" pitchFamily="49" charset="0"/>
                <a:ea typeface="微软雅黑" pitchFamily="34" charset="-122"/>
                <a:cs typeface="Consolas" pitchFamily="49" charset="0"/>
              </a:rPr>
              <a:t>任务进栈</a:t>
            </a:r>
          </a:p>
        </p:txBody>
      </p:sp>
      <p:sp>
        <p:nvSpPr>
          <p:cNvPr id="8" name="左大括号 7"/>
          <p:cNvSpPr/>
          <p:nvPr/>
        </p:nvSpPr>
        <p:spPr>
          <a:xfrm>
            <a:off x="3071802" y="5202808"/>
            <a:ext cx="285752" cy="1071570"/>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latin typeface="Consolas" pitchFamily="49" charset="0"/>
              <a:cs typeface="Consolas" pitchFamily="49" charset="0"/>
            </a:endParaRPr>
          </a:p>
        </p:txBody>
      </p:sp>
      <p:grpSp>
        <p:nvGrpSpPr>
          <p:cNvPr id="2" name="组合 17"/>
          <p:cNvGrpSpPr/>
          <p:nvPr/>
        </p:nvGrpSpPr>
        <p:grpSpPr>
          <a:xfrm>
            <a:off x="857224" y="1357298"/>
            <a:ext cx="7000924" cy="3572694"/>
            <a:chOff x="1428728" y="1357298"/>
            <a:chExt cx="7000924" cy="3572694"/>
          </a:xfrm>
        </p:grpSpPr>
        <p:sp>
          <p:nvSpPr>
            <p:cNvPr id="12" name="矩形 11"/>
            <p:cNvSpPr/>
            <p:nvPr/>
          </p:nvSpPr>
          <p:spPr>
            <a:xfrm>
              <a:off x="1428728" y="1357298"/>
              <a:ext cx="7000924" cy="2500330"/>
            </a:xfrm>
            <a:prstGeom prst="rect">
              <a:avLst/>
            </a:prstGeom>
            <a:solidFill>
              <a:schemeClr val="accent2">
                <a:alpha val="0"/>
              </a:schemeClr>
            </a:solid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cxnSp>
          <p:nvCxnSpPr>
            <p:cNvPr id="14" name="直接箭头连接符 13"/>
            <p:cNvCxnSpPr>
              <a:stCxn id="12" idx="2"/>
            </p:cNvCxnSpPr>
            <p:nvPr/>
          </p:nvCxnSpPr>
          <p:spPr>
            <a:xfrm rot="5400000">
              <a:off x="4393405" y="4393413"/>
              <a:ext cx="10715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9" name="组合 16"/>
          <p:cNvGrpSpPr/>
          <p:nvPr/>
        </p:nvGrpSpPr>
        <p:grpSpPr>
          <a:xfrm>
            <a:off x="857224" y="285728"/>
            <a:ext cx="7541609" cy="5429288"/>
            <a:chOff x="1428728" y="285728"/>
            <a:chExt cx="7541609" cy="5429288"/>
          </a:xfrm>
        </p:grpSpPr>
        <p:sp>
          <p:nvSpPr>
            <p:cNvPr id="11" name="矩形 10"/>
            <p:cNvSpPr/>
            <p:nvPr/>
          </p:nvSpPr>
          <p:spPr>
            <a:xfrm>
              <a:off x="1428728" y="285728"/>
              <a:ext cx="7000924" cy="857256"/>
            </a:xfrm>
            <a:prstGeom prst="rect">
              <a:avLst/>
            </a:prstGeom>
            <a:solidFill>
              <a:schemeClr val="accent2">
                <a:alpha val="0"/>
              </a:schemeClr>
            </a:solid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6" name="任意多边形 15"/>
            <p:cNvSpPr/>
            <p:nvPr/>
          </p:nvSpPr>
          <p:spPr>
            <a:xfrm>
              <a:off x="7286644" y="616168"/>
              <a:ext cx="1683693" cy="5098848"/>
            </a:xfrm>
            <a:custGeom>
              <a:avLst/>
              <a:gdLst>
                <a:gd name="connsiteX0" fmla="*/ 1970690 w 2701159"/>
                <a:gd name="connsiteY0" fmla="*/ 218090 h 5168462"/>
                <a:gd name="connsiteX1" fmla="*/ 2301766 w 2701159"/>
                <a:gd name="connsiteY1" fmla="*/ 675290 h 5168462"/>
                <a:gd name="connsiteX2" fmla="*/ 2317531 w 2701159"/>
                <a:gd name="connsiteY2" fmla="*/ 4269828 h 5168462"/>
                <a:gd name="connsiteX3" fmla="*/ 0 w 2701159"/>
                <a:gd name="connsiteY3" fmla="*/ 5168462 h 5168462"/>
                <a:gd name="connsiteX0" fmla="*/ 613400 w 1117654"/>
                <a:gd name="connsiteY0" fmla="*/ 218090 h 4923435"/>
                <a:gd name="connsiteX1" fmla="*/ 944476 w 1117654"/>
                <a:gd name="connsiteY1" fmla="*/ 675290 h 4923435"/>
                <a:gd name="connsiteX2" fmla="*/ 960241 w 1117654"/>
                <a:gd name="connsiteY2" fmla="*/ 4269828 h 4923435"/>
                <a:gd name="connsiteX3" fmla="*/ 0 w 1117654"/>
                <a:gd name="connsiteY3" fmla="*/ 4596934 h 4923435"/>
                <a:gd name="connsiteX0" fmla="*/ 613400 w 1117654"/>
                <a:gd name="connsiteY0" fmla="*/ 109045 h 4487889"/>
                <a:gd name="connsiteX1" fmla="*/ 944476 w 1117654"/>
                <a:gd name="connsiteY1" fmla="*/ 566245 h 4487889"/>
                <a:gd name="connsiteX2" fmla="*/ 960241 w 1117654"/>
                <a:gd name="connsiteY2" fmla="*/ 3160627 h 4487889"/>
                <a:gd name="connsiteX3" fmla="*/ 0 w 1117654"/>
                <a:gd name="connsiteY3" fmla="*/ 4487889 h 4487889"/>
              </a:gdLst>
              <a:ahLst/>
              <a:cxnLst>
                <a:cxn ang="0">
                  <a:pos x="connsiteX0" y="connsiteY0"/>
                </a:cxn>
                <a:cxn ang="0">
                  <a:pos x="connsiteX1" y="connsiteY1"/>
                </a:cxn>
                <a:cxn ang="0">
                  <a:pos x="connsiteX2" y="connsiteY2"/>
                </a:cxn>
                <a:cxn ang="0">
                  <a:pos x="connsiteX3" y="connsiteY3"/>
                </a:cxn>
              </a:cxnLst>
              <a:rect l="l" t="t" r="r" b="b"/>
              <a:pathLst>
                <a:path w="1117654" h="4487889">
                  <a:moveTo>
                    <a:pt x="613400" y="109045"/>
                  </a:moveTo>
                  <a:cubicBezTo>
                    <a:pt x="750034" y="0"/>
                    <a:pt x="886669" y="57648"/>
                    <a:pt x="944476" y="566245"/>
                  </a:cubicBezTo>
                  <a:cubicBezTo>
                    <a:pt x="1002283" y="1074842"/>
                    <a:pt x="1117654" y="2507020"/>
                    <a:pt x="960241" y="3160627"/>
                  </a:cubicBezTo>
                  <a:cubicBezTo>
                    <a:pt x="802828" y="3814234"/>
                    <a:pt x="966951" y="4413003"/>
                    <a:pt x="0" y="4487889"/>
                  </a:cubicBezTo>
                </a:path>
              </a:pathLst>
            </a:cu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sp>
        <p:nvSpPr>
          <p:cNvPr id="18" name="灯片编号占位符 17"/>
          <p:cNvSpPr>
            <a:spLocks noGrp="1"/>
          </p:cNvSpPr>
          <p:nvPr>
            <p:ph type="sldNum" sz="quarter" idx="12"/>
          </p:nvPr>
        </p:nvSpPr>
        <p:spPr/>
        <p:txBody>
          <a:bodyPr/>
          <a:lstStyle/>
          <a:p>
            <a:fld id="{F225F2F7-8AD0-4BEA-91DC-61D82E2F5127}" type="slidenum">
              <a:rPr lang="en-US" altLang="zh-CN" smtClean="0"/>
              <a:pPr/>
              <a:t>59</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childTnLst>
                                </p:cTn>
                              </p:par>
                            </p:childTnLst>
                          </p:cTn>
                        </p:par>
                        <p:par>
                          <p:cTn id="24" fill="hold">
                            <p:stCondLst>
                              <p:cond delay="0"/>
                            </p:stCondLst>
                            <p:childTnLst>
                              <p:par>
                                <p:cTn id="25" presetID="18" presetClass="entr" presetSubtype="6"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trips(downRigh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3094557" y="285728"/>
            <a:ext cx="3620583" cy="1714512"/>
            <a:chOff x="3094557" y="285728"/>
            <a:chExt cx="3620583" cy="1714512"/>
          </a:xfrm>
        </p:grpSpPr>
        <p:pic>
          <p:nvPicPr>
            <p:cNvPr id="115714" name="Picture 2"/>
            <p:cNvPicPr>
              <a:picLocks noChangeAspect="1" noChangeArrowheads="1"/>
            </p:cNvPicPr>
            <p:nvPr/>
          </p:nvPicPr>
          <p:blipFill>
            <a:blip r:embed="rId3" cstate="print"/>
            <a:srcRect/>
            <a:stretch>
              <a:fillRect/>
            </a:stretch>
          </p:blipFill>
          <p:spPr bwMode="auto">
            <a:xfrm>
              <a:off x="3842627" y="285728"/>
              <a:ext cx="642942" cy="628654"/>
            </a:xfrm>
            <a:prstGeom prst="rect">
              <a:avLst/>
            </a:prstGeom>
            <a:noFill/>
            <a:ln w="9525">
              <a:noFill/>
              <a:miter lim="800000"/>
              <a:headEnd/>
              <a:tailEnd/>
            </a:ln>
            <a:effectLst/>
          </p:spPr>
        </p:pic>
        <p:pic>
          <p:nvPicPr>
            <p:cNvPr id="4" name="Picture 2"/>
            <p:cNvPicPr>
              <a:picLocks noChangeAspect="1" noChangeArrowheads="1"/>
            </p:cNvPicPr>
            <p:nvPr/>
          </p:nvPicPr>
          <p:blipFill>
            <a:blip r:embed="rId3" cstate="print"/>
            <a:srcRect/>
            <a:stretch>
              <a:fillRect/>
            </a:stretch>
          </p:blipFill>
          <p:spPr bwMode="auto">
            <a:xfrm>
              <a:off x="3094557" y="1371586"/>
              <a:ext cx="642942" cy="628654"/>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3816345" y="1371586"/>
              <a:ext cx="642942" cy="628654"/>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4572000" y="1371586"/>
              <a:ext cx="642942" cy="628654"/>
            </a:xfrm>
            <a:prstGeom prst="rect">
              <a:avLst/>
            </a:prstGeom>
            <a:noFill/>
            <a:ln w="9525">
              <a:noFill/>
              <a:miter lim="800000"/>
              <a:headEnd/>
              <a:tailEnd/>
            </a:ln>
            <a:effectLst/>
          </p:spPr>
        </p:pic>
        <p:sp>
          <p:nvSpPr>
            <p:cNvPr id="7" name="TextBox 6"/>
            <p:cNvSpPr txBox="1"/>
            <p:nvPr/>
          </p:nvSpPr>
          <p:spPr>
            <a:xfrm>
              <a:off x="5214942" y="714356"/>
              <a:ext cx="1500198" cy="369332"/>
            </a:xfrm>
            <a:prstGeom prst="rect">
              <a:avLst/>
            </a:prstGeom>
            <a:noFill/>
          </p:spPr>
          <p:txBody>
            <a:bodyPr wrap="square" rtlCol="0">
              <a:spAutoFit/>
            </a:bodyPr>
            <a:lstStyle/>
            <a:p>
              <a:r>
                <a:rPr lang="zh-CN" altLang="en-US" sz="1800" smtClean="0">
                  <a:latin typeface="Consolas" pitchFamily="49" charset="0"/>
                  <a:ea typeface="仿宋" pitchFamily="49" charset="-122"/>
                  <a:cs typeface="Consolas" pitchFamily="49" charset="0"/>
                </a:rPr>
                <a:t>第</a:t>
              </a:r>
              <a:r>
                <a:rPr lang="en-US" altLang="zh-CN" sz="1800" smtClean="0">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年</a:t>
              </a:r>
              <a:r>
                <a:rPr lang="zh-CN" altLang="en-US" sz="1800" dirty="0" smtClean="0">
                  <a:latin typeface="Consolas" pitchFamily="49" charset="0"/>
                  <a:ea typeface="仿宋" pitchFamily="49" charset="-122"/>
                  <a:cs typeface="Consolas" pitchFamily="49" charset="0"/>
                </a:rPr>
                <a:t>种瓜</a:t>
              </a:r>
              <a:endParaRPr lang="zh-CN" altLang="en-US" sz="1800" dirty="0">
                <a:latin typeface="Consolas" pitchFamily="49" charset="0"/>
                <a:ea typeface="仿宋" pitchFamily="49" charset="-122"/>
                <a:cs typeface="Consolas" pitchFamily="49" charset="0"/>
              </a:endParaRPr>
            </a:p>
          </p:txBody>
        </p:sp>
        <p:cxnSp>
          <p:nvCxnSpPr>
            <p:cNvPr id="9" name="直接箭头连接符 8"/>
            <p:cNvCxnSpPr/>
            <p:nvPr/>
          </p:nvCxnSpPr>
          <p:spPr bwMode="auto">
            <a:xfrm rot="5400000">
              <a:off x="3536149" y="892951"/>
              <a:ext cx="428628" cy="357190"/>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11" name="直接箭头连接符 10"/>
            <p:cNvCxnSpPr/>
            <p:nvPr/>
          </p:nvCxnSpPr>
          <p:spPr bwMode="auto">
            <a:xfrm rot="5400000">
              <a:off x="3964777" y="1107265"/>
              <a:ext cx="357190"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13" name="直接箭头连接符 12"/>
            <p:cNvCxnSpPr/>
            <p:nvPr/>
          </p:nvCxnSpPr>
          <p:spPr bwMode="auto">
            <a:xfrm rot="16200000" flipH="1">
              <a:off x="4357686" y="928670"/>
              <a:ext cx="428628" cy="285752"/>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grpSp>
      <p:grpSp>
        <p:nvGrpSpPr>
          <p:cNvPr id="3" name="组合 19"/>
          <p:cNvGrpSpPr/>
          <p:nvPr/>
        </p:nvGrpSpPr>
        <p:grpSpPr>
          <a:xfrm>
            <a:off x="2643174" y="2285992"/>
            <a:ext cx="3500462" cy="3738574"/>
            <a:chOff x="2643174" y="2285992"/>
            <a:chExt cx="3500462" cy="3738574"/>
          </a:xfrm>
        </p:grpSpPr>
        <p:pic>
          <p:nvPicPr>
            <p:cNvPr id="115715" name="Picture 3"/>
            <p:cNvPicPr>
              <a:picLocks noChangeAspect="1" noChangeArrowheads="1"/>
            </p:cNvPicPr>
            <p:nvPr/>
          </p:nvPicPr>
          <p:blipFill>
            <a:blip r:embed="rId4" cstate="print"/>
            <a:srcRect/>
            <a:stretch>
              <a:fillRect/>
            </a:stretch>
          </p:blipFill>
          <p:spPr bwMode="auto">
            <a:xfrm>
              <a:off x="2643174" y="3929066"/>
              <a:ext cx="3152775" cy="2095500"/>
            </a:xfrm>
            <a:prstGeom prst="rect">
              <a:avLst/>
            </a:prstGeom>
            <a:noFill/>
            <a:ln w="9525">
              <a:noFill/>
              <a:miter lim="800000"/>
              <a:headEnd/>
              <a:tailEnd/>
            </a:ln>
            <a:effectLst/>
          </p:spPr>
        </p:pic>
        <p:sp>
          <p:nvSpPr>
            <p:cNvPr id="17" name="TextBox 16"/>
            <p:cNvSpPr txBox="1"/>
            <p:nvPr/>
          </p:nvSpPr>
          <p:spPr>
            <a:xfrm>
              <a:off x="4357686" y="2786058"/>
              <a:ext cx="1785950" cy="369332"/>
            </a:xfrm>
            <a:prstGeom prst="rect">
              <a:avLst/>
            </a:prstGeom>
            <a:noFill/>
          </p:spPr>
          <p:txBody>
            <a:bodyPr wrap="square" rtlCol="0">
              <a:spAutoFit/>
            </a:bodyPr>
            <a:lstStyle/>
            <a:p>
              <a:r>
                <a:rPr lang="zh-CN" altLang="en-US" sz="1800" dirty="0" smtClean="0">
                  <a:latin typeface="Consolas" pitchFamily="49" charset="0"/>
                  <a:ea typeface="仿宋" pitchFamily="49" charset="-122"/>
                  <a:cs typeface="Consolas" pitchFamily="49" charset="0"/>
                </a:rPr>
                <a:t>第</a:t>
              </a:r>
              <a:r>
                <a:rPr lang="en-US" altLang="zh-CN" sz="1800" i="1" dirty="0" smtClean="0">
                  <a:latin typeface="Consolas" pitchFamily="49" charset="0"/>
                  <a:ea typeface="仿宋" pitchFamily="49" charset="-122"/>
                  <a:cs typeface="Consolas" pitchFamily="49" charset="0"/>
                </a:rPr>
                <a:t>n</a:t>
              </a:r>
              <a:r>
                <a:rPr lang="zh-CN" altLang="en-US" sz="1800" dirty="0" smtClean="0">
                  <a:latin typeface="Consolas" pitchFamily="49" charset="0"/>
                  <a:ea typeface="仿宋" pitchFamily="49" charset="-122"/>
                  <a:cs typeface="Consolas" pitchFamily="49" charset="0"/>
                </a:rPr>
                <a:t>年种瓜</a:t>
              </a:r>
              <a:endParaRPr lang="zh-CN" altLang="en-US" sz="1800" dirty="0">
                <a:latin typeface="Consolas" pitchFamily="49" charset="0"/>
                <a:ea typeface="仿宋" pitchFamily="49" charset="-122"/>
                <a:cs typeface="Consolas" pitchFamily="49" charset="0"/>
              </a:endParaRPr>
            </a:p>
          </p:txBody>
        </p:sp>
        <p:sp>
          <p:nvSpPr>
            <p:cNvPr id="18" name="下箭头 17"/>
            <p:cNvSpPr/>
            <p:nvPr/>
          </p:nvSpPr>
          <p:spPr bwMode="auto">
            <a:xfrm>
              <a:off x="4071934" y="2285992"/>
              <a:ext cx="214314" cy="1285884"/>
            </a:xfrm>
            <a:prstGeom prst="down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Times New Roman" pitchFamily="18" charset="0"/>
                <a:ea typeface="楷体_GB2312" pitchFamily="49" charset="-122"/>
              </a:endParaRPr>
            </a:p>
          </p:txBody>
        </p:sp>
      </p:grpSp>
      <p:sp>
        <p:nvSpPr>
          <p:cNvPr id="15" name="TextBox 14"/>
          <p:cNvSpPr txBox="1"/>
          <p:nvPr/>
        </p:nvSpPr>
        <p:spPr>
          <a:xfrm>
            <a:off x="214282" y="714356"/>
            <a:ext cx="2286016" cy="400110"/>
          </a:xfrm>
          <a:prstGeom prst="rect">
            <a:avLst/>
          </a:prstGeom>
          <a:noFill/>
        </p:spPr>
        <p:txBody>
          <a:bodyPr wrap="square" rtlCol="0">
            <a:spAutoFit/>
          </a:bodyPr>
          <a:lstStyle/>
          <a:p>
            <a:pPr algn="l"/>
            <a:r>
              <a:rPr lang="zh-CN" altLang="en-US" sz="2000" dirty="0" smtClean="0">
                <a:latin typeface="Consolas" pitchFamily="49" charset="0"/>
                <a:ea typeface="华文中宋" pitchFamily="2" charset="-122"/>
                <a:cs typeface="Consolas" pitchFamily="49" charset="0"/>
              </a:rPr>
              <a:t>实例</a:t>
            </a:r>
            <a:r>
              <a:rPr lang="en-US" altLang="zh-CN" sz="2000" dirty="0" smtClean="0">
                <a:latin typeface="Consolas" pitchFamily="49" charset="0"/>
                <a:ea typeface="华文中宋" pitchFamily="2" charset="-122"/>
                <a:cs typeface="Consolas" pitchFamily="49" charset="0"/>
              </a:rPr>
              <a:t>2</a:t>
            </a:r>
            <a:r>
              <a:rPr lang="zh-CN" altLang="en-US" sz="2000" dirty="0" smtClean="0">
                <a:latin typeface="Consolas" pitchFamily="49" charset="0"/>
                <a:ea typeface="华文中宋" pitchFamily="2" charset="-122"/>
                <a:cs typeface="Consolas" pitchFamily="49" charset="0"/>
              </a:rPr>
              <a:t>：种瓜得瓜</a:t>
            </a:r>
            <a:endParaRPr lang="zh-CN" altLang="en-US" sz="2000" dirty="0">
              <a:latin typeface="Consolas" pitchFamily="49" charset="0"/>
              <a:ea typeface="华文中宋" pitchFamily="2" charset="-122"/>
              <a:cs typeface="Consolas" pitchFamily="49" charset="0"/>
            </a:endParaRPr>
          </a:p>
        </p:txBody>
      </p:sp>
      <p:sp>
        <p:nvSpPr>
          <p:cNvPr id="21" name="灯片编号占位符 20"/>
          <p:cNvSpPr>
            <a:spLocks noGrp="1"/>
          </p:cNvSpPr>
          <p:nvPr>
            <p:ph type="sldNum" sz="quarter" idx="12"/>
          </p:nvPr>
        </p:nvSpPr>
        <p:spPr/>
        <p:txBody>
          <a:bodyPr/>
          <a:lstStyle/>
          <a:p>
            <a:fld id="{F225F2F7-8AD0-4BEA-91DC-61D82E2F5127}" type="slidenum">
              <a:rPr lang="en-US" altLang="zh-CN" smtClean="0"/>
              <a:pPr/>
              <a:t>6</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427567"/>
            <a:ext cx="8501122" cy="234265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wrap="square" lIns="180000" tIns="144000" bIns="144000" rtlCol="0">
            <a:spAutoFit/>
          </a:bodyPr>
          <a:lstStyle/>
          <a:p>
            <a:pPr algn="l">
              <a:lnSpc>
                <a:spcPts val="3200"/>
              </a:lnSpc>
            </a:pPr>
            <a:r>
              <a:rPr lang="en-US" sz="1800" smtClean="0">
                <a:solidFill>
                  <a:srgbClr val="0000FF"/>
                </a:solidFill>
                <a:latin typeface="Consolas" pitchFamily="49" charset="0"/>
                <a:ea typeface="仿宋" pitchFamily="49" charset="-122"/>
                <a:cs typeface="Consolas" pitchFamily="49" charset="0"/>
              </a:rPr>
              <a:t>      else		</a:t>
            </a:r>
            <a:r>
              <a:rPr lang="en-US" sz="1800" smtClean="0">
                <a:solidFill>
                  <a:srgbClr val="0070C0"/>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当可以直接移动时</a:t>
            </a:r>
          </a:p>
          <a:p>
            <a:pPr algn="l">
              <a:lnSpc>
                <a:spcPts val="3200"/>
              </a:lnSpc>
            </a:pPr>
            <a:r>
              <a:rPr lang="en-US" sz="1800" smtClean="0">
                <a:solidFill>
                  <a:srgbClr val="0000FF"/>
                </a:solidFill>
                <a:latin typeface="Consolas" pitchFamily="49" charset="0"/>
                <a:ea typeface="仿宋" pitchFamily="49" charset="-122"/>
                <a:cs typeface="Consolas" pitchFamily="49" charset="0"/>
              </a:rPr>
              <a:t>         printf("\t</a:t>
            </a:r>
            <a:r>
              <a:rPr lang="zh-CN" altLang="en-US" sz="1800" smtClean="0">
                <a:solidFill>
                  <a:srgbClr val="0000FF"/>
                </a:solidFill>
                <a:latin typeface="Consolas" pitchFamily="49" charset="0"/>
                <a:ea typeface="仿宋" pitchFamily="49" charset="-122"/>
                <a:cs typeface="Consolas" pitchFamily="49" charset="0"/>
              </a:rPr>
              <a:t>将第</a:t>
            </a:r>
            <a:r>
              <a:rPr lang="en-US" sz="1800" smtClean="0">
                <a:solidFill>
                  <a:srgbClr val="0000FF"/>
                </a:solidFill>
                <a:latin typeface="Consolas" pitchFamily="49" charset="0"/>
                <a:ea typeface="仿宋" pitchFamily="49" charset="-122"/>
                <a:cs typeface="Consolas" pitchFamily="49" charset="0"/>
              </a:rPr>
              <a:t>%d</a:t>
            </a:r>
            <a:r>
              <a:rPr lang="zh-CN" altLang="en-US" sz="1800" smtClean="0">
                <a:solidFill>
                  <a:srgbClr val="0000FF"/>
                </a:solidFill>
                <a:latin typeface="Consolas" pitchFamily="49" charset="0"/>
                <a:ea typeface="仿宋" pitchFamily="49" charset="-122"/>
                <a:cs typeface="Consolas" pitchFamily="49" charset="0"/>
              </a:rPr>
              <a:t>个盘片从</a:t>
            </a:r>
            <a:r>
              <a:rPr lang="en-US" sz="1800" smtClean="0">
                <a:solidFill>
                  <a:srgbClr val="0000FF"/>
                </a:solidFill>
                <a:latin typeface="Consolas" pitchFamily="49" charset="0"/>
                <a:ea typeface="仿宋" pitchFamily="49" charset="-122"/>
                <a:cs typeface="Consolas" pitchFamily="49" charset="0"/>
              </a:rPr>
              <a:t>%c</a:t>
            </a:r>
            <a:r>
              <a:rPr lang="zh-CN" altLang="en-US" sz="1800" smtClean="0">
                <a:solidFill>
                  <a:srgbClr val="0000FF"/>
                </a:solidFill>
                <a:latin typeface="Consolas" pitchFamily="49" charset="0"/>
                <a:ea typeface="仿宋" pitchFamily="49" charset="-122"/>
                <a:cs typeface="Consolas" pitchFamily="49" charset="0"/>
              </a:rPr>
              <a:t>移动到</a:t>
            </a:r>
            <a:r>
              <a:rPr lang="en-US" sz="1800" smtClean="0">
                <a:solidFill>
                  <a:srgbClr val="0000FF"/>
                </a:solidFill>
                <a:latin typeface="Consolas" pitchFamily="49" charset="0"/>
                <a:ea typeface="仿宋" pitchFamily="49" charset="-122"/>
                <a:cs typeface="Consolas" pitchFamily="49" charset="0"/>
              </a:rPr>
              <a:t>%c\n"，e.n，e.x，e.z);</a:t>
            </a:r>
            <a:endParaRPr lang="zh-CN" altLang="en-US" sz="1800" smtClean="0">
              <a:solidFill>
                <a:srgbClr val="0000FF"/>
              </a:solidFill>
              <a:latin typeface="Consolas" pitchFamily="49" charset="0"/>
              <a:ea typeface="仿宋" pitchFamily="49" charset="-122"/>
              <a:cs typeface="Consolas" pitchFamily="49" charset="0"/>
            </a:endParaRPr>
          </a:p>
          <a:p>
            <a:pPr algn="l">
              <a:lnSpc>
                <a:spcPts val="3200"/>
              </a:lnSpc>
            </a:pPr>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pPr algn="l">
              <a:lnSpc>
                <a:spcPts val="3200"/>
              </a:lnSpc>
            </a:pPr>
            <a:r>
              <a:rPr lang="en-US" sz="1800" smtClean="0">
                <a:solidFill>
                  <a:srgbClr val="0000FF"/>
                </a:solidFill>
                <a:latin typeface="Consolas" pitchFamily="49" charset="0"/>
                <a:ea typeface="仿宋" pitchFamily="49" charset="-122"/>
                <a:cs typeface="Consolas" pitchFamily="49" charset="0"/>
              </a:rPr>
              <a:t>   DestroyStack(st);	</a:t>
            </a:r>
            <a:r>
              <a:rPr lang="en-US" sz="1800" smtClean="0">
                <a:solidFill>
                  <a:srgbClr val="0070C0"/>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销毁栈</a:t>
            </a:r>
          </a:p>
          <a:p>
            <a:pPr algn="l">
              <a:lnSpc>
                <a:spcPts val="3200"/>
              </a:lnSpc>
            </a:pPr>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1785918" y="3171766"/>
            <a:ext cx="4143404" cy="369332"/>
          </a:xfrm>
          <a:prstGeom prst="rect">
            <a:avLst/>
          </a:prstGeom>
          <a:noFill/>
        </p:spPr>
        <p:txBody>
          <a:bodyPr wrap="square" rtlCol="0">
            <a:spAutoFit/>
          </a:bodyPr>
          <a:lstStyle/>
          <a:p>
            <a:pPr algn="l"/>
            <a:r>
              <a:rPr lang="zh-CN" altLang="en-US" sz="1800" smtClean="0">
                <a:latin typeface="Consolas" pitchFamily="49" charset="0"/>
                <a:ea typeface="仿宋" pitchFamily="49" charset="-122"/>
                <a:cs typeface="Consolas" pitchFamily="49" charset="0"/>
                <a:sym typeface="Wingdings"/>
              </a:rPr>
              <a:t>求解</a:t>
            </a:r>
            <a:r>
              <a:rPr lang="en-US" altLang="zh-CN" sz="1800" smtClean="0">
                <a:latin typeface="Consolas" pitchFamily="49" charset="0"/>
                <a:ea typeface="仿宋" pitchFamily="49" charset="-122"/>
                <a:cs typeface="Consolas" pitchFamily="49" charset="0"/>
                <a:sym typeface="Wingdings"/>
              </a:rPr>
              <a:t>Hanoi</a:t>
            </a:r>
            <a:r>
              <a:rPr lang="en-US" sz="1800" smtClean="0">
                <a:latin typeface="Consolas" pitchFamily="49" charset="0"/>
                <a:ea typeface="仿宋" pitchFamily="49" charset="-122"/>
                <a:cs typeface="Consolas" pitchFamily="49" charset="0"/>
                <a:sym typeface="Wingdings"/>
              </a:rPr>
              <a:t>(</a:t>
            </a:r>
            <a:r>
              <a:rPr lang="en-US" sz="1800" smtClean="0">
                <a:latin typeface="Consolas" pitchFamily="49" charset="0"/>
                <a:ea typeface="仿宋" pitchFamily="49" charset="-122"/>
                <a:cs typeface="Consolas" pitchFamily="49" charset="0"/>
              </a:rPr>
              <a:t>n，X</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Y</a:t>
            </a:r>
            <a:r>
              <a:rPr lang="zh-CN" altLang="en-US" sz="1800" smtClean="0">
                <a:latin typeface="Consolas" pitchFamily="49" charset="0"/>
                <a:ea typeface="仿宋" pitchFamily="49" charset="-122"/>
                <a:cs typeface="Consolas" pitchFamily="49" charset="0"/>
              </a:rPr>
              <a:t>，</a:t>
            </a:r>
            <a:r>
              <a:rPr lang="en-US" sz="1800" smtClean="0">
                <a:latin typeface="Consolas" pitchFamily="49" charset="0"/>
                <a:ea typeface="仿宋" pitchFamily="49" charset="-122"/>
                <a:cs typeface="Consolas" pitchFamily="49" charset="0"/>
              </a:rPr>
              <a:t>Z)</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flag=true</a:t>
            </a:r>
            <a:endParaRPr lang="zh-CN" altLang="en-US" sz="1800" smtClean="0">
              <a:latin typeface="Consolas" pitchFamily="49" charset="0"/>
              <a:ea typeface="仿宋" pitchFamily="49" charset="-122"/>
              <a:cs typeface="Consolas" pitchFamily="49" charset="0"/>
            </a:endParaRPr>
          </a:p>
        </p:txBody>
      </p:sp>
      <p:cxnSp>
        <p:nvCxnSpPr>
          <p:cNvPr id="6" name="直接箭头连接符 5"/>
          <p:cNvCxnSpPr/>
          <p:nvPr/>
        </p:nvCxnSpPr>
        <p:spPr>
          <a:xfrm rot="5400000" flipH="1" flipV="1">
            <a:off x="2750331" y="2277997"/>
            <a:ext cx="1643074"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 name="灯片编号占位符 8"/>
          <p:cNvSpPr>
            <a:spLocks noGrp="1"/>
          </p:cNvSpPr>
          <p:nvPr>
            <p:ph type="sldNum" sz="quarter" idx="12"/>
          </p:nvPr>
        </p:nvSpPr>
        <p:spPr/>
        <p:txBody>
          <a:bodyPr/>
          <a:lstStyle/>
          <a:p>
            <a:fld id="{F225F2F7-8AD0-4BEA-91DC-61D82E2F5127}" type="slidenum">
              <a:rPr lang="en-US" altLang="zh-CN" smtClean="0"/>
              <a:pPr/>
              <a:t>60</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000100" y="3214686"/>
            <a:ext cx="4643470" cy="861774"/>
          </a:xfrm>
          <a:prstGeom prst="rect">
            <a:avLst/>
          </a:prstGeom>
          <a:noFill/>
          <a:ln w="9525">
            <a:noFill/>
            <a:miter lim="800000"/>
            <a:headEnd/>
            <a:tailEnd/>
          </a:ln>
          <a:effectLst/>
        </p:spPr>
        <p:txBody>
          <a:bodyPr wrap="square">
            <a:spAutoFit/>
          </a:bodyPr>
          <a:lstStyle/>
          <a:p>
            <a:pPr marL="457200" indent="-457200" algn="l">
              <a:spcBef>
                <a:spcPct val="50000"/>
              </a:spcBef>
              <a:buBlip>
                <a:blip r:embed="rId2"/>
              </a:buBlip>
            </a:pPr>
            <a:r>
              <a:rPr kumimoji="1" lang="zh-CN" altLang="en-US" sz="2000" dirty="0" smtClean="0">
                <a:ea typeface="楷体" pitchFamily="49" charset="-122"/>
                <a:cs typeface="Times New Roman" pitchFamily="18" charset="0"/>
              </a:rPr>
              <a:t>设计求解问题的递归模型。</a:t>
            </a:r>
            <a:endParaRPr kumimoji="1" lang="en-US" altLang="zh-CN" sz="2000" dirty="0" smtClean="0">
              <a:ea typeface="楷体" pitchFamily="49" charset="-122"/>
              <a:cs typeface="Times New Roman" pitchFamily="18" charset="0"/>
            </a:endParaRPr>
          </a:p>
          <a:p>
            <a:pPr marL="457200" indent="-457200" algn="l">
              <a:spcBef>
                <a:spcPct val="50000"/>
              </a:spcBef>
              <a:buBlip>
                <a:blip r:embed="rId2"/>
              </a:buBlip>
            </a:pPr>
            <a:r>
              <a:rPr kumimoji="1" lang="zh-CN" altLang="en-US" sz="2000" dirty="0" smtClean="0">
                <a:ea typeface="楷体" pitchFamily="49" charset="-122"/>
                <a:cs typeface="Times New Roman" pitchFamily="18" charset="0"/>
              </a:rPr>
              <a:t>转换</a:t>
            </a:r>
            <a:r>
              <a:rPr kumimoji="1" lang="zh-CN" altLang="en-US" sz="2000" dirty="0">
                <a:ea typeface="楷体" pitchFamily="49" charset="-122"/>
                <a:cs typeface="Times New Roman" pitchFamily="18" charset="0"/>
              </a:rPr>
              <a:t>成</a:t>
            </a:r>
            <a:r>
              <a:rPr kumimoji="1" lang="zh-CN" altLang="en-US" sz="2000">
                <a:ea typeface="楷体" pitchFamily="49" charset="-122"/>
                <a:cs typeface="Times New Roman" pitchFamily="18" charset="0"/>
              </a:rPr>
              <a:t>对应</a:t>
            </a:r>
            <a:r>
              <a:rPr kumimoji="1" lang="zh-CN" altLang="en-US" sz="2000" smtClean="0">
                <a:ea typeface="楷体" pitchFamily="49" charset="-122"/>
                <a:cs typeface="Times New Roman" pitchFamily="18" charset="0"/>
              </a:rPr>
              <a:t>的递归算法。</a:t>
            </a:r>
            <a:endParaRPr kumimoji="1" lang="zh-CN" altLang="en-US" sz="2000" dirty="0">
              <a:ea typeface="楷体" pitchFamily="49" charset="-122"/>
              <a:cs typeface="Times New Roman" pitchFamily="18" charset="0"/>
            </a:endParaRPr>
          </a:p>
        </p:txBody>
      </p:sp>
      <p:sp>
        <p:nvSpPr>
          <p:cNvPr id="18435" name="Text Box 3" descr="蓝色面巾纸"/>
          <p:cNvSpPr txBox="1">
            <a:spLocks noChangeArrowheads="1"/>
          </p:cNvSpPr>
          <p:nvPr/>
        </p:nvSpPr>
        <p:spPr bwMode="auto">
          <a:xfrm>
            <a:off x="642910" y="2143116"/>
            <a:ext cx="4429156" cy="514738"/>
          </a:xfrm>
          <a:prstGeom prst="rect">
            <a:avLst/>
          </a:prstGeom>
          <a:blipFill dpi="0" rotWithShape="1">
            <a:blip r:embed="rId3" cstate="print"/>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tIns="72000" bIns="72000">
            <a:spAutoFit/>
          </a:bodyPr>
          <a:lstStyle/>
          <a:p>
            <a:pPr algn="ctr">
              <a:spcBef>
                <a:spcPct val="50000"/>
              </a:spcBef>
            </a:pPr>
            <a:r>
              <a:rPr kumimoji="1" lang="en-US" altLang="zh-CN" smtClean="0">
                <a:solidFill>
                  <a:srgbClr val="FF3300"/>
                </a:solidFill>
                <a:latin typeface="Consolas" pitchFamily="49" charset="0"/>
                <a:ea typeface="微软雅黑" pitchFamily="34" charset="-122"/>
                <a:cs typeface="Consolas" pitchFamily="49" charset="0"/>
              </a:rPr>
              <a:t>5.3.1 </a:t>
            </a:r>
            <a:r>
              <a:rPr kumimoji="1" lang="zh-CN" altLang="en-US" smtClean="0">
                <a:solidFill>
                  <a:srgbClr val="FF3300"/>
                </a:solidFill>
                <a:latin typeface="Consolas" pitchFamily="49" charset="0"/>
                <a:ea typeface="微软雅黑" pitchFamily="34" charset="-122"/>
                <a:cs typeface="Consolas" pitchFamily="49" charset="0"/>
              </a:rPr>
              <a:t>递</a:t>
            </a:r>
            <a:r>
              <a:rPr kumimoji="1" lang="zh-CN" altLang="en-US" dirty="0" smtClean="0">
                <a:solidFill>
                  <a:srgbClr val="FF3300"/>
                </a:solidFill>
                <a:latin typeface="Consolas" pitchFamily="49" charset="0"/>
                <a:ea typeface="微软雅黑" pitchFamily="34" charset="-122"/>
                <a:cs typeface="Consolas" pitchFamily="49" charset="0"/>
              </a:rPr>
              <a:t>归</a:t>
            </a:r>
            <a:r>
              <a:rPr kumimoji="1" lang="zh-CN" altLang="en-US" dirty="0">
                <a:solidFill>
                  <a:srgbClr val="FF3300"/>
                </a:solidFill>
                <a:latin typeface="Consolas" pitchFamily="49" charset="0"/>
                <a:ea typeface="微软雅黑" pitchFamily="34" charset="-122"/>
                <a:cs typeface="Consolas" pitchFamily="49" charset="0"/>
              </a:rPr>
              <a:t>算法设计的步骤</a:t>
            </a:r>
          </a:p>
        </p:txBody>
      </p:sp>
      <p:grpSp>
        <p:nvGrpSpPr>
          <p:cNvPr id="2" name="组合 7"/>
          <p:cNvGrpSpPr/>
          <p:nvPr/>
        </p:nvGrpSpPr>
        <p:grpSpPr>
          <a:xfrm>
            <a:off x="2214546" y="4572008"/>
            <a:ext cx="4286280" cy="500066"/>
            <a:chOff x="1428728" y="4429132"/>
            <a:chExt cx="4286280" cy="500066"/>
          </a:xfrm>
        </p:grpSpPr>
        <p:sp>
          <p:nvSpPr>
            <p:cNvPr id="5" name="圆角矩形 4"/>
            <p:cNvSpPr/>
            <p:nvPr/>
          </p:nvSpPr>
          <p:spPr>
            <a:xfrm>
              <a:off x="1428728" y="4429132"/>
              <a:ext cx="1643074" cy="500066"/>
            </a:xfrm>
            <a:prstGeom prst="roundRect">
              <a:avLst/>
            </a:prstGeom>
            <a:scene3d>
              <a:camera prst="perspectiveAbove"/>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zh-CN" altLang="en-US" sz="2000" smtClean="0">
                  <a:solidFill>
                    <a:schemeClr val="bg1"/>
                  </a:solidFill>
                  <a:ea typeface="楷体" pitchFamily="49" charset="-122"/>
                  <a:cs typeface="Times New Roman" pitchFamily="18" charset="0"/>
                </a:rPr>
                <a:t>递归模型</a:t>
              </a:r>
              <a:endParaRPr lang="zh-CN" altLang="en-US" sz="2000">
                <a:solidFill>
                  <a:schemeClr val="bg1"/>
                </a:solidFill>
              </a:endParaRPr>
            </a:p>
          </p:txBody>
        </p:sp>
        <p:sp>
          <p:nvSpPr>
            <p:cNvPr id="6" name="右箭头 5"/>
            <p:cNvSpPr/>
            <p:nvPr/>
          </p:nvSpPr>
          <p:spPr>
            <a:xfrm>
              <a:off x="3214678" y="4572008"/>
              <a:ext cx="714380"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 name="圆角矩形 6"/>
            <p:cNvSpPr/>
            <p:nvPr/>
          </p:nvSpPr>
          <p:spPr>
            <a:xfrm>
              <a:off x="4071934" y="4429132"/>
              <a:ext cx="1643074" cy="50006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zh-CN" altLang="en-US" sz="2000" smtClean="0">
                  <a:ea typeface="楷体" pitchFamily="49" charset="-122"/>
                  <a:cs typeface="Times New Roman" pitchFamily="18" charset="0"/>
                </a:rPr>
                <a:t>递归算法</a:t>
              </a:r>
              <a:endParaRPr lang="zh-CN" altLang="en-US" sz="2000"/>
            </a:p>
          </p:txBody>
        </p:sp>
      </p:grpSp>
      <p:sp>
        <p:nvSpPr>
          <p:cNvPr id="9" name="Text Box 10" descr="粉色面巾纸"/>
          <p:cNvSpPr txBox="1">
            <a:spLocks noChangeArrowheads="1"/>
          </p:cNvSpPr>
          <p:nvPr/>
        </p:nvSpPr>
        <p:spPr bwMode="auto">
          <a:xfrm>
            <a:off x="1714480" y="642918"/>
            <a:ext cx="4214842" cy="52322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  5.3 </a:t>
            </a:r>
            <a:r>
              <a:rPr kumimoji="1" lang="zh-CN" altLang="en-US"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递</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归算法的设计</a:t>
            </a:r>
          </a:p>
        </p:txBody>
      </p:sp>
      <p:sp>
        <p:nvSpPr>
          <p:cNvPr id="12" name="灯片编号占位符 11"/>
          <p:cNvSpPr>
            <a:spLocks noGrp="1"/>
          </p:cNvSpPr>
          <p:nvPr>
            <p:ph type="sldNum" sz="quarter" idx="12"/>
          </p:nvPr>
        </p:nvSpPr>
        <p:spPr/>
        <p:txBody>
          <a:bodyPr/>
          <a:lstStyle/>
          <a:p>
            <a:fld id="{F225F2F7-8AD0-4BEA-91DC-61D82E2F5127}" type="slidenum">
              <a:rPr lang="en-US" altLang="zh-CN" smtClean="0"/>
              <a:pPr/>
              <a:t>61</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ext Box 2"/>
          <p:cNvSpPr txBox="1">
            <a:spLocks noChangeArrowheads="1"/>
          </p:cNvSpPr>
          <p:nvPr/>
        </p:nvSpPr>
        <p:spPr bwMode="auto">
          <a:xfrm>
            <a:off x="214282" y="1462619"/>
            <a:ext cx="5715040" cy="865750"/>
          </a:xfrm>
          <a:prstGeom prst="rect">
            <a:avLst/>
          </a:prstGeom>
          <a:solidFill>
            <a:schemeClr val="bg1">
              <a:lumMod val="95000"/>
            </a:schemeClr>
          </a:solidFill>
          <a:ln>
            <a:headEnd/>
            <a:tailEnd/>
          </a:ln>
          <a:effectLst>
            <a:glow rad="101600">
              <a:schemeClr val="accent4">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pPr algn="l" eaLnBrk="1" hangingPunct="1">
              <a:lnSpc>
                <a:spcPts val="3200"/>
              </a:lnSpc>
              <a:spcBef>
                <a:spcPct val="50000"/>
              </a:spcBef>
              <a:defRPr/>
            </a:pPr>
            <a:r>
              <a:rPr kumimoji="1" lang="zh-CN" altLang="en-US" sz="1800" smtClean="0">
                <a:solidFill>
                  <a:srgbClr val="FF3300"/>
                </a:solidFill>
                <a:latin typeface="Consolas" pitchFamily="49" charset="0"/>
                <a:ea typeface="仿宋" pitchFamily="49" charset="-122"/>
                <a:cs typeface="Consolas" pitchFamily="49" charset="0"/>
              </a:rPr>
              <a:t>   </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dirty="0">
                <a:solidFill>
                  <a:srgbClr val="0000FF"/>
                </a:solidFill>
                <a:latin typeface="Consolas" pitchFamily="49" charset="0"/>
                <a:ea typeface="仿宋" pitchFamily="49" charset="-122"/>
                <a:cs typeface="Consolas" pitchFamily="49" charset="0"/>
              </a:rPr>
              <a:t>1</a:t>
            </a:r>
            <a:r>
              <a:rPr kumimoji="1" lang="zh-CN" altLang="en-US" sz="1800" dirty="0">
                <a:solidFill>
                  <a:srgbClr val="0000FF"/>
                </a:solidFill>
                <a:latin typeface="Consolas" pitchFamily="49" charset="0"/>
                <a:ea typeface="仿宋" pitchFamily="49" charset="-122"/>
                <a:cs typeface="Consolas" pitchFamily="49" charset="0"/>
              </a:rPr>
              <a:t>）对原问题</a:t>
            </a:r>
            <a:r>
              <a:rPr kumimoji="1" lang="en-US" altLang="zh-CN" sz="1800" i="1" dirty="0">
                <a:solidFill>
                  <a:srgbClr val="0000FF"/>
                </a:solidFill>
                <a:latin typeface="Consolas" pitchFamily="49" charset="0"/>
                <a:ea typeface="仿宋" pitchFamily="49" charset="-122"/>
                <a:cs typeface="Consolas" pitchFamily="49" charset="0"/>
              </a:rPr>
              <a:t>f</a:t>
            </a:r>
            <a:r>
              <a:rPr kumimoji="1" lang="en-US" altLang="zh-CN" sz="1800" dirty="0">
                <a:solidFill>
                  <a:srgbClr val="0000FF"/>
                </a:solidFill>
                <a:latin typeface="Consolas" pitchFamily="49" charset="0"/>
                <a:ea typeface="仿宋" pitchFamily="49" charset="-122"/>
                <a:cs typeface="Consolas" pitchFamily="49" charset="0"/>
              </a:rPr>
              <a:t>(s)</a:t>
            </a:r>
            <a:r>
              <a:rPr kumimoji="1" lang="zh-CN" altLang="en-US" sz="1800">
                <a:solidFill>
                  <a:srgbClr val="0000FF"/>
                </a:solidFill>
                <a:latin typeface="Consolas" pitchFamily="49" charset="0"/>
                <a:ea typeface="仿宋" pitchFamily="49" charset="-122"/>
                <a:cs typeface="Consolas" pitchFamily="49" charset="0"/>
              </a:rPr>
              <a:t>进行</a:t>
            </a:r>
            <a:r>
              <a:rPr kumimoji="1" lang="zh-CN" altLang="en-US" sz="1800" smtClean="0">
                <a:solidFill>
                  <a:srgbClr val="0000FF"/>
                </a:solidFill>
                <a:latin typeface="Consolas" pitchFamily="49" charset="0"/>
                <a:ea typeface="仿宋" pitchFamily="49" charset="-122"/>
                <a:cs typeface="Consolas" pitchFamily="49" charset="0"/>
              </a:rPr>
              <a:t>分析，称为“大问题”，假设</a:t>
            </a:r>
            <a:r>
              <a:rPr kumimoji="1" lang="zh-CN" altLang="en-US" sz="1800" dirty="0">
                <a:solidFill>
                  <a:srgbClr val="0000FF"/>
                </a:solidFill>
                <a:latin typeface="Consolas" pitchFamily="49" charset="0"/>
                <a:ea typeface="仿宋" pitchFamily="49" charset="-122"/>
                <a:cs typeface="Consolas" pitchFamily="49" charset="0"/>
              </a:rPr>
              <a:t>出合理的“小问题”</a:t>
            </a:r>
            <a:r>
              <a:rPr kumimoji="1" lang="en-US" altLang="zh-CN" sz="1800" i="1" smtClean="0">
                <a:solidFill>
                  <a:srgbClr val="0000FF"/>
                </a:solidFill>
                <a:latin typeface="Consolas" pitchFamily="49" charset="0"/>
                <a:ea typeface="仿宋" pitchFamily="49" charset="-122"/>
                <a:cs typeface="Consolas" pitchFamily="49" charset="0"/>
              </a:rPr>
              <a:t>f</a:t>
            </a:r>
            <a:r>
              <a:rPr kumimoji="1" lang="en-US" altLang="zh-CN" sz="1800" smtClean="0">
                <a:solidFill>
                  <a:srgbClr val="0000FF"/>
                </a:solidFill>
                <a:latin typeface="Consolas" pitchFamily="49" charset="0"/>
                <a:ea typeface="仿宋" pitchFamily="49" charset="-122"/>
                <a:cs typeface="Consolas" pitchFamily="49" charset="0"/>
              </a:rPr>
              <a:t>(s’)</a:t>
            </a:r>
            <a:r>
              <a:rPr kumimoji="1" lang="zh-CN" altLang="en-US" sz="1800" smtClean="0">
                <a:solidFill>
                  <a:srgbClr val="0000FF"/>
                </a:solidFill>
                <a:latin typeface="Consolas" pitchFamily="49" charset="0"/>
                <a:ea typeface="仿宋" pitchFamily="49" charset="-122"/>
                <a:cs typeface="Consolas" pitchFamily="49" charset="0"/>
              </a:rPr>
              <a:t> ；</a:t>
            </a:r>
            <a:r>
              <a:rPr kumimoji="1" lang="zh-CN" altLang="en-US" sz="1800" dirty="0">
                <a:solidFill>
                  <a:srgbClr val="0000FF"/>
                </a:solidFill>
                <a:latin typeface="Consolas" pitchFamily="49" charset="0"/>
                <a:ea typeface="仿宋" pitchFamily="49" charset="-122"/>
                <a:cs typeface="Consolas" pitchFamily="49" charset="0"/>
              </a:rPr>
              <a:t>　</a:t>
            </a:r>
          </a:p>
        </p:txBody>
      </p:sp>
      <p:sp>
        <p:nvSpPr>
          <p:cNvPr id="6" name="Text Box 3"/>
          <p:cNvSpPr txBox="1">
            <a:spLocks noChangeArrowheads="1"/>
          </p:cNvSpPr>
          <p:nvPr/>
        </p:nvSpPr>
        <p:spPr bwMode="auto">
          <a:xfrm>
            <a:off x="428596" y="642918"/>
            <a:ext cx="4248150" cy="400110"/>
          </a:xfrm>
          <a:prstGeom prst="rect">
            <a:avLst/>
          </a:prstGeom>
          <a:noFill/>
          <a:ln w="9525">
            <a:noFill/>
            <a:miter lim="800000"/>
            <a:headEnd/>
            <a:tailEnd/>
          </a:ln>
          <a:effectLst/>
        </p:spPr>
        <p:txBody>
          <a:bodyPr>
            <a:spAutoFit/>
          </a:bodyPr>
          <a:lstStyle/>
          <a:p>
            <a:pPr algn="l">
              <a:spcBef>
                <a:spcPct val="50000"/>
              </a:spcBef>
            </a:pPr>
            <a:r>
              <a:rPr kumimoji="1" lang="zh-CN" altLang="en-US" sz="2000" smtClean="0">
                <a:solidFill>
                  <a:srgbClr val="FF0000"/>
                </a:solidFill>
                <a:latin typeface="华文中宋" pitchFamily="2" charset="-122"/>
                <a:ea typeface="华文中宋" pitchFamily="2" charset="-122"/>
                <a:cs typeface="Consolas" pitchFamily="49" charset="0"/>
              </a:rPr>
              <a:t>求</a:t>
            </a:r>
            <a:r>
              <a:rPr kumimoji="1" lang="zh-CN" altLang="en-US" sz="2000" dirty="0">
                <a:solidFill>
                  <a:srgbClr val="FF0000"/>
                </a:solidFill>
                <a:latin typeface="华文中宋" pitchFamily="2" charset="-122"/>
                <a:ea typeface="华文中宋" pitchFamily="2" charset="-122"/>
                <a:cs typeface="Consolas" pitchFamily="49" charset="0"/>
              </a:rPr>
              <a:t>递归模型的步骤如下：</a:t>
            </a:r>
          </a:p>
        </p:txBody>
      </p:sp>
      <p:sp>
        <p:nvSpPr>
          <p:cNvPr id="7" name="Text Box 2"/>
          <p:cNvSpPr txBox="1">
            <a:spLocks noChangeArrowheads="1"/>
          </p:cNvSpPr>
          <p:nvPr/>
        </p:nvSpPr>
        <p:spPr bwMode="auto">
          <a:xfrm>
            <a:off x="214282" y="4357694"/>
            <a:ext cx="5572164" cy="913070"/>
          </a:xfrm>
          <a:prstGeom prst="rect">
            <a:avLst/>
          </a:prstGeom>
          <a:solidFill>
            <a:schemeClr val="bg1">
              <a:lumMod val="95000"/>
            </a:schemeClr>
          </a:solidFill>
          <a:ln>
            <a:headEnd/>
            <a:tailEnd/>
          </a:ln>
          <a:effectLst>
            <a:glow rad="139700">
              <a:schemeClr val="accent2">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pPr algn="l">
              <a:lnSpc>
                <a:spcPts val="3200"/>
              </a:lnSpc>
              <a:spcBef>
                <a:spcPct val="50000"/>
              </a:spcBef>
              <a:defRPr/>
            </a:pPr>
            <a:r>
              <a:rPr kumimoji="1" lang="zh-CN" altLang="en-US" sz="1800" smtClean="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3</a:t>
            </a:r>
            <a:r>
              <a:rPr kumimoji="1" lang="zh-CN" altLang="en-US" sz="1800" dirty="0">
                <a:solidFill>
                  <a:srgbClr val="0000FF"/>
                </a:solidFill>
                <a:latin typeface="Consolas" pitchFamily="49" charset="0"/>
                <a:ea typeface="仿宋" pitchFamily="49" charset="-122"/>
                <a:cs typeface="Consolas" pitchFamily="49" charset="0"/>
              </a:rPr>
              <a:t>）确定一个特定情况（如</a:t>
            </a:r>
            <a:r>
              <a:rPr kumimoji="1" lang="en-US" altLang="zh-CN" sz="1800" i="1" dirty="0">
                <a:solidFill>
                  <a:srgbClr val="0000FF"/>
                </a:solidFill>
                <a:latin typeface="Consolas" pitchFamily="49" charset="0"/>
                <a:ea typeface="仿宋" pitchFamily="49" charset="-122"/>
                <a:cs typeface="Consolas" pitchFamily="49" charset="0"/>
              </a:rPr>
              <a:t>f</a:t>
            </a:r>
            <a:r>
              <a:rPr kumimoji="1" lang="en-US" altLang="zh-CN" sz="1800" dirty="0">
                <a:solidFill>
                  <a:srgbClr val="0000FF"/>
                </a:solidFill>
                <a:latin typeface="Consolas" pitchFamily="49" charset="0"/>
                <a:ea typeface="仿宋" pitchFamily="49" charset="-122"/>
                <a:cs typeface="Consolas" pitchFamily="49" charset="0"/>
              </a:rPr>
              <a:t>(1)</a:t>
            </a:r>
            <a:r>
              <a:rPr kumimoji="1" lang="zh-CN" altLang="en-US" sz="1800" dirty="0">
                <a:solidFill>
                  <a:srgbClr val="0000FF"/>
                </a:solidFill>
                <a:latin typeface="Consolas" pitchFamily="49" charset="0"/>
                <a:ea typeface="仿宋" pitchFamily="49" charset="-122"/>
                <a:cs typeface="Consolas" pitchFamily="49" charset="0"/>
              </a:rPr>
              <a:t>或</a:t>
            </a:r>
            <a:r>
              <a:rPr kumimoji="1" lang="en-US" altLang="zh-CN" sz="1800" i="1" dirty="0">
                <a:solidFill>
                  <a:srgbClr val="0000FF"/>
                </a:solidFill>
                <a:latin typeface="Consolas" pitchFamily="49" charset="0"/>
                <a:ea typeface="仿宋" pitchFamily="49" charset="-122"/>
                <a:cs typeface="Consolas" pitchFamily="49" charset="0"/>
              </a:rPr>
              <a:t>f</a:t>
            </a:r>
            <a:r>
              <a:rPr kumimoji="1" lang="en-US" altLang="zh-CN" sz="1800" dirty="0">
                <a:solidFill>
                  <a:srgbClr val="0000FF"/>
                </a:solidFill>
                <a:latin typeface="Consolas" pitchFamily="49" charset="0"/>
                <a:ea typeface="仿宋" pitchFamily="49" charset="-122"/>
                <a:cs typeface="Consolas" pitchFamily="49" charset="0"/>
              </a:rPr>
              <a:t>(0)</a:t>
            </a:r>
            <a:r>
              <a:rPr kumimoji="1" lang="zh-CN" altLang="en-US" sz="1800" dirty="0">
                <a:solidFill>
                  <a:srgbClr val="0000FF"/>
                </a:solidFill>
                <a:latin typeface="Consolas" pitchFamily="49" charset="0"/>
                <a:ea typeface="仿宋" pitchFamily="49" charset="-122"/>
                <a:cs typeface="Consolas" pitchFamily="49" charset="0"/>
              </a:rPr>
              <a:t>）</a:t>
            </a:r>
            <a:r>
              <a:rPr kumimoji="1" lang="zh-CN" altLang="en-US" sz="1800">
                <a:solidFill>
                  <a:srgbClr val="0000FF"/>
                </a:solidFill>
                <a:latin typeface="Consolas" pitchFamily="49" charset="0"/>
                <a:ea typeface="仿宋" pitchFamily="49" charset="-122"/>
                <a:cs typeface="Consolas" pitchFamily="49" charset="0"/>
              </a:rPr>
              <a:t>的</a:t>
            </a:r>
            <a:r>
              <a:rPr kumimoji="1" lang="zh-CN" altLang="en-US" sz="1800" smtClean="0">
                <a:solidFill>
                  <a:srgbClr val="0000FF"/>
                </a:solidFill>
                <a:latin typeface="Consolas" pitchFamily="49" charset="0"/>
                <a:ea typeface="仿宋" pitchFamily="49" charset="-122"/>
                <a:cs typeface="Consolas" pitchFamily="49" charset="0"/>
              </a:rPr>
              <a:t>解  </a:t>
            </a:r>
            <a:r>
              <a:rPr kumimoji="1" lang="zh-CN" altLang="en-US" sz="1800" smtClean="0">
                <a:solidFill>
                  <a:srgbClr val="0000FF"/>
                </a:solidFill>
                <a:latin typeface="Consolas" pitchFamily="49" charset="0"/>
                <a:ea typeface="仿宋" pitchFamily="49" charset="-122"/>
                <a:cs typeface="Consolas" pitchFamily="49" charset="0"/>
                <a:sym typeface="Wingdings"/>
              </a:rPr>
              <a:t>  </a:t>
            </a:r>
            <a:r>
              <a:rPr kumimoji="1" lang="zh-CN" altLang="en-US" sz="1800" smtClean="0">
                <a:solidFill>
                  <a:srgbClr val="FF0000"/>
                </a:solidFill>
                <a:effectLst>
                  <a:outerShdw blurRad="38100" dist="38100" dir="2700000" algn="tl">
                    <a:srgbClr val="000000">
                      <a:alpha val="43137"/>
                    </a:srgbClr>
                  </a:outerShdw>
                </a:effectLst>
                <a:latin typeface="方正启体简体" pitchFamily="65" charset="-122"/>
                <a:ea typeface="方正启体简体" pitchFamily="65" charset="-122"/>
                <a:cs typeface="Consolas" pitchFamily="49" charset="0"/>
              </a:rPr>
              <a:t>递归出口</a:t>
            </a:r>
            <a:r>
              <a:rPr kumimoji="1" lang="zh-CN" altLang="en-US" sz="1800" smtClean="0">
                <a:solidFill>
                  <a:srgbClr val="0000FF"/>
                </a:solidFill>
                <a:latin typeface="Consolas" pitchFamily="49" charset="0"/>
                <a:ea typeface="仿宋" pitchFamily="49" charset="-122"/>
                <a:cs typeface="Consolas" pitchFamily="49" charset="0"/>
              </a:rPr>
              <a:t>。</a:t>
            </a:r>
            <a:endParaRPr kumimoji="1" lang="zh-CN" altLang="en-US" sz="1800" dirty="0">
              <a:solidFill>
                <a:srgbClr val="0000FF"/>
              </a:solidFill>
              <a:latin typeface="Consolas" pitchFamily="49" charset="0"/>
              <a:ea typeface="仿宋" pitchFamily="49" charset="-122"/>
              <a:cs typeface="Consolas" pitchFamily="49" charset="0"/>
            </a:endParaRPr>
          </a:p>
        </p:txBody>
      </p:sp>
      <p:sp>
        <p:nvSpPr>
          <p:cNvPr id="8" name="Text Box 2"/>
          <p:cNvSpPr txBox="1">
            <a:spLocks noChangeArrowheads="1"/>
          </p:cNvSpPr>
          <p:nvPr/>
        </p:nvSpPr>
        <p:spPr bwMode="auto">
          <a:xfrm>
            <a:off x="214282" y="2714620"/>
            <a:ext cx="5643602" cy="913070"/>
          </a:xfrm>
          <a:prstGeom prst="rect">
            <a:avLst/>
          </a:prstGeom>
          <a:solidFill>
            <a:schemeClr val="bg1">
              <a:lumMod val="95000"/>
            </a:schemeClr>
          </a:solidFill>
          <a:ln>
            <a:headEnd/>
            <a:tailEnd/>
          </a:ln>
          <a:effectLst>
            <a:glow rad="101600">
              <a:schemeClr val="accent4">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wrap="square">
            <a:spAutoFit/>
          </a:bodyPr>
          <a:lstStyle/>
          <a:p>
            <a:pPr algn="l" eaLnBrk="1" hangingPunct="1">
              <a:lnSpc>
                <a:spcPts val="3200"/>
              </a:lnSpc>
              <a:spcBef>
                <a:spcPct val="50000"/>
              </a:spcBef>
              <a:defRPr/>
            </a:pPr>
            <a:r>
              <a:rPr kumimoji="1" lang="zh-CN" altLang="en-US" sz="1800" dirty="0">
                <a:solidFill>
                  <a:srgbClr val="0000FF"/>
                </a:solidFill>
                <a:latin typeface="Consolas" pitchFamily="49" charset="0"/>
                <a:ea typeface="仿宋" pitchFamily="49" charset="-122"/>
                <a:cs typeface="Consolas" pitchFamily="49" charset="0"/>
              </a:rPr>
              <a:t>　 （</a:t>
            </a:r>
            <a:r>
              <a:rPr kumimoji="1" lang="en-US" altLang="zh-CN" sz="1800" dirty="0">
                <a:solidFill>
                  <a:srgbClr val="0000FF"/>
                </a:solidFill>
                <a:latin typeface="Consolas" pitchFamily="49" charset="0"/>
                <a:ea typeface="仿宋" pitchFamily="49" charset="-122"/>
                <a:cs typeface="Consolas" pitchFamily="49" charset="0"/>
              </a:rPr>
              <a:t>2</a:t>
            </a:r>
            <a:r>
              <a:rPr kumimoji="1" lang="zh-CN" altLang="en-US" sz="1800" dirty="0">
                <a:solidFill>
                  <a:srgbClr val="0000FF"/>
                </a:solidFill>
                <a:latin typeface="Consolas" pitchFamily="49" charset="0"/>
                <a:ea typeface="仿宋" pitchFamily="49" charset="-122"/>
                <a:cs typeface="Consolas" pitchFamily="49" charset="0"/>
              </a:rPr>
              <a:t>）假设</a:t>
            </a:r>
            <a:r>
              <a:rPr kumimoji="1" lang="en-US" altLang="zh-CN" sz="1800" i="1" dirty="0" smtClean="0">
                <a:solidFill>
                  <a:srgbClr val="0000FF"/>
                </a:solidFill>
                <a:latin typeface="Consolas" pitchFamily="49" charset="0"/>
                <a:ea typeface="仿宋" pitchFamily="49" charset="-122"/>
                <a:cs typeface="Consolas" pitchFamily="49" charset="0"/>
              </a:rPr>
              <a:t>f</a:t>
            </a:r>
            <a:r>
              <a:rPr kumimoji="1" lang="en-US" altLang="zh-CN" sz="1800" dirty="0" smtClean="0">
                <a:solidFill>
                  <a:srgbClr val="0000FF"/>
                </a:solidFill>
                <a:latin typeface="Consolas" pitchFamily="49" charset="0"/>
                <a:ea typeface="仿宋" pitchFamily="49" charset="-122"/>
                <a:cs typeface="Consolas" pitchFamily="49" charset="0"/>
              </a:rPr>
              <a:t>(s’)</a:t>
            </a:r>
            <a:r>
              <a:rPr kumimoji="1" lang="zh-CN" altLang="en-US" sz="1800" dirty="0">
                <a:solidFill>
                  <a:srgbClr val="0000FF"/>
                </a:solidFill>
                <a:latin typeface="Consolas" pitchFamily="49" charset="0"/>
                <a:ea typeface="仿宋" pitchFamily="49" charset="-122"/>
                <a:cs typeface="Consolas" pitchFamily="49" charset="0"/>
              </a:rPr>
              <a:t>是可</a:t>
            </a:r>
            <a:r>
              <a:rPr kumimoji="1" lang="zh-CN" altLang="en-US" sz="1800">
                <a:solidFill>
                  <a:srgbClr val="0000FF"/>
                </a:solidFill>
                <a:latin typeface="Consolas" pitchFamily="49" charset="0"/>
                <a:ea typeface="仿宋" pitchFamily="49" charset="-122"/>
                <a:cs typeface="Consolas" pitchFamily="49" charset="0"/>
              </a:rPr>
              <a:t>解</a:t>
            </a:r>
            <a:r>
              <a:rPr kumimoji="1" lang="zh-CN" altLang="en-US" sz="1800" smtClean="0">
                <a:solidFill>
                  <a:srgbClr val="0000FF"/>
                </a:solidFill>
                <a:latin typeface="Consolas" pitchFamily="49" charset="0"/>
                <a:ea typeface="仿宋" pitchFamily="49" charset="-122"/>
                <a:cs typeface="Consolas" pitchFamily="49" charset="0"/>
              </a:rPr>
              <a:t>的，在此</a:t>
            </a:r>
            <a:r>
              <a:rPr kumimoji="1" lang="zh-CN" altLang="en-US" sz="1800" dirty="0">
                <a:solidFill>
                  <a:srgbClr val="0000FF"/>
                </a:solidFill>
                <a:latin typeface="Consolas" pitchFamily="49" charset="0"/>
                <a:ea typeface="仿宋" pitchFamily="49" charset="-122"/>
                <a:cs typeface="Consolas" pitchFamily="49" charset="0"/>
              </a:rPr>
              <a:t>基础上确定</a:t>
            </a:r>
            <a:r>
              <a:rPr kumimoji="1" lang="en-US" altLang="zh-CN" sz="1800" i="1" dirty="0">
                <a:solidFill>
                  <a:srgbClr val="0000FF"/>
                </a:solidFill>
                <a:latin typeface="Consolas" pitchFamily="49" charset="0"/>
                <a:ea typeface="仿宋" pitchFamily="49" charset="-122"/>
                <a:cs typeface="Consolas" pitchFamily="49" charset="0"/>
              </a:rPr>
              <a:t>f</a:t>
            </a:r>
            <a:r>
              <a:rPr kumimoji="1" lang="en-US" altLang="zh-CN" sz="1800" dirty="0">
                <a:solidFill>
                  <a:srgbClr val="0000FF"/>
                </a:solidFill>
                <a:latin typeface="Consolas" pitchFamily="49" charset="0"/>
                <a:ea typeface="仿宋" pitchFamily="49" charset="-122"/>
                <a:cs typeface="Consolas" pitchFamily="49" charset="0"/>
              </a:rPr>
              <a:t>(s)</a:t>
            </a:r>
            <a:r>
              <a:rPr kumimoji="1" lang="zh-CN" altLang="en-US" sz="1800">
                <a:solidFill>
                  <a:srgbClr val="0000FF"/>
                </a:solidFill>
                <a:latin typeface="Consolas" pitchFamily="49" charset="0"/>
                <a:ea typeface="仿宋" pitchFamily="49" charset="-122"/>
                <a:cs typeface="Consolas" pitchFamily="49" charset="0"/>
              </a:rPr>
              <a:t>的</a:t>
            </a:r>
            <a:r>
              <a:rPr kumimoji="1" lang="zh-CN" altLang="en-US" sz="1800" smtClean="0">
                <a:solidFill>
                  <a:srgbClr val="0000FF"/>
                </a:solidFill>
                <a:latin typeface="Consolas" pitchFamily="49" charset="0"/>
                <a:ea typeface="仿宋" pitchFamily="49" charset="-122"/>
                <a:cs typeface="Consolas" pitchFamily="49" charset="0"/>
              </a:rPr>
              <a:t>解，即</a:t>
            </a:r>
            <a:r>
              <a:rPr kumimoji="1" lang="zh-CN" altLang="en-US" sz="1800" dirty="0">
                <a:solidFill>
                  <a:srgbClr val="0000FF"/>
                </a:solidFill>
                <a:latin typeface="Consolas" pitchFamily="49" charset="0"/>
                <a:ea typeface="仿宋" pitchFamily="49" charset="-122"/>
                <a:cs typeface="Consolas" pitchFamily="49" charset="0"/>
              </a:rPr>
              <a:t>给出</a:t>
            </a:r>
            <a:r>
              <a:rPr kumimoji="1" lang="en-US" altLang="zh-CN" sz="1800" i="1" dirty="0">
                <a:solidFill>
                  <a:srgbClr val="0000FF"/>
                </a:solidFill>
                <a:latin typeface="Consolas" pitchFamily="49" charset="0"/>
                <a:ea typeface="仿宋" pitchFamily="49" charset="-122"/>
                <a:cs typeface="Consolas" pitchFamily="49" charset="0"/>
              </a:rPr>
              <a:t>f</a:t>
            </a:r>
            <a:r>
              <a:rPr kumimoji="1" lang="en-US" altLang="zh-CN" sz="1800" dirty="0">
                <a:solidFill>
                  <a:srgbClr val="0000FF"/>
                </a:solidFill>
                <a:latin typeface="Consolas" pitchFamily="49" charset="0"/>
                <a:ea typeface="仿宋" pitchFamily="49" charset="-122"/>
                <a:cs typeface="Consolas" pitchFamily="49" charset="0"/>
              </a:rPr>
              <a:t>(s)</a:t>
            </a:r>
            <a:r>
              <a:rPr kumimoji="1" lang="zh-CN" altLang="en-US" sz="1800" dirty="0">
                <a:solidFill>
                  <a:srgbClr val="0000FF"/>
                </a:solidFill>
                <a:latin typeface="Consolas" pitchFamily="49" charset="0"/>
                <a:ea typeface="仿宋" pitchFamily="49" charset="-122"/>
                <a:cs typeface="Consolas" pitchFamily="49" charset="0"/>
              </a:rPr>
              <a:t>与</a:t>
            </a:r>
            <a:r>
              <a:rPr kumimoji="1" lang="en-US" altLang="zh-CN" sz="1800" i="1" dirty="0">
                <a:solidFill>
                  <a:srgbClr val="0000FF"/>
                </a:solidFill>
                <a:latin typeface="Consolas" pitchFamily="49" charset="0"/>
                <a:ea typeface="仿宋" pitchFamily="49" charset="-122"/>
                <a:cs typeface="Consolas" pitchFamily="49" charset="0"/>
              </a:rPr>
              <a:t>f</a:t>
            </a:r>
            <a:r>
              <a:rPr kumimoji="1" lang="en-US" altLang="zh-CN" sz="1800" dirty="0">
                <a:solidFill>
                  <a:srgbClr val="0000FF"/>
                </a:solidFill>
                <a:latin typeface="Consolas" pitchFamily="49" charset="0"/>
                <a:ea typeface="仿宋" pitchFamily="49" charset="-122"/>
                <a:cs typeface="Consolas" pitchFamily="49" charset="0"/>
              </a:rPr>
              <a:t>(s’)</a:t>
            </a:r>
            <a:r>
              <a:rPr kumimoji="1" lang="zh-CN" altLang="en-US" sz="1800" dirty="0">
                <a:solidFill>
                  <a:srgbClr val="0000FF"/>
                </a:solidFill>
                <a:latin typeface="Consolas" pitchFamily="49" charset="0"/>
                <a:ea typeface="仿宋" pitchFamily="49" charset="-122"/>
                <a:cs typeface="Consolas" pitchFamily="49" charset="0"/>
              </a:rPr>
              <a:t>之间</a:t>
            </a:r>
            <a:r>
              <a:rPr kumimoji="1" lang="zh-CN" altLang="en-US" sz="1800">
                <a:solidFill>
                  <a:srgbClr val="0000FF"/>
                </a:solidFill>
                <a:latin typeface="Consolas" pitchFamily="49" charset="0"/>
                <a:ea typeface="仿宋" pitchFamily="49" charset="-122"/>
                <a:cs typeface="Consolas" pitchFamily="49" charset="0"/>
              </a:rPr>
              <a:t>的</a:t>
            </a:r>
            <a:r>
              <a:rPr kumimoji="1" lang="zh-CN" altLang="en-US" sz="1800" smtClean="0">
                <a:solidFill>
                  <a:srgbClr val="0000FF"/>
                </a:solidFill>
                <a:latin typeface="Consolas" pitchFamily="49" charset="0"/>
                <a:ea typeface="仿宋" pitchFamily="49" charset="-122"/>
                <a:cs typeface="Consolas" pitchFamily="49" charset="0"/>
              </a:rPr>
              <a:t>关系 </a:t>
            </a:r>
            <a:r>
              <a:rPr kumimoji="1" lang="zh-CN" altLang="en-US" sz="1800" smtClean="0">
                <a:solidFill>
                  <a:srgbClr val="0000FF"/>
                </a:solidFill>
                <a:latin typeface="Consolas" pitchFamily="49" charset="0"/>
                <a:ea typeface="仿宋" pitchFamily="49" charset="-122"/>
                <a:cs typeface="Consolas" pitchFamily="49" charset="0"/>
                <a:sym typeface="Wingdings"/>
              </a:rPr>
              <a:t> </a:t>
            </a:r>
            <a:r>
              <a:rPr kumimoji="1" lang="zh-CN" altLang="en-US" sz="1800" smtClean="0">
                <a:solidFill>
                  <a:srgbClr val="FF0000"/>
                </a:solidFill>
                <a:effectLst>
                  <a:outerShdw blurRad="38100" dist="38100" dir="2700000" algn="tl">
                    <a:srgbClr val="000000">
                      <a:alpha val="43137"/>
                    </a:srgbClr>
                  </a:outerShdw>
                </a:effectLst>
                <a:latin typeface="方正启体简体" pitchFamily="65" charset="-122"/>
                <a:ea typeface="方正启体简体" pitchFamily="65" charset="-122"/>
                <a:cs typeface="Consolas" pitchFamily="49" charset="0"/>
                <a:sym typeface="Wingdings"/>
              </a:rPr>
              <a:t>递归体</a:t>
            </a:r>
            <a:r>
              <a:rPr kumimoji="1" lang="zh-CN" altLang="en-US" sz="1800" smtClean="0">
                <a:solidFill>
                  <a:srgbClr val="0000FF"/>
                </a:solidFill>
                <a:latin typeface="Consolas" pitchFamily="49" charset="0"/>
                <a:ea typeface="仿宋" pitchFamily="49" charset="-122"/>
                <a:cs typeface="Consolas" pitchFamily="49" charset="0"/>
                <a:sym typeface="Wingdings"/>
              </a:rPr>
              <a:t>。</a:t>
            </a:r>
            <a:endParaRPr kumimoji="1" lang="zh-CN" altLang="en-US" sz="1800" dirty="0">
              <a:solidFill>
                <a:srgbClr val="0000FF"/>
              </a:solidFill>
              <a:latin typeface="Consolas" pitchFamily="49" charset="0"/>
              <a:ea typeface="仿宋" pitchFamily="49" charset="-122"/>
              <a:cs typeface="Consolas" pitchFamily="49" charset="0"/>
            </a:endParaRPr>
          </a:p>
        </p:txBody>
      </p:sp>
      <p:grpSp>
        <p:nvGrpSpPr>
          <p:cNvPr id="2" name="组合 15"/>
          <p:cNvGrpSpPr/>
          <p:nvPr/>
        </p:nvGrpSpPr>
        <p:grpSpPr>
          <a:xfrm>
            <a:off x="6000760" y="1714488"/>
            <a:ext cx="2928958" cy="3286148"/>
            <a:chOff x="6000760" y="1714488"/>
            <a:chExt cx="2928958" cy="3286148"/>
          </a:xfrm>
        </p:grpSpPr>
        <p:sp>
          <p:nvSpPr>
            <p:cNvPr id="10" name="TextBox 9"/>
            <p:cNvSpPr txBox="1"/>
            <p:nvPr/>
          </p:nvSpPr>
          <p:spPr>
            <a:xfrm>
              <a:off x="6786578" y="1714488"/>
              <a:ext cx="2000264" cy="400110"/>
            </a:xfrm>
            <a:prstGeom prst="rect">
              <a:avLst/>
            </a:prstGeom>
            <a:noFill/>
          </p:spPr>
          <p:txBody>
            <a:bodyPr wrap="square" rtlCol="0">
              <a:spAutoFit/>
            </a:bodyPr>
            <a:lstStyle/>
            <a:p>
              <a:r>
                <a:rPr kumimoji="1" lang="zh-CN" altLang="en-US" sz="2000" smtClean="0">
                  <a:solidFill>
                    <a:srgbClr val="C00000"/>
                  </a:solidFill>
                  <a:latin typeface="Consolas" pitchFamily="49" charset="0"/>
                  <a:ea typeface="楷体" pitchFamily="49" charset="-122"/>
                  <a:cs typeface="Consolas" pitchFamily="49" charset="0"/>
                </a:rPr>
                <a:t>数学归纳法</a:t>
              </a:r>
              <a:endParaRPr lang="zh-CN" altLang="en-US" sz="2000">
                <a:solidFill>
                  <a:srgbClr val="C00000"/>
                </a:solidFill>
                <a:latin typeface="Consolas" pitchFamily="49" charset="0"/>
                <a:cs typeface="Consolas" pitchFamily="49" charset="0"/>
              </a:endParaRPr>
            </a:p>
          </p:txBody>
        </p:sp>
        <p:sp>
          <p:nvSpPr>
            <p:cNvPr id="12" name="TextBox 11"/>
            <p:cNvSpPr txBox="1"/>
            <p:nvPr/>
          </p:nvSpPr>
          <p:spPr>
            <a:xfrm>
              <a:off x="6500826" y="2782669"/>
              <a:ext cx="2428892"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zh-CN" altLang="en-US" sz="1800" smtClean="0">
                  <a:solidFill>
                    <a:srgbClr val="0000FF"/>
                  </a:solidFill>
                  <a:latin typeface="Consolas" pitchFamily="49" charset="0"/>
                  <a:ea typeface="仿宋" pitchFamily="49" charset="-122"/>
                  <a:cs typeface="Consolas" pitchFamily="49" charset="0"/>
                </a:rPr>
                <a:t>假设</a:t>
              </a:r>
              <a:r>
                <a:rPr kumimoji="1" lang="en-US" altLang="zh-CN" sz="1800" i="1" smtClean="0">
                  <a:solidFill>
                    <a:srgbClr val="0000FF"/>
                  </a:solidFill>
                  <a:latin typeface="Consolas" pitchFamily="49" charset="0"/>
                  <a:ea typeface="仿宋" pitchFamily="49" charset="-122"/>
                  <a:cs typeface="Consolas" pitchFamily="49" charset="0"/>
                </a:rPr>
                <a:t>n</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i="1" smtClean="0">
                  <a:solidFill>
                    <a:srgbClr val="0000FF"/>
                  </a:solidFill>
                  <a:latin typeface="Consolas" pitchFamily="49" charset="0"/>
                  <a:ea typeface="仿宋" pitchFamily="49" charset="-122"/>
                  <a:cs typeface="Consolas" pitchFamily="49" charset="0"/>
                </a:rPr>
                <a:t>k</a:t>
              </a:r>
              <a:r>
                <a:rPr kumimoji="1" lang="en-US" altLang="zh-CN" sz="1800" smtClean="0">
                  <a:solidFill>
                    <a:srgbClr val="0000FF"/>
                  </a:solidFill>
                  <a:latin typeface="Consolas" pitchFamily="49" charset="0"/>
                  <a:ea typeface="仿宋" pitchFamily="49" charset="-122"/>
                  <a:cs typeface="Consolas" pitchFamily="49" charset="0"/>
                </a:rPr>
                <a:t>-1</a:t>
              </a:r>
              <a:r>
                <a:rPr kumimoji="1" lang="zh-CN" altLang="en-US" sz="1800" smtClean="0">
                  <a:solidFill>
                    <a:srgbClr val="0000FF"/>
                  </a:solidFill>
                  <a:latin typeface="Consolas" pitchFamily="49" charset="0"/>
                  <a:ea typeface="仿宋" pitchFamily="49" charset="-122"/>
                  <a:cs typeface="Consolas" pitchFamily="49" charset="0"/>
                </a:rPr>
                <a:t>时等式成立</a:t>
              </a:r>
              <a:endParaRPr lang="zh-CN" altLang="en-US" sz="1800" smtClean="0">
                <a:solidFill>
                  <a:srgbClr val="0000FF"/>
                </a:solidFill>
                <a:latin typeface="Consolas" pitchFamily="49" charset="0"/>
                <a:ea typeface="仿宋" pitchFamily="49" charset="-122"/>
                <a:cs typeface="Consolas" pitchFamily="49" charset="0"/>
              </a:endParaRPr>
            </a:p>
            <a:p>
              <a:r>
                <a:rPr kumimoji="1" lang="zh-CN" altLang="en-US" sz="1800" smtClean="0">
                  <a:solidFill>
                    <a:srgbClr val="0000FF"/>
                  </a:solidFill>
                  <a:latin typeface="Consolas" pitchFamily="49" charset="0"/>
                  <a:ea typeface="仿宋" pitchFamily="49" charset="-122"/>
                  <a:cs typeface="Consolas" pitchFamily="49" charset="0"/>
                </a:rPr>
                <a:t>求证</a:t>
              </a:r>
              <a:r>
                <a:rPr kumimoji="1" lang="en-US" altLang="zh-CN" sz="1800" i="1" smtClean="0">
                  <a:solidFill>
                    <a:srgbClr val="0000FF"/>
                  </a:solidFill>
                  <a:latin typeface="Consolas" pitchFamily="49" charset="0"/>
                  <a:ea typeface="仿宋" pitchFamily="49" charset="-122"/>
                  <a:cs typeface="Consolas" pitchFamily="49" charset="0"/>
                </a:rPr>
                <a:t>n</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i="1" smtClean="0">
                  <a:solidFill>
                    <a:srgbClr val="0000FF"/>
                  </a:solidFill>
                  <a:latin typeface="Consolas" pitchFamily="49" charset="0"/>
                  <a:ea typeface="仿宋" pitchFamily="49" charset="-122"/>
                  <a:cs typeface="Consolas" pitchFamily="49" charset="0"/>
                </a:rPr>
                <a:t>k</a:t>
              </a:r>
              <a:r>
                <a:rPr kumimoji="1" lang="zh-CN" altLang="en-US" sz="1800" smtClean="0">
                  <a:solidFill>
                    <a:srgbClr val="0000FF"/>
                  </a:solidFill>
                  <a:latin typeface="Consolas" pitchFamily="49" charset="0"/>
                  <a:ea typeface="仿宋" pitchFamily="49" charset="-122"/>
                  <a:cs typeface="Consolas" pitchFamily="49" charset="0"/>
                </a:rPr>
                <a:t>时等式成立</a:t>
              </a:r>
              <a:endParaRPr lang="zh-CN" altLang="en-US" sz="1800">
                <a:solidFill>
                  <a:srgbClr val="0000FF"/>
                </a:solidFill>
                <a:latin typeface="Consolas" pitchFamily="49" charset="0"/>
                <a:ea typeface="仿宋" pitchFamily="49" charset="-122"/>
                <a:cs typeface="Consolas" pitchFamily="49" charset="0"/>
              </a:endParaRPr>
            </a:p>
          </p:txBody>
        </p:sp>
        <p:sp>
          <p:nvSpPr>
            <p:cNvPr id="13" name="TextBox 12"/>
            <p:cNvSpPr txBox="1"/>
            <p:nvPr/>
          </p:nvSpPr>
          <p:spPr>
            <a:xfrm>
              <a:off x="6500826" y="4631304"/>
              <a:ext cx="221457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zh-CN" altLang="en-US" sz="1800" smtClean="0">
                  <a:solidFill>
                    <a:srgbClr val="0000FF"/>
                  </a:solidFill>
                  <a:latin typeface="Consolas" pitchFamily="49" charset="0"/>
                  <a:ea typeface="仿宋" pitchFamily="49" charset="-122"/>
                  <a:cs typeface="Consolas" pitchFamily="49" charset="0"/>
                </a:rPr>
                <a:t>求证</a:t>
              </a:r>
              <a:r>
                <a:rPr kumimoji="1" lang="en-US" altLang="zh-CN" sz="1800" i="1" smtClean="0">
                  <a:solidFill>
                    <a:srgbClr val="0000FF"/>
                  </a:solidFill>
                  <a:latin typeface="Consolas" pitchFamily="49" charset="0"/>
                  <a:ea typeface="仿宋" pitchFamily="49" charset="-122"/>
                  <a:cs typeface="Consolas" pitchFamily="49" charset="0"/>
                </a:rPr>
                <a:t>n</a:t>
              </a:r>
              <a:r>
                <a:rPr kumimoji="1" lang="en-US" altLang="zh-CN" sz="1800" smtClean="0">
                  <a:solidFill>
                    <a:srgbClr val="0000FF"/>
                  </a:solidFill>
                  <a:latin typeface="Consolas" pitchFamily="49" charset="0"/>
                  <a:ea typeface="仿宋" pitchFamily="49" charset="-122"/>
                  <a:cs typeface="Consolas" pitchFamily="49" charset="0"/>
                </a:rPr>
                <a:t>=1</a:t>
              </a:r>
              <a:r>
                <a:rPr kumimoji="1" lang="zh-CN" altLang="en-US" sz="1800" smtClean="0">
                  <a:solidFill>
                    <a:srgbClr val="0000FF"/>
                  </a:solidFill>
                  <a:latin typeface="Consolas" pitchFamily="49" charset="0"/>
                  <a:ea typeface="仿宋" pitchFamily="49" charset="-122"/>
                  <a:cs typeface="Consolas" pitchFamily="49" charset="0"/>
                </a:rPr>
                <a:t>时等式成立</a:t>
              </a:r>
              <a:endParaRPr lang="zh-CN" altLang="en-US" sz="1800">
                <a:solidFill>
                  <a:srgbClr val="0000FF"/>
                </a:solidFill>
                <a:latin typeface="Consolas" pitchFamily="49" charset="0"/>
                <a:ea typeface="仿宋" pitchFamily="49" charset="-122"/>
                <a:cs typeface="Consolas" pitchFamily="49" charset="0"/>
              </a:endParaRPr>
            </a:p>
          </p:txBody>
        </p:sp>
        <p:sp>
          <p:nvSpPr>
            <p:cNvPr id="14" name="左右箭头 13"/>
            <p:cNvSpPr/>
            <p:nvPr/>
          </p:nvSpPr>
          <p:spPr>
            <a:xfrm>
              <a:off x="6000760" y="3071810"/>
              <a:ext cx="432000" cy="142876"/>
            </a:xfrm>
            <a:prstGeom prst="lef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5" name="左右箭头 14"/>
            <p:cNvSpPr/>
            <p:nvPr/>
          </p:nvSpPr>
          <p:spPr>
            <a:xfrm>
              <a:off x="6000760" y="4786322"/>
              <a:ext cx="432000" cy="142876"/>
            </a:xfrm>
            <a:prstGeom prst="lef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18" name="灯片编号占位符 17"/>
          <p:cNvSpPr>
            <a:spLocks noGrp="1"/>
          </p:cNvSpPr>
          <p:nvPr>
            <p:ph type="sldNum" sz="quarter" idx="12"/>
          </p:nvPr>
        </p:nvSpPr>
        <p:spPr/>
        <p:txBody>
          <a:bodyPr/>
          <a:lstStyle/>
          <a:p>
            <a:fld id="{F225F2F7-8AD0-4BEA-91DC-61D82E2F5127}" type="slidenum">
              <a:rPr lang="en-US" altLang="zh-CN" smtClean="0"/>
              <a:pPr/>
              <a:t>62</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652466" y="214290"/>
            <a:ext cx="8134376" cy="400110"/>
          </a:xfrm>
          <a:prstGeom prst="rect">
            <a:avLst/>
          </a:prstGeom>
          <a:noFill/>
          <a:ln w="9525">
            <a:noFill/>
            <a:miter lim="800000"/>
            <a:headEnd/>
            <a:tailEnd/>
          </a:ln>
          <a:effectLst/>
        </p:spPr>
        <p:txBody>
          <a:bodyPr wrap="square">
            <a:spAutoFit/>
          </a:bodyPr>
          <a:lstStyle/>
          <a:p>
            <a:pPr algn="just">
              <a:spcBef>
                <a:spcPct val="50000"/>
              </a:spcBef>
            </a:pPr>
            <a:r>
              <a:rPr kumimoji="1" lang="en-US" altLang="zh-CN" sz="2000" smtClean="0">
                <a:solidFill>
                  <a:srgbClr val="FF3300"/>
                </a:solidFill>
                <a:latin typeface="Consolas" pitchFamily="49" charset="0"/>
                <a:ea typeface="楷体" pitchFamily="49" charset="-122"/>
                <a:cs typeface="Consolas" pitchFamily="49" charset="0"/>
              </a:rPr>
              <a:t>【</a:t>
            </a:r>
            <a:r>
              <a:rPr kumimoji="1" lang="zh-CN" altLang="en-US" sz="2000" smtClean="0">
                <a:solidFill>
                  <a:srgbClr val="FF3300"/>
                </a:solidFill>
                <a:latin typeface="Consolas" pitchFamily="49" charset="0"/>
                <a:ea typeface="楷体" pitchFamily="49" charset="-122"/>
                <a:cs typeface="Consolas" pitchFamily="49" charset="0"/>
              </a:rPr>
              <a:t>例</a:t>
            </a:r>
            <a:r>
              <a:rPr kumimoji="1" lang="en-US" altLang="zh-CN" sz="2000" smtClean="0">
                <a:solidFill>
                  <a:srgbClr val="FF3300"/>
                </a:solidFill>
                <a:latin typeface="Consolas" pitchFamily="49" charset="0"/>
                <a:ea typeface="楷体" pitchFamily="49" charset="-122"/>
                <a:cs typeface="Consolas" pitchFamily="49" charset="0"/>
              </a:rPr>
              <a:t>5.4】</a:t>
            </a:r>
            <a:r>
              <a:rPr kumimoji="1" lang="zh-CN" altLang="en-US" sz="2000" smtClean="0">
                <a:latin typeface="Consolas" pitchFamily="49" charset="0"/>
                <a:ea typeface="楷体" pitchFamily="49" charset="-122"/>
                <a:cs typeface="Consolas" pitchFamily="49" charset="0"/>
              </a:rPr>
              <a:t>采用</a:t>
            </a:r>
            <a:r>
              <a:rPr kumimoji="1" lang="zh-CN" altLang="en-US" sz="2000" dirty="0">
                <a:latin typeface="Consolas" pitchFamily="49" charset="0"/>
                <a:ea typeface="楷体" pitchFamily="49" charset="-122"/>
                <a:cs typeface="Consolas" pitchFamily="49" charset="0"/>
              </a:rPr>
              <a:t>递归算法求实数数组</a:t>
            </a:r>
            <a:r>
              <a:rPr kumimoji="1" lang="en-US" altLang="zh-CN" sz="2000" i="1" dirty="0">
                <a:latin typeface="Consolas" pitchFamily="49" charset="0"/>
                <a:ea typeface="楷体" pitchFamily="49" charset="-122"/>
                <a:cs typeface="Consolas" pitchFamily="49" charset="0"/>
              </a:rPr>
              <a:t>A</a:t>
            </a:r>
            <a:r>
              <a:rPr kumimoji="1" lang="en-US" altLang="zh-CN" sz="2000" dirty="0">
                <a:latin typeface="Consolas" pitchFamily="49" charset="0"/>
                <a:ea typeface="楷体" pitchFamily="49" charset="-122"/>
                <a:cs typeface="Consolas" pitchFamily="49" charset="0"/>
              </a:rPr>
              <a:t>[</a:t>
            </a:r>
            <a:r>
              <a:rPr kumimoji="1" lang="en-US" altLang="zh-CN" sz="2000" dirty="0" err="1">
                <a:latin typeface="Consolas" pitchFamily="49" charset="0"/>
                <a:ea typeface="楷体" pitchFamily="49" charset="-122"/>
                <a:cs typeface="Consolas" pitchFamily="49" charset="0"/>
              </a:rPr>
              <a:t>0..</a:t>
            </a:r>
            <a:r>
              <a:rPr kumimoji="1" lang="en-US" altLang="zh-CN" sz="2000" i="1" dirty="0" err="1">
                <a:latin typeface="Consolas" pitchFamily="49" charset="0"/>
                <a:ea typeface="楷体" pitchFamily="49" charset="-122"/>
                <a:cs typeface="Consolas" pitchFamily="49" charset="0"/>
              </a:rPr>
              <a:t>n</a:t>
            </a:r>
            <a:r>
              <a:rPr kumimoji="1" lang="en-US" altLang="zh-CN" sz="2000" dirty="0">
                <a:latin typeface="Consolas" pitchFamily="49" charset="0"/>
                <a:ea typeface="+mj-ea"/>
                <a:cs typeface="Consolas" pitchFamily="49" charset="0"/>
              </a:rPr>
              <a:t>-</a:t>
            </a:r>
            <a:r>
              <a:rPr kumimoji="1" lang="en-US" altLang="zh-CN" sz="2000" dirty="0">
                <a:latin typeface="Consolas" pitchFamily="49" charset="0"/>
                <a:ea typeface="楷体" pitchFamily="49" charset="-122"/>
                <a:cs typeface="Consolas" pitchFamily="49" charset="0"/>
              </a:rPr>
              <a:t>1]</a:t>
            </a:r>
            <a:r>
              <a:rPr kumimoji="1" lang="zh-CN" altLang="en-US" sz="2000" dirty="0">
                <a:latin typeface="Consolas" pitchFamily="49" charset="0"/>
                <a:ea typeface="楷体" pitchFamily="49" charset="-122"/>
                <a:cs typeface="Consolas" pitchFamily="49" charset="0"/>
              </a:rPr>
              <a:t>中的最小</a:t>
            </a:r>
            <a:r>
              <a:rPr kumimoji="1" lang="zh-CN" altLang="en-US" sz="2000">
                <a:latin typeface="Consolas" pitchFamily="49" charset="0"/>
                <a:ea typeface="楷体" pitchFamily="49" charset="-122"/>
                <a:cs typeface="Consolas" pitchFamily="49" charset="0"/>
              </a:rPr>
              <a:t>值</a:t>
            </a:r>
            <a:r>
              <a:rPr kumimoji="1" lang="zh-CN" altLang="en-US" sz="2000" smtClean="0">
                <a:latin typeface="Consolas" pitchFamily="49" charset="0"/>
                <a:ea typeface="楷体" pitchFamily="49" charset="-122"/>
                <a:cs typeface="Consolas" pitchFamily="49" charset="0"/>
              </a:rPr>
              <a:t>。</a:t>
            </a:r>
            <a:endParaRPr kumimoji="1" lang="zh-CN" altLang="en-US" sz="2000" dirty="0">
              <a:latin typeface="Consolas" pitchFamily="49" charset="0"/>
              <a:ea typeface="楷体" pitchFamily="49" charset="-122"/>
              <a:cs typeface="Consolas" pitchFamily="49" charset="0"/>
            </a:endParaRPr>
          </a:p>
        </p:txBody>
      </p:sp>
      <p:grpSp>
        <p:nvGrpSpPr>
          <p:cNvPr id="2" name="组合 12"/>
          <p:cNvGrpSpPr/>
          <p:nvPr/>
        </p:nvGrpSpPr>
        <p:grpSpPr>
          <a:xfrm>
            <a:off x="1142976" y="4896161"/>
            <a:ext cx="6072230" cy="1389371"/>
            <a:chOff x="1142976" y="4896161"/>
            <a:chExt cx="6072230" cy="1389371"/>
          </a:xfrm>
        </p:grpSpPr>
        <p:sp>
          <p:nvSpPr>
            <p:cNvPr id="20484" name="Text Box 4" descr="羊皮纸"/>
            <p:cNvSpPr txBox="1">
              <a:spLocks noChangeArrowheads="1"/>
            </p:cNvSpPr>
            <p:nvPr/>
          </p:nvSpPr>
          <p:spPr bwMode="auto">
            <a:xfrm>
              <a:off x="1285852" y="5500702"/>
              <a:ext cx="5929354" cy="784830"/>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wrap="square" lIns="180000">
              <a:spAutoFit/>
            </a:bodyPr>
            <a:lstStyle/>
            <a:p>
              <a:pPr>
                <a:spcBef>
                  <a:spcPct val="50000"/>
                </a:spcBef>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[0]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kumimoji="1" lang="zh-CN" altLang="en-US" sz="1800" smtClean="0">
                  <a:solidFill>
                    <a:srgbClr val="00B0F0"/>
                  </a:solidFill>
                  <a:latin typeface="Consolas" pitchFamily="49" charset="0"/>
                  <a:ea typeface="仿宋" pitchFamily="49" charset="-122"/>
                  <a:cs typeface="Consolas" pitchFamily="49" charset="0"/>
                </a:rPr>
                <a:t>当</a:t>
              </a:r>
              <a:r>
                <a:rPr kumimoji="1" lang="en-US" altLang="zh-CN" sz="1800" i="1" dirty="0" err="1">
                  <a:solidFill>
                    <a:srgbClr val="00B0F0"/>
                  </a:solidFill>
                  <a:latin typeface="Consolas" pitchFamily="49" charset="0"/>
                  <a:ea typeface="仿宋" pitchFamily="49" charset="-122"/>
                  <a:cs typeface="Consolas" pitchFamily="49" charset="0"/>
                </a:rPr>
                <a:t>i</a:t>
              </a:r>
              <a:r>
                <a:rPr kumimoji="1" lang="en-US" altLang="zh-CN" sz="1800" dirty="0">
                  <a:solidFill>
                    <a:srgbClr val="00B0F0"/>
                  </a:solidFill>
                  <a:latin typeface="Consolas" pitchFamily="49" charset="0"/>
                  <a:ea typeface="仿宋" pitchFamily="49" charset="-122"/>
                  <a:cs typeface="Consolas" pitchFamily="49" charset="0"/>
                </a:rPr>
                <a:t>=0</a:t>
              </a:r>
              <a:r>
                <a:rPr kumimoji="1" lang="zh-CN" altLang="en-US" sz="1800" dirty="0">
                  <a:solidFill>
                    <a:srgbClr val="00B0F0"/>
                  </a:solidFill>
                  <a:latin typeface="Consolas" pitchFamily="49" charset="0"/>
                  <a:ea typeface="仿宋" pitchFamily="49" charset="-122"/>
                  <a:cs typeface="Consolas" pitchFamily="49" charset="0"/>
                </a:rPr>
                <a:t>时</a:t>
              </a:r>
            </a:p>
            <a:p>
              <a:pPr>
                <a:spcBef>
                  <a:spcPct val="50000"/>
                </a:spcBef>
              </a:pPr>
              <a:r>
                <a:rPr kumimoji="1" lang="en-US" altLang="zh-CN" sz="1800" i="1" smtClean="0">
                  <a:solidFill>
                    <a:srgbClr val="0000FF"/>
                  </a:solidFill>
                  <a:latin typeface="Consolas" pitchFamily="49" charset="0"/>
                  <a:ea typeface="仿宋" pitchFamily="49" charset="-122"/>
                  <a:cs typeface="Consolas" pitchFamily="49" charset="0"/>
                </a:rPr>
                <a:t>f</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i="1" smtClean="0">
                  <a:solidFill>
                    <a:srgbClr val="0000FF"/>
                  </a:solidFill>
                  <a:latin typeface="Consolas" pitchFamily="49" charset="0"/>
                  <a:ea typeface="仿宋" pitchFamily="49" charset="-122"/>
                  <a:cs typeface="Consolas" pitchFamily="49" charset="0"/>
                </a:rPr>
                <a:t>A</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i="1" smtClean="0">
                  <a:solidFill>
                    <a:srgbClr val="0000FF"/>
                  </a:solidFill>
                  <a:latin typeface="Consolas" pitchFamily="49" charset="0"/>
                  <a:ea typeface="仿宋" pitchFamily="49" charset="-122"/>
                  <a:cs typeface="Consolas" pitchFamily="49" charset="0"/>
                </a:rPr>
                <a:t>i</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C00000"/>
                  </a:solidFill>
                  <a:latin typeface="Consolas" pitchFamily="49" charset="0"/>
                  <a:ea typeface="仿宋" pitchFamily="49" charset="-122"/>
                  <a:cs typeface="Consolas" pitchFamily="49" charset="0"/>
                </a:rPr>
                <a:t>MIN</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i="1" smtClean="0">
                  <a:solidFill>
                    <a:srgbClr val="0000FF"/>
                  </a:solidFill>
                  <a:latin typeface="Consolas" pitchFamily="49" charset="0"/>
                  <a:ea typeface="仿宋" pitchFamily="49" charset="-122"/>
                  <a:cs typeface="Consolas" pitchFamily="49" charset="0"/>
                </a:rPr>
                <a:t>f</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i="1" smtClean="0">
                  <a:solidFill>
                    <a:srgbClr val="0000FF"/>
                  </a:solidFill>
                  <a:latin typeface="Consolas" pitchFamily="49" charset="0"/>
                  <a:ea typeface="仿宋" pitchFamily="49" charset="-122"/>
                  <a:cs typeface="Consolas" pitchFamily="49" charset="0"/>
                </a:rPr>
                <a:t>A</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i="1" smtClean="0">
                  <a:solidFill>
                    <a:srgbClr val="0000FF"/>
                  </a:solidFill>
                  <a:latin typeface="Consolas" pitchFamily="49" charset="0"/>
                  <a:ea typeface="仿宋" pitchFamily="49" charset="-122"/>
                  <a:cs typeface="Consolas" pitchFamily="49" charset="0"/>
                </a:rPr>
                <a:t>i</a:t>
              </a:r>
              <a:r>
                <a:rPr kumimoji="1" lang="en-US" altLang="zh-CN" sz="1800" smtClean="0">
                  <a:solidFill>
                    <a:srgbClr val="0000FF"/>
                  </a:solidFill>
                  <a:latin typeface="Consolas" pitchFamily="49" charset="0"/>
                  <a:ea typeface="仿宋" pitchFamily="49" charset="-122"/>
                  <a:cs typeface="Consolas" pitchFamily="49" charset="0"/>
                </a:rPr>
                <a:t>-1)</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i="1" smtClean="0">
                  <a:solidFill>
                    <a:srgbClr val="0000FF"/>
                  </a:solidFill>
                  <a:latin typeface="Consolas" pitchFamily="49" charset="0"/>
                  <a:ea typeface="仿宋" pitchFamily="49" charset="-122"/>
                  <a:cs typeface="Consolas" pitchFamily="49" charset="0"/>
                </a:rPr>
                <a:t>A</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i="1" smtClean="0">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  	</a:t>
              </a:r>
              <a:r>
                <a:rPr kumimoji="1" lang="zh-CN" altLang="en-US" sz="1800" dirty="0">
                  <a:solidFill>
                    <a:srgbClr val="00B0F0"/>
                  </a:solidFill>
                  <a:latin typeface="Consolas" pitchFamily="49" charset="0"/>
                  <a:ea typeface="仿宋" pitchFamily="49" charset="-122"/>
                  <a:cs typeface="Consolas" pitchFamily="49" charset="0"/>
                </a:rPr>
                <a:t>其他情况</a:t>
              </a:r>
            </a:p>
          </p:txBody>
        </p:sp>
        <p:sp>
          <p:nvSpPr>
            <p:cNvPr id="4" name="TextBox 3"/>
            <p:cNvSpPr txBox="1"/>
            <p:nvPr/>
          </p:nvSpPr>
          <p:spPr>
            <a:xfrm>
              <a:off x="1142976" y="4896161"/>
              <a:ext cx="3714776" cy="369332"/>
            </a:xfrm>
            <a:prstGeom prst="rect">
              <a:avLst/>
            </a:prstGeom>
            <a:noFill/>
          </p:spPr>
          <p:txBody>
            <a:bodyPr wrap="square" rtlCol="0">
              <a:spAutoFit/>
            </a:bodyPr>
            <a:lstStyle/>
            <a:p>
              <a:pPr algn="l"/>
              <a:r>
                <a:rPr kumimoji="1" lang="zh-CN" altLang="en-US" sz="1800" dirty="0" smtClean="0">
                  <a:latin typeface="Consolas" pitchFamily="49" charset="0"/>
                  <a:ea typeface="楷体" pitchFamily="49" charset="-122"/>
                  <a:cs typeface="Consolas" pitchFamily="49" charset="0"/>
                </a:rPr>
                <a:t>因此得到如下递归模型：</a:t>
              </a:r>
              <a:endParaRPr lang="zh-CN" altLang="en-US" sz="1800" dirty="0">
                <a:latin typeface="Consolas" pitchFamily="49" charset="0"/>
                <a:cs typeface="Consolas" pitchFamily="49" charset="0"/>
              </a:endParaRPr>
            </a:p>
          </p:txBody>
        </p:sp>
      </p:grpSp>
      <p:sp>
        <p:nvSpPr>
          <p:cNvPr id="5" name="TextBox 4"/>
          <p:cNvSpPr txBox="1"/>
          <p:nvPr/>
        </p:nvSpPr>
        <p:spPr>
          <a:xfrm>
            <a:off x="714348" y="3429000"/>
            <a:ext cx="7572428" cy="810478"/>
          </a:xfrm>
          <a:prstGeom prst="rect">
            <a:avLst/>
          </a:prstGeom>
          <a:noFill/>
        </p:spPr>
        <p:txBody>
          <a:bodyPr wrap="square" rtlCol="0">
            <a:spAutoFit/>
          </a:bodyPr>
          <a:lstStyle/>
          <a:p>
            <a:pPr algn="just">
              <a:lnSpc>
                <a:spcPts val="2800"/>
              </a:lnSpc>
              <a:spcBef>
                <a:spcPts val="0"/>
              </a:spcBef>
            </a:pPr>
            <a:r>
              <a:rPr kumimoji="1" lang="zh-CN" altLang="en-US" sz="1800" smtClean="0">
                <a:latin typeface="Consolas" pitchFamily="49" charset="0"/>
                <a:ea typeface="仿宋" pitchFamily="49" charset="-122"/>
                <a:cs typeface="Consolas" pitchFamily="49" charset="0"/>
              </a:rPr>
              <a:t>    假设</a:t>
            </a:r>
            <a:r>
              <a:rPr kumimoji="1" lang="en-US" altLang="zh-CN" sz="1800" i="1" smtClean="0">
                <a:latin typeface="Consolas" pitchFamily="49" charset="0"/>
                <a:ea typeface="仿宋" pitchFamily="49" charset="-122"/>
                <a:cs typeface="Consolas" pitchFamily="49" charset="0"/>
              </a:rPr>
              <a:t>f</a:t>
            </a:r>
            <a:r>
              <a:rPr kumimoji="1" lang="en-US" altLang="zh-CN"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A</a:t>
            </a:r>
            <a:r>
              <a:rPr kumimoji="1" lang="zh-CN" altLang="en-US"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i</a:t>
            </a:r>
            <a:r>
              <a:rPr kumimoji="1" lang="en-US" altLang="zh-CN" sz="1800" smtClean="0">
                <a:latin typeface="Consolas" pitchFamily="49" charset="0"/>
                <a:ea typeface="仿宋" pitchFamily="49" charset="-122"/>
                <a:cs typeface="Consolas" pitchFamily="49" charset="0"/>
              </a:rPr>
              <a:t>-1</a:t>
            </a:r>
            <a:r>
              <a:rPr kumimoji="1" lang="en-US" altLang="zh-CN" sz="1800" dirty="0" smtClean="0">
                <a:latin typeface="Consolas" pitchFamily="49" charset="0"/>
                <a:ea typeface="仿宋" pitchFamily="49" charset="-122"/>
                <a:cs typeface="Consolas" pitchFamily="49" charset="0"/>
              </a:rPr>
              <a:t>)</a:t>
            </a:r>
            <a:r>
              <a:rPr kumimoji="1" lang="zh-CN" altLang="en-US" sz="1800" dirty="0" smtClean="0">
                <a:latin typeface="Consolas" pitchFamily="49" charset="0"/>
                <a:ea typeface="仿宋" pitchFamily="49" charset="-122"/>
                <a:cs typeface="Consolas" pitchFamily="49" charset="0"/>
              </a:rPr>
              <a:t>已</a:t>
            </a:r>
            <a:r>
              <a:rPr kumimoji="1" lang="zh-CN" altLang="en-US" sz="1800" smtClean="0">
                <a:latin typeface="Consolas" pitchFamily="49" charset="0"/>
                <a:ea typeface="仿宋" pitchFamily="49" charset="-122"/>
                <a:cs typeface="Consolas" pitchFamily="49" charset="0"/>
              </a:rPr>
              <a:t>求出，则</a:t>
            </a:r>
            <a:r>
              <a:rPr kumimoji="1" lang="en-US" altLang="zh-CN" sz="1800" i="1" smtClean="0">
                <a:latin typeface="Consolas" pitchFamily="49" charset="0"/>
                <a:ea typeface="仿宋" pitchFamily="49" charset="-122"/>
                <a:cs typeface="Consolas" pitchFamily="49" charset="0"/>
              </a:rPr>
              <a:t>f</a:t>
            </a:r>
            <a:r>
              <a:rPr kumimoji="1" lang="en-US" altLang="zh-CN"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A</a:t>
            </a:r>
            <a:r>
              <a:rPr kumimoji="1" lang="zh-CN" altLang="en-US"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i</a:t>
            </a:r>
            <a:r>
              <a:rPr kumimoji="1" lang="en-US" altLang="zh-CN" sz="1800" smtClean="0">
                <a:latin typeface="Consolas" pitchFamily="49" charset="0"/>
                <a:ea typeface="仿宋" pitchFamily="49" charset="-122"/>
                <a:cs typeface="Consolas" pitchFamily="49" charset="0"/>
              </a:rPr>
              <a:t>)=</a:t>
            </a:r>
            <a:r>
              <a:rPr kumimoji="1" lang="en-US" altLang="zh-CN" sz="1800" smtClean="0">
                <a:solidFill>
                  <a:srgbClr val="C00000"/>
                </a:solidFill>
                <a:latin typeface="Consolas" pitchFamily="49" charset="0"/>
                <a:ea typeface="仿宋" pitchFamily="49" charset="-122"/>
                <a:cs typeface="Consolas" pitchFamily="49" charset="0"/>
              </a:rPr>
              <a:t>MIN</a:t>
            </a:r>
            <a:r>
              <a:rPr kumimoji="1" lang="en-US" altLang="zh-CN"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f</a:t>
            </a:r>
            <a:r>
              <a:rPr kumimoji="1" lang="en-US" altLang="zh-CN"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A</a:t>
            </a:r>
            <a:r>
              <a:rPr kumimoji="1" lang="zh-CN" altLang="en-US"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i</a:t>
            </a:r>
            <a:r>
              <a:rPr kumimoji="1" lang="en-US" altLang="zh-CN" sz="1800" smtClean="0">
                <a:latin typeface="Consolas" pitchFamily="49" charset="0"/>
                <a:ea typeface="仿宋" pitchFamily="49" charset="-122"/>
                <a:cs typeface="Consolas" pitchFamily="49" charset="0"/>
              </a:rPr>
              <a:t>-1)</a:t>
            </a:r>
            <a:r>
              <a:rPr kumimoji="1" lang="zh-CN" altLang="en-US"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A</a:t>
            </a:r>
            <a:r>
              <a:rPr kumimoji="1" lang="en-US" altLang="zh-CN"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i</a:t>
            </a:r>
            <a:r>
              <a:rPr kumimoji="1" lang="en-US" altLang="zh-CN" sz="1800" smtClean="0">
                <a:latin typeface="Consolas" pitchFamily="49" charset="0"/>
                <a:ea typeface="仿宋" pitchFamily="49" charset="-122"/>
                <a:cs typeface="Consolas" pitchFamily="49" charset="0"/>
              </a:rPr>
              <a:t>])</a:t>
            </a:r>
            <a:r>
              <a:rPr kumimoji="1" lang="zh-CN" altLang="en-US" sz="1800" smtClean="0">
                <a:latin typeface="Consolas" pitchFamily="49" charset="0"/>
                <a:ea typeface="仿宋" pitchFamily="49" charset="-122"/>
                <a:cs typeface="Consolas" pitchFamily="49" charset="0"/>
              </a:rPr>
              <a:t>，其中</a:t>
            </a:r>
            <a:r>
              <a:rPr kumimoji="1" lang="en-US" altLang="zh-CN" sz="1800" dirty="0" smtClean="0">
                <a:latin typeface="Consolas" pitchFamily="49" charset="0"/>
                <a:ea typeface="仿宋" pitchFamily="49" charset="-122"/>
                <a:cs typeface="Consolas" pitchFamily="49" charset="0"/>
              </a:rPr>
              <a:t>MIN()</a:t>
            </a:r>
            <a:r>
              <a:rPr kumimoji="1" lang="zh-CN" altLang="en-US" sz="1800" dirty="0" smtClean="0">
                <a:latin typeface="Consolas" pitchFamily="49" charset="0"/>
                <a:ea typeface="仿宋" pitchFamily="49" charset="-122"/>
                <a:cs typeface="Consolas" pitchFamily="49" charset="0"/>
              </a:rPr>
              <a:t>为求两个值较小值函数。</a:t>
            </a:r>
            <a:endParaRPr kumimoji="1" lang="en-US" altLang="zh-CN" sz="1800" dirty="0" smtClean="0">
              <a:latin typeface="Consolas" pitchFamily="49" charset="0"/>
              <a:ea typeface="仿宋" pitchFamily="49" charset="-122"/>
              <a:cs typeface="Consolas" pitchFamily="49" charset="0"/>
            </a:endParaRPr>
          </a:p>
        </p:txBody>
      </p:sp>
      <p:grpSp>
        <p:nvGrpSpPr>
          <p:cNvPr id="20" name="组合 19"/>
          <p:cNvGrpSpPr/>
          <p:nvPr/>
        </p:nvGrpSpPr>
        <p:grpSpPr>
          <a:xfrm>
            <a:off x="1071538" y="1357298"/>
            <a:ext cx="6143668" cy="1869530"/>
            <a:chOff x="1071538" y="1357298"/>
            <a:chExt cx="6143668" cy="1869530"/>
          </a:xfrm>
        </p:grpSpPr>
        <p:sp>
          <p:nvSpPr>
            <p:cNvPr id="6" name="TextBox 5"/>
            <p:cNvSpPr txBox="1"/>
            <p:nvPr/>
          </p:nvSpPr>
          <p:spPr>
            <a:xfrm>
              <a:off x="1071538" y="2000240"/>
              <a:ext cx="6143668" cy="400110"/>
            </a:xfrm>
            <a:prstGeom prst="rect">
              <a:avLst/>
            </a:prstGeom>
            <a:noFill/>
          </p:spPr>
          <p:txBody>
            <a:bodyPr wrap="square" rtlCol="0">
              <a:spAutoFit/>
            </a:bodyPr>
            <a:lstStyle/>
            <a:p>
              <a:r>
                <a:rPr lang="en-US" altLang="zh-CN" sz="2000" i="1" dirty="0" smtClean="0">
                  <a:latin typeface="Consolas" pitchFamily="49" charset="0"/>
                  <a:cs typeface="Consolas" pitchFamily="49" charset="0"/>
                </a:rPr>
                <a:t>A</a:t>
              </a:r>
              <a:r>
                <a:rPr lang="en-US" altLang="zh-CN" sz="2000" dirty="0" smtClean="0">
                  <a:latin typeface="Consolas" pitchFamily="49" charset="0"/>
                  <a:cs typeface="Consolas" pitchFamily="49" charset="0"/>
                </a:rPr>
                <a:t>[0]   </a:t>
              </a:r>
              <a:r>
                <a:rPr lang="en-US" altLang="zh-CN" sz="2000" i="1" dirty="0" smtClean="0">
                  <a:latin typeface="Consolas" pitchFamily="49" charset="0"/>
                  <a:cs typeface="Consolas" pitchFamily="49" charset="0"/>
                </a:rPr>
                <a:t>A</a:t>
              </a:r>
              <a:r>
                <a:rPr lang="en-US" altLang="zh-CN" sz="2000" dirty="0" smtClean="0">
                  <a:latin typeface="Consolas" pitchFamily="49" charset="0"/>
                  <a:cs typeface="Consolas" pitchFamily="49" charset="0"/>
                </a:rPr>
                <a:t>[1</a:t>
              </a:r>
              <a:r>
                <a:rPr lang="en-US" altLang="zh-CN" sz="2000" smtClean="0">
                  <a:latin typeface="Consolas" pitchFamily="49" charset="0"/>
                  <a:cs typeface="Consolas" pitchFamily="49" charset="0"/>
                </a:rPr>
                <a:t>]   </a:t>
              </a:r>
              <a:r>
                <a:rPr lang="en-US" altLang="zh-CN" sz="2000" smtClean="0">
                  <a:latin typeface="宋体" pitchFamily="2" charset="-122"/>
                  <a:ea typeface="宋体" pitchFamily="2" charset="-122"/>
                  <a:cs typeface="Consolas" pitchFamily="49" charset="0"/>
                </a:rPr>
                <a:t>…</a:t>
              </a:r>
              <a:r>
                <a:rPr lang="en-US" altLang="zh-CN" sz="2000" smtClean="0">
                  <a:latin typeface="Consolas" pitchFamily="49" charset="0"/>
                  <a:ea typeface="+mn-ea"/>
                  <a:cs typeface="Consolas" pitchFamily="49" charset="0"/>
                  <a:sym typeface="Symbol"/>
                </a:rPr>
                <a:t> </a:t>
              </a:r>
              <a:r>
                <a:rPr lang="en-US" altLang="zh-CN" sz="2000" smtClean="0">
                  <a:latin typeface="Consolas" pitchFamily="49" charset="0"/>
                  <a:cs typeface="Consolas" pitchFamily="49" charset="0"/>
                  <a:sym typeface="Symbol"/>
                </a:rPr>
                <a:t>  </a:t>
              </a:r>
              <a:r>
                <a:rPr lang="en-US" altLang="zh-CN" sz="2000" i="1" dirty="0" smtClean="0">
                  <a:latin typeface="Consolas" pitchFamily="49" charset="0"/>
                  <a:cs typeface="Consolas" pitchFamily="49" charset="0"/>
                  <a:sym typeface="Symbol"/>
                </a:rPr>
                <a:t>A</a:t>
              </a:r>
              <a:r>
                <a:rPr lang="en-US" altLang="zh-CN" sz="2000" dirty="0" smtClean="0">
                  <a:latin typeface="Consolas" pitchFamily="49" charset="0"/>
                  <a:cs typeface="Consolas" pitchFamily="49" charset="0"/>
                  <a:sym typeface="Symbol"/>
                </a:rPr>
                <a:t>[</a:t>
              </a:r>
              <a:r>
                <a:rPr lang="en-US" altLang="zh-CN" sz="2000" i="1" dirty="0" err="1" smtClean="0">
                  <a:latin typeface="Consolas" pitchFamily="49" charset="0"/>
                  <a:cs typeface="Consolas" pitchFamily="49" charset="0"/>
                  <a:sym typeface="Symbol"/>
                </a:rPr>
                <a:t>i</a:t>
              </a:r>
              <a:r>
                <a:rPr lang="en-US" altLang="zh-CN" sz="2000" dirty="0" smtClean="0">
                  <a:latin typeface="Consolas" pitchFamily="49" charset="0"/>
                  <a:ea typeface="+mn-ea"/>
                  <a:cs typeface="Consolas" pitchFamily="49" charset="0"/>
                  <a:sym typeface="Symbol"/>
                </a:rPr>
                <a:t>-</a:t>
              </a:r>
              <a:r>
                <a:rPr lang="en-US" altLang="zh-CN" sz="2000" dirty="0" smtClean="0">
                  <a:latin typeface="Consolas" pitchFamily="49" charset="0"/>
                  <a:cs typeface="Consolas" pitchFamily="49" charset="0"/>
                  <a:sym typeface="Symbol"/>
                </a:rPr>
                <a:t>1]  </a:t>
              </a:r>
              <a:r>
                <a:rPr lang="en-US" altLang="zh-CN" sz="2000" i="1" dirty="0" smtClean="0">
                  <a:latin typeface="Consolas" pitchFamily="49" charset="0"/>
                  <a:cs typeface="Consolas" pitchFamily="49" charset="0"/>
                  <a:sym typeface="Symbol"/>
                </a:rPr>
                <a:t>A</a:t>
              </a:r>
              <a:r>
                <a:rPr lang="en-US" altLang="zh-CN" sz="2000" dirty="0" smtClean="0">
                  <a:latin typeface="Consolas" pitchFamily="49" charset="0"/>
                  <a:cs typeface="Consolas" pitchFamily="49" charset="0"/>
                  <a:sym typeface="Symbol"/>
                </a:rPr>
                <a:t>[</a:t>
              </a:r>
              <a:r>
                <a:rPr lang="en-US" altLang="zh-CN" sz="2000" i="1" dirty="0" err="1" smtClean="0">
                  <a:latin typeface="Consolas" pitchFamily="49" charset="0"/>
                  <a:cs typeface="Consolas" pitchFamily="49" charset="0"/>
                  <a:sym typeface="Symbol"/>
                </a:rPr>
                <a:t>i</a:t>
              </a:r>
              <a:r>
                <a:rPr lang="en-US" altLang="zh-CN" sz="2000" smtClean="0">
                  <a:latin typeface="Consolas" pitchFamily="49" charset="0"/>
                  <a:cs typeface="Consolas" pitchFamily="49" charset="0"/>
                  <a:sym typeface="Symbol"/>
                </a:rPr>
                <a:t>]  </a:t>
              </a:r>
              <a:r>
                <a:rPr lang="en-US" altLang="zh-CN" sz="2000" smtClean="0">
                  <a:latin typeface="宋体" pitchFamily="2" charset="-122"/>
                  <a:ea typeface="宋体" pitchFamily="2" charset="-122"/>
                  <a:cs typeface="Consolas" pitchFamily="49" charset="0"/>
                </a:rPr>
                <a:t>…</a:t>
              </a:r>
              <a:r>
                <a:rPr lang="en-US" altLang="zh-CN" sz="2000" smtClean="0">
                  <a:latin typeface="Consolas" pitchFamily="49" charset="0"/>
                  <a:ea typeface="宋体"/>
                  <a:cs typeface="Consolas" pitchFamily="49" charset="0"/>
                </a:rPr>
                <a:t> </a:t>
              </a:r>
              <a:r>
                <a:rPr lang="en-US" altLang="zh-CN" sz="2000" smtClean="0">
                  <a:latin typeface="Consolas" pitchFamily="49" charset="0"/>
                  <a:cs typeface="Consolas" pitchFamily="49" charset="0"/>
                  <a:sym typeface="Symbol"/>
                </a:rPr>
                <a:t> </a:t>
              </a:r>
              <a:r>
                <a:rPr lang="en-US" altLang="zh-CN" sz="2000" i="1" dirty="0" smtClean="0">
                  <a:latin typeface="Consolas" pitchFamily="49" charset="0"/>
                  <a:cs typeface="Consolas" pitchFamily="49" charset="0"/>
                  <a:sym typeface="Symbol"/>
                </a:rPr>
                <a:t>A</a:t>
              </a:r>
              <a:r>
                <a:rPr lang="en-US" altLang="zh-CN" sz="2000" dirty="0" smtClean="0">
                  <a:latin typeface="Consolas" pitchFamily="49" charset="0"/>
                  <a:cs typeface="Consolas" pitchFamily="49" charset="0"/>
                  <a:sym typeface="Symbol"/>
                </a:rPr>
                <a:t>[</a:t>
              </a:r>
              <a:r>
                <a:rPr lang="en-US" altLang="zh-CN" sz="2000" i="1" dirty="0" smtClean="0">
                  <a:latin typeface="Consolas" pitchFamily="49" charset="0"/>
                  <a:cs typeface="Consolas" pitchFamily="49" charset="0"/>
                  <a:sym typeface="Symbol"/>
                </a:rPr>
                <a:t>n</a:t>
              </a:r>
              <a:r>
                <a:rPr lang="en-US" altLang="zh-CN" sz="2000" dirty="0" smtClean="0">
                  <a:latin typeface="Consolas" pitchFamily="49" charset="0"/>
                  <a:ea typeface="+mj-ea"/>
                  <a:cs typeface="Consolas" pitchFamily="49" charset="0"/>
                  <a:sym typeface="Symbol"/>
                </a:rPr>
                <a:t>-</a:t>
              </a:r>
              <a:r>
                <a:rPr lang="en-US" altLang="zh-CN" sz="2000" dirty="0" smtClean="0">
                  <a:latin typeface="Consolas" pitchFamily="49" charset="0"/>
                  <a:cs typeface="Consolas" pitchFamily="49" charset="0"/>
                  <a:sym typeface="Symbol"/>
                </a:rPr>
                <a:t>1]</a:t>
              </a:r>
              <a:endParaRPr lang="zh-CN" altLang="en-US" sz="2000" dirty="0">
                <a:latin typeface="Consolas" pitchFamily="49" charset="0"/>
                <a:cs typeface="Consolas" pitchFamily="49" charset="0"/>
              </a:endParaRPr>
            </a:p>
          </p:txBody>
        </p:sp>
        <p:grpSp>
          <p:nvGrpSpPr>
            <p:cNvPr id="3" name="组合 16"/>
            <p:cNvGrpSpPr/>
            <p:nvPr/>
          </p:nvGrpSpPr>
          <p:grpSpPr>
            <a:xfrm>
              <a:off x="1214414" y="2571744"/>
              <a:ext cx="4929222" cy="655084"/>
              <a:chOff x="1214414" y="2571744"/>
              <a:chExt cx="4429156" cy="655084"/>
            </a:xfrm>
          </p:grpSpPr>
          <p:sp>
            <p:nvSpPr>
              <p:cNvPr id="7" name="右大括号 6"/>
              <p:cNvSpPr/>
              <p:nvPr/>
            </p:nvSpPr>
            <p:spPr>
              <a:xfrm rot="5400000">
                <a:off x="2981802" y="804356"/>
                <a:ext cx="180000" cy="3714776"/>
              </a:xfrm>
              <a:prstGeom prst="rightBrace">
                <a:avLst/>
              </a:prstGeom>
              <a:ln w="38100">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8" name="TextBox 7"/>
              <p:cNvSpPr txBox="1"/>
              <p:nvPr/>
            </p:nvSpPr>
            <p:spPr>
              <a:xfrm>
                <a:off x="1857356" y="2857496"/>
                <a:ext cx="3786214" cy="369332"/>
              </a:xfrm>
              <a:prstGeom prst="rect">
                <a:avLst/>
              </a:prstGeom>
              <a:noFill/>
            </p:spPr>
            <p:txBody>
              <a:bodyPr wrap="square" rtlCol="0">
                <a:spAutoFit/>
              </a:bodyPr>
              <a:lstStyle/>
              <a:p>
                <a:pPr algn="ctr"/>
                <a:r>
                  <a:rPr kumimoji="1" lang="en-US" altLang="zh-CN" sz="1800" i="1" smtClean="0">
                    <a:latin typeface="Consolas" pitchFamily="49" charset="0"/>
                    <a:ea typeface="仿宋" pitchFamily="49" charset="-122"/>
                    <a:cs typeface="Consolas" pitchFamily="49" charset="0"/>
                  </a:rPr>
                  <a:t>f</a:t>
                </a:r>
                <a:r>
                  <a:rPr kumimoji="1" lang="en-US" altLang="zh-CN"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A</a:t>
                </a:r>
                <a:r>
                  <a:rPr kumimoji="1" lang="zh-CN" altLang="en-US"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i</a:t>
                </a:r>
                <a:r>
                  <a:rPr kumimoji="1" lang="en-US" altLang="zh-CN" sz="1800" dirty="0" smtClean="0">
                    <a:latin typeface="Consolas" pitchFamily="49" charset="0"/>
                    <a:ea typeface="仿宋" pitchFamily="49" charset="-122"/>
                    <a:cs typeface="Consolas" pitchFamily="49" charset="0"/>
                  </a:rPr>
                  <a:t>)</a:t>
                </a:r>
                <a:r>
                  <a:rPr kumimoji="1" lang="zh-CN" altLang="en-US" sz="1800" dirty="0" smtClean="0">
                    <a:latin typeface="Consolas" pitchFamily="49" charset="0"/>
                    <a:ea typeface="仿宋" pitchFamily="49" charset="-122"/>
                    <a:cs typeface="Consolas" pitchFamily="49" charset="0"/>
                  </a:rPr>
                  <a:t>：</a:t>
                </a:r>
                <a:r>
                  <a:rPr kumimoji="1" lang="zh-CN" altLang="en-US" sz="1800" smtClean="0">
                    <a:latin typeface="方正启体简体" pitchFamily="65" charset="-122"/>
                    <a:ea typeface="方正启体简体" pitchFamily="65" charset="-122"/>
                    <a:cs typeface="Consolas" pitchFamily="49" charset="0"/>
                  </a:rPr>
                  <a:t>大问题</a:t>
                </a:r>
                <a:r>
                  <a:rPr kumimoji="1" lang="zh-CN" altLang="en-US" sz="1800" smtClean="0">
                    <a:latin typeface="Consolas" pitchFamily="49" charset="0"/>
                    <a:ea typeface="仿宋" pitchFamily="49" charset="-122"/>
                    <a:cs typeface="Consolas" pitchFamily="49" charset="0"/>
                  </a:rPr>
                  <a:t>，处理</a:t>
                </a:r>
                <a:r>
                  <a:rPr kumimoji="1" lang="en-US" altLang="zh-CN" sz="1800" i="1" smtClean="0">
                    <a:latin typeface="Consolas" pitchFamily="49" charset="0"/>
                    <a:ea typeface="仿宋" pitchFamily="49" charset="-122"/>
                    <a:cs typeface="Consolas" pitchFamily="49" charset="0"/>
                  </a:rPr>
                  <a:t>i</a:t>
                </a:r>
                <a:r>
                  <a:rPr kumimoji="1" lang="en-US" altLang="zh-CN" sz="1800" smtClean="0">
                    <a:latin typeface="Consolas" pitchFamily="49" charset="0"/>
                    <a:ea typeface="仿宋" pitchFamily="49" charset="-122"/>
                    <a:cs typeface="Consolas" pitchFamily="49" charset="0"/>
                  </a:rPr>
                  <a:t>+1</a:t>
                </a:r>
                <a:r>
                  <a:rPr kumimoji="1" lang="zh-CN" altLang="en-US" sz="1800" smtClean="0">
                    <a:latin typeface="Consolas" pitchFamily="49" charset="0"/>
                    <a:ea typeface="仿宋" pitchFamily="49" charset="-122"/>
                    <a:cs typeface="Consolas" pitchFamily="49" charset="0"/>
                  </a:rPr>
                  <a:t>个元素</a:t>
                </a:r>
                <a:endParaRPr lang="zh-CN" altLang="en-US" sz="1800" dirty="0">
                  <a:latin typeface="Consolas" pitchFamily="49" charset="0"/>
                  <a:ea typeface="仿宋" pitchFamily="49" charset="-122"/>
                  <a:cs typeface="Consolas" pitchFamily="49" charset="0"/>
                </a:endParaRPr>
              </a:p>
            </p:txBody>
          </p:sp>
        </p:grpSp>
        <p:grpSp>
          <p:nvGrpSpPr>
            <p:cNvPr id="12" name="组合 15"/>
            <p:cNvGrpSpPr/>
            <p:nvPr/>
          </p:nvGrpSpPr>
          <p:grpSpPr>
            <a:xfrm>
              <a:off x="1214414" y="1357298"/>
              <a:ext cx="4929222" cy="642942"/>
              <a:chOff x="1214414" y="1357298"/>
              <a:chExt cx="4929222" cy="642942"/>
            </a:xfrm>
          </p:grpSpPr>
          <p:sp>
            <p:nvSpPr>
              <p:cNvPr id="9" name="左大括号 8"/>
              <p:cNvSpPr/>
              <p:nvPr/>
            </p:nvSpPr>
            <p:spPr>
              <a:xfrm rot="5400000">
                <a:off x="2607455" y="392885"/>
                <a:ext cx="214314" cy="3000396"/>
              </a:xfrm>
              <a:prstGeom prst="leftBrace">
                <a:avLst/>
              </a:prstGeom>
              <a:ln w="38100">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0" name="TextBox 9"/>
              <p:cNvSpPr txBox="1"/>
              <p:nvPr/>
            </p:nvSpPr>
            <p:spPr>
              <a:xfrm>
                <a:off x="1571604" y="1357298"/>
                <a:ext cx="4572032" cy="369332"/>
              </a:xfrm>
              <a:prstGeom prst="rect">
                <a:avLst/>
              </a:prstGeom>
              <a:noFill/>
            </p:spPr>
            <p:txBody>
              <a:bodyPr wrap="square" rtlCol="0">
                <a:spAutoFit/>
              </a:bodyPr>
              <a:lstStyle/>
              <a:p>
                <a:pPr algn="ctr"/>
                <a:r>
                  <a:rPr kumimoji="1" lang="en-US" altLang="zh-CN" sz="1800" i="1" smtClean="0">
                    <a:latin typeface="Consolas" pitchFamily="49" charset="0"/>
                    <a:ea typeface="仿宋" pitchFamily="49" charset="-122"/>
                    <a:cs typeface="Consolas" pitchFamily="49" charset="0"/>
                  </a:rPr>
                  <a:t>f</a:t>
                </a:r>
                <a:r>
                  <a:rPr kumimoji="1" lang="en-US" altLang="zh-CN"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A</a:t>
                </a:r>
                <a:r>
                  <a:rPr kumimoji="1" lang="zh-CN" altLang="en-US"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i</a:t>
                </a:r>
                <a:r>
                  <a:rPr kumimoji="1" lang="en-US" altLang="zh-CN" sz="1800" smtClean="0">
                    <a:latin typeface="Consolas" pitchFamily="49" charset="0"/>
                    <a:ea typeface="仿宋" pitchFamily="49" charset="-122"/>
                    <a:cs typeface="Consolas" pitchFamily="49" charset="0"/>
                  </a:rPr>
                  <a:t>-1</a:t>
                </a:r>
                <a:r>
                  <a:rPr kumimoji="1" lang="en-US" altLang="zh-CN" sz="1800" dirty="0" smtClean="0">
                    <a:latin typeface="Consolas" pitchFamily="49" charset="0"/>
                    <a:ea typeface="仿宋" pitchFamily="49" charset="-122"/>
                    <a:cs typeface="Consolas" pitchFamily="49" charset="0"/>
                  </a:rPr>
                  <a:t>)</a:t>
                </a:r>
                <a:r>
                  <a:rPr kumimoji="1" lang="zh-CN" altLang="en-US" sz="1800" dirty="0" smtClean="0">
                    <a:latin typeface="Consolas" pitchFamily="49" charset="0"/>
                    <a:ea typeface="仿宋" pitchFamily="49" charset="-122"/>
                    <a:cs typeface="Consolas" pitchFamily="49" charset="0"/>
                  </a:rPr>
                  <a:t>：</a:t>
                </a:r>
                <a:r>
                  <a:rPr kumimoji="1" lang="zh-CN" altLang="en-US" sz="1800" smtClean="0">
                    <a:latin typeface="方正启体简体" pitchFamily="65" charset="-122"/>
                    <a:ea typeface="方正启体简体" pitchFamily="65" charset="-122"/>
                    <a:cs typeface="Consolas" pitchFamily="49" charset="0"/>
                  </a:rPr>
                  <a:t>小问题</a:t>
                </a:r>
                <a:r>
                  <a:rPr kumimoji="1" lang="zh-CN" altLang="en-US" sz="1800" smtClean="0">
                    <a:latin typeface="Consolas" pitchFamily="49" charset="0"/>
                    <a:ea typeface="仿宋" pitchFamily="49" charset="-122"/>
                    <a:cs typeface="Consolas" pitchFamily="49" charset="0"/>
                  </a:rPr>
                  <a:t>，处理</a:t>
                </a:r>
                <a:r>
                  <a:rPr kumimoji="1" lang="en-US" altLang="zh-CN" sz="1800" i="1" smtClean="0">
                    <a:latin typeface="Consolas" pitchFamily="49" charset="0"/>
                    <a:ea typeface="仿宋" pitchFamily="49" charset="-122"/>
                    <a:cs typeface="Consolas" pitchFamily="49" charset="0"/>
                  </a:rPr>
                  <a:t>i</a:t>
                </a:r>
                <a:r>
                  <a:rPr kumimoji="1" lang="zh-CN" altLang="en-US" sz="1800" smtClean="0">
                    <a:latin typeface="Consolas" pitchFamily="49" charset="0"/>
                    <a:ea typeface="仿宋" pitchFamily="49" charset="-122"/>
                    <a:cs typeface="Consolas" pitchFamily="49" charset="0"/>
                  </a:rPr>
                  <a:t>个元素</a:t>
                </a:r>
                <a:endParaRPr lang="zh-CN" altLang="en-US" sz="1800" dirty="0">
                  <a:latin typeface="Consolas" pitchFamily="49" charset="0"/>
                  <a:ea typeface="仿宋" pitchFamily="49" charset="-122"/>
                  <a:cs typeface="Consolas" pitchFamily="49" charset="0"/>
                </a:endParaRPr>
              </a:p>
            </p:txBody>
          </p:sp>
        </p:grpSp>
      </p:grpSp>
      <p:sp>
        <p:nvSpPr>
          <p:cNvPr id="11" name="TextBox 10"/>
          <p:cNvSpPr txBox="1"/>
          <p:nvPr/>
        </p:nvSpPr>
        <p:spPr>
          <a:xfrm>
            <a:off x="1214414" y="4357694"/>
            <a:ext cx="4857784" cy="369332"/>
          </a:xfrm>
          <a:prstGeom prst="rect">
            <a:avLst/>
          </a:prstGeom>
          <a:noFill/>
        </p:spPr>
        <p:txBody>
          <a:bodyPr wrap="square" rtlCol="0">
            <a:spAutoFit/>
          </a:bodyPr>
          <a:lstStyle/>
          <a:p>
            <a:r>
              <a:rPr kumimoji="1" lang="zh-CN" altLang="en-US" sz="1800" dirty="0" smtClean="0">
                <a:latin typeface="Consolas" pitchFamily="49" charset="0"/>
                <a:ea typeface="仿宋" pitchFamily="49" charset="-122"/>
                <a:cs typeface="Consolas" pitchFamily="49" charset="0"/>
              </a:rPr>
              <a:t>当</a:t>
            </a:r>
            <a:r>
              <a:rPr kumimoji="1" lang="en-US" altLang="zh-CN" sz="1800" i="1" err="1" smtClean="0">
                <a:latin typeface="Consolas" pitchFamily="49" charset="0"/>
                <a:ea typeface="仿宋" pitchFamily="49" charset="-122"/>
                <a:cs typeface="Consolas" pitchFamily="49" charset="0"/>
              </a:rPr>
              <a:t>i</a:t>
            </a:r>
            <a:r>
              <a:rPr kumimoji="1" lang="en-US" altLang="zh-CN" sz="1800" smtClean="0">
                <a:latin typeface="Consolas" pitchFamily="49" charset="0"/>
                <a:ea typeface="仿宋" pitchFamily="49" charset="-122"/>
                <a:cs typeface="Consolas" pitchFamily="49" charset="0"/>
              </a:rPr>
              <a:t>=0</a:t>
            </a:r>
            <a:r>
              <a:rPr kumimoji="1" lang="zh-CN" altLang="en-US" sz="1800" smtClean="0">
                <a:latin typeface="Consolas" pitchFamily="49" charset="0"/>
                <a:ea typeface="仿宋" pitchFamily="49" charset="-122"/>
                <a:cs typeface="Consolas" pitchFamily="49" charset="0"/>
              </a:rPr>
              <a:t>时，只有一个元素，有</a:t>
            </a:r>
            <a:r>
              <a:rPr kumimoji="1" lang="en-US" altLang="zh-CN" sz="1800" i="1" smtClean="0">
                <a:latin typeface="Consolas" pitchFamily="49" charset="0"/>
                <a:ea typeface="仿宋" pitchFamily="49" charset="-122"/>
                <a:cs typeface="Consolas" pitchFamily="49" charset="0"/>
              </a:rPr>
              <a:t>f</a:t>
            </a:r>
            <a:r>
              <a:rPr kumimoji="1" lang="en-US" altLang="zh-CN"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A</a:t>
            </a:r>
            <a:r>
              <a:rPr kumimoji="1" lang="zh-CN" altLang="en-US" sz="1800" smtClean="0">
                <a:latin typeface="Consolas" pitchFamily="49" charset="0"/>
                <a:ea typeface="仿宋" pitchFamily="49" charset="-122"/>
                <a:cs typeface="Consolas" pitchFamily="49" charset="0"/>
              </a:rPr>
              <a:t>，</a:t>
            </a:r>
            <a:r>
              <a:rPr kumimoji="1" lang="en-US" altLang="zh-CN" sz="1800" i="1" smtClean="0">
                <a:latin typeface="Consolas" pitchFamily="49" charset="0"/>
                <a:ea typeface="仿宋" pitchFamily="49" charset="-122"/>
                <a:cs typeface="Consolas" pitchFamily="49" charset="0"/>
              </a:rPr>
              <a:t>i</a:t>
            </a:r>
            <a:r>
              <a:rPr kumimoji="1" lang="en-US" altLang="zh-CN" sz="1800" dirty="0" smtClean="0">
                <a:latin typeface="Consolas" pitchFamily="49" charset="0"/>
                <a:ea typeface="仿宋" pitchFamily="49" charset="-122"/>
                <a:cs typeface="Consolas" pitchFamily="49" charset="0"/>
              </a:rPr>
              <a:t>)=</a:t>
            </a:r>
            <a:r>
              <a:rPr kumimoji="1" lang="en-US" altLang="zh-CN" sz="1800" i="1" dirty="0" smtClean="0">
                <a:latin typeface="Consolas" pitchFamily="49" charset="0"/>
                <a:ea typeface="仿宋" pitchFamily="49" charset="-122"/>
                <a:cs typeface="Consolas" pitchFamily="49" charset="0"/>
              </a:rPr>
              <a:t>A</a:t>
            </a:r>
            <a:r>
              <a:rPr kumimoji="1" lang="en-US" altLang="zh-CN" sz="1800" dirty="0" smtClean="0">
                <a:latin typeface="Consolas" pitchFamily="49" charset="0"/>
                <a:ea typeface="仿宋" pitchFamily="49" charset="-122"/>
                <a:cs typeface="Consolas" pitchFamily="49" charset="0"/>
              </a:rPr>
              <a:t>[0]</a:t>
            </a:r>
            <a:r>
              <a:rPr kumimoji="1" lang="zh-CN" altLang="en-US" sz="1800" dirty="0" smtClean="0">
                <a:latin typeface="Consolas" pitchFamily="49" charset="0"/>
                <a:ea typeface="仿宋" pitchFamily="49" charset="-122"/>
                <a:cs typeface="Consolas" pitchFamily="49" charset="0"/>
              </a:rPr>
              <a:t>。</a:t>
            </a:r>
            <a:endParaRPr lang="zh-CN" altLang="en-US" sz="1800" dirty="0">
              <a:latin typeface="Consolas" pitchFamily="49" charset="0"/>
              <a:ea typeface="仿宋" pitchFamily="49" charset="-122"/>
              <a:cs typeface="Consolas" pitchFamily="49" charset="0"/>
            </a:endParaRPr>
          </a:p>
        </p:txBody>
      </p:sp>
      <p:grpSp>
        <p:nvGrpSpPr>
          <p:cNvPr id="19" name="组合 18"/>
          <p:cNvGrpSpPr/>
          <p:nvPr/>
        </p:nvGrpSpPr>
        <p:grpSpPr>
          <a:xfrm>
            <a:off x="428596" y="785794"/>
            <a:ext cx="8358246" cy="461665"/>
            <a:chOff x="428596" y="785794"/>
            <a:chExt cx="8358246" cy="461665"/>
          </a:xfrm>
        </p:grpSpPr>
        <p:sp>
          <p:nvSpPr>
            <p:cNvPr id="17" name="TextBox 16"/>
            <p:cNvSpPr txBox="1"/>
            <p:nvPr/>
          </p:nvSpPr>
          <p:spPr>
            <a:xfrm>
              <a:off x="428596" y="785794"/>
              <a:ext cx="500066" cy="461665"/>
            </a:xfrm>
            <a:prstGeom prst="rect">
              <a:avLst/>
            </a:prstGeom>
            <a:blipFill>
              <a:blip r:embed="rId2" cstate="print"/>
              <a:tile tx="0" ty="0" sx="100000" sy="100000" flip="none" algn="tl"/>
            </a:blipFill>
            <a:effectLst>
              <a:outerShdw blurRad="76200" dir="13500000" sy="23000" kx="1200000" algn="br"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zh-CN"/>
              </a:defPPr>
              <a:lvl1pPr algn="ctr" rtl="0" fontAlgn="base">
                <a:lnSpc>
                  <a:spcPct val="110000"/>
                </a:lnSpc>
                <a:spcBef>
                  <a:spcPct val="50000"/>
                </a:spcBef>
                <a:spcAft>
                  <a:spcPct val="0"/>
                </a:spcAft>
                <a:defRPr kumimoji="1" sz="2400" b="1" kern="1200">
                  <a:solidFill>
                    <a:schemeClr val="dk1"/>
                  </a:solidFill>
                  <a:latin typeface="+mn-lt"/>
                  <a:ea typeface="+mn-ea"/>
                  <a:cs typeface="+mn-cs"/>
                </a:defRPr>
              </a:lvl1pPr>
              <a:lvl2pPr marL="457200" algn="ctr" rtl="0" fontAlgn="base">
                <a:lnSpc>
                  <a:spcPct val="110000"/>
                </a:lnSpc>
                <a:spcBef>
                  <a:spcPct val="50000"/>
                </a:spcBef>
                <a:spcAft>
                  <a:spcPct val="0"/>
                </a:spcAft>
                <a:defRPr kumimoji="1" sz="2400" b="1" kern="1200">
                  <a:solidFill>
                    <a:schemeClr val="dk1"/>
                  </a:solidFill>
                  <a:latin typeface="+mn-lt"/>
                  <a:ea typeface="+mn-ea"/>
                  <a:cs typeface="+mn-cs"/>
                </a:defRPr>
              </a:lvl2pPr>
              <a:lvl3pPr marL="914400" algn="ctr" rtl="0" fontAlgn="base">
                <a:lnSpc>
                  <a:spcPct val="110000"/>
                </a:lnSpc>
                <a:spcBef>
                  <a:spcPct val="50000"/>
                </a:spcBef>
                <a:spcAft>
                  <a:spcPct val="0"/>
                </a:spcAft>
                <a:defRPr kumimoji="1" sz="2400" b="1" kern="1200">
                  <a:solidFill>
                    <a:schemeClr val="dk1"/>
                  </a:solidFill>
                  <a:latin typeface="+mn-lt"/>
                  <a:ea typeface="+mn-ea"/>
                  <a:cs typeface="+mn-cs"/>
                </a:defRPr>
              </a:lvl3pPr>
              <a:lvl4pPr marL="1371600" algn="ctr" rtl="0" fontAlgn="base">
                <a:lnSpc>
                  <a:spcPct val="110000"/>
                </a:lnSpc>
                <a:spcBef>
                  <a:spcPct val="50000"/>
                </a:spcBef>
                <a:spcAft>
                  <a:spcPct val="0"/>
                </a:spcAft>
                <a:defRPr kumimoji="1" sz="2400" b="1" kern="1200">
                  <a:solidFill>
                    <a:schemeClr val="dk1"/>
                  </a:solidFill>
                  <a:latin typeface="+mn-lt"/>
                  <a:ea typeface="+mn-ea"/>
                  <a:cs typeface="+mn-cs"/>
                </a:defRPr>
              </a:lvl4pPr>
              <a:lvl5pPr marL="1828800" algn="ctr" rtl="0" fontAlgn="base">
                <a:lnSpc>
                  <a:spcPct val="110000"/>
                </a:lnSpc>
                <a:spcBef>
                  <a:spcPct val="50000"/>
                </a:spcBef>
                <a:spcAft>
                  <a:spcPct val="0"/>
                </a:spcAft>
                <a:defRPr kumimoji="1" sz="2400" b="1" kern="1200">
                  <a:solidFill>
                    <a:schemeClr val="dk1"/>
                  </a:solidFill>
                  <a:latin typeface="+mn-lt"/>
                  <a:ea typeface="+mn-ea"/>
                  <a:cs typeface="+mn-cs"/>
                </a:defRPr>
              </a:lvl5pPr>
              <a:lvl6pPr marL="2286000" algn="l" defTabSz="914400" rtl="0" eaLnBrk="1" latinLnBrk="0" hangingPunct="1">
                <a:defRPr kumimoji="1" sz="2400" b="1" kern="1200">
                  <a:solidFill>
                    <a:schemeClr val="dk1"/>
                  </a:solidFill>
                  <a:latin typeface="+mn-lt"/>
                  <a:ea typeface="+mn-ea"/>
                  <a:cs typeface="+mn-cs"/>
                </a:defRPr>
              </a:lvl6pPr>
              <a:lvl7pPr marL="2743200" algn="l" defTabSz="914400" rtl="0" eaLnBrk="1" latinLnBrk="0" hangingPunct="1">
                <a:defRPr kumimoji="1" sz="2400" b="1" kern="1200">
                  <a:solidFill>
                    <a:schemeClr val="dk1"/>
                  </a:solidFill>
                  <a:latin typeface="+mn-lt"/>
                  <a:ea typeface="+mn-ea"/>
                  <a:cs typeface="+mn-cs"/>
                </a:defRPr>
              </a:lvl7pPr>
              <a:lvl8pPr marL="3200400" algn="l" defTabSz="914400" rtl="0" eaLnBrk="1" latinLnBrk="0" hangingPunct="1">
                <a:defRPr kumimoji="1" sz="2400" b="1" kern="1200">
                  <a:solidFill>
                    <a:schemeClr val="dk1"/>
                  </a:solidFill>
                  <a:latin typeface="+mn-lt"/>
                  <a:ea typeface="+mn-ea"/>
                  <a:cs typeface="+mn-cs"/>
                </a:defRPr>
              </a:lvl8pPr>
              <a:lvl9pPr marL="3657600" algn="l" defTabSz="914400" rtl="0" eaLnBrk="1" latinLnBrk="0" hangingPunct="1">
                <a:defRPr kumimoji="1" sz="2400" b="1" kern="1200">
                  <a:solidFill>
                    <a:schemeClr val="dk1"/>
                  </a:solidFill>
                  <a:latin typeface="+mn-lt"/>
                  <a:ea typeface="+mn-ea"/>
                  <a:cs typeface="+mn-cs"/>
                </a:defRPr>
              </a:lvl9pPr>
            </a:lstStyle>
            <a:p>
              <a:r>
                <a:rPr lang="zh-CN" altLang="en-US" b="0" smtClean="0">
                  <a:solidFill>
                    <a:srgbClr val="FF0000"/>
                  </a:solidFill>
                  <a:latin typeface="微软雅黑" pitchFamily="34" charset="-122"/>
                  <a:ea typeface="微软雅黑" pitchFamily="34" charset="-122"/>
                </a:rPr>
                <a:t>解</a:t>
              </a:r>
              <a:endParaRPr lang="zh-CN" altLang="en-US" b="0">
                <a:solidFill>
                  <a:srgbClr val="FF0000"/>
                </a:solidFill>
                <a:latin typeface="微软雅黑" pitchFamily="34" charset="-122"/>
                <a:ea typeface="微软雅黑" pitchFamily="34" charset="-122"/>
              </a:endParaRPr>
            </a:p>
          </p:txBody>
        </p:sp>
        <p:sp>
          <p:nvSpPr>
            <p:cNvPr id="18" name="TextBox 17"/>
            <p:cNvSpPr txBox="1"/>
            <p:nvPr/>
          </p:nvSpPr>
          <p:spPr>
            <a:xfrm>
              <a:off x="1000100" y="814312"/>
              <a:ext cx="7786742" cy="400110"/>
            </a:xfrm>
            <a:prstGeom prst="rect">
              <a:avLst/>
            </a:prstGeom>
            <a:noFill/>
          </p:spPr>
          <p:txBody>
            <a:bodyPr wrap="square" rtlCol="0">
              <a:spAutoFit/>
            </a:bodyPr>
            <a:lstStyle/>
            <a:p>
              <a:pPr algn="l"/>
              <a:r>
                <a:rPr kumimoji="1" lang="zh-CN" altLang="en-US" sz="2000" smtClean="0">
                  <a:latin typeface="Consolas" pitchFamily="49" charset="0"/>
                  <a:ea typeface="仿宋" pitchFamily="49" charset="-122"/>
                  <a:cs typeface="Consolas" pitchFamily="49" charset="0"/>
                </a:rPr>
                <a:t>假设</a:t>
              </a:r>
              <a:r>
                <a:rPr kumimoji="1" lang="en-US" altLang="zh-CN" sz="2000" i="1" smtClean="0">
                  <a:solidFill>
                    <a:srgbClr val="C00000"/>
                  </a:solidFill>
                  <a:latin typeface="Consolas" pitchFamily="49" charset="0"/>
                  <a:ea typeface="仿宋" pitchFamily="49" charset="-122"/>
                  <a:cs typeface="Consolas" pitchFamily="49" charset="0"/>
                </a:rPr>
                <a:t>f</a:t>
              </a:r>
              <a:r>
                <a:rPr kumimoji="1" lang="en-US" altLang="zh-CN" sz="2000" smtClean="0">
                  <a:solidFill>
                    <a:srgbClr val="C00000"/>
                  </a:solidFill>
                  <a:latin typeface="Consolas" pitchFamily="49" charset="0"/>
                  <a:ea typeface="仿宋" pitchFamily="49" charset="-122"/>
                  <a:cs typeface="Consolas" pitchFamily="49" charset="0"/>
                </a:rPr>
                <a:t>(</a:t>
              </a:r>
              <a:r>
                <a:rPr kumimoji="1" lang="en-US" altLang="zh-CN" sz="2000" i="1" smtClean="0">
                  <a:solidFill>
                    <a:srgbClr val="C00000"/>
                  </a:solidFill>
                  <a:latin typeface="Consolas" pitchFamily="49" charset="0"/>
                  <a:ea typeface="仿宋" pitchFamily="49" charset="-122"/>
                  <a:cs typeface="Consolas" pitchFamily="49" charset="0"/>
                </a:rPr>
                <a:t>A</a:t>
              </a:r>
              <a:r>
                <a:rPr kumimoji="1" lang="zh-CN" altLang="en-US" sz="2000" smtClean="0">
                  <a:solidFill>
                    <a:srgbClr val="C00000"/>
                  </a:solidFill>
                  <a:latin typeface="Consolas" pitchFamily="49" charset="0"/>
                  <a:ea typeface="仿宋" pitchFamily="49" charset="-122"/>
                  <a:cs typeface="Consolas" pitchFamily="49" charset="0"/>
                </a:rPr>
                <a:t>，</a:t>
              </a:r>
              <a:r>
                <a:rPr kumimoji="1" lang="en-US" altLang="zh-CN" sz="2000" i="1" smtClean="0">
                  <a:solidFill>
                    <a:srgbClr val="C00000"/>
                  </a:solidFill>
                  <a:latin typeface="Consolas" pitchFamily="49" charset="0"/>
                  <a:ea typeface="仿宋" pitchFamily="49" charset="-122"/>
                  <a:cs typeface="Consolas" pitchFamily="49" charset="0"/>
                </a:rPr>
                <a:t>i</a:t>
              </a:r>
              <a:r>
                <a:rPr kumimoji="1" lang="en-US" altLang="zh-CN" sz="2000" smtClean="0">
                  <a:solidFill>
                    <a:srgbClr val="C00000"/>
                  </a:solidFill>
                  <a:latin typeface="Consolas" pitchFamily="49" charset="0"/>
                  <a:ea typeface="仿宋" pitchFamily="49" charset="-122"/>
                  <a:cs typeface="Consolas" pitchFamily="49" charset="0"/>
                </a:rPr>
                <a:t>)</a:t>
              </a:r>
              <a:r>
                <a:rPr kumimoji="1" lang="zh-CN" altLang="en-US" sz="2000" smtClean="0">
                  <a:latin typeface="Consolas" pitchFamily="49" charset="0"/>
                  <a:ea typeface="仿宋" pitchFamily="49" charset="-122"/>
                  <a:cs typeface="Consolas" pitchFamily="49" charset="0"/>
                </a:rPr>
                <a:t>求数组元素</a:t>
              </a:r>
              <a:r>
                <a:rPr kumimoji="1" lang="en-US" altLang="zh-CN" sz="2000" i="1" smtClean="0">
                  <a:latin typeface="Consolas" pitchFamily="49" charset="0"/>
                  <a:ea typeface="仿宋" pitchFamily="49" charset="-122"/>
                  <a:cs typeface="Consolas" pitchFamily="49" charset="0"/>
                </a:rPr>
                <a:t>A</a:t>
              </a:r>
              <a:r>
                <a:rPr kumimoji="1" lang="en-US" altLang="zh-CN" sz="2000" smtClean="0">
                  <a:latin typeface="Consolas" pitchFamily="49" charset="0"/>
                  <a:ea typeface="仿宋" pitchFamily="49" charset="-122"/>
                  <a:cs typeface="Consolas" pitchFamily="49" charset="0"/>
                </a:rPr>
                <a:t>[0]</a:t>
              </a:r>
              <a:r>
                <a:rPr kumimoji="1" lang="zh-CN" altLang="en-US" sz="2000" smtClean="0">
                  <a:latin typeface="Consolas" pitchFamily="49" charset="0"/>
                  <a:ea typeface="仿宋" pitchFamily="49" charset="-122"/>
                  <a:cs typeface="Consolas" pitchFamily="49" charset="0"/>
                </a:rPr>
                <a:t>～</a:t>
              </a:r>
              <a:r>
                <a:rPr kumimoji="1" lang="en-US" altLang="zh-CN" sz="2000" i="1" smtClean="0">
                  <a:latin typeface="Consolas" pitchFamily="49" charset="0"/>
                  <a:ea typeface="仿宋" pitchFamily="49" charset="-122"/>
                  <a:cs typeface="Consolas" pitchFamily="49" charset="0"/>
                </a:rPr>
                <a:t>A</a:t>
              </a:r>
              <a:r>
                <a:rPr kumimoji="1" lang="en-US" altLang="zh-CN" sz="2000" smtClean="0">
                  <a:latin typeface="Consolas" pitchFamily="49" charset="0"/>
                  <a:ea typeface="仿宋" pitchFamily="49" charset="-122"/>
                  <a:cs typeface="Consolas" pitchFamily="49" charset="0"/>
                </a:rPr>
                <a:t>[</a:t>
              </a:r>
              <a:r>
                <a:rPr kumimoji="1" lang="en-US" altLang="zh-CN" sz="2000" i="1" smtClean="0">
                  <a:latin typeface="Consolas" pitchFamily="49" charset="0"/>
                  <a:ea typeface="仿宋" pitchFamily="49" charset="-122"/>
                  <a:cs typeface="Consolas" pitchFamily="49" charset="0"/>
                </a:rPr>
                <a:t>i</a:t>
              </a:r>
              <a:r>
                <a:rPr kumimoji="1" lang="en-US" altLang="zh-CN" sz="2000" smtClean="0">
                  <a:latin typeface="Consolas" pitchFamily="49" charset="0"/>
                  <a:ea typeface="仿宋" pitchFamily="49" charset="-122"/>
                  <a:cs typeface="Consolas" pitchFamily="49" charset="0"/>
                </a:rPr>
                <a:t>]</a:t>
              </a:r>
              <a:r>
                <a:rPr kumimoji="1" lang="zh-CN" altLang="en-US" sz="2000" smtClean="0">
                  <a:latin typeface="Consolas" pitchFamily="49" charset="0"/>
                  <a:ea typeface="仿宋" pitchFamily="49" charset="-122"/>
                  <a:cs typeface="Consolas" pitchFamily="49" charset="0"/>
                </a:rPr>
                <a:t>（</a:t>
              </a:r>
              <a:r>
                <a:rPr kumimoji="1" lang="en-US" altLang="zh-CN" sz="2000" i="1" smtClean="0">
                  <a:latin typeface="Consolas" pitchFamily="49" charset="0"/>
                  <a:ea typeface="仿宋" pitchFamily="49" charset="-122"/>
                  <a:cs typeface="Consolas" pitchFamily="49" charset="0"/>
                </a:rPr>
                <a:t>i</a:t>
              </a:r>
              <a:r>
                <a:rPr kumimoji="1" lang="en-US" altLang="zh-CN" sz="2000" smtClean="0">
                  <a:latin typeface="Consolas" pitchFamily="49" charset="0"/>
                  <a:ea typeface="仿宋" pitchFamily="49" charset="-122"/>
                  <a:cs typeface="Consolas" pitchFamily="49" charset="0"/>
                </a:rPr>
                <a:t>+1</a:t>
              </a:r>
              <a:r>
                <a:rPr kumimoji="1" lang="zh-CN" altLang="en-US" sz="2000" smtClean="0">
                  <a:latin typeface="Consolas" pitchFamily="49" charset="0"/>
                  <a:ea typeface="仿宋" pitchFamily="49" charset="-122"/>
                  <a:cs typeface="Consolas" pitchFamily="49" charset="0"/>
                </a:rPr>
                <a:t>个元素）中的最小值</a:t>
              </a:r>
              <a:r>
                <a:rPr kumimoji="1" lang="zh-CN" altLang="en-US" sz="2000" smtClean="0">
                  <a:latin typeface="Consolas" pitchFamily="49" charset="0"/>
                  <a:ea typeface="楷体" pitchFamily="49" charset="-122"/>
                  <a:cs typeface="Consolas" pitchFamily="49" charset="0"/>
                </a:rPr>
                <a:t>。</a:t>
              </a:r>
              <a:endParaRPr lang="zh-CN" altLang="en-US" sz="2000"/>
            </a:p>
          </p:txBody>
        </p:sp>
      </p:grpSp>
      <p:sp>
        <p:nvSpPr>
          <p:cNvPr id="22" name="灯片编号占位符 21"/>
          <p:cNvSpPr>
            <a:spLocks noGrp="1"/>
          </p:cNvSpPr>
          <p:nvPr>
            <p:ph type="sldNum" sz="quarter" idx="12"/>
          </p:nvPr>
        </p:nvSpPr>
        <p:spPr/>
        <p:txBody>
          <a:bodyPr/>
          <a:lstStyle/>
          <a:p>
            <a:fld id="{F225F2F7-8AD0-4BEA-91DC-61D82E2F5127}" type="slidenum">
              <a:rPr lang="en-US" altLang="zh-CN" smtClean="0"/>
              <a:pPr/>
              <a:t>63</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785786" y="1071546"/>
            <a:ext cx="4387854" cy="3974898"/>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216000" tIns="144000" rIns="216000" bIns="144000">
            <a:spAutoFit/>
          </a:bodyPr>
          <a:lstStyle/>
          <a:p>
            <a:pPr algn="l">
              <a:lnSpc>
                <a:spcPct val="120000"/>
              </a:lnSpc>
              <a:spcBef>
                <a:spcPct val="50000"/>
              </a:spcBef>
            </a:pPr>
            <a:r>
              <a:rPr kumimoji="1" lang="en-US" altLang="zh-CN" sz="1800" b="0" smtClean="0">
                <a:solidFill>
                  <a:srgbClr val="0000FF"/>
                </a:solidFill>
                <a:latin typeface="Consolas" pitchFamily="49" charset="0"/>
                <a:ea typeface="楷体" pitchFamily="49" charset="-122"/>
                <a:cs typeface="Consolas" pitchFamily="49" charset="0"/>
              </a:rPr>
              <a:t>double </a:t>
            </a:r>
            <a:r>
              <a:rPr kumimoji="1" lang="en-US" altLang="zh-CN" sz="1800" b="0" smtClean="0">
                <a:solidFill>
                  <a:srgbClr val="FF3300"/>
                </a:solidFill>
                <a:latin typeface="Consolas" pitchFamily="49" charset="0"/>
                <a:ea typeface="楷体" pitchFamily="49" charset="-122"/>
                <a:cs typeface="Consolas" pitchFamily="49" charset="0"/>
              </a:rPr>
              <a:t>Min</a:t>
            </a:r>
            <a:r>
              <a:rPr kumimoji="1" lang="en-US" altLang="zh-CN" sz="1800" b="0" smtClean="0">
                <a:solidFill>
                  <a:srgbClr val="0000FF"/>
                </a:solidFill>
                <a:latin typeface="Consolas" pitchFamily="49" charset="0"/>
                <a:ea typeface="楷体" pitchFamily="49" charset="-122"/>
                <a:cs typeface="Consolas" pitchFamily="49" charset="0"/>
              </a:rPr>
              <a:t>(double </a:t>
            </a:r>
            <a:r>
              <a:rPr kumimoji="1" lang="en-US" altLang="zh-CN" sz="1800" b="0">
                <a:solidFill>
                  <a:srgbClr val="0000FF"/>
                </a:solidFill>
                <a:latin typeface="Consolas" pitchFamily="49" charset="0"/>
                <a:ea typeface="楷体" pitchFamily="49" charset="-122"/>
                <a:cs typeface="Consolas" pitchFamily="49" charset="0"/>
              </a:rPr>
              <a:t>A</a:t>
            </a:r>
            <a:r>
              <a:rPr kumimoji="1" lang="en-US" altLang="zh-CN" sz="1800" b="0" smtClean="0">
                <a:solidFill>
                  <a:srgbClr val="0000FF"/>
                </a:solidFill>
                <a:latin typeface="Consolas" pitchFamily="49" charset="0"/>
                <a:ea typeface="楷体" pitchFamily="49" charset="-122"/>
                <a:cs typeface="Consolas" pitchFamily="49" charset="0"/>
              </a:rPr>
              <a:t>[]</a:t>
            </a:r>
            <a:r>
              <a:rPr kumimoji="1" lang="zh-CN" altLang="en-US" sz="1800" b="0" smtClean="0">
                <a:solidFill>
                  <a:srgbClr val="0000FF"/>
                </a:solidFill>
                <a:latin typeface="Consolas" pitchFamily="49" charset="0"/>
                <a:ea typeface="楷体" pitchFamily="49" charset="-122"/>
                <a:cs typeface="Consolas" pitchFamily="49" charset="0"/>
              </a:rPr>
              <a:t>，</a:t>
            </a:r>
            <a:r>
              <a:rPr kumimoji="1" lang="en-US" altLang="zh-CN" sz="1800" b="0" smtClean="0">
                <a:solidFill>
                  <a:srgbClr val="0000FF"/>
                </a:solidFill>
                <a:latin typeface="Consolas" pitchFamily="49" charset="0"/>
                <a:ea typeface="楷体" pitchFamily="49" charset="-122"/>
                <a:cs typeface="Consolas" pitchFamily="49" charset="0"/>
              </a:rPr>
              <a:t>int </a:t>
            </a:r>
            <a:r>
              <a:rPr kumimoji="1" lang="en-US" altLang="zh-CN" sz="1800" b="0" dirty="0" err="1">
                <a:solidFill>
                  <a:srgbClr val="0000FF"/>
                </a:solidFill>
                <a:latin typeface="Consolas" pitchFamily="49" charset="0"/>
                <a:ea typeface="楷体" pitchFamily="49" charset="-122"/>
                <a:cs typeface="Consolas" pitchFamily="49" charset="0"/>
              </a:rPr>
              <a:t>i</a:t>
            </a:r>
            <a:r>
              <a:rPr kumimoji="1" lang="en-US" altLang="zh-CN" sz="1800" b="0" dirty="0">
                <a:solidFill>
                  <a:srgbClr val="0000FF"/>
                </a:solidFill>
                <a:latin typeface="Consolas" pitchFamily="49" charset="0"/>
                <a:ea typeface="楷体" pitchFamily="49" charset="-122"/>
                <a:cs typeface="Consolas" pitchFamily="49" charset="0"/>
              </a:rPr>
              <a:t>)</a:t>
            </a:r>
          </a:p>
          <a:p>
            <a:pPr algn="l">
              <a:lnSpc>
                <a:spcPct val="60000"/>
              </a:lnSpc>
              <a:spcBef>
                <a:spcPct val="50000"/>
              </a:spcBef>
            </a:pPr>
            <a:r>
              <a:rPr kumimoji="1" lang="en-US" altLang="zh-CN" sz="1800" b="0" smtClean="0">
                <a:solidFill>
                  <a:srgbClr val="0000FF"/>
                </a:solidFill>
                <a:latin typeface="Consolas" pitchFamily="49" charset="0"/>
                <a:ea typeface="楷体" pitchFamily="49" charset="-122"/>
                <a:cs typeface="Consolas" pitchFamily="49" charset="0"/>
              </a:rPr>
              <a:t>{  double min;</a:t>
            </a:r>
            <a:endParaRPr kumimoji="1" lang="en-US" altLang="zh-CN" sz="1800" b="0" dirty="0">
              <a:solidFill>
                <a:srgbClr val="0000FF"/>
              </a:solidFill>
              <a:latin typeface="Consolas" pitchFamily="49" charset="0"/>
              <a:ea typeface="楷体" pitchFamily="49" charset="-122"/>
              <a:cs typeface="Consolas" pitchFamily="49" charset="0"/>
            </a:endParaRPr>
          </a:p>
          <a:p>
            <a:pPr algn="l">
              <a:lnSpc>
                <a:spcPct val="60000"/>
              </a:lnSpc>
              <a:spcBef>
                <a:spcPct val="50000"/>
              </a:spcBef>
            </a:pPr>
            <a:r>
              <a:rPr kumimoji="1" lang="en-US" altLang="zh-CN" sz="1800" b="0">
                <a:solidFill>
                  <a:srgbClr val="0000FF"/>
                </a:solidFill>
                <a:latin typeface="Consolas" pitchFamily="49" charset="0"/>
                <a:ea typeface="楷体" pitchFamily="49" charset="-122"/>
                <a:cs typeface="Consolas" pitchFamily="49" charset="0"/>
              </a:rPr>
              <a:t>   </a:t>
            </a:r>
            <a:r>
              <a:rPr kumimoji="1" lang="en-US" altLang="zh-CN" sz="1800" b="0" smtClean="0">
                <a:solidFill>
                  <a:srgbClr val="0000FF"/>
                </a:solidFill>
                <a:latin typeface="Consolas" pitchFamily="49" charset="0"/>
                <a:ea typeface="楷体" pitchFamily="49" charset="-122"/>
                <a:cs typeface="Consolas" pitchFamily="49" charset="0"/>
              </a:rPr>
              <a:t>if </a:t>
            </a:r>
            <a:r>
              <a:rPr kumimoji="1" lang="en-US" altLang="zh-CN" sz="1800" b="0" dirty="0">
                <a:solidFill>
                  <a:srgbClr val="0000FF"/>
                </a:solidFill>
                <a:latin typeface="Consolas" pitchFamily="49" charset="0"/>
                <a:ea typeface="楷体" pitchFamily="49" charset="-122"/>
                <a:cs typeface="Consolas" pitchFamily="49" charset="0"/>
              </a:rPr>
              <a:t>(</a:t>
            </a:r>
            <a:r>
              <a:rPr kumimoji="1" lang="en-US" altLang="zh-CN" sz="1800" b="0" dirty="0" err="1">
                <a:solidFill>
                  <a:srgbClr val="0000FF"/>
                </a:solidFill>
                <a:latin typeface="Consolas" pitchFamily="49" charset="0"/>
                <a:ea typeface="楷体" pitchFamily="49" charset="-122"/>
                <a:cs typeface="Consolas" pitchFamily="49" charset="0"/>
              </a:rPr>
              <a:t>i</a:t>
            </a:r>
            <a:r>
              <a:rPr kumimoji="1" lang="en-US" altLang="zh-CN" sz="1800" b="0" dirty="0">
                <a:solidFill>
                  <a:srgbClr val="0000FF"/>
                </a:solidFill>
                <a:latin typeface="Consolas" pitchFamily="49" charset="0"/>
                <a:ea typeface="楷体" pitchFamily="49" charset="-122"/>
                <a:cs typeface="Consolas" pitchFamily="49" charset="0"/>
              </a:rPr>
              <a:t>==0)    </a:t>
            </a:r>
          </a:p>
          <a:p>
            <a:pPr algn="l">
              <a:lnSpc>
                <a:spcPct val="60000"/>
              </a:lnSpc>
              <a:spcBef>
                <a:spcPct val="50000"/>
              </a:spcBef>
            </a:pPr>
            <a:r>
              <a:rPr kumimoji="1" lang="en-US" altLang="zh-CN" sz="1800" b="0">
                <a:solidFill>
                  <a:srgbClr val="0000FF"/>
                </a:solidFill>
                <a:latin typeface="Consolas" pitchFamily="49" charset="0"/>
                <a:ea typeface="楷体" pitchFamily="49" charset="-122"/>
                <a:cs typeface="Consolas" pitchFamily="49" charset="0"/>
              </a:rPr>
              <a:t>   </a:t>
            </a:r>
            <a:r>
              <a:rPr kumimoji="1" lang="en-US" altLang="zh-CN" sz="1800" b="0" smtClean="0">
                <a:solidFill>
                  <a:srgbClr val="0000FF"/>
                </a:solidFill>
                <a:latin typeface="Consolas" pitchFamily="49" charset="0"/>
                <a:ea typeface="楷体" pitchFamily="49" charset="-122"/>
                <a:cs typeface="Consolas" pitchFamily="49" charset="0"/>
              </a:rPr>
              <a:t>   </a:t>
            </a:r>
            <a:r>
              <a:rPr kumimoji="1" lang="en-US" altLang="zh-CN" sz="1800" b="0" dirty="0" smtClean="0">
                <a:solidFill>
                  <a:srgbClr val="0000FF"/>
                </a:solidFill>
                <a:latin typeface="Consolas" pitchFamily="49" charset="0"/>
                <a:ea typeface="楷体" pitchFamily="49" charset="-122"/>
                <a:cs typeface="Consolas" pitchFamily="49" charset="0"/>
              </a:rPr>
              <a:t>return </a:t>
            </a:r>
            <a:r>
              <a:rPr kumimoji="1" lang="en-US" altLang="zh-CN" sz="1800" b="0" dirty="0">
                <a:solidFill>
                  <a:srgbClr val="0000FF"/>
                </a:solidFill>
                <a:latin typeface="Consolas" pitchFamily="49" charset="0"/>
                <a:ea typeface="楷体" pitchFamily="49" charset="-122"/>
                <a:cs typeface="Consolas" pitchFamily="49" charset="0"/>
              </a:rPr>
              <a:t>A[0];</a:t>
            </a:r>
          </a:p>
          <a:p>
            <a:pPr algn="l">
              <a:lnSpc>
                <a:spcPct val="60000"/>
              </a:lnSpc>
              <a:spcBef>
                <a:spcPct val="50000"/>
              </a:spcBef>
            </a:pPr>
            <a:r>
              <a:rPr kumimoji="1" lang="en-US" altLang="zh-CN" sz="1800" b="0">
                <a:solidFill>
                  <a:srgbClr val="0000FF"/>
                </a:solidFill>
                <a:latin typeface="Consolas" pitchFamily="49" charset="0"/>
                <a:ea typeface="楷体" pitchFamily="49" charset="-122"/>
                <a:cs typeface="Consolas" pitchFamily="49" charset="0"/>
              </a:rPr>
              <a:t>   </a:t>
            </a:r>
            <a:r>
              <a:rPr kumimoji="1" lang="en-US" altLang="zh-CN" sz="1800" b="0" smtClean="0">
                <a:solidFill>
                  <a:srgbClr val="0000FF"/>
                </a:solidFill>
                <a:latin typeface="Consolas" pitchFamily="49" charset="0"/>
                <a:ea typeface="楷体" pitchFamily="49" charset="-122"/>
                <a:cs typeface="Consolas" pitchFamily="49" charset="0"/>
              </a:rPr>
              <a:t>else</a:t>
            </a:r>
            <a:endParaRPr kumimoji="1" lang="en-US" altLang="zh-CN" sz="1800" b="0" dirty="0">
              <a:solidFill>
                <a:srgbClr val="0000FF"/>
              </a:solidFill>
              <a:latin typeface="Consolas" pitchFamily="49" charset="0"/>
              <a:ea typeface="楷体" pitchFamily="49" charset="-122"/>
              <a:cs typeface="Consolas" pitchFamily="49" charset="0"/>
            </a:endParaRPr>
          </a:p>
          <a:p>
            <a:pPr algn="l">
              <a:lnSpc>
                <a:spcPct val="60000"/>
              </a:lnSpc>
              <a:spcBef>
                <a:spcPct val="50000"/>
              </a:spcBef>
            </a:pPr>
            <a:r>
              <a:rPr kumimoji="1" lang="en-US" altLang="zh-CN" sz="1800" b="0">
                <a:solidFill>
                  <a:srgbClr val="0000FF"/>
                </a:solidFill>
                <a:latin typeface="Consolas" pitchFamily="49" charset="0"/>
                <a:ea typeface="楷体" pitchFamily="49" charset="-122"/>
                <a:cs typeface="Consolas" pitchFamily="49" charset="0"/>
              </a:rPr>
              <a:t>   </a:t>
            </a:r>
            <a:r>
              <a:rPr kumimoji="1" lang="en-US" altLang="zh-CN" sz="1800" b="0" smtClean="0">
                <a:solidFill>
                  <a:srgbClr val="0000FF"/>
                </a:solidFill>
                <a:latin typeface="Consolas" pitchFamily="49" charset="0"/>
                <a:ea typeface="楷体" pitchFamily="49" charset="-122"/>
                <a:cs typeface="Consolas" pitchFamily="49" charset="0"/>
              </a:rPr>
              <a:t>{  min=</a:t>
            </a:r>
            <a:r>
              <a:rPr kumimoji="1" lang="en-US" altLang="zh-CN" sz="1800" b="0" smtClean="0">
                <a:solidFill>
                  <a:srgbClr val="FF3300"/>
                </a:solidFill>
                <a:latin typeface="Consolas" pitchFamily="49" charset="0"/>
                <a:ea typeface="楷体" pitchFamily="49" charset="-122"/>
                <a:cs typeface="Consolas" pitchFamily="49" charset="0"/>
              </a:rPr>
              <a:t>Min</a:t>
            </a:r>
            <a:r>
              <a:rPr kumimoji="1" lang="en-US" altLang="zh-CN" sz="1800" b="0" smtClean="0">
                <a:solidFill>
                  <a:srgbClr val="0000FF"/>
                </a:solidFill>
                <a:latin typeface="Consolas" pitchFamily="49" charset="0"/>
                <a:ea typeface="楷体" pitchFamily="49" charset="-122"/>
                <a:cs typeface="Consolas" pitchFamily="49" charset="0"/>
              </a:rPr>
              <a:t>(A</a:t>
            </a:r>
            <a:r>
              <a:rPr kumimoji="1" lang="zh-CN" altLang="en-US" sz="1800" b="0" smtClean="0">
                <a:solidFill>
                  <a:srgbClr val="0000FF"/>
                </a:solidFill>
                <a:latin typeface="Consolas" pitchFamily="49" charset="0"/>
                <a:ea typeface="楷体" pitchFamily="49" charset="-122"/>
                <a:cs typeface="Consolas" pitchFamily="49" charset="0"/>
              </a:rPr>
              <a:t>，</a:t>
            </a:r>
            <a:r>
              <a:rPr kumimoji="1" lang="en-US" altLang="zh-CN" sz="1800" b="0" smtClean="0">
                <a:solidFill>
                  <a:srgbClr val="0000FF"/>
                </a:solidFill>
                <a:latin typeface="Consolas" pitchFamily="49" charset="0"/>
                <a:ea typeface="楷体" pitchFamily="49" charset="-122"/>
                <a:cs typeface="Consolas" pitchFamily="49" charset="0"/>
              </a:rPr>
              <a:t>i-1);</a:t>
            </a:r>
            <a:endParaRPr kumimoji="1" lang="en-US" altLang="zh-CN" sz="1800" b="0" dirty="0">
              <a:solidFill>
                <a:srgbClr val="0000FF"/>
              </a:solidFill>
              <a:latin typeface="Consolas" pitchFamily="49" charset="0"/>
              <a:ea typeface="楷体" pitchFamily="49" charset="-122"/>
              <a:cs typeface="Consolas" pitchFamily="49" charset="0"/>
            </a:endParaRPr>
          </a:p>
          <a:p>
            <a:pPr algn="l">
              <a:lnSpc>
                <a:spcPct val="60000"/>
              </a:lnSpc>
              <a:spcBef>
                <a:spcPct val="50000"/>
              </a:spcBef>
            </a:pPr>
            <a:r>
              <a:rPr kumimoji="1" lang="en-US" altLang="zh-CN" sz="1800" b="0">
                <a:solidFill>
                  <a:srgbClr val="0000FF"/>
                </a:solidFill>
                <a:latin typeface="Consolas" pitchFamily="49" charset="0"/>
                <a:ea typeface="楷体" pitchFamily="49" charset="-122"/>
                <a:cs typeface="Consolas" pitchFamily="49" charset="0"/>
              </a:rPr>
              <a:t> </a:t>
            </a:r>
            <a:r>
              <a:rPr kumimoji="1" lang="en-US" altLang="zh-CN" sz="1800" b="0" smtClean="0">
                <a:solidFill>
                  <a:srgbClr val="0000FF"/>
                </a:solidFill>
                <a:latin typeface="Consolas" pitchFamily="49" charset="0"/>
                <a:ea typeface="楷体" pitchFamily="49" charset="-122"/>
                <a:cs typeface="Consolas" pitchFamily="49" charset="0"/>
              </a:rPr>
              <a:t>     if </a:t>
            </a:r>
            <a:r>
              <a:rPr kumimoji="1" lang="en-US" altLang="zh-CN" sz="1800" b="0">
                <a:solidFill>
                  <a:srgbClr val="0000FF"/>
                </a:solidFill>
                <a:latin typeface="Consolas" pitchFamily="49" charset="0"/>
                <a:ea typeface="楷体" pitchFamily="49" charset="-122"/>
                <a:cs typeface="Consolas" pitchFamily="49" charset="0"/>
              </a:rPr>
              <a:t>(</a:t>
            </a:r>
            <a:r>
              <a:rPr kumimoji="1" lang="en-US" altLang="zh-CN" sz="1800" b="0" smtClean="0">
                <a:solidFill>
                  <a:srgbClr val="0000FF"/>
                </a:solidFill>
                <a:latin typeface="Consolas" pitchFamily="49" charset="0"/>
                <a:ea typeface="楷体" pitchFamily="49" charset="-122"/>
                <a:cs typeface="Consolas" pitchFamily="49" charset="0"/>
              </a:rPr>
              <a:t>min&gt;A[i</a:t>
            </a:r>
            <a:r>
              <a:rPr kumimoji="1" lang="en-US" altLang="zh-CN" sz="1800" b="0" dirty="0">
                <a:solidFill>
                  <a:srgbClr val="0000FF"/>
                </a:solidFill>
                <a:latin typeface="Consolas" pitchFamily="49" charset="0"/>
                <a:ea typeface="楷体" pitchFamily="49" charset="-122"/>
                <a:cs typeface="Consolas" pitchFamily="49" charset="0"/>
              </a:rPr>
              <a:t>])  </a:t>
            </a:r>
          </a:p>
          <a:p>
            <a:pPr algn="l">
              <a:lnSpc>
                <a:spcPct val="60000"/>
              </a:lnSpc>
              <a:spcBef>
                <a:spcPct val="50000"/>
              </a:spcBef>
            </a:pPr>
            <a:r>
              <a:rPr kumimoji="1" lang="en-US" altLang="zh-CN" sz="1800" b="0">
                <a:solidFill>
                  <a:srgbClr val="0000FF"/>
                </a:solidFill>
                <a:latin typeface="Consolas" pitchFamily="49" charset="0"/>
                <a:ea typeface="楷体" pitchFamily="49" charset="-122"/>
                <a:cs typeface="Consolas" pitchFamily="49" charset="0"/>
              </a:rPr>
              <a:t>      </a:t>
            </a:r>
            <a:r>
              <a:rPr kumimoji="1" lang="en-US" altLang="zh-CN" sz="1800" b="0" smtClean="0">
                <a:solidFill>
                  <a:srgbClr val="0000FF"/>
                </a:solidFill>
                <a:latin typeface="Consolas" pitchFamily="49" charset="0"/>
                <a:ea typeface="楷体" pitchFamily="49" charset="-122"/>
                <a:cs typeface="Consolas" pitchFamily="49" charset="0"/>
              </a:rPr>
              <a:t>   </a:t>
            </a:r>
            <a:r>
              <a:rPr kumimoji="1" lang="en-US" altLang="zh-CN" sz="1800" b="0" dirty="0" smtClean="0">
                <a:solidFill>
                  <a:srgbClr val="0000FF"/>
                </a:solidFill>
                <a:latin typeface="Consolas" pitchFamily="49" charset="0"/>
                <a:ea typeface="楷体" pitchFamily="49" charset="-122"/>
                <a:cs typeface="Consolas" pitchFamily="49" charset="0"/>
              </a:rPr>
              <a:t>return </a:t>
            </a:r>
            <a:r>
              <a:rPr kumimoji="1" lang="en-US" altLang="zh-CN" sz="1800" b="0" dirty="0">
                <a:solidFill>
                  <a:srgbClr val="0000FF"/>
                </a:solidFill>
                <a:latin typeface="Consolas" pitchFamily="49" charset="0"/>
                <a:ea typeface="楷体" pitchFamily="49" charset="-122"/>
                <a:cs typeface="Consolas" pitchFamily="49" charset="0"/>
              </a:rPr>
              <a:t>A[</a:t>
            </a:r>
            <a:r>
              <a:rPr kumimoji="1" lang="en-US" altLang="zh-CN" sz="1800" b="0" dirty="0" err="1">
                <a:solidFill>
                  <a:srgbClr val="0000FF"/>
                </a:solidFill>
                <a:latin typeface="Consolas" pitchFamily="49" charset="0"/>
                <a:ea typeface="楷体" pitchFamily="49" charset="-122"/>
                <a:cs typeface="Consolas" pitchFamily="49" charset="0"/>
              </a:rPr>
              <a:t>i</a:t>
            </a:r>
            <a:r>
              <a:rPr kumimoji="1" lang="en-US" altLang="zh-CN" sz="1800" b="0" dirty="0">
                <a:solidFill>
                  <a:srgbClr val="0000FF"/>
                </a:solidFill>
                <a:latin typeface="Consolas" pitchFamily="49" charset="0"/>
                <a:ea typeface="楷体" pitchFamily="49" charset="-122"/>
                <a:cs typeface="Consolas" pitchFamily="49" charset="0"/>
              </a:rPr>
              <a:t>];</a:t>
            </a:r>
          </a:p>
          <a:p>
            <a:pPr algn="l">
              <a:lnSpc>
                <a:spcPct val="60000"/>
              </a:lnSpc>
              <a:spcBef>
                <a:spcPct val="50000"/>
              </a:spcBef>
            </a:pPr>
            <a:r>
              <a:rPr kumimoji="1" lang="en-US" altLang="zh-CN" sz="1800" b="0">
                <a:solidFill>
                  <a:srgbClr val="0000FF"/>
                </a:solidFill>
                <a:latin typeface="Consolas" pitchFamily="49" charset="0"/>
                <a:ea typeface="楷体" pitchFamily="49" charset="-122"/>
                <a:cs typeface="Consolas" pitchFamily="49" charset="0"/>
              </a:rPr>
              <a:t> </a:t>
            </a:r>
            <a:r>
              <a:rPr kumimoji="1" lang="en-US" altLang="zh-CN" sz="1800" b="0" smtClean="0">
                <a:solidFill>
                  <a:srgbClr val="0000FF"/>
                </a:solidFill>
                <a:latin typeface="Consolas" pitchFamily="49" charset="0"/>
                <a:ea typeface="楷体" pitchFamily="49" charset="-122"/>
                <a:cs typeface="Consolas" pitchFamily="49" charset="0"/>
              </a:rPr>
              <a:t>     else  </a:t>
            </a:r>
            <a:endParaRPr kumimoji="1" lang="en-US" altLang="zh-CN" sz="1800" b="0" dirty="0">
              <a:solidFill>
                <a:srgbClr val="0000FF"/>
              </a:solidFill>
              <a:latin typeface="Consolas" pitchFamily="49" charset="0"/>
              <a:ea typeface="楷体" pitchFamily="49" charset="-122"/>
              <a:cs typeface="Consolas" pitchFamily="49" charset="0"/>
            </a:endParaRPr>
          </a:p>
          <a:p>
            <a:pPr algn="l">
              <a:lnSpc>
                <a:spcPct val="60000"/>
              </a:lnSpc>
              <a:spcBef>
                <a:spcPct val="50000"/>
              </a:spcBef>
            </a:pPr>
            <a:r>
              <a:rPr kumimoji="1" lang="en-US" altLang="zh-CN" sz="1800" b="0">
                <a:solidFill>
                  <a:srgbClr val="0000FF"/>
                </a:solidFill>
                <a:latin typeface="Consolas" pitchFamily="49" charset="0"/>
                <a:ea typeface="楷体" pitchFamily="49" charset="-122"/>
                <a:cs typeface="Consolas" pitchFamily="49" charset="0"/>
              </a:rPr>
              <a:t>      </a:t>
            </a:r>
            <a:r>
              <a:rPr kumimoji="1" lang="en-US" altLang="zh-CN" sz="1800" b="0" smtClean="0">
                <a:solidFill>
                  <a:srgbClr val="0000FF"/>
                </a:solidFill>
                <a:latin typeface="Consolas" pitchFamily="49" charset="0"/>
                <a:ea typeface="楷体" pitchFamily="49" charset="-122"/>
                <a:cs typeface="Consolas" pitchFamily="49" charset="0"/>
              </a:rPr>
              <a:t>   return min;</a:t>
            </a:r>
            <a:endParaRPr kumimoji="1" lang="en-US" altLang="zh-CN" sz="1800" b="0" dirty="0">
              <a:solidFill>
                <a:srgbClr val="0000FF"/>
              </a:solidFill>
              <a:latin typeface="Consolas" pitchFamily="49" charset="0"/>
              <a:ea typeface="楷体" pitchFamily="49" charset="-122"/>
              <a:cs typeface="Consolas" pitchFamily="49" charset="0"/>
            </a:endParaRPr>
          </a:p>
          <a:p>
            <a:pPr algn="l">
              <a:lnSpc>
                <a:spcPct val="60000"/>
              </a:lnSpc>
              <a:spcBef>
                <a:spcPct val="50000"/>
              </a:spcBef>
            </a:pPr>
            <a:r>
              <a:rPr kumimoji="1" lang="en-US" altLang="zh-CN" sz="1800" b="0">
                <a:solidFill>
                  <a:srgbClr val="0000FF"/>
                </a:solidFill>
                <a:latin typeface="Consolas" pitchFamily="49" charset="0"/>
                <a:ea typeface="楷体" pitchFamily="49" charset="-122"/>
                <a:cs typeface="Consolas" pitchFamily="49" charset="0"/>
              </a:rPr>
              <a:t>   </a:t>
            </a:r>
            <a:r>
              <a:rPr kumimoji="1" lang="en-US" altLang="zh-CN" sz="1800" b="0" smtClean="0">
                <a:solidFill>
                  <a:srgbClr val="0000FF"/>
                </a:solidFill>
                <a:latin typeface="Consolas" pitchFamily="49" charset="0"/>
                <a:ea typeface="楷体" pitchFamily="49" charset="-122"/>
                <a:cs typeface="Consolas" pitchFamily="49" charset="0"/>
              </a:rPr>
              <a:t>}</a:t>
            </a:r>
            <a:endParaRPr kumimoji="1" lang="en-US" altLang="zh-CN" sz="1800" b="0" dirty="0">
              <a:solidFill>
                <a:srgbClr val="0000FF"/>
              </a:solidFill>
              <a:latin typeface="Consolas" pitchFamily="49" charset="0"/>
              <a:ea typeface="楷体" pitchFamily="49" charset="-122"/>
              <a:cs typeface="Consolas" pitchFamily="49" charset="0"/>
            </a:endParaRPr>
          </a:p>
          <a:p>
            <a:pPr algn="l">
              <a:lnSpc>
                <a:spcPct val="60000"/>
              </a:lnSpc>
              <a:spcBef>
                <a:spcPct val="50000"/>
              </a:spcBef>
            </a:pPr>
            <a:r>
              <a:rPr kumimoji="1" lang="en-US" altLang="zh-CN" sz="1800" b="0" dirty="0">
                <a:solidFill>
                  <a:srgbClr val="0000FF"/>
                </a:solidFill>
                <a:latin typeface="Consolas" pitchFamily="49" charset="0"/>
                <a:ea typeface="楷体" pitchFamily="49" charset="-122"/>
                <a:cs typeface="Consolas" pitchFamily="49" charset="0"/>
              </a:rPr>
              <a:t>} </a:t>
            </a:r>
          </a:p>
        </p:txBody>
      </p:sp>
      <p:sp>
        <p:nvSpPr>
          <p:cNvPr id="33795" name="Text Box 3"/>
          <p:cNvSpPr txBox="1">
            <a:spLocks noChangeArrowheads="1"/>
          </p:cNvSpPr>
          <p:nvPr/>
        </p:nvSpPr>
        <p:spPr bwMode="auto">
          <a:xfrm>
            <a:off x="539750" y="404813"/>
            <a:ext cx="5975350" cy="412613"/>
          </a:xfrm>
          <a:prstGeom prst="rect">
            <a:avLst/>
          </a:prstGeom>
          <a:noFill/>
          <a:ln w="9525">
            <a:noFill/>
            <a:miter lim="800000"/>
            <a:headEnd/>
            <a:tailEnd/>
          </a:ln>
          <a:effectLst/>
        </p:spPr>
        <p:txBody>
          <a:bodyPr>
            <a:spAutoFit/>
          </a:bodyPr>
          <a:lstStyle/>
          <a:p>
            <a:pPr algn="l">
              <a:lnSpc>
                <a:spcPct val="120000"/>
              </a:lnSpc>
              <a:spcBef>
                <a:spcPct val="50000"/>
              </a:spcBef>
            </a:pPr>
            <a:r>
              <a:rPr kumimoji="1" lang="en-US" altLang="zh-CN" sz="2000" dirty="0">
                <a:latin typeface="楷体" pitchFamily="49" charset="-122"/>
                <a:ea typeface="楷体" pitchFamily="49" charset="-122"/>
              </a:rPr>
              <a:t> </a:t>
            </a:r>
            <a:r>
              <a:rPr kumimoji="1" lang="zh-CN" altLang="en-US" sz="2000" dirty="0">
                <a:latin typeface="楷体" pitchFamily="49" charset="-122"/>
                <a:ea typeface="楷体" pitchFamily="49" charset="-122"/>
              </a:rPr>
              <a:t>由此得到如下递归求解算法：</a:t>
            </a:r>
            <a:endParaRPr lang="zh-CN" altLang="en-US" sz="2000" dirty="0">
              <a:latin typeface="楷体" pitchFamily="49" charset="-122"/>
              <a:ea typeface="楷体" pitchFamily="49" charset="-122"/>
            </a:endParaRPr>
          </a:p>
        </p:txBody>
      </p:sp>
      <p:sp>
        <p:nvSpPr>
          <p:cNvPr id="5" name="TextBox 4"/>
          <p:cNvSpPr txBox="1"/>
          <p:nvPr/>
        </p:nvSpPr>
        <p:spPr>
          <a:xfrm>
            <a:off x="5572132" y="2571744"/>
            <a:ext cx="3143272" cy="1426031"/>
          </a:xfrm>
          <a:prstGeom prst="rect">
            <a:avLst/>
          </a:prstGeom>
          <a:noFill/>
        </p:spPr>
        <p:txBody>
          <a:bodyPr wrap="square" rtlCol="0">
            <a:spAutoFit/>
          </a:bodyPr>
          <a:lstStyle/>
          <a:p>
            <a:pPr>
              <a:lnSpc>
                <a:spcPts val="2600"/>
              </a:lnSpc>
            </a:pPr>
            <a:r>
              <a:rPr lang="zh-CN" altLang="en-US" sz="2000" smtClean="0">
                <a:latin typeface="Consolas" pitchFamily="49" charset="0"/>
                <a:ea typeface="仿宋" pitchFamily="49" charset="-122"/>
                <a:cs typeface="Consolas" pitchFamily="49" charset="0"/>
              </a:rPr>
              <a:t>调用方式：</a:t>
            </a:r>
            <a:endParaRPr lang="en-US" altLang="zh-CN" sz="2000" smtClean="0">
              <a:latin typeface="Consolas" pitchFamily="49" charset="0"/>
              <a:ea typeface="仿宋" pitchFamily="49" charset="-122"/>
              <a:cs typeface="Consolas" pitchFamily="49" charset="0"/>
            </a:endParaRPr>
          </a:p>
          <a:p>
            <a:pPr>
              <a:lnSpc>
                <a:spcPts val="2600"/>
              </a:lnSpc>
            </a:pPr>
            <a:r>
              <a:rPr lang="en-US" altLang="zh-CN" sz="2000" smtClean="0">
                <a:latin typeface="Consolas" pitchFamily="49" charset="0"/>
                <a:ea typeface="仿宋" pitchFamily="49" charset="-122"/>
                <a:cs typeface="Consolas" pitchFamily="49" charset="0"/>
              </a:rPr>
              <a:t>  double a[]={1,2,3};</a:t>
            </a:r>
          </a:p>
          <a:p>
            <a:pPr>
              <a:lnSpc>
                <a:spcPts val="2600"/>
              </a:lnSpc>
            </a:pPr>
            <a:r>
              <a:rPr lang="en-US" altLang="zh-CN" sz="2000" smtClean="0">
                <a:latin typeface="Consolas" pitchFamily="49" charset="0"/>
                <a:ea typeface="仿宋" pitchFamily="49" charset="-122"/>
                <a:cs typeface="Consolas" pitchFamily="49" charset="0"/>
              </a:rPr>
              <a:t>  int n=3;</a:t>
            </a:r>
          </a:p>
          <a:p>
            <a:pPr>
              <a:lnSpc>
                <a:spcPts val="2600"/>
              </a:lnSpc>
            </a:pPr>
            <a:r>
              <a:rPr lang="en-US" altLang="zh-CN" sz="2000" smtClean="0">
                <a:latin typeface="Consolas" pitchFamily="49" charset="0"/>
                <a:ea typeface="仿宋" pitchFamily="49" charset="-122"/>
                <a:cs typeface="Consolas" pitchFamily="49" charset="0"/>
              </a:rPr>
              <a:t>  double ans=f(a,n-1);</a:t>
            </a:r>
            <a:endParaRPr lang="zh-CN" altLang="en-US" sz="2000">
              <a:latin typeface="Consolas" pitchFamily="49" charset="0"/>
              <a:ea typeface="仿宋" pitchFamily="49" charset="-122"/>
              <a:cs typeface="Consolas" pitchFamily="49" charset="0"/>
            </a:endParaRPr>
          </a:p>
        </p:txBody>
      </p:sp>
      <p:sp>
        <p:nvSpPr>
          <p:cNvPr id="7" name="左箭头 6"/>
          <p:cNvSpPr/>
          <p:nvPr/>
        </p:nvSpPr>
        <p:spPr>
          <a:xfrm>
            <a:off x="5214942" y="3143248"/>
            <a:ext cx="571504" cy="285752"/>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0" name="灯片编号占位符 9"/>
          <p:cNvSpPr>
            <a:spLocks noGrp="1"/>
          </p:cNvSpPr>
          <p:nvPr>
            <p:ph type="sldNum" sz="quarter" idx="12"/>
          </p:nvPr>
        </p:nvSpPr>
        <p:spPr/>
        <p:txBody>
          <a:bodyPr/>
          <a:lstStyle/>
          <a:p>
            <a:fld id="{F225F2F7-8AD0-4BEA-91DC-61D82E2F5127}" type="slidenum">
              <a:rPr lang="en-US" altLang="zh-CN" smtClean="0"/>
              <a:pPr/>
              <a:t>64</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357158" y="214290"/>
            <a:ext cx="7072362" cy="400110"/>
          </a:xfrm>
          <a:prstGeom prst="rect">
            <a:avLst/>
          </a:prstGeom>
          <a:noFill/>
          <a:ln w="9525">
            <a:noFill/>
            <a:miter lim="800000"/>
            <a:headEnd/>
            <a:tailEnd/>
          </a:ln>
          <a:effectLst/>
        </p:spPr>
        <p:txBody>
          <a:bodyPr wrap="square">
            <a:spAutoFit/>
          </a:bodyPr>
          <a:lstStyle/>
          <a:p>
            <a:pPr algn="l">
              <a:spcBef>
                <a:spcPct val="50000"/>
              </a:spcBef>
            </a:pPr>
            <a:r>
              <a:rPr kumimoji="1" lang="en-US" altLang="zh-CN" sz="2000" smtClean="0">
                <a:solidFill>
                  <a:srgbClr val="FF3300"/>
                </a:solidFill>
                <a:latin typeface="Consolas" pitchFamily="49" charset="0"/>
                <a:ea typeface="楷体" pitchFamily="49" charset="-122"/>
                <a:cs typeface="Consolas" pitchFamily="49" charset="0"/>
              </a:rPr>
              <a:t>【</a:t>
            </a:r>
            <a:r>
              <a:rPr kumimoji="1" lang="zh-CN" altLang="en-US" sz="2000" smtClean="0">
                <a:solidFill>
                  <a:srgbClr val="FF3300"/>
                </a:solidFill>
                <a:latin typeface="Consolas" pitchFamily="49" charset="0"/>
                <a:ea typeface="楷体" pitchFamily="49" charset="-122"/>
                <a:cs typeface="Consolas" pitchFamily="49" charset="0"/>
              </a:rPr>
              <a:t>例</a:t>
            </a:r>
            <a:r>
              <a:rPr kumimoji="1" lang="en-US" altLang="zh-CN" sz="2000" smtClean="0">
                <a:solidFill>
                  <a:srgbClr val="FF3300"/>
                </a:solidFill>
                <a:latin typeface="Consolas" pitchFamily="49" charset="0"/>
                <a:ea typeface="楷体" pitchFamily="49" charset="-122"/>
                <a:cs typeface="Consolas" pitchFamily="49" charset="0"/>
              </a:rPr>
              <a:t>5.5】</a:t>
            </a:r>
            <a:r>
              <a:rPr lang="zh-CN" altLang="zh-CN" sz="2000" smtClean="0">
                <a:latin typeface="Consolas" pitchFamily="49" charset="0"/>
                <a:ea typeface="楷体" pitchFamily="49" charset="-122"/>
                <a:cs typeface="Consolas" pitchFamily="49" charset="0"/>
              </a:rPr>
              <a:t>求含</a:t>
            </a:r>
            <a:r>
              <a:rPr lang="en-US" altLang="zh-CN" sz="2000" i="1" smtClean="0">
                <a:latin typeface="Consolas" pitchFamily="49" charset="0"/>
                <a:ea typeface="楷体" pitchFamily="49" charset="-122"/>
                <a:cs typeface="Consolas" pitchFamily="49" charset="0"/>
              </a:rPr>
              <a:t>n</a:t>
            </a:r>
            <a:r>
              <a:rPr lang="zh-CN" altLang="zh-CN" sz="2000" smtClean="0">
                <a:latin typeface="Consolas" pitchFamily="49" charset="0"/>
                <a:ea typeface="楷体" pitchFamily="49" charset="-122"/>
                <a:cs typeface="Consolas" pitchFamily="49" charset="0"/>
              </a:rPr>
              <a:t>（</a:t>
            </a:r>
            <a:r>
              <a:rPr lang="en-US" altLang="zh-CN" sz="2000" i="1" smtClean="0">
                <a:latin typeface="Consolas" pitchFamily="49" charset="0"/>
                <a:ea typeface="楷体" pitchFamily="49" charset="-122"/>
                <a:cs typeface="Consolas" pitchFamily="49" charset="0"/>
              </a:rPr>
              <a:t>n</a:t>
            </a:r>
            <a:r>
              <a:rPr lang="en-US" altLang="zh-CN" sz="2000" smtClean="0">
                <a:latin typeface="Consolas" pitchFamily="49" charset="0"/>
                <a:ea typeface="楷体" pitchFamily="49" charset="-122"/>
                <a:cs typeface="Consolas" pitchFamily="49" charset="0"/>
              </a:rPr>
              <a:t>&gt;1</a:t>
            </a:r>
            <a:r>
              <a:rPr lang="zh-CN" altLang="zh-CN" sz="2000" smtClean="0">
                <a:latin typeface="Consolas" pitchFamily="49" charset="0"/>
                <a:ea typeface="楷体" pitchFamily="49" charset="-122"/>
                <a:cs typeface="Consolas" pitchFamily="49" charset="0"/>
              </a:rPr>
              <a:t>）个元素的顺序表</a:t>
            </a:r>
            <a:r>
              <a:rPr lang="en-US" altLang="zh-CN" sz="2000" smtClean="0">
                <a:latin typeface="Consolas" pitchFamily="49" charset="0"/>
                <a:ea typeface="楷体" pitchFamily="49" charset="-122"/>
                <a:cs typeface="Consolas" pitchFamily="49" charset="0"/>
              </a:rPr>
              <a:t>L</a:t>
            </a:r>
            <a:r>
              <a:rPr lang="zh-CN" altLang="zh-CN" sz="2000" smtClean="0">
                <a:latin typeface="Consolas" pitchFamily="49" charset="0"/>
                <a:ea typeface="楷体" pitchFamily="49" charset="-122"/>
                <a:cs typeface="Consolas" pitchFamily="49" charset="0"/>
              </a:rPr>
              <a:t>中的最大元素。</a:t>
            </a:r>
            <a:endParaRPr kumimoji="1" lang="zh-CN" altLang="en-US" sz="2000" dirty="0">
              <a:solidFill>
                <a:srgbClr val="FF3300"/>
              </a:solidFill>
              <a:latin typeface="Consolas" pitchFamily="49" charset="0"/>
              <a:ea typeface="楷体" pitchFamily="49" charset="-122"/>
              <a:cs typeface="Consolas" pitchFamily="49" charset="0"/>
            </a:endParaRPr>
          </a:p>
        </p:txBody>
      </p:sp>
      <p:grpSp>
        <p:nvGrpSpPr>
          <p:cNvPr id="2" name="组合 8"/>
          <p:cNvGrpSpPr/>
          <p:nvPr/>
        </p:nvGrpSpPr>
        <p:grpSpPr>
          <a:xfrm>
            <a:off x="642910" y="857232"/>
            <a:ext cx="7572428" cy="784830"/>
            <a:chOff x="642910" y="857232"/>
            <a:chExt cx="7572428" cy="784830"/>
          </a:xfrm>
        </p:grpSpPr>
        <p:sp>
          <p:nvSpPr>
            <p:cNvPr id="4" name="TextBox 3"/>
            <p:cNvSpPr txBox="1"/>
            <p:nvPr/>
          </p:nvSpPr>
          <p:spPr>
            <a:xfrm>
              <a:off x="1785918" y="857232"/>
              <a:ext cx="6429420" cy="784830"/>
            </a:xfrm>
            <a:prstGeom prst="rect">
              <a:avLst/>
            </a:prstGeom>
            <a:noFill/>
          </p:spPr>
          <p:txBody>
            <a:bodyPr wrap="square" rtlCol="0">
              <a:spAutoFit/>
            </a:bodyPr>
            <a:lstStyle/>
            <a:p>
              <a:pPr marL="457200" indent="-457200" algn="l">
                <a:spcBef>
                  <a:spcPts val="600"/>
                </a:spcBef>
                <a:buBlip>
                  <a:blip r:embed="rId2"/>
                </a:buBlip>
              </a:pPr>
              <a:r>
                <a:rPr lang="zh-CN" altLang="zh-CN" sz="2000" smtClean="0">
                  <a:latin typeface="Consolas" pitchFamily="49" charset="0"/>
                  <a:ea typeface="楷体" pitchFamily="49" charset="-122"/>
                  <a:cs typeface="Consolas" pitchFamily="49" charset="0"/>
                </a:rPr>
                <a:t>顺序表</a:t>
              </a:r>
              <a:r>
                <a:rPr lang="en-US" altLang="zh-CN" sz="2000" smtClean="0">
                  <a:latin typeface="Consolas" pitchFamily="49" charset="0"/>
                  <a:ea typeface="楷体" pitchFamily="49" charset="-122"/>
                  <a:cs typeface="Consolas" pitchFamily="49" charset="0"/>
                </a:rPr>
                <a:t>L</a:t>
              </a:r>
              <a:r>
                <a:rPr lang="zh-CN" altLang="zh-CN" sz="2000" smtClean="0">
                  <a:latin typeface="Consolas" pitchFamily="49" charset="0"/>
                  <a:ea typeface="楷体" pitchFamily="49" charset="-122"/>
                  <a:cs typeface="Consolas" pitchFamily="49" charset="0"/>
                </a:rPr>
                <a:t>采用数组</a:t>
              </a:r>
              <a:r>
                <a:rPr lang="en-US" altLang="zh-CN" sz="2000" smtClean="0">
                  <a:latin typeface="Consolas" pitchFamily="49" charset="0"/>
                  <a:ea typeface="楷体" pitchFamily="49" charset="-122"/>
                  <a:cs typeface="Consolas" pitchFamily="49" charset="0"/>
                </a:rPr>
                <a:t>data[0..</a:t>
              </a:r>
              <a:r>
                <a:rPr lang="en-US" altLang="zh-CN" sz="2000" i="1" smtClean="0">
                  <a:latin typeface="Consolas" pitchFamily="49" charset="0"/>
                  <a:ea typeface="楷体" pitchFamily="49" charset="-122"/>
                  <a:cs typeface="Consolas" pitchFamily="49" charset="0"/>
                </a:rPr>
                <a:t>n</a:t>
              </a:r>
              <a:r>
                <a:rPr lang="en-US" altLang="zh-CN" sz="2000" smtClean="0">
                  <a:latin typeface="Consolas" pitchFamily="49" charset="0"/>
                  <a:ea typeface="楷体" pitchFamily="49" charset="-122"/>
                  <a:cs typeface="Consolas" pitchFamily="49" charset="0"/>
                </a:rPr>
                <a:t>-1]</a:t>
              </a:r>
              <a:r>
                <a:rPr lang="zh-CN" altLang="zh-CN" sz="2000" smtClean="0">
                  <a:latin typeface="Consolas" pitchFamily="49" charset="0"/>
                  <a:ea typeface="楷体" pitchFamily="49" charset="-122"/>
                  <a:cs typeface="Consolas" pitchFamily="49" charset="0"/>
                </a:rPr>
                <a:t>存放全部元素</a:t>
              </a:r>
              <a:r>
                <a:rPr lang="zh-CN" altLang="en-US" sz="2000" smtClean="0">
                  <a:latin typeface="Consolas" pitchFamily="49" charset="0"/>
                  <a:ea typeface="楷体" pitchFamily="49" charset="-122"/>
                  <a:cs typeface="Consolas" pitchFamily="49" charset="0"/>
                </a:rPr>
                <a:t>。</a:t>
              </a:r>
              <a:endParaRPr lang="en-US" altLang="zh-CN" sz="2000" smtClean="0">
                <a:latin typeface="Consolas" pitchFamily="49" charset="0"/>
                <a:ea typeface="楷体" pitchFamily="49" charset="-122"/>
                <a:cs typeface="Consolas" pitchFamily="49" charset="0"/>
              </a:endParaRPr>
            </a:p>
            <a:p>
              <a:pPr marL="457200" indent="-457200" algn="l">
                <a:spcBef>
                  <a:spcPts val="600"/>
                </a:spcBef>
                <a:buBlip>
                  <a:blip r:embed="rId2"/>
                </a:buBlip>
              </a:pPr>
              <a:r>
                <a:rPr lang="zh-CN" altLang="zh-CN" sz="2000" smtClean="0">
                  <a:latin typeface="Consolas" pitchFamily="49" charset="0"/>
                  <a:ea typeface="楷体" pitchFamily="49" charset="-122"/>
                  <a:cs typeface="Consolas" pitchFamily="49" charset="0"/>
                </a:rPr>
                <a:t>采用与例</a:t>
              </a:r>
              <a:r>
                <a:rPr lang="en-US" altLang="zh-CN" sz="2000" smtClean="0">
                  <a:latin typeface="Consolas" pitchFamily="49" charset="0"/>
                  <a:ea typeface="楷体" pitchFamily="49" charset="-122"/>
                  <a:cs typeface="Consolas" pitchFamily="49" charset="0"/>
                </a:rPr>
                <a:t>5.4</a:t>
              </a:r>
              <a:r>
                <a:rPr lang="zh-CN" altLang="zh-CN" sz="2000" smtClean="0">
                  <a:latin typeface="Consolas" pitchFamily="49" charset="0"/>
                  <a:ea typeface="楷体" pitchFamily="49" charset="-122"/>
                  <a:cs typeface="Consolas" pitchFamily="49" charset="0"/>
                </a:rPr>
                <a:t>类似的思路</a:t>
              </a:r>
              <a:r>
                <a:rPr lang="zh-CN" altLang="en-US" sz="2000" smtClean="0">
                  <a:latin typeface="Consolas" pitchFamily="49" charset="0"/>
                  <a:ea typeface="楷体" pitchFamily="49" charset="-122"/>
                  <a:cs typeface="Consolas" pitchFamily="49" charset="0"/>
                </a:rPr>
                <a:t>。</a:t>
              </a:r>
              <a:endParaRPr lang="zh-CN" altLang="zh-CN" sz="2000">
                <a:latin typeface="Consolas" pitchFamily="49" charset="0"/>
                <a:ea typeface="楷体" pitchFamily="49" charset="-122"/>
                <a:cs typeface="Consolas" pitchFamily="49" charset="0"/>
              </a:endParaRPr>
            </a:p>
          </p:txBody>
        </p:sp>
        <p:sp>
          <p:nvSpPr>
            <p:cNvPr id="7" name="TextBox 6"/>
            <p:cNvSpPr txBox="1"/>
            <p:nvPr/>
          </p:nvSpPr>
          <p:spPr>
            <a:xfrm>
              <a:off x="642910" y="1000108"/>
              <a:ext cx="1071570" cy="453183"/>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gn="ctr"/>
              <a:r>
                <a:rPr lang="zh-CN" altLang="zh-CN" sz="2000" smtClean="0">
                  <a:latin typeface="Consolas" pitchFamily="49" charset="0"/>
                  <a:ea typeface="微软雅黑" pitchFamily="34" charset="-122"/>
                  <a:cs typeface="Consolas" pitchFamily="49" charset="0"/>
                </a:rPr>
                <a:t>解法</a:t>
              </a:r>
              <a:r>
                <a:rPr lang="en-US" altLang="zh-CN" sz="2000" smtClean="0">
                  <a:latin typeface="Consolas" pitchFamily="49" charset="0"/>
                  <a:ea typeface="微软雅黑" pitchFamily="34" charset="-122"/>
                  <a:cs typeface="Consolas" pitchFamily="49" charset="0"/>
                </a:rPr>
                <a:t>1</a:t>
              </a:r>
              <a:endParaRPr lang="zh-CN" altLang="en-US" sz="2000">
                <a:latin typeface="Consolas" pitchFamily="49" charset="0"/>
                <a:ea typeface="微软雅黑" pitchFamily="34" charset="-122"/>
                <a:cs typeface="Consolas" pitchFamily="49" charset="0"/>
              </a:endParaRPr>
            </a:p>
          </p:txBody>
        </p:sp>
      </p:grpSp>
      <p:sp>
        <p:nvSpPr>
          <p:cNvPr id="8" name="Text Box 2"/>
          <p:cNvSpPr txBox="1">
            <a:spLocks noChangeArrowheads="1"/>
          </p:cNvSpPr>
          <p:nvPr/>
        </p:nvSpPr>
        <p:spPr bwMode="auto">
          <a:xfrm>
            <a:off x="785786" y="2071678"/>
            <a:ext cx="7715304" cy="3614799"/>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216000" tIns="144000" rIns="216000" bIns="144000">
            <a:spAutoFit/>
          </a:bodyPr>
          <a:lstStyle/>
          <a:p>
            <a:pPr algn="l"/>
            <a:r>
              <a:rPr lang="en-US" altLang="zh-CN" sz="1800" smtClean="0">
                <a:solidFill>
                  <a:srgbClr val="0000FF"/>
                </a:solidFill>
                <a:latin typeface="Consolas" pitchFamily="49" charset="0"/>
                <a:ea typeface="仿宋" pitchFamily="49" charset="-122"/>
                <a:cs typeface="Consolas" pitchFamily="49" charset="0"/>
              </a:rPr>
              <a:t>ElemType </a:t>
            </a:r>
            <a:r>
              <a:rPr lang="en-US" altLang="zh-CN" sz="1800" smtClean="0">
                <a:solidFill>
                  <a:srgbClr val="FF0000"/>
                </a:solidFill>
                <a:latin typeface="Consolas" pitchFamily="49" charset="0"/>
                <a:ea typeface="仿宋" pitchFamily="49" charset="-122"/>
                <a:cs typeface="Consolas" pitchFamily="49" charset="0"/>
              </a:rPr>
              <a:t>Max1</a:t>
            </a:r>
            <a:r>
              <a:rPr lang="en-US" altLang="zh-CN" sz="1800" smtClean="0">
                <a:solidFill>
                  <a:srgbClr val="0000FF"/>
                </a:solidFill>
                <a:latin typeface="Consolas" pitchFamily="49" charset="0"/>
                <a:ea typeface="仿宋" pitchFamily="49" charset="-122"/>
                <a:cs typeface="Consolas" pitchFamily="49" charset="0"/>
              </a:rPr>
              <a:t>(SqList L,int 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解法</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：求顺序表</a:t>
            </a:r>
            <a:r>
              <a:rPr lang="en-US" altLang="zh-CN" sz="1800" smtClean="0">
                <a:solidFill>
                  <a:srgbClr val="00B0F0"/>
                </a:solidFill>
                <a:latin typeface="Consolas" pitchFamily="49" charset="0"/>
                <a:ea typeface="仿宋" pitchFamily="49" charset="-122"/>
                <a:cs typeface="Consolas" pitchFamily="49" charset="0"/>
              </a:rPr>
              <a:t>L</a:t>
            </a:r>
            <a:r>
              <a:rPr lang="zh-CN" altLang="zh-CN" sz="1800" smtClean="0">
                <a:solidFill>
                  <a:srgbClr val="00B0F0"/>
                </a:solidFill>
                <a:latin typeface="Consolas" pitchFamily="49" charset="0"/>
                <a:ea typeface="仿宋" pitchFamily="49" charset="-122"/>
                <a:cs typeface="Consolas" pitchFamily="49" charset="0"/>
              </a:rPr>
              <a:t>中最大元素</a:t>
            </a:r>
          </a:p>
          <a:p>
            <a:pPr algn="l"/>
            <a:r>
              <a:rPr lang="en-US" altLang="zh-CN" sz="1800" smtClean="0">
                <a:solidFill>
                  <a:srgbClr val="0000FF"/>
                </a:solidFill>
                <a:latin typeface="Consolas" pitchFamily="49" charset="0"/>
                <a:ea typeface="仿宋" pitchFamily="49" charset="-122"/>
                <a:cs typeface="Consolas" pitchFamily="49" charset="0"/>
              </a:rPr>
              <a:t>{  ElemType max;</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if (i==0)</a:t>
            </a:r>
          </a:p>
          <a:p>
            <a:pPr algn="l"/>
            <a:r>
              <a:rPr lang="en-US" altLang="zh-CN" sz="1800" smtClean="0">
                <a:solidFill>
                  <a:srgbClr val="0000FF"/>
                </a:solidFill>
                <a:latin typeface="Consolas" pitchFamily="49" charset="0"/>
                <a:ea typeface="仿宋" pitchFamily="49" charset="-122"/>
                <a:cs typeface="Consolas" pitchFamily="49" charset="0"/>
              </a:rPr>
              <a:t>       return L.data[0];</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   max=</a:t>
            </a:r>
            <a:r>
              <a:rPr lang="en-US" altLang="zh-CN" sz="1800" smtClean="0">
                <a:solidFill>
                  <a:srgbClr val="FF0000"/>
                </a:solidFill>
                <a:latin typeface="Consolas" pitchFamily="49" charset="0"/>
                <a:ea typeface="仿宋" pitchFamily="49" charset="-122"/>
                <a:cs typeface="Consolas" pitchFamily="49" charset="0"/>
              </a:rPr>
              <a:t>Max1</a:t>
            </a:r>
            <a:r>
              <a:rPr lang="en-US" altLang="zh-CN" sz="1800" smtClean="0">
                <a:solidFill>
                  <a:srgbClr val="0000FF"/>
                </a:solidFill>
                <a:latin typeface="Consolas" pitchFamily="49" charset="0"/>
                <a:ea typeface="仿宋" pitchFamily="49" charset="-122"/>
                <a:cs typeface="Consolas" pitchFamily="49" charset="0"/>
              </a:rPr>
              <a:t>(L,i-1);</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if (max&lt;L.data[i])</a:t>
            </a:r>
          </a:p>
          <a:p>
            <a:pPr algn="l"/>
            <a:r>
              <a:rPr lang="en-US" altLang="zh-CN" sz="1800" smtClean="0">
                <a:solidFill>
                  <a:srgbClr val="0000FF"/>
                </a:solidFill>
                <a:latin typeface="Consolas" pitchFamily="49" charset="0"/>
                <a:ea typeface="仿宋" pitchFamily="49" charset="-122"/>
                <a:cs typeface="Consolas" pitchFamily="49" charset="0"/>
              </a:rPr>
              <a:t>           return L.data[i];</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else</a:t>
            </a:r>
          </a:p>
          <a:p>
            <a:pPr algn="l"/>
            <a:r>
              <a:rPr lang="en-US" altLang="zh-CN" sz="1800" smtClean="0">
                <a:solidFill>
                  <a:srgbClr val="0000FF"/>
                </a:solidFill>
                <a:latin typeface="Consolas" pitchFamily="49" charset="0"/>
                <a:ea typeface="仿宋" pitchFamily="49" charset="-122"/>
                <a:cs typeface="Consolas" pitchFamily="49" charset="0"/>
              </a:rPr>
              <a:t>           return max;</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1" name="灯片编号占位符 10"/>
          <p:cNvSpPr>
            <a:spLocks noGrp="1"/>
          </p:cNvSpPr>
          <p:nvPr>
            <p:ph type="sldNum" sz="quarter" idx="12"/>
          </p:nvPr>
        </p:nvSpPr>
        <p:spPr/>
        <p:txBody>
          <a:bodyPr/>
          <a:lstStyle/>
          <a:p>
            <a:fld id="{F225F2F7-8AD0-4BEA-91DC-61D82E2F5127}" type="slidenum">
              <a:rPr lang="en-US" altLang="zh-CN" smtClean="0"/>
              <a:pPr/>
              <a:t>65</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071546"/>
            <a:ext cx="8215370" cy="180828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楷体" pitchFamily="49" charset="-122"/>
                <a:cs typeface="Consolas" pitchFamily="49" charset="0"/>
              </a:rPr>
              <a:t>假设顺序表</a:t>
            </a:r>
            <a:r>
              <a:rPr lang="en-US" altLang="zh-CN" sz="2000" smtClean="0">
                <a:solidFill>
                  <a:srgbClr val="0000FF"/>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中</a:t>
            </a:r>
            <a:r>
              <a:rPr lang="en-US" altLang="zh-CN" sz="2000" smtClean="0">
                <a:solidFill>
                  <a:srgbClr val="0000FF"/>
                </a:solidFill>
                <a:latin typeface="Consolas" pitchFamily="49" charset="0"/>
                <a:ea typeface="楷体" pitchFamily="49" charset="-122"/>
                <a:cs typeface="Consolas" pitchFamily="49" charset="0"/>
              </a:rPr>
              <a:t>data</a:t>
            </a:r>
            <a:r>
              <a:rPr lang="zh-CN" altLang="zh-CN" sz="2000" smtClean="0">
                <a:solidFill>
                  <a:srgbClr val="0000FF"/>
                </a:solidFill>
                <a:latin typeface="Consolas" pitchFamily="49" charset="0"/>
                <a:ea typeface="楷体" pitchFamily="49" charset="-122"/>
                <a:cs typeface="Consolas" pitchFamily="49" charset="0"/>
              </a:rPr>
              <a:t>数组的元素为（</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楷体" pitchFamily="49" charset="-122"/>
                <a:cs typeface="Consolas" pitchFamily="49" charset="0"/>
              </a:rPr>
              <a:t>将其分解成（</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mn-ea"/>
                <a:ea typeface="+mn-ea"/>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mn-ea"/>
                <a:ea typeface="+mn-ea"/>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）左右两个子表</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楷体" pitchFamily="49" charset="-122"/>
                <a:cs typeface="Consolas" pitchFamily="49" charset="0"/>
              </a:rPr>
              <a:t>分别求得它们的最大元素为</a:t>
            </a:r>
            <a:r>
              <a:rPr lang="en-US" altLang="zh-CN" sz="2000" smtClean="0">
                <a:solidFill>
                  <a:srgbClr val="0000FF"/>
                </a:solidFill>
                <a:latin typeface="Consolas" pitchFamily="49" charset="0"/>
                <a:ea typeface="楷体" pitchFamily="49" charset="-122"/>
                <a:cs typeface="Consolas" pitchFamily="49" charset="0"/>
              </a:rPr>
              <a:t>max1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max2</a:t>
            </a:r>
            <a:r>
              <a:rPr lang="zh-CN" altLang="zh-CN" sz="2000" smtClean="0">
                <a:solidFill>
                  <a:srgbClr val="0000FF"/>
                </a:solidFill>
                <a:latin typeface="Consolas" pitchFamily="49" charset="0"/>
                <a:ea typeface="楷体" pitchFamily="49" charset="-122"/>
                <a:cs typeface="Consolas" pitchFamily="49" charset="0"/>
              </a:rPr>
              <a:t>，则整个顺序表</a:t>
            </a:r>
            <a:r>
              <a:rPr lang="en-US" altLang="zh-CN" sz="2000" smtClean="0">
                <a:solidFill>
                  <a:srgbClr val="0000FF"/>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的最大元素就是</a:t>
            </a:r>
            <a:r>
              <a:rPr lang="en-US" altLang="zh-CN" sz="2000" smtClean="0">
                <a:solidFill>
                  <a:srgbClr val="0000FF"/>
                </a:solidFill>
                <a:latin typeface="Consolas" pitchFamily="49" charset="0"/>
                <a:ea typeface="楷体" pitchFamily="49" charset="-122"/>
                <a:cs typeface="Consolas" pitchFamily="49" charset="0"/>
              </a:rPr>
              <a:t>max1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max2</a:t>
            </a:r>
            <a:r>
              <a:rPr lang="zh-CN" altLang="zh-CN" sz="2000" smtClean="0">
                <a:solidFill>
                  <a:srgbClr val="0000FF"/>
                </a:solidFill>
                <a:latin typeface="Consolas" pitchFamily="49" charset="0"/>
                <a:ea typeface="楷体" pitchFamily="49" charset="-122"/>
                <a:cs typeface="Consolas" pitchFamily="49" charset="0"/>
              </a:rPr>
              <a:t>中较大者。</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1142976" y="3877555"/>
            <a:ext cx="6929486" cy="2337527"/>
          </a:xfrm>
          <a:prstGeom prst="rect">
            <a:avLst/>
          </a:prstGeom>
          <a:solidFill>
            <a:schemeClr val="bg1"/>
          </a:solidFill>
          <a:ln>
            <a:solidFill>
              <a:schemeClr val="accent5">
                <a:lumMod val="20000"/>
                <a:lumOff val="80000"/>
              </a:schemeClr>
            </a:solidFill>
          </a:ln>
        </p:spPr>
        <p:style>
          <a:lnRef idx="3">
            <a:schemeClr val="lt1"/>
          </a:lnRef>
          <a:fillRef idx="1">
            <a:schemeClr val="accent6"/>
          </a:fillRef>
          <a:effectRef idx="1">
            <a:schemeClr val="accent6"/>
          </a:effectRef>
          <a:fontRef idx="minor">
            <a:schemeClr val="lt1"/>
          </a:fontRef>
        </p:style>
        <p:txBody>
          <a:bodyPr wrap="square" lIns="216000" tIns="144000" bIns="144000" rtlCol="0">
            <a:spAutoFit/>
          </a:bodyPr>
          <a:lstStyle/>
          <a:p>
            <a:pPr algn="l">
              <a:spcBef>
                <a:spcPts val="600"/>
              </a:spcBef>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 = </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i=j</a:t>
            </a:r>
          </a:p>
          <a:p>
            <a:pPr algn="l">
              <a:spcBef>
                <a:spcPts val="600"/>
              </a:spcBef>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 = max</a:t>
            </a:r>
          </a:p>
          <a:p>
            <a:pPr algn="l">
              <a:spcBef>
                <a:spcPts val="600"/>
              </a:spcBef>
            </a:pPr>
            <a:r>
              <a:rPr lang="en-US" altLang="zh-CN" sz="1800" smtClean="0">
                <a:solidFill>
                  <a:srgbClr val="0000FF"/>
                </a:solidFill>
                <a:latin typeface="Consolas" pitchFamily="49" charset="0"/>
                <a:ea typeface="仿宋" pitchFamily="49" charset="-122"/>
                <a:cs typeface="Consolas" pitchFamily="49" charset="0"/>
              </a:rPr>
              <a:t>           mid=(i+j)/2		</a:t>
            </a:r>
            <a:r>
              <a:rPr lang="zh-CN" altLang="en-US" sz="1800" smtClean="0">
                <a:solidFill>
                  <a:srgbClr val="00B0F0"/>
                </a:solidFill>
                <a:latin typeface="Consolas" pitchFamily="49" charset="0"/>
                <a:ea typeface="仿宋" pitchFamily="49" charset="-122"/>
                <a:cs typeface="Consolas" pitchFamily="49" charset="0"/>
              </a:rPr>
              <a:t>其他情况</a:t>
            </a:r>
            <a:endParaRPr lang="en-US" altLang="zh-CN" sz="1800" smtClean="0">
              <a:solidFill>
                <a:srgbClr val="00B0F0"/>
              </a:solidFill>
              <a:latin typeface="Consolas" pitchFamily="49" charset="0"/>
              <a:ea typeface="仿宋" pitchFamily="49" charset="-122"/>
              <a:cs typeface="Consolas" pitchFamily="49" charset="0"/>
            </a:endParaRPr>
          </a:p>
          <a:p>
            <a:pPr algn="l">
              <a:spcBef>
                <a:spcPts val="600"/>
              </a:spcBef>
            </a:pPr>
            <a:r>
              <a:rPr lang="en-US" altLang="zh-CN" sz="1800" smtClean="0">
                <a:solidFill>
                  <a:srgbClr val="0000FF"/>
                </a:solidFill>
                <a:latin typeface="Consolas" pitchFamily="49" charset="0"/>
                <a:ea typeface="仿宋" pitchFamily="49" charset="-122"/>
                <a:cs typeface="Consolas" pitchFamily="49" charset="0"/>
              </a:rPr>
              <a:t>           max1=</a:t>
            </a:r>
            <a:r>
              <a:rPr lang="en-US" altLang="zh-CN" sz="1800" i="1" smtClean="0">
                <a:solidFill>
                  <a:srgbClr val="FF0000"/>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,mid)</a:t>
            </a:r>
          </a:p>
          <a:p>
            <a:pPr algn="l">
              <a:spcBef>
                <a:spcPts val="600"/>
              </a:spcBef>
            </a:pPr>
            <a:r>
              <a:rPr lang="en-US" altLang="zh-CN" sz="1800" smtClean="0">
                <a:solidFill>
                  <a:srgbClr val="0000FF"/>
                </a:solidFill>
                <a:latin typeface="Consolas" pitchFamily="49" charset="0"/>
                <a:ea typeface="仿宋" pitchFamily="49" charset="-122"/>
                <a:cs typeface="Consolas" pitchFamily="49" charset="0"/>
              </a:rPr>
              <a:t>           max2=</a:t>
            </a:r>
            <a:r>
              <a:rPr lang="en-US" altLang="zh-CN" sz="1800" i="1" smtClean="0">
                <a:solidFill>
                  <a:srgbClr val="FF0000"/>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,mid+i,j)</a:t>
            </a:r>
          </a:p>
          <a:p>
            <a:pPr algn="l">
              <a:spcBef>
                <a:spcPts val="600"/>
              </a:spcBef>
            </a:pPr>
            <a:r>
              <a:rPr lang="en-US" altLang="zh-CN" sz="1800" smtClean="0">
                <a:solidFill>
                  <a:srgbClr val="0000FF"/>
                </a:solidFill>
                <a:latin typeface="Consolas" pitchFamily="49" charset="0"/>
                <a:ea typeface="仿宋" pitchFamily="49" charset="-122"/>
                <a:cs typeface="Consolas" pitchFamily="49" charset="0"/>
              </a:rPr>
              <a:t>           max=MAX(max1,max2)</a:t>
            </a:r>
            <a:endParaRPr lang="zh-CN" altLang="en-US" sz="18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500034" y="357166"/>
            <a:ext cx="1071570" cy="453183"/>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gn="ctr"/>
            <a:r>
              <a:rPr lang="zh-CN" altLang="zh-CN" sz="2000" smtClean="0">
                <a:latin typeface="Consolas" pitchFamily="49" charset="0"/>
                <a:ea typeface="微软雅黑" pitchFamily="34" charset="-122"/>
                <a:cs typeface="Consolas" pitchFamily="49" charset="0"/>
              </a:rPr>
              <a:t>解法</a:t>
            </a:r>
            <a:r>
              <a:rPr lang="en-US" altLang="zh-CN" sz="2000" smtClean="0">
                <a:latin typeface="Consolas" pitchFamily="49" charset="0"/>
                <a:ea typeface="微软雅黑" pitchFamily="34" charset="-122"/>
                <a:cs typeface="Consolas" pitchFamily="49" charset="0"/>
              </a:rPr>
              <a:t>2</a:t>
            </a:r>
            <a:endParaRPr lang="zh-CN" altLang="en-US" sz="2000">
              <a:latin typeface="Consolas" pitchFamily="49" charset="0"/>
              <a:ea typeface="微软雅黑" pitchFamily="34" charset="-122"/>
              <a:cs typeface="Consolas" pitchFamily="49" charset="0"/>
            </a:endParaRPr>
          </a:p>
        </p:txBody>
      </p:sp>
      <p:sp>
        <p:nvSpPr>
          <p:cNvPr id="6" name="下箭头 5"/>
          <p:cNvSpPr/>
          <p:nvPr/>
        </p:nvSpPr>
        <p:spPr>
          <a:xfrm>
            <a:off x="3929058" y="3071810"/>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9" name="TextBox 8"/>
          <p:cNvSpPr txBox="1"/>
          <p:nvPr/>
        </p:nvSpPr>
        <p:spPr>
          <a:xfrm>
            <a:off x="4286248" y="3143248"/>
            <a:ext cx="1285884" cy="369332"/>
          </a:xfrm>
          <a:prstGeom prst="rect">
            <a:avLst/>
          </a:prstGeom>
          <a:noFill/>
        </p:spPr>
        <p:txBody>
          <a:bodyPr wrap="square" rtlCol="0">
            <a:spAutoFit/>
          </a:bodyPr>
          <a:lstStyle/>
          <a:p>
            <a:r>
              <a:rPr lang="zh-CN" altLang="en-US" sz="1800" smtClean="0">
                <a:latin typeface="仿宋" pitchFamily="49" charset="-122"/>
                <a:ea typeface="仿宋" pitchFamily="49" charset="-122"/>
              </a:rPr>
              <a:t>递归模型</a:t>
            </a:r>
            <a:endParaRPr lang="zh-CN" altLang="en-US" sz="1800">
              <a:latin typeface="仿宋" pitchFamily="49" charset="-122"/>
              <a:ea typeface="仿宋" pitchFamily="49" charset="-122"/>
            </a:endParaRPr>
          </a:p>
        </p:txBody>
      </p:sp>
      <p:sp>
        <p:nvSpPr>
          <p:cNvPr id="11" name="灯片编号占位符 10"/>
          <p:cNvSpPr>
            <a:spLocks noGrp="1"/>
          </p:cNvSpPr>
          <p:nvPr>
            <p:ph type="sldNum" sz="quarter" idx="12"/>
          </p:nvPr>
        </p:nvSpPr>
        <p:spPr/>
        <p:txBody>
          <a:bodyPr/>
          <a:lstStyle/>
          <a:p>
            <a:fld id="{F225F2F7-8AD0-4BEA-91DC-61D82E2F5127}" type="slidenum">
              <a:rPr lang="en-US" altLang="zh-CN" smtClean="0"/>
              <a:pPr/>
              <a:t>66</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6" y="857232"/>
            <a:ext cx="8929718" cy="4274339"/>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5"/>
          </a:lnRef>
          <a:fillRef idx="1">
            <a:schemeClr val="lt1"/>
          </a:fillRef>
          <a:effectRef idx="0">
            <a:schemeClr val="accent5"/>
          </a:effectRef>
          <a:fontRef idx="minor">
            <a:schemeClr val="dk1"/>
          </a:fontRef>
        </p:style>
        <p:txBody>
          <a:bodyPr wrap="square" lIns="180000" tIns="144000" bIns="144000" rtlCol="0">
            <a:spAutoFit/>
          </a:bodyPr>
          <a:lstStyle/>
          <a:p>
            <a:pPr algn="l">
              <a:lnSpc>
                <a:spcPts val="2400"/>
              </a:lnSpc>
            </a:pPr>
            <a:r>
              <a:rPr lang="en-US" altLang="zh-CN" sz="1800" smtClean="0">
                <a:solidFill>
                  <a:srgbClr val="0000FF"/>
                </a:solidFill>
                <a:latin typeface="Consolas" pitchFamily="49" charset="0"/>
                <a:ea typeface="仿宋" pitchFamily="49" charset="-122"/>
                <a:cs typeface="Consolas" pitchFamily="49" charset="0"/>
              </a:rPr>
              <a:t>ElemType </a:t>
            </a:r>
            <a:r>
              <a:rPr lang="en-US" altLang="zh-CN" sz="1800" smtClean="0">
                <a:solidFill>
                  <a:srgbClr val="FF0000"/>
                </a:solidFill>
                <a:latin typeface="Consolas" pitchFamily="49" charset="0"/>
                <a:ea typeface="仿宋" pitchFamily="49" charset="-122"/>
                <a:cs typeface="Consolas" pitchFamily="49" charset="0"/>
              </a:rPr>
              <a:t>Max2</a:t>
            </a:r>
            <a:r>
              <a:rPr lang="en-US" altLang="zh-CN" sz="1800" smtClean="0">
                <a:solidFill>
                  <a:srgbClr val="0000FF"/>
                </a:solidFill>
                <a:latin typeface="Consolas" pitchFamily="49" charset="0"/>
                <a:ea typeface="仿宋" pitchFamily="49" charset="-122"/>
                <a:cs typeface="Consolas" pitchFamily="49" charset="0"/>
              </a:rPr>
              <a:t>(SqList L,int i,int 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解法</a:t>
            </a:r>
            <a:r>
              <a:rPr lang="en-US" altLang="zh-CN" sz="1800" smtClean="0">
                <a:solidFill>
                  <a:srgbClr val="00B0F0"/>
                </a:solidFill>
                <a:latin typeface="Consolas" pitchFamily="49" charset="0"/>
                <a:ea typeface="仿宋" pitchFamily="49" charset="-122"/>
                <a:cs typeface="Consolas" pitchFamily="49" charset="0"/>
              </a:rPr>
              <a:t>2</a:t>
            </a:r>
            <a:r>
              <a:rPr lang="zh-CN" altLang="zh-CN" sz="1800" smtClean="0">
                <a:solidFill>
                  <a:srgbClr val="00B0F0"/>
                </a:solidFill>
                <a:latin typeface="Consolas" pitchFamily="49" charset="0"/>
                <a:ea typeface="仿宋" pitchFamily="49" charset="-122"/>
                <a:cs typeface="Consolas" pitchFamily="49" charset="0"/>
              </a:rPr>
              <a:t>：求顺序表</a:t>
            </a:r>
            <a:r>
              <a:rPr lang="en-US" altLang="zh-CN" sz="1800" smtClean="0">
                <a:solidFill>
                  <a:srgbClr val="00B0F0"/>
                </a:solidFill>
                <a:latin typeface="Consolas" pitchFamily="49" charset="0"/>
                <a:ea typeface="仿宋" pitchFamily="49" charset="-122"/>
                <a:cs typeface="Consolas" pitchFamily="49" charset="0"/>
              </a:rPr>
              <a:t>L</a:t>
            </a:r>
            <a:r>
              <a:rPr lang="zh-CN" altLang="zh-CN" sz="1800" smtClean="0">
                <a:solidFill>
                  <a:srgbClr val="00B0F0"/>
                </a:solidFill>
                <a:latin typeface="Consolas" pitchFamily="49" charset="0"/>
                <a:ea typeface="仿宋" pitchFamily="49" charset="-122"/>
                <a:cs typeface="Consolas" pitchFamily="49" charset="0"/>
              </a:rPr>
              <a:t>中最大元素</a:t>
            </a: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  int mid;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   ElemType max,max1,max2;</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   if (i==j)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顺序表中只有一个元素，即递归出口</a:t>
            </a: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      max=L.data[i];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该元素就是最大元素</a:t>
            </a: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顺序表中有多个元素</a:t>
            </a: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   {  mid=(i+j)/2;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求中间位置</a:t>
            </a: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      max1=</a:t>
            </a:r>
            <a:r>
              <a:rPr lang="en-US" altLang="zh-CN" sz="1800" smtClean="0">
                <a:solidFill>
                  <a:srgbClr val="FF0000"/>
                </a:solidFill>
                <a:latin typeface="Consolas" pitchFamily="49" charset="0"/>
                <a:ea typeface="仿宋" pitchFamily="49" charset="-122"/>
                <a:cs typeface="Consolas" pitchFamily="49" charset="0"/>
              </a:rPr>
              <a:t>Max2</a:t>
            </a:r>
            <a:r>
              <a:rPr lang="en-US" altLang="zh-CN" sz="1800" smtClean="0">
                <a:solidFill>
                  <a:srgbClr val="0000FF"/>
                </a:solidFill>
                <a:latin typeface="Consolas" pitchFamily="49" charset="0"/>
                <a:ea typeface="仿宋" pitchFamily="49" charset="-122"/>
                <a:cs typeface="Consolas" pitchFamily="49" charset="0"/>
              </a:rPr>
              <a:t>(L,i,mid);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递归调用求左子表最大元素</a:t>
            </a:r>
            <a:r>
              <a:rPr lang="en-US" altLang="zh-CN" sz="1800" smtClean="0">
                <a:solidFill>
                  <a:srgbClr val="00B0F0"/>
                </a:solidFill>
                <a:latin typeface="Consolas" pitchFamily="49" charset="0"/>
                <a:ea typeface="仿宋" pitchFamily="49" charset="-122"/>
                <a:cs typeface="Consolas" pitchFamily="49" charset="0"/>
              </a:rPr>
              <a:t>max1</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      max2=</a:t>
            </a:r>
            <a:r>
              <a:rPr lang="en-US" altLang="zh-CN" sz="1800" smtClean="0">
                <a:solidFill>
                  <a:srgbClr val="FF0000"/>
                </a:solidFill>
                <a:latin typeface="Consolas" pitchFamily="49" charset="0"/>
                <a:ea typeface="仿宋" pitchFamily="49" charset="-122"/>
                <a:cs typeface="Consolas" pitchFamily="49" charset="0"/>
              </a:rPr>
              <a:t>Max2</a:t>
            </a:r>
            <a:r>
              <a:rPr lang="en-US" altLang="zh-CN" sz="1800" smtClean="0">
                <a:solidFill>
                  <a:srgbClr val="0000FF"/>
                </a:solidFill>
                <a:latin typeface="Consolas" pitchFamily="49" charset="0"/>
                <a:ea typeface="仿宋" pitchFamily="49" charset="-122"/>
                <a:cs typeface="Consolas" pitchFamily="49" charset="0"/>
              </a:rPr>
              <a:t>(L,mid+1,j);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递归调用求右子表最大元素</a:t>
            </a:r>
            <a:r>
              <a:rPr lang="en-US" altLang="zh-CN" sz="1800" smtClean="0">
                <a:solidFill>
                  <a:srgbClr val="00B0F0"/>
                </a:solidFill>
                <a:latin typeface="Consolas" pitchFamily="49" charset="0"/>
                <a:ea typeface="仿宋" pitchFamily="49" charset="-122"/>
                <a:cs typeface="Consolas" pitchFamily="49" charset="0"/>
              </a:rPr>
              <a:t>max2</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      max=(max1&gt;max2)?max1:max2;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求整个表的最大元素</a:t>
            </a:r>
            <a:r>
              <a:rPr lang="en-US" altLang="zh-CN" sz="1800" smtClean="0">
                <a:solidFill>
                  <a:srgbClr val="00B0F0"/>
                </a:solidFill>
                <a:latin typeface="Consolas" pitchFamily="49" charset="0"/>
                <a:ea typeface="仿宋" pitchFamily="49" charset="-122"/>
                <a:cs typeface="Consolas" pitchFamily="49" charset="0"/>
              </a:rPr>
              <a:t>max</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   return(max);</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F225F2F7-8AD0-4BEA-91DC-61D82E2F5127}" type="slidenum">
              <a:rPr lang="en-US" altLang="zh-CN" smtClean="0"/>
              <a:pPr/>
              <a:t>67</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1071546"/>
            <a:ext cx="7143800" cy="400110"/>
          </a:xfrm>
          <a:prstGeom prst="rect">
            <a:avLst/>
          </a:prstGeom>
          <a:noFill/>
        </p:spPr>
        <p:txBody>
          <a:bodyPr wrap="square" rtlCol="0">
            <a:spAutoFit/>
          </a:bodyPr>
          <a:lstStyle/>
          <a:p>
            <a:pPr algn="l"/>
            <a:r>
              <a:rPr lang="zh-CN" altLang="en-US" sz="2000" smtClean="0">
                <a:latin typeface="楷体" pitchFamily="49" charset="-122"/>
                <a:ea typeface="楷体" pitchFamily="49" charset="-122"/>
              </a:rPr>
              <a:t>递归数据结构的数据特别适合递归处理 </a:t>
            </a:r>
            <a:r>
              <a:rPr lang="zh-CN" altLang="en-US" sz="2000" smtClean="0">
                <a:solidFill>
                  <a:srgbClr val="FF00FF"/>
                </a:solidFill>
                <a:latin typeface="楷体" pitchFamily="49" charset="-122"/>
                <a:ea typeface="楷体" pitchFamily="49" charset="-122"/>
                <a:sym typeface="Wingdings"/>
              </a:rPr>
              <a:t></a:t>
            </a:r>
            <a:r>
              <a:rPr lang="zh-CN" altLang="en-US" sz="2000" smtClean="0">
                <a:latin typeface="楷体" pitchFamily="49" charset="-122"/>
                <a:ea typeface="楷体" pitchFamily="49" charset="-122"/>
                <a:sym typeface="Wingdings"/>
              </a:rPr>
              <a:t>递归</a:t>
            </a:r>
            <a:r>
              <a:rPr lang="zh-CN" altLang="en-US" sz="2000" smtClean="0">
                <a:latin typeface="楷体" pitchFamily="49" charset="-122"/>
                <a:ea typeface="楷体" pitchFamily="49" charset="-122"/>
              </a:rPr>
              <a:t>算法</a:t>
            </a:r>
            <a:endParaRPr lang="zh-CN" altLang="en-US" sz="2000" dirty="0">
              <a:latin typeface="楷体" pitchFamily="49" charset="-122"/>
              <a:ea typeface="楷体" pitchFamily="49" charset="-122"/>
            </a:endParaRPr>
          </a:p>
        </p:txBody>
      </p:sp>
      <p:grpSp>
        <p:nvGrpSpPr>
          <p:cNvPr id="2" name="组合 9"/>
          <p:cNvGrpSpPr/>
          <p:nvPr/>
        </p:nvGrpSpPr>
        <p:grpSpPr>
          <a:xfrm>
            <a:off x="714348" y="1600130"/>
            <a:ext cx="2500330" cy="4400638"/>
            <a:chOff x="693936" y="1171502"/>
            <a:chExt cx="2678925" cy="4400638"/>
          </a:xfrm>
        </p:grpSpPr>
        <p:pic>
          <p:nvPicPr>
            <p:cNvPr id="38915" name="Picture 3"/>
            <p:cNvPicPr>
              <a:picLocks noChangeAspect="1" noChangeArrowheads="1"/>
            </p:cNvPicPr>
            <p:nvPr/>
          </p:nvPicPr>
          <p:blipFill>
            <a:blip r:embed="rId2" cstate="print"/>
            <a:srcRect/>
            <a:stretch>
              <a:fillRect/>
            </a:stretch>
          </p:blipFill>
          <p:spPr bwMode="auto">
            <a:xfrm>
              <a:off x="1000100" y="4000504"/>
              <a:ext cx="2357454" cy="1571636"/>
            </a:xfrm>
            <a:prstGeom prst="rect">
              <a:avLst/>
            </a:prstGeom>
            <a:noFill/>
            <a:ln w="9525">
              <a:noFill/>
              <a:miter lim="800000"/>
              <a:headEnd/>
              <a:tailEnd/>
            </a:ln>
            <a:effectLst/>
          </p:spPr>
        </p:pic>
        <p:sp>
          <p:nvSpPr>
            <p:cNvPr id="7" name="TextBox 6"/>
            <p:cNvSpPr txBox="1"/>
            <p:nvPr/>
          </p:nvSpPr>
          <p:spPr>
            <a:xfrm>
              <a:off x="693936" y="1171502"/>
              <a:ext cx="2678925" cy="400110"/>
            </a:xfrm>
            <a:prstGeom prst="rect">
              <a:avLst/>
            </a:prstGeom>
            <a:noFill/>
          </p:spPr>
          <p:txBody>
            <a:bodyPr wrap="square" rtlCol="0">
              <a:spAutoFit/>
            </a:bodyPr>
            <a:lstStyle/>
            <a:p>
              <a:pPr algn="l"/>
              <a:r>
                <a:rPr lang="zh-CN" altLang="en-US" sz="2000" dirty="0" smtClean="0">
                  <a:latin typeface="Consolas" pitchFamily="49" charset="0"/>
                  <a:ea typeface="仿宋" pitchFamily="49" charset="-122"/>
                  <a:cs typeface="Consolas" pitchFamily="49" charset="0"/>
                </a:rPr>
                <a:t>种瓜得瓜</a:t>
              </a:r>
              <a:r>
                <a:rPr lang="zh-CN" altLang="en-US" sz="2000" smtClean="0">
                  <a:latin typeface="Consolas" pitchFamily="49" charset="0"/>
                  <a:ea typeface="仿宋" pitchFamily="49" charset="-122"/>
                  <a:cs typeface="Consolas" pitchFamily="49" charset="0"/>
                </a:rPr>
                <a:t>：递归性</a:t>
              </a:r>
              <a:endParaRPr lang="zh-CN" altLang="en-US" sz="2000" dirty="0">
                <a:latin typeface="Consolas" pitchFamily="49" charset="0"/>
                <a:ea typeface="仿宋" pitchFamily="49" charset="-122"/>
                <a:cs typeface="Consolas" pitchFamily="49" charset="0"/>
              </a:endParaRPr>
            </a:p>
          </p:txBody>
        </p:sp>
        <p:pic>
          <p:nvPicPr>
            <p:cNvPr id="38916" name="Picture 4"/>
            <p:cNvPicPr>
              <a:picLocks noChangeAspect="1" noChangeArrowheads="1"/>
            </p:cNvPicPr>
            <p:nvPr/>
          </p:nvPicPr>
          <p:blipFill>
            <a:blip r:embed="rId3" cstate="print"/>
            <a:srcRect/>
            <a:stretch>
              <a:fillRect/>
            </a:stretch>
          </p:blipFill>
          <p:spPr bwMode="auto">
            <a:xfrm>
              <a:off x="1000100" y="1785926"/>
              <a:ext cx="2357443" cy="1571629"/>
            </a:xfrm>
            <a:prstGeom prst="rect">
              <a:avLst/>
            </a:prstGeom>
            <a:noFill/>
            <a:ln w="9525">
              <a:noFill/>
              <a:miter lim="800000"/>
              <a:headEnd/>
              <a:tailEnd/>
            </a:ln>
            <a:effectLst/>
          </p:spPr>
        </p:pic>
        <p:sp>
          <p:nvSpPr>
            <p:cNvPr id="9" name="下箭头 8"/>
            <p:cNvSpPr/>
            <p:nvPr/>
          </p:nvSpPr>
          <p:spPr bwMode="auto">
            <a:xfrm>
              <a:off x="2000232" y="3500438"/>
              <a:ext cx="285752" cy="428628"/>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33CC"/>
                </a:solidFill>
                <a:effectLst/>
                <a:latin typeface="Times New Roman" pitchFamily="18" charset="0"/>
                <a:ea typeface="楷体_GB2312" pitchFamily="49" charset="-122"/>
              </a:endParaRPr>
            </a:p>
          </p:txBody>
        </p:sp>
      </p:grpSp>
      <p:sp>
        <p:nvSpPr>
          <p:cNvPr id="10" name="Text Box 4" descr="羊皮纸"/>
          <p:cNvSpPr txBox="1">
            <a:spLocks noChangeArrowheads="1"/>
          </p:cNvSpPr>
          <p:nvPr/>
        </p:nvSpPr>
        <p:spPr bwMode="auto">
          <a:xfrm>
            <a:off x="468312" y="260350"/>
            <a:ext cx="6175390" cy="461665"/>
          </a:xfrm>
          <a:prstGeom prst="rect">
            <a:avLst/>
          </a:prstGeom>
          <a:blipFill dpi="0" rotWithShape="1">
            <a:blip r:embed="rId4" cstate="print"/>
            <a:srcRect/>
            <a:tile tx="0" ty="0" sx="100000" sy="100000" flip="none" algn="tl"/>
          </a:blipFill>
          <a:ln w="9525">
            <a:noFill/>
            <a:miter lim="800000"/>
            <a:headEnd/>
            <a:tailEnd/>
          </a:ln>
          <a:effectLst>
            <a:prstShdw prst="shdw17" dist="17961" dir="2700000">
              <a:srgbClr val="FFFFCC">
                <a:gamma/>
                <a:shade val="60000"/>
                <a:invGamma/>
              </a:srgbClr>
            </a:prstShdw>
          </a:effectLst>
        </p:spPr>
        <p:txBody>
          <a:bodyPr wrap="square">
            <a:spAutoFit/>
          </a:bodyPr>
          <a:lstStyle/>
          <a:p>
            <a:pPr algn="ctr">
              <a:spcBef>
                <a:spcPct val="50000"/>
              </a:spcBef>
            </a:pPr>
            <a:r>
              <a:rPr lang="en-US" altLang="zh-CN" smtClean="0">
                <a:solidFill>
                  <a:srgbClr val="FF3300"/>
                </a:solidFill>
                <a:latin typeface="Consolas" pitchFamily="49" charset="0"/>
                <a:ea typeface="微软雅黑" pitchFamily="34" charset="-122"/>
                <a:cs typeface="Consolas" pitchFamily="49" charset="0"/>
              </a:rPr>
              <a:t>5.3.2 </a:t>
            </a:r>
            <a:r>
              <a:rPr lang="zh-CN" altLang="en-US" smtClean="0">
                <a:solidFill>
                  <a:srgbClr val="FF3300"/>
                </a:solidFill>
                <a:latin typeface="Consolas" pitchFamily="49" charset="0"/>
                <a:ea typeface="微软雅黑" pitchFamily="34" charset="-122"/>
                <a:cs typeface="Consolas" pitchFamily="49" charset="0"/>
              </a:rPr>
              <a:t>基于递归</a:t>
            </a:r>
            <a:r>
              <a:rPr lang="zh-CN" altLang="en-US" dirty="0">
                <a:solidFill>
                  <a:srgbClr val="FF3300"/>
                </a:solidFill>
                <a:latin typeface="Consolas" pitchFamily="49" charset="0"/>
                <a:ea typeface="微软雅黑" pitchFamily="34" charset="-122"/>
                <a:cs typeface="Consolas" pitchFamily="49" charset="0"/>
              </a:rPr>
              <a:t>数据结构的递归算法设计 </a:t>
            </a:r>
          </a:p>
        </p:txBody>
      </p:sp>
      <p:grpSp>
        <p:nvGrpSpPr>
          <p:cNvPr id="3" name="组合 12"/>
          <p:cNvGrpSpPr/>
          <p:nvPr/>
        </p:nvGrpSpPr>
        <p:grpSpPr>
          <a:xfrm>
            <a:off x="3929058" y="2000240"/>
            <a:ext cx="3786214" cy="3857652"/>
            <a:chOff x="3929058" y="2000240"/>
            <a:chExt cx="3786214" cy="3857652"/>
          </a:xfrm>
        </p:grpSpPr>
        <p:sp>
          <p:nvSpPr>
            <p:cNvPr id="11" name="TextBox 10"/>
            <p:cNvSpPr txBox="1"/>
            <p:nvPr/>
          </p:nvSpPr>
          <p:spPr>
            <a:xfrm>
              <a:off x="4286248" y="2805540"/>
              <a:ext cx="3429024" cy="1938992"/>
            </a:xfrm>
            <a:prstGeom prst="rect">
              <a:avLst/>
            </a:prstGeom>
            <a:scene3d>
              <a:camera prst="perspectiveHeroicExtremeRightFacing"/>
              <a:lightRig rig="threePt" dir="t"/>
            </a:scene3d>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ct val="150000"/>
                </a:lnSpc>
              </a:pPr>
              <a:r>
                <a:rPr lang="zh-CN" altLang="en-US" sz="2000" dirty="0" smtClean="0">
                  <a:solidFill>
                    <a:srgbClr val="FF00FF"/>
                  </a:solidFill>
                  <a:latin typeface="Consolas" pitchFamily="49" charset="0"/>
                  <a:ea typeface="楷体" pitchFamily="49" charset="-122"/>
                  <a:cs typeface="Consolas" pitchFamily="49" charset="0"/>
                </a:rPr>
                <a:t>数据：</a:t>
              </a:r>
              <a:r>
                <a:rPr lang="en-US" altLang="zh-CN" sz="2000" i="1" dirty="0" smtClean="0">
                  <a:solidFill>
                    <a:srgbClr val="0000FF"/>
                  </a:solidFill>
                  <a:latin typeface="Consolas" pitchFamily="49" charset="0"/>
                  <a:ea typeface="楷体" pitchFamily="49" charset="-122"/>
                  <a:cs typeface="Consolas" pitchFamily="49" charset="0"/>
                </a:rPr>
                <a:t>D</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瓜的集合</a:t>
              </a:r>
              <a:r>
                <a:rPr lang="en-US" altLang="zh-CN" sz="2000" dirty="0" smtClean="0">
                  <a:solidFill>
                    <a:srgbClr val="0000FF"/>
                  </a:solidFill>
                  <a:latin typeface="Consolas" pitchFamily="49" charset="0"/>
                  <a:ea typeface="楷体" pitchFamily="49" charset="-122"/>
                  <a:cs typeface="Consolas" pitchFamily="49" charset="0"/>
                </a:rPr>
                <a:t>}</a:t>
              </a:r>
            </a:p>
            <a:p>
              <a:pPr algn="l">
                <a:lnSpc>
                  <a:spcPct val="150000"/>
                </a:lnSpc>
              </a:pPr>
              <a:r>
                <a:rPr lang="zh-CN" altLang="en-US" sz="2000" dirty="0" smtClean="0">
                  <a:solidFill>
                    <a:srgbClr val="FF00FF"/>
                  </a:solidFill>
                  <a:latin typeface="Consolas" pitchFamily="49" charset="0"/>
                  <a:ea typeface="楷体" pitchFamily="49" charset="-122"/>
                  <a:cs typeface="Consolas" pitchFamily="49" charset="0"/>
                </a:rPr>
                <a:t>运算：</a:t>
              </a:r>
              <a:r>
                <a:rPr lang="en-US" altLang="zh-CN" sz="2000" dirty="0" smtClean="0">
                  <a:solidFill>
                    <a:srgbClr val="0000FF"/>
                  </a:solidFill>
                  <a:latin typeface="Consolas" pitchFamily="49" charset="0"/>
                  <a:ea typeface="楷体" pitchFamily="49" charset="-122"/>
                  <a:cs typeface="Consolas" pitchFamily="49" charset="0"/>
                </a:rPr>
                <a:t>Op={</a:t>
              </a:r>
              <a:r>
                <a:rPr lang="zh-CN" altLang="en-US" sz="2000" dirty="0" smtClean="0">
                  <a:solidFill>
                    <a:srgbClr val="0000FF"/>
                  </a:solidFill>
                  <a:latin typeface="Consolas" pitchFamily="49" charset="0"/>
                  <a:ea typeface="楷体" pitchFamily="49" charset="-122"/>
                  <a:cs typeface="Consolas" pitchFamily="49" charset="0"/>
                </a:rPr>
                <a:t>种瓜</a:t>
              </a:r>
              <a:r>
                <a:rPr lang="en-US" altLang="zh-CN" sz="2000" dirty="0" smtClean="0">
                  <a:solidFill>
                    <a:srgbClr val="0000FF"/>
                  </a:solidFill>
                  <a:latin typeface="Consolas" pitchFamily="49" charset="0"/>
                  <a:ea typeface="楷体" pitchFamily="49" charset="-122"/>
                  <a:cs typeface="Consolas" pitchFamily="49" charset="0"/>
                </a:rPr>
                <a:t>}</a:t>
              </a:r>
            </a:p>
            <a:p>
              <a:pPr algn="l">
                <a:lnSpc>
                  <a:spcPct val="150000"/>
                </a:lnSpc>
              </a:pPr>
              <a:r>
                <a:rPr lang="zh-CN" altLang="en-US" sz="2000" dirty="0" smtClean="0">
                  <a:solidFill>
                    <a:srgbClr val="FF00FF"/>
                  </a:solidFill>
                  <a:latin typeface="Consolas" pitchFamily="49" charset="0"/>
                  <a:ea typeface="楷体" pitchFamily="49" charset="-122"/>
                  <a:cs typeface="Consolas" pitchFamily="49" charset="0"/>
                </a:rPr>
                <a:t>递归性：</a:t>
              </a:r>
              <a:endParaRPr lang="en-US" altLang="zh-CN" sz="2000" dirty="0" smtClean="0">
                <a:solidFill>
                  <a:srgbClr val="FF00FF"/>
                </a:solidFill>
                <a:latin typeface="Consolas" pitchFamily="49" charset="0"/>
                <a:ea typeface="楷体" pitchFamily="49" charset="-122"/>
                <a:cs typeface="Consolas" pitchFamily="49" charset="0"/>
              </a:endParaRPr>
            </a:p>
            <a:p>
              <a:pPr algn="l">
                <a:lnSpc>
                  <a:spcPct val="150000"/>
                </a:lnSpc>
              </a:pPr>
              <a:r>
                <a:rPr lang="en-US" altLang="zh-CN" sz="2000" smtClean="0">
                  <a:solidFill>
                    <a:srgbClr val="0000FF"/>
                  </a:solidFill>
                  <a:latin typeface="Consolas" pitchFamily="49" charset="0"/>
                  <a:ea typeface="楷体" pitchFamily="49" charset="-122"/>
                  <a:cs typeface="Consolas" pitchFamily="49" charset="0"/>
                </a:rPr>
                <a:t>    Op(</a:t>
              </a:r>
              <a:r>
                <a:rPr lang="en-US" altLang="zh-CN"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 ∈ </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 ∈</a:t>
              </a:r>
              <a:r>
                <a:rPr lang="en-US" altLang="zh-CN" sz="2000" i="1" dirty="0" smtClean="0">
                  <a:solidFill>
                    <a:srgbClr val="0000FF"/>
                  </a:solidFill>
                  <a:latin typeface="Consolas" pitchFamily="49" charset="0"/>
                  <a:ea typeface="楷体" pitchFamily="49" charset="-122"/>
                  <a:cs typeface="Consolas" pitchFamily="49" charset="0"/>
                </a:rPr>
                <a:t>D</a:t>
              </a:r>
              <a:endParaRPr lang="zh-CN" altLang="en-US" sz="2000" i="1" dirty="0">
                <a:solidFill>
                  <a:srgbClr val="0000FF"/>
                </a:solidFill>
                <a:latin typeface="Consolas" pitchFamily="49" charset="0"/>
                <a:ea typeface="楷体" pitchFamily="49" charset="-122"/>
                <a:cs typeface="Consolas" pitchFamily="49" charset="0"/>
              </a:endParaRPr>
            </a:p>
          </p:txBody>
        </p:sp>
        <p:sp>
          <p:nvSpPr>
            <p:cNvPr id="12" name="右大括号 11"/>
            <p:cNvSpPr/>
            <p:nvPr/>
          </p:nvSpPr>
          <p:spPr>
            <a:xfrm>
              <a:off x="3929058" y="2000240"/>
              <a:ext cx="214314" cy="3857652"/>
            </a:xfrm>
            <a:prstGeom prst="rightBrace">
              <a:avLst/>
            </a:prstGeom>
            <a:noFill/>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5" name="灯片编号占位符 14"/>
          <p:cNvSpPr>
            <a:spLocks noGrp="1"/>
          </p:cNvSpPr>
          <p:nvPr>
            <p:ph type="sldNum" sz="quarter" idx="12"/>
          </p:nvPr>
        </p:nvSpPr>
        <p:spPr/>
        <p:txBody>
          <a:bodyPr/>
          <a:lstStyle/>
          <a:p>
            <a:fld id="{F225F2F7-8AD0-4BEA-91DC-61D82E2F5127}" type="slidenum">
              <a:rPr lang="en-US" altLang="zh-CN" smtClean="0"/>
              <a:pPr/>
              <a:t>68</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57158" y="642918"/>
            <a:ext cx="8358246" cy="400110"/>
          </a:xfrm>
          <a:prstGeom prst="rect">
            <a:avLst/>
          </a:prstGeom>
          <a:noFill/>
          <a:ln w="9525">
            <a:noFill/>
            <a:miter lim="800000"/>
            <a:headEnd/>
            <a:tailEnd/>
          </a:ln>
        </p:spPr>
        <p:txBody>
          <a:bodyPr wrap="square">
            <a:spAutoFit/>
          </a:bodyPr>
          <a:lstStyle/>
          <a:p>
            <a:pPr algn="l">
              <a:spcBef>
                <a:spcPct val="50000"/>
              </a:spcBef>
            </a:pPr>
            <a:r>
              <a:rPr lang="en-US" altLang="zh-CN" sz="2000" smtClean="0">
                <a:solidFill>
                  <a:srgbClr val="FF3300"/>
                </a:solidFill>
                <a:ea typeface="楷体" pitchFamily="49" charset="-122"/>
                <a:cs typeface="Times New Roman" pitchFamily="18" charset="0"/>
              </a:rPr>
              <a:t>【</a:t>
            </a:r>
            <a:r>
              <a:rPr lang="zh-CN" altLang="en-US" sz="2000" smtClean="0">
                <a:solidFill>
                  <a:srgbClr val="FF3300"/>
                </a:solidFill>
                <a:ea typeface="楷体" pitchFamily="49" charset="-122"/>
                <a:cs typeface="Times New Roman" pitchFamily="18" charset="0"/>
              </a:rPr>
              <a:t>例（补充）</a:t>
            </a:r>
            <a:r>
              <a:rPr lang="en-US" altLang="zh-CN" sz="2000" smtClean="0">
                <a:solidFill>
                  <a:srgbClr val="FF3300"/>
                </a:solidFill>
                <a:ea typeface="楷体" pitchFamily="49" charset="-122"/>
                <a:cs typeface="Times New Roman" pitchFamily="18" charset="0"/>
              </a:rPr>
              <a:t>】</a:t>
            </a:r>
            <a:r>
              <a:rPr lang="zh-CN" altLang="en-US" sz="2000" smtClean="0">
                <a:solidFill>
                  <a:srgbClr val="0000FF"/>
                </a:solidFill>
                <a:latin typeface="楷体" pitchFamily="49" charset="-122"/>
                <a:ea typeface="楷体" pitchFamily="49" charset="-122"/>
              </a:rPr>
              <a:t>设计</a:t>
            </a:r>
            <a:r>
              <a:rPr lang="zh-CN" altLang="en-US" sz="2000">
                <a:solidFill>
                  <a:srgbClr val="0000FF"/>
                </a:solidFill>
                <a:latin typeface="楷体" pitchFamily="49" charset="-122"/>
                <a:ea typeface="楷体" pitchFamily="49" charset="-122"/>
              </a:rPr>
              <a:t>不</a:t>
            </a:r>
            <a:r>
              <a:rPr lang="zh-CN" altLang="en-US" sz="2000" smtClean="0">
                <a:solidFill>
                  <a:srgbClr val="0000FF"/>
                </a:solidFill>
                <a:latin typeface="楷体" pitchFamily="49" charset="-122"/>
                <a:ea typeface="楷体" pitchFamily="49" charset="-122"/>
              </a:rPr>
              <a:t>带头结点的</a:t>
            </a:r>
            <a:r>
              <a:rPr lang="zh-CN" altLang="en-US" sz="2000" dirty="0">
                <a:solidFill>
                  <a:srgbClr val="0000FF"/>
                </a:solidFill>
                <a:latin typeface="楷体" pitchFamily="49" charset="-122"/>
                <a:ea typeface="楷体" pitchFamily="49" charset="-122"/>
              </a:rPr>
              <a:t>单链表的相关递归</a:t>
            </a:r>
            <a:r>
              <a:rPr lang="zh-CN" altLang="en-US" sz="2000" dirty="0" smtClean="0">
                <a:solidFill>
                  <a:srgbClr val="0000FF"/>
                </a:solidFill>
                <a:latin typeface="楷体" pitchFamily="49" charset="-122"/>
                <a:ea typeface="楷体" pitchFamily="49" charset="-122"/>
              </a:rPr>
              <a:t>算法。</a:t>
            </a:r>
            <a:endParaRPr lang="zh-CN" altLang="en-US" sz="2000" dirty="0">
              <a:solidFill>
                <a:srgbClr val="0000FF"/>
              </a:solidFill>
              <a:latin typeface="楷体" pitchFamily="49" charset="-122"/>
              <a:ea typeface="楷体" pitchFamily="49" charset="-122"/>
            </a:endParaRPr>
          </a:p>
        </p:txBody>
      </p:sp>
      <p:sp>
        <p:nvSpPr>
          <p:cNvPr id="25603" name="Rectangle 3"/>
          <p:cNvSpPr>
            <a:spLocks noChangeArrowheads="1"/>
          </p:cNvSpPr>
          <p:nvPr/>
        </p:nvSpPr>
        <p:spPr bwMode="auto">
          <a:xfrm>
            <a:off x="1577949" y="2292336"/>
            <a:ext cx="504825"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eaLnBrk="1" hangingPunct="1">
              <a:lnSpc>
                <a:spcPts val="2000"/>
              </a:lnSpc>
            </a:pP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1</a:t>
            </a:r>
            <a:endParaRPr lang="en-US" altLang="zh-CN" sz="2000" baseline="-25000" dirty="0">
              <a:solidFill>
                <a:srgbClr val="0000FF"/>
              </a:solidFill>
              <a:latin typeface="Consolas" pitchFamily="49" charset="0"/>
              <a:ea typeface="楷体" pitchFamily="49" charset="-122"/>
              <a:cs typeface="Consolas" pitchFamily="49" charset="0"/>
            </a:endParaRPr>
          </a:p>
        </p:txBody>
      </p:sp>
      <p:sp>
        <p:nvSpPr>
          <p:cNvPr id="25604" name="Rectangle 4"/>
          <p:cNvSpPr>
            <a:spLocks noChangeArrowheads="1"/>
          </p:cNvSpPr>
          <p:nvPr/>
        </p:nvSpPr>
        <p:spPr bwMode="auto">
          <a:xfrm>
            <a:off x="2082774" y="2292336"/>
            <a:ext cx="504825"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sz="2000">
              <a:solidFill>
                <a:srgbClr val="0000FF"/>
              </a:solidFill>
              <a:latin typeface="Consolas" pitchFamily="49" charset="0"/>
              <a:ea typeface="楷体" pitchFamily="49" charset="-122"/>
              <a:cs typeface="Consolas" pitchFamily="49" charset="0"/>
            </a:endParaRPr>
          </a:p>
        </p:txBody>
      </p:sp>
      <p:sp>
        <p:nvSpPr>
          <p:cNvPr id="25605" name="Rectangle 5"/>
          <p:cNvSpPr>
            <a:spLocks noChangeArrowheads="1"/>
          </p:cNvSpPr>
          <p:nvPr/>
        </p:nvSpPr>
        <p:spPr bwMode="auto">
          <a:xfrm>
            <a:off x="3017812" y="2292336"/>
            <a:ext cx="504825"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eaLnBrk="1" hangingPunct="1">
              <a:lnSpc>
                <a:spcPts val="2000"/>
              </a:lnSpc>
            </a:pP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2</a:t>
            </a:r>
          </a:p>
        </p:txBody>
      </p:sp>
      <p:sp>
        <p:nvSpPr>
          <p:cNvPr id="25606" name="Rectangle 6"/>
          <p:cNvSpPr>
            <a:spLocks noChangeArrowheads="1"/>
          </p:cNvSpPr>
          <p:nvPr/>
        </p:nvSpPr>
        <p:spPr bwMode="auto">
          <a:xfrm>
            <a:off x="3522637" y="2292336"/>
            <a:ext cx="504825"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sz="2000">
              <a:solidFill>
                <a:srgbClr val="0000FF"/>
              </a:solidFill>
              <a:latin typeface="Consolas" pitchFamily="49" charset="0"/>
              <a:ea typeface="楷体" pitchFamily="49" charset="-122"/>
              <a:cs typeface="Consolas" pitchFamily="49" charset="0"/>
            </a:endParaRPr>
          </a:p>
        </p:txBody>
      </p:sp>
      <p:sp>
        <p:nvSpPr>
          <p:cNvPr id="25607" name="Rectangle 7"/>
          <p:cNvSpPr>
            <a:spLocks noChangeArrowheads="1"/>
          </p:cNvSpPr>
          <p:nvPr/>
        </p:nvSpPr>
        <p:spPr bwMode="auto">
          <a:xfrm>
            <a:off x="5680049" y="2285992"/>
            <a:ext cx="504825"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eaLnBrk="1" hangingPunct="1">
              <a:lnSpc>
                <a:spcPts val="2000"/>
              </a:lnSpc>
            </a:pPr>
            <a:r>
              <a:rPr lang="en-US" altLang="zh-CN" sz="2000" i="1" dirty="0">
                <a:solidFill>
                  <a:srgbClr val="0000FF"/>
                </a:solidFill>
                <a:latin typeface="Consolas" pitchFamily="49" charset="0"/>
                <a:ea typeface="楷体" pitchFamily="49" charset="-122"/>
                <a:cs typeface="Consolas" pitchFamily="49" charset="0"/>
              </a:rPr>
              <a:t>a</a:t>
            </a:r>
            <a:r>
              <a:rPr lang="en-US" altLang="zh-CN" sz="2000" i="1" baseline="-25000" dirty="0">
                <a:solidFill>
                  <a:srgbClr val="0000FF"/>
                </a:solidFill>
                <a:latin typeface="Consolas" pitchFamily="49" charset="0"/>
                <a:ea typeface="楷体" pitchFamily="49" charset="-122"/>
                <a:cs typeface="Consolas" pitchFamily="49" charset="0"/>
              </a:rPr>
              <a:t>n</a:t>
            </a:r>
          </a:p>
        </p:txBody>
      </p:sp>
      <p:sp>
        <p:nvSpPr>
          <p:cNvPr id="25609" name="Line 9"/>
          <p:cNvSpPr>
            <a:spLocks noChangeShapeType="1"/>
          </p:cNvSpPr>
          <p:nvPr/>
        </p:nvSpPr>
        <p:spPr bwMode="auto">
          <a:xfrm>
            <a:off x="2370112" y="2474899"/>
            <a:ext cx="647700" cy="0"/>
          </a:xfrm>
          <a:prstGeom prst="line">
            <a:avLst/>
          </a:prstGeom>
          <a:noFill/>
          <a:ln w="28575">
            <a:solidFill>
              <a:srgbClr val="9900FF"/>
            </a:solidFill>
            <a:miter lim="800000"/>
            <a:headEnd/>
            <a:tailEnd type="triangle" w="med" len="med"/>
          </a:ln>
        </p:spPr>
        <p:txBody>
          <a:bodyPr wrap="none"/>
          <a:lstStyle/>
          <a:p>
            <a:endParaRPr lang="zh-CN" altLang="en-US">
              <a:latin typeface="Consolas" pitchFamily="49" charset="0"/>
              <a:ea typeface="楷体" pitchFamily="49" charset="-122"/>
              <a:cs typeface="Consolas" pitchFamily="49" charset="0"/>
            </a:endParaRPr>
          </a:p>
        </p:txBody>
      </p:sp>
      <p:sp>
        <p:nvSpPr>
          <p:cNvPr id="25610" name="Line 10"/>
          <p:cNvSpPr>
            <a:spLocks noChangeShapeType="1"/>
          </p:cNvSpPr>
          <p:nvPr/>
        </p:nvSpPr>
        <p:spPr bwMode="auto">
          <a:xfrm>
            <a:off x="3811562" y="2482836"/>
            <a:ext cx="647700" cy="0"/>
          </a:xfrm>
          <a:prstGeom prst="line">
            <a:avLst/>
          </a:prstGeom>
          <a:noFill/>
          <a:ln w="28575">
            <a:solidFill>
              <a:srgbClr val="9900FF"/>
            </a:solidFill>
            <a:miter lim="800000"/>
            <a:headEnd/>
            <a:tailEnd type="triangle" w="med" len="med"/>
          </a:ln>
        </p:spPr>
        <p:txBody>
          <a:bodyPr wrap="none"/>
          <a:lstStyle/>
          <a:p>
            <a:endParaRPr lang="zh-CN" altLang="en-US">
              <a:latin typeface="Consolas" pitchFamily="49" charset="0"/>
              <a:ea typeface="楷体" pitchFamily="49" charset="-122"/>
              <a:cs typeface="Consolas" pitchFamily="49" charset="0"/>
            </a:endParaRPr>
          </a:p>
        </p:txBody>
      </p:sp>
      <p:sp>
        <p:nvSpPr>
          <p:cNvPr id="25611" name="Line 11"/>
          <p:cNvSpPr>
            <a:spLocks noChangeShapeType="1"/>
          </p:cNvSpPr>
          <p:nvPr/>
        </p:nvSpPr>
        <p:spPr bwMode="auto">
          <a:xfrm>
            <a:off x="5033937" y="2482836"/>
            <a:ext cx="647700" cy="0"/>
          </a:xfrm>
          <a:prstGeom prst="line">
            <a:avLst/>
          </a:prstGeom>
          <a:noFill/>
          <a:ln w="28575">
            <a:solidFill>
              <a:srgbClr val="9900FF"/>
            </a:solidFill>
            <a:miter lim="800000"/>
            <a:headEnd/>
            <a:tailEnd type="triangle" w="med" len="med"/>
          </a:ln>
        </p:spPr>
        <p:txBody>
          <a:bodyPr wrap="none"/>
          <a:lstStyle/>
          <a:p>
            <a:endParaRPr lang="zh-CN" altLang="en-US">
              <a:latin typeface="Consolas" pitchFamily="49" charset="0"/>
              <a:ea typeface="楷体" pitchFamily="49" charset="-122"/>
              <a:cs typeface="Consolas" pitchFamily="49" charset="0"/>
            </a:endParaRPr>
          </a:p>
        </p:txBody>
      </p:sp>
      <p:sp>
        <p:nvSpPr>
          <p:cNvPr id="25612" name="Text Box 12"/>
          <p:cNvSpPr txBox="1">
            <a:spLocks noChangeArrowheads="1"/>
          </p:cNvSpPr>
          <p:nvPr/>
        </p:nvSpPr>
        <p:spPr bwMode="auto">
          <a:xfrm>
            <a:off x="4530699" y="2149461"/>
            <a:ext cx="720725" cy="457200"/>
          </a:xfrm>
          <a:prstGeom prst="rect">
            <a:avLst/>
          </a:prstGeom>
          <a:noFill/>
          <a:ln w="9525">
            <a:noFill/>
            <a:miter lim="800000"/>
            <a:headEnd/>
            <a:tailEnd/>
          </a:ln>
        </p:spPr>
        <p:txBody>
          <a:bodyPr>
            <a:spAutoFit/>
          </a:bodyPr>
          <a:lstStyle/>
          <a:p>
            <a:pPr algn="l" eaLnBrk="1" hangingPunct="1">
              <a:spcBef>
                <a:spcPct val="50000"/>
              </a:spcBef>
            </a:pPr>
            <a:r>
              <a:rPr lang="en-US" altLang="zh-CN">
                <a:latin typeface="Consolas" pitchFamily="49" charset="0"/>
                <a:ea typeface="楷体" pitchFamily="49" charset="-122"/>
                <a:cs typeface="Consolas" pitchFamily="49" charset="0"/>
              </a:rPr>
              <a:t>...</a:t>
            </a:r>
          </a:p>
        </p:txBody>
      </p:sp>
      <p:sp>
        <p:nvSpPr>
          <p:cNvPr id="25613" name="Line 13"/>
          <p:cNvSpPr>
            <a:spLocks noChangeShapeType="1"/>
          </p:cNvSpPr>
          <p:nvPr/>
        </p:nvSpPr>
        <p:spPr bwMode="auto">
          <a:xfrm>
            <a:off x="1219174" y="2508236"/>
            <a:ext cx="358775" cy="0"/>
          </a:xfrm>
          <a:prstGeom prst="line">
            <a:avLst/>
          </a:prstGeom>
          <a:noFill/>
          <a:ln w="28575">
            <a:solidFill>
              <a:srgbClr val="9900FF"/>
            </a:solidFill>
            <a:miter lim="800000"/>
            <a:headEnd/>
            <a:tailEnd type="triangle" w="med" len="med"/>
          </a:ln>
        </p:spPr>
        <p:txBody>
          <a:bodyPr wrap="none"/>
          <a:lstStyle/>
          <a:p>
            <a:endParaRPr lang="zh-CN" altLang="en-US">
              <a:latin typeface="Consolas" pitchFamily="49" charset="0"/>
              <a:ea typeface="楷体" pitchFamily="49" charset="-122"/>
              <a:cs typeface="Consolas" pitchFamily="49" charset="0"/>
            </a:endParaRPr>
          </a:p>
        </p:txBody>
      </p:sp>
      <p:sp>
        <p:nvSpPr>
          <p:cNvPr id="25614" name="Text Box 14"/>
          <p:cNvSpPr txBox="1">
            <a:spLocks noChangeArrowheads="1"/>
          </p:cNvSpPr>
          <p:nvPr/>
        </p:nvSpPr>
        <p:spPr bwMode="auto">
          <a:xfrm>
            <a:off x="857224" y="2147874"/>
            <a:ext cx="504825" cy="457200"/>
          </a:xfrm>
          <a:prstGeom prst="rect">
            <a:avLst/>
          </a:prstGeom>
          <a:noFill/>
          <a:ln w="9525">
            <a:noFill/>
            <a:miter lim="800000"/>
            <a:headEnd/>
            <a:tailEnd/>
          </a:ln>
        </p:spPr>
        <p:txBody>
          <a:bodyPr>
            <a:spAutoFit/>
          </a:bodyPr>
          <a:lstStyle/>
          <a:p>
            <a:pPr algn="l" eaLnBrk="1" hangingPunct="1">
              <a:spcBef>
                <a:spcPct val="50000"/>
              </a:spcBef>
            </a:pPr>
            <a:r>
              <a:rPr lang="en-US" altLang="zh-CN" i="1" dirty="0">
                <a:latin typeface="Consolas" pitchFamily="49" charset="0"/>
                <a:ea typeface="楷体" pitchFamily="49" charset="-122"/>
                <a:cs typeface="Consolas" pitchFamily="49" charset="0"/>
              </a:rPr>
              <a:t>L</a:t>
            </a:r>
          </a:p>
        </p:txBody>
      </p:sp>
      <p:grpSp>
        <p:nvGrpSpPr>
          <p:cNvPr id="2" name="组合 20"/>
          <p:cNvGrpSpPr/>
          <p:nvPr/>
        </p:nvGrpSpPr>
        <p:grpSpPr>
          <a:xfrm>
            <a:off x="2011336" y="1428736"/>
            <a:ext cx="4103687" cy="688975"/>
            <a:chOff x="2011336" y="1428736"/>
            <a:chExt cx="4103687" cy="688975"/>
          </a:xfrm>
        </p:grpSpPr>
        <p:sp>
          <p:nvSpPr>
            <p:cNvPr id="25615" name="AutoShape 15"/>
            <p:cNvSpPr>
              <a:spLocks/>
            </p:cNvSpPr>
            <p:nvPr/>
          </p:nvSpPr>
          <p:spPr bwMode="auto">
            <a:xfrm rot="5400000">
              <a:off x="3968725" y="-28587"/>
              <a:ext cx="188909" cy="4103687"/>
            </a:xfrm>
            <a:prstGeom prst="leftBrace">
              <a:avLst>
                <a:gd name="adj1" fmla="val 468297"/>
                <a:gd name="adj2" fmla="val 50000"/>
              </a:avLst>
            </a:prstGeom>
            <a:noFill/>
            <a:ln w="28575">
              <a:solidFill>
                <a:srgbClr val="0000FF"/>
              </a:solidFill>
              <a:miter lim="800000"/>
              <a:headEnd/>
              <a:tailEnd/>
            </a:ln>
          </p:spPr>
          <p:txBody>
            <a:bodyPr wrap="none" anchor="ctr"/>
            <a:lstStyle/>
            <a:p>
              <a:endParaRPr lang="zh-CN" altLang="en-US">
                <a:latin typeface="Consolas" pitchFamily="49" charset="0"/>
                <a:ea typeface="楷体" pitchFamily="49" charset="-122"/>
                <a:cs typeface="Consolas" pitchFamily="49" charset="0"/>
              </a:endParaRPr>
            </a:p>
          </p:txBody>
        </p:sp>
        <p:sp>
          <p:nvSpPr>
            <p:cNvPr id="25616" name="Text Box 16"/>
            <p:cNvSpPr txBox="1">
              <a:spLocks noChangeArrowheads="1"/>
            </p:cNvSpPr>
            <p:nvPr/>
          </p:nvSpPr>
          <p:spPr bwMode="auto">
            <a:xfrm>
              <a:off x="3198818" y="1428736"/>
              <a:ext cx="2087562" cy="400110"/>
            </a:xfrm>
            <a:prstGeom prst="rect">
              <a:avLst/>
            </a:prstGeom>
            <a:noFill/>
            <a:ln w="9525">
              <a:noFill/>
              <a:miter lim="800000"/>
              <a:headEnd/>
              <a:tailEnd/>
            </a:ln>
          </p:spPr>
          <p:txBody>
            <a:bodyPr>
              <a:spAutoFit/>
            </a:bodyPr>
            <a:lstStyle/>
            <a:p>
              <a:pPr algn="l" eaLnBrk="1" hangingPunct="1">
                <a:spcBef>
                  <a:spcPct val="50000"/>
                </a:spcBef>
              </a:pPr>
              <a:r>
                <a:rPr lang="en-US" altLang="zh-CN" sz="2000" i="1" dirty="0">
                  <a:solidFill>
                    <a:srgbClr val="00B050"/>
                  </a:solidFill>
                  <a:latin typeface="Consolas" pitchFamily="49" charset="0"/>
                  <a:ea typeface="楷体" pitchFamily="49" charset="-122"/>
                  <a:cs typeface="Consolas" pitchFamily="49" charset="0"/>
                </a:rPr>
                <a:t>f</a:t>
              </a:r>
              <a:r>
                <a:rPr lang="en-US" altLang="zh-CN" sz="2000" dirty="0">
                  <a:solidFill>
                    <a:srgbClr val="00B050"/>
                  </a:solidFill>
                  <a:latin typeface="Consolas" pitchFamily="49" charset="0"/>
                  <a:ea typeface="楷体" pitchFamily="49" charset="-122"/>
                  <a:cs typeface="Consolas" pitchFamily="49" charset="0"/>
                </a:rPr>
                <a:t>(</a:t>
              </a:r>
              <a:r>
                <a:rPr lang="en-US" altLang="zh-CN" sz="2000" i="1" dirty="0">
                  <a:solidFill>
                    <a:srgbClr val="00B050"/>
                  </a:solidFill>
                  <a:latin typeface="Consolas" pitchFamily="49" charset="0"/>
                  <a:ea typeface="楷体" pitchFamily="49" charset="-122"/>
                  <a:cs typeface="Consolas" pitchFamily="49" charset="0"/>
                </a:rPr>
                <a:t>L</a:t>
              </a:r>
              <a:r>
                <a:rPr lang="en-US" altLang="zh-CN" sz="2000" dirty="0">
                  <a:solidFill>
                    <a:srgbClr val="00B050"/>
                  </a:solidFill>
                  <a:latin typeface="Consolas" pitchFamily="49" charset="0"/>
                  <a:ea typeface="楷体" pitchFamily="49" charset="-122"/>
                  <a:cs typeface="Consolas" pitchFamily="49" charset="0"/>
                </a:rPr>
                <a:t>)</a:t>
              </a:r>
              <a:r>
                <a:rPr lang="zh-CN" altLang="en-US" sz="2000" dirty="0">
                  <a:solidFill>
                    <a:srgbClr val="00B050"/>
                  </a:solidFill>
                  <a:latin typeface="Consolas" pitchFamily="49" charset="0"/>
                  <a:ea typeface="楷体" pitchFamily="49" charset="-122"/>
                  <a:cs typeface="Consolas" pitchFamily="49" charset="0"/>
                </a:rPr>
                <a:t>：大问题</a:t>
              </a:r>
            </a:p>
          </p:txBody>
        </p:sp>
      </p:grpSp>
      <p:grpSp>
        <p:nvGrpSpPr>
          <p:cNvPr id="3" name="组合 21"/>
          <p:cNvGrpSpPr/>
          <p:nvPr/>
        </p:nvGrpSpPr>
        <p:grpSpPr>
          <a:xfrm>
            <a:off x="3235299" y="2786058"/>
            <a:ext cx="2951163" cy="769988"/>
            <a:chOff x="3235299" y="2786058"/>
            <a:chExt cx="2951163" cy="769988"/>
          </a:xfrm>
        </p:grpSpPr>
        <p:sp>
          <p:nvSpPr>
            <p:cNvPr id="25617" name="Text Box 17"/>
            <p:cNvSpPr txBox="1">
              <a:spLocks noChangeArrowheads="1"/>
            </p:cNvSpPr>
            <p:nvPr/>
          </p:nvSpPr>
          <p:spPr bwMode="auto">
            <a:xfrm>
              <a:off x="3378174" y="3155936"/>
              <a:ext cx="2808288" cy="400110"/>
            </a:xfrm>
            <a:prstGeom prst="rect">
              <a:avLst/>
            </a:prstGeom>
            <a:noFill/>
            <a:ln w="9525">
              <a:noFill/>
              <a:miter lim="800000"/>
              <a:headEnd/>
              <a:tailEnd/>
            </a:ln>
          </p:spPr>
          <p:txBody>
            <a:bodyPr>
              <a:spAutoFit/>
            </a:bodyPr>
            <a:lstStyle/>
            <a:p>
              <a:pPr algn="l" eaLnBrk="1" hangingPunct="1">
                <a:spcBef>
                  <a:spcPct val="50000"/>
                </a:spcBef>
              </a:pPr>
              <a:r>
                <a:rPr lang="en-US" altLang="zh-CN" sz="2000" i="1" dirty="0" smtClean="0">
                  <a:solidFill>
                    <a:srgbClr val="00B050"/>
                  </a:solidFill>
                  <a:latin typeface="Consolas" pitchFamily="49" charset="0"/>
                  <a:ea typeface="楷体" pitchFamily="49" charset="-122"/>
                  <a:cs typeface="Consolas" pitchFamily="49" charset="0"/>
                </a:rPr>
                <a:t>f</a:t>
              </a:r>
              <a:r>
                <a:rPr lang="en-US" altLang="zh-CN" sz="2000" dirty="0" smtClean="0">
                  <a:solidFill>
                    <a:srgbClr val="00B050"/>
                  </a:solidFill>
                  <a:latin typeface="Consolas" pitchFamily="49" charset="0"/>
                  <a:ea typeface="楷体" pitchFamily="49" charset="-122"/>
                  <a:cs typeface="Consolas" pitchFamily="49" charset="0"/>
                </a:rPr>
                <a:t>(</a:t>
              </a:r>
              <a:r>
                <a:rPr lang="en-US" altLang="zh-CN" sz="2000" i="1" dirty="0" smtClean="0">
                  <a:solidFill>
                    <a:srgbClr val="00B050"/>
                  </a:solidFill>
                  <a:latin typeface="Consolas" pitchFamily="49" charset="0"/>
                  <a:ea typeface="楷体" pitchFamily="49" charset="-122"/>
                  <a:cs typeface="Consolas" pitchFamily="49" charset="0"/>
                </a:rPr>
                <a:t>L</a:t>
              </a:r>
              <a:r>
                <a:rPr lang="en-US" altLang="zh-CN" sz="2000" dirty="0" smtClean="0">
                  <a:solidFill>
                    <a:srgbClr val="00B050"/>
                  </a:solidFill>
                  <a:latin typeface="Consolas" pitchFamily="49" charset="0"/>
                  <a:ea typeface="+mj-ea"/>
                  <a:cs typeface="Consolas" pitchFamily="49" charset="0"/>
                </a:rPr>
                <a:t>-</a:t>
              </a:r>
              <a:r>
                <a:rPr lang="en-US" altLang="zh-CN" sz="2000" dirty="0" smtClean="0">
                  <a:solidFill>
                    <a:srgbClr val="00B050"/>
                  </a:solidFill>
                  <a:latin typeface="Consolas" pitchFamily="49" charset="0"/>
                  <a:ea typeface="楷体" pitchFamily="49" charset="-122"/>
                  <a:cs typeface="Consolas" pitchFamily="49" charset="0"/>
                </a:rPr>
                <a:t>&gt;next</a:t>
              </a:r>
              <a:r>
                <a:rPr lang="en-US" altLang="zh-CN" sz="2000" dirty="0">
                  <a:solidFill>
                    <a:srgbClr val="00B050"/>
                  </a:solidFill>
                  <a:latin typeface="Consolas" pitchFamily="49" charset="0"/>
                  <a:ea typeface="楷体" pitchFamily="49" charset="-122"/>
                  <a:cs typeface="Consolas" pitchFamily="49" charset="0"/>
                </a:rPr>
                <a:t>)</a:t>
              </a:r>
              <a:r>
                <a:rPr lang="zh-CN" altLang="en-US" sz="2000" dirty="0">
                  <a:solidFill>
                    <a:srgbClr val="00B050"/>
                  </a:solidFill>
                  <a:latin typeface="Consolas" pitchFamily="49" charset="0"/>
                  <a:ea typeface="楷体" pitchFamily="49" charset="-122"/>
                  <a:cs typeface="Consolas" pitchFamily="49" charset="0"/>
                </a:rPr>
                <a:t>：小问题</a:t>
              </a:r>
            </a:p>
          </p:txBody>
        </p:sp>
        <p:sp>
          <p:nvSpPr>
            <p:cNvPr id="25618" name="AutoShape 18"/>
            <p:cNvSpPr>
              <a:spLocks/>
            </p:cNvSpPr>
            <p:nvPr/>
          </p:nvSpPr>
          <p:spPr bwMode="auto">
            <a:xfrm rot="-5400000">
              <a:off x="4537838" y="1483519"/>
              <a:ext cx="203210" cy="2808288"/>
            </a:xfrm>
            <a:prstGeom prst="leftBrace">
              <a:avLst>
                <a:gd name="adj1" fmla="val 320471"/>
                <a:gd name="adj2" fmla="val 50000"/>
              </a:avLst>
            </a:prstGeom>
            <a:noFill/>
            <a:ln w="28575">
              <a:solidFill>
                <a:srgbClr val="0000FF"/>
              </a:solidFill>
              <a:miter lim="800000"/>
              <a:headEnd/>
              <a:tailEnd/>
            </a:ln>
          </p:spPr>
          <p:txBody>
            <a:bodyPr wrap="none" anchor="ctr"/>
            <a:lstStyle/>
            <a:p>
              <a:endParaRPr lang="zh-CN" altLang="en-US">
                <a:ea typeface="楷体" pitchFamily="49" charset="-122"/>
                <a:cs typeface="Times New Roman" pitchFamily="18" charset="0"/>
              </a:endParaRPr>
            </a:p>
          </p:txBody>
        </p:sp>
      </p:grpSp>
      <p:sp>
        <p:nvSpPr>
          <p:cNvPr id="25619" name="Text Box 19"/>
          <p:cNvSpPr txBox="1">
            <a:spLocks noChangeArrowheads="1"/>
          </p:cNvSpPr>
          <p:nvPr/>
        </p:nvSpPr>
        <p:spPr bwMode="auto">
          <a:xfrm>
            <a:off x="1000100" y="3929066"/>
            <a:ext cx="7500990" cy="861774"/>
          </a:xfrm>
          <a:prstGeom prst="rect">
            <a:avLst/>
          </a:prstGeom>
          <a:noFill/>
          <a:ln w="9525">
            <a:noFill/>
            <a:miter lim="800000"/>
            <a:headEnd/>
            <a:tailEnd/>
          </a:ln>
        </p:spPr>
        <p:txBody>
          <a:bodyPr wrap="square">
            <a:spAutoFit/>
          </a:bodyPr>
          <a:lstStyle/>
          <a:p>
            <a:pPr algn="l" eaLnBrk="1" hangingPunct="1">
              <a:spcBef>
                <a:spcPct val="50000"/>
              </a:spcBef>
            </a:pPr>
            <a:r>
              <a:rPr lang="zh-CN" altLang="en-US" sz="2000" dirty="0" smtClean="0">
                <a:ea typeface="楷体" pitchFamily="49" charset="-122"/>
                <a:cs typeface="Times New Roman" pitchFamily="18" charset="0"/>
              </a:rPr>
              <a:t>把“大问题”转化为若干个</a:t>
            </a:r>
            <a:r>
              <a:rPr lang="zh-CN" altLang="en-US" sz="2000" dirty="0" smtClean="0">
                <a:solidFill>
                  <a:srgbClr val="FF00FF"/>
                </a:solidFill>
                <a:ea typeface="楷体" pitchFamily="49" charset="-122"/>
                <a:cs typeface="Times New Roman" pitchFamily="18" charset="0"/>
              </a:rPr>
              <a:t>相似</a:t>
            </a:r>
            <a:r>
              <a:rPr lang="zh-CN" altLang="en-US" sz="2000" dirty="0" smtClean="0">
                <a:ea typeface="楷体" pitchFamily="49" charset="-122"/>
                <a:cs typeface="Times New Roman" pitchFamily="18" charset="0"/>
              </a:rPr>
              <a:t>的“小问题”来求解。</a:t>
            </a:r>
            <a:endParaRPr lang="en-US" altLang="zh-CN" sz="2000" dirty="0" smtClean="0">
              <a:ea typeface="楷体" pitchFamily="49" charset="-122"/>
              <a:cs typeface="Times New Roman" pitchFamily="18" charset="0"/>
            </a:endParaRPr>
          </a:p>
          <a:p>
            <a:pPr algn="l" eaLnBrk="1" hangingPunct="1">
              <a:spcBef>
                <a:spcPct val="50000"/>
              </a:spcBef>
            </a:pPr>
            <a:r>
              <a:rPr lang="zh-CN" altLang="en-US" sz="2000" dirty="0" smtClean="0">
                <a:solidFill>
                  <a:srgbClr val="CC3300"/>
                </a:solidFill>
                <a:ea typeface="楷体" pitchFamily="49" charset="-122"/>
                <a:cs typeface="Times New Roman" pitchFamily="18" charset="0"/>
              </a:rPr>
              <a:t>为什么在这里设计</a:t>
            </a:r>
            <a:r>
              <a:rPr lang="zh-CN" altLang="en-US" sz="2000" dirty="0">
                <a:solidFill>
                  <a:srgbClr val="CC3300"/>
                </a:solidFill>
                <a:ea typeface="楷体" pitchFamily="49" charset="-122"/>
                <a:cs typeface="Times New Roman" pitchFamily="18" charset="0"/>
              </a:rPr>
              <a:t>单链表的递归算法时</a:t>
            </a:r>
            <a:r>
              <a:rPr lang="zh-CN" altLang="en-US" sz="2000">
                <a:solidFill>
                  <a:srgbClr val="CC3300"/>
                </a:solidFill>
                <a:ea typeface="楷体" pitchFamily="49" charset="-122"/>
                <a:cs typeface="Times New Roman" pitchFamily="18" charset="0"/>
              </a:rPr>
              <a:t>不</a:t>
            </a:r>
            <a:r>
              <a:rPr lang="zh-CN" altLang="en-US" sz="2000" smtClean="0">
                <a:solidFill>
                  <a:srgbClr val="CC3300"/>
                </a:solidFill>
                <a:ea typeface="楷体" pitchFamily="49" charset="-122"/>
                <a:cs typeface="Times New Roman" pitchFamily="18" charset="0"/>
              </a:rPr>
              <a:t>带头结点？</a:t>
            </a:r>
            <a:endParaRPr lang="zh-CN" altLang="en-US" sz="2000" dirty="0">
              <a:solidFill>
                <a:srgbClr val="CC3300"/>
              </a:solidFill>
              <a:ea typeface="楷体" pitchFamily="49" charset="-122"/>
              <a:cs typeface="Times New Roman" pitchFamily="18" charset="0"/>
            </a:endParaRPr>
          </a:p>
        </p:txBody>
      </p:sp>
      <p:sp>
        <p:nvSpPr>
          <p:cNvPr id="20" name="Rectangle 7"/>
          <p:cNvSpPr>
            <a:spLocks noChangeArrowheads="1"/>
          </p:cNvSpPr>
          <p:nvPr/>
        </p:nvSpPr>
        <p:spPr bwMode="auto">
          <a:xfrm>
            <a:off x="6166214" y="2285992"/>
            <a:ext cx="69180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lnSpc>
                <a:spcPts val="2000"/>
              </a:lnSpc>
            </a:pPr>
            <a:r>
              <a:rPr lang="zh-CN" altLang="en-US" sz="2000" dirty="0" smtClean="0">
                <a:solidFill>
                  <a:srgbClr val="0000FF"/>
                </a:solidFill>
                <a:latin typeface="Consolas" pitchFamily="49" charset="0"/>
                <a:cs typeface="Consolas" pitchFamily="49" charset="0"/>
              </a:rPr>
              <a:t>∧</a:t>
            </a:r>
            <a:endParaRPr lang="en-US" altLang="zh-CN" sz="2000" i="1" baseline="-25000" dirty="0">
              <a:solidFill>
                <a:srgbClr val="0000FF"/>
              </a:solidFill>
              <a:latin typeface="Consolas" pitchFamily="49" charset="0"/>
              <a:ea typeface="楷体" pitchFamily="49" charset="-122"/>
              <a:cs typeface="Consolas" pitchFamily="49" charset="0"/>
            </a:endParaRPr>
          </a:p>
        </p:txBody>
      </p:sp>
      <p:sp>
        <p:nvSpPr>
          <p:cNvPr id="25" name="灯片编号占位符 24"/>
          <p:cNvSpPr>
            <a:spLocks noGrp="1"/>
          </p:cNvSpPr>
          <p:nvPr>
            <p:ph type="sldNum" sz="quarter" idx="12"/>
          </p:nvPr>
        </p:nvSpPr>
        <p:spPr/>
        <p:txBody>
          <a:bodyPr/>
          <a:lstStyle/>
          <a:p>
            <a:fld id="{F225F2F7-8AD0-4BEA-91DC-61D82E2F5127}" type="slidenum">
              <a:rPr lang="en-US" altLang="zh-CN" smtClean="0"/>
              <a:pPr/>
              <a:t>69</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56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2928926" y="1528692"/>
            <a:ext cx="3357586" cy="3477412"/>
            <a:chOff x="2928926" y="2814576"/>
            <a:chExt cx="3357586" cy="3477412"/>
          </a:xfrm>
        </p:grpSpPr>
        <p:sp>
          <p:nvSpPr>
            <p:cNvPr id="5" name="TextBox 4"/>
            <p:cNvSpPr txBox="1"/>
            <p:nvPr/>
          </p:nvSpPr>
          <p:spPr>
            <a:xfrm>
              <a:off x="2928926" y="2814576"/>
              <a:ext cx="1071570" cy="400110"/>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微软雅黑" pitchFamily="34" charset="-122"/>
                  <a:cs typeface="Consolas" pitchFamily="49" charset="0"/>
                </a:rPr>
                <a:t>0   1</a:t>
              </a:r>
              <a:endParaRPr lang="zh-CN" altLang="en-US" sz="2000" smtClean="0">
                <a:solidFill>
                  <a:srgbClr val="0000FF"/>
                </a:solidFill>
                <a:latin typeface="Consolas" pitchFamily="49" charset="0"/>
                <a:ea typeface="微软雅黑" pitchFamily="34" charset="-122"/>
                <a:cs typeface="Consolas" pitchFamily="49" charset="0"/>
              </a:endParaRPr>
            </a:p>
          </p:txBody>
        </p:sp>
        <p:sp>
          <p:nvSpPr>
            <p:cNvPr id="6" name="下箭头 5"/>
            <p:cNvSpPr/>
            <p:nvPr/>
          </p:nvSpPr>
          <p:spPr bwMode="auto">
            <a:xfrm>
              <a:off x="3298642" y="3303347"/>
              <a:ext cx="214314" cy="500066"/>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Times New Roman" pitchFamily="18" charset="0"/>
                <a:ea typeface="楷体_GB2312" pitchFamily="49" charset="-122"/>
              </a:endParaRPr>
            </a:p>
          </p:txBody>
        </p:sp>
        <p:sp>
          <p:nvSpPr>
            <p:cNvPr id="7" name="TextBox 6"/>
            <p:cNvSpPr txBox="1"/>
            <p:nvPr/>
          </p:nvSpPr>
          <p:spPr>
            <a:xfrm>
              <a:off x="3214678" y="3874851"/>
              <a:ext cx="1214446" cy="2417137"/>
            </a:xfrm>
            <a:prstGeom prst="rect">
              <a:avLst/>
            </a:prstGeom>
            <a:noFill/>
          </p:spPr>
          <p:txBody>
            <a:bodyPr wrap="square" rtlCol="0">
              <a:spAutoFit/>
            </a:bodyPr>
            <a:lstStyle/>
            <a:p>
              <a:pPr algn="l">
                <a:lnSpc>
                  <a:spcPts val="2300"/>
                </a:lnSpc>
              </a:pPr>
              <a:r>
                <a:rPr lang="en-US" altLang="zh-CN" sz="1800" b="0" smtClean="0">
                  <a:solidFill>
                    <a:srgbClr val="0000FF"/>
                  </a:solidFill>
                  <a:latin typeface="Consolas" pitchFamily="49" charset="0"/>
                  <a:ea typeface="微软雅黑" pitchFamily="34" charset="-122"/>
                  <a:cs typeface="Consolas" pitchFamily="49" charset="0"/>
                </a:rPr>
                <a:t>0</a:t>
              </a:r>
            </a:p>
            <a:p>
              <a:pPr algn="l">
                <a:lnSpc>
                  <a:spcPts val="2300"/>
                </a:lnSpc>
              </a:pPr>
              <a:r>
                <a:rPr lang="en-US" altLang="zh-CN" sz="1800" b="0" smtClean="0">
                  <a:solidFill>
                    <a:srgbClr val="0000FF"/>
                  </a:solidFill>
                  <a:latin typeface="Consolas" pitchFamily="49" charset="0"/>
                  <a:ea typeface="微软雅黑" pitchFamily="34" charset="-122"/>
                  <a:cs typeface="Consolas" pitchFamily="49" charset="0"/>
                </a:rPr>
                <a:t>1</a:t>
              </a:r>
            </a:p>
            <a:p>
              <a:pPr algn="l">
                <a:lnSpc>
                  <a:spcPts val="2300"/>
                </a:lnSpc>
              </a:pPr>
              <a:r>
                <a:rPr lang="en-US" altLang="zh-CN" sz="1800" b="0" smtClean="0">
                  <a:solidFill>
                    <a:srgbClr val="0000FF"/>
                  </a:solidFill>
                  <a:latin typeface="Consolas" pitchFamily="49" charset="0"/>
                  <a:ea typeface="微软雅黑" pitchFamily="34" charset="-122"/>
                  <a:cs typeface="Consolas" pitchFamily="49" charset="0"/>
                </a:rPr>
                <a:t>10</a:t>
              </a:r>
            </a:p>
            <a:p>
              <a:pPr algn="l">
                <a:lnSpc>
                  <a:spcPts val="2300"/>
                </a:lnSpc>
              </a:pPr>
              <a:r>
                <a:rPr lang="en-US" altLang="zh-CN" sz="1800" b="0" smtClean="0">
                  <a:solidFill>
                    <a:srgbClr val="0000FF"/>
                  </a:solidFill>
                  <a:latin typeface="Consolas" pitchFamily="49" charset="0"/>
                  <a:ea typeface="微软雅黑" pitchFamily="34" charset="-122"/>
                  <a:cs typeface="Consolas" pitchFamily="49" charset="0"/>
                </a:rPr>
                <a:t>11</a:t>
              </a:r>
            </a:p>
            <a:p>
              <a:pPr algn="l">
                <a:lnSpc>
                  <a:spcPts val="2300"/>
                </a:lnSpc>
              </a:pPr>
              <a:r>
                <a:rPr lang="en-US" altLang="zh-CN" sz="1800" b="0" smtClean="0">
                  <a:solidFill>
                    <a:srgbClr val="0000FF"/>
                  </a:solidFill>
                  <a:latin typeface="Consolas" pitchFamily="49" charset="0"/>
                  <a:ea typeface="微软雅黑" pitchFamily="34" charset="-122"/>
                  <a:cs typeface="Consolas" pitchFamily="49" charset="0"/>
                </a:rPr>
                <a:t>100</a:t>
              </a:r>
            </a:p>
            <a:p>
              <a:pPr algn="l">
                <a:lnSpc>
                  <a:spcPts val="2300"/>
                </a:lnSpc>
              </a:pPr>
              <a:r>
                <a:rPr lang="en-US" altLang="zh-CN" sz="1800" b="0" smtClean="0">
                  <a:solidFill>
                    <a:srgbClr val="0000FF"/>
                  </a:solidFill>
                  <a:latin typeface="Consolas" pitchFamily="49" charset="0"/>
                  <a:ea typeface="微软雅黑" pitchFamily="34" charset="-122"/>
                  <a:cs typeface="Consolas" pitchFamily="49" charset="0"/>
                </a:rPr>
                <a:t>101</a:t>
              </a:r>
            </a:p>
            <a:p>
              <a:pPr algn="l">
                <a:lnSpc>
                  <a:spcPts val="2300"/>
                </a:lnSpc>
              </a:pPr>
              <a:r>
                <a:rPr lang="en-US" altLang="zh-CN" sz="1800" b="0" smtClean="0">
                  <a:solidFill>
                    <a:srgbClr val="0000FF"/>
                  </a:solidFill>
                  <a:latin typeface="Consolas" pitchFamily="49" charset="0"/>
                  <a:ea typeface="微软雅黑" pitchFamily="34" charset="-122"/>
                  <a:cs typeface="Consolas" pitchFamily="49" charset="0"/>
                </a:rPr>
                <a:t>111</a:t>
              </a:r>
            </a:p>
            <a:p>
              <a:pPr algn="l">
                <a:lnSpc>
                  <a:spcPts val="2300"/>
                </a:lnSpc>
              </a:pPr>
              <a:r>
                <a:rPr lang="en-US" altLang="zh-CN" sz="1800" b="0" smtClean="0">
                  <a:solidFill>
                    <a:srgbClr val="0000FF"/>
                  </a:solidFill>
                  <a:latin typeface="+mj-ea"/>
                  <a:ea typeface="+mj-ea"/>
                  <a:cs typeface="Consolas" pitchFamily="49" charset="0"/>
                </a:rPr>
                <a:t>…</a:t>
              </a:r>
              <a:endParaRPr lang="zh-CN" altLang="en-US" sz="1800" b="0" smtClean="0">
                <a:solidFill>
                  <a:srgbClr val="0000FF"/>
                </a:solidFill>
                <a:latin typeface="+mj-ea"/>
                <a:ea typeface="+mj-ea"/>
                <a:cs typeface="Consolas" pitchFamily="49" charset="0"/>
              </a:endParaRPr>
            </a:p>
          </p:txBody>
        </p:sp>
        <p:sp>
          <p:nvSpPr>
            <p:cNvPr id="8" name="右弧形箭头 7"/>
            <p:cNvSpPr/>
            <p:nvPr/>
          </p:nvSpPr>
          <p:spPr bwMode="auto">
            <a:xfrm>
              <a:off x="4000496" y="3446223"/>
              <a:ext cx="357190" cy="857256"/>
            </a:xfrm>
            <a:prstGeom prst="curvedLef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Times New Roman" pitchFamily="18" charset="0"/>
                <a:ea typeface="楷体_GB2312" pitchFamily="49" charset="-122"/>
              </a:endParaRPr>
            </a:p>
          </p:txBody>
        </p:sp>
        <p:sp>
          <p:nvSpPr>
            <p:cNvPr id="9" name="TextBox 8"/>
            <p:cNvSpPr txBox="1"/>
            <p:nvPr/>
          </p:nvSpPr>
          <p:spPr>
            <a:xfrm>
              <a:off x="4429124" y="3660537"/>
              <a:ext cx="1857388" cy="369332"/>
            </a:xfrm>
            <a:prstGeom prst="rect">
              <a:avLst/>
            </a:prstGeom>
            <a:noFill/>
          </p:spPr>
          <p:txBody>
            <a:bodyPr wrap="square" rtlCol="0">
              <a:spAutoFit/>
            </a:bodyPr>
            <a:lstStyle/>
            <a:p>
              <a:pPr algn="l"/>
              <a:r>
                <a:rPr lang="zh-CN" altLang="en-US" sz="1800" smtClean="0">
                  <a:solidFill>
                    <a:srgbClr val="0000FF"/>
                  </a:solidFill>
                  <a:latin typeface="仿宋" pitchFamily="49" charset="-122"/>
                  <a:ea typeface="仿宋" pitchFamily="49" charset="-122"/>
                  <a:cs typeface="Times New Roman" pitchFamily="18" charset="0"/>
                </a:rPr>
                <a:t>从有限到无限</a:t>
              </a:r>
            </a:p>
          </p:txBody>
        </p:sp>
      </p:grpSp>
      <p:sp>
        <p:nvSpPr>
          <p:cNvPr id="10" name="TextBox 9"/>
          <p:cNvSpPr txBox="1"/>
          <p:nvPr/>
        </p:nvSpPr>
        <p:spPr>
          <a:xfrm>
            <a:off x="214282" y="714356"/>
            <a:ext cx="2286016" cy="400110"/>
          </a:xfrm>
          <a:prstGeom prst="rect">
            <a:avLst/>
          </a:prstGeom>
          <a:noFill/>
        </p:spPr>
        <p:txBody>
          <a:bodyPr wrap="square" rtlCol="0">
            <a:spAutoFit/>
          </a:bodyPr>
          <a:lstStyle/>
          <a:p>
            <a:pPr algn="l"/>
            <a:r>
              <a:rPr lang="zh-CN" altLang="en-US" sz="2000" smtClean="0">
                <a:latin typeface="Consolas" pitchFamily="49" charset="0"/>
                <a:ea typeface="华文中宋" pitchFamily="2" charset="-122"/>
                <a:cs typeface="Consolas" pitchFamily="49" charset="0"/>
              </a:rPr>
              <a:t>实例</a:t>
            </a:r>
            <a:r>
              <a:rPr lang="en-US" altLang="zh-CN" sz="2000" smtClean="0">
                <a:latin typeface="Consolas" pitchFamily="49" charset="0"/>
                <a:ea typeface="华文中宋" pitchFamily="2" charset="-122"/>
                <a:cs typeface="Consolas" pitchFamily="49" charset="0"/>
              </a:rPr>
              <a:t>3</a:t>
            </a:r>
            <a:r>
              <a:rPr lang="zh-CN" altLang="en-US" sz="2000" smtClean="0">
                <a:latin typeface="Consolas" pitchFamily="49" charset="0"/>
                <a:ea typeface="华文中宋" pitchFamily="2" charset="-122"/>
                <a:cs typeface="Consolas" pitchFamily="49" charset="0"/>
              </a:rPr>
              <a:t>：二进制数</a:t>
            </a:r>
            <a:endParaRPr lang="zh-CN" altLang="en-US" sz="2000" dirty="0">
              <a:latin typeface="Consolas" pitchFamily="49" charset="0"/>
              <a:ea typeface="华文中宋" pitchFamily="2" charset="-122"/>
              <a:cs typeface="Consolas" pitchFamily="49" charset="0"/>
            </a:endParaRPr>
          </a:p>
        </p:txBody>
      </p:sp>
      <p:sp>
        <p:nvSpPr>
          <p:cNvPr id="13" name="灯片编号占位符 12"/>
          <p:cNvSpPr>
            <a:spLocks noGrp="1"/>
          </p:cNvSpPr>
          <p:nvPr>
            <p:ph type="sldNum" sz="quarter" idx="12"/>
          </p:nvPr>
        </p:nvSpPr>
        <p:spPr/>
        <p:txBody>
          <a:bodyPr/>
          <a:lstStyle/>
          <a:p>
            <a:fld id="{F225F2F7-8AD0-4BEA-91DC-61D82E2F5127}" type="slidenum">
              <a:rPr lang="en-US" altLang="zh-CN" smtClean="0"/>
              <a:pPr/>
              <a:t>7</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2"/>
          <p:cNvGrpSpPr/>
          <p:nvPr/>
        </p:nvGrpSpPr>
        <p:grpSpPr>
          <a:xfrm>
            <a:off x="2714612" y="2500306"/>
            <a:ext cx="4500594" cy="1357322"/>
            <a:chOff x="2786050" y="2500306"/>
            <a:chExt cx="4500594" cy="1357322"/>
          </a:xfrm>
          <a:solidFill>
            <a:schemeClr val="accent3">
              <a:lumMod val="40000"/>
              <a:lumOff val="60000"/>
            </a:schemeClr>
          </a:solidFill>
        </p:grpSpPr>
        <p:sp>
          <p:nvSpPr>
            <p:cNvPr id="29" name="矩形 28"/>
            <p:cNvSpPr/>
            <p:nvPr/>
          </p:nvSpPr>
          <p:spPr bwMode="auto">
            <a:xfrm>
              <a:off x="2786050" y="2928934"/>
              <a:ext cx="4500594" cy="928694"/>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Consolas" pitchFamily="49" charset="0"/>
                <a:cs typeface="Consolas" pitchFamily="49" charset="0"/>
              </a:endParaRPr>
            </a:p>
          </p:txBody>
        </p:sp>
        <p:grpSp>
          <p:nvGrpSpPr>
            <p:cNvPr id="3" name="组合 41"/>
            <p:cNvGrpSpPr/>
            <p:nvPr/>
          </p:nvGrpSpPr>
          <p:grpSpPr>
            <a:xfrm>
              <a:off x="2786050" y="2500306"/>
              <a:ext cx="1285884" cy="714380"/>
              <a:chOff x="2786050" y="2500306"/>
              <a:chExt cx="1285884" cy="714380"/>
            </a:xfrm>
            <a:grpFill/>
          </p:grpSpPr>
          <p:cxnSp>
            <p:nvCxnSpPr>
              <p:cNvPr id="31" name="直接箭头连接符 30"/>
              <p:cNvCxnSpPr/>
              <p:nvPr/>
            </p:nvCxnSpPr>
            <p:spPr bwMode="auto">
              <a:xfrm rot="5400000">
                <a:off x="3071802" y="3000372"/>
                <a:ext cx="357190" cy="71438"/>
              </a:xfrm>
              <a:prstGeom prst="straightConnector1">
                <a:avLst/>
              </a:prstGeom>
              <a:grpFill/>
              <a:ln w="25400" cap="flat" cmpd="sng" algn="ctr">
                <a:solidFill>
                  <a:srgbClr val="9900FF"/>
                </a:solidFill>
                <a:prstDash val="solid"/>
                <a:round/>
                <a:headEnd type="none" w="med" len="med"/>
                <a:tailEnd type="arrow"/>
              </a:ln>
              <a:effectLst/>
            </p:spPr>
          </p:cxnSp>
          <p:sp>
            <p:nvSpPr>
              <p:cNvPr id="33" name="Text Box 17"/>
              <p:cNvSpPr txBox="1">
                <a:spLocks noChangeArrowheads="1"/>
              </p:cNvSpPr>
              <p:nvPr/>
            </p:nvSpPr>
            <p:spPr bwMode="auto">
              <a:xfrm>
                <a:off x="2786050" y="2500306"/>
                <a:ext cx="1285884" cy="400110"/>
              </a:xfrm>
              <a:prstGeom prst="rect">
                <a:avLst/>
              </a:prstGeom>
              <a:grpFill/>
              <a:ln w="9525">
                <a:noFill/>
                <a:miter lim="800000"/>
                <a:headEnd/>
                <a:tailEnd/>
              </a:ln>
            </p:spPr>
            <p:txBody>
              <a:bodyPr wrap="square">
                <a:spAutoFit/>
              </a:bodyPr>
              <a:lstStyle/>
              <a:p>
                <a:pPr algn="l" eaLnBrk="1" hangingPunct="1">
                  <a:spcBef>
                    <a:spcPct val="50000"/>
                  </a:spcBef>
                </a:pPr>
                <a:r>
                  <a:rPr lang="en-US" altLang="zh-CN" sz="2000" i="1" dirty="0" smtClean="0">
                    <a:latin typeface="Consolas" pitchFamily="49" charset="0"/>
                    <a:ea typeface="楷体" pitchFamily="49" charset="-122"/>
                    <a:cs typeface="Consolas" pitchFamily="49" charset="0"/>
                  </a:rPr>
                  <a:t>L</a:t>
                </a:r>
                <a:r>
                  <a:rPr lang="en-US" altLang="zh-CN" sz="2000" dirty="0" smtClean="0">
                    <a:latin typeface="Consolas" pitchFamily="49" charset="0"/>
                    <a:ea typeface="+mj-ea"/>
                    <a:cs typeface="Consolas" pitchFamily="49" charset="0"/>
                  </a:rPr>
                  <a:t>-</a:t>
                </a:r>
                <a:r>
                  <a:rPr lang="en-US" altLang="zh-CN" sz="2000" dirty="0" smtClean="0">
                    <a:latin typeface="Consolas" pitchFamily="49" charset="0"/>
                    <a:ea typeface="楷体" pitchFamily="49" charset="-122"/>
                    <a:cs typeface="Consolas" pitchFamily="49" charset="0"/>
                  </a:rPr>
                  <a:t>&gt;next)</a:t>
                </a:r>
                <a:endParaRPr lang="zh-CN" altLang="en-US" sz="2000" dirty="0">
                  <a:latin typeface="Consolas" pitchFamily="49" charset="0"/>
                  <a:ea typeface="楷体" pitchFamily="49" charset="-122"/>
                  <a:cs typeface="Consolas" pitchFamily="49" charset="0"/>
                </a:endParaRPr>
              </a:p>
            </p:txBody>
          </p:sp>
        </p:grpSp>
      </p:grpSp>
      <p:sp>
        <p:nvSpPr>
          <p:cNvPr id="28" name="矩形 27"/>
          <p:cNvSpPr/>
          <p:nvPr/>
        </p:nvSpPr>
        <p:spPr bwMode="auto">
          <a:xfrm>
            <a:off x="1357290" y="2928934"/>
            <a:ext cx="5715040" cy="928694"/>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Consolas" pitchFamily="49" charset="0"/>
              <a:cs typeface="Consolas" pitchFamily="49" charset="0"/>
            </a:endParaRPr>
          </a:p>
        </p:txBody>
      </p:sp>
      <p:sp>
        <p:nvSpPr>
          <p:cNvPr id="26626" name="Text Box 2"/>
          <p:cNvSpPr txBox="1">
            <a:spLocks noChangeArrowheads="1"/>
          </p:cNvSpPr>
          <p:nvPr/>
        </p:nvSpPr>
        <p:spPr bwMode="auto">
          <a:xfrm>
            <a:off x="571472" y="285728"/>
            <a:ext cx="4535487" cy="40011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lgn="l" eaLnBrk="1" hangingPunct="1">
              <a:spcBef>
                <a:spcPct val="50000"/>
              </a:spcBef>
            </a:pPr>
            <a:r>
              <a:rPr lang="zh-CN" altLang="en-US" sz="2000" smtClean="0">
                <a:solidFill>
                  <a:srgbClr val="0000FF"/>
                </a:solidFill>
                <a:latin typeface="Consolas" pitchFamily="49" charset="0"/>
                <a:ea typeface="楷体" pitchFamily="49" charset="-122"/>
                <a:cs typeface="Consolas" pitchFamily="49" charset="0"/>
                <a:sym typeface="Wingdings"/>
              </a:rPr>
              <a:t> </a:t>
            </a:r>
            <a:r>
              <a:rPr lang="zh-CN" altLang="en-US" sz="2000" smtClean="0">
                <a:solidFill>
                  <a:srgbClr val="0000FF"/>
                </a:solidFill>
                <a:latin typeface="Consolas" pitchFamily="49" charset="0"/>
                <a:ea typeface="楷体" pitchFamily="49" charset="-122"/>
                <a:cs typeface="Consolas" pitchFamily="49" charset="0"/>
              </a:rPr>
              <a:t>求</a:t>
            </a:r>
            <a:r>
              <a:rPr lang="zh-CN" altLang="en-US" sz="2000" dirty="0">
                <a:solidFill>
                  <a:srgbClr val="0000FF"/>
                </a:solidFill>
                <a:latin typeface="Consolas" pitchFamily="49" charset="0"/>
                <a:ea typeface="楷体" pitchFamily="49" charset="-122"/>
                <a:cs typeface="Consolas" pitchFamily="49" charset="0"/>
              </a:rPr>
              <a:t>单链表</a:t>
            </a:r>
            <a:r>
              <a:rPr lang="zh-CN" altLang="en-US" sz="2000">
                <a:solidFill>
                  <a:srgbClr val="0000FF"/>
                </a:solidFill>
                <a:latin typeface="Consolas" pitchFamily="49" charset="0"/>
                <a:ea typeface="楷体" pitchFamily="49" charset="-122"/>
                <a:cs typeface="Consolas" pitchFamily="49" charset="0"/>
              </a:rPr>
              <a:t>中</a:t>
            </a:r>
            <a:r>
              <a:rPr lang="zh-CN" altLang="en-US" sz="2000" smtClean="0">
                <a:solidFill>
                  <a:srgbClr val="FF00FF"/>
                </a:solidFill>
                <a:latin typeface="Consolas" pitchFamily="49" charset="0"/>
                <a:ea typeface="楷体" pitchFamily="49" charset="-122"/>
                <a:cs typeface="Consolas" pitchFamily="49" charset="0"/>
              </a:rPr>
              <a:t>数据结点个数</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19" name="Text Box 16"/>
          <p:cNvSpPr txBox="1">
            <a:spLocks noChangeArrowheads="1"/>
          </p:cNvSpPr>
          <p:nvPr/>
        </p:nvSpPr>
        <p:spPr bwMode="auto">
          <a:xfrm>
            <a:off x="1428728" y="4033541"/>
            <a:ext cx="785818" cy="400110"/>
          </a:xfrm>
          <a:prstGeom prst="rect">
            <a:avLst/>
          </a:prstGeom>
          <a:noFill/>
          <a:ln w="9525">
            <a:noFill/>
            <a:miter lim="800000"/>
            <a:headEnd/>
            <a:tailEnd/>
          </a:ln>
        </p:spPr>
        <p:txBody>
          <a:bodyPr wrap="square">
            <a:spAutoFit/>
          </a:bodyPr>
          <a:lstStyle/>
          <a:p>
            <a:pPr algn="l" eaLnBrk="1" hangingPunct="1">
              <a:spcBef>
                <a:spcPct val="50000"/>
              </a:spcBef>
            </a:pPr>
            <a:r>
              <a:rPr lang="en-US" altLang="zh-CN" sz="2000" i="1" dirty="0">
                <a:latin typeface="Consolas" pitchFamily="49" charset="0"/>
                <a:ea typeface="楷体" pitchFamily="49" charset="-122"/>
                <a:cs typeface="Consolas" pitchFamily="49" charset="0"/>
              </a:rPr>
              <a:t>f</a:t>
            </a:r>
            <a:r>
              <a:rPr lang="en-US" altLang="zh-CN" sz="2000" dirty="0">
                <a:latin typeface="Consolas" pitchFamily="49" charset="0"/>
                <a:ea typeface="楷体" pitchFamily="49" charset="-122"/>
                <a:cs typeface="Consolas" pitchFamily="49" charset="0"/>
              </a:rPr>
              <a:t>(</a:t>
            </a:r>
            <a:r>
              <a:rPr lang="en-US" altLang="zh-CN" sz="2000" i="1" dirty="0">
                <a:latin typeface="Consolas" pitchFamily="49" charset="0"/>
                <a:ea typeface="楷体" pitchFamily="49" charset="-122"/>
                <a:cs typeface="Consolas" pitchFamily="49" charset="0"/>
              </a:rPr>
              <a:t>L</a:t>
            </a:r>
            <a:r>
              <a:rPr lang="en-US" altLang="zh-CN" sz="2000" dirty="0" smtClean="0">
                <a:latin typeface="Consolas" pitchFamily="49" charset="0"/>
                <a:ea typeface="楷体" pitchFamily="49" charset="-122"/>
                <a:cs typeface="Consolas" pitchFamily="49" charset="0"/>
              </a:rPr>
              <a:t>)</a:t>
            </a:r>
            <a:endParaRPr lang="zh-CN" altLang="en-US" sz="2000" dirty="0">
              <a:latin typeface="Consolas" pitchFamily="49" charset="0"/>
              <a:ea typeface="楷体" pitchFamily="49" charset="-122"/>
              <a:cs typeface="Consolas" pitchFamily="49" charset="0"/>
            </a:endParaRPr>
          </a:p>
        </p:txBody>
      </p:sp>
      <p:sp>
        <p:nvSpPr>
          <p:cNvPr id="20" name="Text Box 17"/>
          <p:cNvSpPr txBox="1">
            <a:spLocks noChangeArrowheads="1"/>
          </p:cNvSpPr>
          <p:nvPr/>
        </p:nvSpPr>
        <p:spPr bwMode="auto">
          <a:xfrm>
            <a:off x="2571736" y="4033541"/>
            <a:ext cx="1714512" cy="400110"/>
          </a:xfrm>
          <a:prstGeom prst="rect">
            <a:avLst/>
          </a:prstGeom>
          <a:noFill/>
          <a:ln w="9525">
            <a:noFill/>
            <a:miter lim="800000"/>
            <a:headEnd/>
            <a:tailEnd/>
          </a:ln>
        </p:spPr>
        <p:txBody>
          <a:bodyPr wrap="square">
            <a:spAutoFit/>
          </a:bodyPr>
          <a:lstStyle/>
          <a:p>
            <a:pPr algn="l" eaLnBrk="1" hangingPunct="1">
              <a:spcBef>
                <a:spcPct val="50000"/>
              </a:spcBef>
            </a:pPr>
            <a:r>
              <a:rPr lang="en-US" altLang="zh-CN" sz="2000" i="1" dirty="0" smtClean="0">
                <a:latin typeface="Consolas" pitchFamily="49" charset="0"/>
                <a:ea typeface="楷体" pitchFamily="49" charset="-122"/>
                <a:cs typeface="Consolas" pitchFamily="49" charset="0"/>
              </a:rPr>
              <a:t>f</a:t>
            </a:r>
            <a:r>
              <a:rPr lang="en-US" altLang="zh-CN" sz="2000" dirty="0" smtClean="0">
                <a:latin typeface="Consolas" pitchFamily="49" charset="0"/>
                <a:ea typeface="楷体" pitchFamily="49" charset="-122"/>
                <a:cs typeface="Consolas" pitchFamily="49" charset="0"/>
              </a:rPr>
              <a:t>(</a:t>
            </a:r>
            <a:r>
              <a:rPr lang="en-US" altLang="zh-CN" sz="2000" i="1" dirty="0" smtClean="0">
                <a:latin typeface="Consolas" pitchFamily="49" charset="0"/>
                <a:ea typeface="楷体" pitchFamily="49" charset="-122"/>
                <a:cs typeface="Consolas" pitchFamily="49" charset="0"/>
              </a:rPr>
              <a:t>L</a:t>
            </a:r>
            <a:r>
              <a:rPr lang="en-US" altLang="zh-CN" sz="2000" dirty="0" smtClean="0">
                <a:latin typeface="Consolas" pitchFamily="49" charset="0"/>
                <a:ea typeface="+mj-ea"/>
                <a:cs typeface="Consolas" pitchFamily="49" charset="0"/>
              </a:rPr>
              <a:t>-</a:t>
            </a:r>
            <a:r>
              <a:rPr lang="en-US" altLang="zh-CN" sz="2000" dirty="0" smtClean="0">
                <a:latin typeface="Consolas" pitchFamily="49" charset="0"/>
                <a:ea typeface="楷体" pitchFamily="49" charset="-122"/>
                <a:cs typeface="Consolas" pitchFamily="49" charset="0"/>
              </a:rPr>
              <a:t>&gt;next) </a:t>
            </a:r>
            <a:endParaRPr lang="zh-CN" altLang="en-US" sz="2000" dirty="0">
              <a:latin typeface="Consolas" pitchFamily="49" charset="0"/>
              <a:ea typeface="楷体" pitchFamily="49" charset="-122"/>
              <a:cs typeface="Consolas" pitchFamily="49" charset="0"/>
            </a:endParaRPr>
          </a:p>
        </p:txBody>
      </p:sp>
      <p:grpSp>
        <p:nvGrpSpPr>
          <p:cNvPr id="4" name="组合 40"/>
          <p:cNvGrpSpPr/>
          <p:nvPr/>
        </p:nvGrpSpPr>
        <p:grpSpPr>
          <a:xfrm>
            <a:off x="995341" y="3067051"/>
            <a:ext cx="5862675" cy="504825"/>
            <a:chOff x="995341" y="3067051"/>
            <a:chExt cx="5862675" cy="504825"/>
          </a:xfrm>
        </p:grpSpPr>
        <p:grpSp>
          <p:nvGrpSpPr>
            <p:cNvPr id="5" name="组合 36"/>
            <p:cNvGrpSpPr/>
            <p:nvPr/>
          </p:nvGrpSpPr>
          <p:grpSpPr>
            <a:xfrm>
              <a:off x="1577949" y="3211513"/>
              <a:ext cx="1009650" cy="360363"/>
              <a:chOff x="1577949" y="3211513"/>
              <a:chExt cx="1009650" cy="360363"/>
            </a:xfrm>
          </p:grpSpPr>
          <p:sp>
            <p:nvSpPr>
              <p:cNvPr id="7" name="Rectangle 3"/>
              <p:cNvSpPr>
                <a:spLocks noChangeArrowheads="1"/>
              </p:cNvSpPr>
              <p:nvPr/>
            </p:nvSpPr>
            <p:spPr bwMode="auto">
              <a:xfrm>
                <a:off x="1577949" y="3211513"/>
                <a:ext cx="504825"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eaLnBrk="1" hangingPunct="1">
                  <a:lnSpc>
                    <a:spcPts val="2000"/>
                  </a:lnSpc>
                </a:pPr>
                <a:r>
                  <a:rPr lang="en-US" altLang="zh-CN" i="1" dirty="0" err="1">
                    <a:solidFill>
                      <a:srgbClr val="0000FF"/>
                    </a:solidFill>
                    <a:latin typeface="Consolas" pitchFamily="49" charset="0"/>
                    <a:ea typeface="楷体" pitchFamily="49" charset="-122"/>
                    <a:cs typeface="Consolas" pitchFamily="49" charset="0"/>
                  </a:rPr>
                  <a:t>a</a:t>
                </a:r>
                <a:r>
                  <a:rPr lang="en-US" altLang="zh-CN" baseline="-25000" dirty="0" err="1">
                    <a:solidFill>
                      <a:srgbClr val="0000FF"/>
                    </a:solidFill>
                    <a:latin typeface="Consolas" pitchFamily="49" charset="0"/>
                    <a:ea typeface="楷体" pitchFamily="49" charset="-122"/>
                    <a:cs typeface="Consolas" pitchFamily="49" charset="0"/>
                  </a:rPr>
                  <a:t>1</a:t>
                </a:r>
                <a:endParaRPr lang="en-US" altLang="zh-CN" baseline="-25000" dirty="0">
                  <a:solidFill>
                    <a:srgbClr val="0000FF"/>
                  </a:solidFill>
                  <a:latin typeface="Consolas" pitchFamily="49" charset="0"/>
                  <a:ea typeface="楷体" pitchFamily="49" charset="-122"/>
                  <a:cs typeface="Consolas" pitchFamily="49" charset="0"/>
                </a:endParaRPr>
              </a:p>
            </p:txBody>
          </p:sp>
          <p:sp>
            <p:nvSpPr>
              <p:cNvPr id="8" name="Rectangle 4"/>
              <p:cNvSpPr>
                <a:spLocks noChangeArrowheads="1"/>
              </p:cNvSpPr>
              <p:nvPr/>
            </p:nvSpPr>
            <p:spPr bwMode="auto">
              <a:xfrm>
                <a:off x="2082774" y="3211513"/>
                <a:ext cx="504825"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solidFill>
                    <a:srgbClr val="0000FF"/>
                  </a:solidFill>
                  <a:latin typeface="Consolas" pitchFamily="49" charset="0"/>
                  <a:ea typeface="楷体" pitchFamily="49" charset="-122"/>
                  <a:cs typeface="Consolas" pitchFamily="49" charset="0"/>
                </a:endParaRPr>
              </a:p>
            </p:txBody>
          </p:sp>
        </p:grpSp>
        <p:grpSp>
          <p:nvGrpSpPr>
            <p:cNvPr id="6" name="组合 38"/>
            <p:cNvGrpSpPr/>
            <p:nvPr/>
          </p:nvGrpSpPr>
          <p:grpSpPr>
            <a:xfrm>
              <a:off x="3017812" y="3211513"/>
              <a:ext cx="1009650" cy="360363"/>
              <a:chOff x="3017812" y="3211513"/>
              <a:chExt cx="1009650" cy="360363"/>
            </a:xfrm>
          </p:grpSpPr>
          <p:sp>
            <p:nvSpPr>
              <p:cNvPr id="9" name="Rectangle 5"/>
              <p:cNvSpPr>
                <a:spLocks noChangeArrowheads="1"/>
              </p:cNvSpPr>
              <p:nvPr/>
            </p:nvSpPr>
            <p:spPr bwMode="auto">
              <a:xfrm>
                <a:off x="3017812" y="3211513"/>
                <a:ext cx="504825"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eaLnBrk="1" hangingPunct="1">
                  <a:lnSpc>
                    <a:spcPts val="2000"/>
                  </a:lnSpc>
                </a:pP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2</a:t>
                </a:r>
                <a:endParaRPr lang="en-US" altLang="zh-CN" sz="2000" baseline="-25000" dirty="0">
                  <a:solidFill>
                    <a:srgbClr val="0000FF"/>
                  </a:solidFill>
                  <a:latin typeface="Consolas" pitchFamily="49" charset="0"/>
                  <a:ea typeface="楷体" pitchFamily="49" charset="-122"/>
                  <a:cs typeface="Consolas" pitchFamily="49" charset="0"/>
                </a:endParaRPr>
              </a:p>
            </p:txBody>
          </p:sp>
          <p:sp>
            <p:nvSpPr>
              <p:cNvPr id="10" name="Rectangle 6"/>
              <p:cNvSpPr>
                <a:spLocks noChangeArrowheads="1"/>
              </p:cNvSpPr>
              <p:nvPr/>
            </p:nvSpPr>
            <p:spPr bwMode="auto">
              <a:xfrm>
                <a:off x="3522637" y="3211513"/>
                <a:ext cx="504825"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solidFill>
                    <a:srgbClr val="0000FF"/>
                  </a:solidFill>
                  <a:latin typeface="Consolas" pitchFamily="49" charset="0"/>
                  <a:ea typeface="楷体" pitchFamily="49" charset="-122"/>
                  <a:cs typeface="Consolas" pitchFamily="49" charset="0"/>
                </a:endParaRPr>
              </a:p>
            </p:txBody>
          </p:sp>
        </p:grpSp>
        <p:sp>
          <p:nvSpPr>
            <p:cNvPr id="12" name="Line 9"/>
            <p:cNvSpPr>
              <a:spLocks noChangeShapeType="1"/>
            </p:cNvSpPr>
            <p:nvPr/>
          </p:nvSpPr>
          <p:spPr bwMode="auto">
            <a:xfrm>
              <a:off x="2370112" y="3394076"/>
              <a:ext cx="647700" cy="0"/>
            </a:xfrm>
            <a:prstGeom prst="line">
              <a:avLst/>
            </a:prstGeom>
            <a:noFill/>
            <a:ln w="28575">
              <a:solidFill>
                <a:srgbClr val="9900FF"/>
              </a:solidFill>
              <a:miter lim="800000"/>
              <a:headEnd/>
              <a:tailEnd type="triangle" w="med" len="med"/>
            </a:ln>
          </p:spPr>
          <p:txBody>
            <a:bodyPr wrap="none"/>
            <a:lstStyle/>
            <a:p>
              <a:endParaRPr lang="zh-CN" altLang="en-US">
                <a:latin typeface="Consolas" pitchFamily="49" charset="0"/>
                <a:ea typeface="楷体" pitchFamily="49" charset="-122"/>
                <a:cs typeface="Consolas" pitchFamily="49" charset="0"/>
              </a:endParaRPr>
            </a:p>
          </p:txBody>
        </p:sp>
        <p:sp>
          <p:nvSpPr>
            <p:cNvPr id="13" name="Line 10"/>
            <p:cNvSpPr>
              <a:spLocks noChangeShapeType="1"/>
            </p:cNvSpPr>
            <p:nvPr/>
          </p:nvSpPr>
          <p:spPr bwMode="auto">
            <a:xfrm>
              <a:off x="3811562" y="3402013"/>
              <a:ext cx="647700" cy="0"/>
            </a:xfrm>
            <a:prstGeom prst="line">
              <a:avLst/>
            </a:prstGeom>
            <a:noFill/>
            <a:ln w="28575">
              <a:solidFill>
                <a:srgbClr val="9900FF"/>
              </a:solidFill>
              <a:miter lim="800000"/>
              <a:headEnd/>
              <a:tailEnd type="triangle" w="med" len="med"/>
            </a:ln>
          </p:spPr>
          <p:txBody>
            <a:bodyPr wrap="none"/>
            <a:lstStyle/>
            <a:p>
              <a:endParaRPr lang="zh-CN" altLang="en-US">
                <a:latin typeface="Consolas" pitchFamily="49" charset="0"/>
                <a:ea typeface="楷体" pitchFamily="49" charset="-122"/>
                <a:cs typeface="Consolas" pitchFamily="49" charset="0"/>
              </a:endParaRPr>
            </a:p>
          </p:txBody>
        </p:sp>
        <p:sp>
          <p:nvSpPr>
            <p:cNvPr id="14" name="Line 11"/>
            <p:cNvSpPr>
              <a:spLocks noChangeShapeType="1"/>
            </p:cNvSpPr>
            <p:nvPr/>
          </p:nvSpPr>
          <p:spPr bwMode="auto">
            <a:xfrm>
              <a:off x="5033937" y="3402013"/>
              <a:ext cx="647700" cy="0"/>
            </a:xfrm>
            <a:prstGeom prst="line">
              <a:avLst/>
            </a:prstGeom>
            <a:noFill/>
            <a:ln w="28575">
              <a:solidFill>
                <a:srgbClr val="9900FF"/>
              </a:solidFill>
              <a:miter lim="800000"/>
              <a:headEnd/>
              <a:tailEnd type="triangle" w="med" len="med"/>
            </a:ln>
          </p:spPr>
          <p:txBody>
            <a:bodyPr wrap="none"/>
            <a:lstStyle/>
            <a:p>
              <a:endParaRPr lang="zh-CN" altLang="en-US">
                <a:latin typeface="Consolas" pitchFamily="49" charset="0"/>
                <a:ea typeface="楷体" pitchFamily="49" charset="-122"/>
                <a:cs typeface="Consolas" pitchFamily="49" charset="0"/>
              </a:endParaRPr>
            </a:p>
          </p:txBody>
        </p:sp>
        <p:sp>
          <p:nvSpPr>
            <p:cNvPr id="15" name="Text Box 12"/>
            <p:cNvSpPr txBox="1">
              <a:spLocks noChangeArrowheads="1"/>
            </p:cNvSpPr>
            <p:nvPr/>
          </p:nvSpPr>
          <p:spPr bwMode="auto">
            <a:xfrm>
              <a:off x="4395786" y="3106738"/>
              <a:ext cx="720725" cy="457200"/>
            </a:xfrm>
            <a:prstGeom prst="rect">
              <a:avLst/>
            </a:prstGeom>
            <a:noFill/>
            <a:ln w="9525">
              <a:noFill/>
              <a:miter lim="800000"/>
              <a:headEnd/>
              <a:tailEnd/>
            </a:ln>
          </p:spPr>
          <p:txBody>
            <a:bodyPr>
              <a:spAutoFit/>
            </a:bodyPr>
            <a:lstStyle/>
            <a:p>
              <a:pPr algn="l" eaLnBrk="1" hangingPunct="1">
                <a:spcBef>
                  <a:spcPct val="50000"/>
                </a:spcBef>
              </a:pPr>
              <a:r>
                <a:rPr lang="en-US" altLang="zh-CN">
                  <a:latin typeface="Consolas" pitchFamily="49" charset="0"/>
                  <a:ea typeface="楷体" pitchFamily="49" charset="-122"/>
                  <a:cs typeface="Consolas" pitchFamily="49" charset="0"/>
                </a:rPr>
                <a:t>...</a:t>
              </a:r>
            </a:p>
          </p:txBody>
        </p:sp>
        <p:sp>
          <p:nvSpPr>
            <p:cNvPr id="16" name="Line 13"/>
            <p:cNvSpPr>
              <a:spLocks noChangeShapeType="1"/>
            </p:cNvSpPr>
            <p:nvPr/>
          </p:nvSpPr>
          <p:spPr bwMode="auto">
            <a:xfrm>
              <a:off x="1219174" y="3427413"/>
              <a:ext cx="358775" cy="0"/>
            </a:xfrm>
            <a:prstGeom prst="line">
              <a:avLst/>
            </a:prstGeom>
            <a:noFill/>
            <a:ln w="28575">
              <a:solidFill>
                <a:srgbClr val="9900FF"/>
              </a:solidFill>
              <a:miter lim="800000"/>
              <a:headEnd/>
              <a:tailEnd type="triangle" w="med" len="med"/>
            </a:ln>
          </p:spPr>
          <p:txBody>
            <a:bodyPr wrap="none"/>
            <a:lstStyle/>
            <a:p>
              <a:endParaRPr lang="zh-CN" altLang="en-US">
                <a:latin typeface="Consolas" pitchFamily="49" charset="0"/>
                <a:ea typeface="楷体" pitchFamily="49" charset="-122"/>
                <a:cs typeface="Consolas" pitchFamily="49" charset="0"/>
              </a:endParaRPr>
            </a:p>
          </p:txBody>
        </p:sp>
        <p:sp>
          <p:nvSpPr>
            <p:cNvPr id="17" name="Text Box 14"/>
            <p:cNvSpPr txBox="1">
              <a:spLocks noChangeArrowheads="1"/>
            </p:cNvSpPr>
            <p:nvPr/>
          </p:nvSpPr>
          <p:spPr bwMode="auto">
            <a:xfrm>
              <a:off x="995341" y="3067051"/>
              <a:ext cx="361949" cy="400110"/>
            </a:xfrm>
            <a:prstGeom prst="rect">
              <a:avLst/>
            </a:prstGeom>
            <a:noFill/>
            <a:ln w="9525">
              <a:noFill/>
              <a:miter lim="800000"/>
              <a:headEnd/>
              <a:tailEnd/>
            </a:ln>
          </p:spPr>
          <p:txBody>
            <a:bodyPr wrap="square">
              <a:spAutoFit/>
            </a:bodyPr>
            <a:lstStyle/>
            <a:p>
              <a:pPr algn="l" eaLnBrk="1" hangingPunct="1">
                <a:spcBef>
                  <a:spcPct val="50000"/>
                </a:spcBef>
              </a:pPr>
              <a:r>
                <a:rPr lang="en-US" altLang="zh-CN" sz="2000" i="1" dirty="0">
                  <a:latin typeface="Consolas" pitchFamily="49" charset="0"/>
                  <a:ea typeface="楷体" pitchFamily="49" charset="-122"/>
                  <a:cs typeface="Consolas" pitchFamily="49" charset="0"/>
                </a:rPr>
                <a:t>L</a:t>
              </a:r>
            </a:p>
          </p:txBody>
        </p:sp>
        <p:grpSp>
          <p:nvGrpSpPr>
            <p:cNvPr id="18" name="组合 39"/>
            <p:cNvGrpSpPr/>
            <p:nvPr/>
          </p:nvGrpSpPr>
          <p:grpSpPr>
            <a:xfrm>
              <a:off x="5680049" y="3205169"/>
              <a:ext cx="1177967" cy="360363"/>
              <a:chOff x="5680049" y="3205169"/>
              <a:chExt cx="1177967" cy="360363"/>
            </a:xfrm>
          </p:grpSpPr>
          <p:sp>
            <p:nvSpPr>
              <p:cNvPr id="11" name="Rectangle 7"/>
              <p:cNvSpPr>
                <a:spLocks noChangeArrowheads="1"/>
              </p:cNvSpPr>
              <p:nvPr/>
            </p:nvSpPr>
            <p:spPr bwMode="auto">
              <a:xfrm>
                <a:off x="5680049" y="3205169"/>
                <a:ext cx="504825"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eaLnBrk="1" hangingPunct="1">
                  <a:lnSpc>
                    <a:spcPts val="2000"/>
                  </a:lnSpc>
                </a:pPr>
                <a:r>
                  <a:rPr lang="en-US" altLang="zh-CN" sz="2000" i="1" dirty="0">
                    <a:solidFill>
                      <a:srgbClr val="0000FF"/>
                    </a:solidFill>
                    <a:latin typeface="Consolas" pitchFamily="49" charset="0"/>
                    <a:ea typeface="楷体" pitchFamily="49" charset="-122"/>
                    <a:cs typeface="Consolas" pitchFamily="49" charset="0"/>
                  </a:rPr>
                  <a:t>a</a:t>
                </a:r>
                <a:r>
                  <a:rPr lang="en-US" altLang="zh-CN" sz="2000" i="1" baseline="-25000" dirty="0">
                    <a:solidFill>
                      <a:srgbClr val="0000FF"/>
                    </a:solidFill>
                    <a:latin typeface="Consolas" pitchFamily="49" charset="0"/>
                    <a:ea typeface="楷体" pitchFamily="49" charset="-122"/>
                    <a:cs typeface="Consolas" pitchFamily="49" charset="0"/>
                  </a:rPr>
                  <a:t>n</a:t>
                </a:r>
              </a:p>
            </p:txBody>
          </p:sp>
          <p:sp>
            <p:nvSpPr>
              <p:cNvPr id="22" name="Rectangle 7"/>
              <p:cNvSpPr>
                <a:spLocks noChangeArrowheads="1"/>
              </p:cNvSpPr>
              <p:nvPr/>
            </p:nvSpPr>
            <p:spPr bwMode="auto">
              <a:xfrm>
                <a:off x="6166214" y="3205169"/>
                <a:ext cx="69180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lnSpc>
                    <a:spcPts val="2000"/>
                  </a:lnSpc>
                </a:pPr>
                <a:r>
                  <a:rPr lang="zh-CN" altLang="en-US" sz="2000" dirty="0" smtClean="0">
                    <a:solidFill>
                      <a:srgbClr val="0000FF"/>
                    </a:solidFill>
                    <a:latin typeface="Consolas" pitchFamily="49" charset="0"/>
                    <a:cs typeface="Consolas" pitchFamily="49" charset="0"/>
                  </a:rPr>
                  <a:t>∧</a:t>
                </a:r>
                <a:endParaRPr lang="en-US" altLang="zh-CN" sz="2000" i="1" baseline="-25000" dirty="0">
                  <a:solidFill>
                    <a:srgbClr val="0000FF"/>
                  </a:solidFill>
                  <a:latin typeface="Consolas" pitchFamily="49" charset="0"/>
                  <a:ea typeface="楷体" pitchFamily="49" charset="-122"/>
                  <a:cs typeface="Consolas" pitchFamily="49" charset="0"/>
                </a:endParaRPr>
              </a:p>
            </p:txBody>
          </p:sp>
        </p:grpSp>
      </p:grpSp>
      <p:sp>
        <p:nvSpPr>
          <p:cNvPr id="23" name="TextBox 22"/>
          <p:cNvSpPr txBox="1"/>
          <p:nvPr/>
        </p:nvSpPr>
        <p:spPr>
          <a:xfrm>
            <a:off x="500034" y="957188"/>
            <a:ext cx="5357850" cy="400110"/>
          </a:xfrm>
          <a:prstGeom prst="rect">
            <a:avLst/>
          </a:prstGeom>
          <a:noFill/>
        </p:spPr>
        <p:txBody>
          <a:bodyPr wrap="square" rtlCol="0">
            <a:spAutoFit/>
          </a:bodyPr>
          <a:lstStyle/>
          <a:p>
            <a:pPr algn="l"/>
            <a:r>
              <a:rPr lang="zh-CN" altLang="en-US" sz="2000" dirty="0" smtClean="0">
                <a:solidFill>
                  <a:srgbClr val="0000FF"/>
                </a:solidFill>
                <a:latin typeface="Consolas" pitchFamily="49" charset="0"/>
                <a:ea typeface="仿宋" pitchFamily="49" charset="-122"/>
                <a:cs typeface="Consolas" pitchFamily="49" charset="0"/>
              </a:rPr>
              <a:t>设</a:t>
            </a:r>
            <a:r>
              <a:rPr lang="en-US" altLang="zh-CN" sz="2000" i="1" dirty="0" smtClean="0">
                <a:solidFill>
                  <a:srgbClr val="0000FF"/>
                </a:solidFill>
                <a:latin typeface="Consolas" pitchFamily="49" charset="0"/>
                <a:ea typeface="仿宋" pitchFamily="49" charset="-122"/>
                <a:cs typeface="Consolas" pitchFamily="49" charset="0"/>
              </a:rPr>
              <a:t>f</a:t>
            </a:r>
            <a:r>
              <a:rPr lang="en-US" altLang="zh-CN" sz="2000" dirty="0" smtClean="0">
                <a:solidFill>
                  <a:srgbClr val="0000FF"/>
                </a:solidFill>
                <a:latin typeface="Consolas" pitchFamily="49" charset="0"/>
                <a:ea typeface="仿宋" pitchFamily="49" charset="-122"/>
                <a:cs typeface="Consolas" pitchFamily="49" charset="0"/>
              </a:rPr>
              <a:t>(</a:t>
            </a:r>
            <a:r>
              <a:rPr lang="en-US" altLang="zh-CN" sz="2000" i="1" dirty="0" smtClean="0">
                <a:solidFill>
                  <a:srgbClr val="0000FF"/>
                </a:solidFill>
                <a:latin typeface="Consolas" pitchFamily="49" charset="0"/>
                <a:ea typeface="仿宋" pitchFamily="49" charset="-122"/>
                <a:cs typeface="Consolas" pitchFamily="49" charset="0"/>
              </a:rPr>
              <a:t>L</a:t>
            </a:r>
            <a:r>
              <a:rPr lang="en-US" altLang="zh-CN" sz="2000" dirty="0" smtClean="0">
                <a:solidFill>
                  <a:srgbClr val="0000FF"/>
                </a:solidFill>
                <a:latin typeface="Consolas" pitchFamily="49" charset="0"/>
                <a:ea typeface="仿宋" pitchFamily="49" charset="-122"/>
                <a:cs typeface="Consolas" pitchFamily="49" charset="0"/>
              </a:rPr>
              <a:t>)</a:t>
            </a:r>
            <a:r>
              <a:rPr lang="zh-CN" altLang="en-US" sz="2000" dirty="0" smtClean="0">
                <a:solidFill>
                  <a:srgbClr val="0000FF"/>
                </a:solidFill>
                <a:latin typeface="Consolas" pitchFamily="49" charset="0"/>
                <a:ea typeface="仿宋" pitchFamily="49" charset="-122"/>
                <a:cs typeface="Consolas" pitchFamily="49" charset="0"/>
              </a:rPr>
              <a:t>为单链表</a:t>
            </a:r>
            <a:r>
              <a:rPr lang="zh-CN" altLang="en-US" sz="2000" smtClean="0">
                <a:solidFill>
                  <a:srgbClr val="0000FF"/>
                </a:solidFill>
                <a:latin typeface="Consolas" pitchFamily="49" charset="0"/>
                <a:ea typeface="仿宋" pitchFamily="49" charset="-122"/>
                <a:cs typeface="Consolas" pitchFamily="49" charset="0"/>
              </a:rPr>
              <a:t>中数据结点个数</a:t>
            </a:r>
            <a:r>
              <a:rPr lang="zh-CN" altLang="en-US" sz="2000" dirty="0" smtClean="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571472" y="1476361"/>
            <a:ext cx="4143404" cy="400110"/>
          </a:xfrm>
          <a:prstGeom prst="rect">
            <a:avLst/>
          </a:prstGeom>
          <a:noFill/>
        </p:spPr>
        <p:txBody>
          <a:bodyPr wrap="square" rtlCol="0">
            <a:spAutoFit/>
          </a:bodyPr>
          <a:lstStyle/>
          <a:p>
            <a:pPr algn="l"/>
            <a:r>
              <a:rPr lang="zh-CN" altLang="en-US" sz="2000" dirty="0" smtClean="0">
                <a:solidFill>
                  <a:srgbClr val="00B050"/>
                </a:solidFill>
                <a:latin typeface="Consolas" pitchFamily="49" charset="0"/>
                <a:ea typeface="仿宋" pitchFamily="49" charset="-122"/>
                <a:cs typeface="Consolas" pitchFamily="49" charset="0"/>
                <a:sym typeface="Wingdings"/>
              </a:rPr>
              <a:t>  </a:t>
            </a:r>
            <a:r>
              <a:rPr lang="zh-CN" altLang="en-US" sz="2000" dirty="0" smtClean="0">
                <a:solidFill>
                  <a:srgbClr val="00B050"/>
                </a:solidFill>
                <a:latin typeface="Consolas" pitchFamily="49" charset="0"/>
                <a:ea typeface="仿宋" pitchFamily="49" charset="-122"/>
                <a:cs typeface="Consolas" pitchFamily="49" charset="0"/>
              </a:rPr>
              <a:t>空单链表</a:t>
            </a:r>
            <a:r>
              <a:rPr lang="zh-CN" altLang="en-US" sz="2000" smtClean="0">
                <a:solidFill>
                  <a:srgbClr val="00B050"/>
                </a:solidFill>
                <a:latin typeface="Consolas" pitchFamily="49" charset="0"/>
                <a:ea typeface="仿宋" pitchFamily="49" charset="-122"/>
                <a:cs typeface="Consolas" pitchFamily="49" charset="0"/>
              </a:rPr>
              <a:t>的数据结点个数</a:t>
            </a:r>
            <a:r>
              <a:rPr lang="zh-CN" altLang="en-US" sz="2000" dirty="0" smtClean="0">
                <a:solidFill>
                  <a:srgbClr val="00B050"/>
                </a:solidFill>
                <a:latin typeface="Consolas" pitchFamily="49" charset="0"/>
                <a:ea typeface="仿宋" pitchFamily="49" charset="-122"/>
                <a:cs typeface="Consolas" pitchFamily="49" charset="0"/>
              </a:rPr>
              <a:t>为</a:t>
            </a:r>
            <a:r>
              <a:rPr lang="en-US" altLang="zh-CN" sz="2000" dirty="0" smtClean="0">
                <a:solidFill>
                  <a:srgbClr val="00B050"/>
                </a:solidFill>
                <a:latin typeface="Consolas" pitchFamily="49" charset="0"/>
                <a:ea typeface="仿宋" pitchFamily="49" charset="-122"/>
                <a:cs typeface="Consolas" pitchFamily="49" charset="0"/>
              </a:rPr>
              <a:t>0</a:t>
            </a:r>
            <a:endParaRPr lang="zh-CN" altLang="en-US" sz="2000" dirty="0">
              <a:solidFill>
                <a:srgbClr val="00B050"/>
              </a:solidFill>
              <a:latin typeface="Consolas" pitchFamily="49" charset="0"/>
              <a:ea typeface="仿宋" pitchFamily="49" charset="-122"/>
              <a:cs typeface="Consolas" pitchFamily="49" charset="0"/>
            </a:endParaRPr>
          </a:p>
        </p:txBody>
      </p:sp>
      <p:sp>
        <p:nvSpPr>
          <p:cNvPr id="25" name="右箭头 24"/>
          <p:cNvSpPr/>
          <p:nvPr/>
        </p:nvSpPr>
        <p:spPr bwMode="auto">
          <a:xfrm>
            <a:off x="4643438" y="1547799"/>
            <a:ext cx="714380" cy="285752"/>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Consolas" pitchFamily="49" charset="0"/>
              <a:cs typeface="Consolas" pitchFamily="49" charset="0"/>
            </a:endParaRPr>
          </a:p>
        </p:txBody>
      </p:sp>
      <p:sp>
        <p:nvSpPr>
          <p:cNvPr id="26" name="TextBox 25"/>
          <p:cNvSpPr txBox="1"/>
          <p:nvPr/>
        </p:nvSpPr>
        <p:spPr>
          <a:xfrm>
            <a:off x="5715008" y="1476361"/>
            <a:ext cx="2786082" cy="400110"/>
          </a:xfrm>
          <a:prstGeom prst="rect">
            <a:avLst/>
          </a:prstGeom>
          <a:noFill/>
        </p:spPr>
        <p:txBody>
          <a:bodyPr wrap="square" rtlCol="0">
            <a:spAutoFit/>
          </a:bodyPr>
          <a:lstStyle/>
          <a:p>
            <a:pPr algn="l"/>
            <a:r>
              <a:rPr lang="en-US" altLang="zh-CN" sz="2000" i="1" dirty="0" smtClean="0">
                <a:solidFill>
                  <a:srgbClr val="336600"/>
                </a:solidFill>
                <a:latin typeface="Consolas" pitchFamily="49" charset="0"/>
                <a:ea typeface="楷体" pitchFamily="49" charset="-122"/>
                <a:cs typeface="Consolas" pitchFamily="49" charset="0"/>
              </a:rPr>
              <a:t>f</a:t>
            </a:r>
            <a:r>
              <a:rPr lang="en-US" altLang="zh-CN" sz="2000" dirty="0" smtClean="0">
                <a:solidFill>
                  <a:srgbClr val="336600"/>
                </a:solidFill>
                <a:latin typeface="Consolas" pitchFamily="49" charset="0"/>
                <a:ea typeface="楷体" pitchFamily="49" charset="-122"/>
                <a:cs typeface="Consolas" pitchFamily="49" charset="0"/>
              </a:rPr>
              <a:t>(</a:t>
            </a:r>
            <a:r>
              <a:rPr lang="en-US" altLang="zh-CN" sz="2000" i="1" dirty="0" smtClean="0">
                <a:solidFill>
                  <a:srgbClr val="336600"/>
                </a:solidFill>
                <a:latin typeface="Consolas" pitchFamily="49" charset="0"/>
                <a:ea typeface="楷体" pitchFamily="49" charset="-122"/>
                <a:cs typeface="Consolas" pitchFamily="49" charset="0"/>
              </a:rPr>
              <a:t>L</a:t>
            </a:r>
            <a:r>
              <a:rPr lang="en-US" altLang="zh-CN" sz="2000" dirty="0" smtClean="0">
                <a:solidFill>
                  <a:srgbClr val="336600"/>
                </a:solidFill>
                <a:latin typeface="Consolas" pitchFamily="49" charset="0"/>
                <a:ea typeface="楷体" pitchFamily="49" charset="-122"/>
                <a:cs typeface="Consolas" pitchFamily="49" charset="0"/>
              </a:rPr>
              <a:t>)=0	 </a:t>
            </a:r>
            <a:r>
              <a:rPr lang="zh-CN" altLang="en-US" sz="2000" dirty="0" smtClean="0">
                <a:solidFill>
                  <a:srgbClr val="336600"/>
                </a:solidFill>
                <a:latin typeface="Consolas" pitchFamily="49" charset="0"/>
                <a:ea typeface="楷体" pitchFamily="49" charset="-122"/>
                <a:cs typeface="Consolas" pitchFamily="49" charset="0"/>
              </a:rPr>
              <a:t>当</a:t>
            </a:r>
            <a:r>
              <a:rPr lang="en-US" altLang="zh-CN" sz="2000" i="1" dirty="0" smtClean="0">
                <a:solidFill>
                  <a:srgbClr val="336600"/>
                </a:solidFill>
                <a:latin typeface="Consolas" pitchFamily="49" charset="0"/>
                <a:ea typeface="楷体" pitchFamily="49" charset="-122"/>
                <a:cs typeface="Consolas" pitchFamily="49" charset="0"/>
              </a:rPr>
              <a:t>L</a:t>
            </a:r>
            <a:r>
              <a:rPr lang="en-US" altLang="zh-CN" sz="2000" dirty="0" smtClean="0">
                <a:solidFill>
                  <a:srgbClr val="336600"/>
                </a:solidFill>
                <a:latin typeface="Consolas" pitchFamily="49" charset="0"/>
                <a:ea typeface="楷体" pitchFamily="49" charset="-122"/>
                <a:cs typeface="Consolas" pitchFamily="49" charset="0"/>
              </a:rPr>
              <a:t>=NULL</a:t>
            </a:r>
            <a:endParaRPr lang="zh-CN" altLang="en-US" sz="2000" dirty="0">
              <a:latin typeface="Consolas" pitchFamily="49" charset="0"/>
              <a:cs typeface="Consolas" pitchFamily="49" charset="0"/>
            </a:endParaRPr>
          </a:p>
        </p:txBody>
      </p:sp>
      <p:sp>
        <p:nvSpPr>
          <p:cNvPr id="27" name="TextBox 26"/>
          <p:cNvSpPr txBox="1"/>
          <p:nvPr/>
        </p:nvSpPr>
        <p:spPr>
          <a:xfrm>
            <a:off x="571472" y="1928802"/>
            <a:ext cx="3071834" cy="400110"/>
          </a:xfrm>
          <a:prstGeom prst="rect">
            <a:avLst/>
          </a:prstGeom>
          <a:noFill/>
        </p:spPr>
        <p:txBody>
          <a:bodyPr wrap="square" rtlCol="0">
            <a:spAutoFit/>
          </a:bodyPr>
          <a:lstStyle/>
          <a:p>
            <a:pPr algn="l"/>
            <a:r>
              <a:rPr lang="zh-CN" altLang="en-US" sz="2000" dirty="0" smtClean="0">
                <a:solidFill>
                  <a:srgbClr val="00B050"/>
                </a:solidFill>
                <a:latin typeface="Consolas" pitchFamily="49" charset="0"/>
                <a:ea typeface="仿宋" pitchFamily="49" charset="-122"/>
                <a:cs typeface="Consolas" pitchFamily="49" charset="0"/>
                <a:sym typeface="Wingdings"/>
              </a:rPr>
              <a:t>  </a:t>
            </a:r>
            <a:r>
              <a:rPr lang="zh-CN" altLang="en-US" sz="2000" dirty="0" smtClean="0">
                <a:solidFill>
                  <a:srgbClr val="00B050"/>
                </a:solidFill>
                <a:latin typeface="Consolas" pitchFamily="49" charset="0"/>
                <a:ea typeface="仿宋" pitchFamily="49" charset="-122"/>
                <a:cs typeface="Consolas" pitchFamily="49" charset="0"/>
              </a:rPr>
              <a:t>对于非空单链表：</a:t>
            </a:r>
            <a:endParaRPr lang="zh-CN" altLang="en-US" sz="2000" dirty="0">
              <a:solidFill>
                <a:srgbClr val="00B050"/>
              </a:solidFill>
              <a:latin typeface="Consolas" pitchFamily="49" charset="0"/>
              <a:ea typeface="仿宋" pitchFamily="49" charset="-122"/>
              <a:cs typeface="Consolas" pitchFamily="49" charset="0"/>
            </a:endParaRPr>
          </a:p>
        </p:txBody>
      </p:sp>
      <p:sp>
        <p:nvSpPr>
          <p:cNvPr id="36" name="TextBox 35"/>
          <p:cNvSpPr txBox="1"/>
          <p:nvPr/>
        </p:nvSpPr>
        <p:spPr>
          <a:xfrm>
            <a:off x="2071670" y="4000504"/>
            <a:ext cx="500066" cy="461665"/>
          </a:xfrm>
          <a:prstGeom prst="rect">
            <a:avLst/>
          </a:prstGeom>
          <a:noFill/>
        </p:spPr>
        <p:txBody>
          <a:bodyPr wrap="square" rtlCol="0">
            <a:spAutoFit/>
          </a:bodyPr>
          <a:lstStyle/>
          <a:p>
            <a:r>
              <a:rPr lang="en-US" altLang="zh-CN" dirty="0" smtClean="0">
                <a:latin typeface="Consolas" pitchFamily="49" charset="0"/>
                <a:cs typeface="Consolas" pitchFamily="49" charset="0"/>
              </a:rPr>
              <a:t>=</a:t>
            </a:r>
            <a:endParaRPr lang="zh-CN" altLang="en-US" dirty="0">
              <a:latin typeface="Consolas" pitchFamily="49" charset="0"/>
              <a:cs typeface="Consolas" pitchFamily="49" charset="0"/>
            </a:endParaRPr>
          </a:p>
        </p:txBody>
      </p:sp>
      <p:sp>
        <p:nvSpPr>
          <p:cNvPr id="38" name="Text Box 17"/>
          <p:cNvSpPr txBox="1">
            <a:spLocks noChangeArrowheads="1"/>
          </p:cNvSpPr>
          <p:nvPr/>
        </p:nvSpPr>
        <p:spPr bwMode="auto">
          <a:xfrm>
            <a:off x="4143372" y="4033541"/>
            <a:ext cx="785818" cy="400110"/>
          </a:xfrm>
          <a:prstGeom prst="rect">
            <a:avLst/>
          </a:prstGeom>
          <a:noFill/>
          <a:ln w="9525">
            <a:noFill/>
            <a:miter lim="800000"/>
            <a:headEnd/>
            <a:tailEnd/>
          </a:ln>
        </p:spPr>
        <p:txBody>
          <a:bodyPr wrap="square">
            <a:spAutoFit/>
          </a:bodyPr>
          <a:lstStyle/>
          <a:p>
            <a:pPr algn="l" eaLnBrk="1" hangingPunct="1">
              <a:spcBef>
                <a:spcPct val="50000"/>
              </a:spcBef>
            </a:pPr>
            <a:r>
              <a:rPr lang="en-US" altLang="zh-CN" sz="2000" dirty="0" smtClean="0">
                <a:latin typeface="Consolas" pitchFamily="49" charset="0"/>
                <a:ea typeface="楷体" pitchFamily="49" charset="-122"/>
                <a:cs typeface="Consolas" pitchFamily="49" charset="0"/>
              </a:rPr>
              <a:t>+  1</a:t>
            </a:r>
            <a:endParaRPr lang="zh-CN" altLang="en-US" sz="2000" dirty="0">
              <a:latin typeface="Consolas" pitchFamily="49" charset="0"/>
              <a:ea typeface="楷体" pitchFamily="49" charset="-122"/>
              <a:cs typeface="Consolas" pitchFamily="49" charset="0"/>
            </a:endParaRPr>
          </a:p>
        </p:txBody>
      </p:sp>
      <p:sp>
        <p:nvSpPr>
          <p:cNvPr id="44" name="椭圆 43"/>
          <p:cNvSpPr/>
          <p:nvPr/>
        </p:nvSpPr>
        <p:spPr bwMode="auto">
          <a:xfrm>
            <a:off x="1477588" y="3000372"/>
            <a:ext cx="1285884" cy="714380"/>
          </a:xfrm>
          <a:prstGeom prst="ellipse">
            <a:avLst/>
          </a:prstGeom>
          <a:solidFill>
            <a:schemeClr val="accent6">
              <a:lumMod val="20000"/>
              <a:lumOff val="80000"/>
            </a:schemeClr>
          </a:solidFill>
          <a:ln w="28575" cap="flat" cmpd="sng" algn="ctr">
            <a:solidFill>
              <a:srgbClr val="99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Consolas" pitchFamily="49" charset="0"/>
              <a:cs typeface="Consolas" pitchFamily="49" charset="0"/>
            </a:endParaRPr>
          </a:p>
        </p:txBody>
      </p:sp>
      <p:grpSp>
        <p:nvGrpSpPr>
          <p:cNvPr id="21" name="组合 46"/>
          <p:cNvGrpSpPr/>
          <p:nvPr/>
        </p:nvGrpSpPr>
        <p:grpSpPr>
          <a:xfrm>
            <a:off x="857224" y="4630994"/>
            <a:ext cx="4968875" cy="1526396"/>
            <a:chOff x="857224" y="4630994"/>
            <a:chExt cx="4968875" cy="1526396"/>
          </a:xfrm>
        </p:grpSpPr>
        <p:sp>
          <p:nvSpPr>
            <p:cNvPr id="45" name="Text Box 3"/>
            <p:cNvSpPr txBox="1">
              <a:spLocks noChangeArrowheads="1"/>
            </p:cNvSpPr>
            <p:nvPr/>
          </p:nvSpPr>
          <p:spPr bwMode="auto">
            <a:xfrm>
              <a:off x="857224" y="4630994"/>
              <a:ext cx="2601904" cy="400110"/>
            </a:xfrm>
            <a:prstGeom prst="rect">
              <a:avLst/>
            </a:prstGeom>
            <a:noFill/>
            <a:ln w="9525">
              <a:noFill/>
              <a:miter lim="800000"/>
              <a:headEnd/>
              <a:tailEnd/>
            </a:ln>
          </p:spPr>
          <p:txBody>
            <a:bodyPr wrap="square">
              <a:spAutoFit/>
            </a:bodyPr>
            <a:lstStyle/>
            <a:p>
              <a:pPr algn="l" eaLnBrk="1" hangingPunct="1">
                <a:spcBef>
                  <a:spcPct val="50000"/>
                </a:spcBef>
              </a:pPr>
              <a:r>
                <a:rPr lang="zh-CN" altLang="en-US" sz="2000" dirty="0">
                  <a:latin typeface="仿宋" pitchFamily="49" charset="-122"/>
                  <a:ea typeface="仿宋" pitchFamily="49" charset="-122"/>
                  <a:cs typeface="Consolas" pitchFamily="49" charset="0"/>
                </a:rPr>
                <a:t>递归</a:t>
              </a:r>
              <a:r>
                <a:rPr lang="zh-CN" altLang="en-US" sz="2000">
                  <a:latin typeface="仿宋" pitchFamily="49" charset="-122"/>
                  <a:ea typeface="仿宋" pitchFamily="49" charset="-122"/>
                  <a:cs typeface="Consolas" pitchFamily="49" charset="0"/>
                </a:rPr>
                <a:t>模</a:t>
              </a:r>
              <a:r>
                <a:rPr lang="zh-CN" altLang="en-US" sz="2000" smtClean="0">
                  <a:latin typeface="仿宋" pitchFamily="49" charset="-122"/>
                  <a:ea typeface="仿宋" pitchFamily="49" charset="-122"/>
                  <a:cs typeface="Consolas" pitchFamily="49" charset="0"/>
                </a:rPr>
                <a:t>型：</a:t>
              </a:r>
              <a:endParaRPr lang="zh-CN" altLang="en-US" sz="2000" dirty="0">
                <a:latin typeface="仿宋" pitchFamily="49" charset="-122"/>
                <a:ea typeface="仿宋" pitchFamily="49" charset="-122"/>
                <a:cs typeface="Consolas" pitchFamily="49" charset="0"/>
              </a:endParaRPr>
            </a:p>
          </p:txBody>
        </p:sp>
        <p:sp>
          <p:nvSpPr>
            <p:cNvPr id="46" name="Text Box 4" descr="羊皮纸"/>
            <p:cNvSpPr txBox="1">
              <a:spLocks noChangeArrowheads="1"/>
            </p:cNvSpPr>
            <p:nvPr/>
          </p:nvSpPr>
          <p:spPr bwMode="auto">
            <a:xfrm>
              <a:off x="1001687" y="5210432"/>
              <a:ext cx="4824412" cy="946958"/>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180000" tIns="108000" bIns="144000">
              <a:spAutoFit/>
            </a:bodyPr>
            <a:lstStyle/>
            <a:p>
              <a:pPr algn="l" eaLnBrk="1" hangingPunct="1">
                <a:spcBef>
                  <a:spcPct val="50000"/>
                </a:spcBef>
              </a:pP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L</a:t>
              </a:r>
              <a:r>
                <a:rPr lang="en-US" altLang="zh-CN" sz="1800" dirty="0">
                  <a:solidFill>
                    <a:srgbClr val="0000FF"/>
                  </a:solidFill>
                  <a:latin typeface="Consolas" pitchFamily="49" charset="0"/>
                  <a:ea typeface="仿宋" pitchFamily="49" charset="-122"/>
                  <a:cs typeface="Consolas" pitchFamily="49" charset="0"/>
                </a:rPr>
                <a:t>)=0			</a:t>
              </a:r>
              <a:r>
                <a:rPr lang="zh-CN" altLang="en-US" sz="1800" dirty="0">
                  <a:solidFill>
                    <a:srgbClr val="00B0F0"/>
                  </a:solidFill>
                  <a:latin typeface="Consolas" pitchFamily="49" charset="0"/>
                  <a:ea typeface="仿宋" pitchFamily="49" charset="-122"/>
                  <a:cs typeface="Consolas" pitchFamily="49" charset="0"/>
                </a:rPr>
                <a:t>当</a:t>
              </a:r>
              <a:r>
                <a:rPr lang="en-US" altLang="zh-CN" sz="1800" i="1" dirty="0">
                  <a:solidFill>
                    <a:srgbClr val="00B0F0"/>
                  </a:solidFill>
                  <a:latin typeface="Consolas" pitchFamily="49" charset="0"/>
                  <a:ea typeface="仿宋" pitchFamily="49" charset="-122"/>
                  <a:cs typeface="Consolas" pitchFamily="49" charset="0"/>
                </a:rPr>
                <a:t>L</a:t>
              </a:r>
              <a:r>
                <a:rPr lang="en-US" altLang="zh-CN" sz="1800" dirty="0">
                  <a:solidFill>
                    <a:srgbClr val="00B0F0"/>
                  </a:solidFill>
                  <a:latin typeface="Consolas" pitchFamily="49" charset="0"/>
                  <a:ea typeface="仿宋" pitchFamily="49" charset="-122"/>
                  <a:cs typeface="Consolas" pitchFamily="49" charset="0"/>
                </a:rPr>
                <a:t>=NULL</a:t>
              </a:r>
            </a:p>
            <a:p>
              <a:pPr algn="l" eaLnBrk="1" hangingPunct="1">
                <a:spcBef>
                  <a:spcPct val="50000"/>
                </a:spcBef>
              </a:pP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L</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f</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L</a:t>
              </a:r>
              <a:r>
                <a:rPr lang="en-US" altLang="zh-CN" sz="1800" dirty="0">
                  <a:solidFill>
                    <a:srgbClr val="0000FF"/>
                  </a:solidFill>
                  <a:latin typeface="Consolas" pitchFamily="49" charset="0"/>
                  <a:ea typeface="仿宋" pitchFamily="49" charset="-122"/>
                  <a:cs typeface="Consolas" pitchFamily="49" charset="0"/>
                </a:rPr>
                <a:t>-&gt;next)+1	</a:t>
              </a:r>
              <a:r>
                <a:rPr lang="zh-CN" altLang="en-US" sz="1800" dirty="0">
                  <a:solidFill>
                    <a:srgbClr val="00B0F0"/>
                  </a:solidFill>
                  <a:latin typeface="Consolas" pitchFamily="49" charset="0"/>
                  <a:ea typeface="仿宋" pitchFamily="49" charset="-122"/>
                  <a:cs typeface="Consolas" pitchFamily="49" charset="0"/>
                </a:rPr>
                <a:t>其他情况</a:t>
              </a:r>
            </a:p>
          </p:txBody>
        </p:sp>
      </p:grpSp>
      <p:sp>
        <p:nvSpPr>
          <p:cNvPr id="41" name="灯片编号占位符 40"/>
          <p:cNvSpPr>
            <a:spLocks noGrp="1"/>
          </p:cNvSpPr>
          <p:nvPr>
            <p:ph type="sldNum" sz="quarter" idx="12"/>
          </p:nvPr>
        </p:nvSpPr>
        <p:spPr/>
        <p:txBody>
          <a:bodyPr/>
          <a:lstStyle/>
          <a:p>
            <a:fld id="{F225F2F7-8AD0-4BEA-91DC-61D82E2F5127}" type="slidenum">
              <a:rPr lang="en-US" altLang="zh-CN" smtClean="0"/>
              <a:pPr/>
              <a:t>70</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childTnLst>
                          </p:cTn>
                        </p:par>
                        <p:par>
                          <p:cTn id="14" fill="hold">
                            <p:stCondLst>
                              <p:cond delay="0"/>
                            </p:stCondLst>
                            <p:childTnLst>
                              <p:par>
                                <p:cTn id="15" presetID="26" presetClass="emph" presetSubtype="0" fill="hold" grpId="1" nodeType="afterEffect">
                                  <p:stCondLst>
                                    <p:cond delay="0"/>
                                  </p:stCondLst>
                                  <p:childTnLst>
                                    <p:animEffect transition="out" filter="fade">
                                      <p:cBhvr>
                                        <p:cTn id="16" dur="1000" tmFilter="0, 0; .2, .5; .8, .5; 1, 0"/>
                                        <p:tgtEl>
                                          <p:spTgt spid="25"/>
                                        </p:tgtEl>
                                      </p:cBhvr>
                                    </p:animEffect>
                                    <p:animScale>
                                      <p:cBhvr>
                                        <p:cTn id="17" dur="500" autoRev="1" fill="hold"/>
                                        <p:tgtEl>
                                          <p:spTgt spid="25"/>
                                        </p:tgtEl>
                                      </p:cBhvr>
                                      <p:by x="105000" y="105000"/>
                                    </p:animScale>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par>
                          <p:cTn id="35" fill="hold">
                            <p:stCondLst>
                              <p:cond delay="0"/>
                            </p:stCondLst>
                            <p:childTnLst>
                              <p:par>
                                <p:cTn id="36" presetID="26" presetClass="emph" presetSubtype="0" fill="hold" grpId="1" nodeType="afterEffect">
                                  <p:stCondLst>
                                    <p:cond delay="0"/>
                                  </p:stCondLst>
                                  <p:childTnLst>
                                    <p:animEffect transition="out" filter="fade">
                                      <p:cBhvr>
                                        <p:cTn id="37" dur="1000" tmFilter="0, 0; .2, .5; .8, .5; 1, 0"/>
                                        <p:tgtEl>
                                          <p:spTgt spid="28"/>
                                        </p:tgtEl>
                                      </p:cBhvr>
                                    </p:animEffect>
                                    <p:animScale>
                                      <p:cBhvr>
                                        <p:cTn id="38" dur="500" autoRev="1" fill="hold"/>
                                        <p:tgtEl>
                                          <p:spTgt spid="28"/>
                                        </p:tgtEl>
                                      </p:cBhvr>
                                      <p:by x="105000" y="105000"/>
                                    </p:animScale>
                                  </p:childTnLst>
                                </p:cTn>
                              </p:par>
                            </p:childTnLst>
                          </p:cTn>
                        </p:par>
                        <p:par>
                          <p:cTn id="39" fill="hold">
                            <p:stCondLst>
                              <p:cond delay="1000"/>
                            </p:stCondLst>
                            <p:childTnLst>
                              <p:par>
                                <p:cTn id="40" presetID="22" presetClass="exit" presetSubtype="4" fill="hold" grpId="2" nodeType="afterEffect">
                                  <p:stCondLst>
                                    <p:cond delay="0"/>
                                  </p:stCondLst>
                                  <p:childTnLst>
                                    <p:animEffect transition="out" filter="wipe(down)">
                                      <p:cBhvr>
                                        <p:cTn id="41" dur="500"/>
                                        <p:tgtEl>
                                          <p:spTgt spid="28"/>
                                        </p:tgtEl>
                                      </p:cBhvr>
                                    </p:animEffect>
                                    <p:set>
                                      <p:cBhvr>
                                        <p:cTn id="42" dur="1" fill="hold">
                                          <p:stCondLst>
                                            <p:cond delay="499"/>
                                          </p:stCondLst>
                                        </p:cTn>
                                        <p:tgtEl>
                                          <p:spTgt spid="2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par>
                          <p:cTn id="47" fill="hold">
                            <p:stCondLst>
                              <p:cond delay="0"/>
                            </p:stCondLst>
                            <p:childTnLst>
                              <p:par>
                                <p:cTn id="48" presetID="26" presetClass="emph" presetSubtype="0" fill="hold" grpId="1" nodeType="afterEffect">
                                  <p:stCondLst>
                                    <p:cond delay="0"/>
                                  </p:stCondLst>
                                  <p:childTnLst>
                                    <p:animEffect transition="out" filter="fade">
                                      <p:cBhvr>
                                        <p:cTn id="49" dur="500" tmFilter="0, 0; .2, .5; .8, .5; 1, 0"/>
                                        <p:tgtEl>
                                          <p:spTgt spid="36"/>
                                        </p:tgtEl>
                                      </p:cBhvr>
                                    </p:animEffect>
                                    <p:animScale>
                                      <p:cBhvr>
                                        <p:cTn id="50" dur="250" autoRev="1" fill="hold"/>
                                        <p:tgtEl>
                                          <p:spTgt spid="36"/>
                                        </p:tgtEl>
                                      </p:cBhvr>
                                      <p:by x="105000" y="105000"/>
                                    </p:animScale>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2"/>
                                        </p:tgtEl>
                                        <p:attrNameLst>
                                          <p:attrName>style.visibility</p:attrName>
                                        </p:attrNameLst>
                                      </p:cBhvr>
                                      <p:to>
                                        <p:strVal val="visible"/>
                                      </p:to>
                                    </p:set>
                                  </p:childTnLst>
                                </p:cTn>
                              </p:par>
                            </p:childTnLst>
                          </p:cTn>
                        </p:par>
                        <p:par>
                          <p:cTn id="57" fill="hold">
                            <p:stCondLst>
                              <p:cond delay="500"/>
                            </p:stCondLst>
                            <p:childTnLst>
                              <p:par>
                                <p:cTn id="58" presetID="26" presetClass="emph" presetSubtype="0" fill="hold" nodeType="afterEffect">
                                  <p:stCondLst>
                                    <p:cond delay="0"/>
                                  </p:stCondLst>
                                  <p:childTnLst>
                                    <p:animEffect transition="out" filter="fade">
                                      <p:cBhvr>
                                        <p:cTn id="59" dur="1000" tmFilter="0, 0; .2, .5; .8, .5; 1, 0"/>
                                        <p:tgtEl>
                                          <p:spTgt spid="2"/>
                                        </p:tgtEl>
                                      </p:cBhvr>
                                    </p:animEffect>
                                    <p:animScale>
                                      <p:cBhvr>
                                        <p:cTn id="60" dur="500" autoRev="1" fill="hold"/>
                                        <p:tgtEl>
                                          <p:spTgt spid="2"/>
                                        </p:tgtEl>
                                      </p:cBhvr>
                                      <p:by x="105000" y="105000"/>
                                    </p:animScale>
                                  </p:childTnLst>
                                </p:cTn>
                              </p:par>
                            </p:childTnLst>
                          </p:cTn>
                        </p:par>
                        <p:par>
                          <p:cTn id="61" fill="hold">
                            <p:stCondLst>
                              <p:cond delay="1500"/>
                            </p:stCondLst>
                            <p:childTnLst>
                              <p:par>
                                <p:cTn id="62" presetID="22" presetClass="exit" presetSubtype="4" fill="hold" nodeType="afterEffect">
                                  <p:stCondLst>
                                    <p:cond delay="0"/>
                                  </p:stCondLst>
                                  <p:childTnLst>
                                    <p:animEffect transition="out" filter="wipe(down)">
                                      <p:cBhvr>
                                        <p:cTn id="63" dur="500"/>
                                        <p:tgtEl>
                                          <p:spTgt spid="2"/>
                                        </p:tgtEl>
                                      </p:cBhvr>
                                    </p:animEffect>
                                    <p:set>
                                      <p:cBhvr>
                                        <p:cTn id="64" dur="1" fill="hold">
                                          <p:stCondLst>
                                            <p:cond delay="499"/>
                                          </p:stCondLst>
                                        </p:cTn>
                                        <p:tgtEl>
                                          <p:spTgt spid="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grpId="0" nodeType="afterEffect">
                                  <p:stCondLst>
                                    <p:cond delay="0"/>
                                  </p:stCondLst>
                                  <p:childTnLst>
                                    <p:set>
                                      <p:cBhvr>
                                        <p:cTn id="71" dur="1" fill="hold">
                                          <p:stCondLst>
                                            <p:cond delay="0"/>
                                          </p:stCondLst>
                                        </p:cTn>
                                        <p:tgtEl>
                                          <p:spTgt spid="44"/>
                                        </p:tgtEl>
                                        <p:attrNameLst>
                                          <p:attrName>style.visibility</p:attrName>
                                        </p:attrNameLst>
                                      </p:cBhvr>
                                      <p:to>
                                        <p:strVal val="visible"/>
                                      </p:to>
                                    </p:set>
                                  </p:childTnLst>
                                </p:cTn>
                              </p:par>
                            </p:childTnLst>
                          </p:cTn>
                        </p:par>
                        <p:par>
                          <p:cTn id="72" fill="hold">
                            <p:stCondLst>
                              <p:cond delay="0"/>
                            </p:stCondLst>
                            <p:childTnLst>
                              <p:par>
                                <p:cTn id="73" presetID="26" presetClass="emph" presetSubtype="0" fill="hold" grpId="1" nodeType="afterEffect">
                                  <p:stCondLst>
                                    <p:cond delay="0"/>
                                  </p:stCondLst>
                                  <p:childTnLst>
                                    <p:animEffect transition="out" filter="fade">
                                      <p:cBhvr>
                                        <p:cTn id="74" dur="1000" tmFilter="0, 0; .2, .5; .8, .5; 1, 0"/>
                                        <p:tgtEl>
                                          <p:spTgt spid="44"/>
                                        </p:tgtEl>
                                      </p:cBhvr>
                                    </p:animEffect>
                                    <p:animScale>
                                      <p:cBhvr>
                                        <p:cTn id="75" dur="500" autoRev="1" fill="hold"/>
                                        <p:tgtEl>
                                          <p:spTgt spid="44"/>
                                        </p:tgtEl>
                                      </p:cBhvr>
                                      <p:by x="105000" y="105000"/>
                                    </p:animScale>
                                  </p:childTnLst>
                                </p:cTn>
                              </p:par>
                            </p:childTnLst>
                          </p:cTn>
                        </p:par>
                        <p:par>
                          <p:cTn id="76" fill="hold">
                            <p:stCondLst>
                              <p:cond delay="1000"/>
                            </p:stCondLst>
                            <p:childTnLst>
                              <p:par>
                                <p:cTn id="77" presetID="22" presetClass="exit" presetSubtype="4" fill="hold" grpId="2" nodeType="afterEffect">
                                  <p:stCondLst>
                                    <p:cond delay="0"/>
                                  </p:stCondLst>
                                  <p:childTnLst>
                                    <p:animEffect transition="out" filter="wipe(down)">
                                      <p:cBhvr>
                                        <p:cTn id="78" dur="500"/>
                                        <p:tgtEl>
                                          <p:spTgt spid="44"/>
                                        </p:tgtEl>
                                      </p:cBhvr>
                                    </p:animEffect>
                                    <p:set>
                                      <p:cBhvr>
                                        <p:cTn id="79" dur="1" fill="hold">
                                          <p:stCondLst>
                                            <p:cond delay="499"/>
                                          </p:stCondLst>
                                        </p:cTn>
                                        <p:tgtEl>
                                          <p:spTgt spid="44"/>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8" grpId="2" animBg="1"/>
      <p:bldP spid="19" grpId="0"/>
      <p:bldP spid="20" grpId="0"/>
      <p:bldP spid="23" grpId="0"/>
      <p:bldP spid="24" grpId="0"/>
      <p:bldP spid="25" grpId="0" animBg="1"/>
      <p:bldP spid="25" grpId="1" animBg="1"/>
      <p:bldP spid="26" grpId="0"/>
      <p:bldP spid="27" grpId="0"/>
      <p:bldP spid="36" grpId="0"/>
      <p:bldP spid="36" grpId="1"/>
      <p:bldP spid="38" grpId="0"/>
      <p:bldP spid="44" grpId="0" animBg="1"/>
      <p:bldP spid="44" grpId="1" animBg="1"/>
      <p:bldP spid="44" grpId="2"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642910" y="538443"/>
            <a:ext cx="5929354" cy="400110"/>
          </a:xfrm>
          <a:prstGeom prst="rect">
            <a:avLst/>
          </a:prstGeom>
          <a:noFill/>
          <a:ln w="9525">
            <a:noFill/>
            <a:miter lim="800000"/>
            <a:headEnd/>
            <a:tailEnd/>
          </a:ln>
        </p:spPr>
        <p:txBody>
          <a:bodyPr wrap="square">
            <a:spAutoFit/>
          </a:bodyPr>
          <a:lstStyle/>
          <a:p>
            <a:pPr algn="l">
              <a:spcBef>
                <a:spcPct val="50000"/>
              </a:spcBef>
            </a:pPr>
            <a:r>
              <a:rPr lang="zh-CN" altLang="en-US" sz="2000" dirty="0" smtClean="0">
                <a:solidFill>
                  <a:srgbClr val="0000FF"/>
                </a:solidFill>
                <a:latin typeface="楷体" pitchFamily="49" charset="-122"/>
                <a:ea typeface="楷体" pitchFamily="49" charset="-122"/>
              </a:rPr>
              <a:t>求</a:t>
            </a:r>
            <a:r>
              <a:rPr lang="zh-CN" altLang="en-US" sz="2000" dirty="0">
                <a:solidFill>
                  <a:srgbClr val="0000FF"/>
                </a:solidFill>
                <a:latin typeface="楷体" pitchFamily="49" charset="-122"/>
                <a:ea typeface="楷体" pitchFamily="49" charset="-122"/>
              </a:rPr>
              <a:t>单链表</a:t>
            </a:r>
            <a:r>
              <a:rPr lang="zh-CN" altLang="en-US" sz="2000">
                <a:solidFill>
                  <a:srgbClr val="0000FF"/>
                </a:solidFill>
                <a:latin typeface="楷体" pitchFamily="49" charset="-122"/>
                <a:ea typeface="楷体" pitchFamily="49" charset="-122"/>
              </a:rPr>
              <a:t>中</a:t>
            </a:r>
            <a:r>
              <a:rPr lang="zh-CN" altLang="en-US" sz="2000" smtClean="0">
                <a:solidFill>
                  <a:srgbClr val="0000FF"/>
                </a:solidFill>
                <a:latin typeface="楷体" pitchFamily="49" charset="-122"/>
                <a:ea typeface="楷体" pitchFamily="49" charset="-122"/>
              </a:rPr>
              <a:t>数据结点个数</a:t>
            </a:r>
            <a:r>
              <a:rPr lang="zh-CN" altLang="en-US" sz="2000" dirty="0" smtClean="0">
                <a:solidFill>
                  <a:srgbClr val="0000FF"/>
                </a:solidFill>
                <a:latin typeface="楷体" pitchFamily="49" charset="-122"/>
                <a:ea typeface="楷体" pitchFamily="49" charset="-122"/>
              </a:rPr>
              <a:t>递归算法如下：</a:t>
            </a:r>
            <a:endParaRPr lang="zh-CN" altLang="en-US" sz="2000" dirty="0">
              <a:solidFill>
                <a:srgbClr val="0000FF"/>
              </a:solidFill>
              <a:latin typeface="楷体" pitchFamily="49" charset="-122"/>
              <a:ea typeface="楷体" pitchFamily="49" charset="-122"/>
            </a:endParaRPr>
          </a:p>
        </p:txBody>
      </p:sp>
      <p:sp>
        <p:nvSpPr>
          <p:cNvPr id="26629" name="Text Box 5"/>
          <p:cNvSpPr txBox="1">
            <a:spLocks noChangeArrowheads="1"/>
          </p:cNvSpPr>
          <p:nvPr/>
        </p:nvSpPr>
        <p:spPr bwMode="auto">
          <a:xfrm>
            <a:off x="785786" y="1428736"/>
            <a:ext cx="5786478" cy="2194676"/>
          </a:xfrm>
          <a:prstGeom prst="rect">
            <a:avLst/>
          </a:prstGeom>
          <a:solidFill>
            <a:schemeClr val="bg1"/>
          </a:solidFill>
          <a:ln>
            <a:headEnd/>
            <a:tailEnd/>
          </a:ln>
          <a:scene3d>
            <a:camera prst="perspectiveRight"/>
            <a:lightRig rig="threePt" dir="t"/>
          </a:scene3d>
        </p:spPr>
        <p:style>
          <a:lnRef idx="1">
            <a:schemeClr val="accent1"/>
          </a:lnRef>
          <a:fillRef idx="2">
            <a:schemeClr val="accent1"/>
          </a:fillRef>
          <a:effectRef idx="1">
            <a:schemeClr val="accent1"/>
          </a:effectRef>
          <a:fontRef idx="minor">
            <a:schemeClr val="dk1"/>
          </a:fontRef>
        </p:style>
        <p:txBody>
          <a:bodyPr wrap="square" lIns="144000" tIns="108000" rIns="144000" bIns="108000">
            <a:spAutoFit/>
          </a:bodyPr>
          <a:lstStyle/>
          <a:p>
            <a:pPr algn="l" eaLnBrk="1" hangingPunct="1">
              <a:lnSpc>
                <a:spcPts val="2600"/>
              </a:lnSpc>
            </a:pPr>
            <a:r>
              <a:rPr lang="en-US" altLang="zh-CN" sz="1800" err="1">
                <a:solidFill>
                  <a:srgbClr val="0000FF"/>
                </a:solidFill>
                <a:latin typeface="Consolas" pitchFamily="49" charset="0"/>
                <a:cs typeface="Consolas" pitchFamily="49" charset="0"/>
              </a:rPr>
              <a:t>int</a:t>
            </a:r>
            <a:r>
              <a:rPr lang="en-US" altLang="zh-CN" sz="1800">
                <a:solidFill>
                  <a:srgbClr val="0000FF"/>
                </a:solidFill>
                <a:latin typeface="Consolas" pitchFamily="49" charset="0"/>
                <a:cs typeface="Consolas" pitchFamily="49" charset="0"/>
              </a:rPr>
              <a:t> </a:t>
            </a:r>
            <a:r>
              <a:rPr lang="en-US" altLang="zh-CN" sz="1800" smtClean="0">
                <a:solidFill>
                  <a:srgbClr val="FF0000"/>
                </a:solidFill>
                <a:latin typeface="Consolas" pitchFamily="49" charset="0"/>
                <a:cs typeface="Consolas" pitchFamily="49" charset="0"/>
              </a:rPr>
              <a:t>count</a:t>
            </a:r>
            <a:r>
              <a:rPr lang="en-US" altLang="zh-CN" sz="1800" smtClean="0">
                <a:solidFill>
                  <a:srgbClr val="0000FF"/>
                </a:solidFill>
                <a:latin typeface="Consolas" pitchFamily="49" charset="0"/>
                <a:cs typeface="Consolas" pitchFamily="49" charset="0"/>
              </a:rPr>
              <a:t>(LinkNode </a:t>
            </a:r>
            <a:r>
              <a:rPr lang="en-US" altLang="zh-CN" sz="1800" dirty="0">
                <a:solidFill>
                  <a:srgbClr val="0000FF"/>
                </a:solidFill>
                <a:latin typeface="Consolas" pitchFamily="49" charset="0"/>
                <a:cs typeface="Consolas" pitchFamily="49" charset="0"/>
              </a:rPr>
              <a:t>*L)</a:t>
            </a:r>
          </a:p>
          <a:p>
            <a:pPr algn="l" eaLnBrk="1" hangingPunct="1">
              <a:lnSpc>
                <a:spcPts val="2600"/>
              </a:lnSpc>
            </a:pPr>
            <a:r>
              <a:rPr lang="en-US" altLang="zh-CN" sz="1800" smtClean="0">
                <a:solidFill>
                  <a:srgbClr val="0000FF"/>
                </a:solidFill>
                <a:latin typeface="Consolas" pitchFamily="49" charset="0"/>
                <a:cs typeface="Consolas" pitchFamily="49" charset="0"/>
              </a:rPr>
              <a:t>{  if </a:t>
            </a:r>
            <a:r>
              <a:rPr lang="en-US" altLang="zh-CN" sz="1800" dirty="0">
                <a:solidFill>
                  <a:srgbClr val="0000FF"/>
                </a:solidFill>
                <a:latin typeface="Consolas" pitchFamily="49" charset="0"/>
                <a:cs typeface="Consolas" pitchFamily="49" charset="0"/>
              </a:rPr>
              <a:t>(L==NULL)</a:t>
            </a:r>
          </a:p>
          <a:p>
            <a:pPr algn="l" eaLnBrk="1" hangingPunct="1">
              <a:lnSpc>
                <a:spcPts val="2600"/>
              </a:lnSpc>
            </a:pPr>
            <a:r>
              <a:rPr lang="en-US" altLang="zh-CN" sz="1800" smtClean="0">
                <a:solidFill>
                  <a:srgbClr val="0000FF"/>
                </a:solidFill>
                <a:latin typeface="Consolas" pitchFamily="49" charset="0"/>
                <a:cs typeface="Consolas" pitchFamily="49" charset="0"/>
              </a:rPr>
              <a:t>      return </a:t>
            </a:r>
            <a:r>
              <a:rPr lang="en-US" altLang="zh-CN" sz="1800" dirty="0">
                <a:solidFill>
                  <a:srgbClr val="0000FF"/>
                </a:solidFill>
                <a:latin typeface="Consolas" pitchFamily="49" charset="0"/>
                <a:cs typeface="Consolas" pitchFamily="49" charset="0"/>
              </a:rPr>
              <a:t>0;</a:t>
            </a:r>
          </a:p>
          <a:p>
            <a:pPr algn="l" eaLnBrk="1" hangingPunct="1">
              <a:lnSpc>
                <a:spcPts val="2600"/>
              </a:lnSpc>
            </a:pPr>
            <a:r>
              <a:rPr lang="en-US" altLang="zh-CN" sz="1800">
                <a:solidFill>
                  <a:srgbClr val="0000FF"/>
                </a:solidFill>
                <a:latin typeface="Consolas" pitchFamily="49" charset="0"/>
                <a:cs typeface="Consolas" pitchFamily="49" charset="0"/>
              </a:rPr>
              <a:t>   </a:t>
            </a:r>
            <a:r>
              <a:rPr lang="en-US" altLang="zh-CN" sz="1800" smtClean="0">
                <a:solidFill>
                  <a:srgbClr val="0000FF"/>
                </a:solidFill>
                <a:latin typeface="Consolas" pitchFamily="49" charset="0"/>
                <a:cs typeface="Consolas" pitchFamily="49" charset="0"/>
              </a:rPr>
              <a:t>else</a:t>
            </a:r>
            <a:endParaRPr lang="en-US" altLang="zh-CN" sz="1800" dirty="0">
              <a:solidFill>
                <a:srgbClr val="0000FF"/>
              </a:solidFill>
              <a:latin typeface="Consolas" pitchFamily="49" charset="0"/>
              <a:cs typeface="Consolas" pitchFamily="49" charset="0"/>
            </a:endParaRPr>
          </a:p>
          <a:p>
            <a:pPr algn="l" eaLnBrk="1" hangingPunct="1">
              <a:lnSpc>
                <a:spcPts val="2600"/>
              </a:lnSpc>
            </a:pPr>
            <a:r>
              <a:rPr lang="en-US" altLang="zh-CN" sz="1800" smtClean="0">
                <a:solidFill>
                  <a:srgbClr val="0000FF"/>
                </a:solidFill>
                <a:latin typeface="Consolas" pitchFamily="49" charset="0"/>
                <a:cs typeface="Consolas" pitchFamily="49" charset="0"/>
              </a:rPr>
              <a:t>      return </a:t>
            </a:r>
            <a:r>
              <a:rPr lang="en-US" altLang="zh-CN" sz="1800" dirty="0">
                <a:solidFill>
                  <a:srgbClr val="FF0000"/>
                </a:solidFill>
                <a:latin typeface="Consolas" pitchFamily="49" charset="0"/>
                <a:cs typeface="Consolas" pitchFamily="49" charset="0"/>
              </a:rPr>
              <a:t>count</a:t>
            </a:r>
            <a:r>
              <a:rPr lang="en-US" altLang="zh-CN" sz="1800" dirty="0">
                <a:solidFill>
                  <a:srgbClr val="0000FF"/>
                </a:solidFill>
                <a:latin typeface="Consolas" pitchFamily="49" charset="0"/>
                <a:cs typeface="Consolas" pitchFamily="49" charset="0"/>
              </a:rPr>
              <a:t>(L-&gt;next)+1;</a:t>
            </a:r>
          </a:p>
          <a:p>
            <a:pPr algn="l" eaLnBrk="1" hangingPunct="1">
              <a:lnSpc>
                <a:spcPts val="2600"/>
              </a:lnSpc>
            </a:pPr>
            <a:r>
              <a:rPr lang="en-US" altLang="zh-CN" sz="1800" dirty="0">
                <a:solidFill>
                  <a:srgbClr val="0000FF"/>
                </a:solidFill>
                <a:latin typeface="Consolas" pitchFamily="49" charset="0"/>
                <a:cs typeface="Consolas" pitchFamily="49" charset="0"/>
              </a:rPr>
              <a:t>}</a:t>
            </a:r>
          </a:p>
        </p:txBody>
      </p:sp>
      <p:sp>
        <p:nvSpPr>
          <p:cNvPr id="7" name="灯片编号占位符 6"/>
          <p:cNvSpPr>
            <a:spLocks noGrp="1"/>
          </p:cNvSpPr>
          <p:nvPr>
            <p:ph type="sldNum" sz="quarter" idx="12"/>
          </p:nvPr>
        </p:nvSpPr>
        <p:spPr/>
        <p:txBody>
          <a:bodyPr/>
          <a:lstStyle/>
          <a:p>
            <a:fld id="{F225F2F7-8AD0-4BEA-91DC-61D82E2F5127}" type="slidenum">
              <a:rPr lang="en-US" altLang="zh-CN" smtClean="0"/>
              <a:pPr/>
              <a:t>71</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357422" y="142852"/>
            <a:ext cx="3429024" cy="400110"/>
          </a:xfrm>
          <a:prstGeom prst="rect">
            <a:avLst/>
          </a:prstGeom>
          <a:noFill/>
          <a:ln w="9525">
            <a:noFill/>
            <a:miter lim="800000"/>
            <a:headEnd/>
            <a:tailEnd/>
          </a:ln>
        </p:spPr>
        <p:txBody>
          <a:bodyPr wrap="square">
            <a:spAutoFit/>
          </a:bodyPr>
          <a:lstStyle/>
          <a:p>
            <a:pPr algn="ctr">
              <a:spcBef>
                <a:spcPct val="50000"/>
              </a:spcBef>
            </a:pPr>
            <a:r>
              <a:rPr lang="zh-CN" altLang="en-US" sz="2000" smtClean="0">
                <a:solidFill>
                  <a:srgbClr val="0000FF"/>
                </a:solidFill>
                <a:latin typeface="Consolas" pitchFamily="49" charset="0"/>
                <a:ea typeface="楷体" pitchFamily="49" charset="-122"/>
                <a:cs typeface="Consolas" pitchFamily="49" charset="0"/>
              </a:rPr>
              <a:t>不带头结点单</a:t>
            </a:r>
            <a:r>
              <a:rPr lang="zh-CN" altLang="en-US" sz="2000" dirty="0" smtClean="0">
                <a:solidFill>
                  <a:srgbClr val="0000FF"/>
                </a:solidFill>
                <a:latin typeface="Consolas" pitchFamily="49" charset="0"/>
                <a:ea typeface="楷体" pitchFamily="49" charset="-122"/>
                <a:cs typeface="Consolas" pitchFamily="49" charset="0"/>
              </a:rPr>
              <a:t>链表</a:t>
            </a:r>
            <a:r>
              <a:rPr lang="en-US" altLang="zh-CN" sz="2000" i="1" dirty="0" smtClean="0">
                <a:solidFill>
                  <a:srgbClr val="0000FF"/>
                </a:solidFill>
                <a:latin typeface="Consolas" pitchFamily="49" charset="0"/>
                <a:ea typeface="楷体" pitchFamily="49" charset="-122"/>
                <a:cs typeface="Consolas" pitchFamily="49" charset="0"/>
              </a:rPr>
              <a:t>L</a:t>
            </a:r>
            <a:endParaRPr lang="zh-CN" altLang="en-US" sz="2000" dirty="0">
              <a:solidFill>
                <a:srgbClr val="0000FF"/>
              </a:solidFill>
              <a:latin typeface="Consolas" pitchFamily="49" charset="0"/>
              <a:ea typeface="楷体" pitchFamily="49" charset="-122"/>
              <a:cs typeface="Consolas" pitchFamily="49" charset="0"/>
            </a:endParaRPr>
          </a:p>
        </p:txBody>
      </p:sp>
      <p:sp>
        <p:nvSpPr>
          <p:cNvPr id="7" name="Text Box 2"/>
          <p:cNvSpPr txBox="1">
            <a:spLocks noChangeArrowheads="1"/>
          </p:cNvSpPr>
          <p:nvPr/>
        </p:nvSpPr>
        <p:spPr bwMode="auto">
          <a:xfrm>
            <a:off x="142844" y="857232"/>
            <a:ext cx="3571900" cy="40011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spcBef>
                <a:spcPct val="50000"/>
              </a:spcBef>
            </a:pPr>
            <a:r>
              <a:rPr lang="zh-CN" altLang="en-US" sz="2000" smtClean="0">
                <a:solidFill>
                  <a:srgbClr val="FF00FF"/>
                </a:solidFill>
                <a:latin typeface="Consolas" pitchFamily="49" charset="0"/>
                <a:ea typeface="楷体" pitchFamily="49" charset="-122"/>
                <a:cs typeface="Consolas" pitchFamily="49" charset="0"/>
                <a:sym typeface="Wingdings"/>
              </a:rPr>
              <a:t> </a:t>
            </a:r>
            <a:r>
              <a:rPr lang="zh-CN" altLang="en-US" sz="2000" smtClean="0">
                <a:solidFill>
                  <a:srgbClr val="FF00FF"/>
                </a:solidFill>
                <a:latin typeface="Consolas" pitchFamily="49" charset="0"/>
                <a:ea typeface="楷体" pitchFamily="49" charset="-122"/>
                <a:cs typeface="Consolas" pitchFamily="49" charset="0"/>
              </a:rPr>
              <a:t>正向</a:t>
            </a:r>
            <a:r>
              <a:rPr lang="zh-CN" altLang="en-US" sz="2000" smtClean="0">
                <a:solidFill>
                  <a:srgbClr val="0000FF"/>
                </a:solidFill>
                <a:latin typeface="Consolas" pitchFamily="49" charset="0"/>
                <a:ea typeface="楷体" pitchFamily="49" charset="-122"/>
                <a:cs typeface="Consolas" pitchFamily="49" charset="0"/>
              </a:rPr>
              <a:t>显示</a:t>
            </a:r>
            <a:r>
              <a:rPr lang="zh-CN" altLang="en-US" sz="2000" smtClean="0">
                <a:solidFill>
                  <a:srgbClr val="FF00FF"/>
                </a:solidFill>
                <a:latin typeface="Consolas" pitchFamily="49" charset="0"/>
                <a:ea typeface="楷体" pitchFamily="49" charset="-122"/>
                <a:cs typeface="Consolas" pitchFamily="49" charset="0"/>
              </a:rPr>
              <a:t>所有结点值</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12" name="Text Box 2"/>
          <p:cNvSpPr txBox="1">
            <a:spLocks noChangeArrowheads="1"/>
          </p:cNvSpPr>
          <p:nvPr/>
        </p:nvSpPr>
        <p:spPr bwMode="auto">
          <a:xfrm>
            <a:off x="4786314" y="885804"/>
            <a:ext cx="3571900" cy="40011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spcBef>
                <a:spcPct val="50000"/>
              </a:spcBef>
            </a:pPr>
            <a:r>
              <a:rPr lang="zh-CN" altLang="en-US" sz="2000" smtClean="0">
                <a:solidFill>
                  <a:srgbClr val="FF00FF"/>
                </a:solidFill>
                <a:latin typeface="Consolas" pitchFamily="49" charset="0"/>
                <a:ea typeface="楷体" pitchFamily="49" charset="-122"/>
                <a:cs typeface="Consolas" pitchFamily="49" charset="0"/>
                <a:sym typeface="Wingdings"/>
              </a:rPr>
              <a:t> </a:t>
            </a:r>
            <a:r>
              <a:rPr lang="zh-CN" altLang="en-US" sz="2000" smtClean="0">
                <a:solidFill>
                  <a:srgbClr val="FF00FF"/>
                </a:solidFill>
                <a:latin typeface="Consolas" pitchFamily="49" charset="0"/>
                <a:ea typeface="楷体" pitchFamily="49" charset="-122"/>
                <a:cs typeface="Consolas" pitchFamily="49" charset="0"/>
              </a:rPr>
              <a:t>反向</a:t>
            </a:r>
            <a:r>
              <a:rPr lang="zh-CN" altLang="en-US" sz="2000" smtClean="0">
                <a:solidFill>
                  <a:srgbClr val="0000FF"/>
                </a:solidFill>
                <a:latin typeface="Consolas" pitchFamily="49" charset="0"/>
                <a:ea typeface="楷体" pitchFamily="49" charset="-122"/>
                <a:cs typeface="Consolas" pitchFamily="49" charset="0"/>
              </a:rPr>
              <a:t>显示</a:t>
            </a:r>
            <a:r>
              <a:rPr lang="zh-CN" altLang="en-US" sz="2000" smtClean="0">
                <a:solidFill>
                  <a:srgbClr val="FF00FF"/>
                </a:solidFill>
                <a:latin typeface="Consolas" pitchFamily="49" charset="0"/>
                <a:ea typeface="楷体" pitchFamily="49" charset="-122"/>
                <a:cs typeface="Consolas" pitchFamily="49" charset="0"/>
              </a:rPr>
              <a:t>所有结点值</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24" name="Rectangle 3"/>
          <p:cNvSpPr>
            <a:spLocks noChangeArrowheads="1"/>
          </p:cNvSpPr>
          <p:nvPr/>
        </p:nvSpPr>
        <p:spPr bwMode="auto">
          <a:xfrm>
            <a:off x="1220759" y="2664227"/>
            <a:ext cx="504825"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eaLnBrk="1" hangingPunct="1">
              <a:lnSpc>
                <a:spcPts val="2000"/>
              </a:lnSpc>
            </a:pP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1</a:t>
            </a:r>
            <a:endParaRPr lang="en-US" altLang="zh-CN" sz="2000" baseline="-25000" dirty="0">
              <a:solidFill>
                <a:srgbClr val="0000FF"/>
              </a:solidFill>
              <a:latin typeface="Consolas" pitchFamily="49" charset="0"/>
              <a:ea typeface="楷体" pitchFamily="49" charset="-122"/>
              <a:cs typeface="Consolas" pitchFamily="49" charset="0"/>
            </a:endParaRPr>
          </a:p>
        </p:txBody>
      </p:sp>
      <p:sp>
        <p:nvSpPr>
          <p:cNvPr id="25" name="Rectangle 4"/>
          <p:cNvSpPr>
            <a:spLocks noChangeArrowheads="1"/>
          </p:cNvSpPr>
          <p:nvPr/>
        </p:nvSpPr>
        <p:spPr bwMode="auto">
          <a:xfrm>
            <a:off x="1725584" y="2664227"/>
            <a:ext cx="504825"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sz="2000">
              <a:solidFill>
                <a:srgbClr val="0000FF"/>
              </a:solidFill>
              <a:latin typeface="Consolas" pitchFamily="49" charset="0"/>
              <a:ea typeface="楷体" pitchFamily="49" charset="-122"/>
              <a:cs typeface="Consolas" pitchFamily="49" charset="0"/>
            </a:endParaRPr>
          </a:p>
        </p:txBody>
      </p:sp>
      <p:sp>
        <p:nvSpPr>
          <p:cNvPr id="26" name="Rectangle 5"/>
          <p:cNvSpPr>
            <a:spLocks noChangeArrowheads="1"/>
          </p:cNvSpPr>
          <p:nvPr/>
        </p:nvSpPr>
        <p:spPr bwMode="auto">
          <a:xfrm>
            <a:off x="2660622" y="2664227"/>
            <a:ext cx="504825"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eaLnBrk="1" hangingPunct="1">
              <a:lnSpc>
                <a:spcPts val="2000"/>
              </a:lnSpc>
            </a:pP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2</a:t>
            </a:r>
          </a:p>
        </p:txBody>
      </p:sp>
      <p:sp>
        <p:nvSpPr>
          <p:cNvPr id="27" name="Rectangle 6"/>
          <p:cNvSpPr>
            <a:spLocks noChangeArrowheads="1"/>
          </p:cNvSpPr>
          <p:nvPr/>
        </p:nvSpPr>
        <p:spPr bwMode="auto">
          <a:xfrm>
            <a:off x="3165447" y="2664227"/>
            <a:ext cx="504825"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sz="2000">
              <a:solidFill>
                <a:srgbClr val="0000FF"/>
              </a:solidFill>
              <a:latin typeface="Consolas" pitchFamily="49" charset="0"/>
              <a:ea typeface="楷体" pitchFamily="49" charset="-122"/>
              <a:cs typeface="Consolas" pitchFamily="49" charset="0"/>
            </a:endParaRPr>
          </a:p>
        </p:txBody>
      </p:sp>
      <p:sp>
        <p:nvSpPr>
          <p:cNvPr id="28" name="Rectangle 7"/>
          <p:cNvSpPr>
            <a:spLocks noChangeArrowheads="1"/>
          </p:cNvSpPr>
          <p:nvPr/>
        </p:nvSpPr>
        <p:spPr bwMode="auto">
          <a:xfrm>
            <a:off x="5322859" y="2657883"/>
            <a:ext cx="504825"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eaLnBrk="1" hangingPunct="1">
              <a:lnSpc>
                <a:spcPts val="2000"/>
              </a:lnSpc>
            </a:pPr>
            <a:r>
              <a:rPr lang="en-US" altLang="zh-CN" sz="2000" i="1" dirty="0">
                <a:solidFill>
                  <a:srgbClr val="0000FF"/>
                </a:solidFill>
                <a:latin typeface="Consolas" pitchFamily="49" charset="0"/>
                <a:ea typeface="楷体" pitchFamily="49" charset="-122"/>
                <a:cs typeface="Consolas" pitchFamily="49" charset="0"/>
              </a:rPr>
              <a:t>a</a:t>
            </a:r>
            <a:r>
              <a:rPr lang="en-US" altLang="zh-CN" sz="2000" i="1" baseline="-25000" dirty="0">
                <a:solidFill>
                  <a:srgbClr val="0000FF"/>
                </a:solidFill>
                <a:latin typeface="Consolas" pitchFamily="49" charset="0"/>
                <a:ea typeface="楷体" pitchFamily="49" charset="-122"/>
                <a:cs typeface="Consolas" pitchFamily="49" charset="0"/>
              </a:rPr>
              <a:t>n</a:t>
            </a:r>
          </a:p>
        </p:txBody>
      </p:sp>
      <p:sp>
        <p:nvSpPr>
          <p:cNvPr id="29" name="Line 9"/>
          <p:cNvSpPr>
            <a:spLocks noChangeShapeType="1"/>
          </p:cNvSpPr>
          <p:nvPr/>
        </p:nvSpPr>
        <p:spPr bwMode="auto">
          <a:xfrm>
            <a:off x="2012922" y="2846790"/>
            <a:ext cx="647700" cy="0"/>
          </a:xfrm>
          <a:prstGeom prst="line">
            <a:avLst/>
          </a:prstGeom>
          <a:noFill/>
          <a:ln w="28575">
            <a:solidFill>
              <a:srgbClr val="9900FF"/>
            </a:solidFill>
            <a:miter lim="800000"/>
            <a:headEnd/>
            <a:tailEnd type="triangle" w="med" len="med"/>
          </a:ln>
        </p:spPr>
        <p:txBody>
          <a:bodyPr wrap="none"/>
          <a:lstStyle/>
          <a:p>
            <a:endParaRPr lang="zh-CN" altLang="en-US">
              <a:latin typeface="Consolas" pitchFamily="49" charset="0"/>
              <a:ea typeface="楷体" pitchFamily="49" charset="-122"/>
              <a:cs typeface="Consolas" pitchFamily="49" charset="0"/>
            </a:endParaRPr>
          </a:p>
        </p:txBody>
      </p:sp>
      <p:sp>
        <p:nvSpPr>
          <p:cNvPr id="30" name="Line 10"/>
          <p:cNvSpPr>
            <a:spLocks noChangeShapeType="1"/>
          </p:cNvSpPr>
          <p:nvPr/>
        </p:nvSpPr>
        <p:spPr bwMode="auto">
          <a:xfrm>
            <a:off x="3454372" y="2854727"/>
            <a:ext cx="647700" cy="0"/>
          </a:xfrm>
          <a:prstGeom prst="line">
            <a:avLst/>
          </a:prstGeom>
          <a:noFill/>
          <a:ln w="28575">
            <a:solidFill>
              <a:srgbClr val="9900FF"/>
            </a:solidFill>
            <a:miter lim="800000"/>
            <a:headEnd/>
            <a:tailEnd type="triangle" w="med" len="med"/>
          </a:ln>
        </p:spPr>
        <p:txBody>
          <a:bodyPr wrap="none"/>
          <a:lstStyle/>
          <a:p>
            <a:endParaRPr lang="zh-CN" altLang="en-US">
              <a:latin typeface="Consolas" pitchFamily="49" charset="0"/>
              <a:ea typeface="楷体" pitchFamily="49" charset="-122"/>
              <a:cs typeface="Consolas" pitchFamily="49" charset="0"/>
            </a:endParaRPr>
          </a:p>
        </p:txBody>
      </p:sp>
      <p:sp>
        <p:nvSpPr>
          <p:cNvPr id="31" name="Line 11"/>
          <p:cNvSpPr>
            <a:spLocks noChangeShapeType="1"/>
          </p:cNvSpPr>
          <p:nvPr/>
        </p:nvSpPr>
        <p:spPr bwMode="auto">
          <a:xfrm>
            <a:off x="4676747" y="2854727"/>
            <a:ext cx="647700" cy="0"/>
          </a:xfrm>
          <a:prstGeom prst="line">
            <a:avLst/>
          </a:prstGeom>
          <a:noFill/>
          <a:ln w="28575">
            <a:solidFill>
              <a:srgbClr val="9900FF"/>
            </a:solidFill>
            <a:miter lim="800000"/>
            <a:headEnd/>
            <a:tailEnd type="triangle" w="med" len="med"/>
          </a:ln>
        </p:spPr>
        <p:txBody>
          <a:bodyPr wrap="none"/>
          <a:lstStyle/>
          <a:p>
            <a:endParaRPr lang="zh-CN" altLang="en-US">
              <a:latin typeface="Consolas" pitchFamily="49" charset="0"/>
              <a:ea typeface="楷体" pitchFamily="49" charset="-122"/>
              <a:cs typeface="Consolas" pitchFamily="49" charset="0"/>
            </a:endParaRPr>
          </a:p>
        </p:txBody>
      </p:sp>
      <p:sp>
        <p:nvSpPr>
          <p:cNvPr id="32" name="Text Box 12"/>
          <p:cNvSpPr txBox="1">
            <a:spLocks noChangeArrowheads="1"/>
          </p:cNvSpPr>
          <p:nvPr/>
        </p:nvSpPr>
        <p:spPr bwMode="auto">
          <a:xfrm>
            <a:off x="4029071" y="2552694"/>
            <a:ext cx="720725" cy="457200"/>
          </a:xfrm>
          <a:prstGeom prst="rect">
            <a:avLst/>
          </a:prstGeom>
          <a:noFill/>
          <a:ln w="9525">
            <a:noFill/>
            <a:miter lim="800000"/>
            <a:headEnd/>
            <a:tailEnd/>
          </a:ln>
        </p:spPr>
        <p:txBody>
          <a:bodyPr>
            <a:spAutoFit/>
          </a:bodyPr>
          <a:lstStyle/>
          <a:p>
            <a:pPr algn="l" eaLnBrk="1" hangingPunct="1">
              <a:spcBef>
                <a:spcPct val="50000"/>
              </a:spcBef>
            </a:pPr>
            <a:r>
              <a:rPr lang="en-US" altLang="zh-CN">
                <a:latin typeface="Consolas" pitchFamily="49" charset="0"/>
                <a:ea typeface="楷体" pitchFamily="49" charset="-122"/>
                <a:cs typeface="Consolas" pitchFamily="49" charset="0"/>
              </a:rPr>
              <a:t>...</a:t>
            </a:r>
          </a:p>
        </p:txBody>
      </p:sp>
      <p:sp>
        <p:nvSpPr>
          <p:cNvPr id="33" name="Line 13"/>
          <p:cNvSpPr>
            <a:spLocks noChangeShapeType="1"/>
          </p:cNvSpPr>
          <p:nvPr/>
        </p:nvSpPr>
        <p:spPr bwMode="auto">
          <a:xfrm>
            <a:off x="861984" y="2880127"/>
            <a:ext cx="358775" cy="0"/>
          </a:xfrm>
          <a:prstGeom prst="line">
            <a:avLst/>
          </a:prstGeom>
          <a:noFill/>
          <a:ln w="28575">
            <a:solidFill>
              <a:srgbClr val="9900FF"/>
            </a:solidFill>
            <a:miter lim="800000"/>
            <a:headEnd/>
            <a:tailEnd type="triangle" w="med" len="med"/>
          </a:ln>
        </p:spPr>
        <p:txBody>
          <a:bodyPr wrap="none"/>
          <a:lstStyle/>
          <a:p>
            <a:endParaRPr lang="zh-CN" altLang="en-US">
              <a:latin typeface="Consolas" pitchFamily="49" charset="0"/>
              <a:ea typeface="楷体" pitchFamily="49" charset="-122"/>
              <a:cs typeface="Consolas" pitchFamily="49" charset="0"/>
            </a:endParaRPr>
          </a:p>
        </p:txBody>
      </p:sp>
      <p:sp>
        <p:nvSpPr>
          <p:cNvPr id="34" name="Text Box 14"/>
          <p:cNvSpPr txBox="1">
            <a:spLocks noChangeArrowheads="1"/>
          </p:cNvSpPr>
          <p:nvPr/>
        </p:nvSpPr>
        <p:spPr bwMode="auto">
          <a:xfrm>
            <a:off x="500034" y="2519765"/>
            <a:ext cx="504825" cy="457200"/>
          </a:xfrm>
          <a:prstGeom prst="rect">
            <a:avLst/>
          </a:prstGeom>
          <a:noFill/>
          <a:ln w="9525">
            <a:noFill/>
            <a:miter lim="800000"/>
            <a:headEnd/>
            <a:tailEnd/>
          </a:ln>
        </p:spPr>
        <p:txBody>
          <a:bodyPr>
            <a:spAutoFit/>
          </a:bodyPr>
          <a:lstStyle/>
          <a:p>
            <a:pPr algn="l" eaLnBrk="1" hangingPunct="1">
              <a:spcBef>
                <a:spcPct val="50000"/>
              </a:spcBef>
            </a:pPr>
            <a:r>
              <a:rPr lang="en-US" altLang="zh-CN" i="1" dirty="0">
                <a:latin typeface="Consolas" pitchFamily="49" charset="0"/>
                <a:ea typeface="楷体" pitchFamily="49" charset="-122"/>
                <a:cs typeface="Consolas" pitchFamily="49" charset="0"/>
              </a:rPr>
              <a:t>L</a:t>
            </a:r>
          </a:p>
        </p:txBody>
      </p:sp>
      <p:sp>
        <p:nvSpPr>
          <p:cNvPr id="36" name="AutoShape 15"/>
          <p:cNvSpPr>
            <a:spLocks/>
          </p:cNvSpPr>
          <p:nvPr/>
        </p:nvSpPr>
        <p:spPr bwMode="auto">
          <a:xfrm rot="5400000">
            <a:off x="3611535" y="343304"/>
            <a:ext cx="188909" cy="4103687"/>
          </a:xfrm>
          <a:prstGeom prst="leftBrace">
            <a:avLst>
              <a:gd name="adj1" fmla="val 468297"/>
              <a:gd name="adj2" fmla="val 50000"/>
            </a:avLst>
          </a:prstGeom>
          <a:noFill/>
          <a:ln w="28575">
            <a:solidFill>
              <a:schemeClr val="tx1"/>
            </a:solidFill>
            <a:miter lim="800000"/>
            <a:headEnd/>
            <a:tailEnd/>
          </a:ln>
        </p:spPr>
        <p:txBody>
          <a:bodyPr wrap="none" anchor="ctr"/>
          <a:lstStyle/>
          <a:p>
            <a:endParaRPr lang="zh-CN" altLang="en-US">
              <a:latin typeface="Consolas" pitchFamily="49" charset="0"/>
              <a:ea typeface="楷体" pitchFamily="49" charset="-122"/>
              <a:cs typeface="Consolas" pitchFamily="49" charset="0"/>
            </a:endParaRPr>
          </a:p>
        </p:txBody>
      </p:sp>
      <p:sp>
        <p:nvSpPr>
          <p:cNvPr id="37" name="Text Box 16"/>
          <p:cNvSpPr txBox="1">
            <a:spLocks noChangeArrowheads="1"/>
          </p:cNvSpPr>
          <p:nvPr/>
        </p:nvSpPr>
        <p:spPr bwMode="auto">
          <a:xfrm>
            <a:off x="2786050" y="1741877"/>
            <a:ext cx="5286412" cy="400110"/>
          </a:xfrm>
          <a:prstGeom prst="rect">
            <a:avLst/>
          </a:prstGeom>
          <a:noFill/>
          <a:ln w="9525">
            <a:noFill/>
            <a:miter lim="800000"/>
            <a:headEnd/>
            <a:tailEnd/>
          </a:ln>
        </p:spPr>
        <p:txBody>
          <a:bodyPr wrap="square">
            <a:spAutoFit/>
          </a:bodyPr>
          <a:lstStyle/>
          <a:p>
            <a:pPr algn="l" eaLnBrk="1" hangingPunct="1">
              <a:spcBef>
                <a:spcPct val="50000"/>
              </a:spcBef>
            </a:pPr>
            <a:r>
              <a:rPr lang="en-US" altLang="zh-CN" sz="2000" i="1" dirty="0">
                <a:latin typeface="Consolas" pitchFamily="49" charset="0"/>
                <a:ea typeface="楷体" pitchFamily="49" charset="-122"/>
                <a:cs typeface="Consolas" pitchFamily="49" charset="0"/>
              </a:rPr>
              <a:t>f</a:t>
            </a:r>
            <a:r>
              <a:rPr lang="en-US" altLang="zh-CN" sz="2000" dirty="0">
                <a:latin typeface="Consolas" pitchFamily="49" charset="0"/>
                <a:ea typeface="楷体" pitchFamily="49" charset="-122"/>
                <a:cs typeface="Consolas" pitchFamily="49" charset="0"/>
              </a:rPr>
              <a:t>(</a:t>
            </a:r>
            <a:r>
              <a:rPr lang="en-US" altLang="zh-CN" sz="2000" i="1" dirty="0">
                <a:latin typeface="Consolas" pitchFamily="49" charset="0"/>
                <a:ea typeface="楷体" pitchFamily="49" charset="-122"/>
                <a:cs typeface="Consolas" pitchFamily="49" charset="0"/>
              </a:rPr>
              <a:t>L</a:t>
            </a:r>
            <a:r>
              <a:rPr lang="en-US" altLang="zh-CN" sz="2000" dirty="0">
                <a:latin typeface="Consolas" pitchFamily="49" charset="0"/>
                <a:ea typeface="楷体" pitchFamily="49" charset="-122"/>
                <a:cs typeface="Consolas" pitchFamily="49" charset="0"/>
              </a:rPr>
              <a:t>)</a:t>
            </a:r>
            <a:r>
              <a:rPr lang="zh-CN" altLang="en-US" sz="2000" dirty="0">
                <a:latin typeface="Consolas" pitchFamily="49" charset="0"/>
                <a:ea typeface="楷体" pitchFamily="49" charset="-122"/>
                <a:cs typeface="Consolas" pitchFamily="49" charset="0"/>
              </a:rPr>
              <a:t>：</a:t>
            </a:r>
            <a:r>
              <a:rPr lang="zh-CN" altLang="en-US" sz="2000">
                <a:latin typeface="Consolas" pitchFamily="49" charset="0"/>
                <a:ea typeface="楷体" pitchFamily="49" charset="-122"/>
                <a:cs typeface="Consolas" pitchFamily="49" charset="0"/>
              </a:rPr>
              <a:t>大</a:t>
            </a:r>
            <a:r>
              <a:rPr lang="zh-CN" altLang="en-US" sz="2000" smtClean="0">
                <a:latin typeface="Consolas" pitchFamily="49" charset="0"/>
                <a:ea typeface="楷体" pitchFamily="49" charset="-122"/>
                <a:cs typeface="Consolas" pitchFamily="49" charset="0"/>
              </a:rPr>
              <a:t>问题，输出</a:t>
            </a:r>
            <a:r>
              <a:rPr lang="en-US" altLang="zh-CN" sz="2000" i="1" smtClean="0">
                <a:latin typeface="Consolas" pitchFamily="49" charset="0"/>
                <a:ea typeface="楷体" pitchFamily="49" charset="-122"/>
                <a:cs typeface="Consolas" pitchFamily="49" charset="0"/>
              </a:rPr>
              <a:t>a</a:t>
            </a:r>
            <a:r>
              <a:rPr lang="en-US" altLang="zh-CN" sz="2000" baseline="-25000" smtClean="0">
                <a:latin typeface="Consolas" pitchFamily="49" charset="0"/>
                <a:ea typeface="楷体" pitchFamily="49" charset="-122"/>
                <a:cs typeface="Consolas" pitchFamily="49" charset="0"/>
              </a:rPr>
              <a:t>1</a:t>
            </a:r>
            <a:r>
              <a:rPr lang="zh-CN" altLang="en-US" sz="2000" smtClean="0">
                <a:latin typeface="Consolas" pitchFamily="49" charset="0"/>
                <a:ea typeface="楷体" pitchFamily="49" charset="-122"/>
                <a:cs typeface="Consolas" pitchFamily="49" charset="0"/>
              </a:rPr>
              <a:t>，</a:t>
            </a:r>
            <a:r>
              <a:rPr lang="en-US" altLang="zh-CN" sz="2000" i="1" smtClean="0">
                <a:latin typeface="Consolas" pitchFamily="49" charset="0"/>
                <a:ea typeface="楷体" pitchFamily="49" charset="-122"/>
                <a:cs typeface="Consolas" pitchFamily="49" charset="0"/>
              </a:rPr>
              <a:t>a</a:t>
            </a:r>
            <a:r>
              <a:rPr lang="en-US" altLang="zh-CN" sz="2000" baseline="-25000" smtClean="0">
                <a:latin typeface="Consolas" pitchFamily="49" charset="0"/>
                <a:ea typeface="楷体" pitchFamily="49" charset="-122"/>
                <a:cs typeface="Consolas" pitchFamily="49" charset="0"/>
              </a:rPr>
              <a:t>2</a:t>
            </a:r>
            <a:r>
              <a:rPr lang="zh-CN" altLang="en-US" sz="2000" smtClean="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sym typeface="Symbol"/>
              </a:rPr>
              <a:t></a:t>
            </a:r>
            <a:r>
              <a:rPr lang="zh-CN" altLang="en-US" sz="2000" smtClean="0">
                <a:latin typeface="Consolas" pitchFamily="49" charset="0"/>
                <a:ea typeface="楷体" pitchFamily="49" charset="-122"/>
                <a:cs typeface="Consolas" pitchFamily="49" charset="0"/>
                <a:sym typeface="Symbol"/>
              </a:rPr>
              <a:t>，</a:t>
            </a:r>
            <a:r>
              <a:rPr lang="en-US" altLang="zh-CN" sz="2000" i="1" smtClean="0">
                <a:latin typeface="Consolas" pitchFamily="49" charset="0"/>
                <a:ea typeface="楷体" pitchFamily="49" charset="-122"/>
                <a:cs typeface="Consolas" pitchFamily="49" charset="0"/>
                <a:sym typeface="Symbol"/>
              </a:rPr>
              <a:t>a</a:t>
            </a:r>
            <a:r>
              <a:rPr lang="en-US" altLang="zh-CN" sz="2000" i="1" baseline="-25000" smtClean="0">
                <a:latin typeface="Consolas" pitchFamily="49" charset="0"/>
                <a:ea typeface="楷体" pitchFamily="49" charset="-122"/>
                <a:cs typeface="Consolas" pitchFamily="49" charset="0"/>
                <a:sym typeface="Symbol"/>
              </a:rPr>
              <a:t>n</a:t>
            </a:r>
            <a:endParaRPr lang="zh-CN" altLang="en-US" sz="2000" i="1" baseline="-25000" dirty="0">
              <a:latin typeface="Consolas" pitchFamily="49" charset="0"/>
              <a:ea typeface="楷体" pitchFamily="49" charset="-122"/>
              <a:cs typeface="Consolas" pitchFamily="49" charset="0"/>
            </a:endParaRPr>
          </a:p>
        </p:txBody>
      </p:sp>
      <p:sp>
        <p:nvSpPr>
          <p:cNvPr id="39" name="Text Box 17"/>
          <p:cNvSpPr txBox="1">
            <a:spLocks noChangeArrowheads="1"/>
          </p:cNvSpPr>
          <p:nvPr/>
        </p:nvSpPr>
        <p:spPr bwMode="auto">
          <a:xfrm>
            <a:off x="3000364" y="3527827"/>
            <a:ext cx="5143536" cy="400110"/>
          </a:xfrm>
          <a:prstGeom prst="rect">
            <a:avLst/>
          </a:prstGeom>
          <a:noFill/>
          <a:ln w="9525">
            <a:noFill/>
            <a:miter lim="800000"/>
            <a:headEnd/>
            <a:tailEnd/>
          </a:ln>
        </p:spPr>
        <p:txBody>
          <a:bodyPr wrap="square">
            <a:spAutoFit/>
          </a:bodyPr>
          <a:lstStyle/>
          <a:p>
            <a:pPr>
              <a:spcBef>
                <a:spcPct val="50000"/>
              </a:spcBef>
            </a:pPr>
            <a:r>
              <a:rPr lang="en-US" altLang="zh-CN" sz="2000" i="1" dirty="0" smtClean="0">
                <a:latin typeface="Consolas" pitchFamily="49" charset="0"/>
                <a:ea typeface="楷体" pitchFamily="49" charset="-122"/>
                <a:cs typeface="Consolas" pitchFamily="49" charset="0"/>
              </a:rPr>
              <a:t>f</a:t>
            </a:r>
            <a:r>
              <a:rPr lang="en-US" altLang="zh-CN" sz="2000" dirty="0" smtClean="0">
                <a:latin typeface="Consolas" pitchFamily="49" charset="0"/>
                <a:ea typeface="楷体" pitchFamily="49" charset="-122"/>
                <a:cs typeface="Consolas" pitchFamily="49" charset="0"/>
              </a:rPr>
              <a:t>(</a:t>
            </a:r>
            <a:r>
              <a:rPr lang="en-US" altLang="zh-CN" sz="2000" i="1" dirty="0" smtClean="0">
                <a:latin typeface="Consolas" pitchFamily="49" charset="0"/>
                <a:ea typeface="楷体" pitchFamily="49" charset="-122"/>
                <a:cs typeface="Consolas" pitchFamily="49" charset="0"/>
              </a:rPr>
              <a:t>L</a:t>
            </a:r>
            <a:r>
              <a:rPr lang="en-US" altLang="zh-CN" sz="2000" dirty="0" smtClean="0">
                <a:latin typeface="Consolas" pitchFamily="49" charset="0"/>
                <a:ea typeface="+mj-ea"/>
                <a:cs typeface="Consolas" pitchFamily="49" charset="0"/>
              </a:rPr>
              <a:t>-</a:t>
            </a:r>
            <a:r>
              <a:rPr lang="en-US" altLang="zh-CN" sz="2000" dirty="0" smtClean="0">
                <a:latin typeface="Consolas" pitchFamily="49" charset="0"/>
                <a:ea typeface="楷体" pitchFamily="49" charset="-122"/>
                <a:cs typeface="Consolas" pitchFamily="49" charset="0"/>
              </a:rPr>
              <a:t>&gt;next</a:t>
            </a:r>
            <a:r>
              <a:rPr lang="en-US" altLang="zh-CN" sz="2000" dirty="0">
                <a:latin typeface="Consolas" pitchFamily="49" charset="0"/>
                <a:ea typeface="楷体" pitchFamily="49" charset="-122"/>
                <a:cs typeface="Consolas" pitchFamily="49" charset="0"/>
              </a:rPr>
              <a:t>)</a:t>
            </a:r>
            <a:r>
              <a:rPr lang="zh-CN" altLang="en-US" sz="2000" dirty="0">
                <a:latin typeface="Consolas" pitchFamily="49" charset="0"/>
                <a:ea typeface="楷体" pitchFamily="49" charset="-122"/>
                <a:cs typeface="Consolas" pitchFamily="49" charset="0"/>
              </a:rPr>
              <a:t>：</a:t>
            </a:r>
            <a:r>
              <a:rPr lang="zh-CN" altLang="en-US" sz="2000">
                <a:latin typeface="Consolas" pitchFamily="49" charset="0"/>
                <a:ea typeface="楷体" pitchFamily="49" charset="-122"/>
                <a:cs typeface="Consolas" pitchFamily="49" charset="0"/>
              </a:rPr>
              <a:t>小</a:t>
            </a:r>
            <a:r>
              <a:rPr lang="zh-CN" altLang="en-US" sz="2000" smtClean="0">
                <a:latin typeface="Consolas" pitchFamily="49" charset="0"/>
                <a:ea typeface="楷体" pitchFamily="49" charset="-122"/>
                <a:cs typeface="Consolas" pitchFamily="49" charset="0"/>
              </a:rPr>
              <a:t>问题，输出</a:t>
            </a:r>
            <a:r>
              <a:rPr lang="en-US" altLang="zh-CN" sz="2000" i="1" smtClean="0">
                <a:latin typeface="Consolas" pitchFamily="49" charset="0"/>
                <a:ea typeface="楷体" pitchFamily="49" charset="-122"/>
                <a:cs typeface="Consolas" pitchFamily="49" charset="0"/>
              </a:rPr>
              <a:t>a</a:t>
            </a:r>
            <a:r>
              <a:rPr lang="en-US" altLang="zh-CN" sz="2000" baseline="-25000" smtClean="0">
                <a:latin typeface="Consolas" pitchFamily="49" charset="0"/>
                <a:ea typeface="楷体" pitchFamily="49" charset="-122"/>
                <a:cs typeface="Consolas" pitchFamily="49" charset="0"/>
              </a:rPr>
              <a:t>2</a:t>
            </a:r>
            <a:r>
              <a:rPr lang="zh-CN" altLang="en-US" sz="2000" smtClean="0">
                <a:latin typeface="Consolas" pitchFamily="49" charset="0"/>
                <a:ea typeface="楷体" pitchFamily="49" charset="-122"/>
                <a:cs typeface="Consolas" pitchFamily="49" charset="0"/>
              </a:rPr>
              <a:t>，</a:t>
            </a:r>
            <a:r>
              <a:rPr lang="en-US" altLang="zh-CN" sz="2000" smtClean="0">
                <a:latin typeface="Consolas" pitchFamily="49" charset="0"/>
                <a:ea typeface="楷体" pitchFamily="49" charset="-122"/>
                <a:cs typeface="Consolas" pitchFamily="49" charset="0"/>
                <a:sym typeface="Symbol"/>
              </a:rPr>
              <a:t></a:t>
            </a:r>
            <a:r>
              <a:rPr lang="zh-CN" altLang="en-US" sz="2000" smtClean="0">
                <a:latin typeface="Consolas" pitchFamily="49" charset="0"/>
                <a:ea typeface="楷体" pitchFamily="49" charset="-122"/>
                <a:cs typeface="Consolas" pitchFamily="49" charset="0"/>
                <a:sym typeface="Symbol"/>
              </a:rPr>
              <a:t>，</a:t>
            </a:r>
            <a:r>
              <a:rPr lang="en-US" altLang="zh-CN" sz="2000" i="1" smtClean="0">
                <a:latin typeface="Consolas" pitchFamily="49" charset="0"/>
                <a:ea typeface="楷体" pitchFamily="49" charset="-122"/>
                <a:cs typeface="Consolas" pitchFamily="49" charset="0"/>
                <a:sym typeface="Symbol"/>
              </a:rPr>
              <a:t>a</a:t>
            </a:r>
            <a:r>
              <a:rPr lang="en-US" altLang="zh-CN" sz="2000" i="1" baseline="-25000" smtClean="0">
                <a:latin typeface="Consolas" pitchFamily="49" charset="0"/>
                <a:ea typeface="楷体" pitchFamily="49" charset="-122"/>
                <a:cs typeface="Consolas" pitchFamily="49" charset="0"/>
                <a:sym typeface="Symbol"/>
              </a:rPr>
              <a:t>n</a:t>
            </a:r>
            <a:endParaRPr lang="zh-CN" altLang="en-US" sz="2000" i="1" baseline="-25000" smtClean="0">
              <a:latin typeface="Consolas" pitchFamily="49" charset="0"/>
              <a:ea typeface="楷体" pitchFamily="49" charset="-122"/>
              <a:cs typeface="Consolas" pitchFamily="49" charset="0"/>
            </a:endParaRPr>
          </a:p>
        </p:txBody>
      </p:sp>
      <p:sp>
        <p:nvSpPr>
          <p:cNvPr id="40" name="AutoShape 18"/>
          <p:cNvSpPr>
            <a:spLocks/>
          </p:cNvSpPr>
          <p:nvPr/>
        </p:nvSpPr>
        <p:spPr bwMode="auto">
          <a:xfrm rot="16200000">
            <a:off x="4180648" y="1855410"/>
            <a:ext cx="203210" cy="2808288"/>
          </a:xfrm>
          <a:prstGeom prst="leftBrace">
            <a:avLst>
              <a:gd name="adj1" fmla="val 320471"/>
              <a:gd name="adj2" fmla="val 50000"/>
            </a:avLst>
          </a:prstGeom>
          <a:noFill/>
          <a:ln w="28575">
            <a:solidFill>
              <a:schemeClr val="tx1"/>
            </a:solidFill>
            <a:miter lim="800000"/>
            <a:headEnd/>
            <a:tailEnd/>
          </a:ln>
        </p:spPr>
        <p:txBody>
          <a:bodyPr wrap="none" anchor="ctr"/>
          <a:lstStyle/>
          <a:p>
            <a:endParaRPr lang="zh-CN" altLang="en-US">
              <a:latin typeface="Consolas" pitchFamily="49" charset="0"/>
              <a:ea typeface="楷体" pitchFamily="49" charset="-122"/>
              <a:cs typeface="Consolas" pitchFamily="49" charset="0"/>
            </a:endParaRPr>
          </a:p>
        </p:txBody>
      </p:sp>
      <p:sp>
        <p:nvSpPr>
          <p:cNvPr id="41" name="Rectangle 7"/>
          <p:cNvSpPr>
            <a:spLocks noChangeArrowheads="1"/>
          </p:cNvSpPr>
          <p:nvPr/>
        </p:nvSpPr>
        <p:spPr bwMode="auto">
          <a:xfrm>
            <a:off x="5809024" y="2657883"/>
            <a:ext cx="69180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lnSpc>
                <a:spcPts val="2000"/>
              </a:lnSpc>
            </a:pPr>
            <a:r>
              <a:rPr lang="zh-CN" altLang="en-US" sz="2000" dirty="0" smtClean="0">
                <a:solidFill>
                  <a:srgbClr val="0000FF"/>
                </a:solidFill>
                <a:latin typeface="Consolas" pitchFamily="49" charset="0"/>
                <a:cs typeface="Consolas" pitchFamily="49" charset="0"/>
              </a:rPr>
              <a:t>∧</a:t>
            </a:r>
            <a:endParaRPr lang="en-US" altLang="zh-CN" sz="2000" i="1" baseline="-25000" dirty="0">
              <a:solidFill>
                <a:srgbClr val="0000FF"/>
              </a:solidFill>
              <a:latin typeface="Consolas" pitchFamily="49" charset="0"/>
              <a:ea typeface="楷体" pitchFamily="49" charset="-122"/>
              <a:cs typeface="Consolas" pitchFamily="49" charset="0"/>
            </a:endParaRPr>
          </a:p>
        </p:txBody>
      </p:sp>
      <p:sp>
        <p:nvSpPr>
          <p:cNvPr id="42" name="TextBox 41"/>
          <p:cNvSpPr txBox="1"/>
          <p:nvPr/>
        </p:nvSpPr>
        <p:spPr>
          <a:xfrm>
            <a:off x="642910" y="4199287"/>
            <a:ext cx="5286412" cy="961674"/>
          </a:xfrm>
          <a:prstGeom prst="rect">
            <a:avLst/>
          </a:prstGeom>
          <a:noFill/>
        </p:spPr>
        <p:txBody>
          <a:bodyPr wrap="square" rtlCol="0">
            <a:spAutoFit/>
          </a:bodyPr>
          <a:lstStyle/>
          <a:p>
            <a:pPr algn="l">
              <a:lnSpc>
                <a:spcPct val="150000"/>
              </a:lnSpc>
            </a:pPr>
            <a:r>
              <a:rPr lang="zh-CN" altLang="en-US" sz="2000" smtClean="0">
                <a:latin typeface="Consolas" pitchFamily="49" charset="0"/>
                <a:ea typeface="楷体" pitchFamily="49" charset="-122"/>
                <a:cs typeface="Consolas" pitchFamily="49" charset="0"/>
              </a:rPr>
              <a:t>假设</a:t>
            </a:r>
            <a:r>
              <a:rPr lang="en-US" altLang="zh-CN" sz="2000" i="1" smtClean="0">
                <a:latin typeface="Consolas" pitchFamily="49" charset="0"/>
                <a:ea typeface="楷体" pitchFamily="49" charset="-122"/>
                <a:cs typeface="Consolas" pitchFamily="49" charset="0"/>
              </a:rPr>
              <a:t>f</a:t>
            </a:r>
            <a:r>
              <a:rPr lang="en-US" altLang="zh-CN" sz="2000" smtClean="0">
                <a:latin typeface="Consolas" pitchFamily="49" charset="0"/>
                <a:ea typeface="楷体" pitchFamily="49" charset="-122"/>
                <a:cs typeface="Consolas" pitchFamily="49" charset="0"/>
              </a:rPr>
              <a:t>(</a:t>
            </a:r>
            <a:r>
              <a:rPr lang="en-US" altLang="zh-CN" sz="2000" i="1" smtClean="0">
                <a:latin typeface="Consolas" pitchFamily="49" charset="0"/>
                <a:ea typeface="楷体" pitchFamily="49" charset="-122"/>
                <a:cs typeface="Consolas" pitchFamily="49" charset="0"/>
              </a:rPr>
              <a:t>L</a:t>
            </a:r>
            <a:r>
              <a:rPr lang="en-US" altLang="zh-CN" sz="2000" smtClean="0">
                <a:latin typeface="Consolas" pitchFamily="49" charset="0"/>
                <a:ea typeface="+mn-ea"/>
                <a:cs typeface="Consolas" pitchFamily="49" charset="0"/>
              </a:rPr>
              <a:t>-</a:t>
            </a:r>
            <a:r>
              <a:rPr lang="en-US" altLang="zh-CN" sz="2000" smtClean="0">
                <a:latin typeface="Consolas" pitchFamily="49" charset="0"/>
                <a:ea typeface="楷体" pitchFamily="49" charset="-122"/>
                <a:cs typeface="Consolas" pitchFamily="49" charset="0"/>
              </a:rPr>
              <a:t>&gt;next)</a:t>
            </a:r>
            <a:r>
              <a:rPr lang="zh-CN" altLang="en-US" sz="2000" smtClean="0">
                <a:latin typeface="Consolas" pitchFamily="49" charset="0"/>
                <a:ea typeface="楷体" pitchFamily="49" charset="-122"/>
                <a:cs typeface="Consolas" pitchFamily="49" charset="0"/>
              </a:rPr>
              <a:t>已求解</a:t>
            </a:r>
            <a:endParaRPr lang="en-US" altLang="zh-CN" sz="2000" smtClean="0">
              <a:latin typeface="Consolas" pitchFamily="49" charset="0"/>
              <a:ea typeface="楷体" pitchFamily="49" charset="-122"/>
              <a:cs typeface="Consolas" pitchFamily="49" charset="0"/>
            </a:endParaRPr>
          </a:p>
          <a:p>
            <a:pPr algn="l">
              <a:lnSpc>
                <a:spcPct val="150000"/>
              </a:lnSpc>
            </a:pPr>
            <a:r>
              <a:rPr lang="en-US" altLang="zh-CN" sz="2000" i="1" smtClean="0">
                <a:latin typeface="Consolas" pitchFamily="49" charset="0"/>
                <a:ea typeface="楷体" pitchFamily="49" charset="-122"/>
                <a:cs typeface="Consolas" pitchFamily="49" charset="0"/>
              </a:rPr>
              <a:t>f</a:t>
            </a:r>
            <a:r>
              <a:rPr lang="en-US" altLang="zh-CN" sz="2000" smtClean="0">
                <a:latin typeface="Consolas" pitchFamily="49" charset="0"/>
                <a:ea typeface="楷体" pitchFamily="49" charset="-122"/>
                <a:cs typeface="Consolas" pitchFamily="49" charset="0"/>
              </a:rPr>
              <a:t>(</a:t>
            </a:r>
            <a:r>
              <a:rPr lang="en-US" altLang="zh-CN" sz="2000" i="1" smtClean="0">
                <a:latin typeface="Consolas" pitchFamily="49" charset="0"/>
                <a:ea typeface="楷体" pitchFamily="49" charset="-122"/>
                <a:cs typeface="Consolas" pitchFamily="49" charset="0"/>
              </a:rPr>
              <a:t>L</a:t>
            </a:r>
            <a:r>
              <a:rPr lang="en-US" altLang="zh-CN" sz="2000" smtClean="0">
                <a:latin typeface="Consolas" pitchFamily="49" charset="0"/>
                <a:ea typeface="楷体" pitchFamily="49" charset="-122"/>
                <a:cs typeface="Consolas" pitchFamily="49" charset="0"/>
              </a:rPr>
              <a:t>) </a:t>
            </a:r>
            <a:r>
              <a:rPr lang="en-US" altLang="zh-CN" sz="2000" smtClean="0">
                <a:solidFill>
                  <a:srgbClr val="FF00FF"/>
                </a:solidFill>
                <a:latin typeface="Consolas" pitchFamily="49" charset="0"/>
                <a:ea typeface="楷体" pitchFamily="49" charset="-122"/>
                <a:cs typeface="Consolas" pitchFamily="49" charset="0"/>
                <a:sym typeface="Wingdings"/>
              </a:rPr>
              <a:t></a:t>
            </a:r>
            <a:r>
              <a:rPr lang="en-US" altLang="zh-CN" sz="2000" smtClean="0">
                <a:latin typeface="Consolas" pitchFamily="49" charset="0"/>
                <a:ea typeface="楷体" pitchFamily="49" charset="-122"/>
                <a:cs typeface="Consolas" pitchFamily="49" charset="0"/>
                <a:sym typeface="Wingdings"/>
              </a:rPr>
              <a:t> </a:t>
            </a:r>
            <a:r>
              <a:rPr lang="zh-CN" altLang="en-US" sz="2000" smtClean="0">
                <a:latin typeface="Consolas" pitchFamily="49" charset="0"/>
                <a:ea typeface="楷体" pitchFamily="49" charset="-122"/>
                <a:cs typeface="Consolas" pitchFamily="49" charset="0"/>
                <a:sym typeface="Wingdings"/>
              </a:rPr>
              <a:t>输出</a:t>
            </a:r>
            <a:r>
              <a:rPr lang="en-US" altLang="zh-CN" sz="2000" smtClean="0">
                <a:latin typeface="Consolas" pitchFamily="49" charset="0"/>
                <a:ea typeface="楷体" pitchFamily="49" charset="-122"/>
                <a:cs typeface="Consolas" pitchFamily="49" charset="0"/>
                <a:sym typeface="Wingdings"/>
              </a:rPr>
              <a:t>L</a:t>
            </a:r>
            <a:r>
              <a:rPr lang="en-US" altLang="zh-CN" sz="2000" smtClean="0">
                <a:latin typeface="Consolas" pitchFamily="49" charset="0"/>
                <a:ea typeface="+mj-ea"/>
                <a:cs typeface="Consolas" pitchFamily="49" charset="0"/>
                <a:sym typeface="Wingdings"/>
              </a:rPr>
              <a:t>-</a:t>
            </a:r>
            <a:r>
              <a:rPr lang="en-US" altLang="zh-CN" sz="2000" smtClean="0">
                <a:latin typeface="Consolas" pitchFamily="49" charset="0"/>
                <a:ea typeface="楷体" pitchFamily="49" charset="-122"/>
                <a:cs typeface="Consolas" pitchFamily="49" charset="0"/>
                <a:sym typeface="Wingdings"/>
              </a:rPr>
              <a:t>&gt;data</a:t>
            </a:r>
            <a:r>
              <a:rPr lang="zh-CN" altLang="en-US" sz="2000" smtClean="0">
                <a:latin typeface="Consolas" pitchFamily="49" charset="0"/>
                <a:ea typeface="楷体" pitchFamily="49" charset="-122"/>
                <a:cs typeface="Consolas" pitchFamily="49" charset="0"/>
                <a:sym typeface="Wingdings"/>
              </a:rPr>
              <a:t>；</a:t>
            </a:r>
            <a:r>
              <a:rPr lang="en-US" altLang="zh-CN" sz="2000" i="1" smtClean="0">
                <a:latin typeface="Consolas" pitchFamily="49" charset="0"/>
                <a:ea typeface="楷体" pitchFamily="49" charset="-122"/>
                <a:cs typeface="Consolas" pitchFamily="49" charset="0"/>
              </a:rPr>
              <a:t> f</a:t>
            </a:r>
            <a:r>
              <a:rPr lang="en-US" altLang="zh-CN" sz="2000" smtClean="0">
                <a:latin typeface="Consolas" pitchFamily="49" charset="0"/>
                <a:ea typeface="楷体" pitchFamily="49" charset="-122"/>
                <a:cs typeface="Consolas" pitchFamily="49" charset="0"/>
              </a:rPr>
              <a:t>(</a:t>
            </a:r>
            <a:r>
              <a:rPr lang="en-US" altLang="zh-CN" sz="2000" i="1" smtClean="0">
                <a:latin typeface="Consolas" pitchFamily="49" charset="0"/>
                <a:ea typeface="楷体" pitchFamily="49" charset="-122"/>
                <a:cs typeface="Consolas" pitchFamily="49" charset="0"/>
              </a:rPr>
              <a:t>L</a:t>
            </a:r>
            <a:r>
              <a:rPr lang="en-US" altLang="zh-CN" sz="2000" smtClean="0">
                <a:latin typeface="Consolas" pitchFamily="49" charset="0"/>
                <a:ea typeface="+mn-ea"/>
                <a:cs typeface="Consolas" pitchFamily="49" charset="0"/>
              </a:rPr>
              <a:t>-</a:t>
            </a:r>
            <a:r>
              <a:rPr lang="en-US" altLang="zh-CN" sz="2000" smtClean="0">
                <a:latin typeface="Consolas" pitchFamily="49" charset="0"/>
                <a:ea typeface="楷体" pitchFamily="49" charset="-122"/>
                <a:cs typeface="Consolas" pitchFamily="49" charset="0"/>
              </a:rPr>
              <a:t>&gt;next);</a:t>
            </a:r>
            <a:endParaRPr lang="zh-CN" altLang="en-US" sz="2000">
              <a:latin typeface="Consolas" pitchFamily="49" charset="0"/>
              <a:ea typeface="楷体" pitchFamily="49" charset="-122"/>
              <a:cs typeface="Consolas" pitchFamily="49" charset="0"/>
            </a:endParaRPr>
          </a:p>
        </p:txBody>
      </p:sp>
      <p:sp>
        <p:nvSpPr>
          <p:cNvPr id="43" name="TextBox 42"/>
          <p:cNvSpPr txBox="1"/>
          <p:nvPr/>
        </p:nvSpPr>
        <p:spPr>
          <a:xfrm>
            <a:off x="642910" y="4157497"/>
            <a:ext cx="5286412" cy="961674"/>
          </a:xfrm>
          <a:prstGeom prst="rect">
            <a:avLst/>
          </a:prstGeom>
          <a:solidFill>
            <a:schemeClr val="bg1"/>
          </a:solidFill>
        </p:spPr>
        <p:txBody>
          <a:bodyPr wrap="square" rtlCol="0">
            <a:spAutoFit/>
          </a:bodyPr>
          <a:lstStyle/>
          <a:p>
            <a:pPr algn="l">
              <a:lnSpc>
                <a:spcPct val="150000"/>
              </a:lnSpc>
            </a:pPr>
            <a:r>
              <a:rPr lang="zh-CN" altLang="en-US" sz="2000" smtClean="0">
                <a:latin typeface="Consolas" pitchFamily="49" charset="0"/>
                <a:ea typeface="仿宋" pitchFamily="49" charset="-122"/>
                <a:cs typeface="Consolas" pitchFamily="49" charset="0"/>
              </a:rPr>
              <a:t>假设</a:t>
            </a:r>
            <a:r>
              <a:rPr lang="en-US" altLang="zh-CN" sz="2000" i="1" smtClean="0">
                <a:latin typeface="Consolas" pitchFamily="49" charset="0"/>
                <a:ea typeface="仿宋" pitchFamily="49" charset="-122"/>
                <a:cs typeface="Consolas" pitchFamily="49" charset="0"/>
              </a:rPr>
              <a:t>f</a:t>
            </a:r>
            <a:r>
              <a:rPr lang="en-US" altLang="zh-CN" sz="2000" smtClean="0">
                <a:latin typeface="Consolas" pitchFamily="49" charset="0"/>
                <a:ea typeface="仿宋" pitchFamily="49" charset="-122"/>
                <a:cs typeface="Consolas" pitchFamily="49" charset="0"/>
              </a:rPr>
              <a:t>(</a:t>
            </a:r>
            <a:r>
              <a:rPr lang="en-US" altLang="zh-CN" sz="2000" i="1" smtClean="0">
                <a:latin typeface="Consolas" pitchFamily="49" charset="0"/>
                <a:ea typeface="仿宋" pitchFamily="49" charset="-122"/>
                <a:cs typeface="Consolas" pitchFamily="49" charset="0"/>
              </a:rPr>
              <a:t>L</a:t>
            </a:r>
            <a:r>
              <a:rPr lang="en-US" altLang="zh-CN" sz="2000" smtClean="0">
                <a:latin typeface="Consolas" pitchFamily="49" charset="0"/>
                <a:ea typeface="仿宋" pitchFamily="49" charset="-122"/>
                <a:cs typeface="Consolas" pitchFamily="49" charset="0"/>
              </a:rPr>
              <a:t>-&gt;next)</a:t>
            </a:r>
            <a:r>
              <a:rPr lang="zh-CN" altLang="en-US" sz="2000" smtClean="0">
                <a:latin typeface="Consolas" pitchFamily="49" charset="0"/>
                <a:ea typeface="仿宋" pitchFamily="49" charset="-122"/>
                <a:cs typeface="Consolas" pitchFamily="49" charset="0"/>
              </a:rPr>
              <a:t>已求解</a:t>
            </a:r>
            <a:endParaRPr lang="en-US" altLang="zh-CN" sz="2000" smtClean="0">
              <a:latin typeface="Consolas" pitchFamily="49" charset="0"/>
              <a:ea typeface="仿宋" pitchFamily="49" charset="-122"/>
              <a:cs typeface="Consolas" pitchFamily="49" charset="0"/>
            </a:endParaRPr>
          </a:p>
          <a:p>
            <a:pPr algn="l">
              <a:lnSpc>
                <a:spcPct val="150000"/>
              </a:lnSpc>
            </a:pPr>
            <a:r>
              <a:rPr lang="en-US" altLang="zh-CN" sz="2000" i="1" smtClean="0">
                <a:latin typeface="Consolas" pitchFamily="49" charset="0"/>
                <a:ea typeface="仿宋" pitchFamily="49" charset="-122"/>
                <a:cs typeface="Consolas" pitchFamily="49" charset="0"/>
              </a:rPr>
              <a:t>f</a:t>
            </a:r>
            <a:r>
              <a:rPr lang="en-US" altLang="zh-CN" sz="2000" smtClean="0">
                <a:latin typeface="Consolas" pitchFamily="49" charset="0"/>
                <a:ea typeface="仿宋" pitchFamily="49" charset="-122"/>
                <a:cs typeface="Consolas" pitchFamily="49" charset="0"/>
              </a:rPr>
              <a:t>(</a:t>
            </a:r>
            <a:r>
              <a:rPr lang="en-US" altLang="zh-CN" sz="2000" i="1" smtClean="0">
                <a:latin typeface="Consolas" pitchFamily="49" charset="0"/>
                <a:ea typeface="仿宋" pitchFamily="49" charset="-122"/>
                <a:cs typeface="Consolas" pitchFamily="49" charset="0"/>
              </a:rPr>
              <a:t>L</a:t>
            </a:r>
            <a:r>
              <a:rPr lang="en-US" altLang="zh-CN" sz="2000" smtClean="0">
                <a:latin typeface="Consolas" pitchFamily="49" charset="0"/>
                <a:ea typeface="仿宋" pitchFamily="49" charset="-122"/>
                <a:cs typeface="Consolas" pitchFamily="49" charset="0"/>
              </a:rPr>
              <a:t>) </a:t>
            </a:r>
            <a:r>
              <a:rPr lang="en-US" altLang="zh-CN" sz="2000" smtClean="0">
                <a:solidFill>
                  <a:srgbClr val="FF00FF"/>
                </a:solidFill>
                <a:latin typeface="Consolas" pitchFamily="49" charset="0"/>
                <a:ea typeface="仿宋" pitchFamily="49" charset="-122"/>
                <a:cs typeface="Consolas" pitchFamily="49" charset="0"/>
                <a:sym typeface="Wingdings"/>
              </a:rPr>
              <a:t></a:t>
            </a:r>
            <a:r>
              <a:rPr lang="en-US" altLang="zh-CN" sz="2000" smtClean="0">
                <a:latin typeface="Consolas" pitchFamily="49" charset="0"/>
                <a:ea typeface="仿宋" pitchFamily="49" charset="-122"/>
                <a:cs typeface="Consolas" pitchFamily="49" charset="0"/>
                <a:sym typeface="Wingdings"/>
              </a:rPr>
              <a:t> </a:t>
            </a:r>
            <a:r>
              <a:rPr lang="en-US" altLang="zh-CN" sz="2000" i="1" smtClean="0">
                <a:latin typeface="Consolas" pitchFamily="49" charset="0"/>
                <a:ea typeface="仿宋" pitchFamily="49" charset="-122"/>
                <a:cs typeface="Consolas" pitchFamily="49" charset="0"/>
              </a:rPr>
              <a:t>f</a:t>
            </a:r>
            <a:r>
              <a:rPr lang="en-US" altLang="zh-CN" sz="2000" smtClean="0">
                <a:latin typeface="Consolas" pitchFamily="49" charset="0"/>
                <a:ea typeface="仿宋" pitchFamily="49" charset="-122"/>
                <a:cs typeface="Consolas" pitchFamily="49" charset="0"/>
              </a:rPr>
              <a:t>(</a:t>
            </a:r>
            <a:r>
              <a:rPr lang="en-US" altLang="zh-CN" sz="2000" i="1" smtClean="0">
                <a:latin typeface="Consolas" pitchFamily="49" charset="0"/>
                <a:ea typeface="仿宋" pitchFamily="49" charset="-122"/>
                <a:cs typeface="Consolas" pitchFamily="49" charset="0"/>
              </a:rPr>
              <a:t>L</a:t>
            </a:r>
            <a:r>
              <a:rPr lang="en-US" altLang="zh-CN" sz="2000" smtClean="0">
                <a:latin typeface="Consolas" pitchFamily="49" charset="0"/>
                <a:ea typeface="仿宋" pitchFamily="49" charset="-122"/>
                <a:cs typeface="Consolas" pitchFamily="49" charset="0"/>
              </a:rPr>
              <a:t>-&gt;next);</a:t>
            </a:r>
            <a:r>
              <a:rPr lang="zh-CN" altLang="en-US" sz="2000" smtClean="0">
                <a:latin typeface="Consolas" pitchFamily="49" charset="0"/>
                <a:ea typeface="仿宋" pitchFamily="49" charset="-122"/>
                <a:cs typeface="Consolas" pitchFamily="49" charset="0"/>
                <a:sym typeface="Wingdings"/>
              </a:rPr>
              <a:t>输出</a:t>
            </a:r>
            <a:r>
              <a:rPr lang="en-US" altLang="zh-CN" sz="2000" smtClean="0">
                <a:latin typeface="Consolas" pitchFamily="49" charset="0"/>
                <a:ea typeface="仿宋" pitchFamily="49" charset="-122"/>
                <a:cs typeface="Consolas" pitchFamily="49" charset="0"/>
                <a:sym typeface="Wingdings"/>
              </a:rPr>
              <a:t>L-&gt;data</a:t>
            </a:r>
            <a:r>
              <a:rPr lang="zh-CN" altLang="en-US" sz="2000" smtClean="0">
                <a:latin typeface="Consolas" pitchFamily="49" charset="0"/>
                <a:ea typeface="仿宋" pitchFamily="49" charset="-122"/>
                <a:cs typeface="Consolas" pitchFamily="49" charset="0"/>
                <a:sym typeface="Wingdings"/>
              </a:rPr>
              <a:t>；</a:t>
            </a:r>
            <a:endParaRPr lang="zh-CN" altLang="en-US" sz="2000">
              <a:latin typeface="Consolas" pitchFamily="49" charset="0"/>
              <a:ea typeface="仿宋" pitchFamily="49" charset="-122"/>
              <a:cs typeface="Consolas" pitchFamily="49" charset="0"/>
            </a:endParaRPr>
          </a:p>
        </p:txBody>
      </p:sp>
      <p:sp>
        <p:nvSpPr>
          <p:cNvPr id="44" name="Text Box 16"/>
          <p:cNvSpPr txBox="1">
            <a:spLocks noChangeArrowheads="1"/>
          </p:cNvSpPr>
          <p:nvPr/>
        </p:nvSpPr>
        <p:spPr bwMode="auto">
          <a:xfrm>
            <a:off x="2786050" y="1845222"/>
            <a:ext cx="3786214" cy="369332"/>
          </a:xfrm>
          <a:prstGeom prst="rect">
            <a:avLst/>
          </a:prstGeom>
          <a:solidFill>
            <a:schemeClr val="bg1"/>
          </a:solidFill>
          <a:ln w="9525">
            <a:noFill/>
            <a:miter lim="800000"/>
            <a:headEnd/>
            <a:tailEnd/>
          </a:ln>
        </p:spPr>
        <p:txBody>
          <a:bodyPr wrap="square">
            <a:spAutoFit/>
          </a:bodyPr>
          <a:lstStyle/>
          <a:p>
            <a:pPr algn="l" eaLnBrk="1" hangingPunct="1">
              <a:spcBef>
                <a:spcPct val="50000"/>
              </a:spcBef>
            </a:pPr>
            <a:r>
              <a:rPr lang="en-US" altLang="zh-CN" sz="1800" i="1" dirty="0">
                <a:solidFill>
                  <a:srgbClr val="00B050"/>
                </a:solidFill>
                <a:latin typeface="Consolas" pitchFamily="49" charset="0"/>
                <a:ea typeface="仿宋" pitchFamily="49" charset="-122"/>
                <a:cs typeface="Consolas" pitchFamily="49" charset="0"/>
              </a:rPr>
              <a:t>f</a:t>
            </a:r>
            <a:r>
              <a:rPr lang="en-US" altLang="zh-CN" sz="1800" dirty="0">
                <a:solidFill>
                  <a:srgbClr val="00B050"/>
                </a:solidFill>
                <a:latin typeface="Consolas" pitchFamily="49" charset="0"/>
                <a:ea typeface="仿宋" pitchFamily="49" charset="-122"/>
                <a:cs typeface="Consolas" pitchFamily="49" charset="0"/>
              </a:rPr>
              <a:t>(</a:t>
            </a:r>
            <a:r>
              <a:rPr lang="en-US" altLang="zh-CN" sz="1800" i="1" dirty="0">
                <a:solidFill>
                  <a:srgbClr val="00B050"/>
                </a:solidFill>
                <a:latin typeface="Consolas" pitchFamily="49" charset="0"/>
                <a:ea typeface="仿宋" pitchFamily="49" charset="-122"/>
                <a:cs typeface="Consolas" pitchFamily="49" charset="0"/>
              </a:rPr>
              <a:t>L</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a:t>
            </a:r>
            <a:r>
              <a:rPr lang="zh-CN" altLang="en-US" sz="1800">
                <a:solidFill>
                  <a:srgbClr val="00B050"/>
                </a:solidFill>
                <a:latin typeface="Consolas" pitchFamily="49" charset="0"/>
                <a:ea typeface="仿宋" pitchFamily="49" charset="-122"/>
                <a:cs typeface="Consolas" pitchFamily="49" charset="0"/>
              </a:rPr>
              <a:t>大</a:t>
            </a:r>
            <a:r>
              <a:rPr lang="zh-CN" altLang="en-US" sz="1800" smtClean="0">
                <a:solidFill>
                  <a:srgbClr val="00B050"/>
                </a:solidFill>
                <a:latin typeface="Consolas" pitchFamily="49" charset="0"/>
                <a:ea typeface="仿宋" pitchFamily="49" charset="-122"/>
                <a:cs typeface="Consolas" pitchFamily="49" charset="0"/>
              </a:rPr>
              <a:t>问题，输出</a:t>
            </a:r>
            <a:r>
              <a:rPr lang="en-US" altLang="zh-CN" sz="1800" i="1" smtClean="0">
                <a:solidFill>
                  <a:srgbClr val="00B050"/>
                </a:solidFill>
                <a:latin typeface="Consolas" pitchFamily="49" charset="0"/>
                <a:ea typeface="仿宋" pitchFamily="49" charset="-122"/>
                <a:cs typeface="Consolas" pitchFamily="49" charset="0"/>
              </a:rPr>
              <a:t>a</a:t>
            </a:r>
            <a:r>
              <a:rPr lang="en-US" altLang="zh-CN" sz="1800" i="1" baseline="-25000" smtClean="0">
                <a:solidFill>
                  <a:srgbClr val="00B050"/>
                </a:solidFill>
                <a:latin typeface="Consolas" pitchFamily="49" charset="0"/>
                <a:ea typeface="仿宋" pitchFamily="49" charset="-122"/>
                <a:cs typeface="Consolas" pitchFamily="49" charset="0"/>
              </a:rPr>
              <a:t>n</a:t>
            </a:r>
            <a:r>
              <a:rPr lang="zh-CN" altLang="en-US" sz="1800" smtClean="0">
                <a:solidFill>
                  <a:srgbClr val="00B050"/>
                </a:solidFill>
                <a:latin typeface="Consolas" pitchFamily="49" charset="0"/>
                <a:ea typeface="仿宋" pitchFamily="49" charset="-122"/>
                <a:cs typeface="Consolas" pitchFamily="49" charset="0"/>
              </a:rPr>
              <a:t>，</a:t>
            </a:r>
            <a:r>
              <a:rPr lang="en-US" altLang="zh-CN" sz="1800" smtClean="0">
                <a:solidFill>
                  <a:srgbClr val="00B050"/>
                </a:solidFill>
                <a:latin typeface="Consolas" pitchFamily="49" charset="0"/>
                <a:ea typeface="仿宋" pitchFamily="49" charset="-122"/>
                <a:cs typeface="Consolas" pitchFamily="49" charset="0"/>
                <a:sym typeface="Symbol"/>
              </a:rPr>
              <a:t></a:t>
            </a:r>
            <a:r>
              <a:rPr lang="zh-CN" altLang="en-US" sz="1800" smtClean="0">
                <a:solidFill>
                  <a:srgbClr val="00B050"/>
                </a:solidFill>
                <a:latin typeface="Consolas" pitchFamily="49" charset="0"/>
                <a:ea typeface="仿宋" pitchFamily="49" charset="-122"/>
                <a:cs typeface="Consolas" pitchFamily="49" charset="0"/>
                <a:sym typeface="Symbol"/>
              </a:rPr>
              <a:t>，</a:t>
            </a:r>
            <a:r>
              <a:rPr lang="en-US" altLang="zh-CN" sz="1800" i="1" smtClean="0">
                <a:solidFill>
                  <a:srgbClr val="00B050"/>
                </a:solidFill>
                <a:latin typeface="Consolas" pitchFamily="49" charset="0"/>
                <a:ea typeface="仿宋" pitchFamily="49" charset="-122"/>
                <a:cs typeface="Consolas" pitchFamily="49" charset="0"/>
                <a:sym typeface="Symbol"/>
              </a:rPr>
              <a:t>a</a:t>
            </a:r>
            <a:r>
              <a:rPr lang="en-US" altLang="zh-CN" sz="1800" baseline="-25000" smtClean="0">
                <a:solidFill>
                  <a:srgbClr val="00B050"/>
                </a:solidFill>
                <a:latin typeface="Consolas" pitchFamily="49" charset="0"/>
                <a:ea typeface="仿宋" pitchFamily="49" charset="-122"/>
                <a:cs typeface="Consolas" pitchFamily="49" charset="0"/>
                <a:sym typeface="Symbol"/>
              </a:rPr>
              <a:t>2</a:t>
            </a:r>
            <a:r>
              <a:rPr lang="en-US" altLang="zh-CN" sz="1800" i="1" smtClean="0">
                <a:solidFill>
                  <a:srgbClr val="00B050"/>
                </a:solidFill>
                <a:latin typeface="Consolas" pitchFamily="49" charset="0"/>
                <a:ea typeface="仿宋" pitchFamily="49" charset="-122"/>
                <a:cs typeface="Consolas" pitchFamily="49" charset="0"/>
                <a:sym typeface="Symbol"/>
              </a:rPr>
              <a:t>a</a:t>
            </a:r>
            <a:r>
              <a:rPr lang="en-US" altLang="zh-CN" sz="1800" baseline="-25000" smtClean="0">
                <a:solidFill>
                  <a:srgbClr val="00B050"/>
                </a:solidFill>
                <a:latin typeface="Consolas" pitchFamily="49" charset="0"/>
                <a:ea typeface="仿宋" pitchFamily="49" charset="-122"/>
                <a:cs typeface="Consolas" pitchFamily="49" charset="0"/>
                <a:sym typeface="Symbol"/>
              </a:rPr>
              <a:t>1</a:t>
            </a:r>
            <a:endParaRPr lang="zh-CN" altLang="en-US" sz="1800" baseline="-25000" dirty="0">
              <a:solidFill>
                <a:srgbClr val="00B050"/>
              </a:solidFill>
              <a:latin typeface="Consolas" pitchFamily="49" charset="0"/>
              <a:ea typeface="仿宋" pitchFamily="49" charset="-122"/>
              <a:cs typeface="Consolas" pitchFamily="49" charset="0"/>
            </a:endParaRPr>
          </a:p>
        </p:txBody>
      </p:sp>
      <p:sp>
        <p:nvSpPr>
          <p:cNvPr id="45" name="Text Box 17"/>
          <p:cNvSpPr txBox="1">
            <a:spLocks noChangeArrowheads="1"/>
          </p:cNvSpPr>
          <p:nvPr/>
        </p:nvSpPr>
        <p:spPr bwMode="auto">
          <a:xfrm>
            <a:off x="3000364" y="3527827"/>
            <a:ext cx="4500594" cy="369332"/>
          </a:xfrm>
          <a:prstGeom prst="rect">
            <a:avLst/>
          </a:prstGeom>
          <a:solidFill>
            <a:schemeClr val="bg1"/>
          </a:solidFill>
          <a:ln w="9525">
            <a:noFill/>
            <a:miter lim="800000"/>
            <a:headEnd/>
            <a:tailEnd/>
          </a:ln>
        </p:spPr>
        <p:txBody>
          <a:bodyPr wrap="square">
            <a:spAutoFit/>
          </a:bodyPr>
          <a:lstStyle/>
          <a:p>
            <a:pPr algn="l">
              <a:spcBef>
                <a:spcPct val="50000"/>
              </a:spcBef>
            </a:pPr>
            <a:r>
              <a:rPr lang="en-US" altLang="zh-CN" sz="1800" i="1" dirty="0" smtClean="0">
                <a:solidFill>
                  <a:srgbClr val="00B050"/>
                </a:solidFill>
                <a:latin typeface="Consolas" pitchFamily="49" charset="0"/>
                <a:ea typeface="仿宋" pitchFamily="49" charset="-122"/>
                <a:cs typeface="Consolas" pitchFamily="49" charset="0"/>
              </a:rPr>
              <a:t>f</a:t>
            </a:r>
            <a:r>
              <a:rPr lang="en-US" altLang="zh-CN" sz="1800" dirty="0" smtClean="0">
                <a:solidFill>
                  <a:srgbClr val="00B050"/>
                </a:solidFill>
                <a:latin typeface="Consolas" pitchFamily="49" charset="0"/>
                <a:ea typeface="仿宋" pitchFamily="49" charset="-122"/>
                <a:cs typeface="Consolas" pitchFamily="49" charset="0"/>
              </a:rPr>
              <a:t>(</a:t>
            </a:r>
            <a:r>
              <a:rPr lang="en-US" altLang="zh-CN" sz="1800" i="1" dirty="0" smtClean="0">
                <a:solidFill>
                  <a:srgbClr val="00B050"/>
                </a:solidFill>
                <a:latin typeface="Consolas" pitchFamily="49" charset="0"/>
                <a:ea typeface="仿宋" pitchFamily="49" charset="-122"/>
                <a:cs typeface="Consolas" pitchFamily="49" charset="0"/>
              </a:rPr>
              <a:t>L</a:t>
            </a:r>
            <a:r>
              <a:rPr lang="en-US" altLang="zh-CN" sz="1800" dirty="0" smtClean="0">
                <a:solidFill>
                  <a:srgbClr val="00B050"/>
                </a:solidFill>
                <a:latin typeface="Consolas" pitchFamily="49" charset="0"/>
                <a:ea typeface="仿宋" pitchFamily="49" charset="-122"/>
                <a:cs typeface="Consolas" pitchFamily="49" charset="0"/>
              </a:rPr>
              <a:t>-&gt;next</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a:t>
            </a:r>
            <a:r>
              <a:rPr lang="zh-CN" altLang="en-US" sz="1800">
                <a:solidFill>
                  <a:srgbClr val="00B050"/>
                </a:solidFill>
                <a:latin typeface="Consolas" pitchFamily="49" charset="0"/>
                <a:ea typeface="仿宋" pitchFamily="49" charset="-122"/>
                <a:cs typeface="Consolas" pitchFamily="49" charset="0"/>
              </a:rPr>
              <a:t>小</a:t>
            </a:r>
            <a:r>
              <a:rPr lang="zh-CN" altLang="en-US" sz="1800" smtClean="0">
                <a:solidFill>
                  <a:srgbClr val="00B050"/>
                </a:solidFill>
                <a:latin typeface="Consolas" pitchFamily="49" charset="0"/>
                <a:ea typeface="仿宋" pitchFamily="49" charset="-122"/>
                <a:cs typeface="Consolas" pitchFamily="49" charset="0"/>
              </a:rPr>
              <a:t>问题，输出</a:t>
            </a:r>
            <a:r>
              <a:rPr lang="en-US" altLang="zh-CN" sz="1800" i="1" smtClean="0">
                <a:solidFill>
                  <a:srgbClr val="00B050"/>
                </a:solidFill>
                <a:latin typeface="Consolas" pitchFamily="49" charset="0"/>
                <a:ea typeface="仿宋" pitchFamily="49" charset="-122"/>
                <a:cs typeface="Consolas" pitchFamily="49" charset="0"/>
              </a:rPr>
              <a:t>a</a:t>
            </a:r>
            <a:r>
              <a:rPr lang="en-US" altLang="zh-CN" sz="1800" i="1" baseline="-25000" smtClean="0">
                <a:solidFill>
                  <a:srgbClr val="00B050"/>
                </a:solidFill>
                <a:latin typeface="Consolas" pitchFamily="49" charset="0"/>
                <a:ea typeface="仿宋" pitchFamily="49" charset="-122"/>
                <a:cs typeface="Consolas" pitchFamily="49" charset="0"/>
              </a:rPr>
              <a:t>n</a:t>
            </a:r>
            <a:r>
              <a:rPr lang="zh-CN" altLang="en-US" sz="1800" smtClean="0">
                <a:solidFill>
                  <a:srgbClr val="00B050"/>
                </a:solidFill>
                <a:latin typeface="Consolas" pitchFamily="49" charset="0"/>
                <a:ea typeface="仿宋" pitchFamily="49" charset="-122"/>
                <a:cs typeface="Consolas" pitchFamily="49" charset="0"/>
              </a:rPr>
              <a:t>，</a:t>
            </a:r>
            <a:r>
              <a:rPr lang="en-US" altLang="zh-CN" sz="1800" smtClean="0">
                <a:solidFill>
                  <a:srgbClr val="00B050"/>
                </a:solidFill>
                <a:latin typeface="Consolas" pitchFamily="49" charset="0"/>
                <a:ea typeface="仿宋" pitchFamily="49" charset="-122"/>
                <a:cs typeface="Consolas" pitchFamily="49" charset="0"/>
                <a:sym typeface="Symbol"/>
              </a:rPr>
              <a:t></a:t>
            </a:r>
            <a:r>
              <a:rPr lang="zh-CN" altLang="en-US" sz="1800" smtClean="0">
                <a:solidFill>
                  <a:srgbClr val="00B050"/>
                </a:solidFill>
                <a:latin typeface="Consolas" pitchFamily="49" charset="0"/>
                <a:ea typeface="仿宋" pitchFamily="49" charset="-122"/>
                <a:cs typeface="Consolas" pitchFamily="49" charset="0"/>
                <a:sym typeface="Symbol"/>
              </a:rPr>
              <a:t>，</a:t>
            </a:r>
            <a:r>
              <a:rPr lang="en-US" altLang="zh-CN" sz="1800" i="1" smtClean="0">
                <a:solidFill>
                  <a:srgbClr val="00B050"/>
                </a:solidFill>
                <a:latin typeface="Consolas" pitchFamily="49" charset="0"/>
                <a:ea typeface="仿宋" pitchFamily="49" charset="-122"/>
                <a:cs typeface="Consolas" pitchFamily="49" charset="0"/>
                <a:sym typeface="Symbol"/>
              </a:rPr>
              <a:t>a</a:t>
            </a:r>
            <a:r>
              <a:rPr lang="en-US" altLang="zh-CN" sz="1800" baseline="-25000" smtClean="0">
                <a:solidFill>
                  <a:srgbClr val="00B050"/>
                </a:solidFill>
                <a:latin typeface="Consolas" pitchFamily="49" charset="0"/>
                <a:ea typeface="仿宋" pitchFamily="49" charset="-122"/>
                <a:cs typeface="Consolas" pitchFamily="49" charset="0"/>
                <a:sym typeface="Symbol"/>
              </a:rPr>
              <a:t>2</a:t>
            </a:r>
            <a:endParaRPr lang="zh-CN" altLang="en-US" sz="1800" i="1" baseline="-25000" smtClean="0">
              <a:solidFill>
                <a:srgbClr val="00B050"/>
              </a:solidFill>
              <a:latin typeface="Consolas" pitchFamily="49" charset="0"/>
              <a:ea typeface="仿宋" pitchFamily="49" charset="-122"/>
              <a:cs typeface="Consolas" pitchFamily="49" charset="0"/>
            </a:endParaRPr>
          </a:p>
        </p:txBody>
      </p:sp>
      <p:sp>
        <p:nvSpPr>
          <p:cNvPr id="46" name="灯片编号占位符 45"/>
          <p:cNvSpPr>
            <a:spLocks noGrp="1"/>
          </p:cNvSpPr>
          <p:nvPr>
            <p:ph type="sldNum" sz="quarter" idx="12"/>
          </p:nvPr>
        </p:nvSpPr>
        <p:spPr/>
        <p:txBody>
          <a:bodyPr/>
          <a:lstStyle/>
          <a:p>
            <a:fld id="{F225F2F7-8AD0-4BEA-91DC-61D82E2F5127}" type="slidenum">
              <a:rPr lang="en-US" altLang="zh-CN" smtClean="0"/>
              <a:pPr/>
              <a:t>72</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grpId="1" nodeType="clickEffect">
                                  <p:stCondLst>
                                    <p:cond delay="0"/>
                                  </p:stCondLst>
                                  <p:childTnLst>
                                    <p:animEffect transition="out" filter="wipe(down)">
                                      <p:cBhvr>
                                        <p:cTn id="22" dur="500"/>
                                        <p:tgtEl>
                                          <p:spTgt spid="37"/>
                                        </p:tgtEl>
                                      </p:cBhvr>
                                    </p:animEffect>
                                    <p:set>
                                      <p:cBhvr>
                                        <p:cTn id="23" dur="1" fill="hold">
                                          <p:stCondLst>
                                            <p:cond delay="499"/>
                                          </p:stCondLst>
                                        </p:cTn>
                                        <p:tgtEl>
                                          <p:spTgt spid="37"/>
                                        </p:tgtEl>
                                        <p:attrNameLst>
                                          <p:attrName>style.visibility</p:attrName>
                                        </p:attrNameLst>
                                      </p:cBhvr>
                                      <p:to>
                                        <p:strVal val="hidden"/>
                                      </p:to>
                                    </p:set>
                                  </p:childTnLst>
                                </p:cTn>
                              </p:par>
                              <p:par>
                                <p:cTn id="24" presetID="22" presetClass="exit" presetSubtype="4" fill="hold" grpId="1" nodeType="withEffect">
                                  <p:stCondLst>
                                    <p:cond delay="0"/>
                                  </p:stCondLst>
                                  <p:childTnLst>
                                    <p:animEffect transition="out" filter="wipe(down)">
                                      <p:cBhvr>
                                        <p:cTn id="25" dur="500"/>
                                        <p:tgtEl>
                                          <p:spTgt spid="39"/>
                                        </p:tgtEl>
                                      </p:cBhvr>
                                    </p:animEffect>
                                    <p:set>
                                      <p:cBhvr>
                                        <p:cTn id="26" dur="1" fill="hold">
                                          <p:stCondLst>
                                            <p:cond delay="499"/>
                                          </p:stCondLst>
                                        </p:cTn>
                                        <p:tgtEl>
                                          <p:spTgt spid="39"/>
                                        </p:tgtEl>
                                        <p:attrNameLst>
                                          <p:attrName>style.visibility</p:attrName>
                                        </p:attrNameLst>
                                      </p:cBhvr>
                                      <p:to>
                                        <p:strVal val="hidden"/>
                                      </p:to>
                                    </p:set>
                                  </p:childTnLst>
                                </p:cTn>
                              </p:par>
                              <p:par>
                                <p:cTn id="27" presetID="22" presetClass="exit" presetSubtype="4" fill="hold" grpId="1" nodeType="withEffect">
                                  <p:stCondLst>
                                    <p:cond delay="0"/>
                                  </p:stCondLst>
                                  <p:childTnLst>
                                    <p:animEffect transition="out" filter="wipe(down)">
                                      <p:cBhvr>
                                        <p:cTn id="28" dur="500"/>
                                        <p:tgtEl>
                                          <p:spTgt spid="42"/>
                                        </p:tgtEl>
                                      </p:cBhvr>
                                    </p:animEffect>
                                    <p:set>
                                      <p:cBhvr>
                                        <p:cTn id="29" dur="1" fill="hold">
                                          <p:stCondLst>
                                            <p:cond delay="499"/>
                                          </p:stCondLst>
                                        </p:cTn>
                                        <p:tgtEl>
                                          <p:spTgt spid="4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6" grpId="0" animBg="1"/>
      <p:bldP spid="37" grpId="0"/>
      <p:bldP spid="37" grpId="1"/>
      <p:bldP spid="39" grpId="0"/>
      <p:bldP spid="39" grpId="1"/>
      <p:bldP spid="40" grpId="0" animBg="1"/>
      <p:bldP spid="42" grpId="0"/>
      <p:bldP spid="42" grpId="1"/>
      <p:bldP spid="43" grpId="0" animBg="1"/>
      <p:bldP spid="44" grpId="0" animBg="1"/>
      <p:bldP spid="4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
          <p:cNvGrpSpPr/>
          <p:nvPr/>
        </p:nvGrpSpPr>
        <p:grpSpPr>
          <a:xfrm>
            <a:off x="142844" y="1142984"/>
            <a:ext cx="4143404" cy="2222862"/>
            <a:chOff x="142844" y="1142984"/>
            <a:chExt cx="4143404" cy="2222862"/>
          </a:xfrm>
        </p:grpSpPr>
        <p:sp>
          <p:nvSpPr>
            <p:cNvPr id="27651" name="Text Box 3"/>
            <p:cNvSpPr txBox="1">
              <a:spLocks noChangeArrowheads="1"/>
            </p:cNvSpPr>
            <p:nvPr/>
          </p:nvSpPr>
          <p:spPr bwMode="auto">
            <a:xfrm>
              <a:off x="142844" y="1142984"/>
              <a:ext cx="3174994" cy="400110"/>
            </a:xfrm>
            <a:prstGeom prst="rect">
              <a:avLst/>
            </a:prstGeom>
            <a:noFill/>
            <a:ln w="9525">
              <a:noFill/>
              <a:miter lim="800000"/>
              <a:headEnd/>
              <a:tailEnd/>
            </a:ln>
          </p:spPr>
          <p:txBody>
            <a:bodyPr wrap="square">
              <a:spAutoFit/>
            </a:bodyPr>
            <a:lstStyle/>
            <a:p>
              <a:pPr algn="l" eaLnBrk="1" hangingPunct="1">
                <a:spcBef>
                  <a:spcPct val="50000"/>
                </a:spcBef>
              </a:pPr>
              <a:r>
                <a:rPr lang="zh-CN" altLang="en-US" sz="2000" dirty="0">
                  <a:latin typeface="Consolas" pitchFamily="49" charset="0"/>
                  <a:ea typeface="楷体" pitchFamily="49" charset="-122"/>
                  <a:cs typeface="Consolas" pitchFamily="49" charset="0"/>
                </a:rPr>
                <a:t>递归</a:t>
              </a:r>
              <a:r>
                <a:rPr lang="zh-CN" altLang="en-US" sz="2000">
                  <a:latin typeface="Consolas" pitchFamily="49" charset="0"/>
                  <a:ea typeface="楷体" pitchFamily="49" charset="-122"/>
                  <a:cs typeface="Consolas" pitchFamily="49" charset="0"/>
                </a:rPr>
                <a:t>模</a:t>
              </a:r>
              <a:r>
                <a:rPr lang="zh-CN" altLang="en-US" sz="2000" smtClean="0">
                  <a:latin typeface="Consolas" pitchFamily="49" charset="0"/>
                  <a:ea typeface="楷体" pitchFamily="49" charset="-122"/>
                  <a:cs typeface="Consolas" pitchFamily="49" charset="0"/>
                </a:rPr>
                <a:t>型：</a:t>
              </a:r>
              <a:endParaRPr lang="zh-CN" altLang="en-US" sz="2000" dirty="0">
                <a:latin typeface="Consolas" pitchFamily="49" charset="0"/>
                <a:ea typeface="楷体" pitchFamily="49" charset="-122"/>
                <a:cs typeface="Consolas" pitchFamily="49" charset="0"/>
              </a:endParaRPr>
            </a:p>
          </p:txBody>
        </p:sp>
        <p:sp>
          <p:nvSpPr>
            <p:cNvPr id="27652" name="Text Box 4" descr="羊皮纸"/>
            <p:cNvSpPr txBox="1">
              <a:spLocks noChangeArrowheads="1"/>
            </p:cNvSpPr>
            <p:nvPr/>
          </p:nvSpPr>
          <p:spPr bwMode="auto">
            <a:xfrm>
              <a:off x="161940" y="1785926"/>
              <a:ext cx="4124308" cy="1579920"/>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eaLnBrk="1" hangingPunct="1">
                <a:lnSpc>
                  <a:spcPts val="2000"/>
                </a:lnSpc>
                <a:spcBef>
                  <a:spcPct val="50000"/>
                </a:spcBef>
              </a:pPr>
              <a:r>
                <a:rPr lang="en-US" altLang="zh-CN" sz="1800" i="1">
                  <a:solidFill>
                    <a:srgbClr val="336600"/>
                  </a:solidFill>
                  <a:latin typeface="Consolas" pitchFamily="49" charset="0"/>
                  <a:ea typeface="楷体" pitchFamily="49" charset="-122"/>
                  <a:cs typeface="Consolas" pitchFamily="49" charset="0"/>
                </a:rPr>
                <a:t>f</a:t>
              </a:r>
              <a:r>
                <a:rPr lang="en-US" altLang="zh-CN" sz="1800">
                  <a:solidFill>
                    <a:srgbClr val="336600"/>
                  </a:solidFill>
                  <a:latin typeface="Consolas" pitchFamily="49" charset="0"/>
                  <a:ea typeface="楷体" pitchFamily="49" charset="-122"/>
                  <a:cs typeface="Consolas" pitchFamily="49" charset="0"/>
                </a:rPr>
                <a:t>(</a:t>
              </a:r>
              <a:r>
                <a:rPr lang="en-US" altLang="zh-CN" sz="1800" i="1">
                  <a:solidFill>
                    <a:srgbClr val="336600"/>
                  </a:solidFill>
                  <a:latin typeface="Consolas" pitchFamily="49" charset="0"/>
                  <a:ea typeface="楷体" pitchFamily="49" charset="-122"/>
                  <a:cs typeface="Consolas" pitchFamily="49" charset="0"/>
                </a:rPr>
                <a:t>L</a:t>
              </a:r>
              <a:r>
                <a:rPr lang="en-US" altLang="zh-CN" sz="1800" smtClean="0">
                  <a:solidFill>
                    <a:srgbClr val="336600"/>
                  </a:solidFill>
                  <a:latin typeface="Consolas" pitchFamily="49" charset="0"/>
                  <a:ea typeface="楷体" pitchFamily="49" charset="-122"/>
                  <a:cs typeface="Consolas" pitchFamily="49" charset="0"/>
                </a:rPr>
                <a:t>) </a:t>
              </a:r>
              <a:r>
                <a:rPr lang="en-US" altLang="zh-CN" sz="1800" smtClean="0">
                  <a:solidFill>
                    <a:srgbClr val="336600"/>
                  </a:solidFill>
                  <a:latin typeface="Consolas" pitchFamily="49" charset="0"/>
                  <a:ea typeface="楷体" pitchFamily="49" charset="-122"/>
                  <a:cs typeface="Consolas" pitchFamily="49" charset="0"/>
                  <a:sym typeface="Symbol" pitchFamily="18" charset="2"/>
                </a:rPr>
                <a:t> </a:t>
              </a:r>
              <a:r>
                <a:rPr lang="zh-CN" altLang="en-US" sz="1800" smtClean="0">
                  <a:solidFill>
                    <a:srgbClr val="336600"/>
                  </a:solidFill>
                  <a:latin typeface="Consolas" pitchFamily="49" charset="0"/>
                  <a:ea typeface="楷体" pitchFamily="49" charset="-122"/>
                  <a:cs typeface="Consolas" pitchFamily="49" charset="0"/>
                  <a:sym typeface="Symbol" pitchFamily="18" charset="2"/>
                </a:rPr>
                <a:t>不</a:t>
              </a:r>
              <a:r>
                <a:rPr lang="zh-CN" altLang="en-US" sz="1800" dirty="0">
                  <a:solidFill>
                    <a:srgbClr val="336600"/>
                  </a:solidFill>
                  <a:latin typeface="Consolas" pitchFamily="49" charset="0"/>
                  <a:ea typeface="楷体" pitchFamily="49" charset="-122"/>
                  <a:cs typeface="Consolas" pitchFamily="49" charset="0"/>
                  <a:sym typeface="Symbol" pitchFamily="18" charset="2"/>
                </a:rPr>
                <a:t>做任何</a:t>
              </a:r>
              <a:r>
                <a:rPr lang="zh-CN" altLang="en-US" sz="1800" dirty="0" smtClean="0">
                  <a:solidFill>
                    <a:srgbClr val="336600"/>
                  </a:solidFill>
                  <a:latin typeface="Consolas" pitchFamily="49" charset="0"/>
                  <a:ea typeface="楷体" pitchFamily="49" charset="-122"/>
                  <a:cs typeface="Consolas" pitchFamily="49" charset="0"/>
                  <a:sym typeface="Symbol" pitchFamily="18" charset="2"/>
                </a:rPr>
                <a:t>事件</a:t>
              </a:r>
              <a:endParaRPr lang="en-US" altLang="zh-CN" sz="1800" dirty="0" smtClean="0">
                <a:solidFill>
                  <a:srgbClr val="336600"/>
                </a:solidFill>
                <a:latin typeface="Consolas" pitchFamily="49" charset="0"/>
                <a:ea typeface="楷体" pitchFamily="49" charset="-122"/>
                <a:cs typeface="Consolas" pitchFamily="49" charset="0"/>
                <a:sym typeface="Symbol" pitchFamily="18" charset="2"/>
              </a:endParaRPr>
            </a:p>
            <a:p>
              <a:pPr algn="l" eaLnBrk="1" hangingPunct="1">
                <a:lnSpc>
                  <a:spcPts val="2000"/>
                </a:lnSpc>
                <a:spcBef>
                  <a:spcPct val="50000"/>
                </a:spcBef>
              </a:pPr>
              <a:r>
                <a:rPr lang="zh-CN" altLang="en-US" sz="1800" dirty="0">
                  <a:solidFill>
                    <a:srgbClr val="336600"/>
                  </a:solidFill>
                  <a:latin typeface="Consolas" pitchFamily="49" charset="0"/>
                  <a:ea typeface="楷体" pitchFamily="49" charset="-122"/>
                  <a:cs typeface="Consolas" pitchFamily="49" charset="0"/>
                </a:rPr>
                <a:t>	</a:t>
              </a:r>
              <a:r>
                <a:rPr lang="zh-CN" altLang="en-US" sz="1800" smtClean="0">
                  <a:solidFill>
                    <a:srgbClr val="336600"/>
                  </a:solidFill>
                  <a:latin typeface="Consolas" pitchFamily="49" charset="0"/>
                  <a:ea typeface="楷体" pitchFamily="49" charset="-122"/>
                  <a:cs typeface="Consolas" pitchFamily="49" charset="0"/>
                </a:rPr>
                <a:t> </a:t>
              </a:r>
              <a:r>
                <a:rPr lang="en-US" altLang="zh-CN" sz="1800" smtClean="0">
                  <a:solidFill>
                    <a:srgbClr val="336600"/>
                  </a:solidFill>
                  <a:latin typeface="Consolas" pitchFamily="49" charset="0"/>
                  <a:ea typeface="楷体" pitchFamily="49" charset="-122"/>
                  <a:cs typeface="Consolas" pitchFamily="49" charset="0"/>
                </a:rPr>
                <a:t>	</a:t>
              </a:r>
              <a:r>
                <a:rPr lang="zh-CN" altLang="en-US" sz="1800" smtClean="0">
                  <a:solidFill>
                    <a:srgbClr val="00B050"/>
                  </a:solidFill>
                  <a:latin typeface="Consolas" pitchFamily="49" charset="0"/>
                  <a:ea typeface="楷体" pitchFamily="49" charset="-122"/>
                  <a:cs typeface="Consolas" pitchFamily="49" charset="0"/>
                </a:rPr>
                <a:t>当</a:t>
              </a:r>
              <a:r>
                <a:rPr lang="en-US" altLang="zh-CN" sz="1800" i="1" dirty="0">
                  <a:solidFill>
                    <a:srgbClr val="00B050"/>
                  </a:solidFill>
                  <a:latin typeface="Consolas" pitchFamily="49" charset="0"/>
                  <a:ea typeface="楷体" pitchFamily="49" charset="-122"/>
                  <a:cs typeface="Consolas" pitchFamily="49" charset="0"/>
                </a:rPr>
                <a:t>L</a:t>
              </a:r>
              <a:r>
                <a:rPr lang="en-US" altLang="zh-CN" sz="1800" dirty="0">
                  <a:solidFill>
                    <a:srgbClr val="00B050"/>
                  </a:solidFill>
                  <a:latin typeface="Consolas" pitchFamily="49" charset="0"/>
                  <a:ea typeface="楷体" pitchFamily="49" charset="-122"/>
                  <a:cs typeface="Consolas" pitchFamily="49" charset="0"/>
                </a:rPr>
                <a:t>=NULL</a:t>
              </a:r>
            </a:p>
            <a:p>
              <a:pPr algn="l" eaLnBrk="1" hangingPunct="1">
                <a:lnSpc>
                  <a:spcPts val="2000"/>
                </a:lnSpc>
                <a:spcBef>
                  <a:spcPct val="50000"/>
                </a:spcBef>
              </a:pPr>
              <a:r>
                <a:rPr lang="en-US" altLang="zh-CN" sz="1800" i="1">
                  <a:solidFill>
                    <a:srgbClr val="336600"/>
                  </a:solidFill>
                  <a:latin typeface="Consolas" pitchFamily="49" charset="0"/>
                  <a:ea typeface="楷体" pitchFamily="49" charset="-122"/>
                  <a:cs typeface="Consolas" pitchFamily="49" charset="0"/>
                </a:rPr>
                <a:t>f</a:t>
              </a:r>
              <a:r>
                <a:rPr lang="en-US" altLang="zh-CN" sz="1800">
                  <a:solidFill>
                    <a:srgbClr val="336600"/>
                  </a:solidFill>
                  <a:latin typeface="Consolas" pitchFamily="49" charset="0"/>
                  <a:ea typeface="楷体" pitchFamily="49" charset="-122"/>
                  <a:cs typeface="Consolas" pitchFamily="49" charset="0"/>
                </a:rPr>
                <a:t>(</a:t>
              </a:r>
              <a:r>
                <a:rPr lang="en-US" altLang="zh-CN" sz="1800" i="1">
                  <a:solidFill>
                    <a:srgbClr val="336600"/>
                  </a:solidFill>
                  <a:latin typeface="Consolas" pitchFamily="49" charset="0"/>
                  <a:ea typeface="楷体" pitchFamily="49" charset="-122"/>
                  <a:cs typeface="Consolas" pitchFamily="49" charset="0"/>
                </a:rPr>
                <a:t>L</a:t>
              </a:r>
              <a:r>
                <a:rPr lang="en-US" altLang="zh-CN" sz="1800" smtClean="0">
                  <a:solidFill>
                    <a:srgbClr val="336600"/>
                  </a:solidFill>
                  <a:latin typeface="Consolas" pitchFamily="49" charset="0"/>
                  <a:ea typeface="楷体" pitchFamily="49" charset="-122"/>
                  <a:cs typeface="Consolas" pitchFamily="49" charset="0"/>
                </a:rPr>
                <a:t>) </a:t>
              </a:r>
              <a:r>
                <a:rPr lang="en-US" altLang="zh-CN" sz="1800" smtClean="0">
                  <a:solidFill>
                    <a:srgbClr val="336600"/>
                  </a:solidFill>
                  <a:latin typeface="Consolas" pitchFamily="49" charset="0"/>
                  <a:ea typeface="楷体" pitchFamily="49" charset="-122"/>
                  <a:cs typeface="Consolas" pitchFamily="49" charset="0"/>
                  <a:sym typeface="Symbol" pitchFamily="18" charset="2"/>
                </a:rPr>
                <a:t> </a:t>
              </a:r>
              <a:r>
                <a:rPr lang="zh-CN" altLang="en-US" sz="1800" smtClean="0">
                  <a:solidFill>
                    <a:srgbClr val="336600"/>
                  </a:solidFill>
                  <a:latin typeface="Consolas" pitchFamily="49" charset="0"/>
                  <a:ea typeface="楷体" pitchFamily="49" charset="-122"/>
                  <a:cs typeface="Consolas" pitchFamily="49" charset="0"/>
                </a:rPr>
                <a:t>输出</a:t>
              </a:r>
              <a:r>
                <a:rPr lang="en-US" altLang="zh-CN" sz="1800" i="1" dirty="0">
                  <a:solidFill>
                    <a:srgbClr val="336600"/>
                  </a:solidFill>
                  <a:latin typeface="Consolas" pitchFamily="49" charset="0"/>
                  <a:ea typeface="楷体" pitchFamily="49" charset="-122"/>
                  <a:cs typeface="Consolas" pitchFamily="49" charset="0"/>
                </a:rPr>
                <a:t>L</a:t>
              </a:r>
              <a:r>
                <a:rPr lang="en-US" altLang="zh-CN" sz="1800" dirty="0">
                  <a:solidFill>
                    <a:srgbClr val="336600"/>
                  </a:solidFill>
                  <a:latin typeface="Consolas" pitchFamily="49" charset="0"/>
                  <a:ea typeface="楷体" pitchFamily="49" charset="-122"/>
                  <a:cs typeface="Consolas" pitchFamily="49" charset="0"/>
                </a:rPr>
                <a:t>-&gt;</a:t>
              </a:r>
              <a:r>
                <a:rPr lang="en-US" altLang="zh-CN" sz="1800" dirty="0" err="1">
                  <a:solidFill>
                    <a:srgbClr val="336600"/>
                  </a:solidFill>
                  <a:latin typeface="Consolas" pitchFamily="49" charset="0"/>
                  <a:ea typeface="楷体" pitchFamily="49" charset="-122"/>
                  <a:cs typeface="Consolas" pitchFamily="49" charset="0"/>
                </a:rPr>
                <a:t>data;</a:t>
              </a:r>
              <a:r>
                <a:rPr lang="en-US" altLang="zh-CN" sz="1800" i="1" dirty="0" err="1">
                  <a:solidFill>
                    <a:srgbClr val="336600"/>
                  </a:solidFill>
                  <a:latin typeface="Consolas" pitchFamily="49" charset="0"/>
                  <a:ea typeface="楷体" pitchFamily="49" charset="-122"/>
                  <a:cs typeface="Consolas" pitchFamily="49" charset="0"/>
                </a:rPr>
                <a:t>f</a:t>
              </a:r>
              <a:r>
                <a:rPr lang="en-US" altLang="zh-CN" sz="1800" dirty="0">
                  <a:solidFill>
                    <a:srgbClr val="336600"/>
                  </a:solidFill>
                  <a:latin typeface="Consolas" pitchFamily="49" charset="0"/>
                  <a:ea typeface="楷体" pitchFamily="49" charset="-122"/>
                  <a:cs typeface="Consolas" pitchFamily="49" charset="0"/>
                </a:rPr>
                <a:t>(</a:t>
              </a:r>
              <a:r>
                <a:rPr lang="en-US" altLang="zh-CN" sz="1800" i="1" dirty="0">
                  <a:solidFill>
                    <a:srgbClr val="336600"/>
                  </a:solidFill>
                  <a:latin typeface="Consolas" pitchFamily="49" charset="0"/>
                  <a:ea typeface="楷体" pitchFamily="49" charset="-122"/>
                  <a:cs typeface="Consolas" pitchFamily="49" charset="0"/>
                </a:rPr>
                <a:t>L</a:t>
              </a:r>
              <a:r>
                <a:rPr lang="en-US" altLang="zh-CN" sz="1800" dirty="0">
                  <a:solidFill>
                    <a:srgbClr val="336600"/>
                  </a:solidFill>
                  <a:latin typeface="Consolas" pitchFamily="49" charset="0"/>
                  <a:ea typeface="楷体" pitchFamily="49" charset="-122"/>
                  <a:cs typeface="Consolas" pitchFamily="49" charset="0"/>
                </a:rPr>
                <a:t>-&gt;next</a:t>
              </a:r>
              <a:r>
                <a:rPr lang="en-US" altLang="zh-CN" sz="1800" dirty="0" smtClean="0">
                  <a:solidFill>
                    <a:srgbClr val="336600"/>
                  </a:solidFill>
                  <a:latin typeface="Consolas" pitchFamily="49" charset="0"/>
                  <a:ea typeface="楷体" pitchFamily="49" charset="-122"/>
                  <a:cs typeface="Consolas" pitchFamily="49" charset="0"/>
                </a:rPr>
                <a:t>)</a:t>
              </a:r>
            </a:p>
            <a:p>
              <a:pPr algn="l" eaLnBrk="1" hangingPunct="1">
                <a:lnSpc>
                  <a:spcPts val="2000"/>
                </a:lnSpc>
                <a:spcBef>
                  <a:spcPct val="50000"/>
                </a:spcBef>
              </a:pPr>
              <a:r>
                <a:rPr lang="en-US" altLang="zh-CN" sz="1800" smtClean="0">
                  <a:solidFill>
                    <a:srgbClr val="336600"/>
                  </a:solidFill>
                  <a:latin typeface="Consolas" pitchFamily="49" charset="0"/>
                  <a:ea typeface="楷体" pitchFamily="49" charset="-122"/>
                  <a:cs typeface="Consolas" pitchFamily="49" charset="0"/>
                </a:rPr>
                <a:t>        	</a:t>
              </a:r>
              <a:r>
                <a:rPr lang="zh-CN" altLang="en-US" sz="1800" smtClean="0">
                  <a:solidFill>
                    <a:srgbClr val="00B050"/>
                  </a:solidFill>
                  <a:latin typeface="Consolas" pitchFamily="49" charset="0"/>
                  <a:ea typeface="楷体" pitchFamily="49" charset="-122"/>
                  <a:cs typeface="Consolas" pitchFamily="49" charset="0"/>
                </a:rPr>
                <a:t>其他</a:t>
              </a:r>
              <a:r>
                <a:rPr lang="zh-CN" altLang="en-US" sz="1800" dirty="0">
                  <a:solidFill>
                    <a:srgbClr val="00B050"/>
                  </a:solidFill>
                  <a:latin typeface="Consolas" pitchFamily="49" charset="0"/>
                  <a:ea typeface="楷体" pitchFamily="49" charset="-122"/>
                  <a:cs typeface="Consolas" pitchFamily="49" charset="0"/>
                </a:rPr>
                <a:t>情况</a:t>
              </a:r>
            </a:p>
          </p:txBody>
        </p:sp>
      </p:grpSp>
      <p:grpSp>
        <p:nvGrpSpPr>
          <p:cNvPr id="3" name="组合 21"/>
          <p:cNvGrpSpPr/>
          <p:nvPr/>
        </p:nvGrpSpPr>
        <p:grpSpPr>
          <a:xfrm>
            <a:off x="4786314" y="1171556"/>
            <a:ext cx="4143404" cy="2188995"/>
            <a:chOff x="4786314" y="1171556"/>
            <a:chExt cx="4143404" cy="2188995"/>
          </a:xfrm>
        </p:grpSpPr>
        <p:sp>
          <p:nvSpPr>
            <p:cNvPr id="8" name="Text Box 3"/>
            <p:cNvSpPr txBox="1">
              <a:spLocks noChangeArrowheads="1"/>
            </p:cNvSpPr>
            <p:nvPr/>
          </p:nvSpPr>
          <p:spPr bwMode="auto">
            <a:xfrm>
              <a:off x="4786314" y="1171556"/>
              <a:ext cx="3174994" cy="400110"/>
            </a:xfrm>
            <a:prstGeom prst="rect">
              <a:avLst/>
            </a:prstGeom>
            <a:noFill/>
            <a:ln w="9525">
              <a:noFill/>
              <a:miter lim="800000"/>
              <a:headEnd/>
              <a:tailEnd/>
            </a:ln>
          </p:spPr>
          <p:txBody>
            <a:bodyPr wrap="square">
              <a:spAutoFit/>
            </a:bodyPr>
            <a:lstStyle/>
            <a:p>
              <a:pPr algn="l" eaLnBrk="1" hangingPunct="1">
                <a:spcBef>
                  <a:spcPct val="50000"/>
                </a:spcBef>
              </a:pPr>
              <a:r>
                <a:rPr lang="zh-CN" altLang="en-US" sz="2000" dirty="0">
                  <a:latin typeface="Consolas" pitchFamily="49" charset="0"/>
                  <a:ea typeface="楷体" pitchFamily="49" charset="-122"/>
                  <a:cs typeface="Consolas" pitchFamily="49" charset="0"/>
                </a:rPr>
                <a:t>递归</a:t>
              </a:r>
              <a:r>
                <a:rPr lang="zh-CN" altLang="en-US" sz="2000">
                  <a:latin typeface="Consolas" pitchFamily="49" charset="0"/>
                  <a:ea typeface="楷体" pitchFamily="49" charset="-122"/>
                  <a:cs typeface="Consolas" pitchFamily="49" charset="0"/>
                </a:rPr>
                <a:t>模</a:t>
              </a:r>
              <a:r>
                <a:rPr lang="zh-CN" altLang="en-US" sz="2000" smtClean="0">
                  <a:latin typeface="Consolas" pitchFamily="49" charset="0"/>
                  <a:ea typeface="楷体" pitchFamily="49" charset="-122"/>
                  <a:cs typeface="Consolas" pitchFamily="49" charset="0"/>
                </a:rPr>
                <a:t>型：</a:t>
              </a:r>
              <a:endParaRPr lang="zh-CN" altLang="en-US" sz="2000" dirty="0">
                <a:latin typeface="Consolas" pitchFamily="49" charset="0"/>
                <a:ea typeface="楷体" pitchFamily="49" charset="-122"/>
                <a:cs typeface="Consolas" pitchFamily="49" charset="0"/>
              </a:endParaRPr>
            </a:p>
          </p:txBody>
        </p:sp>
        <p:sp>
          <p:nvSpPr>
            <p:cNvPr id="9" name="Text Box 4" descr="羊皮纸"/>
            <p:cNvSpPr txBox="1">
              <a:spLocks noChangeArrowheads="1"/>
            </p:cNvSpPr>
            <p:nvPr/>
          </p:nvSpPr>
          <p:spPr bwMode="auto">
            <a:xfrm>
              <a:off x="4805410" y="1780631"/>
              <a:ext cx="4124308" cy="1579920"/>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eaLnBrk="1" hangingPunct="1">
                <a:lnSpc>
                  <a:spcPts val="2000"/>
                </a:lnSpc>
                <a:spcBef>
                  <a:spcPct val="50000"/>
                </a:spcBef>
              </a:pPr>
              <a:r>
                <a:rPr lang="en-US" altLang="zh-CN" sz="1800" i="1">
                  <a:solidFill>
                    <a:srgbClr val="336600"/>
                  </a:solidFill>
                  <a:latin typeface="Consolas" pitchFamily="49" charset="0"/>
                  <a:ea typeface="楷体" pitchFamily="49" charset="-122"/>
                  <a:cs typeface="Consolas" pitchFamily="49" charset="0"/>
                </a:rPr>
                <a:t>f</a:t>
              </a:r>
              <a:r>
                <a:rPr lang="en-US" altLang="zh-CN" sz="1800">
                  <a:solidFill>
                    <a:srgbClr val="336600"/>
                  </a:solidFill>
                  <a:latin typeface="Consolas" pitchFamily="49" charset="0"/>
                  <a:ea typeface="楷体" pitchFamily="49" charset="-122"/>
                  <a:cs typeface="Consolas" pitchFamily="49" charset="0"/>
                </a:rPr>
                <a:t>(</a:t>
              </a:r>
              <a:r>
                <a:rPr lang="en-US" altLang="zh-CN" sz="1800" i="1">
                  <a:solidFill>
                    <a:srgbClr val="336600"/>
                  </a:solidFill>
                  <a:latin typeface="Consolas" pitchFamily="49" charset="0"/>
                  <a:ea typeface="楷体" pitchFamily="49" charset="-122"/>
                  <a:cs typeface="Consolas" pitchFamily="49" charset="0"/>
                </a:rPr>
                <a:t>L</a:t>
              </a:r>
              <a:r>
                <a:rPr lang="en-US" altLang="zh-CN" sz="1800" smtClean="0">
                  <a:solidFill>
                    <a:srgbClr val="336600"/>
                  </a:solidFill>
                  <a:latin typeface="Consolas" pitchFamily="49" charset="0"/>
                  <a:ea typeface="楷体" pitchFamily="49" charset="-122"/>
                  <a:cs typeface="Consolas" pitchFamily="49" charset="0"/>
                </a:rPr>
                <a:t>) </a:t>
              </a:r>
              <a:r>
                <a:rPr lang="en-US" altLang="zh-CN" sz="1800" smtClean="0">
                  <a:solidFill>
                    <a:srgbClr val="336600"/>
                  </a:solidFill>
                  <a:latin typeface="Consolas" pitchFamily="49" charset="0"/>
                  <a:ea typeface="楷体" pitchFamily="49" charset="-122"/>
                  <a:cs typeface="Consolas" pitchFamily="49" charset="0"/>
                  <a:sym typeface="Symbol" pitchFamily="18" charset="2"/>
                </a:rPr>
                <a:t> </a:t>
              </a:r>
              <a:r>
                <a:rPr lang="zh-CN" altLang="en-US" sz="1800" smtClean="0">
                  <a:solidFill>
                    <a:srgbClr val="336600"/>
                  </a:solidFill>
                  <a:latin typeface="Consolas" pitchFamily="49" charset="0"/>
                  <a:ea typeface="楷体" pitchFamily="49" charset="-122"/>
                  <a:cs typeface="Consolas" pitchFamily="49" charset="0"/>
                  <a:sym typeface="Symbol" pitchFamily="18" charset="2"/>
                </a:rPr>
                <a:t>不</a:t>
              </a:r>
              <a:r>
                <a:rPr lang="zh-CN" altLang="en-US" sz="1800" dirty="0">
                  <a:solidFill>
                    <a:srgbClr val="336600"/>
                  </a:solidFill>
                  <a:latin typeface="Consolas" pitchFamily="49" charset="0"/>
                  <a:ea typeface="楷体" pitchFamily="49" charset="-122"/>
                  <a:cs typeface="Consolas" pitchFamily="49" charset="0"/>
                  <a:sym typeface="Symbol" pitchFamily="18" charset="2"/>
                </a:rPr>
                <a:t>做任何</a:t>
              </a:r>
              <a:r>
                <a:rPr lang="zh-CN" altLang="en-US" sz="1800" dirty="0" smtClean="0">
                  <a:solidFill>
                    <a:srgbClr val="336600"/>
                  </a:solidFill>
                  <a:latin typeface="Consolas" pitchFamily="49" charset="0"/>
                  <a:ea typeface="楷体" pitchFamily="49" charset="-122"/>
                  <a:cs typeface="Consolas" pitchFamily="49" charset="0"/>
                  <a:sym typeface="Symbol" pitchFamily="18" charset="2"/>
                </a:rPr>
                <a:t>事件</a:t>
              </a:r>
              <a:endParaRPr lang="en-US" altLang="zh-CN" sz="1800" dirty="0" smtClean="0">
                <a:solidFill>
                  <a:srgbClr val="336600"/>
                </a:solidFill>
                <a:latin typeface="Consolas" pitchFamily="49" charset="0"/>
                <a:ea typeface="楷体" pitchFamily="49" charset="-122"/>
                <a:cs typeface="Consolas" pitchFamily="49" charset="0"/>
                <a:sym typeface="Symbol" pitchFamily="18" charset="2"/>
              </a:endParaRPr>
            </a:p>
            <a:p>
              <a:pPr algn="l" eaLnBrk="1" hangingPunct="1">
                <a:lnSpc>
                  <a:spcPts val="2000"/>
                </a:lnSpc>
                <a:spcBef>
                  <a:spcPct val="50000"/>
                </a:spcBef>
              </a:pPr>
              <a:r>
                <a:rPr lang="zh-CN" altLang="en-US" sz="1800" dirty="0">
                  <a:solidFill>
                    <a:srgbClr val="336600"/>
                  </a:solidFill>
                  <a:latin typeface="Consolas" pitchFamily="49" charset="0"/>
                  <a:ea typeface="楷体" pitchFamily="49" charset="-122"/>
                  <a:cs typeface="Consolas" pitchFamily="49" charset="0"/>
                </a:rPr>
                <a:t>	</a:t>
              </a:r>
              <a:r>
                <a:rPr lang="zh-CN" altLang="en-US" sz="1800" smtClean="0">
                  <a:solidFill>
                    <a:srgbClr val="336600"/>
                  </a:solidFill>
                  <a:latin typeface="Consolas" pitchFamily="49" charset="0"/>
                  <a:ea typeface="楷体" pitchFamily="49" charset="-122"/>
                  <a:cs typeface="Consolas" pitchFamily="49" charset="0"/>
                </a:rPr>
                <a:t> </a:t>
              </a:r>
              <a:r>
                <a:rPr lang="en-US" altLang="zh-CN" sz="1800" smtClean="0">
                  <a:solidFill>
                    <a:srgbClr val="336600"/>
                  </a:solidFill>
                  <a:latin typeface="Consolas" pitchFamily="49" charset="0"/>
                  <a:ea typeface="楷体" pitchFamily="49" charset="-122"/>
                  <a:cs typeface="Consolas" pitchFamily="49" charset="0"/>
                </a:rPr>
                <a:t>	</a:t>
              </a:r>
              <a:r>
                <a:rPr lang="zh-CN" altLang="en-US" sz="1800" smtClean="0">
                  <a:solidFill>
                    <a:srgbClr val="00B050"/>
                  </a:solidFill>
                  <a:latin typeface="Consolas" pitchFamily="49" charset="0"/>
                  <a:ea typeface="楷体" pitchFamily="49" charset="-122"/>
                  <a:cs typeface="Consolas" pitchFamily="49" charset="0"/>
                </a:rPr>
                <a:t>当</a:t>
              </a:r>
              <a:r>
                <a:rPr lang="en-US" altLang="zh-CN" sz="1800" i="1" dirty="0">
                  <a:solidFill>
                    <a:srgbClr val="00B050"/>
                  </a:solidFill>
                  <a:latin typeface="Consolas" pitchFamily="49" charset="0"/>
                  <a:ea typeface="楷体" pitchFamily="49" charset="-122"/>
                  <a:cs typeface="Consolas" pitchFamily="49" charset="0"/>
                </a:rPr>
                <a:t>L</a:t>
              </a:r>
              <a:r>
                <a:rPr lang="en-US" altLang="zh-CN" sz="1800" dirty="0">
                  <a:solidFill>
                    <a:srgbClr val="00B050"/>
                  </a:solidFill>
                  <a:latin typeface="Consolas" pitchFamily="49" charset="0"/>
                  <a:ea typeface="楷体" pitchFamily="49" charset="-122"/>
                  <a:cs typeface="Consolas" pitchFamily="49" charset="0"/>
                </a:rPr>
                <a:t>=NULL</a:t>
              </a:r>
            </a:p>
            <a:p>
              <a:pPr>
                <a:lnSpc>
                  <a:spcPts val="2000"/>
                </a:lnSpc>
                <a:spcBef>
                  <a:spcPct val="50000"/>
                </a:spcBef>
              </a:pPr>
              <a:r>
                <a:rPr lang="en-US" altLang="zh-CN" sz="1800" i="1">
                  <a:solidFill>
                    <a:srgbClr val="336600"/>
                  </a:solidFill>
                  <a:latin typeface="Consolas" pitchFamily="49" charset="0"/>
                  <a:ea typeface="楷体" pitchFamily="49" charset="-122"/>
                  <a:cs typeface="Consolas" pitchFamily="49" charset="0"/>
                </a:rPr>
                <a:t>f</a:t>
              </a:r>
              <a:r>
                <a:rPr lang="en-US" altLang="zh-CN" sz="1800">
                  <a:solidFill>
                    <a:srgbClr val="336600"/>
                  </a:solidFill>
                  <a:latin typeface="Consolas" pitchFamily="49" charset="0"/>
                  <a:ea typeface="楷体" pitchFamily="49" charset="-122"/>
                  <a:cs typeface="Consolas" pitchFamily="49" charset="0"/>
                </a:rPr>
                <a:t>(</a:t>
              </a:r>
              <a:r>
                <a:rPr lang="en-US" altLang="zh-CN" sz="1800" i="1">
                  <a:solidFill>
                    <a:srgbClr val="336600"/>
                  </a:solidFill>
                  <a:latin typeface="Consolas" pitchFamily="49" charset="0"/>
                  <a:ea typeface="楷体" pitchFamily="49" charset="-122"/>
                  <a:cs typeface="Consolas" pitchFamily="49" charset="0"/>
                </a:rPr>
                <a:t>L</a:t>
              </a:r>
              <a:r>
                <a:rPr lang="en-US" altLang="zh-CN" sz="1800" smtClean="0">
                  <a:solidFill>
                    <a:srgbClr val="336600"/>
                  </a:solidFill>
                  <a:latin typeface="Consolas" pitchFamily="49" charset="0"/>
                  <a:ea typeface="楷体" pitchFamily="49" charset="-122"/>
                  <a:cs typeface="Consolas" pitchFamily="49" charset="0"/>
                </a:rPr>
                <a:t>) </a:t>
              </a:r>
              <a:r>
                <a:rPr lang="en-US" altLang="zh-CN" sz="1800" smtClean="0">
                  <a:solidFill>
                    <a:srgbClr val="336600"/>
                  </a:solidFill>
                  <a:latin typeface="Consolas" pitchFamily="49" charset="0"/>
                  <a:ea typeface="楷体" pitchFamily="49" charset="-122"/>
                  <a:cs typeface="Consolas" pitchFamily="49" charset="0"/>
                  <a:sym typeface="Symbol" pitchFamily="18" charset="2"/>
                </a:rPr>
                <a:t> </a:t>
              </a:r>
              <a:r>
                <a:rPr lang="en-US" altLang="zh-CN" sz="1800" i="1" smtClean="0">
                  <a:solidFill>
                    <a:srgbClr val="336600"/>
                  </a:solidFill>
                  <a:latin typeface="Consolas" pitchFamily="49" charset="0"/>
                  <a:ea typeface="楷体" pitchFamily="49" charset="-122"/>
                  <a:cs typeface="Consolas" pitchFamily="49" charset="0"/>
                </a:rPr>
                <a:t>f</a:t>
              </a:r>
              <a:r>
                <a:rPr lang="en-US" altLang="zh-CN" sz="1800" smtClean="0">
                  <a:solidFill>
                    <a:srgbClr val="336600"/>
                  </a:solidFill>
                  <a:latin typeface="Consolas" pitchFamily="49" charset="0"/>
                  <a:ea typeface="楷体" pitchFamily="49" charset="-122"/>
                  <a:cs typeface="Consolas" pitchFamily="49" charset="0"/>
                </a:rPr>
                <a:t>(</a:t>
              </a:r>
              <a:r>
                <a:rPr lang="en-US" altLang="zh-CN" sz="1800" i="1" smtClean="0">
                  <a:solidFill>
                    <a:srgbClr val="336600"/>
                  </a:solidFill>
                  <a:latin typeface="Consolas" pitchFamily="49" charset="0"/>
                  <a:ea typeface="楷体" pitchFamily="49" charset="-122"/>
                  <a:cs typeface="Consolas" pitchFamily="49" charset="0"/>
                </a:rPr>
                <a:t>L</a:t>
              </a:r>
              <a:r>
                <a:rPr lang="en-US" altLang="zh-CN" sz="1800" smtClean="0">
                  <a:solidFill>
                    <a:srgbClr val="336600"/>
                  </a:solidFill>
                  <a:latin typeface="Consolas" pitchFamily="49" charset="0"/>
                  <a:ea typeface="楷体" pitchFamily="49" charset="-122"/>
                  <a:cs typeface="Consolas" pitchFamily="49" charset="0"/>
                </a:rPr>
                <a:t>-</a:t>
              </a:r>
              <a:r>
                <a:rPr lang="en-US" altLang="zh-CN" sz="1800" dirty="0">
                  <a:solidFill>
                    <a:srgbClr val="336600"/>
                  </a:solidFill>
                  <a:latin typeface="Consolas" pitchFamily="49" charset="0"/>
                  <a:ea typeface="楷体" pitchFamily="49" charset="-122"/>
                  <a:cs typeface="Consolas" pitchFamily="49" charset="0"/>
                </a:rPr>
                <a:t>&gt;next</a:t>
              </a:r>
              <a:r>
                <a:rPr lang="en-US" altLang="zh-CN" sz="1800" dirty="0" smtClean="0">
                  <a:solidFill>
                    <a:srgbClr val="336600"/>
                  </a:solidFill>
                  <a:latin typeface="Consolas" pitchFamily="49" charset="0"/>
                  <a:ea typeface="楷体" pitchFamily="49" charset="-122"/>
                  <a:cs typeface="Consolas" pitchFamily="49" charset="0"/>
                </a:rPr>
                <a:t>);</a:t>
              </a:r>
              <a:r>
                <a:rPr lang="zh-CN" altLang="en-US" sz="1800" dirty="0" smtClean="0">
                  <a:solidFill>
                    <a:srgbClr val="336600"/>
                  </a:solidFill>
                  <a:latin typeface="Consolas" pitchFamily="49" charset="0"/>
                  <a:ea typeface="楷体" pitchFamily="49" charset="-122"/>
                  <a:cs typeface="Consolas" pitchFamily="49" charset="0"/>
                </a:rPr>
                <a:t>输出</a:t>
              </a:r>
              <a:r>
                <a:rPr lang="en-US" altLang="zh-CN" sz="1800" i="1" dirty="0" smtClean="0">
                  <a:solidFill>
                    <a:srgbClr val="336600"/>
                  </a:solidFill>
                  <a:latin typeface="Consolas" pitchFamily="49" charset="0"/>
                  <a:ea typeface="楷体" pitchFamily="49" charset="-122"/>
                  <a:cs typeface="Consolas" pitchFamily="49" charset="0"/>
                </a:rPr>
                <a:t>L</a:t>
              </a:r>
              <a:r>
                <a:rPr lang="en-US" altLang="zh-CN" sz="1800" dirty="0" smtClean="0">
                  <a:solidFill>
                    <a:srgbClr val="336600"/>
                  </a:solidFill>
                  <a:latin typeface="Consolas" pitchFamily="49" charset="0"/>
                  <a:ea typeface="楷体" pitchFamily="49" charset="-122"/>
                  <a:cs typeface="Consolas" pitchFamily="49" charset="0"/>
                </a:rPr>
                <a:t>-&gt;data</a:t>
              </a:r>
            </a:p>
            <a:p>
              <a:pPr algn="l" eaLnBrk="1" hangingPunct="1">
                <a:lnSpc>
                  <a:spcPts val="2000"/>
                </a:lnSpc>
                <a:spcBef>
                  <a:spcPct val="50000"/>
                </a:spcBef>
              </a:pPr>
              <a:r>
                <a:rPr lang="en-US" altLang="zh-CN" sz="1800" smtClean="0">
                  <a:solidFill>
                    <a:srgbClr val="336600"/>
                  </a:solidFill>
                  <a:latin typeface="Consolas" pitchFamily="49" charset="0"/>
                  <a:ea typeface="楷体" pitchFamily="49" charset="-122"/>
                  <a:cs typeface="Consolas" pitchFamily="49" charset="0"/>
                </a:rPr>
                <a:t>        	</a:t>
              </a:r>
              <a:r>
                <a:rPr lang="zh-CN" altLang="en-US" sz="1800" smtClean="0">
                  <a:solidFill>
                    <a:srgbClr val="00B050"/>
                  </a:solidFill>
                  <a:latin typeface="Consolas" pitchFamily="49" charset="0"/>
                  <a:ea typeface="楷体" pitchFamily="49" charset="-122"/>
                  <a:cs typeface="Consolas" pitchFamily="49" charset="0"/>
                </a:rPr>
                <a:t>其他</a:t>
              </a:r>
              <a:r>
                <a:rPr lang="zh-CN" altLang="en-US" sz="1800" dirty="0">
                  <a:solidFill>
                    <a:srgbClr val="00B050"/>
                  </a:solidFill>
                  <a:latin typeface="Consolas" pitchFamily="49" charset="0"/>
                  <a:ea typeface="楷体" pitchFamily="49" charset="-122"/>
                  <a:cs typeface="Consolas" pitchFamily="49" charset="0"/>
                </a:rPr>
                <a:t>情况</a:t>
              </a:r>
            </a:p>
          </p:txBody>
        </p:sp>
      </p:grpSp>
      <p:grpSp>
        <p:nvGrpSpPr>
          <p:cNvPr id="4" name="组合 19"/>
          <p:cNvGrpSpPr/>
          <p:nvPr/>
        </p:nvGrpSpPr>
        <p:grpSpPr>
          <a:xfrm>
            <a:off x="142844" y="142852"/>
            <a:ext cx="7929618" cy="900176"/>
            <a:chOff x="142844" y="142852"/>
            <a:chExt cx="7929618" cy="900176"/>
          </a:xfrm>
        </p:grpSpPr>
        <p:sp>
          <p:nvSpPr>
            <p:cNvPr id="27650" name="Text Box 2"/>
            <p:cNvSpPr txBox="1">
              <a:spLocks noChangeArrowheads="1"/>
            </p:cNvSpPr>
            <p:nvPr/>
          </p:nvSpPr>
          <p:spPr bwMode="auto">
            <a:xfrm>
              <a:off x="2357422" y="142852"/>
              <a:ext cx="3429024" cy="400110"/>
            </a:xfrm>
            <a:prstGeom prst="rect">
              <a:avLst/>
            </a:prstGeom>
            <a:noFill/>
            <a:ln w="9525">
              <a:noFill/>
              <a:miter lim="800000"/>
              <a:headEnd/>
              <a:tailEnd/>
            </a:ln>
          </p:spPr>
          <p:txBody>
            <a:bodyPr wrap="square">
              <a:spAutoFit/>
            </a:bodyPr>
            <a:lstStyle/>
            <a:p>
              <a:pPr algn="ctr">
                <a:spcBef>
                  <a:spcPct val="50000"/>
                </a:spcBef>
              </a:pPr>
              <a:r>
                <a:rPr lang="zh-CN" altLang="en-US" sz="2000" smtClean="0">
                  <a:solidFill>
                    <a:srgbClr val="0000FF"/>
                  </a:solidFill>
                  <a:latin typeface="Consolas" pitchFamily="49" charset="0"/>
                  <a:ea typeface="楷体" pitchFamily="49" charset="-122"/>
                  <a:cs typeface="Consolas" pitchFamily="49" charset="0"/>
                </a:rPr>
                <a:t>不带头结点单</a:t>
              </a:r>
              <a:r>
                <a:rPr lang="zh-CN" altLang="en-US" sz="2000" dirty="0" smtClean="0">
                  <a:solidFill>
                    <a:srgbClr val="0000FF"/>
                  </a:solidFill>
                  <a:latin typeface="Consolas" pitchFamily="49" charset="0"/>
                  <a:ea typeface="楷体" pitchFamily="49" charset="-122"/>
                  <a:cs typeface="Consolas" pitchFamily="49" charset="0"/>
                </a:rPr>
                <a:t>链表</a:t>
              </a:r>
              <a:r>
                <a:rPr lang="en-US" altLang="zh-CN" sz="2000" i="1" dirty="0" smtClean="0">
                  <a:solidFill>
                    <a:srgbClr val="0000FF"/>
                  </a:solidFill>
                  <a:latin typeface="Consolas" pitchFamily="49" charset="0"/>
                  <a:ea typeface="楷体" pitchFamily="49" charset="-122"/>
                  <a:cs typeface="Consolas" pitchFamily="49" charset="0"/>
                </a:rPr>
                <a:t>L</a:t>
              </a:r>
              <a:endParaRPr lang="zh-CN" altLang="en-US" sz="2000" dirty="0">
                <a:solidFill>
                  <a:srgbClr val="0000FF"/>
                </a:solidFill>
                <a:latin typeface="Consolas" pitchFamily="49" charset="0"/>
                <a:ea typeface="楷体" pitchFamily="49" charset="-122"/>
                <a:cs typeface="Consolas" pitchFamily="49" charset="0"/>
              </a:endParaRPr>
            </a:p>
          </p:txBody>
        </p:sp>
        <p:sp>
          <p:nvSpPr>
            <p:cNvPr id="7" name="Text Box 2"/>
            <p:cNvSpPr txBox="1">
              <a:spLocks noChangeArrowheads="1"/>
            </p:cNvSpPr>
            <p:nvPr/>
          </p:nvSpPr>
          <p:spPr bwMode="auto">
            <a:xfrm>
              <a:off x="142844" y="614346"/>
              <a:ext cx="3286148" cy="400110"/>
            </a:xfrm>
            <a:prstGeom prst="rect">
              <a:avLst/>
            </a:prstGeom>
            <a:noFill/>
            <a:ln w="9525">
              <a:noFill/>
              <a:miter lim="800000"/>
              <a:headEnd/>
              <a:tailEnd/>
            </a:ln>
          </p:spPr>
          <p:txBody>
            <a:bodyPr wrap="square">
              <a:spAutoFit/>
            </a:bodyPr>
            <a:lstStyle/>
            <a:p>
              <a:pPr>
                <a:spcBef>
                  <a:spcPct val="50000"/>
                </a:spcBef>
              </a:pPr>
              <a:r>
                <a:rPr lang="zh-CN" altLang="en-US" sz="2000" dirty="0" smtClean="0">
                  <a:solidFill>
                    <a:srgbClr val="FF00FF"/>
                  </a:solidFill>
                  <a:latin typeface="Consolas" pitchFamily="49" charset="0"/>
                  <a:ea typeface="楷体" pitchFamily="49" charset="-122"/>
                  <a:cs typeface="Consolas" pitchFamily="49" charset="0"/>
                </a:rPr>
                <a:t>正向</a:t>
              </a:r>
              <a:r>
                <a:rPr lang="zh-CN" altLang="en-US" sz="2000" smtClean="0">
                  <a:solidFill>
                    <a:srgbClr val="0000FF"/>
                  </a:solidFill>
                  <a:latin typeface="Consolas" pitchFamily="49" charset="0"/>
                  <a:ea typeface="楷体" pitchFamily="49" charset="-122"/>
                  <a:cs typeface="Consolas" pitchFamily="49" charset="0"/>
                </a:rPr>
                <a:t>显示</a:t>
              </a:r>
              <a:r>
                <a:rPr lang="zh-CN" altLang="en-US" sz="2000" smtClean="0">
                  <a:solidFill>
                    <a:srgbClr val="FF00FF"/>
                  </a:solidFill>
                  <a:latin typeface="Consolas" pitchFamily="49" charset="0"/>
                  <a:ea typeface="楷体" pitchFamily="49" charset="-122"/>
                  <a:cs typeface="Consolas" pitchFamily="49" charset="0"/>
                </a:rPr>
                <a:t>所有结点值</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12" name="Text Box 2"/>
            <p:cNvSpPr txBox="1">
              <a:spLocks noChangeArrowheads="1"/>
            </p:cNvSpPr>
            <p:nvPr/>
          </p:nvSpPr>
          <p:spPr bwMode="auto">
            <a:xfrm>
              <a:off x="4786314" y="642918"/>
              <a:ext cx="3286148" cy="400110"/>
            </a:xfrm>
            <a:prstGeom prst="rect">
              <a:avLst/>
            </a:prstGeom>
            <a:noFill/>
            <a:ln w="9525">
              <a:noFill/>
              <a:miter lim="800000"/>
              <a:headEnd/>
              <a:tailEnd/>
            </a:ln>
          </p:spPr>
          <p:txBody>
            <a:bodyPr wrap="square">
              <a:spAutoFit/>
            </a:bodyPr>
            <a:lstStyle/>
            <a:p>
              <a:pPr>
                <a:spcBef>
                  <a:spcPct val="50000"/>
                </a:spcBef>
              </a:pPr>
              <a:r>
                <a:rPr lang="zh-CN" altLang="en-US" sz="2000" dirty="0" smtClean="0">
                  <a:solidFill>
                    <a:srgbClr val="FF00FF"/>
                  </a:solidFill>
                  <a:latin typeface="Consolas" pitchFamily="49" charset="0"/>
                  <a:ea typeface="楷体" pitchFamily="49" charset="-122"/>
                  <a:cs typeface="Consolas" pitchFamily="49" charset="0"/>
                </a:rPr>
                <a:t>反向</a:t>
              </a:r>
              <a:r>
                <a:rPr lang="zh-CN" altLang="en-US" sz="2000" smtClean="0">
                  <a:solidFill>
                    <a:srgbClr val="0000FF"/>
                  </a:solidFill>
                  <a:latin typeface="Consolas" pitchFamily="49" charset="0"/>
                  <a:ea typeface="楷体" pitchFamily="49" charset="-122"/>
                  <a:cs typeface="Consolas" pitchFamily="49" charset="0"/>
                </a:rPr>
                <a:t>显示</a:t>
              </a:r>
              <a:r>
                <a:rPr lang="zh-CN" altLang="en-US" sz="2000" smtClean="0">
                  <a:solidFill>
                    <a:srgbClr val="FF00FF"/>
                  </a:solidFill>
                  <a:latin typeface="Consolas" pitchFamily="49" charset="0"/>
                  <a:ea typeface="楷体" pitchFamily="49" charset="-122"/>
                  <a:cs typeface="Consolas" pitchFamily="49" charset="0"/>
                </a:rPr>
                <a:t>所有结点值</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grpSp>
        <p:nvGrpSpPr>
          <p:cNvPr id="5" name="组合 22"/>
          <p:cNvGrpSpPr/>
          <p:nvPr/>
        </p:nvGrpSpPr>
        <p:grpSpPr>
          <a:xfrm>
            <a:off x="112708" y="3500438"/>
            <a:ext cx="4244978" cy="2401645"/>
            <a:chOff x="112708" y="3500438"/>
            <a:chExt cx="4244978" cy="2401645"/>
          </a:xfrm>
        </p:grpSpPr>
        <p:sp>
          <p:nvSpPr>
            <p:cNvPr id="27653" name="Text Box 5"/>
            <p:cNvSpPr txBox="1">
              <a:spLocks noChangeArrowheads="1"/>
            </p:cNvSpPr>
            <p:nvPr/>
          </p:nvSpPr>
          <p:spPr bwMode="auto">
            <a:xfrm>
              <a:off x="112708" y="4286256"/>
              <a:ext cx="4244978" cy="1615827"/>
            </a:xfrm>
            <a:prstGeom prst="rect">
              <a:avLst/>
            </a:prstGeom>
            <a:solidFill>
              <a:schemeClr val="bg1"/>
            </a:solidFill>
            <a:ln>
              <a:headEnd/>
              <a:tailEnd/>
            </a:ln>
            <a:scene3d>
              <a:camera prst="perspectiveRight"/>
              <a:lightRig rig="threePt" dir="t"/>
            </a:scene3d>
          </p:spPr>
          <p:style>
            <a:lnRef idx="1">
              <a:schemeClr val="accent1"/>
            </a:lnRef>
            <a:fillRef idx="2">
              <a:schemeClr val="accent1"/>
            </a:fillRef>
            <a:effectRef idx="1">
              <a:schemeClr val="accent1"/>
            </a:effectRef>
            <a:fontRef idx="minor">
              <a:schemeClr val="dk1"/>
            </a:fontRef>
          </p:style>
          <p:txBody>
            <a:bodyPr wrap="square">
              <a:spAutoFit/>
            </a:bodyPr>
            <a:lstStyle/>
            <a:p>
              <a:pPr algn="l" eaLnBrk="1" hangingPunct="1">
                <a:lnSpc>
                  <a:spcPct val="110000"/>
                </a:lnSpc>
              </a:pPr>
              <a:r>
                <a:rPr lang="en-US" altLang="zh-CN" sz="1800">
                  <a:solidFill>
                    <a:srgbClr val="0000FF"/>
                  </a:solidFill>
                  <a:latin typeface="Consolas" pitchFamily="49" charset="0"/>
                  <a:cs typeface="Consolas" pitchFamily="49" charset="0"/>
                </a:rPr>
                <a:t>void </a:t>
              </a:r>
              <a:r>
                <a:rPr lang="en-US" altLang="zh-CN" sz="1800" smtClean="0">
                  <a:solidFill>
                    <a:srgbClr val="FF0000"/>
                  </a:solidFill>
                  <a:latin typeface="Consolas" pitchFamily="49" charset="0"/>
                  <a:cs typeface="Consolas" pitchFamily="49" charset="0"/>
                </a:rPr>
                <a:t>traverse</a:t>
              </a:r>
              <a:r>
                <a:rPr lang="en-US" altLang="zh-CN" sz="1800" smtClean="0">
                  <a:solidFill>
                    <a:srgbClr val="0000FF"/>
                  </a:solidFill>
                  <a:latin typeface="Consolas" pitchFamily="49" charset="0"/>
                  <a:cs typeface="Consolas" pitchFamily="49" charset="0"/>
                </a:rPr>
                <a:t>(LinkNode </a:t>
              </a:r>
              <a:r>
                <a:rPr lang="en-US" altLang="zh-CN" sz="1800" dirty="0">
                  <a:solidFill>
                    <a:srgbClr val="0000FF"/>
                  </a:solidFill>
                  <a:latin typeface="Consolas" pitchFamily="49" charset="0"/>
                  <a:cs typeface="Consolas" pitchFamily="49" charset="0"/>
                </a:rPr>
                <a:t>*L)</a:t>
              </a:r>
            </a:p>
            <a:p>
              <a:pPr algn="l" eaLnBrk="1" hangingPunct="1">
                <a:lnSpc>
                  <a:spcPct val="110000"/>
                </a:lnSpc>
              </a:pPr>
              <a:r>
                <a:rPr lang="en-US" altLang="zh-CN" sz="1800" smtClean="0">
                  <a:solidFill>
                    <a:srgbClr val="0000FF"/>
                  </a:solidFill>
                  <a:latin typeface="Consolas" pitchFamily="49" charset="0"/>
                  <a:cs typeface="Consolas" pitchFamily="49" charset="0"/>
                </a:rPr>
                <a:t>{  if </a:t>
              </a:r>
              <a:r>
                <a:rPr lang="en-US" altLang="zh-CN" sz="1800" dirty="0">
                  <a:solidFill>
                    <a:srgbClr val="0000FF"/>
                  </a:solidFill>
                  <a:latin typeface="Consolas" pitchFamily="49" charset="0"/>
                  <a:cs typeface="Consolas" pitchFamily="49" charset="0"/>
                </a:rPr>
                <a:t>(L==NULL) return;</a:t>
              </a:r>
            </a:p>
            <a:p>
              <a:pPr algn="l" eaLnBrk="1" hangingPunct="1">
                <a:lnSpc>
                  <a:spcPct val="110000"/>
                </a:lnSpc>
              </a:pPr>
              <a:r>
                <a:rPr lang="en-US" altLang="zh-CN" sz="1800" dirty="0">
                  <a:solidFill>
                    <a:srgbClr val="0000FF"/>
                  </a:solidFill>
                  <a:latin typeface="Consolas" pitchFamily="49" charset="0"/>
                  <a:cs typeface="Consolas" pitchFamily="49" charset="0"/>
                </a:rPr>
                <a:t>   </a:t>
              </a:r>
              <a:r>
                <a:rPr lang="en-US" altLang="zh-CN" sz="1800" dirty="0" smtClean="0">
                  <a:solidFill>
                    <a:srgbClr val="0000FF"/>
                  </a:solidFill>
                  <a:latin typeface="Consolas" pitchFamily="49" charset="0"/>
                  <a:cs typeface="Consolas" pitchFamily="49" charset="0"/>
                </a:rPr>
                <a:t>    </a:t>
              </a:r>
              <a:r>
                <a:rPr lang="en-US" altLang="zh-CN" sz="1800" dirty="0" err="1" smtClean="0">
                  <a:solidFill>
                    <a:srgbClr val="0000FF"/>
                  </a:solidFill>
                  <a:latin typeface="Consolas" pitchFamily="49" charset="0"/>
                  <a:cs typeface="Consolas" pitchFamily="49" charset="0"/>
                </a:rPr>
                <a:t>printf</a:t>
              </a:r>
              <a:r>
                <a:rPr lang="en-US" altLang="zh-CN" sz="1800" dirty="0">
                  <a:solidFill>
                    <a:srgbClr val="0000FF"/>
                  </a:solidFill>
                  <a:latin typeface="Consolas" pitchFamily="49" charset="0"/>
                  <a:cs typeface="Consolas" pitchFamily="49" charset="0"/>
                </a:rPr>
                <a:t>("%</a:t>
              </a:r>
              <a:r>
                <a:rPr lang="en-US" altLang="zh-CN" sz="1800">
                  <a:solidFill>
                    <a:srgbClr val="0000FF"/>
                  </a:solidFill>
                  <a:latin typeface="Consolas" pitchFamily="49" charset="0"/>
                  <a:cs typeface="Consolas" pitchFamily="49" charset="0"/>
                </a:rPr>
                <a:t>d </a:t>
              </a:r>
              <a:r>
                <a:rPr lang="en-US" altLang="zh-CN" sz="1800" smtClean="0">
                  <a:solidFill>
                    <a:srgbClr val="0000FF"/>
                  </a:solidFill>
                  <a:latin typeface="Consolas" pitchFamily="49" charset="0"/>
                  <a:cs typeface="Consolas" pitchFamily="49" charset="0"/>
                </a:rPr>
                <a:t>"</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L-</a:t>
              </a:r>
              <a:r>
                <a:rPr lang="en-US" altLang="zh-CN" sz="1800" dirty="0">
                  <a:solidFill>
                    <a:srgbClr val="0000FF"/>
                  </a:solidFill>
                  <a:latin typeface="Consolas" pitchFamily="49" charset="0"/>
                  <a:cs typeface="Consolas" pitchFamily="49" charset="0"/>
                </a:rPr>
                <a:t>&gt;data);</a:t>
              </a:r>
            </a:p>
            <a:p>
              <a:pPr algn="l" eaLnBrk="1" hangingPunct="1">
                <a:lnSpc>
                  <a:spcPct val="110000"/>
                </a:lnSpc>
              </a:pPr>
              <a:r>
                <a:rPr lang="en-US" altLang="zh-CN" sz="1800">
                  <a:solidFill>
                    <a:srgbClr val="0000FF"/>
                  </a:solidFill>
                  <a:latin typeface="Consolas" pitchFamily="49" charset="0"/>
                  <a:cs typeface="Consolas" pitchFamily="49" charset="0"/>
                </a:rPr>
                <a:t>   </a:t>
              </a:r>
              <a:r>
                <a:rPr lang="en-US" altLang="zh-CN" sz="1800" smtClean="0">
                  <a:solidFill>
                    <a:srgbClr val="FF0000"/>
                  </a:solidFill>
                  <a:latin typeface="Consolas" pitchFamily="49" charset="0"/>
                  <a:cs typeface="Consolas" pitchFamily="49" charset="0"/>
                </a:rPr>
                <a:t>traverse</a:t>
              </a:r>
              <a:r>
                <a:rPr lang="en-US" altLang="zh-CN" sz="1800" smtClean="0">
                  <a:solidFill>
                    <a:srgbClr val="0000FF"/>
                  </a:solidFill>
                  <a:latin typeface="Consolas" pitchFamily="49" charset="0"/>
                  <a:cs typeface="Consolas" pitchFamily="49" charset="0"/>
                </a:rPr>
                <a:t>(L-</a:t>
              </a:r>
              <a:r>
                <a:rPr lang="en-US" altLang="zh-CN" sz="1800" dirty="0">
                  <a:solidFill>
                    <a:srgbClr val="0000FF"/>
                  </a:solidFill>
                  <a:latin typeface="Consolas" pitchFamily="49" charset="0"/>
                  <a:cs typeface="Consolas" pitchFamily="49" charset="0"/>
                </a:rPr>
                <a:t>&gt;next);</a:t>
              </a:r>
            </a:p>
            <a:p>
              <a:pPr algn="l" eaLnBrk="1" hangingPunct="1">
                <a:lnSpc>
                  <a:spcPct val="110000"/>
                </a:lnSpc>
              </a:pPr>
              <a:r>
                <a:rPr lang="en-US" altLang="zh-CN" sz="1800" dirty="0">
                  <a:solidFill>
                    <a:srgbClr val="0000FF"/>
                  </a:solidFill>
                  <a:latin typeface="Consolas" pitchFamily="49" charset="0"/>
                  <a:cs typeface="Consolas" pitchFamily="49" charset="0"/>
                </a:rPr>
                <a:t>}</a:t>
              </a:r>
            </a:p>
          </p:txBody>
        </p:sp>
        <p:sp>
          <p:nvSpPr>
            <p:cNvPr id="27654" name="Text Box 6"/>
            <p:cNvSpPr txBox="1">
              <a:spLocks noChangeArrowheads="1"/>
            </p:cNvSpPr>
            <p:nvPr/>
          </p:nvSpPr>
          <p:spPr bwMode="auto">
            <a:xfrm>
              <a:off x="755650" y="3571876"/>
              <a:ext cx="1530334" cy="369332"/>
            </a:xfrm>
            <a:prstGeom prst="rect">
              <a:avLst/>
            </a:prstGeom>
            <a:noFill/>
            <a:ln w="9525">
              <a:noFill/>
              <a:miter lim="800000"/>
              <a:headEnd/>
              <a:tailEnd/>
            </a:ln>
          </p:spPr>
          <p:txBody>
            <a:bodyPr wrap="square">
              <a:spAutoFit/>
            </a:bodyPr>
            <a:lstStyle/>
            <a:p>
              <a:pPr algn="l" eaLnBrk="1" hangingPunct="1">
                <a:spcBef>
                  <a:spcPct val="50000"/>
                </a:spcBef>
              </a:pPr>
              <a:r>
                <a:rPr lang="zh-CN" altLang="en-US" sz="1800" dirty="0">
                  <a:latin typeface="仿宋" pitchFamily="49" charset="-122"/>
                  <a:ea typeface="仿宋" pitchFamily="49" charset="-122"/>
                  <a:cs typeface="Consolas" pitchFamily="49" charset="0"/>
                </a:rPr>
                <a:t>递归</a:t>
              </a:r>
              <a:r>
                <a:rPr lang="zh-CN" altLang="en-US" sz="1800" dirty="0" smtClean="0">
                  <a:latin typeface="仿宋" pitchFamily="49" charset="-122"/>
                  <a:ea typeface="仿宋" pitchFamily="49" charset="-122"/>
                  <a:cs typeface="Consolas" pitchFamily="49" charset="0"/>
                </a:rPr>
                <a:t>算法</a:t>
              </a:r>
              <a:endParaRPr lang="zh-CN" altLang="en-US" sz="1800" dirty="0">
                <a:latin typeface="仿宋" pitchFamily="49" charset="-122"/>
                <a:ea typeface="仿宋" pitchFamily="49" charset="-122"/>
                <a:cs typeface="Consolas" pitchFamily="49" charset="0"/>
              </a:endParaRPr>
            </a:p>
          </p:txBody>
        </p:sp>
        <p:sp>
          <p:nvSpPr>
            <p:cNvPr id="13" name="下箭头 12"/>
            <p:cNvSpPr/>
            <p:nvPr/>
          </p:nvSpPr>
          <p:spPr bwMode="auto">
            <a:xfrm>
              <a:off x="1928794" y="3500438"/>
              <a:ext cx="285752" cy="714380"/>
            </a:xfrm>
            <a:prstGeom prst="downArrow">
              <a:avLst/>
            </a:prstGeom>
            <a:solidFill>
              <a:srgbClr val="99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Consolas" pitchFamily="49" charset="0"/>
                <a:cs typeface="Consolas" pitchFamily="49" charset="0"/>
              </a:endParaRPr>
            </a:p>
          </p:txBody>
        </p:sp>
      </p:grpSp>
      <p:grpSp>
        <p:nvGrpSpPr>
          <p:cNvPr id="6" name="组合 23"/>
          <p:cNvGrpSpPr/>
          <p:nvPr/>
        </p:nvGrpSpPr>
        <p:grpSpPr>
          <a:xfrm>
            <a:off x="4756178" y="3500438"/>
            <a:ext cx="4244978" cy="2430217"/>
            <a:chOff x="4756178" y="3500438"/>
            <a:chExt cx="4244978" cy="2430217"/>
          </a:xfrm>
        </p:grpSpPr>
        <p:sp>
          <p:nvSpPr>
            <p:cNvPr id="10" name="Text Box 5"/>
            <p:cNvSpPr txBox="1">
              <a:spLocks noChangeArrowheads="1"/>
            </p:cNvSpPr>
            <p:nvPr/>
          </p:nvSpPr>
          <p:spPr bwMode="auto">
            <a:xfrm>
              <a:off x="4756178" y="4314828"/>
              <a:ext cx="4244978" cy="1615827"/>
            </a:xfrm>
            <a:prstGeom prst="rect">
              <a:avLst/>
            </a:prstGeom>
            <a:solidFill>
              <a:schemeClr val="bg1"/>
            </a:solidFill>
            <a:ln>
              <a:headEnd/>
              <a:tailEnd/>
            </a:ln>
            <a:scene3d>
              <a:camera prst="perspectiveBelow"/>
              <a:lightRig rig="threePt" dir="t"/>
            </a:scene3d>
          </p:spPr>
          <p:style>
            <a:lnRef idx="1">
              <a:schemeClr val="accent1"/>
            </a:lnRef>
            <a:fillRef idx="2">
              <a:schemeClr val="accent1"/>
            </a:fillRef>
            <a:effectRef idx="1">
              <a:schemeClr val="accent1"/>
            </a:effectRef>
            <a:fontRef idx="minor">
              <a:schemeClr val="dk1"/>
            </a:fontRef>
          </p:style>
          <p:txBody>
            <a:bodyPr wrap="square">
              <a:spAutoFit/>
            </a:bodyPr>
            <a:lstStyle/>
            <a:p>
              <a:pPr algn="l" eaLnBrk="1" hangingPunct="1">
                <a:lnSpc>
                  <a:spcPct val="110000"/>
                </a:lnSpc>
              </a:pPr>
              <a:r>
                <a:rPr lang="en-US" altLang="zh-CN" sz="1800">
                  <a:solidFill>
                    <a:srgbClr val="0000FF"/>
                  </a:solidFill>
                  <a:latin typeface="Consolas" pitchFamily="49" charset="0"/>
                  <a:cs typeface="Consolas" pitchFamily="49" charset="0"/>
                </a:rPr>
                <a:t>void </a:t>
              </a:r>
              <a:r>
                <a:rPr lang="en-US" altLang="zh-CN" sz="1800" smtClean="0">
                  <a:solidFill>
                    <a:srgbClr val="FF0000"/>
                  </a:solidFill>
                  <a:latin typeface="Consolas" pitchFamily="49" charset="0"/>
                  <a:cs typeface="Consolas" pitchFamily="49" charset="0"/>
                </a:rPr>
                <a:t>traverseR</a:t>
              </a:r>
              <a:r>
                <a:rPr lang="en-US" altLang="zh-CN" sz="1800" smtClean="0">
                  <a:solidFill>
                    <a:srgbClr val="0000FF"/>
                  </a:solidFill>
                  <a:latin typeface="Consolas" pitchFamily="49" charset="0"/>
                  <a:cs typeface="Consolas" pitchFamily="49" charset="0"/>
                </a:rPr>
                <a:t>(LinkNode </a:t>
              </a:r>
              <a:r>
                <a:rPr lang="en-US" altLang="zh-CN" sz="1800" dirty="0">
                  <a:solidFill>
                    <a:srgbClr val="0000FF"/>
                  </a:solidFill>
                  <a:latin typeface="Consolas" pitchFamily="49" charset="0"/>
                  <a:cs typeface="Consolas" pitchFamily="49" charset="0"/>
                </a:rPr>
                <a:t>*L)</a:t>
              </a:r>
            </a:p>
            <a:p>
              <a:pPr algn="l" eaLnBrk="1" hangingPunct="1">
                <a:lnSpc>
                  <a:spcPct val="110000"/>
                </a:lnSpc>
              </a:pPr>
              <a:r>
                <a:rPr lang="en-US" altLang="zh-CN" sz="1800" smtClean="0">
                  <a:solidFill>
                    <a:srgbClr val="0000FF"/>
                  </a:solidFill>
                  <a:latin typeface="Consolas" pitchFamily="49" charset="0"/>
                  <a:cs typeface="Consolas" pitchFamily="49" charset="0"/>
                </a:rPr>
                <a:t>{  if </a:t>
              </a:r>
              <a:r>
                <a:rPr lang="en-US" altLang="zh-CN" sz="1800" dirty="0">
                  <a:solidFill>
                    <a:srgbClr val="0000FF"/>
                  </a:solidFill>
                  <a:latin typeface="Consolas" pitchFamily="49" charset="0"/>
                  <a:cs typeface="Consolas" pitchFamily="49" charset="0"/>
                </a:rPr>
                <a:t>(L==NULL) return;</a:t>
              </a:r>
            </a:p>
            <a:p>
              <a:pPr algn="l" eaLnBrk="1" hangingPunct="1">
                <a:lnSpc>
                  <a:spcPct val="110000"/>
                </a:lnSpc>
              </a:pPr>
              <a:r>
                <a:rPr lang="en-US" altLang="zh-CN" sz="1800" dirty="0" smtClean="0">
                  <a:solidFill>
                    <a:srgbClr val="FF0000"/>
                  </a:solidFill>
                  <a:latin typeface="Consolas" pitchFamily="49" charset="0"/>
                  <a:cs typeface="Consolas" pitchFamily="49" charset="0"/>
                </a:rPr>
                <a:t>       </a:t>
              </a:r>
              <a:r>
                <a:rPr lang="en-US" altLang="zh-CN" sz="1800" dirty="0" err="1" smtClean="0">
                  <a:solidFill>
                    <a:srgbClr val="FF0000"/>
                  </a:solidFill>
                  <a:latin typeface="Consolas" pitchFamily="49" charset="0"/>
                  <a:cs typeface="Consolas" pitchFamily="49" charset="0"/>
                </a:rPr>
                <a:t>traverseR</a:t>
              </a:r>
              <a:r>
                <a:rPr lang="en-US" altLang="zh-CN" sz="1800" dirty="0" smtClean="0">
                  <a:solidFill>
                    <a:srgbClr val="0000FF"/>
                  </a:solidFill>
                  <a:latin typeface="Consolas" pitchFamily="49" charset="0"/>
                  <a:cs typeface="Consolas" pitchFamily="49" charset="0"/>
                </a:rPr>
                <a:t>(L-</a:t>
              </a:r>
              <a:r>
                <a:rPr lang="en-US" altLang="zh-CN" sz="1800" dirty="0">
                  <a:solidFill>
                    <a:srgbClr val="0000FF"/>
                  </a:solidFill>
                  <a:latin typeface="Consolas" pitchFamily="49" charset="0"/>
                  <a:cs typeface="Consolas" pitchFamily="49" charset="0"/>
                </a:rPr>
                <a:t>&gt;next);</a:t>
              </a:r>
            </a:p>
            <a:p>
              <a:pPr>
                <a:lnSpc>
                  <a:spcPct val="110000"/>
                </a:lnSpc>
              </a:pPr>
              <a:r>
                <a:rPr lang="en-US" altLang="zh-CN" sz="1800" smtClean="0">
                  <a:solidFill>
                    <a:srgbClr val="0000FF"/>
                  </a:solidFill>
                  <a:latin typeface="Consolas" pitchFamily="49" charset="0"/>
                  <a:cs typeface="Consolas" pitchFamily="49" charset="0"/>
                </a:rPr>
                <a:t>   printf</a:t>
              </a:r>
              <a:r>
                <a:rPr lang="en-US" altLang="zh-CN" sz="1800" dirty="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d "</a:t>
              </a:r>
              <a:r>
                <a:rPr lang="zh-CN" altLang="en-US"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L-</a:t>
              </a:r>
              <a:r>
                <a:rPr lang="en-US" altLang="zh-CN" sz="1800" dirty="0" smtClean="0">
                  <a:solidFill>
                    <a:srgbClr val="0000FF"/>
                  </a:solidFill>
                  <a:latin typeface="Consolas" pitchFamily="49" charset="0"/>
                  <a:cs typeface="Consolas" pitchFamily="49" charset="0"/>
                </a:rPr>
                <a:t>&gt;data);</a:t>
              </a:r>
            </a:p>
            <a:p>
              <a:pPr>
                <a:lnSpc>
                  <a:spcPct val="110000"/>
                </a:lnSpc>
              </a:pPr>
              <a:r>
                <a:rPr lang="en-US" altLang="zh-CN" sz="1800" dirty="0" smtClean="0">
                  <a:solidFill>
                    <a:srgbClr val="0000FF"/>
                  </a:solidFill>
                  <a:latin typeface="Consolas" pitchFamily="49" charset="0"/>
                  <a:cs typeface="Consolas" pitchFamily="49" charset="0"/>
                </a:rPr>
                <a:t>}</a:t>
              </a:r>
              <a:endParaRPr lang="en-US" altLang="zh-CN" sz="1800" dirty="0">
                <a:solidFill>
                  <a:srgbClr val="0000FF"/>
                </a:solidFill>
                <a:latin typeface="Consolas" pitchFamily="49" charset="0"/>
                <a:cs typeface="Consolas" pitchFamily="49" charset="0"/>
              </a:endParaRPr>
            </a:p>
          </p:txBody>
        </p:sp>
        <p:sp>
          <p:nvSpPr>
            <p:cNvPr id="14" name="Text Box 6"/>
            <p:cNvSpPr txBox="1">
              <a:spLocks noChangeArrowheads="1"/>
            </p:cNvSpPr>
            <p:nvPr/>
          </p:nvSpPr>
          <p:spPr bwMode="auto">
            <a:xfrm>
              <a:off x="5399120" y="3571876"/>
              <a:ext cx="1530334" cy="369332"/>
            </a:xfrm>
            <a:prstGeom prst="rect">
              <a:avLst/>
            </a:prstGeom>
            <a:noFill/>
            <a:ln w="9525">
              <a:noFill/>
              <a:miter lim="800000"/>
              <a:headEnd/>
              <a:tailEnd/>
            </a:ln>
          </p:spPr>
          <p:txBody>
            <a:bodyPr wrap="square">
              <a:spAutoFit/>
            </a:bodyPr>
            <a:lstStyle/>
            <a:p>
              <a:pPr algn="l" eaLnBrk="1" hangingPunct="1">
                <a:spcBef>
                  <a:spcPct val="50000"/>
                </a:spcBef>
              </a:pPr>
              <a:r>
                <a:rPr lang="zh-CN" altLang="en-US" sz="1800" dirty="0">
                  <a:latin typeface="仿宋" pitchFamily="49" charset="-122"/>
                  <a:ea typeface="仿宋" pitchFamily="49" charset="-122"/>
                  <a:cs typeface="Consolas" pitchFamily="49" charset="0"/>
                </a:rPr>
                <a:t>递归</a:t>
              </a:r>
              <a:r>
                <a:rPr lang="zh-CN" altLang="en-US" sz="1800" dirty="0" smtClean="0">
                  <a:latin typeface="仿宋" pitchFamily="49" charset="-122"/>
                  <a:ea typeface="仿宋" pitchFamily="49" charset="-122"/>
                  <a:cs typeface="Consolas" pitchFamily="49" charset="0"/>
                </a:rPr>
                <a:t>算法</a:t>
              </a:r>
              <a:endParaRPr lang="zh-CN" altLang="en-US" sz="1800" dirty="0">
                <a:latin typeface="仿宋" pitchFamily="49" charset="-122"/>
                <a:ea typeface="仿宋" pitchFamily="49" charset="-122"/>
                <a:cs typeface="Consolas" pitchFamily="49" charset="0"/>
              </a:endParaRPr>
            </a:p>
          </p:txBody>
        </p:sp>
        <p:sp>
          <p:nvSpPr>
            <p:cNvPr id="15" name="下箭头 14"/>
            <p:cNvSpPr/>
            <p:nvPr/>
          </p:nvSpPr>
          <p:spPr bwMode="auto">
            <a:xfrm>
              <a:off x="6572264" y="3500438"/>
              <a:ext cx="285752" cy="714380"/>
            </a:xfrm>
            <a:prstGeom prst="downArrow">
              <a:avLst/>
            </a:prstGeom>
            <a:solidFill>
              <a:srgbClr val="99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Consolas" pitchFamily="49" charset="0"/>
                <a:cs typeface="Consolas" pitchFamily="49" charset="0"/>
              </a:endParaRPr>
            </a:p>
          </p:txBody>
        </p:sp>
      </p:grpSp>
      <p:grpSp>
        <p:nvGrpSpPr>
          <p:cNvPr id="11" name="组合 24"/>
          <p:cNvGrpSpPr/>
          <p:nvPr/>
        </p:nvGrpSpPr>
        <p:grpSpPr>
          <a:xfrm>
            <a:off x="1142976" y="2571744"/>
            <a:ext cx="7643866" cy="357190"/>
            <a:chOff x="1142976" y="2571744"/>
            <a:chExt cx="7643866" cy="357190"/>
          </a:xfrm>
        </p:grpSpPr>
        <p:sp>
          <p:nvSpPr>
            <p:cNvPr id="16" name="圆角矩形 15"/>
            <p:cNvSpPr/>
            <p:nvPr/>
          </p:nvSpPr>
          <p:spPr bwMode="auto">
            <a:xfrm>
              <a:off x="1142976" y="2571744"/>
              <a:ext cx="3000396" cy="357190"/>
            </a:xfrm>
            <a:prstGeom prst="roundRect">
              <a:avLst/>
            </a:prstGeom>
            <a:solidFill>
              <a:schemeClr val="accent1">
                <a:alpha val="0"/>
              </a:schemeClr>
            </a:solidFill>
            <a:ln w="38100"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Consolas" pitchFamily="49" charset="0"/>
                <a:cs typeface="Consolas" pitchFamily="49" charset="0"/>
              </a:endParaRPr>
            </a:p>
          </p:txBody>
        </p:sp>
        <p:sp>
          <p:nvSpPr>
            <p:cNvPr id="17" name="圆角矩形 16"/>
            <p:cNvSpPr/>
            <p:nvPr/>
          </p:nvSpPr>
          <p:spPr bwMode="auto">
            <a:xfrm>
              <a:off x="5786446" y="2571744"/>
              <a:ext cx="3000396" cy="357190"/>
            </a:xfrm>
            <a:prstGeom prst="roundRect">
              <a:avLst/>
            </a:prstGeom>
            <a:solidFill>
              <a:schemeClr val="accent1">
                <a:alpha val="0"/>
              </a:schemeClr>
            </a:solidFill>
            <a:ln w="38100"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Consolas" pitchFamily="49" charset="0"/>
                <a:cs typeface="Consolas" pitchFamily="49" charset="0"/>
              </a:endParaRPr>
            </a:p>
          </p:txBody>
        </p:sp>
        <p:cxnSp>
          <p:nvCxnSpPr>
            <p:cNvPr id="19" name="直接连接符 18"/>
            <p:cNvCxnSpPr>
              <a:stCxn id="16" idx="3"/>
              <a:endCxn id="17" idx="1"/>
            </p:cNvCxnSpPr>
            <p:nvPr/>
          </p:nvCxnSpPr>
          <p:spPr bwMode="auto">
            <a:xfrm>
              <a:off x="4143372" y="2750339"/>
              <a:ext cx="1643074" cy="1588"/>
            </a:xfrm>
            <a:prstGeom prst="line">
              <a:avLst/>
            </a:prstGeom>
            <a:solidFill>
              <a:schemeClr val="accent1"/>
            </a:solidFill>
            <a:ln w="25400" cap="flat" cmpd="sng" algn="ctr">
              <a:solidFill>
                <a:srgbClr val="FF3300"/>
              </a:solidFill>
              <a:prstDash val="solid"/>
              <a:round/>
              <a:headEnd type="none" w="med" len="med"/>
              <a:tailEnd type="none"/>
            </a:ln>
            <a:effectLst/>
          </p:spPr>
        </p:cxnSp>
      </p:grpSp>
      <p:sp>
        <p:nvSpPr>
          <p:cNvPr id="27" name="灯片编号占位符 26"/>
          <p:cNvSpPr>
            <a:spLocks noGrp="1"/>
          </p:cNvSpPr>
          <p:nvPr>
            <p:ph type="sldNum" sz="quarter" idx="12"/>
          </p:nvPr>
        </p:nvSpPr>
        <p:spPr/>
        <p:txBody>
          <a:bodyPr/>
          <a:lstStyle/>
          <a:p>
            <a:fld id="{F225F2F7-8AD0-4BEA-91DC-61D82E2F5127}" type="slidenum">
              <a:rPr lang="en-US" altLang="zh-CN" smtClean="0"/>
              <a:pPr/>
              <a:t>73</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0"/>
                            </p:stCondLst>
                            <p:childTnLst>
                              <p:par>
                                <p:cTn id="28" presetID="26" presetClass="emph" presetSubtype="0" fill="hold" nodeType="afterEffect">
                                  <p:stCondLst>
                                    <p:cond delay="0"/>
                                  </p:stCondLst>
                                  <p:childTnLst>
                                    <p:animEffect transition="out" filter="fade">
                                      <p:cBhvr>
                                        <p:cTn id="29" dur="1000" tmFilter="0, 0; .2, .5; .8, .5; 1, 0"/>
                                        <p:tgtEl>
                                          <p:spTgt spid="11"/>
                                        </p:tgtEl>
                                      </p:cBhvr>
                                    </p:animEffect>
                                    <p:animScale>
                                      <p:cBhvr>
                                        <p:cTn id="30" dur="50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500034" y="285728"/>
            <a:ext cx="8001056" cy="810478"/>
          </a:xfrm>
          <a:prstGeom prst="rect">
            <a:avLst/>
          </a:prstGeom>
          <a:noFill/>
        </p:spPr>
        <p:txBody>
          <a:bodyPr wrap="square" rtlCol="0">
            <a:spAutoFit/>
          </a:bodyPr>
          <a:lstStyle/>
          <a:p>
            <a:pPr algn="l">
              <a:lnSpc>
                <a:spcPts val="2800"/>
              </a:lnSpc>
            </a:pPr>
            <a:r>
              <a:rPr lang="en-US" altLang="zh-CN" sz="2000" smtClean="0">
                <a:solidFill>
                  <a:srgbClr val="FF0000"/>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5.6</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latin typeface="Consolas" pitchFamily="49" charset="0"/>
                <a:ea typeface="楷体" pitchFamily="49" charset="-122"/>
                <a:cs typeface="Consolas" pitchFamily="49" charset="0"/>
              </a:rPr>
              <a:t>假设有一个不带头结点的单链表</a:t>
            </a:r>
            <a:r>
              <a:rPr lang="en-US" altLang="zh-CN" sz="2000" i="1" smtClean="0">
                <a:latin typeface="Consolas" pitchFamily="49" charset="0"/>
                <a:ea typeface="楷体" pitchFamily="49" charset="-122"/>
                <a:cs typeface="Consolas" pitchFamily="49" charset="0"/>
              </a:rPr>
              <a:t>L</a:t>
            </a:r>
            <a:r>
              <a:rPr lang="zh-CN" altLang="zh-CN" sz="2000" smtClean="0">
                <a:latin typeface="Consolas" pitchFamily="49" charset="0"/>
                <a:ea typeface="楷体" pitchFamily="49" charset="-122"/>
                <a:cs typeface="Consolas" pitchFamily="49" charset="0"/>
              </a:rPr>
              <a:t>，设计一个算法释放其中所有结点。</a:t>
            </a:r>
          </a:p>
        </p:txBody>
      </p:sp>
      <p:sp>
        <p:nvSpPr>
          <p:cNvPr id="20" name="TextBox 19"/>
          <p:cNvSpPr txBox="1"/>
          <p:nvPr/>
        </p:nvSpPr>
        <p:spPr>
          <a:xfrm>
            <a:off x="1571604" y="1357298"/>
            <a:ext cx="5500726" cy="400110"/>
          </a:xfrm>
          <a:prstGeom prst="rect">
            <a:avLst/>
          </a:prstGeom>
          <a:noFill/>
        </p:spPr>
        <p:txBody>
          <a:bodyPr wrap="square" rtlCol="0">
            <a:spAutoFit/>
          </a:bodyPr>
          <a:lstStyle/>
          <a:p>
            <a:pPr algn="l"/>
            <a:r>
              <a:rPr lang="zh-CN" altLang="zh-CN" sz="2000" smtClean="0">
                <a:latin typeface="Consolas" pitchFamily="49" charset="0"/>
                <a:ea typeface="仿宋" pitchFamily="49" charset="-122"/>
                <a:cs typeface="Consolas" pitchFamily="49" charset="0"/>
              </a:rPr>
              <a:t>设</a:t>
            </a:r>
            <a:r>
              <a:rPr lang="en-US" altLang="zh-CN" sz="2000" i="1" smtClean="0">
                <a:latin typeface="Consolas" pitchFamily="49" charset="0"/>
                <a:ea typeface="仿宋" pitchFamily="49" charset="-122"/>
                <a:cs typeface="Consolas" pitchFamily="49" charset="0"/>
              </a:rPr>
              <a:t>f</a:t>
            </a:r>
            <a:r>
              <a:rPr lang="en-US" altLang="zh-CN" sz="2000" smtClean="0">
                <a:latin typeface="Consolas" pitchFamily="49" charset="0"/>
                <a:ea typeface="仿宋" pitchFamily="49" charset="-122"/>
                <a:cs typeface="Consolas" pitchFamily="49" charset="0"/>
              </a:rPr>
              <a:t>(</a:t>
            </a:r>
            <a:r>
              <a:rPr lang="en-US" altLang="zh-CN" sz="2000" i="1" smtClean="0">
                <a:latin typeface="Consolas" pitchFamily="49" charset="0"/>
                <a:ea typeface="仿宋" pitchFamily="49" charset="-122"/>
                <a:cs typeface="Consolas" pitchFamily="49" charset="0"/>
              </a:rPr>
              <a:t>L</a:t>
            </a:r>
            <a:r>
              <a:rPr lang="en-US" altLang="zh-CN" sz="2000" smtClean="0">
                <a:latin typeface="Consolas" pitchFamily="49" charset="0"/>
                <a:ea typeface="仿宋" pitchFamily="49" charset="-122"/>
                <a:cs typeface="Consolas" pitchFamily="49" charset="0"/>
              </a:rPr>
              <a:t>)</a:t>
            </a:r>
            <a:r>
              <a:rPr lang="zh-CN" altLang="zh-CN" sz="2000" smtClean="0">
                <a:latin typeface="Consolas" pitchFamily="49" charset="0"/>
                <a:ea typeface="仿宋" pitchFamily="49" charset="-122"/>
                <a:cs typeface="Consolas" pitchFamily="49" charset="0"/>
              </a:rPr>
              <a:t>的功能是释放</a:t>
            </a:r>
            <a:r>
              <a:rPr lang="en-US" altLang="zh-CN" sz="2000" i="1" smtClean="0">
                <a:latin typeface="Consolas" pitchFamily="49" charset="0"/>
                <a:ea typeface="仿宋" pitchFamily="49" charset="-122"/>
                <a:cs typeface="Consolas" pitchFamily="49" charset="0"/>
              </a:rPr>
              <a:t>a</a:t>
            </a:r>
            <a:r>
              <a:rPr lang="en-US" altLang="zh-CN" sz="2000" baseline="-25000" smtClean="0">
                <a:latin typeface="Consolas" pitchFamily="49" charset="0"/>
                <a:ea typeface="仿宋" pitchFamily="49" charset="-122"/>
                <a:cs typeface="Consolas" pitchFamily="49" charset="0"/>
              </a:rPr>
              <a:t>1</a:t>
            </a:r>
            <a:r>
              <a:rPr lang="zh-CN" altLang="zh-CN" sz="2000" smtClean="0">
                <a:latin typeface="Consolas" pitchFamily="49" charset="0"/>
                <a:ea typeface="仿宋" pitchFamily="49" charset="-122"/>
                <a:cs typeface="Consolas" pitchFamily="49" charset="0"/>
              </a:rPr>
              <a:t>～</a:t>
            </a:r>
            <a:r>
              <a:rPr lang="en-US" altLang="zh-CN" sz="2000" i="1" smtClean="0">
                <a:latin typeface="Consolas" pitchFamily="49" charset="0"/>
                <a:ea typeface="仿宋" pitchFamily="49" charset="-122"/>
                <a:cs typeface="Consolas" pitchFamily="49" charset="0"/>
              </a:rPr>
              <a:t>a</a:t>
            </a:r>
            <a:r>
              <a:rPr lang="en-US" altLang="zh-CN" sz="2000" i="1" baseline="-25000" smtClean="0">
                <a:latin typeface="Consolas" pitchFamily="49" charset="0"/>
                <a:ea typeface="仿宋" pitchFamily="49" charset="-122"/>
                <a:cs typeface="Consolas" pitchFamily="49" charset="0"/>
              </a:rPr>
              <a:t>n</a:t>
            </a:r>
            <a:r>
              <a:rPr lang="zh-CN" altLang="zh-CN" sz="2000" smtClean="0">
                <a:latin typeface="Consolas" pitchFamily="49" charset="0"/>
                <a:ea typeface="仿宋" pitchFamily="49" charset="-122"/>
                <a:cs typeface="Consolas" pitchFamily="49" charset="0"/>
              </a:rPr>
              <a:t>的所有结点</a:t>
            </a:r>
            <a:r>
              <a:rPr lang="zh-CN" altLang="en-US" sz="2000" smtClean="0">
                <a:latin typeface="Consolas" pitchFamily="49" charset="0"/>
                <a:ea typeface="仿宋" pitchFamily="49" charset="-122"/>
                <a:cs typeface="Consolas" pitchFamily="49" charset="0"/>
              </a:rPr>
              <a:t>。</a:t>
            </a:r>
            <a:endParaRPr lang="zh-CN" altLang="en-US" sz="2000">
              <a:latin typeface="Consolas" pitchFamily="49" charset="0"/>
              <a:ea typeface="仿宋" pitchFamily="49" charset="-122"/>
              <a:cs typeface="Consolas" pitchFamily="49" charset="0"/>
            </a:endParaRPr>
          </a:p>
        </p:txBody>
      </p:sp>
      <p:grpSp>
        <p:nvGrpSpPr>
          <p:cNvPr id="2" name="组合 23"/>
          <p:cNvGrpSpPr/>
          <p:nvPr/>
        </p:nvGrpSpPr>
        <p:grpSpPr>
          <a:xfrm>
            <a:off x="1142976" y="2071678"/>
            <a:ext cx="6286544" cy="2417242"/>
            <a:chOff x="1142976" y="2524098"/>
            <a:chExt cx="6286544" cy="2417242"/>
          </a:xfrm>
        </p:grpSpPr>
        <p:sp>
          <p:nvSpPr>
            <p:cNvPr id="3" name="Rectangle 3"/>
            <p:cNvSpPr>
              <a:spLocks noChangeArrowheads="1"/>
            </p:cNvSpPr>
            <p:nvPr/>
          </p:nvSpPr>
          <p:spPr bwMode="auto">
            <a:xfrm>
              <a:off x="1863701" y="3446448"/>
              <a:ext cx="504825"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eaLnBrk="1" hangingPunct="1">
                <a:lnSpc>
                  <a:spcPts val="2000"/>
                </a:lnSpc>
              </a:pP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1</a:t>
              </a:r>
              <a:endParaRPr lang="en-US" altLang="zh-CN" sz="2000" baseline="-25000" dirty="0">
                <a:solidFill>
                  <a:srgbClr val="0000FF"/>
                </a:solidFill>
                <a:latin typeface="Consolas" pitchFamily="49" charset="0"/>
                <a:ea typeface="楷体" pitchFamily="49" charset="-122"/>
                <a:cs typeface="Consolas" pitchFamily="49" charset="0"/>
              </a:endParaRPr>
            </a:p>
          </p:txBody>
        </p:sp>
        <p:sp>
          <p:nvSpPr>
            <p:cNvPr id="4" name="Rectangle 4"/>
            <p:cNvSpPr>
              <a:spLocks noChangeArrowheads="1"/>
            </p:cNvSpPr>
            <p:nvPr/>
          </p:nvSpPr>
          <p:spPr bwMode="auto">
            <a:xfrm>
              <a:off x="2368526" y="3446448"/>
              <a:ext cx="504825"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sz="2000">
                <a:solidFill>
                  <a:srgbClr val="0000FF"/>
                </a:solidFill>
                <a:latin typeface="Consolas" pitchFamily="49" charset="0"/>
                <a:ea typeface="楷体" pitchFamily="49" charset="-122"/>
                <a:cs typeface="Consolas" pitchFamily="49" charset="0"/>
              </a:endParaRPr>
            </a:p>
          </p:txBody>
        </p:sp>
        <p:sp>
          <p:nvSpPr>
            <p:cNvPr id="5" name="Rectangle 5"/>
            <p:cNvSpPr>
              <a:spLocks noChangeArrowheads="1"/>
            </p:cNvSpPr>
            <p:nvPr/>
          </p:nvSpPr>
          <p:spPr bwMode="auto">
            <a:xfrm>
              <a:off x="3303564" y="3446448"/>
              <a:ext cx="504825"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eaLnBrk="1" hangingPunct="1">
                <a:lnSpc>
                  <a:spcPts val="2000"/>
                </a:lnSpc>
              </a:pP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2</a:t>
              </a:r>
            </a:p>
          </p:txBody>
        </p:sp>
        <p:sp>
          <p:nvSpPr>
            <p:cNvPr id="6" name="Rectangle 6"/>
            <p:cNvSpPr>
              <a:spLocks noChangeArrowheads="1"/>
            </p:cNvSpPr>
            <p:nvPr/>
          </p:nvSpPr>
          <p:spPr bwMode="auto">
            <a:xfrm>
              <a:off x="3808389" y="3446448"/>
              <a:ext cx="504825"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sz="2000">
                <a:solidFill>
                  <a:srgbClr val="0000FF"/>
                </a:solidFill>
                <a:latin typeface="Consolas" pitchFamily="49" charset="0"/>
                <a:ea typeface="楷体" pitchFamily="49" charset="-122"/>
                <a:cs typeface="Consolas" pitchFamily="49" charset="0"/>
              </a:endParaRPr>
            </a:p>
          </p:txBody>
        </p:sp>
        <p:sp>
          <p:nvSpPr>
            <p:cNvPr id="7" name="Rectangle 7"/>
            <p:cNvSpPr>
              <a:spLocks noChangeArrowheads="1"/>
            </p:cNvSpPr>
            <p:nvPr/>
          </p:nvSpPr>
          <p:spPr bwMode="auto">
            <a:xfrm>
              <a:off x="5965801" y="3440104"/>
              <a:ext cx="504825"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eaLnBrk="1" hangingPunct="1">
                <a:lnSpc>
                  <a:spcPts val="2000"/>
                </a:lnSpc>
              </a:pPr>
              <a:r>
                <a:rPr lang="en-US" altLang="zh-CN" sz="2000" i="1" dirty="0">
                  <a:solidFill>
                    <a:srgbClr val="0000FF"/>
                  </a:solidFill>
                  <a:latin typeface="Consolas" pitchFamily="49" charset="0"/>
                  <a:ea typeface="楷体" pitchFamily="49" charset="-122"/>
                  <a:cs typeface="Consolas" pitchFamily="49" charset="0"/>
                </a:rPr>
                <a:t>a</a:t>
              </a:r>
              <a:r>
                <a:rPr lang="en-US" altLang="zh-CN" sz="2000" i="1" baseline="-25000" dirty="0">
                  <a:solidFill>
                    <a:srgbClr val="0000FF"/>
                  </a:solidFill>
                  <a:latin typeface="Consolas" pitchFamily="49" charset="0"/>
                  <a:ea typeface="楷体" pitchFamily="49" charset="-122"/>
                  <a:cs typeface="Consolas" pitchFamily="49" charset="0"/>
                </a:rPr>
                <a:t>n</a:t>
              </a:r>
            </a:p>
          </p:txBody>
        </p:sp>
        <p:sp>
          <p:nvSpPr>
            <p:cNvPr id="8" name="Line 9"/>
            <p:cNvSpPr>
              <a:spLocks noChangeShapeType="1"/>
            </p:cNvSpPr>
            <p:nvPr/>
          </p:nvSpPr>
          <p:spPr bwMode="auto">
            <a:xfrm>
              <a:off x="2655864" y="3629011"/>
              <a:ext cx="647700" cy="0"/>
            </a:xfrm>
            <a:prstGeom prst="line">
              <a:avLst/>
            </a:prstGeom>
            <a:noFill/>
            <a:ln w="28575">
              <a:solidFill>
                <a:srgbClr val="9900FF"/>
              </a:solidFill>
              <a:miter lim="800000"/>
              <a:headEnd/>
              <a:tailEnd type="triangle" w="med" len="med"/>
            </a:ln>
          </p:spPr>
          <p:txBody>
            <a:bodyPr wrap="none"/>
            <a:lstStyle/>
            <a:p>
              <a:endParaRPr lang="zh-CN" altLang="en-US">
                <a:latin typeface="Consolas" pitchFamily="49" charset="0"/>
                <a:ea typeface="楷体" pitchFamily="49" charset="-122"/>
                <a:cs typeface="Consolas" pitchFamily="49" charset="0"/>
              </a:endParaRPr>
            </a:p>
          </p:txBody>
        </p:sp>
        <p:sp>
          <p:nvSpPr>
            <p:cNvPr id="9" name="Line 10"/>
            <p:cNvSpPr>
              <a:spLocks noChangeShapeType="1"/>
            </p:cNvSpPr>
            <p:nvPr/>
          </p:nvSpPr>
          <p:spPr bwMode="auto">
            <a:xfrm>
              <a:off x="4097314" y="3636948"/>
              <a:ext cx="647700" cy="0"/>
            </a:xfrm>
            <a:prstGeom prst="line">
              <a:avLst/>
            </a:prstGeom>
            <a:noFill/>
            <a:ln w="28575">
              <a:solidFill>
                <a:srgbClr val="9900FF"/>
              </a:solidFill>
              <a:miter lim="800000"/>
              <a:headEnd/>
              <a:tailEnd type="triangle" w="med" len="med"/>
            </a:ln>
          </p:spPr>
          <p:txBody>
            <a:bodyPr wrap="none"/>
            <a:lstStyle/>
            <a:p>
              <a:endParaRPr lang="zh-CN" altLang="en-US">
                <a:latin typeface="Consolas" pitchFamily="49" charset="0"/>
                <a:ea typeface="楷体" pitchFamily="49" charset="-122"/>
                <a:cs typeface="Consolas" pitchFamily="49" charset="0"/>
              </a:endParaRPr>
            </a:p>
          </p:txBody>
        </p:sp>
        <p:sp>
          <p:nvSpPr>
            <p:cNvPr id="10" name="Line 11"/>
            <p:cNvSpPr>
              <a:spLocks noChangeShapeType="1"/>
            </p:cNvSpPr>
            <p:nvPr/>
          </p:nvSpPr>
          <p:spPr bwMode="auto">
            <a:xfrm>
              <a:off x="5319689" y="3636948"/>
              <a:ext cx="647700" cy="0"/>
            </a:xfrm>
            <a:prstGeom prst="line">
              <a:avLst/>
            </a:prstGeom>
            <a:noFill/>
            <a:ln w="28575">
              <a:solidFill>
                <a:srgbClr val="9900FF"/>
              </a:solidFill>
              <a:miter lim="800000"/>
              <a:headEnd/>
              <a:tailEnd type="triangle" w="med" len="med"/>
            </a:ln>
          </p:spPr>
          <p:txBody>
            <a:bodyPr wrap="none"/>
            <a:lstStyle/>
            <a:p>
              <a:endParaRPr lang="zh-CN" altLang="en-US">
                <a:latin typeface="Consolas" pitchFamily="49" charset="0"/>
                <a:ea typeface="楷体" pitchFamily="49" charset="-122"/>
                <a:cs typeface="Consolas" pitchFamily="49" charset="0"/>
              </a:endParaRPr>
            </a:p>
          </p:txBody>
        </p:sp>
        <p:sp>
          <p:nvSpPr>
            <p:cNvPr id="11" name="Text Box 12"/>
            <p:cNvSpPr txBox="1">
              <a:spLocks noChangeArrowheads="1"/>
            </p:cNvSpPr>
            <p:nvPr/>
          </p:nvSpPr>
          <p:spPr bwMode="auto">
            <a:xfrm>
              <a:off x="4672013" y="3334915"/>
              <a:ext cx="720725" cy="457200"/>
            </a:xfrm>
            <a:prstGeom prst="rect">
              <a:avLst/>
            </a:prstGeom>
            <a:noFill/>
            <a:ln w="9525">
              <a:noFill/>
              <a:miter lim="800000"/>
              <a:headEnd/>
              <a:tailEnd/>
            </a:ln>
          </p:spPr>
          <p:txBody>
            <a:bodyPr>
              <a:spAutoFit/>
            </a:bodyPr>
            <a:lstStyle/>
            <a:p>
              <a:pPr algn="l" eaLnBrk="1" hangingPunct="1">
                <a:spcBef>
                  <a:spcPct val="50000"/>
                </a:spcBef>
              </a:pPr>
              <a:r>
                <a:rPr lang="en-US" altLang="zh-CN">
                  <a:latin typeface="Consolas" pitchFamily="49" charset="0"/>
                  <a:ea typeface="楷体" pitchFamily="49" charset="-122"/>
                  <a:cs typeface="Consolas" pitchFamily="49" charset="0"/>
                </a:rPr>
                <a:t>...</a:t>
              </a:r>
            </a:p>
          </p:txBody>
        </p:sp>
        <p:sp>
          <p:nvSpPr>
            <p:cNvPr id="12" name="Line 13"/>
            <p:cNvSpPr>
              <a:spLocks noChangeShapeType="1"/>
            </p:cNvSpPr>
            <p:nvPr/>
          </p:nvSpPr>
          <p:spPr bwMode="auto">
            <a:xfrm>
              <a:off x="1504926" y="3662348"/>
              <a:ext cx="358775" cy="0"/>
            </a:xfrm>
            <a:prstGeom prst="line">
              <a:avLst/>
            </a:prstGeom>
            <a:noFill/>
            <a:ln w="28575">
              <a:solidFill>
                <a:srgbClr val="9900FF"/>
              </a:solidFill>
              <a:miter lim="800000"/>
              <a:headEnd/>
              <a:tailEnd type="triangle" w="med" len="med"/>
            </a:ln>
          </p:spPr>
          <p:txBody>
            <a:bodyPr wrap="none"/>
            <a:lstStyle/>
            <a:p>
              <a:endParaRPr lang="zh-CN" altLang="en-US">
                <a:latin typeface="Consolas" pitchFamily="49" charset="0"/>
                <a:ea typeface="楷体" pitchFamily="49" charset="-122"/>
                <a:cs typeface="Consolas" pitchFamily="49" charset="0"/>
              </a:endParaRPr>
            </a:p>
          </p:txBody>
        </p:sp>
        <p:sp>
          <p:nvSpPr>
            <p:cNvPr id="13" name="Text Box 14"/>
            <p:cNvSpPr txBox="1">
              <a:spLocks noChangeArrowheads="1"/>
            </p:cNvSpPr>
            <p:nvPr/>
          </p:nvSpPr>
          <p:spPr bwMode="auto">
            <a:xfrm>
              <a:off x="1142976" y="3301986"/>
              <a:ext cx="504825" cy="457200"/>
            </a:xfrm>
            <a:prstGeom prst="rect">
              <a:avLst/>
            </a:prstGeom>
            <a:noFill/>
            <a:ln w="9525">
              <a:noFill/>
              <a:miter lim="800000"/>
              <a:headEnd/>
              <a:tailEnd/>
            </a:ln>
          </p:spPr>
          <p:txBody>
            <a:bodyPr>
              <a:spAutoFit/>
            </a:bodyPr>
            <a:lstStyle/>
            <a:p>
              <a:pPr algn="l" eaLnBrk="1" hangingPunct="1">
                <a:spcBef>
                  <a:spcPct val="50000"/>
                </a:spcBef>
              </a:pPr>
              <a:r>
                <a:rPr lang="en-US" altLang="zh-CN" i="1" dirty="0">
                  <a:latin typeface="Consolas" pitchFamily="49" charset="0"/>
                  <a:ea typeface="楷体" pitchFamily="49" charset="-122"/>
                  <a:cs typeface="Consolas" pitchFamily="49" charset="0"/>
                </a:rPr>
                <a:t>L</a:t>
              </a:r>
            </a:p>
          </p:txBody>
        </p:sp>
        <p:sp>
          <p:nvSpPr>
            <p:cNvPr id="14" name="AutoShape 15"/>
            <p:cNvSpPr>
              <a:spLocks/>
            </p:cNvSpPr>
            <p:nvPr/>
          </p:nvSpPr>
          <p:spPr bwMode="auto">
            <a:xfrm rot="5400000">
              <a:off x="4254477" y="1125525"/>
              <a:ext cx="188909" cy="4103687"/>
            </a:xfrm>
            <a:prstGeom prst="leftBrace">
              <a:avLst>
                <a:gd name="adj1" fmla="val 468297"/>
                <a:gd name="adj2" fmla="val 50000"/>
              </a:avLst>
            </a:prstGeom>
            <a:noFill/>
            <a:ln w="28575">
              <a:solidFill>
                <a:schemeClr val="tx1"/>
              </a:solidFill>
              <a:miter lim="800000"/>
              <a:headEnd/>
              <a:tailEnd/>
            </a:ln>
          </p:spPr>
          <p:txBody>
            <a:bodyPr wrap="none" anchor="ctr"/>
            <a:lstStyle/>
            <a:p>
              <a:endParaRPr lang="zh-CN" altLang="en-US">
                <a:latin typeface="Consolas" pitchFamily="49" charset="0"/>
                <a:ea typeface="楷体" pitchFamily="49" charset="-122"/>
                <a:cs typeface="Consolas" pitchFamily="49" charset="0"/>
              </a:endParaRPr>
            </a:p>
          </p:txBody>
        </p:sp>
        <p:sp>
          <p:nvSpPr>
            <p:cNvPr id="15" name="AutoShape 18"/>
            <p:cNvSpPr>
              <a:spLocks/>
            </p:cNvSpPr>
            <p:nvPr/>
          </p:nvSpPr>
          <p:spPr bwMode="auto">
            <a:xfrm rot="16200000">
              <a:off x="4823590" y="2637631"/>
              <a:ext cx="203210" cy="2808288"/>
            </a:xfrm>
            <a:prstGeom prst="leftBrace">
              <a:avLst>
                <a:gd name="adj1" fmla="val 320471"/>
                <a:gd name="adj2" fmla="val 50000"/>
              </a:avLst>
            </a:prstGeom>
            <a:noFill/>
            <a:ln w="28575">
              <a:solidFill>
                <a:schemeClr val="tx1"/>
              </a:solidFill>
              <a:miter lim="800000"/>
              <a:headEnd/>
              <a:tailEnd/>
            </a:ln>
          </p:spPr>
          <p:txBody>
            <a:bodyPr wrap="none" anchor="ctr"/>
            <a:lstStyle/>
            <a:p>
              <a:endParaRPr lang="zh-CN" altLang="en-US">
                <a:latin typeface="Consolas" pitchFamily="49" charset="0"/>
                <a:ea typeface="楷体" pitchFamily="49" charset="-122"/>
                <a:cs typeface="Consolas" pitchFamily="49" charset="0"/>
              </a:endParaRPr>
            </a:p>
          </p:txBody>
        </p:sp>
        <p:sp>
          <p:nvSpPr>
            <p:cNvPr id="16" name="Rectangle 7"/>
            <p:cNvSpPr>
              <a:spLocks noChangeArrowheads="1"/>
            </p:cNvSpPr>
            <p:nvPr/>
          </p:nvSpPr>
          <p:spPr bwMode="auto">
            <a:xfrm>
              <a:off x="6451966" y="3440104"/>
              <a:ext cx="691802"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eaLnBrk="1" hangingPunct="1">
                <a:lnSpc>
                  <a:spcPts val="2000"/>
                </a:lnSpc>
              </a:pPr>
              <a:r>
                <a:rPr lang="zh-CN" altLang="en-US" sz="2000" dirty="0" smtClean="0">
                  <a:solidFill>
                    <a:srgbClr val="0000FF"/>
                  </a:solidFill>
                  <a:latin typeface="Consolas" pitchFamily="49" charset="0"/>
                  <a:cs typeface="Consolas" pitchFamily="49" charset="0"/>
                </a:rPr>
                <a:t>∧</a:t>
              </a:r>
              <a:endParaRPr lang="en-US" altLang="zh-CN" sz="2000" i="1" baseline="-25000" dirty="0">
                <a:solidFill>
                  <a:srgbClr val="0000FF"/>
                </a:solidFill>
                <a:latin typeface="Consolas" pitchFamily="49" charset="0"/>
                <a:ea typeface="楷体" pitchFamily="49" charset="-122"/>
                <a:cs typeface="Consolas" pitchFamily="49" charset="0"/>
              </a:endParaRPr>
            </a:p>
          </p:txBody>
        </p:sp>
        <p:sp>
          <p:nvSpPr>
            <p:cNvPr id="17" name="Text Box 16"/>
            <p:cNvSpPr txBox="1">
              <a:spLocks noChangeArrowheads="1"/>
            </p:cNvSpPr>
            <p:nvPr/>
          </p:nvSpPr>
          <p:spPr bwMode="auto">
            <a:xfrm>
              <a:off x="3428992" y="2524098"/>
              <a:ext cx="3214710" cy="369332"/>
            </a:xfrm>
            <a:prstGeom prst="rect">
              <a:avLst/>
            </a:prstGeom>
            <a:solidFill>
              <a:schemeClr val="bg1"/>
            </a:solidFill>
            <a:ln w="9525">
              <a:noFill/>
              <a:miter lim="800000"/>
              <a:headEnd/>
              <a:tailEnd/>
            </a:ln>
          </p:spPr>
          <p:txBody>
            <a:bodyPr wrap="square">
              <a:spAutoFit/>
            </a:bodyPr>
            <a:lstStyle/>
            <a:p>
              <a:r>
                <a:rPr lang="pt-BR" altLang="zh-CN" sz="1800" i="1" smtClean="0">
                  <a:solidFill>
                    <a:srgbClr val="00B050"/>
                  </a:solidFill>
                  <a:latin typeface="Consolas" pitchFamily="49" charset="0"/>
                  <a:ea typeface="仿宋" pitchFamily="49" charset="-122"/>
                  <a:cs typeface="Consolas" pitchFamily="49" charset="0"/>
                </a:rPr>
                <a:t>f</a:t>
              </a:r>
              <a:r>
                <a:rPr lang="pt-BR" altLang="zh-CN" sz="1800" smtClean="0">
                  <a:solidFill>
                    <a:srgbClr val="00B050"/>
                  </a:solidFill>
                  <a:latin typeface="Consolas" pitchFamily="49" charset="0"/>
                  <a:ea typeface="仿宋" pitchFamily="49" charset="-122"/>
                  <a:cs typeface="Consolas" pitchFamily="49" charset="0"/>
                </a:rPr>
                <a:t>(</a:t>
              </a:r>
              <a:r>
                <a:rPr lang="pt-BR" altLang="zh-CN" sz="1800" i="1" smtClean="0">
                  <a:solidFill>
                    <a:srgbClr val="00B050"/>
                  </a:solidFill>
                  <a:latin typeface="Consolas" pitchFamily="49" charset="0"/>
                  <a:ea typeface="仿宋" pitchFamily="49" charset="-122"/>
                  <a:cs typeface="Consolas" pitchFamily="49" charset="0"/>
                </a:rPr>
                <a:t>L</a:t>
              </a:r>
              <a:r>
                <a:rPr lang="pt-BR" altLang="zh-CN" sz="1800" smtClean="0">
                  <a:solidFill>
                    <a:srgbClr val="00B050"/>
                  </a:solidFill>
                  <a:latin typeface="Consolas" pitchFamily="49" charset="0"/>
                  <a:ea typeface="仿宋" pitchFamily="49" charset="-122"/>
                  <a:cs typeface="Consolas" pitchFamily="49" charset="0"/>
                </a:rPr>
                <a:t>)</a:t>
              </a:r>
              <a:r>
                <a:rPr lang="zh-CN" altLang="zh-CN" sz="1800" smtClean="0">
                  <a:solidFill>
                    <a:srgbClr val="00B050"/>
                  </a:solidFill>
                  <a:latin typeface="Consolas" pitchFamily="49" charset="0"/>
                  <a:ea typeface="仿宋" pitchFamily="49" charset="-122"/>
                  <a:cs typeface="Consolas" pitchFamily="49" charset="0"/>
                </a:rPr>
                <a:t>释放</a:t>
              </a:r>
              <a:r>
                <a:rPr lang="pt-BR" altLang="zh-CN" sz="1800" i="1" smtClean="0">
                  <a:solidFill>
                    <a:srgbClr val="00B050"/>
                  </a:solidFill>
                  <a:latin typeface="Consolas" pitchFamily="49" charset="0"/>
                  <a:ea typeface="仿宋" pitchFamily="49" charset="-122"/>
                  <a:cs typeface="Consolas" pitchFamily="49" charset="0"/>
                </a:rPr>
                <a:t>a</a:t>
              </a:r>
              <a:r>
                <a:rPr lang="pt-BR" altLang="zh-CN" sz="1800" baseline="-25000" smtClean="0">
                  <a:solidFill>
                    <a:srgbClr val="00B050"/>
                  </a:solidFill>
                  <a:latin typeface="Consolas" pitchFamily="49" charset="0"/>
                  <a:ea typeface="仿宋" pitchFamily="49" charset="-122"/>
                  <a:cs typeface="Consolas" pitchFamily="49" charset="0"/>
                </a:rPr>
                <a:t>1</a:t>
              </a:r>
              <a:r>
                <a:rPr lang="zh-CN" altLang="zh-CN" sz="1800" smtClean="0">
                  <a:solidFill>
                    <a:srgbClr val="00B050"/>
                  </a:solidFill>
                  <a:latin typeface="Consolas" pitchFamily="49" charset="0"/>
                  <a:ea typeface="仿宋" pitchFamily="49" charset="-122"/>
                  <a:cs typeface="Consolas" pitchFamily="49" charset="0"/>
                </a:rPr>
                <a:t>到</a:t>
              </a:r>
              <a:r>
                <a:rPr lang="pt-BR" altLang="zh-CN" sz="1800" i="1" smtClean="0">
                  <a:solidFill>
                    <a:srgbClr val="00B050"/>
                  </a:solidFill>
                  <a:latin typeface="Consolas" pitchFamily="49" charset="0"/>
                  <a:ea typeface="仿宋" pitchFamily="49" charset="-122"/>
                  <a:cs typeface="Consolas" pitchFamily="49" charset="0"/>
                </a:rPr>
                <a:t>a</a:t>
              </a:r>
              <a:r>
                <a:rPr lang="pt-BR" altLang="zh-CN" sz="1800" i="1" baseline="-25000" smtClean="0">
                  <a:solidFill>
                    <a:srgbClr val="00B050"/>
                  </a:solidFill>
                  <a:latin typeface="Consolas" pitchFamily="49" charset="0"/>
                  <a:ea typeface="仿宋" pitchFamily="49" charset="-122"/>
                  <a:cs typeface="Consolas" pitchFamily="49" charset="0"/>
                </a:rPr>
                <a:t>n</a:t>
              </a:r>
              <a:r>
                <a:rPr lang="zh-CN" altLang="zh-CN" sz="1800" smtClean="0">
                  <a:solidFill>
                    <a:srgbClr val="00B050"/>
                  </a:solidFill>
                  <a:latin typeface="Consolas" pitchFamily="49" charset="0"/>
                  <a:ea typeface="仿宋" pitchFamily="49" charset="-122"/>
                  <a:cs typeface="Consolas" pitchFamily="49" charset="0"/>
                </a:rPr>
                <a:t>的所有结点</a:t>
              </a:r>
              <a:endParaRPr lang="zh-CN" altLang="zh-CN" sz="1800">
                <a:solidFill>
                  <a:srgbClr val="00B050"/>
                </a:solidFill>
                <a:latin typeface="Consolas" pitchFamily="49" charset="0"/>
                <a:ea typeface="仿宋" pitchFamily="49" charset="-122"/>
                <a:cs typeface="Consolas" pitchFamily="49" charset="0"/>
              </a:endParaRPr>
            </a:p>
          </p:txBody>
        </p:sp>
        <p:sp>
          <p:nvSpPr>
            <p:cNvPr id="19" name="Text Box 16"/>
            <p:cNvSpPr txBox="1">
              <a:spLocks noChangeArrowheads="1"/>
            </p:cNvSpPr>
            <p:nvPr/>
          </p:nvSpPr>
          <p:spPr bwMode="auto">
            <a:xfrm>
              <a:off x="3571868" y="4274114"/>
              <a:ext cx="3857652" cy="369332"/>
            </a:xfrm>
            <a:prstGeom prst="rect">
              <a:avLst/>
            </a:prstGeom>
            <a:solidFill>
              <a:schemeClr val="bg1"/>
            </a:solidFill>
            <a:ln w="9525">
              <a:noFill/>
              <a:miter lim="800000"/>
              <a:headEnd/>
              <a:tailEnd/>
            </a:ln>
          </p:spPr>
          <p:txBody>
            <a:bodyPr wrap="square">
              <a:spAutoFit/>
            </a:bodyPr>
            <a:lstStyle/>
            <a:p>
              <a:r>
                <a:rPr lang="en-US" altLang="zh-CN" sz="1800" i="1" smtClean="0">
                  <a:solidFill>
                    <a:srgbClr val="00B050"/>
                  </a:solidFill>
                  <a:latin typeface="Consolas" pitchFamily="49" charset="0"/>
                  <a:ea typeface="仿宋" pitchFamily="49" charset="-122"/>
                  <a:cs typeface="Consolas" pitchFamily="49" charset="0"/>
                </a:rPr>
                <a:t>f</a:t>
              </a:r>
              <a:r>
                <a:rPr lang="en-US" altLang="zh-CN" sz="1800" smtClean="0">
                  <a:solidFill>
                    <a:srgbClr val="00B050"/>
                  </a:solidFill>
                  <a:latin typeface="Consolas" pitchFamily="49" charset="0"/>
                  <a:ea typeface="仿宋" pitchFamily="49" charset="-122"/>
                  <a:cs typeface="Consolas" pitchFamily="49" charset="0"/>
                </a:rPr>
                <a:t>(</a:t>
              </a:r>
              <a:r>
                <a:rPr lang="en-US" altLang="zh-CN" sz="1800" i="1" smtClean="0">
                  <a:solidFill>
                    <a:srgbClr val="00B050"/>
                  </a:solidFill>
                  <a:latin typeface="Consolas" pitchFamily="49" charset="0"/>
                  <a:ea typeface="仿宋" pitchFamily="49" charset="-122"/>
                  <a:cs typeface="Consolas" pitchFamily="49" charset="0"/>
                </a:rPr>
                <a:t>L</a:t>
              </a:r>
              <a:r>
                <a:rPr lang="en-US" altLang="zh-CN" sz="1800" smtClean="0">
                  <a:solidFill>
                    <a:srgbClr val="00B050"/>
                  </a:solidFill>
                  <a:latin typeface="Consolas" pitchFamily="49" charset="0"/>
                  <a:ea typeface="仿宋" pitchFamily="49" charset="-122"/>
                  <a:cs typeface="Consolas" pitchFamily="49" charset="0"/>
                </a:rPr>
                <a:t>-&gt;next)</a:t>
              </a:r>
              <a:r>
                <a:rPr lang="zh-CN" altLang="zh-CN" sz="1800" smtClean="0">
                  <a:solidFill>
                    <a:srgbClr val="00B050"/>
                  </a:solidFill>
                  <a:latin typeface="Consolas" pitchFamily="49" charset="0"/>
                  <a:ea typeface="仿宋" pitchFamily="49" charset="-122"/>
                  <a:cs typeface="Consolas" pitchFamily="49" charset="0"/>
                </a:rPr>
                <a:t>释放</a:t>
              </a:r>
              <a:r>
                <a:rPr lang="en-US" altLang="zh-CN" sz="1800" i="1" smtClean="0">
                  <a:solidFill>
                    <a:srgbClr val="00B050"/>
                  </a:solidFill>
                  <a:latin typeface="Consolas" pitchFamily="49" charset="0"/>
                  <a:ea typeface="仿宋" pitchFamily="49" charset="-122"/>
                  <a:cs typeface="Consolas" pitchFamily="49" charset="0"/>
                </a:rPr>
                <a:t>a</a:t>
              </a:r>
              <a:r>
                <a:rPr lang="en-US" altLang="zh-CN" sz="1800" baseline="-25000" smtClean="0">
                  <a:solidFill>
                    <a:srgbClr val="00B050"/>
                  </a:solidFill>
                  <a:latin typeface="Consolas" pitchFamily="49" charset="0"/>
                  <a:ea typeface="仿宋" pitchFamily="49" charset="-122"/>
                  <a:cs typeface="Consolas" pitchFamily="49" charset="0"/>
                </a:rPr>
                <a:t>2</a:t>
              </a:r>
              <a:r>
                <a:rPr lang="zh-CN" altLang="zh-CN" sz="1800" smtClean="0">
                  <a:solidFill>
                    <a:srgbClr val="00B050"/>
                  </a:solidFill>
                  <a:latin typeface="Consolas" pitchFamily="49" charset="0"/>
                  <a:ea typeface="仿宋" pitchFamily="49" charset="-122"/>
                  <a:cs typeface="Consolas" pitchFamily="49" charset="0"/>
                </a:rPr>
                <a:t>到</a:t>
              </a:r>
              <a:r>
                <a:rPr lang="en-US" altLang="zh-CN" sz="1800" i="1" smtClean="0">
                  <a:solidFill>
                    <a:srgbClr val="00B050"/>
                  </a:solidFill>
                  <a:latin typeface="Consolas" pitchFamily="49" charset="0"/>
                  <a:ea typeface="仿宋" pitchFamily="49" charset="-122"/>
                  <a:cs typeface="Consolas" pitchFamily="49" charset="0"/>
                </a:rPr>
                <a:t>a</a:t>
              </a:r>
              <a:r>
                <a:rPr lang="en-US" altLang="zh-CN" sz="1800" i="1" baseline="-25000" smtClean="0">
                  <a:solidFill>
                    <a:srgbClr val="00B050"/>
                  </a:solidFill>
                  <a:latin typeface="Consolas" pitchFamily="49" charset="0"/>
                  <a:ea typeface="仿宋" pitchFamily="49" charset="-122"/>
                  <a:cs typeface="Consolas" pitchFamily="49" charset="0"/>
                </a:rPr>
                <a:t>n</a:t>
              </a:r>
              <a:r>
                <a:rPr lang="zh-CN" altLang="zh-CN" sz="1800" smtClean="0">
                  <a:solidFill>
                    <a:srgbClr val="00B050"/>
                  </a:solidFill>
                  <a:latin typeface="Consolas" pitchFamily="49" charset="0"/>
                  <a:ea typeface="仿宋" pitchFamily="49" charset="-122"/>
                  <a:cs typeface="Consolas" pitchFamily="49" charset="0"/>
                </a:rPr>
                <a:t>的所有结点</a:t>
              </a:r>
              <a:endParaRPr lang="zh-CN" altLang="zh-CN" sz="1800">
                <a:solidFill>
                  <a:srgbClr val="00B050"/>
                </a:solidFill>
                <a:latin typeface="Consolas" pitchFamily="49" charset="0"/>
                <a:ea typeface="仿宋" pitchFamily="49" charset="-122"/>
                <a:cs typeface="Consolas" pitchFamily="49" charset="0"/>
              </a:endParaRPr>
            </a:p>
          </p:txBody>
        </p:sp>
        <p:cxnSp>
          <p:nvCxnSpPr>
            <p:cNvPr id="22" name="直接箭头连接符 21"/>
            <p:cNvCxnSpPr/>
            <p:nvPr/>
          </p:nvCxnSpPr>
          <p:spPr>
            <a:xfrm rot="5400000" flipH="1" flipV="1">
              <a:off x="2893207" y="4036223"/>
              <a:ext cx="571504" cy="3571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85984" y="4572008"/>
              <a:ext cx="1143008" cy="369332"/>
            </a:xfrm>
            <a:prstGeom prst="rect">
              <a:avLst/>
            </a:prstGeom>
            <a:noFill/>
          </p:spPr>
          <p:txBody>
            <a:bodyPr wrap="square" rtlCol="0">
              <a:spAutoFit/>
            </a:bodyPr>
            <a:lstStyle/>
            <a:p>
              <a:r>
                <a:rPr lang="en-US" altLang="zh-CN" sz="1800" i="1" smtClean="0">
                  <a:latin typeface="Consolas" pitchFamily="49" charset="0"/>
                  <a:ea typeface="仿宋" pitchFamily="49" charset="-122"/>
                  <a:cs typeface="Consolas" pitchFamily="49" charset="0"/>
                </a:rPr>
                <a:t>L</a:t>
              </a:r>
              <a:r>
                <a:rPr lang="en-US" altLang="zh-CN" sz="1800" smtClean="0">
                  <a:latin typeface="Consolas" pitchFamily="49" charset="0"/>
                  <a:ea typeface="仿宋" pitchFamily="49" charset="-122"/>
                  <a:cs typeface="Consolas" pitchFamily="49" charset="0"/>
                </a:rPr>
                <a:t>-&gt;next</a:t>
              </a:r>
              <a:endParaRPr lang="zh-CN" altLang="en-US" sz="1800"/>
            </a:p>
          </p:txBody>
        </p:sp>
      </p:grpSp>
      <p:grpSp>
        <p:nvGrpSpPr>
          <p:cNvPr id="21" name="组合 46"/>
          <p:cNvGrpSpPr/>
          <p:nvPr/>
        </p:nvGrpSpPr>
        <p:grpSpPr>
          <a:xfrm>
            <a:off x="889009" y="4760124"/>
            <a:ext cx="6540511" cy="1427779"/>
            <a:chOff x="857224" y="4630994"/>
            <a:chExt cx="6540511" cy="1427779"/>
          </a:xfrm>
        </p:grpSpPr>
        <p:sp>
          <p:nvSpPr>
            <p:cNvPr id="26" name="Text Box 3"/>
            <p:cNvSpPr txBox="1">
              <a:spLocks noChangeArrowheads="1"/>
            </p:cNvSpPr>
            <p:nvPr/>
          </p:nvSpPr>
          <p:spPr bwMode="auto">
            <a:xfrm>
              <a:off x="857224" y="4630994"/>
              <a:ext cx="2601904" cy="400110"/>
            </a:xfrm>
            <a:prstGeom prst="rect">
              <a:avLst/>
            </a:prstGeom>
            <a:noFill/>
            <a:ln w="9525">
              <a:noFill/>
              <a:miter lim="800000"/>
              <a:headEnd/>
              <a:tailEnd/>
            </a:ln>
          </p:spPr>
          <p:txBody>
            <a:bodyPr wrap="square">
              <a:spAutoFit/>
            </a:bodyPr>
            <a:lstStyle/>
            <a:p>
              <a:pPr algn="l" eaLnBrk="1" hangingPunct="1">
                <a:spcBef>
                  <a:spcPct val="50000"/>
                </a:spcBef>
              </a:pPr>
              <a:r>
                <a:rPr lang="zh-CN" altLang="en-US" sz="2000" dirty="0">
                  <a:latin typeface="仿宋" pitchFamily="49" charset="-122"/>
                  <a:ea typeface="仿宋" pitchFamily="49" charset="-122"/>
                  <a:cs typeface="Consolas" pitchFamily="49" charset="0"/>
                </a:rPr>
                <a:t>递归</a:t>
              </a:r>
              <a:r>
                <a:rPr lang="zh-CN" altLang="en-US" sz="2000">
                  <a:latin typeface="仿宋" pitchFamily="49" charset="-122"/>
                  <a:ea typeface="仿宋" pitchFamily="49" charset="-122"/>
                  <a:cs typeface="Consolas" pitchFamily="49" charset="0"/>
                </a:rPr>
                <a:t>模</a:t>
              </a:r>
              <a:r>
                <a:rPr lang="zh-CN" altLang="en-US" sz="2000" smtClean="0">
                  <a:latin typeface="仿宋" pitchFamily="49" charset="-122"/>
                  <a:ea typeface="仿宋" pitchFamily="49" charset="-122"/>
                  <a:cs typeface="Consolas" pitchFamily="49" charset="0"/>
                </a:rPr>
                <a:t>型：</a:t>
              </a:r>
              <a:endParaRPr lang="zh-CN" altLang="en-US" sz="2000" dirty="0">
                <a:latin typeface="仿宋" pitchFamily="49" charset="-122"/>
                <a:ea typeface="仿宋" pitchFamily="49" charset="-122"/>
                <a:cs typeface="Consolas" pitchFamily="49" charset="0"/>
              </a:endParaRPr>
            </a:p>
          </p:txBody>
        </p:sp>
        <p:sp>
          <p:nvSpPr>
            <p:cNvPr id="27" name="Text Box 4" descr="羊皮纸"/>
            <p:cNvSpPr txBox="1">
              <a:spLocks noChangeArrowheads="1"/>
            </p:cNvSpPr>
            <p:nvPr/>
          </p:nvSpPr>
          <p:spPr bwMode="auto">
            <a:xfrm>
              <a:off x="1001687" y="5210432"/>
              <a:ext cx="6396048" cy="848341"/>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square" lIns="180000" tIns="108000" bIns="144000">
              <a:spAutoFit/>
            </a:bodyPr>
            <a:lstStyle/>
            <a:p>
              <a:pPr algn="l">
                <a:lnSpc>
                  <a:spcPts val="2400"/>
                </a:lnSpc>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L</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sym typeface="Symbol"/>
                </a:rPr>
                <a:t></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不做任何事件</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L</a:t>
              </a:r>
              <a:r>
                <a:rPr lang="en-US" altLang="zh-CN" sz="1800" smtClean="0">
                  <a:solidFill>
                    <a:srgbClr val="00B0F0"/>
                  </a:solidFill>
                  <a:latin typeface="Consolas" pitchFamily="49" charset="0"/>
                  <a:ea typeface="仿宋" pitchFamily="49" charset="-122"/>
                  <a:cs typeface="Consolas" pitchFamily="49" charset="0"/>
                </a:rPr>
                <a:t>=NULL</a:t>
              </a:r>
              <a:r>
                <a:rPr lang="zh-CN" altLang="zh-CN" sz="1800" smtClean="0">
                  <a:solidFill>
                    <a:srgbClr val="00B0F0"/>
                  </a:solidFill>
                  <a:latin typeface="Consolas" pitchFamily="49" charset="0"/>
                  <a:ea typeface="仿宋" pitchFamily="49" charset="-122"/>
                  <a:cs typeface="Consolas" pitchFamily="49" charset="0"/>
                </a:rPr>
                <a:t>时</a:t>
              </a:r>
            </a:p>
            <a:p>
              <a:pPr algn="l">
                <a:lnSpc>
                  <a:spcPts val="2400"/>
                </a:lnSpc>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L</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sym typeface="Symbol"/>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L</a:t>
              </a:r>
              <a:r>
                <a:rPr lang="en-US" altLang="zh-CN" sz="1800" smtClean="0">
                  <a:solidFill>
                    <a:srgbClr val="0000FF"/>
                  </a:solidFill>
                  <a:latin typeface="Consolas" pitchFamily="49" charset="0"/>
                  <a:ea typeface="仿宋" pitchFamily="49" charset="-122"/>
                  <a:cs typeface="Consolas" pitchFamily="49" charset="0"/>
                </a:rPr>
                <a:t>-&gt;next)</a:t>
              </a:r>
              <a:r>
                <a:rPr lang="zh-CN" altLang="zh-CN" sz="1800" smtClean="0">
                  <a:solidFill>
                    <a:srgbClr val="0000FF"/>
                  </a:solidFill>
                  <a:latin typeface="Consolas" pitchFamily="49" charset="0"/>
                  <a:ea typeface="仿宋" pitchFamily="49" charset="-122"/>
                  <a:cs typeface="Consolas" pitchFamily="49" charset="0"/>
                </a:rPr>
                <a:t>；释放</a:t>
              </a:r>
              <a:r>
                <a:rPr lang="en-US" altLang="zh-CN" sz="1800" i="1" smtClean="0">
                  <a:solidFill>
                    <a:srgbClr val="0000FF"/>
                  </a:solidFill>
                  <a:latin typeface="Consolas" pitchFamily="49" charset="0"/>
                  <a:ea typeface="仿宋" pitchFamily="49" charset="-122"/>
                  <a:cs typeface="Consolas" pitchFamily="49" charset="0"/>
                </a:rPr>
                <a:t>L</a:t>
              </a:r>
              <a:r>
                <a:rPr lang="zh-CN" altLang="zh-CN" sz="1800" smtClean="0">
                  <a:solidFill>
                    <a:srgbClr val="0000FF"/>
                  </a:solidFill>
                  <a:latin typeface="Consolas" pitchFamily="49" charset="0"/>
                  <a:ea typeface="仿宋" pitchFamily="49" charset="-122"/>
                  <a:cs typeface="Consolas" pitchFamily="49" charset="0"/>
                </a:rPr>
                <a:t>所指结点</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其他情况</a:t>
              </a:r>
              <a:endParaRPr lang="zh-CN" altLang="zh-CN" sz="1800">
                <a:solidFill>
                  <a:srgbClr val="00B0F0"/>
                </a:solidFill>
                <a:latin typeface="Consolas" pitchFamily="49" charset="0"/>
                <a:ea typeface="仿宋" pitchFamily="49" charset="-122"/>
                <a:cs typeface="Consolas" pitchFamily="49" charset="0"/>
              </a:endParaRPr>
            </a:p>
          </p:txBody>
        </p:sp>
      </p:grpSp>
      <p:sp>
        <p:nvSpPr>
          <p:cNvPr id="29" name="TextBox 28"/>
          <p:cNvSpPr txBox="1"/>
          <p:nvPr/>
        </p:nvSpPr>
        <p:spPr>
          <a:xfrm>
            <a:off x="1000100" y="1324261"/>
            <a:ext cx="500066" cy="461665"/>
          </a:xfrm>
          <a:prstGeom prst="rect">
            <a:avLst/>
          </a:prstGeom>
          <a:blipFill>
            <a:blip r:embed="rId2" cstate="print"/>
            <a:tile tx="0" ty="0" sx="100000" sy="100000" flip="none" algn="tl"/>
          </a:blipFill>
          <a:effectLst>
            <a:outerShdw blurRad="76200" dir="13500000" sy="23000" kx="1200000" algn="br"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zh-CN"/>
            </a:defPPr>
            <a:lvl1pPr algn="ctr" rtl="0" fontAlgn="base">
              <a:lnSpc>
                <a:spcPct val="110000"/>
              </a:lnSpc>
              <a:spcBef>
                <a:spcPct val="50000"/>
              </a:spcBef>
              <a:spcAft>
                <a:spcPct val="0"/>
              </a:spcAft>
              <a:defRPr kumimoji="1" sz="2400" b="1" kern="1200">
                <a:solidFill>
                  <a:schemeClr val="dk1"/>
                </a:solidFill>
                <a:latin typeface="+mn-lt"/>
                <a:ea typeface="+mn-ea"/>
                <a:cs typeface="+mn-cs"/>
              </a:defRPr>
            </a:lvl1pPr>
            <a:lvl2pPr marL="457200" algn="ctr" rtl="0" fontAlgn="base">
              <a:lnSpc>
                <a:spcPct val="110000"/>
              </a:lnSpc>
              <a:spcBef>
                <a:spcPct val="50000"/>
              </a:spcBef>
              <a:spcAft>
                <a:spcPct val="0"/>
              </a:spcAft>
              <a:defRPr kumimoji="1" sz="2400" b="1" kern="1200">
                <a:solidFill>
                  <a:schemeClr val="dk1"/>
                </a:solidFill>
                <a:latin typeface="+mn-lt"/>
                <a:ea typeface="+mn-ea"/>
                <a:cs typeface="+mn-cs"/>
              </a:defRPr>
            </a:lvl2pPr>
            <a:lvl3pPr marL="914400" algn="ctr" rtl="0" fontAlgn="base">
              <a:lnSpc>
                <a:spcPct val="110000"/>
              </a:lnSpc>
              <a:spcBef>
                <a:spcPct val="50000"/>
              </a:spcBef>
              <a:spcAft>
                <a:spcPct val="0"/>
              </a:spcAft>
              <a:defRPr kumimoji="1" sz="2400" b="1" kern="1200">
                <a:solidFill>
                  <a:schemeClr val="dk1"/>
                </a:solidFill>
                <a:latin typeface="+mn-lt"/>
                <a:ea typeface="+mn-ea"/>
                <a:cs typeface="+mn-cs"/>
              </a:defRPr>
            </a:lvl3pPr>
            <a:lvl4pPr marL="1371600" algn="ctr" rtl="0" fontAlgn="base">
              <a:lnSpc>
                <a:spcPct val="110000"/>
              </a:lnSpc>
              <a:spcBef>
                <a:spcPct val="50000"/>
              </a:spcBef>
              <a:spcAft>
                <a:spcPct val="0"/>
              </a:spcAft>
              <a:defRPr kumimoji="1" sz="2400" b="1" kern="1200">
                <a:solidFill>
                  <a:schemeClr val="dk1"/>
                </a:solidFill>
                <a:latin typeface="+mn-lt"/>
                <a:ea typeface="+mn-ea"/>
                <a:cs typeface="+mn-cs"/>
              </a:defRPr>
            </a:lvl4pPr>
            <a:lvl5pPr marL="1828800" algn="ctr" rtl="0" fontAlgn="base">
              <a:lnSpc>
                <a:spcPct val="110000"/>
              </a:lnSpc>
              <a:spcBef>
                <a:spcPct val="50000"/>
              </a:spcBef>
              <a:spcAft>
                <a:spcPct val="0"/>
              </a:spcAft>
              <a:defRPr kumimoji="1" sz="2400" b="1" kern="1200">
                <a:solidFill>
                  <a:schemeClr val="dk1"/>
                </a:solidFill>
                <a:latin typeface="+mn-lt"/>
                <a:ea typeface="+mn-ea"/>
                <a:cs typeface="+mn-cs"/>
              </a:defRPr>
            </a:lvl5pPr>
            <a:lvl6pPr marL="2286000" algn="l" defTabSz="914400" rtl="0" eaLnBrk="1" latinLnBrk="0" hangingPunct="1">
              <a:defRPr kumimoji="1" sz="2400" b="1" kern="1200">
                <a:solidFill>
                  <a:schemeClr val="dk1"/>
                </a:solidFill>
                <a:latin typeface="+mn-lt"/>
                <a:ea typeface="+mn-ea"/>
                <a:cs typeface="+mn-cs"/>
              </a:defRPr>
            </a:lvl6pPr>
            <a:lvl7pPr marL="2743200" algn="l" defTabSz="914400" rtl="0" eaLnBrk="1" latinLnBrk="0" hangingPunct="1">
              <a:defRPr kumimoji="1" sz="2400" b="1" kern="1200">
                <a:solidFill>
                  <a:schemeClr val="dk1"/>
                </a:solidFill>
                <a:latin typeface="+mn-lt"/>
                <a:ea typeface="+mn-ea"/>
                <a:cs typeface="+mn-cs"/>
              </a:defRPr>
            </a:lvl7pPr>
            <a:lvl8pPr marL="3200400" algn="l" defTabSz="914400" rtl="0" eaLnBrk="1" latinLnBrk="0" hangingPunct="1">
              <a:defRPr kumimoji="1" sz="2400" b="1" kern="1200">
                <a:solidFill>
                  <a:schemeClr val="dk1"/>
                </a:solidFill>
                <a:latin typeface="+mn-lt"/>
                <a:ea typeface="+mn-ea"/>
                <a:cs typeface="+mn-cs"/>
              </a:defRPr>
            </a:lvl8pPr>
            <a:lvl9pPr marL="3657600" algn="l" defTabSz="914400" rtl="0" eaLnBrk="1" latinLnBrk="0" hangingPunct="1">
              <a:defRPr kumimoji="1" sz="2400" b="1" kern="1200">
                <a:solidFill>
                  <a:schemeClr val="dk1"/>
                </a:solidFill>
                <a:latin typeface="+mn-lt"/>
                <a:ea typeface="+mn-ea"/>
                <a:cs typeface="+mn-cs"/>
              </a:defRPr>
            </a:lvl9pPr>
          </a:lstStyle>
          <a:p>
            <a:r>
              <a:rPr lang="zh-CN" altLang="en-US" b="0" smtClean="0">
                <a:solidFill>
                  <a:srgbClr val="FF0000"/>
                </a:solidFill>
                <a:latin typeface="微软雅黑" pitchFamily="34" charset="-122"/>
                <a:ea typeface="微软雅黑" pitchFamily="34" charset="-122"/>
              </a:rPr>
              <a:t>解</a:t>
            </a:r>
            <a:endParaRPr lang="zh-CN" altLang="en-US" b="0">
              <a:solidFill>
                <a:srgbClr val="FF0000"/>
              </a:solidFill>
              <a:latin typeface="微软雅黑" pitchFamily="34" charset="-122"/>
              <a:ea typeface="微软雅黑" pitchFamily="34" charset="-122"/>
            </a:endParaRPr>
          </a:p>
        </p:txBody>
      </p:sp>
      <p:sp>
        <p:nvSpPr>
          <p:cNvPr id="31" name="灯片编号占位符 30"/>
          <p:cNvSpPr>
            <a:spLocks noGrp="1"/>
          </p:cNvSpPr>
          <p:nvPr>
            <p:ph type="sldNum" sz="quarter" idx="12"/>
          </p:nvPr>
        </p:nvSpPr>
        <p:spPr/>
        <p:txBody>
          <a:bodyPr/>
          <a:lstStyle/>
          <a:p>
            <a:fld id="{F225F2F7-8AD0-4BEA-91DC-61D82E2F5127}" type="slidenum">
              <a:rPr lang="en-US" altLang="zh-CN" smtClean="0"/>
              <a:pPr/>
              <a:t>74</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descr="羊皮纸"/>
          <p:cNvSpPr txBox="1">
            <a:spLocks noChangeArrowheads="1"/>
          </p:cNvSpPr>
          <p:nvPr/>
        </p:nvSpPr>
        <p:spPr bwMode="auto">
          <a:xfrm>
            <a:off x="857224" y="785794"/>
            <a:ext cx="6396048" cy="848341"/>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square" lIns="180000" tIns="108000" bIns="144000">
            <a:spAutoFit/>
          </a:bodyPr>
          <a:lstStyle/>
          <a:p>
            <a:pPr algn="l">
              <a:lnSpc>
                <a:spcPts val="2400"/>
              </a:lnSpc>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L</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sym typeface="Symbol"/>
              </a:rPr>
              <a:t></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不做任何事件</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L</a:t>
            </a:r>
            <a:r>
              <a:rPr lang="en-US" altLang="zh-CN" sz="1800" smtClean="0">
                <a:solidFill>
                  <a:srgbClr val="00B0F0"/>
                </a:solidFill>
                <a:latin typeface="Consolas" pitchFamily="49" charset="0"/>
                <a:ea typeface="仿宋" pitchFamily="49" charset="-122"/>
                <a:cs typeface="Consolas" pitchFamily="49" charset="0"/>
              </a:rPr>
              <a:t>=NULL</a:t>
            </a:r>
            <a:r>
              <a:rPr lang="zh-CN" altLang="zh-CN" sz="1800" smtClean="0">
                <a:solidFill>
                  <a:srgbClr val="00B0F0"/>
                </a:solidFill>
                <a:latin typeface="Consolas" pitchFamily="49" charset="0"/>
                <a:ea typeface="仿宋" pitchFamily="49" charset="-122"/>
                <a:cs typeface="Consolas" pitchFamily="49" charset="0"/>
              </a:rPr>
              <a:t>时</a:t>
            </a:r>
          </a:p>
          <a:p>
            <a:pPr algn="l">
              <a:lnSpc>
                <a:spcPts val="2400"/>
              </a:lnSpc>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L</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sym typeface="Symbol"/>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L</a:t>
            </a:r>
            <a:r>
              <a:rPr lang="en-US" altLang="zh-CN" sz="1800" smtClean="0">
                <a:solidFill>
                  <a:srgbClr val="0000FF"/>
                </a:solidFill>
                <a:latin typeface="Consolas" pitchFamily="49" charset="0"/>
                <a:ea typeface="仿宋" pitchFamily="49" charset="-122"/>
                <a:cs typeface="Consolas" pitchFamily="49" charset="0"/>
              </a:rPr>
              <a:t>-&gt;next)</a:t>
            </a:r>
            <a:r>
              <a:rPr lang="zh-CN" altLang="zh-CN" sz="1800" smtClean="0">
                <a:solidFill>
                  <a:srgbClr val="0000FF"/>
                </a:solidFill>
                <a:latin typeface="Consolas" pitchFamily="49" charset="0"/>
                <a:ea typeface="仿宋" pitchFamily="49" charset="-122"/>
                <a:cs typeface="Consolas" pitchFamily="49" charset="0"/>
              </a:rPr>
              <a:t>；释放</a:t>
            </a:r>
            <a:r>
              <a:rPr lang="en-US" altLang="zh-CN" sz="1800" i="1" smtClean="0">
                <a:solidFill>
                  <a:srgbClr val="0000FF"/>
                </a:solidFill>
                <a:latin typeface="Consolas" pitchFamily="49" charset="0"/>
                <a:ea typeface="仿宋" pitchFamily="49" charset="-122"/>
                <a:cs typeface="Consolas" pitchFamily="49" charset="0"/>
              </a:rPr>
              <a:t>L</a:t>
            </a:r>
            <a:r>
              <a:rPr lang="zh-CN" altLang="zh-CN" sz="1800" smtClean="0">
                <a:solidFill>
                  <a:srgbClr val="0000FF"/>
                </a:solidFill>
                <a:latin typeface="Consolas" pitchFamily="49" charset="0"/>
                <a:ea typeface="仿宋" pitchFamily="49" charset="-122"/>
                <a:cs typeface="Consolas" pitchFamily="49" charset="0"/>
              </a:rPr>
              <a:t>所指结点</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其他情况</a:t>
            </a:r>
            <a:endParaRPr lang="zh-CN" altLang="zh-CN" sz="1800">
              <a:solidFill>
                <a:srgbClr val="00B0F0"/>
              </a:solidFill>
              <a:latin typeface="Consolas" pitchFamily="49" charset="0"/>
              <a:ea typeface="仿宋" pitchFamily="49" charset="-122"/>
              <a:cs typeface="Consolas" pitchFamily="49" charset="0"/>
            </a:endParaRPr>
          </a:p>
        </p:txBody>
      </p:sp>
      <p:sp>
        <p:nvSpPr>
          <p:cNvPr id="4" name="Text Box 5"/>
          <p:cNvSpPr txBox="1">
            <a:spLocks noChangeArrowheads="1"/>
          </p:cNvSpPr>
          <p:nvPr/>
        </p:nvSpPr>
        <p:spPr bwMode="auto">
          <a:xfrm>
            <a:off x="1214414" y="2786058"/>
            <a:ext cx="5786478" cy="2141713"/>
          </a:xfrm>
          <a:prstGeom prst="rect">
            <a:avLst/>
          </a:prstGeom>
          <a:solidFill>
            <a:schemeClr val="bg1"/>
          </a:solidFill>
          <a:ln>
            <a:headEnd/>
            <a:tailEnd/>
          </a:ln>
          <a:scene3d>
            <a:camera prst="perspectiveRight"/>
            <a:lightRig rig="threePt" dir="t"/>
          </a:scene3d>
        </p:spPr>
        <p:style>
          <a:lnRef idx="1">
            <a:schemeClr val="accent1"/>
          </a:lnRef>
          <a:fillRef idx="2">
            <a:schemeClr val="accent1"/>
          </a:fillRef>
          <a:effectRef idx="1">
            <a:schemeClr val="accent1"/>
          </a:effectRef>
          <a:fontRef idx="minor">
            <a:schemeClr val="dk1"/>
          </a:fontRef>
        </p:style>
        <p:txBody>
          <a:bodyPr wrap="square" lIns="144000" tIns="108000" rIns="144000" bIns="108000">
            <a:spAutoFit/>
          </a:bodyPr>
          <a:lstStyle/>
          <a:p>
            <a:pPr algn="l">
              <a:lnSpc>
                <a:spcPts val="2500"/>
              </a:lnSpc>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release</a:t>
            </a:r>
            <a:r>
              <a:rPr lang="en-US" altLang="zh-CN" sz="1800" smtClean="0">
                <a:solidFill>
                  <a:srgbClr val="0000FF"/>
                </a:solidFill>
                <a:latin typeface="Consolas" pitchFamily="49" charset="0"/>
                <a:ea typeface="仿宋" pitchFamily="49" charset="-122"/>
                <a:cs typeface="Consolas" pitchFamily="49" charset="0"/>
              </a:rPr>
              <a:t>(LinkNode *&amp;L)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if (L!=NULL)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FF0000"/>
                </a:solidFill>
                <a:latin typeface="Consolas" pitchFamily="49" charset="0"/>
                <a:ea typeface="仿宋" pitchFamily="49" charset="-122"/>
                <a:cs typeface="Consolas" pitchFamily="49" charset="0"/>
              </a:rPr>
              <a:t>release</a:t>
            </a:r>
            <a:r>
              <a:rPr lang="en-US" altLang="zh-CN" sz="1800" smtClean="0">
                <a:solidFill>
                  <a:srgbClr val="0000FF"/>
                </a:solidFill>
                <a:latin typeface="Consolas" pitchFamily="49" charset="0"/>
                <a:ea typeface="仿宋" pitchFamily="49" charset="-122"/>
                <a:cs typeface="Consolas" pitchFamily="49" charset="0"/>
              </a:rPr>
              <a:t>(L-&gt;next);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free(L);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下箭头 4"/>
          <p:cNvSpPr/>
          <p:nvPr/>
        </p:nvSpPr>
        <p:spPr>
          <a:xfrm>
            <a:off x="3286116" y="1928802"/>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p:txBody>
          <a:bodyPr/>
          <a:lstStyle/>
          <a:p>
            <a:fld id="{F225F2F7-8AD0-4BEA-91DC-61D82E2F5127}" type="slidenum">
              <a:rPr lang="en-US" altLang="zh-CN" smtClean="0"/>
              <a:pPr/>
              <a:t>75</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1785918" y="4357694"/>
            <a:ext cx="5357850" cy="1285884"/>
          </a:xfrm>
          <a:prstGeom prst="round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Consolas" pitchFamily="49" charset="0"/>
              <a:cs typeface="Consolas" pitchFamily="49" charset="0"/>
            </a:endParaRPr>
          </a:p>
        </p:txBody>
      </p:sp>
      <p:sp>
        <p:nvSpPr>
          <p:cNvPr id="103428" name="Text Box 4" descr="蓝色面巾纸"/>
          <p:cNvSpPr txBox="1">
            <a:spLocks noChangeArrowheads="1"/>
          </p:cNvSpPr>
          <p:nvPr/>
        </p:nvSpPr>
        <p:spPr bwMode="auto">
          <a:xfrm>
            <a:off x="323850" y="333375"/>
            <a:ext cx="6034100" cy="461665"/>
          </a:xfrm>
          <a:prstGeom prst="rect">
            <a:avLst/>
          </a:prstGeom>
          <a:blipFill dpi="0" rotWithShape="1">
            <a:blip r:embed="rId2" cstate="print"/>
            <a:srcRect/>
            <a:tile tx="0" ty="0" sx="100000" sy="100000" flip="none" algn="tl"/>
          </a:blipFill>
          <a:ln w="9525">
            <a:noFill/>
            <a:miter lim="800000"/>
            <a:headEnd/>
            <a:tailEnd/>
          </a:ln>
          <a:effectLst>
            <a:prstShdw prst="shdw17" dist="17961" dir="2700000">
              <a:srgbClr val="CCECFF">
                <a:gamma/>
                <a:shade val="60000"/>
                <a:invGamma/>
              </a:srgbClr>
            </a:prstShdw>
          </a:effectLst>
        </p:spPr>
        <p:txBody>
          <a:bodyPr wrap="square">
            <a:spAutoFit/>
          </a:bodyPr>
          <a:lstStyle/>
          <a:p>
            <a:pPr algn="ctr">
              <a:spcBef>
                <a:spcPct val="50000"/>
              </a:spcBef>
            </a:pPr>
            <a:r>
              <a:rPr lang="en-US" altLang="zh-CN">
                <a:solidFill>
                  <a:srgbClr val="FF3300"/>
                </a:solidFill>
                <a:latin typeface="Consolas" pitchFamily="49" charset="0"/>
                <a:ea typeface="微软雅黑" pitchFamily="34" charset="-122"/>
                <a:cs typeface="Consolas" pitchFamily="49" charset="0"/>
              </a:rPr>
              <a:t>5.3.3 </a:t>
            </a:r>
            <a:r>
              <a:rPr lang="en-US" altLang="zh-CN" smtClean="0">
                <a:solidFill>
                  <a:srgbClr val="FF3300"/>
                </a:solidFill>
                <a:latin typeface="Consolas" pitchFamily="49" charset="0"/>
                <a:ea typeface="微软雅黑" pitchFamily="34" charset="-122"/>
                <a:cs typeface="Consolas" pitchFamily="49" charset="0"/>
              </a:rPr>
              <a:t> </a:t>
            </a:r>
            <a:r>
              <a:rPr lang="zh-CN" altLang="en-US" smtClean="0">
                <a:solidFill>
                  <a:srgbClr val="FF3300"/>
                </a:solidFill>
                <a:latin typeface="Consolas" pitchFamily="49" charset="0"/>
                <a:ea typeface="微软雅黑" pitchFamily="34" charset="-122"/>
                <a:cs typeface="Consolas" pitchFamily="49" charset="0"/>
              </a:rPr>
              <a:t>基于递归</a:t>
            </a:r>
            <a:r>
              <a:rPr lang="zh-CN" altLang="en-US" dirty="0">
                <a:solidFill>
                  <a:srgbClr val="FF3300"/>
                </a:solidFill>
                <a:latin typeface="Consolas" pitchFamily="49" charset="0"/>
                <a:ea typeface="微软雅黑" pitchFamily="34" charset="-122"/>
                <a:cs typeface="Consolas" pitchFamily="49" charset="0"/>
              </a:rPr>
              <a:t>求解方法的递归算法设计</a:t>
            </a:r>
          </a:p>
        </p:txBody>
      </p:sp>
      <p:sp>
        <p:nvSpPr>
          <p:cNvPr id="103429" name="Text Box 5"/>
          <p:cNvSpPr txBox="1">
            <a:spLocks noChangeArrowheads="1"/>
          </p:cNvSpPr>
          <p:nvPr/>
        </p:nvSpPr>
        <p:spPr bwMode="auto">
          <a:xfrm>
            <a:off x="428596" y="1214422"/>
            <a:ext cx="8318530" cy="1164999"/>
          </a:xfrm>
          <a:prstGeom prst="rect">
            <a:avLst/>
          </a:prstGeom>
          <a:noFill/>
          <a:ln w="9525">
            <a:noFill/>
            <a:miter lim="800000"/>
            <a:headEnd/>
            <a:tailEnd/>
          </a:ln>
          <a:effectLst/>
        </p:spPr>
        <p:txBody>
          <a:bodyPr wrap="square">
            <a:spAutoFit/>
          </a:bodyPr>
          <a:lstStyle/>
          <a:p>
            <a:pPr algn="l">
              <a:lnSpc>
                <a:spcPct val="120000"/>
              </a:lnSpc>
            </a:pPr>
            <a:r>
              <a:rPr lang="en-US" altLang="zh-CN" sz="2000" smtClean="0">
                <a:ea typeface="楷体" pitchFamily="49" charset="-122"/>
                <a:cs typeface="Times New Roman" pitchFamily="18" charset="0"/>
              </a:rPr>
              <a:t>        </a:t>
            </a:r>
            <a:r>
              <a:rPr lang="zh-CN" altLang="en-US" sz="2000" smtClean="0">
                <a:ea typeface="楷体" pitchFamily="49" charset="-122"/>
                <a:cs typeface="Times New Roman" pitchFamily="18" charset="0"/>
              </a:rPr>
              <a:t>有些问题可以采用递归方法求解（求解方法之一）。</a:t>
            </a:r>
            <a:endParaRPr lang="en-US" altLang="zh-CN" sz="2000" smtClean="0">
              <a:ea typeface="楷体" pitchFamily="49" charset="-122"/>
              <a:cs typeface="Times New Roman" pitchFamily="18" charset="0"/>
            </a:endParaRPr>
          </a:p>
          <a:p>
            <a:pPr algn="l">
              <a:lnSpc>
                <a:spcPct val="120000"/>
              </a:lnSpc>
            </a:pPr>
            <a:r>
              <a:rPr lang="zh-CN" altLang="en-US" sz="2000" dirty="0">
                <a:ea typeface="楷体" pitchFamily="49" charset="-122"/>
                <a:cs typeface="Times New Roman" pitchFamily="18" charset="0"/>
              </a:rPr>
              <a:t>　</a:t>
            </a:r>
            <a:r>
              <a:rPr lang="zh-CN" altLang="en-US" sz="2000">
                <a:ea typeface="楷体" pitchFamily="49" charset="-122"/>
                <a:cs typeface="Times New Roman" pitchFamily="18" charset="0"/>
              </a:rPr>
              <a:t>　</a:t>
            </a:r>
            <a:r>
              <a:rPr lang="zh-CN" altLang="en-US" sz="2000" smtClean="0">
                <a:ea typeface="楷体" pitchFamily="49" charset="-122"/>
                <a:cs typeface="Times New Roman" pitchFamily="18" charset="0"/>
              </a:rPr>
              <a:t>采用</a:t>
            </a:r>
            <a:r>
              <a:rPr lang="zh-CN" altLang="en-US" sz="2000" dirty="0">
                <a:ea typeface="楷体" pitchFamily="49" charset="-122"/>
                <a:cs typeface="Times New Roman" pitchFamily="18" charset="0"/>
              </a:rPr>
              <a:t>递归</a:t>
            </a:r>
            <a:r>
              <a:rPr lang="zh-CN" altLang="en-US" sz="2000">
                <a:ea typeface="楷体" pitchFamily="49" charset="-122"/>
                <a:cs typeface="Times New Roman" pitchFamily="18" charset="0"/>
              </a:rPr>
              <a:t>方法</a:t>
            </a:r>
            <a:r>
              <a:rPr lang="zh-CN" altLang="en-US" sz="2000" smtClean="0">
                <a:ea typeface="楷体" pitchFamily="49" charset="-122"/>
                <a:cs typeface="Times New Roman" pitchFamily="18" charset="0"/>
              </a:rPr>
              <a:t>求解问题时，需要</a:t>
            </a:r>
            <a:r>
              <a:rPr lang="zh-CN" altLang="en-US" sz="2000" dirty="0">
                <a:ea typeface="楷体" pitchFamily="49" charset="-122"/>
                <a:cs typeface="Times New Roman" pitchFamily="18" charset="0"/>
              </a:rPr>
              <a:t>对问题本身</a:t>
            </a:r>
            <a:r>
              <a:rPr lang="zh-CN" altLang="en-US" sz="2000">
                <a:ea typeface="楷体" pitchFamily="49" charset="-122"/>
                <a:cs typeface="Times New Roman" pitchFamily="18" charset="0"/>
              </a:rPr>
              <a:t>进行</a:t>
            </a:r>
            <a:r>
              <a:rPr lang="zh-CN" altLang="en-US" sz="2000" smtClean="0">
                <a:ea typeface="楷体" pitchFamily="49" charset="-122"/>
                <a:cs typeface="Times New Roman" pitchFamily="18" charset="0"/>
              </a:rPr>
              <a:t>分析，确定</a:t>
            </a:r>
            <a:r>
              <a:rPr lang="zh-CN" altLang="en-US" sz="2000" dirty="0">
                <a:ea typeface="楷体" pitchFamily="49" charset="-122"/>
                <a:cs typeface="Times New Roman" pitchFamily="18" charset="0"/>
              </a:rPr>
              <a:t>大、小问题解之间</a:t>
            </a:r>
            <a:r>
              <a:rPr lang="zh-CN" altLang="en-US" sz="2000">
                <a:ea typeface="楷体" pitchFamily="49" charset="-122"/>
                <a:cs typeface="Times New Roman" pitchFamily="18" charset="0"/>
              </a:rPr>
              <a:t>的</a:t>
            </a:r>
            <a:r>
              <a:rPr lang="zh-CN" altLang="en-US" sz="2000" smtClean="0">
                <a:ea typeface="楷体" pitchFamily="49" charset="-122"/>
                <a:cs typeface="Times New Roman" pitchFamily="18" charset="0"/>
              </a:rPr>
              <a:t>关系，构造</a:t>
            </a:r>
            <a:r>
              <a:rPr lang="zh-CN" altLang="en-US" sz="2000" dirty="0">
                <a:ea typeface="楷体" pitchFamily="49" charset="-122"/>
                <a:cs typeface="Times New Roman" pitchFamily="18" charset="0"/>
              </a:rPr>
              <a:t>合理的递归体。</a:t>
            </a:r>
          </a:p>
        </p:txBody>
      </p:sp>
      <p:sp>
        <p:nvSpPr>
          <p:cNvPr id="4" name="TextBox 3"/>
          <p:cNvSpPr txBox="1"/>
          <p:nvPr/>
        </p:nvSpPr>
        <p:spPr>
          <a:xfrm>
            <a:off x="3643306" y="3000372"/>
            <a:ext cx="1500198"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zh-CN" altLang="en-US" sz="2000" dirty="0" smtClean="0">
                <a:solidFill>
                  <a:srgbClr val="0000FF"/>
                </a:solidFill>
                <a:latin typeface="Consolas" pitchFamily="49" charset="0"/>
                <a:ea typeface="楷体" pitchFamily="49" charset="-122"/>
                <a:cs typeface="Consolas" pitchFamily="49" charset="0"/>
              </a:rPr>
              <a:t>大问题</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1928794" y="4643446"/>
            <a:ext cx="1500198"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000" dirty="0" smtClean="0">
                <a:solidFill>
                  <a:srgbClr val="0000FF"/>
                </a:solidFill>
                <a:latin typeface="Consolas" pitchFamily="49" charset="0"/>
                <a:ea typeface="楷体" pitchFamily="49" charset="-122"/>
                <a:cs typeface="Consolas" pitchFamily="49" charset="0"/>
              </a:rPr>
              <a:t>小问题</a:t>
            </a:r>
            <a:r>
              <a:rPr lang="en-US" altLang="zh-CN" sz="2000" dirty="0" smtClean="0">
                <a:solidFill>
                  <a:srgbClr val="0000FF"/>
                </a:solidFill>
                <a:latin typeface="Consolas" pitchFamily="49" charset="0"/>
                <a:ea typeface="楷体" pitchFamily="49" charset="-122"/>
                <a:cs typeface="Consolas" pitchFamily="49" charset="0"/>
              </a:rPr>
              <a:t>1</a:t>
            </a:r>
            <a:endParaRPr lang="zh-CN" altLang="en-US" sz="2000" dirty="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3857620" y="4643446"/>
            <a:ext cx="1500198"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000" dirty="0" smtClean="0">
                <a:solidFill>
                  <a:srgbClr val="0000FF"/>
                </a:solidFill>
                <a:latin typeface="Consolas" pitchFamily="49" charset="0"/>
                <a:ea typeface="楷体" pitchFamily="49" charset="-122"/>
                <a:cs typeface="Consolas" pitchFamily="49" charset="0"/>
              </a:rPr>
              <a:t>小问题</a:t>
            </a:r>
            <a:r>
              <a:rPr lang="en-US" altLang="zh-CN" sz="2000" dirty="0" smtClean="0">
                <a:solidFill>
                  <a:srgbClr val="0000FF"/>
                </a:solidFill>
                <a:latin typeface="Consolas" pitchFamily="49" charset="0"/>
                <a:ea typeface="楷体" pitchFamily="49" charset="-122"/>
                <a:cs typeface="Consolas" pitchFamily="49" charset="0"/>
              </a:rPr>
              <a:t>2</a:t>
            </a:r>
            <a:endParaRPr lang="zh-CN" altLang="en-US" sz="2000" dirty="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5715008" y="4572008"/>
            <a:ext cx="642942" cy="400110"/>
          </a:xfrm>
          <a:prstGeom prst="rect">
            <a:avLst/>
          </a:prstGeom>
          <a:noFill/>
        </p:spPr>
        <p:txBody>
          <a:bodyPr wrap="square" rtlCol="0">
            <a:spAutoFit/>
          </a:bodyPr>
          <a:lstStyle/>
          <a:p>
            <a:r>
              <a:rPr lang="zh-CN" altLang="en-US" sz="2000" dirty="0" smtClean="0">
                <a:latin typeface="Consolas" pitchFamily="49" charset="0"/>
                <a:cs typeface="Consolas" pitchFamily="49" charset="0"/>
                <a:sym typeface="Symbol"/>
              </a:rPr>
              <a:t></a:t>
            </a:r>
            <a:endParaRPr lang="zh-CN" altLang="en-US" sz="2000" dirty="0">
              <a:latin typeface="Consolas" pitchFamily="49" charset="0"/>
              <a:cs typeface="Consolas" pitchFamily="49" charset="0"/>
            </a:endParaRPr>
          </a:p>
        </p:txBody>
      </p:sp>
      <p:sp>
        <p:nvSpPr>
          <p:cNvPr id="9" name="下箭头 8"/>
          <p:cNvSpPr/>
          <p:nvPr/>
        </p:nvSpPr>
        <p:spPr>
          <a:xfrm>
            <a:off x="4286248" y="3500438"/>
            <a:ext cx="142876" cy="75600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sz="2000">
              <a:latin typeface="Consolas" pitchFamily="49" charset="0"/>
              <a:cs typeface="Consolas" pitchFamily="49" charset="0"/>
            </a:endParaRPr>
          </a:p>
        </p:txBody>
      </p:sp>
      <p:sp>
        <p:nvSpPr>
          <p:cNvPr id="10" name="TextBox 9"/>
          <p:cNvSpPr txBox="1"/>
          <p:nvPr/>
        </p:nvSpPr>
        <p:spPr>
          <a:xfrm>
            <a:off x="4500562" y="3571876"/>
            <a:ext cx="1143008" cy="369332"/>
          </a:xfrm>
          <a:prstGeom prst="rect">
            <a:avLst/>
          </a:prstGeom>
          <a:noFill/>
        </p:spPr>
        <p:txBody>
          <a:bodyPr wrap="square" rtlCol="0">
            <a:spAutoFit/>
          </a:bodyPr>
          <a:lstStyle/>
          <a:p>
            <a:r>
              <a:rPr lang="zh-CN" altLang="en-US" sz="1800" smtClean="0">
                <a:latin typeface="Consolas" pitchFamily="49" charset="0"/>
                <a:ea typeface="仿宋" pitchFamily="49" charset="-122"/>
                <a:cs typeface="Consolas" pitchFamily="49" charset="0"/>
              </a:rPr>
              <a:t>关系 </a:t>
            </a:r>
            <a:r>
              <a:rPr lang="zh-CN" altLang="en-US" sz="1800" smtClean="0">
                <a:solidFill>
                  <a:srgbClr val="FF3300"/>
                </a:solidFill>
                <a:latin typeface="Consolas" pitchFamily="49" charset="0"/>
                <a:ea typeface="仿宋" pitchFamily="49" charset="-122"/>
                <a:cs typeface="Consolas" pitchFamily="49" charset="0"/>
              </a:rPr>
              <a:t>？</a:t>
            </a:r>
            <a:endParaRPr lang="zh-CN" altLang="en-US" sz="1800" dirty="0">
              <a:solidFill>
                <a:srgbClr val="FF3300"/>
              </a:solidFill>
              <a:latin typeface="Consolas" pitchFamily="49" charset="0"/>
              <a:ea typeface="仿宋" pitchFamily="49" charset="-122"/>
              <a:cs typeface="Consolas" pitchFamily="49" charset="0"/>
            </a:endParaRPr>
          </a:p>
        </p:txBody>
      </p:sp>
      <p:sp>
        <p:nvSpPr>
          <p:cNvPr id="14" name="灯片编号占位符 13"/>
          <p:cNvSpPr>
            <a:spLocks noGrp="1"/>
          </p:cNvSpPr>
          <p:nvPr>
            <p:ph type="sldNum" sz="quarter" idx="12"/>
          </p:nvPr>
        </p:nvSpPr>
        <p:spPr/>
        <p:txBody>
          <a:bodyPr/>
          <a:lstStyle/>
          <a:p>
            <a:fld id="{F225F2F7-8AD0-4BEA-91DC-61D82E2F5127}" type="slidenum">
              <a:rPr lang="en-US" altLang="zh-CN" smtClean="0"/>
              <a:pPr/>
              <a:t>76</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508028" y="451554"/>
            <a:ext cx="8064500" cy="1015663"/>
          </a:xfrm>
          <a:prstGeom prst="rect">
            <a:avLst/>
          </a:prstGeom>
          <a:noFill/>
          <a:ln w="9525">
            <a:noFill/>
            <a:miter lim="800000"/>
            <a:headEnd/>
            <a:tailEnd/>
          </a:ln>
          <a:effectLst/>
        </p:spPr>
        <p:txBody>
          <a:bodyPr>
            <a:spAutoFit/>
          </a:bodyPr>
          <a:lstStyle/>
          <a:p>
            <a:pPr algn="l">
              <a:lnSpc>
                <a:spcPct val="150000"/>
              </a:lnSpc>
              <a:spcBef>
                <a:spcPct val="50000"/>
              </a:spcBef>
            </a:pPr>
            <a:r>
              <a:rPr lang="zh-CN" altLang="en-US" sz="2000" dirty="0">
                <a:latin typeface="Consolas" pitchFamily="49" charset="0"/>
                <a:ea typeface="楷体" pitchFamily="49" charset="-122"/>
                <a:cs typeface="Consolas" pitchFamily="49" charset="0"/>
              </a:rPr>
              <a:t>　　</a:t>
            </a:r>
            <a:r>
              <a:rPr lang="en-US" altLang="zh-CN" sz="2000" dirty="0">
                <a:solidFill>
                  <a:srgbClr val="FF3300"/>
                </a:solidFill>
                <a:latin typeface="Consolas" pitchFamily="49" charset="0"/>
                <a:ea typeface="黑体" pitchFamily="49" charset="-122"/>
                <a:cs typeface="Consolas" pitchFamily="49" charset="0"/>
              </a:rPr>
              <a:t>【</a:t>
            </a:r>
            <a:r>
              <a:rPr lang="zh-CN" altLang="en-US" sz="2000">
                <a:solidFill>
                  <a:srgbClr val="FF3300"/>
                </a:solidFill>
                <a:latin typeface="Consolas" pitchFamily="49" charset="0"/>
                <a:ea typeface="楷体" pitchFamily="49" charset="-122"/>
                <a:cs typeface="Consolas" pitchFamily="49" charset="0"/>
              </a:rPr>
              <a:t>例</a:t>
            </a:r>
            <a:r>
              <a:rPr lang="en-US" altLang="zh-CN" sz="2000" smtClean="0">
                <a:solidFill>
                  <a:srgbClr val="FF3300"/>
                </a:solidFill>
                <a:latin typeface="Consolas" pitchFamily="49" charset="0"/>
                <a:ea typeface="楷体" pitchFamily="49" charset="-122"/>
                <a:cs typeface="Consolas" pitchFamily="49" charset="0"/>
              </a:rPr>
              <a:t>5.7</a:t>
            </a:r>
            <a:r>
              <a:rPr lang="en-US" altLang="zh-CN" sz="2000" smtClean="0">
                <a:solidFill>
                  <a:srgbClr val="FF3300"/>
                </a:solidFill>
                <a:latin typeface="Consolas" pitchFamily="49" charset="0"/>
                <a:ea typeface="黑体" pitchFamily="49" charset="-122"/>
                <a:cs typeface="Consolas" pitchFamily="49" charset="0"/>
              </a:rPr>
              <a:t>】</a:t>
            </a:r>
            <a:r>
              <a:rPr lang="en-US" altLang="zh-CN" sz="2000" smtClean="0">
                <a:latin typeface="Consolas" pitchFamily="49" charset="0"/>
                <a:ea typeface="黑体" pitchFamily="49" charset="-122"/>
                <a:cs typeface="Consolas" pitchFamily="49" charset="0"/>
              </a:rPr>
              <a:t> </a:t>
            </a:r>
            <a:r>
              <a:rPr lang="zh-CN" altLang="en-US" sz="2000" dirty="0">
                <a:latin typeface="Consolas" pitchFamily="49" charset="0"/>
                <a:ea typeface="楷体" pitchFamily="49" charset="-122"/>
                <a:cs typeface="Consolas" pitchFamily="49" charset="0"/>
              </a:rPr>
              <a:t>采用递归算法求解</a:t>
            </a:r>
            <a:r>
              <a:rPr lang="zh-CN" altLang="en-US" sz="2000">
                <a:latin typeface="Consolas" pitchFamily="49" charset="0"/>
                <a:ea typeface="楷体" pitchFamily="49" charset="-122"/>
                <a:cs typeface="Consolas" pitchFamily="49" charset="0"/>
              </a:rPr>
              <a:t>迷宫</a:t>
            </a:r>
            <a:r>
              <a:rPr lang="zh-CN" altLang="en-US" sz="2000" smtClean="0">
                <a:latin typeface="Consolas" pitchFamily="49" charset="0"/>
                <a:ea typeface="楷体" pitchFamily="49" charset="-122"/>
                <a:cs typeface="Consolas" pitchFamily="49" charset="0"/>
              </a:rPr>
              <a:t>问题，并</a:t>
            </a:r>
            <a:r>
              <a:rPr lang="zh-CN" altLang="en-US" sz="2000" dirty="0">
                <a:latin typeface="Consolas" pitchFamily="49" charset="0"/>
                <a:ea typeface="楷体" pitchFamily="49" charset="-122"/>
                <a:cs typeface="Consolas" pitchFamily="49" charset="0"/>
              </a:rPr>
              <a:t>输出从入口到出口的所有迷宫路径。 </a:t>
            </a:r>
          </a:p>
        </p:txBody>
      </p:sp>
      <p:grpSp>
        <p:nvGrpSpPr>
          <p:cNvPr id="2" name="组合 14"/>
          <p:cNvGrpSpPr/>
          <p:nvPr/>
        </p:nvGrpSpPr>
        <p:grpSpPr>
          <a:xfrm>
            <a:off x="500035" y="1785926"/>
            <a:ext cx="8286807" cy="2944890"/>
            <a:chOff x="500035" y="1785926"/>
            <a:chExt cx="8286807" cy="2944890"/>
          </a:xfrm>
        </p:grpSpPr>
        <p:sp>
          <p:nvSpPr>
            <p:cNvPr id="106499" name="Text Box 3"/>
            <p:cNvSpPr txBox="1">
              <a:spLocks noChangeArrowheads="1"/>
            </p:cNvSpPr>
            <p:nvPr/>
          </p:nvSpPr>
          <p:spPr bwMode="auto">
            <a:xfrm>
              <a:off x="500035" y="1785926"/>
              <a:ext cx="3714776" cy="400110"/>
            </a:xfrm>
            <a:prstGeom prst="rect">
              <a:avLst/>
            </a:prstGeom>
            <a:noFill/>
            <a:ln w="9525">
              <a:noFill/>
              <a:miter lim="800000"/>
              <a:headEnd/>
              <a:tailEnd/>
            </a:ln>
            <a:effectLst/>
          </p:spPr>
          <p:txBody>
            <a:bodyPr wrap="square">
              <a:spAutoFit/>
            </a:bodyPr>
            <a:lstStyle/>
            <a:p>
              <a:pPr algn="l">
                <a:spcBef>
                  <a:spcPct val="50000"/>
                </a:spcBef>
              </a:pPr>
              <a:r>
                <a:rPr lang="zh-CN" altLang="en-US" sz="2000" smtClean="0">
                  <a:ea typeface="楷体" pitchFamily="49" charset="-122"/>
                  <a:cs typeface="Times New Roman" pitchFamily="18" charset="0"/>
                </a:rPr>
                <a:t>求解问题描述：</a:t>
              </a:r>
              <a:r>
                <a:rPr lang="en-US" altLang="zh-CN" sz="2000" smtClean="0">
                  <a:ea typeface="楷体" pitchFamily="49" charset="-122"/>
                  <a:cs typeface="Times New Roman" pitchFamily="18" charset="0"/>
                </a:rPr>
                <a:t> </a:t>
              </a:r>
              <a:endParaRPr lang="zh-CN" altLang="en-US" sz="2000" dirty="0">
                <a:ea typeface="楷体" pitchFamily="49" charset="-122"/>
                <a:cs typeface="Times New Roman" pitchFamily="18" charset="0"/>
              </a:endParaRPr>
            </a:p>
          </p:txBody>
        </p:sp>
        <p:grpSp>
          <p:nvGrpSpPr>
            <p:cNvPr id="3" name="组合 10"/>
            <p:cNvGrpSpPr/>
            <p:nvPr/>
          </p:nvGrpSpPr>
          <p:grpSpPr>
            <a:xfrm>
              <a:off x="1571604" y="2557342"/>
              <a:ext cx="5722970" cy="1228848"/>
              <a:chOff x="1571604" y="3243204"/>
              <a:chExt cx="5722970" cy="1228848"/>
            </a:xfrm>
          </p:grpSpPr>
          <p:sp>
            <p:nvSpPr>
              <p:cNvPr id="5" name="Rectangle 5"/>
              <p:cNvSpPr>
                <a:spLocks noChangeArrowheads="1"/>
              </p:cNvSpPr>
              <p:nvPr/>
            </p:nvSpPr>
            <p:spPr bwMode="auto">
              <a:xfrm>
                <a:off x="1571604" y="3500438"/>
                <a:ext cx="1079500" cy="5032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B050"/>
                    </a:solidFill>
                    <a:latin typeface="Consolas" pitchFamily="49" charset="0"/>
                    <a:cs typeface="Consolas" pitchFamily="49" charset="0"/>
                  </a:rPr>
                  <a:t>(</a:t>
                </a:r>
                <a:r>
                  <a:rPr lang="en-US" altLang="zh-CN" sz="1800" smtClean="0">
                    <a:solidFill>
                      <a:srgbClr val="00B050"/>
                    </a:solidFill>
                    <a:latin typeface="Consolas" pitchFamily="49" charset="0"/>
                    <a:cs typeface="Consolas" pitchFamily="49" charset="0"/>
                  </a:rPr>
                  <a:t>xi</a:t>
                </a:r>
                <a:r>
                  <a:rPr lang="zh-CN" altLang="en-US" sz="1800" smtClean="0">
                    <a:solidFill>
                      <a:srgbClr val="00B050"/>
                    </a:solidFill>
                    <a:latin typeface="Consolas" pitchFamily="49" charset="0"/>
                    <a:cs typeface="Consolas" pitchFamily="49" charset="0"/>
                  </a:rPr>
                  <a:t>，</a:t>
                </a:r>
                <a:r>
                  <a:rPr lang="en-US" altLang="zh-CN" sz="1800" smtClean="0">
                    <a:solidFill>
                      <a:srgbClr val="00B050"/>
                    </a:solidFill>
                    <a:latin typeface="Consolas" pitchFamily="49" charset="0"/>
                    <a:cs typeface="Consolas" pitchFamily="49" charset="0"/>
                  </a:rPr>
                  <a:t>yi</a:t>
                </a:r>
                <a:r>
                  <a:rPr lang="en-US" altLang="zh-CN" sz="1800" dirty="0">
                    <a:solidFill>
                      <a:srgbClr val="00B050"/>
                    </a:solidFill>
                    <a:latin typeface="Consolas" pitchFamily="49" charset="0"/>
                    <a:cs typeface="Consolas" pitchFamily="49" charset="0"/>
                  </a:rPr>
                  <a:t>)</a:t>
                </a:r>
              </a:p>
            </p:txBody>
          </p:sp>
          <p:sp>
            <p:nvSpPr>
              <p:cNvPr id="6" name="Rectangle 5"/>
              <p:cNvSpPr>
                <a:spLocks noChangeArrowheads="1"/>
              </p:cNvSpPr>
              <p:nvPr/>
            </p:nvSpPr>
            <p:spPr bwMode="auto">
              <a:xfrm>
                <a:off x="6215074" y="3500438"/>
                <a:ext cx="1079500" cy="5032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C00000"/>
                    </a:solidFill>
                    <a:latin typeface="Consolas" pitchFamily="49" charset="0"/>
                    <a:cs typeface="Consolas" pitchFamily="49" charset="0"/>
                  </a:rPr>
                  <a:t>(</a:t>
                </a:r>
                <a:r>
                  <a:rPr lang="en-US" altLang="zh-CN" sz="1800" smtClean="0">
                    <a:solidFill>
                      <a:srgbClr val="C00000"/>
                    </a:solidFill>
                    <a:latin typeface="Consolas" pitchFamily="49" charset="0"/>
                    <a:cs typeface="Consolas" pitchFamily="49" charset="0"/>
                  </a:rPr>
                  <a:t>xe</a:t>
                </a:r>
                <a:r>
                  <a:rPr lang="zh-CN" altLang="en-US" sz="1800" smtClean="0">
                    <a:solidFill>
                      <a:srgbClr val="C00000"/>
                    </a:solidFill>
                    <a:latin typeface="Consolas" pitchFamily="49" charset="0"/>
                    <a:cs typeface="Consolas" pitchFamily="49" charset="0"/>
                  </a:rPr>
                  <a:t>，</a:t>
                </a:r>
                <a:r>
                  <a:rPr lang="en-US" altLang="zh-CN" sz="1800" smtClean="0">
                    <a:solidFill>
                      <a:srgbClr val="C00000"/>
                    </a:solidFill>
                    <a:latin typeface="Consolas" pitchFamily="49" charset="0"/>
                    <a:cs typeface="Consolas" pitchFamily="49" charset="0"/>
                  </a:rPr>
                  <a:t>ye</a:t>
                </a:r>
                <a:r>
                  <a:rPr lang="en-US" altLang="zh-CN" sz="1800" dirty="0" smtClean="0">
                    <a:solidFill>
                      <a:srgbClr val="C00000"/>
                    </a:solidFill>
                    <a:latin typeface="Consolas" pitchFamily="49" charset="0"/>
                    <a:cs typeface="Consolas" pitchFamily="49" charset="0"/>
                  </a:rPr>
                  <a:t>)</a:t>
                </a:r>
                <a:endParaRPr lang="en-US" altLang="zh-CN" sz="1800" dirty="0">
                  <a:solidFill>
                    <a:srgbClr val="C00000"/>
                  </a:solidFill>
                  <a:latin typeface="Consolas" pitchFamily="49" charset="0"/>
                  <a:cs typeface="Consolas" pitchFamily="49" charset="0"/>
                </a:endParaRPr>
              </a:p>
            </p:txBody>
          </p:sp>
          <p:cxnSp>
            <p:nvCxnSpPr>
              <p:cNvPr id="8" name="直接箭头连接符 7"/>
              <p:cNvCxnSpPr>
                <a:stCxn id="5" idx="3"/>
                <a:endCxn id="6" idx="1"/>
              </p:cNvCxnSpPr>
              <p:nvPr/>
            </p:nvCxnSpPr>
            <p:spPr>
              <a:xfrm>
                <a:off x="2651104" y="3752057"/>
                <a:ext cx="3563970" cy="1588"/>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14612" y="3243204"/>
                <a:ext cx="3500462" cy="369332"/>
              </a:xfrm>
              <a:prstGeom prst="rect">
                <a:avLst/>
              </a:prstGeom>
              <a:noFill/>
            </p:spPr>
            <p:txBody>
              <a:bodyPr wrap="square" rtlCol="0">
                <a:spAutoFit/>
              </a:bodyPr>
              <a:lstStyle/>
              <a:p>
                <a:r>
                  <a:rPr lang="en-US" altLang="zh-CN" sz="1800" smtClean="0">
                    <a:latin typeface="Consolas" pitchFamily="49" charset="0"/>
                    <a:ea typeface="楷体" pitchFamily="49" charset="-122"/>
                    <a:cs typeface="Consolas" pitchFamily="49" charset="0"/>
                  </a:rPr>
                  <a:t>mgpath(</a:t>
                </a:r>
                <a:r>
                  <a:rPr lang="en-US" altLang="zh-CN" sz="1800" smtClean="0">
                    <a:solidFill>
                      <a:srgbClr val="00B050"/>
                    </a:solidFill>
                    <a:latin typeface="Consolas" pitchFamily="49" charset="0"/>
                    <a:ea typeface="楷体" pitchFamily="49" charset="-122"/>
                    <a:cs typeface="Consolas" pitchFamily="49" charset="0"/>
                  </a:rPr>
                  <a:t>xi</a:t>
                </a:r>
                <a:r>
                  <a:rPr lang="zh-CN" altLang="en-US" sz="1800" smtClean="0">
                    <a:solidFill>
                      <a:srgbClr val="00B050"/>
                    </a:solidFill>
                    <a:latin typeface="Consolas" pitchFamily="49" charset="0"/>
                    <a:ea typeface="楷体" pitchFamily="49" charset="-122"/>
                    <a:cs typeface="Consolas" pitchFamily="49" charset="0"/>
                  </a:rPr>
                  <a:t>，</a:t>
                </a:r>
                <a:r>
                  <a:rPr lang="en-US" altLang="zh-CN" sz="1800" smtClean="0">
                    <a:solidFill>
                      <a:srgbClr val="00B050"/>
                    </a:solidFill>
                    <a:latin typeface="Consolas" pitchFamily="49" charset="0"/>
                    <a:ea typeface="楷体" pitchFamily="49" charset="-122"/>
                    <a:cs typeface="Consolas" pitchFamily="49" charset="0"/>
                  </a:rPr>
                  <a:t>yi</a:t>
                </a:r>
                <a:r>
                  <a:rPr lang="zh-CN" altLang="en-US" sz="1800" smtClean="0">
                    <a:latin typeface="Consolas" pitchFamily="49" charset="0"/>
                    <a:ea typeface="楷体" pitchFamily="49" charset="-122"/>
                    <a:cs typeface="Consolas" pitchFamily="49" charset="0"/>
                  </a:rPr>
                  <a:t>，</a:t>
                </a:r>
                <a:r>
                  <a:rPr lang="en-US" altLang="zh-CN" sz="1800" smtClean="0">
                    <a:solidFill>
                      <a:srgbClr val="C00000"/>
                    </a:solidFill>
                    <a:latin typeface="Consolas" pitchFamily="49" charset="0"/>
                    <a:ea typeface="楷体" pitchFamily="49" charset="-122"/>
                    <a:cs typeface="Consolas" pitchFamily="49" charset="0"/>
                  </a:rPr>
                  <a:t>xe</a:t>
                </a:r>
                <a:r>
                  <a:rPr lang="zh-CN" altLang="en-US" sz="1800" smtClean="0">
                    <a:solidFill>
                      <a:srgbClr val="C00000"/>
                    </a:solidFill>
                    <a:latin typeface="Consolas" pitchFamily="49" charset="0"/>
                    <a:ea typeface="楷体" pitchFamily="49" charset="-122"/>
                    <a:cs typeface="Consolas" pitchFamily="49" charset="0"/>
                  </a:rPr>
                  <a:t>，</a:t>
                </a:r>
                <a:r>
                  <a:rPr lang="en-US" altLang="zh-CN" sz="1800" smtClean="0">
                    <a:solidFill>
                      <a:srgbClr val="C00000"/>
                    </a:solidFill>
                    <a:latin typeface="Consolas" pitchFamily="49" charset="0"/>
                    <a:ea typeface="楷体" pitchFamily="49" charset="-122"/>
                    <a:cs typeface="Consolas" pitchFamily="49" charset="0"/>
                  </a:rPr>
                  <a:t>ye</a:t>
                </a:r>
                <a:r>
                  <a:rPr lang="zh-CN" altLang="en-US"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path</a:t>
                </a:r>
                <a:r>
                  <a:rPr lang="en-US" altLang="zh-CN" sz="1800" dirty="0" smtClean="0">
                    <a:latin typeface="Consolas" pitchFamily="49" charset="0"/>
                    <a:ea typeface="楷体" pitchFamily="49" charset="-122"/>
                    <a:cs typeface="Consolas" pitchFamily="49" charset="0"/>
                  </a:rPr>
                  <a:t>)</a:t>
                </a:r>
                <a:endParaRPr lang="zh-CN" altLang="en-US" sz="1800" dirty="0">
                  <a:latin typeface="Consolas" pitchFamily="49" charset="0"/>
                  <a:cs typeface="Consolas" pitchFamily="49" charset="0"/>
                </a:endParaRPr>
              </a:p>
            </p:txBody>
          </p:sp>
          <p:sp>
            <p:nvSpPr>
              <p:cNvPr id="10" name="TextBox 9"/>
              <p:cNvSpPr txBox="1"/>
              <p:nvPr/>
            </p:nvSpPr>
            <p:spPr>
              <a:xfrm>
                <a:off x="6357950" y="4071942"/>
                <a:ext cx="857256" cy="400110"/>
              </a:xfrm>
              <a:prstGeom prst="rect">
                <a:avLst/>
              </a:prstGeom>
              <a:noFill/>
            </p:spPr>
            <p:txBody>
              <a:bodyPr wrap="square" rtlCol="0">
                <a:spAutoFit/>
              </a:bodyPr>
              <a:lstStyle/>
              <a:p>
                <a:r>
                  <a:rPr lang="zh-CN" altLang="en-US" sz="2000" dirty="0" smtClean="0">
                    <a:latin typeface="仿宋" pitchFamily="49" charset="-122"/>
                    <a:ea typeface="仿宋" pitchFamily="49" charset="-122"/>
                  </a:rPr>
                  <a:t>出口</a:t>
                </a:r>
                <a:endParaRPr lang="zh-CN" altLang="en-US" sz="2000" dirty="0">
                  <a:latin typeface="仿宋" pitchFamily="49" charset="-122"/>
                  <a:ea typeface="仿宋" pitchFamily="49" charset="-122"/>
                </a:endParaRPr>
              </a:p>
            </p:txBody>
          </p:sp>
        </p:grpSp>
        <p:sp>
          <p:nvSpPr>
            <p:cNvPr id="12" name="TextBox 11"/>
            <p:cNvSpPr txBox="1"/>
            <p:nvPr/>
          </p:nvSpPr>
          <p:spPr>
            <a:xfrm>
              <a:off x="571472" y="3857628"/>
              <a:ext cx="8215370" cy="87318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ts val="3200"/>
                </a:lnSpc>
              </a:pPr>
              <a:r>
                <a:rPr lang="en-US" altLang="zh-CN" sz="1800" smtClean="0">
                  <a:latin typeface="Consolas" pitchFamily="49" charset="0"/>
                  <a:ea typeface="楷体" pitchFamily="49" charset="-122"/>
                  <a:cs typeface="Consolas" pitchFamily="49" charset="0"/>
                </a:rPr>
                <a:t> </a:t>
              </a:r>
              <a:r>
                <a:rPr lang="en-US" altLang="zh-CN" sz="1800" smtClean="0">
                  <a:solidFill>
                    <a:srgbClr val="7030A0"/>
                  </a:solidFill>
                  <a:latin typeface="Consolas" pitchFamily="49" charset="0"/>
                  <a:ea typeface="楷体" pitchFamily="49" charset="-122"/>
                  <a:cs typeface="Consolas" pitchFamily="49" charset="0"/>
                </a:rPr>
                <a:t>mgpath(int xi</a:t>
              </a:r>
              <a:r>
                <a:rPr lang="zh-CN" altLang="en-US" sz="1800" smtClean="0">
                  <a:solidFill>
                    <a:srgbClr val="7030A0"/>
                  </a:solidFill>
                  <a:latin typeface="Consolas" pitchFamily="49" charset="0"/>
                  <a:ea typeface="楷体" pitchFamily="49" charset="-122"/>
                  <a:cs typeface="Consolas" pitchFamily="49" charset="0"/>
                </a:rPr>
                <a:t>，</a:t>
              </a:r>
              <a:r>
                <a:rPr lang="en-US" altLang="zh-CN" sz="1800" smtClean="0">
                  <a:solidFill>
                    <a:srgbClr val="7030A0"/>
                  </a:solidFill>
                  <a:latin typeface="Consolas" pitchFamily="49" charset="0"/>
                  <a:ea typeface="楷体" pitchFamily="49" charset="-122"/>
                  <a:cs typeface="Consolas" pitchFamily="49" charset="0"/>
                </a:rPr>
                <a:t>int yi</a:t>
              </a:r>
              <a:r>
                <a:rPr lang="zh-CN" altLang="en-US" sz="1800" smtClean="0">
                  <a:solidFill>
                    <a:srgbClr val="7030A0"/>
                  </a:solidFill>
                  <a:latin typeface="Consolas" pitchFamily="49" charset="0"/>
                  <a:ea typeface="楷体" pitchFamily="49" charset="-122"/>
                  <a:cs typeface="Consolas" pitchFamily="49" charset="0"/>
                </a:rPr>
                <a:t>，</a:t>
              </a:r>
              <a:r>
                <a:rPr lang="en-US" altLang="zh-CN" sz="1800" smtClean="0">
                  <a:solidFill>
                    <a:srgbClr val="7030A0"/>
                  </a:solidFill>
                  <a:latin typeface="Consolas" pitchFamily="49" charset="0"/>
                  <a:ea typeface="楷体" pitchFamily="49" charset="-122"/>
                  <a:cs typeface="Consolas" pitchFamily="49" charset="0"/>
                </a:rPr>
                <a:t>int xe</a:t>
              </a:r>
              <a:r>
                <a:rPr lang="zh-CN" altLang="en-US" sz="1800" smtClean="0">
                  <a:solidFill>
                    <a:srgbClr val="7030A0"/>
                  </a:solidFill>
                  <a:latin typeface="Consolas" pitchFamily="49" charset="0"/>
                  <a:ea typeface="楷体" pitchFamily="49" charset="-122"/>
                  <a:cs typeface="Consolas" pitchFamily="49" charset="0"/>
                </a:rPr>
                <a:t>，</a:t>
              </a:r>
              <a:r>
                <a:rPr lang="en-US" altLang="zh-CN" sz="1800" smtClean="0">
                  <a:solidFill>
                    <a:srgbClr val="7030A0"/>
                  </a:solidFill>
                  <a:latin typeface="Consolas" pitchFamily="49" charset="0"/>
                  <a:ea typeface="楷体" pitchFamily="49" charset="-122"/>
                  <a:cs typeface="Consolas" pitchFamily="49" charset="0"/>
                </a:rPr>
                <a:t>int ye</a:t>
              </a:r>
              <a:r>
                <a:rPr lang="zh-CN" altLang="en-US" sz="1800" smtClean="0">
                  <a:solidFill>
                    <a:srgbClr val="7030A0"/>
                  </a:solidFill>
                  <a:latin typeface="Consolas" pitchFamily="49" charset="0"/>
                  <a:ea typeface="楷体" pitchFamily="49" charset="-122"/>
                  <a:cs typeface="Consolas" pitchFamily="49" charset="0"/>
                </a:rPr>
                <a:t>，</a:t>
              </a:r>
              <a:r>
                <a:rPr lang="en-US" altLang="zh-CN" sz="1800" smtClean="0">
                  <a:solidFill>
                    <a:srgbClr val="7030A0"/>
                  </a:solidFill>
                  <a:latin typeface="Consolas" pitchFamily="49" charset="0"/>
                  <a:ea typeface="楷体" pitchFamily="49" charset="-122"/>
                  <a:cs typeface="Consolas" pitchFamily="49" charset="0"/>
                </a:rPr>
                <a:t>PathType path)</a:t>
              </a:r>
              <a:r>
                <a:rPr lang="zh-CN" altLang="en-US" sz="1800" smtClean="0">
                  <a:solidFill>
                    <a:srgbClr val="7030A0"/>
                  </a:solidFill>
                  <a:latin typeface="Consolas" pitchFamily="49" charset="0"/>
                  <a:ea typeface="楷体" pitchFamily="49" charset="-122"/>
                  <a:cs typeface="Consolas" pitchFamily="49" charset="0"/>
                </a:rPr>
                <a:t>：</a:t>
              </a:r>
              <a:endParaRPr lang="en-US" altLang="zh-CN" sz="1800" smtClean="0">
                <a:solidFill>
                  <a:srgbClr val="7030A0"/>
                </a:solidFill>
                <a:latin typeface="Consolas" pitchFamily="49" charset="0"/>
                <a:ea typeface="楷体" pitchFamily="49" charset="-122"/>
                <a:cs typeface="Consolas" pitchFamily="49" charset="0"/>
              </a:endParaRPr>
            </a:p>
            <a:p>
              <a:pPr algn="l">
                <a:lnSpc>
                  <a:spcPts val="3200"/>
                </a:lnSpc>
              </a:pPr>
              <a:r>
                <a:rPr lang="en-US" altLang="zh-CN" sz="1800" smtClean="0">
                  <a:solidFill>
                    <a:srgbClr val="7030A0"/>
                  </a:solidFill>
                  <a:latin typeface="Consolas" pitchFamily="49" charset="0"/>
                  <a:ea typeface="楷体" pitchFamily="49" charset="-122"/>
                  <a:cs typeface="Consolas" pitchFamily="49" charset="0"/>
                </a:rPr>
                <a:t>    </a:t>
              </a:r>
              <a:r>
                <a:rPr lang="zh-CN" altLang="en-US" sz="1800" smtClean="0">
                  <a:latin typeface="Consolas" pitchFamily="49" charset="0"/>
                  <a:ea typeface="楷体" pitchFamily="49" charset="-122"/>
                  <a:cs typeface="Consolas" pitchFamily="49" charset="0"/>
                </a:rPr>
                <a:t>求从</a:t>
              </a:r>
              <a:r>
                <a:rPr lang="en-US" altLang="zh-CN" sz="1800" smtClean="0">
                  <a:latin typeface="Consolas" pitchFamily="49" charset="0"/>
                  <a:ea typeface="楷体" pitchFamily="49" charset="-122"/>
                  <a:cs typeface="Consolas" pitchFamily="49" charset="0"/>
                </a:rPr>
                <a:t>(xi</a:t>
              </a:r>
              <a:r>
                <a:rPr lang="zh-CN" altLang="en-US"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yi)</a:t>
              </a:r>
              <a:r>
                <a:rPr lang="zh-CN" altLang="en-US" sz="1800" smtClean="0">
                  <a:latin typeface="Consolas" pitchFamily="49" charset="0"/>
                  <a:ea typeface="楷体" pitchFamily="49" charset="-122"/>
                  <a:cs typeface="Consolas" pitchFamily="49" charset="0"/>
                </a:rPr>
                <a:t>到</a:t>
              </a:r>
              <a:r>
                <a:rPr lang="en-US" altLang="zh-CN" sz="1800" smtClean="0">
                  <a:latin typeface="Consolas" pitchFamily="49" charset="0"/>
                  <a:ea typeface="楷体" pitchFamily="49" charset="-122"/>
                  <a:cs typeface="Consolas" pitchFamily="49" charset="0"/>
                </a:rPr>
                <a:t>(xe</a:t>
              </a:r>
              <a:r>
                <a:rPr lang="zh-CN" altLang="en-US"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ye)</a:t>
              </a:r>
              <a:r>
                <a:rPr lang="zh-CN" altLang="en-US" sz="1800" smtClean="0">
                  <a:latin typeface="Consolas" pitchFamily="49" charset="0"/>
                  <a:ea typeface="楷体" pitchFamily="49" charset="-122"/>
                  <a:cs typeface="Consolas" pitchFamily="49" charset="0"/>
                </a:rPr>
                <a:t>的迷宫路径，用</a:t>
              </a:r>
              <a:r>
                <a:rPr lang="en-US" altLang="zh-CN" sz="1800" smtClean="0">
                  <a:latin typeface="Consolas" pitchFamily="49" charset="0"/>
                  <a:ea typeface="楷体" pitchFamily="49" charset="-122"/>
                  <a:cs typeface="Consolas" pitchFamily="49" charset="0"/>
                </a:rPr>
                <a:t>path</a:t>
              </a:r>
              <a:r>
                <a:rPr lang="zh-CN" altLang="en-US" sz="1800" smtClean="0">
                  <a:latin typeface="Consolas" pitchFamily="49" charset="0"/>
                  <a:ea typeface="楷体" pitchFamily="49" charset="-122"/>
                  <a:cs typeface="Consolas" pitchFamily="49" charset="0"/>
                </a:rPr>
                <a:t>变量保存迷宫路径。</a:t>
              </a:r>
              <a:endParaRPr lang="zh-CN" altLang="en-US" sz="1800">
                <a:latin typeface="Consolas" pitchFamily="49" charset="0"/>
                <a:cs typeface="Consolas" pitchFamily="49" charset="0"/>
              </a:endParaRPr>
            </a:p>
          </p:txBody>
        </p:sp>
        <p:sp>
          <p:nvSpPr>
            <p:cNvPr id="14" name="TextBox 13"/>
            <p:cNvSpPr txBox="1"/>
            <p:nvPr/>
          </p:nvSpPr>
          <p:spPr>
            <a:xfrm>
              <a:off x="1714480" y="3357562"/>
              <a:ext cx="857256" cy="400110"/>
            </a:xfrm>
            <a:prstGeom prst="rect">
              <a:avLst/>
            </a:prstGeom>
            <a:noFill/>
          </p:spPr>
          <p:txBody>
            <a:bodyPr wrap="square" rtlCol="0">
              <a:spAutoFit/>
            </a:bodyPr>
            <a:lstStyle/>
            <a:p>
              <a:r>
                <a:rPr lang="zh-CN" altLang="en-US" sz="2000" dirty="0" smtClean="0">
                  <a:latin typeface="仿宋" pitchFamily="49" charset="-122"/>
                  <a:ea typeface="仿宋" pitchFamily="49" charset="-122"/>
                </a:rPr>
                <a:t>入</a:t>
              </a:r>
              <a:r>
                <a:rPr lang="zh-CN" altLang="en-US" sz="2000" smtClean="0">
                  <a:latin typeface="仿宋" pitchFamily="49" charset="-122"/>
                  <a:ea typeface="仿宋" pitchFamily="49" charset="-122"/>
                </a:rPr>
                <a:t>口</a:t>
              </a:r>
              <a:endParaRPr lang="zh-CN" altLang="en-US" sz="2000" dirty="0">
                <a:latin typeface="仿宋" pitchFamily="49" charset="-122"/>
                <a:ea typeface="仿宋" pitchFamily="49" charset="-122"/>
              </a:endParaRPr>
            </a:p>
          </p:txBody>
        </p:sp>
      </p:grpSp>
      <p:sp>
        <p:nvSpPr>
          <p:cNvPr id="16" name="灯片编号占位符 15"/>
          <p:cNvSpPr>
            <a:spLocks noGrp="1"/>
          </p:cNvSpPr>
          <p:nvPr>
            <p:ph type="sldNum" sz="quarter" idx="12"/>
          </p:nvPr>
        </p:nvSpPr>
        <p:spPr/>
        <p:txBody>
          <a:bodyPr/>
          <a:lstStyle/>
          <a:p>
            <a:fld id="{F225F2F7-8AD0-4BEA-91DC-61D82E2F5127}" type="slidenum">
              <a:rPr lang="en-US" altLang="zh-CN" smtClean="0"/>
              <a:pPr/>
              <a:t>77</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571604" y="928670"/>
            <a:ext cx="1079500" cy="5032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B050"/>
                </a:solidFill>
                <a:latin typeface="Consolas" pitchFamily="49" charset="0"/>
                <a:cs typeface="Consolas" pitchFamily="49" charset="0"/>
              </a:rPr>
              <a:t>(</a:t>
            </a:r>
            <a:r>
              <a:rPr lang="en-US" altLang="zh-CN" sz="1800" smtClean="0">
                <a:solidFill>
                  <a:srgbClr val="00B050"/>
                </a:solidFill>
                <a:latin typeface="Consolas" pitchFamily="49" charset="0"/>
                <a:cs typeface="Consolas" pitchFamily="49" charset="0"/>
              </a:rPr>
              <a:t>xi</a:t>
            </a:r>
            <a:r>
              <a:rPr lang="zh-CN" altLang="en-US" sz="1800" smtClean="0">
                <a:solidFill>
                  <a:srgbClr val="00B050"/>
                </a:solidFill>
                <a:latin typeface="Consolas" pitchFamily="49" charset="0"/>
                <a:cs typeface="Consolas" pitchFamily="49" charset="0"/>
              </a:rPr>
              <a:t>，</a:t>
            </a:r>
            <a:r>
              <a:rPr lang="en-US" altLang="zh-CN" sz="1800" smtClean="0">
                <a:solidFill>
                  <a:srgbClr val="00B050"/>
                </a:solidFill>
                <a:latin typeface="Consolas" pitchFamily="49" charset="0"/>
                <a:cs typeface="Consolas" pitchFamily="49" charset="0"/>
              </a:rPr>
              <a:t>yi</a:t>
            </a:r>
            <a:r>
              <a:rPr lang="en-US" altLang="zh-CN" sz="1800" dirty="0">
                <a:solidFill>
                  <a:srgbClr val="00B050"/>
                </a:solidFill>
                <a:latin typeface="Consolas" pitchFamily="49" charset="0"/>
                <a:cs typeface="Consolas" pitchFamily="49" charset="0"/>
              </a:rPr>
              <a:t>)</a:t>
            </a:r>
          </a:p>
        </p:txBody>
      </p:sp>
      <p:sp>
        <p:nvSpPr>
          <p:cNvPr id="5" name="Rectangle 5"/>
          <p:cNvSpPr>
            <a:spLocks noChangeArrowheads="1"/>
          </p:cNvSpPr>
          <p:nvPr/>
        </p:nvSpPr>
        <p:spPr bwMode="auto">
          <a:xfrm>
            <a:off x="6215074" y="928670"/>
            <a:ext cx="1079500" cy="5032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C00000"/>
                </a:solidFill>
                <a:latin typeface="Consolas" pitchFamily="49" charset="0"/>
                <a:cs typeface="Consolas" pitchFamily="49" charset="0"/>
              </a:rPr>
              <a:t>(</a:t>
            </a:r>
            <a:r>
              <a:rPr lang="en-US" altLang="zh-CN" sz="1800" smtClean="0">
                <a:solidFill>
                  <a:srgbClr val="C00000"/>
                </a:solidFill>
                <a:latin typeface="Consolas" pitchFamily="49" charset="0"/>
                <a:cs typeface="Consolas" pitchFamily="49" charset="0"/>
              </a:rPr>
              <a:t>xe</a:t>
            </a:r>
            <a:r>
              <a:rPr lang="zh-CN" altLang="en-US" sz="1800" smtClean="0">
                <a:solidFill>
                  <a:srgbClr val="C00000"/>
                </a:solidFill>
                <a:latin typeface="Consolas" pitchFamily="49" charset="0"/>
                <a:cs typeface="Consolas" pitchFamily="49" charset="0"/>
              </a:rPr>
              <a:t>，</a:t>
            </a:r>
            <a:r>
              <a:rPr lang="en-US" altLang="zh-CN" sz="1800" smtClean="0">
                <a:solidFill>
                  <a:srgbClr val="C00000"/>
                </a:solidFill>
                <a:latin typeface="Consolas" pitchFamily="49" charset="0"/>
                <a:cs typeface="Consolas" pitchFamily="49" charset="0"/>
              </a:rPr>
              <a:t>ye</a:t>
            </a:r>
            <a:r>
              <a:rPr lang="en-US" altLang="zh-CN" sz="1800" dirty="0" smtClean="0">
                <a:solidFill>
                  <a:srgbClr val="C00000"/>
                </a:solidFill>
                <a:latin typeface="Consolas" pitchFamily="49" charset="0"/>
                <a:cs typeface="Consolas" pitchFamily="49" charset="0"/>
              </a:rPr>
              <a:t>)</a:t>
            </a:r>
            <a:endParaRPr lang="en-US" altLang="zh-CN" sz="1800" dirty="0">
              <a:solidFill>
                <a:srgbClr val="C00000"/>
              </a:solidFill>
              <a:latin typeface="Consolas" pitchFamily="49" charset="0"/>
              <a:cs typeface="Consolas" pitchFamily="49" charset="0"/>
            </a:endParaRPr>
          </a:p>
        </p:txBody>
      </p:sp>
      <p:cxnSp>
        <p:nvCxnSpPr>
          <p:cNvPr id="6" name="直接箭头连接符 5"/>
          <p:cNvCxnSpPr>
            <a:stCxn id="4" idx="3"/>
            <a:endCxn id="5" idx="1"/>
          </p:cNvCxnSpPr>
          <p:nvPr/>
        </p:nvCxnSpPr>
        <p:spPr>
          <a:xfrm>
            <a:off x="2651104" y="1180289"/>
            <a:ext cx="3563970" cy="1588"/>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714612" y="571480"/>
            <a:ext cx="3643338" cy="369332"/>
          </a:xfrm>
          <a:prstGeom prst="rect">
            <a:avLst/>
          </a:prstGeom>
          <a:noFill/>
        </p:spPr>
        <p:txBody>
          <a:bodyPr wrap="square" rtlCol="0">
            <a:spAutoFit/>
          </a:bodyPr>
          <a:lstStyle/>
          <a:p>
            <a:r>
              <a:rPr lang="en-US" altLang="zh-CN" sz="1800" smtClean="0">
                <a:latin typeface="Consolas" pitchFamily="49" charset="0"/>
                <a:ea typeface="楷体" pitchFamily="49" charset="-122"/>
                <a:cs typeface="Consolas" pitchFamily="49" charset="0"/>
              </a:rPr>
              <a:t>mgpath(</a:t>
            </a:r>
            <a:r>
              <a:rPr lang="en-US" altLang="zh-CN" sz="1800" smtClean="0">
                <a:solidFill>
                  <a:srgbClr val="00B050"/>
                </a:solidFill>
                <a:latin typeface="Consolas" pitchFamily="49" charset="0"/>
                <a:ea typeface="楷体" pitchFamily="49" charset="-122"/>
                <a:cs typeface="Consolas" pitchFamily="49" charset="0"/>
              </a:rPr>
              <a:t>xi</a:t>
            </a:r>
            <a:r>
              <a:rPr lang="zh-CN" altLang="en-US" sz="1800" smtClean="0">
                <a:solidFill>
                  <a:srgbClr val="00B050"/>
                </a:solidFill>
                <a:latin typeface="Consolas" pitchFamily="49" charset="0"/>
                <a:ea typeface="楷体" pitchFamily="49" charset="-122"/>
                <a:cs typeface="Consolas" pitchFamily="49" charset="0"/>
              </a:rPr>
              <a:t>，</a:t>
            </a:r>
            <a:r>
              <a:rPr lang="en-US" altLang="zh-CN" sz="1800" smtClean="0">
                <a:solidFill>
                  <a:srgbClr val="00B050"/>
                </a:solidFill>
                <a:latin typeface="Consolas" pitchFamily="49" charset="0"/>
                <a:ea typeface="楷体" pitchFamily="49" charset="-122"/>
                <a:cs typeface="Consolas" pitchFamily="49" charset="0"/>
              </a:rPr>
              <a:t>yi</a:t>
            </a:r>
            <a:r>
              <a:rPr lang="zh-CN" altLang="en-US" sz="1800" smtClean="0">
                <a:latin typeface="Consolas" pitchFamily="49" charset="0"/>
                <a:ea typeface="楷体" pitchFamily="49" charset="-122"/>
                <a:cs typeface="Consolas" pitchFamily="49" charset="0"/>
              </a:rPr>
              <a:t>，</a:t>
            </a:r>
            <a:r>
              <a:rPr lang="en-US" altLang="zh-CN" sz="1800" smtClean="0">
                <a:solidFill>
                  <a:srgbClr val="C00000"/>
                </a:solidFill>
                <a:latin typeface="Consolas" pitchFamily="49" charset="0"/>
                <a:ea typeface="楷体" pitchFamily="49" charset="-122"/>
                <a:cs typeface="Consolas" pitchFamily="49" charset="0"/>
              </a:rPr>
              <a:t>xe</a:t>
            </a:r>
            <a:r>
              <a:rPr lang="zh-CN" altLang="en-US" sz="1800" smtClean="0">
                <a:solidFill>
                  <a:srgbClr val="C00000"/>
                </a:solidFill>
                <a:latin typeface="Consolas" pitchFamily="49" charset="0"/>
                <a:ea typeface="楷体" pitchFamily="49" charset="-122"/>
                <a:cs typeface="Consolas" pitchFamily="49" charset="0"/>
              </a:rPr>
              <a:t>，</a:t>
            </a:r>
            <a:r>
              <a:rPr lang="en-US" altLang="zh-CN" sz="1800" smtClean="0">
                <a:solidFill>
                  <a:srgbClr val="C00000"/>
                </a:solidFill>
                <a:latin typeface="Consolas" pitchFamily="49" charset="0"/>
                <a:ea typeface="楷体" pitchFamily="49" charset="-122"/>
                <a:cs typeface="Consolas" pitchFamily="49" charset="0"/>
              </a:rPr>
              <a:t>ye</a:t>
            </a:r>
            <a:r>
              <a:rPr lang="zh-CN" altLang="en-US" sz="1800" smtClean="0">
                <a:latin typeface="Consolas" pitchFamily="49" charset="0"/>
                <a:ea typeface="楷体" pitchFamily="49" charset="-122"/>
                <a:cs typeface="Consolas" pitchFamily="49" charset="0"/>
              </a:rPr>
              <a:t>，</a:t>
            </a:r>
            <a:r>
              <a:rPr lang="en-US" altLang="zh-CN" sz="1800" smtClean="0">
                <a:latin typeface="Consolas" pitchFamily="49" charset="0"/>
                <a:ea typeface="楷体" pitchFamily="49" charset="-122"/>
                <a:cs typeface="Consolas" pitchFamily="49" charset="0"/>
              </a:rPr>
              <a:t>path</a:t>
            </a:r>
            <a:r>
              <a:rPr lang="en-US" altLang="zh-CN" sz="1800" dirty="0" smtClean="0">
                <a:latin typeface="Consolas" pitchFamily="49" charset="0"/>
                <a:ea typeface="楷体" pitchFamily="49" charset="-122"/>
                <a:cs typeface="Consolas" pitchFamily="49" charset="0"/>
              </a:rPr>
              <a:t>)</a:t>
            </a:r>
            <a:endParaRPr lang="zh-CN" altLang="en-US" sz="1800" dirty="0">
              <a:latin typeface="Consolas" pitchFamily="49" charset="0"/>
              <a:cs typeface="Consolas" pitchFamily="49" charset="0"/>
            </a:endParaRPr>
          </a:p>
        </p:txBody>
      </p:sp>
      <p:sp>
        <p:nvSpPr>
          <p:cNvPr id="8" name="TextBox 7"/>
          <p:cNvSpPr txBox="1"/>
          <p:nvPr/>
        </p:nvSpPr>
        <p:spPr>
          <a:xfrm>
            <a:off x="7429520" y="1000108"/>
            <a:ext cx="857256" cy="400110"/>
          </a:xfrm>
          <a:prstGeom prst="rect">
            <a:avLst/>
          </a:prstGeom>
          <a:noFill/>
        </p:spPr>
        <p:txBody>
          <a:bodyPr wrap="square" rtlCol="0">
            <a:spAutoFit/>
          </a:bodyPr>
          <a:lstStyle/>
          <a:p>
            <a:r>
              <a:rPr lang="zh-CN" altLang="en-US" sz="2000" dirty="0" smtClean="0">
                <a:latin typeface="Consolas" pitchFamily="49" charset="0"/>
                <a:ea typeface="仿宋" pitchFamily="49" charset="-122"/>
                <a:cs typeface="Consolas" pitchFamily="49" charset="0"/>
              </a:rPr>
              <a:t>出口</a:t>
            </a:r>
            <a:endParaRPr lang="zh-CN" altLang="en-US" sz="2000" dirty="0">
              <a:latin typeface="Consolas" pitchFamily="49" charset="0"/>
              <a:ea typeface="仿宋" pitchFamily="49" charset="-122"/>
              <a:cs typeface="Consolas" pitchFamily="49" charset="0"/>
            </a:endParaRPr>
          </a:p>
        </p:txBody>
      </p:sp>
      <p:grpSp>
        <p:nvGrpSpPr>
          <p:cNvPr id="2" name="组合 20"/>
          <p:cNvGrpSpPr/>
          <p:nvPr/>
        </p:nvGrpSpPr>
        <p:grpSpPr>
          <a:xfrm>
            <a:off x="1142976" y="3671832"/>
            <a:ext cx="3500462" cy="800220"/>
            <a:chOff x="1142976" y="3671832"/>
            <a:chExt cx="3500462" cy="800220"/>
          </a:xfrm>
        </p:grpSpPr>
        <p:sp>
          <p:nvSpPr>
            <p:cNvPr id="9" name="Rectangle 5"/>
            <p:cNvSpPr>
              <a:spLocks noChangeArrowheads="1"/>
            </p:cNvSpPr>
            <p:nvPr/>
          </p:nvSpPr>
          <p:spPr bwMode="auto">
            <a:xfrm>
              <a:off x="3563938" y="3671832"/>
              <a:ext cx="1079500" cy="5032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smtClean="0">
                  <a:solidFill>
                    <a:srgbClr val="00B050"/>
                  </a:solidFill>
                  <a:latin typeface="Consolas" pitchFamily="49" charset="0"/>
                  <a:cs typeface="Consolas" pitchFamily="49" charset="0"/>
                </a:rPr>
                <a:t>(</a:t>
              </a:r>
              <a:r>
                <a:rPr lang="en-US" altLang="zh-CN" sz="1800" i="1" smtClean="0">
                  <a:solidFill>
                    <a:srgbClr val="00B050"/>
                  </a:solidFill>
                  <a:latin typeface="Consolas" pitchFamily="49" charset="0"/>
                  <a:cs typeface="Consolas" pitchFamily="49" charset="0"/>
                </a:rPr>
                <a:t>i</a:t>
              </a:r>
              <a:r>
                <a:rPr lang="zh-CN" altLang="en-US" sz="1800" smtClean="0">
                  <a:solidFill>
                    <a:srgbClr val="00B050"/>
                  </a:solidFill>
                  <a:latin typeface="Consolas" pitchFamily="49" charset="0"/>
                  <a:cs typeface="Consolas" pitchFamily="49" charset="0"/>
                </a:rPr>
                <a:t>，</a:t>
              </a:r>
              <a:r>
                <a:rPr lang="en-US" altLang="zh-CN" sz="1800" i="1" smtClean="0">
                  <a:solidFill>
                    <a:srgbClr val="00B050"/>
                  </a:solidFill>
                  <a:latin typeface="Consolas" pitchFamily="49" charset="0"/>
                  <a:cs typeface="Consolas" pitchFamily="49" charset="0"/>
                </a:rPr>
                <a:t>j</a:t>
              </a:r>
              <a:r>
                <a:rPr lang="en-US" altLang="zh-CN" sz="1800" dirty="0" smtClean="0">
                  <a:solidFill>
                    <a:srgbClr val="00B050"/>
                  </a:solidFill>
                  <a:latin typeface="Consolas" pitchFamily="49" charset="0"/>
                  <a:cs typeface="Consolas" pitchFamily="49" charset="0"/>
                </a:rPr>
                <a:t>)</a:t>
              </a:r>
              <a:endParaRPr lang="en-US" altLang="zh-CN" sz="1800" dirty="0">
                <a:solidFill>
                  <a:srgbClr val="00B050"/>
                </a:solidFill>
                <a:latin typeface="Consolas" pitchFamily="49" charset="0"/>
                <a:cs typeface="Consolas" pitchFamily="49" charset="0"/>
              </a:endParaRPr>
            </a:p>
          </p:txBody>
        </p:sp>
        <p:sp>
          <p:nvSpPr>
            <p:cNvPr id="15" name="Rectangle 5"/>
            <p:cNvSpPr>
              <a:spLocks noChangeArrowheads="1"/>
            </p:cNvSpPr>
            <p:nvPr/>
          </p:nvSpPr>
          <p:spPr bwMode="auto">
            <a:xfrm>
              <a:off x="1142976" y="3671832"/>
              <a:ext cx="1079500" cy="5032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00B050"/>
                  </a:solidFill>
                  <a:latin typeface="Consolas" pitchFamily="49" charset="0"/>
                  <a:cs typeface="Consolas" pitchFamily="49" charset="0"/>
                </a:rPr>
                <a:t>(</a:t>
              </a:r>
              <a:r>
                <a:rPr lang="en-US" altLang="zh-CN" sz="1800" smtClean="0">
                  <a:solidFill>
                    <a:srgbClr val="00B050"/>
                  </a:solidFill>
                  <a:latin typeface="Consolas" pitchFamily="49" charset="0"/>
                  <a:cs typeface="Consolas" pitchFamily="49" charset="0"/>
                </a:rPr>
                <a:t>xi</a:t>
              </a:r>
              <a:r>
                <a:rPr lang="zh-CN" altLang="en-US" sz="1800" smtClean="0">
                  <a:solidFill>
                    <a:srgbClr val="00B050"/>
                  </a:solidFill>
                  <a:latin typeface="Consolas" pitchFamily="49" charset="0"/>
                  <a:cs typeface="Consolas" pitchFamily="49" charset="0"/>
                </a:rPr>
                <a:t>，</a:t>
              </a:r>
              <a:r>
                <a:rPr lang="en-US" altLang="zh-CN" sz="1800" smtClean="0">
                  <a:solidFill>
                    <a:srgbClr val="00B050"/>
                  </a:solidFill>
                  <a:latin typeface="Consolas" pitchFamily="49" charset="0"/>
                  <a:cs typeface="Consolas" pitchFamily="49" charset="0"/>
                </a:rPr>
                <a:t>yi</a:t>
              </a:r>
              <a:r>
                <a:rPr lang="en-US" altLang="zh-CN" sz="1800" dirty="0">
                  <a:solidFill>
                    <a:srgbClr val="00B050"/>
                  </a:solidFill>
                  <a:latin typeface="Consolas" pitchFamily="49" charset="0"/>
                  <a:cs typeface="Consolas" pitchFamily="49" charset="0"/>
                </a:rPr>
                <a:t>)</a:t>
              </a:r>
            </a:p>
          </p:txBody>
        </p:sp>
        <p:sp>
          <p:nvSpPr>
            <p:cNvPr id="16" name="右箭头 15"/>
            <p:cNvSpPr/>
            <p:nvPr/>
          </p:nvSpPr>
          <p:spPr>
            <a:xfrm>
              <a:off x="2285984" y="3929066"/>
              <a:ext cx="1214446" cy="71438"/>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7" name="TextBox 16"/>
            <p:cNvSpPr txBox="1"/>
            <p:nvPr/>
          </p:nvSpPr>
          <p:spPr>
            <a:xfrm>
              <a:off x="2428860" y="4071942"/>
              <a:ext cx="1071570" cy="400110"/>
            </a:xfrm>
            <a:prstGeom prst="rect">
              <a:avLst/>
            </a:prstGeom>
            <a:noFill/>
          </p:spPr>
          <p:txBody>
            <a:bodyPr wrap="square" rtlCol="0">
              <a:spAutoFit/>
            </a:bodyPr>
            <a:lstStyle/>
            <a:p>
              <a:r>
                <a:rPr lang="zh-CN" altLang="en-US" sz="2000" dirty="0" smtClean="0">
                  <a:latin typeface="仿宋" pitchFamily="49" charset="-122"/>
                  <a:ea typeface="仿宋" pitchFamily="49" charset="-122"/>
                  <a:cs typeface="Consolas" pitchFamily="49" charset="0"/>
                </a:rPr>
                <a:t>走一步</a:t>
              </a:r>
              <a:endParaRPr lang="zh-CN" altLang="en-US" sz="2000" dirty="0">
                <a:latin typeface="仿宋" pitchFamily="49" charset="-122"/>
                <a:ea typeface="仿宋" pitchFamily="49" charset="-122"/>
                <a:cs typeface="Consolas" pitchFamily="49" charset="0"/>
              </a:endParaRPr>
            </a:p>
          </p:txBody>
        </p:sp>
      </p:grpSp>
      <p:grpSp>
        <p:nvGrpSpPr>
          <p:cNvPr id="3" name="组合 22"/>
          <p:cNvGrpSpPr/>
          <p:nvPr/>
        </p:nvGrpSpPr>
        <p:grpSpPr>
          <a:xfrm>
            <a:off x="2357422" y="1571613"/>
            <a:ext cx="4071966" cy="900175"/>
            <a:chOff x="2357422" y="1571613"/>
            <a:chExt cx="4071966" cy="900175"/>
          </a:xfrm>
        </p:grpSpPr>
        <p:sp>
          <p:nvSpPr>
            <p:cNvPr id="14" name="TextBox 13"/>
            <p:cNvSpPr txBox="1"/>
            <p:nvPr/>
          </p:nvSpPr>
          <p:spPr>
            <a:xfrm>
              <a:off x="3714744" y="2071678"/>
              <a:ext cx="1357322" cy="400110"/>
            </a:xfrm>
            <a:prstGeom prst="rect">
              <a:avLst/>
            </a:prstGeom>
            <a:noFill/>
          </p:spPr>
          <p:txBody>
            <a:bodyPr wrap="square" rtlCol="0">
              <a:spAutoFit/>
            </a:bodyPr>
            <a:lstStyle/>
            <a:p>
              <a:pPr algn="ctr"/>
              <a:r>
                <a:rPr lang="zh-CN" altLang="en-US" sz="2000" dirty="0" smtClean="0">
                  <a:latin typeface="Consolas" pitchFamily="49" charset="0"/>
                  <a:ea typeface="楷体" pitchFamily="49" charset="-122"/>
                  <a:cs typeface="Consolas" pitchFamily="49" charset="0"/>
                </a:rPr>
                <a:t>大问题</a:t>
              </a:r>
              <a:endParaRPr lang="zh-CN" altLang="en-US" sz="2000" dirty="0">
                <a:latin typeface="Consolas" pitchFamily="49" charset="0"/>
                <a:ea typeface="楷体" pitchFamily="49" charset="-122"/>
                <a:cs typeface="Consolas" pitchFamily="49" charset="0"/>
              </a:endParaRPr>
            </a:p>
          </p:txBody>
        </p:sp>
        <p:sp>
          <p:nvSpPr>
            <p:cNvPr id="18" name="左大括号 17"/>
            <p:cNvSpPr/>
            <p:nvPr/>
          </p:nvSpPr>
          <p:spPr>
            <a:xfrm rot="16200000">
              <a:off x="4179091" y="-250056"/>
              <a:ext cx="428628" cy="4071966"/>
            </a:xfrm>
            <a:prstGeom prst="leftBrace">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grpSp>
        <p:nvGrpSpPr>
          <p:cNvPr id="21" name="组合 23"/>
          <p:cNvGrpSpPr/>
          <p:nvPr/>
        </p:nvGrpSpPr>
        <p:grpSpPr>
          <a:xfrm>
            <a:off x="4071934" y="3214686"/>
            <a:ext cx="4286280" cy="960383"/>
            <a:chOff x="4071934" y="3214686"/>
            <a:chExt cx="4286280" cy="960383"/>
          </a:xfrm>
        </p:grpSpPr>
        <p:sp>
          <p:nvSpPr>
            <p:cNvPr id="10" name="Rectangle 5"/>
            <p:cNvSpPr>
              <a:spLocks noChangeArrowheads="1"/>
            </p:cNvSpPr>
            <p:nvPr/>
          </p:nvSpPr>
          <p:spPr bwMode="auto">
            <a:xfrm>
              <a:off x="6215074" y="3671832"/>
              <a:ext cx="1079500" cy="5032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xe</a:t>
              </a:r>
              <a:r>
                <a:rPr lang="zh-CN" altLang="en-US"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ye</a:t>
              </a:r>
              <a:r>
                <a:rPr lang="en-US" altLang="zh-CN" sz="1800" dirty="0" smtClean="0">
                  <a:solidFill>
                    <a:srgbClr val="C00000"/>
                  </a:solidFill>
                  <a:latin typeface="Consolas" pitchFamily="49" charset="0"/>
                  <a:ea typeface="仿宋" pitchFamily="49" charset="-122"/>
                  <a:cs typeface="Consolas" pitchFamily="49" charset="0"/>
                </a:rPr>
                <a:t>)</a:t>
              </a:r>
              <a:endParaRPr lang="en-US" altLang="zh-CN" sz="1800" dirty="0">
                <a:solidFill>
                  <a:srgbClr val="C00000"/>
                </a:solidFill>
                <a:latin typeface="Consolas" pitchFamily="49" charset="0"/>
                <a:ea typeface="仿宋" pitchFamily="49" charset="-122"/>
                <a:cs typeface="Consolas" pitchFamily="49" charset="0"/>
              </a:endParaRPr>
            </a:p>
          </p:txBody>
        </p:sp>
        <p:cxnSp>
          <p:nvCxnSpPr>
            <p:cNvPr id="11" name="直接箭头连接符 10"/>
            <p:cNvCxnSpPr>
              <a:stCxn id="9" idx="3"/>
              <a:endCxn id="10" idx="1"/>
            </p:cNvCxnSpPr>
            <p:nvPr/>
          </p:nvCxnSpPr>
          <p:spPr>
            <a:xfrm>
              <a:off x="4643438" y="3923451"/>
              <a:ext cx="1571636" cy="1588"/>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71934" y="3214686"/>
              <a:ext cx="3286148" cy="369332"/>
            </a:xfrm>
            <a:prstGeom prst="rect">
              <a:avLst/>
            </a:prstGeom>
            <a:noFill/>
          </p:spPr>
          <p:txBody>
            <a:bodyPr wrap="square" rtlCol="0">
              <a:spAutoFit/>
            </a:bodyPr>
            <a:lstStyle/>
            <a:p>
              <a:r>
                <a:rPr lang="en-US" altLang="zh-CN" sz="1800" smtClean="0">
                  <a:latin typeface="Consolas" pitchFamily="49" charset="0"/>
                  <a:ea typeface="仿宋" pitchFamily="49" charset="-122"/>
                  <a:cs typeface="Consolas" pitchFamily="49" charset="0"/>
                </a:rPr>
                <a:t>mgpath(</a:t>
              </a:r>
              <a:r>
                <a:rPr lang="en-US" altLang="zh-CN" sz="1800" smtClean="0">
                  <a:solidFill>
                    <a:srgbClr val="00B050"/>
                  </a:solidFill>
                  <a:latin typeface="Consolas" pitchFamily="49" charset="0"/>
                  <a:ea typeface="仿宋" pitchFamily="49" charset="-122"/>
                  <a:cs typeface="Consolas" pitchFamily="49" charset="0"/>
                </a:rPr>
                <a:t>i</a:t>
              </a:r>
              <a:r>
                <a:rPr lang="zh-CN" altLang="en-US" sz="1800" smtClean="0">
                  <a:solidFill>
                    <a:srgbClr val="00B050"/>
                  </a:solidFill>
                  <a:latin typeface="Consolas" pitchFamily="49" charset="0"/>
                  <a:ea typeface="仿宋" pitchFamily="49" charset="-122"/>
                  <a:cs typeface="Consolas" pitchFamily="49" charset="0"/>
                </a:rPr>
                <a:t>，</a:t>
              </a:r>
              <a:r>
                <a:rPr lang="en-US" altLang="zh-CN" sz="1800" smtClean="0">
                  <a:solidFill>
                    <a:srgbClr val="00B050"/>
                  </a:solidFill>
                  <a:latin typeface="Consolas" pitchFamily="49" charset="0"/>
                  <a:ea typeface="仿宋" pitchFamily="49" charset="-122"/>
                  <a:cs typeface="Consolas" pitchFamily="49" charset="0"/>
                </a:rPr>
                <a:t>j</a:t>
              </a:r>
              <a:r>
                <a:rPr lang="zh-CN" altLang="en-US" sz="1800" smtClean="0">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xe</a:t>
              </a:r>
              <a:r>
                <a:rPr lang="zh-CN" altLang="en-US"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ye</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path</a:t>
              </a:r>
              <a:r>
                <a:rPr lang="en-US" altLang="zh-CN" sz="1800" dirty="0" smtClean="0">
                  <a:latin typeface="Consolas" pitchFamily="49" charset="0"/>
                  <a:ea typeface="仿宋" pitchFamily="49" charset="-122"/>
                  <a:cs typeface="Consolas" pitchFamily="49" charset="0"/>
                </a:rPr>
                <a:t>)</a:t>
              </a:r>
              <a:endParaRPr lang="zh-CN" altLang="en-US" sz="1800" dirty="0">
                <a:latin typeface="Consolas" pitchFamily="49" charset="0"/>
                <a:ea typeface="仿宋" pitchFamily="49" charset="-122"/>
                <a:cs typeface="Consolas" pitchFamily="49" charset="0"/>
              </a:endParaRPr>
            </a:p>
          </p:txBody>
        </p:sp>
        <p:sp>
          <p:nvSpPr>
            <p:cNvPr id="13" name="TextBox 12"/>
            <p:cNvSpPr txBox="1"/>
            <p:nvPr/>
          </p:nvSpPr>
          <p:spPr>
            <a:xfrm>
              <a:off x="7500958" y="3714752"/>
              <a:ext cx="857256" cy="400110"/>
            </a:xfrm>
            <a:prstGeom prst="rect">
              <a:avLst/>
            </a:prstGeom>
            <a:noFill/>
          </p:spPr>
          <p:txBody>
            <a:bodyPr wrap="square" rtlCol="0">
              <a:spAutoFit/>
            </a:bodyPr>
            <a:lstStyle/>
            <a:p>
              <a:r>
                <a:rPr lang="zh-CN" altLang="en-US" sz="2000" dirty="0" smtClean="0">
                  <a:latin typeface="Consolas" pitchFamily="49" charset="0"/>
                  <a:ea typeface="仿宋" pitchFamily="49" charset="-122"/>
                  <a:cs typeface="Consolas" pitchFamily="49" charset="0"/>
                </a:rPr>
                <a:t>出口</a:t>
              </a:r>
              <a:endParaRPr lang="zh-CN" altLang="en-US" sz="2000" dirty="0">
                <a:latin typeface="Consolas" pitchFamily="49" charset="0"/>
                <a:ea typeface="仿宋" pitchFamily="49" charset="-122"/>
                <a:cs typeface="Consolas" pitchFamily="49" charset="0"/>
              </a:endParaRPr>
            </a:p>
          </p:txBody>
        </p:sp>
      </p:grpSp>
      <p:grpSp>
        <p:nvGrpSpPr>
          <p:cNvPr id="22" name="组合 24"/>
          <p:cNvGrpSpPr/>
          <p:nvPr/>
        </p:nvGrpSpPr>
        <p:grpSpPr>
          <a:xfrm>
            <a:off x="4214810" y="4357695"/>
            <a:ext cx="2643206" cy="900175"/>
            <a:chOff x="4214810" y="4357695"/>
            <a:chExt cx="2643206" cy="900175"/>
          </a:xfrm>
        </p:grpSpPr>
        <p:sp>
          <p:nvSpPr>
            <p:cNvPr id="19" name="TextBox 18"/>
            <p:cNvSpPr txBox="1"/>
            <p:nvPr/>
          </p:nvSpPr>
          <p:spPr>
            <a:xfrm>
              <a:off x="4857752" y="4857760"/>
              <a:ext cx="1357322" cy="400110"/>
            </a:xfrm>
            <a:prstGeom prst="rect">
              <a:avLst/>
            </a:prstGeom>
            <a:noFill/>
          </p:spPr>
          <p:txBody>
            <a:bodyPr wrap="square" rtlCol="0">
              <a:spAutoFit/>
            </a:bodyPr>
            <a:lstStyle/>
            <a:p>
              <a:pPr algn="ctr"/>
              <a:r>
                <a:rPr lang="zh-CN" altLang="en-US" sz="2000" dirty="0" smtClean="0">
                  <a:latin typeface="Consolas" pitchFamily="49" charset="0"/>
                  <a:ea typeface="楷体" pitchFamily="49" charset="-122"/>
                  <a:cs typeface="Consolas" pitchFamily="49" charset="0"/>
                </a:rPr>
                <a:t>小问题</a:t>
              </a:r>
              <a:endParaRPr lang="zh-CN" altLang="en-US" sz="2000" dirty="0">
                <a:latin typeface="Consolas" pitchFamily="49" charset="0"/>
                <a:ea typeface="楷体" pitchFamily="49" charset="-122"/>
                <a:cs typeface="Consolas" pitchFamily="49" charset="0"/>
              </a:endParaRPr>
            </a:p>
          </p:txBody>
        </p:sp>
        <p:sp>
          <p:nvSpPr>
            <p:cNvPr id="20" name="左大括号 19"/>
            <p:cNvSpPr/>
            <p:nvPr/>
          </p:nvSpPr>
          <p:spPr>
            <a:xfrm rot="16200000">
              <a:off x="5322099" y="3250406"/>
              <a:ext cx="428628" cy="2643206"/>
            </a:xfrm>
            <a:prstGeom prst="leftBrace">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sp>
        <p:nvSpPr>
          <p:cNvPr id="26" name="下箭头 25"/>
          <p:cNvSpPr/>
          <p:nvPr/>
        </p:nvSpPr>
        <p:spPr>
          <a:xfrm>
            <a:off x="4214810" y="2571744"/>
            <a:ext cx="214314" cy="500066"/>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7" name="TextBox 26"/>
          <p:cNvSpPr txBox="1"/>
          <p:nvPr/>
        </p:nvSpPr>
        <p:spPr>
          <a:xfrm>
            <a:off x="785786" y="1000108"/>
            <a:ext cx="857256" cy="400110"/>
          </a:xfrm>
          <a:prstGeom prst="rect">
            <a:avLst/>
          </a:prstGeom>
          <a:noFill/>
        </p:spPr>
        <p:txBody>
          <a:bodyPr wrap="square" rtlCol="0">
            <a:spAutoFit/>
          </a:bodyPr>
          <a:lstStyle/>
          <a:p>
            <a:r>
              <a:rPr lang="zh-CN" altLang="en-US" sz="2000" dirty="0" smtClean="0">
                <a:latin typeface="Consolas" pitchFamily="49" charset="0"/>
                <a:ea typeface="仿宋" pitchFamily="49" charset="-122"/>
                <a:cs typeface="Consolas" pitchFamily="49" charset="0"/>
              </a:rPr>
              <a:t>入</a:t>
            </a:r>
            <a:r>
              <a:rPr lang="zh-CN" altLang="en-US" sz="2000" smtClean="0">
                <a:latin typeface="Consolas" pitchFamily="49" charset="0"/>
                <a:ea typeface="仿宋" pitchFamily="49" charset="-122"/>
                <a:cs typeface="Consolas" pitchFamily="49" charset="0"/>
              </a:rPr>
              <a:t>口</a:t>
            </a:r>
            <a:endParaRPr lang="zh-CN" altLang="en-US" sz="2000" dirty="0">
              <a:latin typeface="Consolas" pitchFamily="49" charset="0"/>
              <a:ea typeface="仿宋" pitchFamily="49" charset="-122"/>
              <a:cs typeface="Consolas" pitchFamily="49" charset="0"/>
            </a:endParaRPr>
          </a:p>
        </p:txBody>
      </p:sp>
      <p:sp>
        <p:nvSpPr>
          <p:cNvPr id="28" name="TextBox 27"/>
          <p:cNvSpPr txBox="1"/>
          <p:nvPr/>
        </p:nvSpPr>
        <p:spPr>
          <a:xfrm>
            <a:off x="2643174" y="5500702"/>
            <a:ext cx="3714776" cy="525886"/>
          </a:xfrm>
          <a:prstGeom prst="rect">
            <a:avLst/>
          </a:prstGeom>
        </p:spPr>
        <p:style>
          <a:lnRef idx="3">
            <a:schemeClr val="lt1"/>
          </a:lnRef>
          <a:fillRef idx="1">
            <a:schemeClr val="dk1"/>
          </a:fillRef>
          <a:effectRef idx="1">
            <a:schemeClr val="dk1"/>
          </a:effectRef>
          <a:fontRef idx="minor">
            <a:schemeClr val="lt1"/>
          </a:fontRef>
        </p:style>
        <p:txBody>
          <a:bodyPr wrap="square" tIns="108000" bIns="108000" rtlCol="0">
            <a:spAutoFit/>
          </a:bodyPr>
          <a:lstStyle/>
          <a:p>
            <a:pPr algn="ctr"/>
            <a:r>
              <a:rPr lang="zh-CN" altLang="en-US" sz="2000" smtClean="0">
                <a:latin typeface="Consolas" pitchFamily="49" charset="0"/>
                <a:ea typeface="仿宋" pitchFamily="49" charset="-122"/>
                <a:cs typeface="Consolas" pitchFamily="49" charset="0"/>
              </a:rPr>
              <a:t>大问题 </a:t>
            </a:r>
            <a:r>
              <a:rPr lang="zh-CN" altLang="en-US" sz="2000" smtClean="0">
                <a:solidFill>
                  <a:srgbClr val="336600"/>
                </a:solidFill>
                <a:latin typeface="Consolas" pitchFamily="49" charset="0"/>
                <a:ea typeface="仿宋" pitchFamily="49" charset="-122"/>
                <a:cs typeface="Consolas" pitchFamily="49" charset="0"/>
              </a:rPr>
              <a:t>≡ </a:t>
            </a:r>
            <a:r>
              <a:rPr lang="zh-CN" altLang="en-US" sz="2000" smtClean="0">
                <a:latin typeface="Consolas" pitchFamily="49" charset="0"/>
                <a:ea typeface="仿宋" pitchFamily="49" charset="-122"/>
                <a:cs typeface="Consolas" pitchFamily="49" charset="0"/>
              </a:rPr>
              <a:t>走一步 </a:t>
            </a:r>
            <a:r>
              <a:rPr lang="en-US" altLang="zh-CN" sz="2000" smtClean="0">
                <a:latin typeface="Consolas" pitchFamily="49" charset="0"/>
                <a:ea typeface="仿宋" pitchFamily="49" charset="-122"/>
                <a:cs typeface="Consolas" pitchFamily="49" charset="0"/>
              </a:rPr>
              <a:t>+ </a:t>
            </a:r>
            <a:r>
              <a:rPr lang="zh-CN" altLang="en-US" sz="2000" smtClean="0">
                <a:latin typeface="Consolas" pitchFamily="49" charset="0"/>
                <a:ea typeface="仿宋" pitchFamily="49" charset="-122"/>
                <a:cs typeface="Consolas" pitchFamily="49" charset="0"/>
              </a:rPr>
              <a:t>小问题</a:t>
            </a:r>
            <a:endParaRPr lang="zh-CN" altLang="en-US" sz="2000">
              <a:latin typeface="Consolas" pitchFamily="49" charset="0"/>
              <a:ea typeface="仿宋" pitchFamily="49" charset="-122"/>
              <a:cs typeface="Consolas" pitchFamily="49" charset="0"/>
            </a:endParaRPr>
          </a:p>
        </p:txBody>
      </p:sp>
      <p:sp>
        <p:nvSpPr>
          <p:cNvPr id="29" name="TextBox 28"/>
          <p:cNvSpPr txBox="1"/>
          <p:nvPr/>
        </p:nvSpPr>
        <p:spPr>
          <a:xfrm>
            <a:off x="285720" y="3743270"/>
            <a:ext cx="857256" cy="400110"/>
          </a:xfrm>
          <a:prstGeom prst="rect">
            <a:avLst/>
          </a:prstGeom>
          <a:noFill/>
        </p:spPr>
        <p:txBody>
          <a:bodyPr wrap="square" rtlCol="0">
            <a:spAutoFit/>
          </a:bodyPr>
          <a:lstStyle/>
          <a:p>
            <a:r>
              <a:rPr lang="zh-CN" altLang="en-US" sz="2000" dirty="0" smtClean="0">
                <a:latin typeface="Consolas" pitchFamily="49" charset="0"/>
                <a:ea typeface="仿宋" pitchFamily="49" charset="-122"/>
                <a:cs typeface="Consolas" pitchFamily="49" charset="0"/>
              </a:rPr>
              <a:t>入</a:t>
            </a:r>
            <a:r>
              <a:rPr lang="zh-CN" altLang="en-US" sz="2000" smtClean="0">
                <a:latin typeface="Consolas" pitchFamily="49" charset="0"/>
                <a:ea typeface="仿宋" pitchFamily="49" charset="-122"/>
                <a:cs typeface="Consolas" pitchFamily="49" charset="0"/>
              </a:rPr>
              <a:t>口</a:t>
            </a:r>
            <a:endParaRPr lang="zh-CN" altLang="en-US" sz="2000" dirty="0">
              <a:latin typeface="Consolas" pitchFamily="49" charset="0"/>
              <a:ea typeface="仿宋" pitchFamily="49" charset="-122"/>
              <a:cs typeface="Consolas" pitchFamily="49" charset="0"/>
            </a:endParaRPr>
          </a:p>
        </p:txBody>
      </p:sp>
      <p:sp>
        <p:nvSpPr>
          <p:cNvPr id="32" name="灯片编号占位符 31"/>
          <p:cNvSpPr>
            <a:spLocks noGrp="1"/>
          </p:cNvSpPr>
          <p:nvPr>
            <p:ph type="sldNum" sz="quarter" idx="12"/>
          </p:nvPr>
        </p:nvSpPr>
        <p:spPr/>
        <p:txBody>
          <a:bodyPr/>
          <a:lstStyle/>
          <a:p>
            <a:fld id="{F225F2F7-8AD0-4BEA-91DC-61D82E2F5127}" type="slidenum">
              <a:rPr lang="en-US" altLang="zh-CN" smtClean="0"/>
              <a:pPr/>
              <a:t>78</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42844" y="1357298"/>
            <a:ext cx="8786874" cy="3449763"/>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lnSpc>
                <a:spcPts val="2800"/>
              </a:lnSpc>
            </a:pPr>
            <a:r>
              <a:rPr lang="en-US" altLang="zh-CN" sz="1800" smtClean="0">
                <a:solidFill>
                  <a:srgbClr val="FF0000"/>
                </a:solidFill>
                <a:latin typeface="Consolas" pitchFamily="49" charset="0"/>
                <a:ea typeface="楷体" pitchFamily="49" charset="-122"/>
                <a:cs typeface="Consolas" pitchFamily="49" charset="0"/>
              </a:rPr>
              <a:t>mgpath(xi</a:t>
            </a:r>
            <a:r>
              <a:rPr lang="zh-CN" altLang="en-US"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yi</a:t>
            </a:r>
            <a:r>
              <a:rPr lang="zh-CN" altLang="en-US"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xe</a:t>
            </a:r>
            <a:r>
              <a:rPr lang="zh-CN" altLang="en-US"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ye</a:t>
            </a:r>
            <a:r>
              <a:rPr lang="zh-CN" altLang="en-US"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path</a:t>
            </a:r>
            <a:r>
              <a:rPr lang="en-US" altLang="zh-CN" sz="1800" dirty="0">
                <a:solidFill>
                  <a:srgbClr val="FF0000"/>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sym typeface="Symbol" pitchFamily="18" charset="2"/>
              </a:rPr>
              <a:t></a:t>
            </a:r>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将</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xi</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yi</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添加到</a:t>
            </a:r>
            <a:r>
              <a:rPr lang="en-US" altLang="zh-CN" sz="1800" dirty="0">
                <a:solidFill>
                  <a:srgbClr val="0000FF"/>
                </a:solidFill>
                <a:latin typeface="Consolas" pitchFamily="49" charset="0"/>
                <a:ea typeface="楷体" pitchFamily="49" charset="-122"/>
                <a:cs typeface="Consolas" pitchFamily="49" charset="0"/>
              </a:rPr>
              <a:t>path</a:t>
            </a:r>
            <a:r>
              <a:rPr lang="zh-CN" altLang="en-US" sz="1800">
                <a:solidFill>
                  <a:srgbClr val="0000FF"/>
                </a:solidFill>
                <a:latin typeface="Consolas" pitchFamily="49" charset="0"/>
                <a:ea typeface="楷体" pitchFamily="49" charset="-122"/>
                <a:cs typeface="Consolas" pitchFamily="49" charset="0"/>
              </a:rPr>
              <a:t>中</a:t>
            </a:r>
            <a:r>
              <a:rPr lang="en-US" altLang="zh-CN" sz="1800" smtClean="0">
                <a:solidFill>
                  <a:srgbClr val="0000FF"/>
                </a:solidFill>
                <a:latin typeface="Consolas" pitchFamily="49" charset="0"/>
                <a:ea typeface="楷体" pitchFamily="49" charset="-122"/>
                <a:cs typeface="Consolas" pitchFamily="49" charset="0"/>
              </a:rPr>
              <a:t>;</a:t>
            </a:r>
          </a:p>
          <a:p>
            <a:pPr algn="l">
              <a:lnSpc>
                <a:spcPts val="2800"/>
              </a:lnSpc>
            </a:pPr>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输出</a:t>
            </a:r>
            <a:r>
              <a:rPr lang="en-US" altLang="zh-CN" sz="1800" dirty="0">
                <a:solidFill>
                  <a:srgbClr val="0000FF"/>
                </a:solidFill>
                <a:latin typeface="Consolas" pitchFamily="49" charset="0"/>
                <a:ea typeface="楷体" pitchFamily="49" charset="-122"/>
                <a:cs typeface="Consolas" pitchFamily="49" charset="0"/>
              </a:rPr>
              <a:t>path</a:t>
            </a:r>
            <a:r>
              <a:rPr lang="zh-CN" altLang="en-US" sz="1800" dirty="0">
                <a:solidFill>
                  <a:srgbClr val="0000FF"/>
                </a:solidFill>
                <a:latin typeface="Consolas" pitchFamily="49" charset="0"/>
                <a:ea typeface="楷体" pitchFamily="49" charset="-122"/>
                <a:cs typeface="Consolas" pitchFamily="49" charset="0"/>
              </a:rPr>
              <a:t>中的迷宫路径</a:t>
            </a:r>
            <a:r>
              <a:rPr lang="en-US" altLang="zh-CN" sz="1800" dirty="0">
                <a:solidFill>
                  <a:srgbClr val="0000FF"/>
                </a:solidFill>
                <a:latin typeface="Consolas" pitchFamily="49" charset="0"/>
                <a:ea typeface="楷体" pitchFamily="49" charset="-122"/>
                <a:cs typeface="Consolas" pitchFamily="49" charset="0"/>
              </a:rPr>
              <a:t>;</a:t>
            </a:r>
          </a:p>
          <a:p>
            <a:pPr algn="l">
              <a:lnSpc>
                <a:spcPts val="28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FF00FF"/>
                </a:solidFill>
                <a:latin typeface="Consolas" pitchFamily="49" charset="0"/>
                <a:ea typeface="楷体" pitchFamily="49" charset="-122"/>
                <a:cs typeface="Consolas" pitchFamily="49" charset="0"/>
              </a:rPr>
              <a:t>若</a:t>
            </a:r>
            <a:r>
              <a:rPr lang="en-US" altLang="zh-CN" sz="1800">
                <a:solidFill>
                  <a:srgbClr val="FF00FF"/>
                </a:solidFill>
                <a:latin typeface="Consolas" pitchFamily="49" charset="0"/>
                <a:ea typeface="楷体" pitchFamily="49" charset="-122"/>
                <a:cs typeface="Consolas" pitchFamily="49" charset="0"/>
              </a:rPr>
              <a:t>(</a:t>
            </a:r>
            <a:r>
              <a:rPr lang="en-US" altLang="zh-CN" sz="1800" smtClean="0">
                <a:solidFill>
                  <a:srgbClr val="FF00FF"/>
                </a:solidFill>
                <a:latin typeface="Consolas" pitchFamily="49" charset="0"/>
                <a:ea typeface="楷体" pitchFamily="49" charset="-122"/>
                <a:cs typeface="Consolas" pitchFamily="49" charset="0"/>
              </a:rPr>
              <a:t>xi</a:t>
            </a:r>
            <a:r>
              <a:rPr lang="zh-CN" altLang="en-US" sz="1800" smtClean="0">
                <a:solidFill>
                  <a:srgbClr val="FF00FF"/>
                </a:solidFill>
                <a:latin typeface="Consolas" pitchFamily="49" charset="0"/>
                <a:ea typeface="楷体" pitchFamily="49" charset="-122"/>
                <a:cs typeface="Consolas" pitchFamily="49" charset="0"/>
              </a:rPr>
              <a:t>，</a:t>
            </a:r>
            <a:r>
              <a:rPr lang="en-US" altLang="zh-CN" sz="1800" smtClean="0">
                <a:solidFill>
                  <a:srgbClr val="FF00FF"/>
                </a:solidFill>
                <a:latin typeface="Consolas" pitchFamily="49" charset="0"/>
                <a:ea typeface="楷体" pitchFamily="49" charset="-122"/>
                <a:cs typeface="Consolas" pitchFamily="49" charset="0"/>
              </a:rPr>
              <a:t>yi</a:t>
            </a:r>
            <a:r>
              <a:rPr lang="en-US" altLang="zh-CN" sz="1800">
                <a:solidFill>
                  <a:srgbClr val="FF00FF"/>
                </a:solidFill>
                <a:latin typeface="Consolas" pitchFamily="49" charset="0"/>
                <a:ea typeface="楷体" pitchFamily="49" charset="-122"/>
                <a:cs typeface="Consolas" pitchFamily="49" charset="0"/>
              </a:rPr>
              <a:t>)=(</a:t>
            </a:r>
            <a:r>
              <a:rPr lang="en-US" altLang="zh-CN" sz="1800" smtClean="0">
                <a:solidFill>
                  <a:srgbClr val="FF00FF"/>
                </a:solidFill>
                <a:latin typeface="Consolas" pitchFamily="49" charset="0"/>
                <a:ea typeface="楷体" pitchFamily="49" charset="-122"/>
                <a:cs typeface="Consolas" pitchFamily="49" charset="0"/>
              </a:rPr>
              <a:t>xe</a:t>
            </a:r>
            <a:r>
              <a:rPr lang="zh-CN" altLang="en-US" sz="1800" smtClean="0">
                <a:solidFill>
                  <a:srgbClr val="FF00FF"/>
                </a:solidFill>
                <a:latin typeface="Consolas" pitchFamily="49" charset="0"/>
                <a:ea typeface="楷体" pitchFamily="49" charset="-122"/>
                <a:cs typeface="Consolas" pitchFamily="49" charset="0"/>
              </a:rPr>
              <a:t>，</a:t>
            </a:r>
            <a:r>
              <a:rPr lang="en-US" altLang="zh-CN" sz="1800" smtClean="0">
                <a:solidFill>
                  <a:srgbClr val="FF00FF"/>
                </a:solidFill>
                <a:latin typeface="Consolas" pitchFamily="49" charset="0"/>
                <a:ea typeface="楷体" pitchFamily="49" charset="-122"/>
                <a:cs typeface="Consolas" pitchFamily="49" charset="0"/>
              </a:rPr>
              <a:t>ye</a:t>
            </a:r>
            <a:r>
              <a:rPr lang="en-US" altLang="zh-CN" sz="1800" dirty="0">
                <a:solidFill>
                  <a:srgbClr val="FF00FF"/>
                </a:solidFill>
                <a:latin typeface="Consolas" pitchFamily="49" charset="0"/>
                <a:ea typeface="楷体" pitchFamily="49" charset="-122"/>
                <a:cs typeface="Consolas" pitchFamily="49" charset="0"/>
              </a:rPr>
              <a:t>)</a:t>
            </a:r>
          </a:p>
          <a:p>
            <a:pPr algn="l">
              <a:lnSpc>
                <a:spcPts val="2800"/>
              </a:lnSpc>
            </a:pPr>
            <a:r>
              <a:rPr lang="en-US" altLang="zh-CN" sz="1800" smtClean="0">
                <a:solidFill>
                  <a:srgbClr val="FF0000"/>
                </a:solidFill>
                <a:latin typeface="Consolas" pitchFamily="49" charset="0"/>
                <a:ea typeface="楷体" pitchFamily="49" charset="-122"/>
                <a:cs typeface="Consolas" pitchFamily="49" charset="0"/>
              </a:rPr>
              <a:t>mgpath(xi</a:t>
            </a:r>
            <a:r>
              <a:rPr lang="zh-CN" altLang="en-US"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yi</a:t>
            </a:r>
            <a:r>
              <a:rPr lang="zh-CN" altLang="en-US"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xe</a:t>
            </a:r>
            <a:r>
              <a:rPr lang="zh-CN" altLang="en-US"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ye</a:t>
            </a:r>
            <a:r>
              <a:rPr lang="zh-CN" altLang="en-US"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path</a:t>
            </a:r>
            <a:r>
              <a:rPr lang="en-US" altLang="zh-CN" sz="1800" dirty="0">
                <a:solidFill>
                  <a:srgbClr val="FF0000"/>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sym typeface="Symbol" pitchFamily="18" charset="2"/>
              </a:rPr>
              <a:t></a:t>
            </a:r>
            <a:r>
              <a:rPr lang="en-US" altLang="zh-CN"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sym typeface="Wingdings"/>
              </a:rPr>
              <a:t>对于</a:t>
            </a:r>
            <a:r>
              <a:rPr lang="en-US" altLang="zh-CN" sz="1800" smtClean="0">
                <a:solidFill>
                  <a:srgbClr val="0000FF"/>
                </a:solidFill>
                <a:latin typeface="Consolas" pitchFamily="49" charset="0"/>
                <a:ea typeface="楷体" pitchFamily="49" charset="-122"/>
                <a:cs typeface="Consolas" pitchFamily="49" charset="0"/>
              </a:rPr>
              <a:t>(xi</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yi)</a:t>
            </a:r>
            <a:r>
              <a:rPr lang="zh-CN" altLang="en-US" sz="1800" smtClean="0">
                <a:solidFill>
                  <a:srgbClr val="0000FF"/>
                </a:solidFill>
                <a:latin typeface="Consolas" pitchFamily="49" charset="0"/>
                <a:ea typeface="楷体" pitchFamily="49" charset="-122"/>
                <a:cs typeface="Consolas" pitchFamily="49" charset="0"/>
              </a:rPr>
              <a:t>四周的每一个相邻方块</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00"/>
                </a:solidFill>
                <a:latin typeface="Consolas" pitchFamily="49" charset="0"/>
                <a:ea typeface="楷体" pitchFamily="49" charset="-122"/>
                <a:cs typeface="Consolas" pitchFamily="49" charset="0"/>
              </a:rPr>
              <a:t>i</a:t>
            </a:r>
            <a:r>
              <a:rPr lang="zh-CN" altLang="en-US" sz="1800" smtClean="0">
                <a:solidFill>
                  <a:srgbClr val="000000"/>
                </a:solidFill>
                <a:latin typeface="Consolas" pitchFamily="49" charset="0"/>
                <a:ea typeface="楷体" pitchFamily="49" charset="-122"/>
                <a:cs typeface="Consolas" pitchFamily="49" charset="0"/>
              </a:rPr>
              <a:t>，</a:t>
            </a:r>
            <a:r>
              <a:rPr lang="en-US" altLang="zh-CN" sz="1800" i="1" smtClean="0">
                <a:solidFill>
                  <a:srgbClr val="000000"/>
                </a:solidFill>
                <a:latin typeface="Consolas" pitchFamily="49" charset="0"/>
                <a:ea typeface="楷体" pitchFamily="49" charset="-122"/>
                <a:cs typeface="Consolas" pitchFamily="49" charset="0"/>
              </a:rPr>
              <a:t>j</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endParaRPr lang="en-US" altLang="zh-CN" sz="1800" smtClean="0">
              <a:solidFill>
                <a:srgbClr val="0000FF"/>
              </a:solidFill>
              <a:latin typeface="Consolas" pitchFamily="49" charset="0"/>
              <a:ea typeface="楷体" pitchFamily="49" charset="-122"/>
              <a:cs typeface="Consolas" pitchFamily="49" charset="0"/>
            </a:endParaRPr>
          </a:p>
          <a:p>
            <a:pPr algn="l">
              <a:lnSpc>
                <a:spcPts val="2800"/>
              </a:lnSpc>
            </a:pP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sym typeface="Wingdings"/>
              </a:rPr>
              <a:t></a:t>
            </a:r>
            <a:r>
              <a:rPr lang="zh-CN" altLang="en-US" sz="1800" smtClean="0">
                <a:solidFill>
                  <a:srgbClr val="0000FF"/>
                </a:solidFill>
                <a:latin typeface="Consolas" pitchFamily="49" charset="0"/>
                <a:ea typeface="楷体" pitchFamily="49" charset="-122"/>
                <a:cs typeface="Consolas" pitchFamily="49" charset="0"/>
              </a:rPr>
              <a:t>将</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xi</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yi</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添加到</a:t>
            </a:r>
            <a:r>
              <a:rPr lang="en-US" altLang="zh-CN" sz="1800" dirty="0">
                <a:solidFill>
                  <a:srgbClr val="0000FF"/>
                </a:solidFill>
                <a:latin typeface="Consolas" pitchFamily="49" charset="0"/>
                <a:ea typeface="楷体" pitchFamily="49" charset="-122"/>
                <a:cs typeface="Consolas" pitchFamily="49" charset="0"/>
              </a:rPr>
              <a:t>path</a:t>
            </a:r>
            <a:r>
              <a:rPr lang="zh-CN" altLang="en-US" sz="1800" dirty="0">
                <a:solidFill>
                  <a:srgbClr val="0000FF"/>
                </a:solidFill>
                <a:latin typeface="Consolas" pitchFamily="49" charset="0"/>
                <a:ea typeface="楷体" pitchFamily="49" charset="-122"/>
                <a:cs typeface="Consolas" pitchFamily="49" charset="0"/>
              </a:rPr>
              <a:t>中</a:t>
            </a:r>
            <a:r>
              <a:rPr lang="en-US" altLang="zh-CN" sz="1800" dirty="0">
                <a:solidFill>
                  <a:srgbClr val="0000FF"/>
                </a:solidFill>
                <a:latin typeface="Consolas" pitchFamily="49" charset="0"/>
                <a:ea typeface="楷体" pitchFamily="49" charset="-122"/>
                <a:cs typeface="Consolas" pitchFamily="49" charset="0"/>
              </a:rPr>
              <a:t>;	</a:t>
            </a:r>
          </a:p>
          <a:p>
            <a:pPr algn="l">
              <a:lnSpc>
                <a:spcPts val="28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sym typeface="Wingdings"/>
              </a:rPr>
              <a:t> </a:t>
            </a:r>
            <a:r>
              <a:rPr lang="zh-CN" altLang="en-US" sz="1800" smtClean="0">
                <a:solidFill>
                  <a:srgbClr val="0000FF"/>
                </a:solidFill>
                <a:latin typeface="Consolas" pitchFamily="49" charset="0"/>
                <a:ea typeface="楷体" pitchFamily="49" charset="-122"/>
                <a:cs typeface="Consolas" pitchFamily="49" charset="0"/>
                <a:sym typeface="Wingdings"/>
              </a:rPr>
              <a:t>置</a:t>
            </a:r>
            <a:r>
              <a:rPr lang="en-US" altLang="zh-CN" sz="1800" smtClean="0">
                <a:solidFill>
                  <a:srgbClr val="0000FF"/>
                </a:solidFill>
                <a:latin typeface="Consolas" pitchFamily="49" charset="0"/>
                <a:ea typeface="楷体" pitchFamily="49" charset="-122"/>
                <a:cs typeface="Consolas" pitchFamily="49" charset="0"/>
              </a:rPr>
              <a:t>mg[xi</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yi</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1;</a:t>
            </a:r>
          </a:p>
          <a:p>
            <a:pPr algn="l">
              <a:lnSpc>
                <a:spcPts val="28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sym typeface="Wingdings"/>
              </a:rPr>
              <a:t>  </a:t>
            </a:r>
            <a:r>
              <a:rPr lang="en-US" altLang="zh-CN" sz="1800" smtClean="0">
                <a:solidFill>
                  <a:srgbClr val="FF0000"/>
                </a:solidFill>
                <a:latin typeface="Consolas" pitchFamily="49" charset="0"/>
                <a:ea typeface="楷体" pitchFamily="49" charset="-122"/>
                <a:cs typeface="Consolas" pitchFamily="49" charset="0"/>
              </a:rPr>
              <a:t>mgpath(</a:t>
            </a:r>
            <a:r>
              <a:rPr lang="en-US" altLang="zh-CN" sz="1800" i="1" smtClean="0">
                <a:solidFill>
                  <a:srgbClr val="000000"/>
                </a:solidFill>
                <a:latin typeface="Consolas" pitchFamily="49" charset="0"/>
                <a:ea typeface="楷体" pitchFamily="49" charset="-122"/>
                <a:cs typeface="Consolas" pitchFamily="49" charset="0"/>
              </a:rPr>
              <a:t>i</a:t>
            </a:r>
            <a:r>
              <a:rPr lang="zh-CN" altLang="en-US" sz="1800" smtClean="0">
                <a:solidFill>
                  <a:srgbClr val="000000"/>
                </a:solidFill>
                <a:latin typeface="Consolas" pitchFamily="49" charset="0"/>
                <a:ea typeface="楷体" pitchFamily="49" charset="-122"/>
                <a:cs typeface="Consolas" pitchFamily="49" charset="0"/>
              </a:rPr>
              <a:t>，</a:t>
            </a:r>
            <a:r>
              <a:rPr lang="en-US" altLang="zh-CN" sz="1800" i="1" smtClean="0">
                <a:solidFill>
                  <a:srgbClr val="000000"/>
                </a:solidFill>
                <a:latin typeface="Consolas" pitchFamily="49" charset="0"/>
                <a:ea typeface="楷体" pitchFamily="49" charset="-122"/>
                <a:cs typeface="Consolas" pitchFamily="49" charset="0"/>
              </a:rPr>
              <a:t>j</a:t>
            </a:r>
            <a:r>
              <a:rPr lang="zh-CN" altLang="en-US"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xe</a:t>
            </a:r>
            <a:r>
              <a:rPr lang="zh-CN" altLang="en-US"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ye</a:t>
            </a:r>
            <a:r>
              <a:rPr lang="zh-CN" altLang="en-US"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path</a:t>
            </a:r>
            <a:r>
              <a:rPr lang="en-US" altLang="zh-CN" sz="1800" dirty="0">
                <a:solidFill>
                  <a:srgbClr val="FF0000"/>
                </a:solidFill>
                <a:latin typeface="Consolas" pitchFamily="49" charset="0"/>
                <a:ea typeface="楷体" pitchFamily="49" charset="-122"/>
                <a:cs typeface="Consolas" pitchFamily="49" charset="0"/>
              </a:rPr>
              <a:t>);</a:t>
            </a:r>
          </a:p>
          <a:p>
            <a:pPr algn="l">
              <a:lnSpc>
                <a:spcPts val="28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sym typeface="Wingdings"/>
              </a:rPr>
              <a:t> </a:t>
            </a:r>
            <a:r>
              <a:rPr lang="en-US" altLang="zh-CN" sz="1800" smtClean="0">
                <a:solidFill>
                  <a:srgbClr val="0000FF"/>
                </a:solidFill>
                <a:latin typeface="Consolas" pitchFamily="49" charset="0"/>
                <a:ea typeface="楷体" pitchFamily="49" charset="-122"/>
                <a:cs typeface="Consolas" pitchFamily="49" charset="0"/>
              </a:rPr>
              <a:t>path</a:t>
            </a:r>
            <a:r>
              <a:rPr lang="zh-CN" altLang="en-US" sz="1800" dirty="0">
                <a:solidFill>
                  <a:srgbClr val="0000FF"/>
                </a:solidFill>
                <a:latin typeface="Consolas" pitchFamily="49" charset="0"/>
                <a:ea typeface="楷体" pitchFamily="49" charset="-122"/>
                <a:cs typeface="Consolas" pitchFamily="49" charset="0"/>
              </a:rPr>
              <a:t>回退一步并置</a:t>
            </a:r>
            <a:r>
              <a:rPr lang="en-US" altLang="zh-CN" sz="1800" dirty="0">
                <a:solidFill>
                  <a:srgbClr val="0000FF"/>
                </a:solidFill>
                <a:latin typeface="Consolas" pitchFamily="49" charset="0"/>
                <a:ea typeface="楷体" pitchFamily="49" charset="-122"/>
                <a:cs typeface="Consolas" pitchFamily="49" charset="0"/>
              </a:rPr>
              <a:t>mg[xi][</a:t>
            </a:r>
            <a:r>
              <a:rPr lang="en-US" altLang="zh-CN" sz="1800" dirty="0" err="1">
                <a:solidFill>
                  <a:srgbClr val="0000FF"/>
                </a:solidFill>
                <a:latin typeface="Consolas" pitchFamily="49" charset="0"/>
                <a:ea typeface="楷体" pitchFamily="49" charset="-122"/>
                <a:cs typeface="Consolas" pitchFamily="49" charset="0"/>
              </a:rPr>
              <a:t>yi</a:t>
            </a:r>
            <a:r>
              <a:rPr lang="en-US" altLang="zh-CN" sz="1800" dirty="0">
                <a:solidFill>
                  <a:srgbClr val="0000FF"/>
                </a:solidFill>
                <a:latin typeface="Consolas" pitchFamily="49" charset="0"/>
                <a:ea typeface="楷体" pitchFamily="49" charset="-122"/>
                <a:cs typeface="Consolas" pitchFamily="49" charset="0"/>
              </a:rPr>
              <a:t>]=0;</a:t>
            </a:r>
          </a:p>
          <a:p>
            <a:pPr algn="l">
              <a:lnSpc>
                <a:spcPts val="28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FF00FF"/>
                </a:solidFill>
                <a:latin typeface="Consolas" pitchFamily="49" charset="0"/>
                <a:ea typeface="楷体" pitchFamily="49" charset="-122"/>
                <a:cs typeface="Consolas" pitchFamily="49" charset="0"/>
              </a:rPr>
              <a:t>若</a:t>
            </a:r>
            <a:r>
              <a:rPr lang="en-US" altLang="zh-CN" sz="1800" smtClean="0">
                <a:solidFill>
                  <a:srgbClr val="FF00FF"/>
                </a:solidFill>
                <a:latin typeface="Consolas" pitchFamily="49" charset="0"/>
                <a:ea typeface="楷体" pitchFamily="49" charset="-122"/>
                <a:cs typeface="Consolas" pitchFamily="49" charset="0"/>
              </a:rPr>
              <a:t>(xi</a:t>
            </a:r>
            <a:r>
              <a:rPr lang="zh-CN" altLang="en-US" sz="1800" smtClean="0">
                <a:solidFill>
                  <a:srgbClr val="FF00FF"/>
                </a:solidFill>
                <a:latin typeface="Consolas" pitchFamily="49" charset="0"/>
                <a:ea typeface="楷体" pitchFamily="49" charset="-122"/>
                <a:cs typeface="Consolas" pitchFamily="49" charset="0"/>
              </a:rPr>
              <a:t>，</a:t>
            </a:r>
            <a:r>
              <a:rPr lang="en-US" altLang="zh-CN" sz="1800" smtClean="0">
                <a:solidFill>
                  <a:srgbClr val="FF00FF"/>
                </a:solidFill>
                <a:latin typeface="Consolas" pitchFamily="49" charset="0"/>
                <a:ea typeface="楷体" pitchFamily="49" charset="-122"/>
                <a:cs typeface="Consolas" pitchFamily="49" charset="0"/>
              </a:rPr>
              <a:t>yi</a:t>
            </a:r>
            <a:r>
              <a:rPr lang="en-US" altLang="zh-CN" sz="1800" dirty="0">
                <a:solidFill>
                  <a:srgbClr val="FF00FF"/>
                </a:solidFill>
                <a:latin typeface="Consolas" pitchFamily="49" charset="0"/>
                <a:ea typeface="楷体" pitchFamily="49" charset="-122"/>
                <a:cs typeface="Consolas" pitchFamily="49" charset="0"/>
              </a:rPr>
              <a:t>)</a:t>
            </a:r>
            <a:r>
              <a:rPr lang="zh-CN" altLang="en-US" sz="1800" dirty="0">
                <a:solidFill>
                  <a:srgbClr val="FF00FF"/>
                </a:solidFill>
                <a:latin typeface="Consolas" pitchFamily="49" charset="0"/>
                <a:ea typeface="楷体" pitchFamily="49" charset="-122"/>
                <a:cs typeface="Consolas" pitchFamily="49" charset="0"/>
              </a:rPr>
              <a:t>不为出口且可走</a:t>
            </a:r>
          </a:p>
        </p:txBody>
      </p:sp>
      <p:sp>
        <p:nvSpPr>
          <p:cNvPr id="5" name="TextBox 4"/>
          <p:cNvSpPr txBox="1"/>
          <p:nvPr/>
        </p:nvSpPr>
        <p:spPr>
          <a:xfrm>
            <a:off x="357158" y="571480"/>
            <a:ext cx="6715172" cy="400110"/>
          </a:xfrm>
          <a:prstGeom prst="rect">
            <a:avLst/>
          </a:prstGeom>
          <a:noFill/>
        </p:spPr>
        <p:txBody>
          <a:bodyPr wrap="square" rtlCol="0">
            <a:spAutoFit/>
          </a:bodyPr>
          <a:lstStyle/>
          <a:p>
            <a:pPr algn="l"/>
            <a:r>
              <a:rPr lang="zh-CN" altLang="en-US" sz="2000" dirty="0" smtClean="0">
                <a:ea typeface="楷体" pitchFamily="49" charset="-122"/>
                <a:cs typeface="Times New Roman" pitchFamily="18" charset="0"/>
              </a:rPr>
              <a:t>求解迷宫问题的递归</a:t>
            </a:r>
            <a:r>
              <a:rPr lang="zh-CN" altLang="en-US" sz="2000" smtClean="0">
                <a:ea typeface="楷体" pitchFamily="49" charset="-122"/>
                <a:cs typeface="Times New Roman" pitchFamily="18" charset="0"/>
              </a:rPr>
              <a:t>模型：</a:t>
            </a:r>
            <a:endParaRPr lang="zh-CN" altLang="en-US" sz="2000" dirty="0">
              <a:ea typeface="楷体" pitchFamily="49" charset="-122"/>
              <a:cs typeface="Times New Roman" pitchFamily="18" charset="0"/>
            </a:endParaRPr>
          </a:p>
        </p:txBody>
      </p:sp>
      <p:grpSp>
        <p:nvGrpSpPr>
          <p:cNvPr id="2" name="组合 8"/>
          <p:cNvGrpSpPr/>
          <p:nvPr/>
        </p:nvGrpSpPr>
        <p:grpSpPr>
          <a:xfrm>
            <a:off x="3786182" y="3857628"/>
            <a:ext cx="2643206" cy="1636580"/>
            <a:chOff x="2714612" y="3500438"/>
            <a:chExt cx="2643206" cy="1636580"/>
          </a:xfrm>
        </p:grpSpPr>
        <p:cxnSp>
          <p:nvCxnSpPr>
            <p:cNvPr id="7" name="直接箭头连接符 6"/>
            <p:cNvCxnSpPr/>
            <p:nvPr/>
          </p:nvCxnSpPr>
          <p:spPr>
            <a:xfrm rot="16200000" flipV="1">
              <a:off x="3464711" y="3964785"/>
              <a:ext cx="928694" cy="0"/>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14612" y="4429132"/>
              <a:ext cx="2643206" cy="707886"/>
            </a:xfrm>
            <a:prstGeom prst="rect">
              <a:avLst/>
            </a:prstGeom>
            <a:noFill/>
          </p:spPr>
          <p:txBody>
            <a:bodyPr wrap="square" rtlCol="0">
              <a:spAutoFit/>
            </a:bodyPr>
            <a:lstStyle/>
            <a:p>
              <a:pPr algn="ctr"/>
              <a:r>
                <a:rPr lang="zh-CN" altLang="en-US" sz="2000" smtClean="0">
                  <a:latin typeface="Consolas" pitchFamily="49" charset="0"/>
                  <a:ea typeface="仿宋" pitchFamily="49" charset="-122"/>
                  <a:cs typeface="Consolas" pitchFamily="49" charset="0"/>
                </a:rPr>
                <a:t>在一个“小问题”</a:t>
              </a:r>
              <a:r>
                <a:rPr lang="zh-CN" altLang="en-US" sz="2000" dirty="0" smtClean="0">
                  <a:latin typeface="Consolas" pitchFamily="49" charset="0"/>
                  <a:ea typeface="仿宋" pitchFamily="49" charset="-122"/>
                  <a:cs typeface="Consolas" pitchFamily="49" charset="0"/>
                </a:rPr>
                <a:t>执行完后回退找</a:t>
              </a:r>
              <a:r>
                <a:rPr lang="zh-CN" altLang="en-US" sz="2000" dirty="0" smtClean="0">
                  <a:solidFill>
                    <a:srgbClr val="7030A0"/>
                  </a:solidFill>
                  <a:latin typeface="Consolas" pitchFamily="49" charset="0"/>
                  <a:ea typeface="仿宋" pitchFamily="49" charset="-122"/>
                  <a:cs typeface="Consolas" pitchFamily="49" charset="0"/>
                </a:rPr>
                <a:t>所有解</a:t>
              </a:r>
              <a:endParaRPr lang="zh-CN" altLang="en-US" sz="2000" dirty="0">
                <a:solidFill>
                  <a:srgbClr val="7030A0"/>
                </a:solidFill>
                <a:latin typeface="Consolas" pitchFamily="49" charset="0"/>
                <a:ea typeface="仿宋" pitchFamily="49" charset="-122"/>
                <a:cs typeface="Consolas" pitchFamily="49" charset="0"/>
              </a:endParaRPr>
            </a:p>
          </p:txBody>
        </p:sp>
      </p:grpSp>
      <p:sp>
        <p:nvSpPr>
          <p:cNvPr id="11" name="灯片编号占位符 10"/>
          <p:cNvSpPr>
            <a:spLocks noGrp="1"/>
          </p:cNvSpPr>
          <p:nvPr>
            <p:ph type="sldNum" sz="quarter" idx="12"/>
          </p:nvPr>
        </p:nvSpPr>
        <p:spPr/>
        <p:txBody>
          <a:bodyPr/>
          <a:lstStyle/>
          <a:p>
            <a:fld id="{F225F2F7-8AD0-4BEA-91DC-61D82E2F5127}" type="slidenum">
              <a:rPr lang="en-US" altLang="zh-CN" smtClean="0"/>
              <a:pPr/>
              <a:t>79</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539750" y="2852738"/>
            <a:ext cx="8382000" cy="1492588"/>
          </a:xfrm>
          <a:prstGeom prst="rect">
            <a:avLst/>
          </a:prstGeom>
          <a:noFill/>
          <a:ln w="9525">
            <a:noFill/>
            <a:miter lim="800000"/>
            <a:headEnd/>
            <a:tailEnd/>
          </a:ln>
          <a:effectLst/>
        </p:spPr>
        <p:txBody>
          <a:bodyPr>
            <a:spAutoFit/>
          </a:bodyPr>
          <a:lstStyle/>
          <a:p>
            <a:pPr algn="l">
              <a:lnSpc>
                <a:spcPct val="140000"/>
              </a:lnSpc>
              <a:spcBef>
                <a:spcPct val="50000"/>
              </a:spcBef>
            </a:pPr>
            <a:r>
              <a:rPr kumimoji="1" lang="en-US" altLang="zh-CN" sz="2000" smtClean="0">
                <a:latin typeface="Consolas" pitchFamily="49" charset="0"/>
                <a:ea typeface="楷体" pitchFamily="49" charset="-122"/>
                <a:cs typeface="Consolas" pitchFamily="49" charset="0"/>
              </a:rPr>
              <a:t>   </a:t>
            </a:r>
            <a:r>
              <a:rPr kumimoji="1" lang="zh-CN" altLang="en-US" sz="2000" dirty="0">
                <a:latin typeface="Consolas" pitchFamily="49" charset="0"/>
                <a:ea typeface="楷体" pitchFamily="49" charset="-122"/>
                <a:cs typeface="Consolas" pitchFamily="49" charset="0"/>
              </a:rPr>
              <a:t>有许多数学公式、数列等的定义是递归的</a:t>
            </a:r>
            <a:r>
              <a:rPr kumimoji="1" lang="zh-CN" altLang="en-US" sz="2000" dirty="0" smtClean="0">
                <a:latin typeface="Consolas" pitchFamily="49" charset="0"/>
                <a:ea typeface="楷体" pitchFamily="49" charset="-122"/>
                <a:cs typeface="Consolas" pitchFamily="49" charset="0"/>
              </a:rPr>
              <a:t>。</a:t>
            </a:r>
            <a:endParaRPr kumimoji="1" lang="en-US" altLang="zh-CN" sz="2000" dirty="0" smtClean="0">
              <a:latin typeface="Consolas" pitchFamily="49" charset="0"/>
              <a:ea typeface="楷体" pitchFamily="49" charset="-122"/>
              <a:cs typeface="Consolas" pitchFamily="49" charset="0"/>
            </a:endParaRPr>
          </a:p>
          <a:p>
            <a:pPr algn="l">
              <a:lnSpc>
                <a:spcPct val="140000"/>
              </a:lnSpc>
              <a:spcBef>
                <a:spcPct val="50000"/>
              </a:spcBef>
            </a:pPr>
            <a:r>
              <a:rPr kumimoji="1" lang="en-US" altLang="zh-CN" sz="2000" smtClean="0">
                <a:latin typeface="Consolas" pitchFamily="49" charset="0"/>
                <a:ea typeface="楷体" pitchFamily="49" charset="-122"/>
                <a:cs typeface="Consolas" pitchFamily="49" charset="0"/>
              </a:rPr>
              <a:t>   </a:t>
            </a:r>
            <a:r>
              <a:rPr kumimoji="1" lang="zh-CN" altLang="en-US" sz="2000" dirty="0" smtClean="0">
                <a:latin typeface="Consolas" pitchFamily="49" charset="0"/>
                <a:ea typeface="楷体" pitchFamily="49" charset="-122"/>
                <a:cs typeface="Consolas" pitchFamily="49" charset="0"/>
              </a:rPr>
              <a:t>例如，求</a:t>
            </a:r>
            <a:r>
              <a:rPr kumimoji="1" lang="en-US" altLang="zh-CN" sz="2000" i="1" dirty="0">
                <a:latin typeface="Consolas" pitchFamily="49" charset="0"/>
                <a:ea typeface="楷体" pitchFamily="49" charset="-122"/>
                <a:cs typeface="Consolas" pitchFamily="49" charset="0"/>
              </a:rPr>
              <a:t>n</a:t>
            </a:r>
            <a:r>
              <a:rPr kumimoji="1" lang="en-US" altLang="zh-CN" sz="2000" dirty="0">
                <a:latin typeface="Consolas" pitchFamily="49" charset="0"/>
                <a:ea typeface="楷体" pitchFamily="49" charset="-122"/>
                <a:cs typeface="Consolas" pitchFamily="49" charset="0"/>
              </a:rPr>
              <a:t>!</a:t>
            </a:r>
            <a:r>
              <a:rPr kumimoji="1" lang="zh-CN" altLang="en-US" sz="2000" dirty="0">
                <a:latin typeface="Consolas" pitchFamily="49" charset="0"/>
                <a:ea typeface="楷体" pitchFamily="49" charset="-122"/>
                <a:cs typeface="Consolas" pitchFamily="49" charset="0"/>
              </a:rPr>
              <a:t>和</a:t>
            </a:r>
            <a:r>
              <a:rPr kumimoji="1" lang="en-US" altLang="zh-CN" sz="2000" dirty="0">
                <a:latin typeface="Consolas" pitchFamily="49" charset="0"/>
                <a:ea typeface="楷体" pitchFamily="49" charset="-122"/>
                <a:cs typeface="Consolas" pitchFamily="49" charset="0"/>
              </a:rPr>
              <a:t>Fibonacci</a:t>
            </a:r>
            <a:r>
              <a:rPr kumimoji="1" lang="zh-CN" altLang="en-US" sz="2000" dirty="0">
                <a:latin typeface="Consolas" pitchFamily="49" charset="0"/>
                <a:ea typeface="楷体" pitchFamily="49" charset="-122"/>
                <a:cs typeface="Consolas" pitchFamily="49" charset="0"/>
              </a:rPr>
              <a:t>数列等。这些问题的求解过程可以将其递归定义直接转化为对应的递归算法。 </a:t>
            </a:r>
          </a:p>
        </p:txBody>
      </p:sp>
      <p:sp>
        <p:nvSpPr>
          <p:cNvPr id="1028" name="Text Box 4" descr="粉色面巾纸"/>
          <p:cNvSpPr txBox="1">
            <a:spLocks noChangeArrowheads="1"/>
          </p:cNvSpPr>
          <p:nvPr/>
        </p:nvSpPr>
        <p:spPr bwMode="auto">
          <a:xfrm>
            <a:off x="468313" y="404813"/>
            <a:ext cx="3174994" cy="461665"/>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3">
            <a:schemeClr val="accent5"/>
          </a:fillRef>
          <a:effectRef idx="2">
            <a:schemeClr val="accent5"/>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5.1.2 </a:t>
            </a:r>
            <a:r>
              <a:rPr kumimoji="1"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何</a:t>
            </a:r>
            <a:r>
              <a:rPr kumimoji="1" lang="zh-CN" alt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时</a:t>
            </a:r>
            <a:r>
              <a:rPr kumimoji="1"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使用递归</a:t>
            </a:r>
            <a:endParaRPr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029" name="Text Box 5"/>
          <p:cNvSpPr txBox="1">
            <a:spLocks noChangeArrowheads="1"/>
          </p:cNvSpPr>
          <p:nvPr/>
        </p:nvSpPr>
        <p:spPr bwMode="auto">
          <a:xfrm>
            <a:off x="611188" y="1484313"/>
            <a:ext cx="6337300" cy="400110"/>
          </a:xfrm>
          <a:prstGeom prst="rect">
            <a:avLst/>
          </a:prstGeom>
          <a:noFill/>
          <a:ln w="9525">
            <a:noFill/>
            <a:miter lim="800000"/>
            <a:headEnd/>
            <a:tailEnd/>
          </a:ln>
          <a:effectLst/>
        </p:spPr>
        <p:txBody>
          <a:bodyPr>
            <a:spAutoFit/>
          </a:bodyPr>
          <a:lstStyle/>
          <a:p>
            <a:pPr algn="l">
              <a:spcBef>
                <a:spcPct val="50000"/>
              </a:spcBef>
            </a:pPr>
            <a:r>
              <a:rPr kumimoji="1" lang="zh-CN" altLang="en-US" sz="2000" dirty="0">
                <a:ea typeface="楷体" pitchFamily="49" charset="-122"/>
                <a:cs typeface="Times New Roman" pitchFamily="18" charset="0"/>
              </a:rPr>
              <a:t>在以下三种情况</a:t>
            </a:r>
            <a:r>
              <a:rPr kumimoji="1" lang="zh-CN" altLang="en-US" sz="2000" dirty="0" smtClean="0">
                <a:ea typeface="楷体" pitchFamily="49" charset="-122"/>
                <a:cs typeface="Times New Roman" pitchFamily="18" charset="0"/>
              </a:rPr>
              <a:t>下，常常</a:t>
            </a:r>
            <a:r>
              <a:rPr kumimoji="1" lang="zh-CN" altLang="en-US" sz="2000" dirty="0">
                <a:ea typeface="楷体" pitchFamily="49" charset="-122"/>
                <a:cs typeface="Times New Roman" pitchFamily="18" charset="0"/>
              </a:rPr>
              <a:t>要用到递归的方法。</a:t>
            </a:r>
          </a:p>
        </p:txBody>
      </p:sp>
      <p:sp>
        <p:nvSpPr>
          <p:cNvPr id="1030" name="Text Box 6"/>
          <p:cNvSpPr txBox="1">
            <a:spLocks noChangeArrowheads="1"/>
          </p:cNvSpPr>
          <p:nvPr/>
        </p:nvSpPr>
        <p:spPr bwMode="auto">
          <a:xfrm>
            <a:off x="684213" y="2115529"/>
            <a:ext cx="2816217" cy="49569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tIns="72000" bIns="72000">
            <a:spAutoFit/>
          </a:bodyPr>
          <a:lstStyle/>
          <a:p>
            <a:pPr algn="l">
              <a:lnSpc>
                <a:spcPts val="2880"/>
              </a:lnSpc>
              <a:spcBef>
                <a:spcPts val="0"/>
              </a:spcBef>
            </a:pPr>
            <a:r>
              <a:rPr kumimoji="1" lang="en-US" altLang="zh-CN" sz="2200" dirty="0" smtClean="0">
                <a:solidFill>
                  <a:schemeClr val="bg1"/>
                </a:solidFill>
                <a:latin typeface="Consolas" pitchFamily="49" charset="0"/>
                <a:ea typeface="微软雅黑" pitchFamily="34" charset="-122"/>
                <a:cs typeface="Consolas" pitchFamily="49" charset="0"/>
              </a:rPr>
              <a:t> 1</a:t>
            </a:r>
            <a:r>
              <a:rPr kumimoji="1" lang="zh-CN" altLang="en-US" sz="2200" dirty="0" smtClean="0">
                <a:solidFill>
                  <a:schemeClr val="bg1"/>
                </a:solidFill>
                <a:latin typeface="Consolas" pitchFamily="49" charset="0"/>
                <a:ea typeface="微软雅黑" pitchFamily="34" charset="-122"/>
                <a:cs typeface="Consolas" pitchFamily="49" charset="0"/>
              </a:rPr>
              <a:t>、定义</a:t>
            </a:r>
            <a:r>
              <a:rPr kumimoji="1" lang="zh-CN" altLang="en-US" sz="2200" dirty="0">
                <a:solidFill>
                  <a:schemeClr val="bg1"/>
                </a:solidFill>
                <a:latin typeface="Consolas" pitchFamily="49" charset="0"/>
                <a:ea typeface="微软雅黑" pitchFamily="34" charset="-122"/>
                <a:cs typeface="Consolas" pitchFamily="49" charset="0"/>
              </a:rPr>
              <a:t>是</a:t>
            </a:r>
            <a:r>
              <a:rPr kumimoji="1" lang="zh-CN" altLang="en-US" sz="2200" dirty="0" smtClean="0">
                <a:solidFill>
                  <a:schemeClr val="bg1"/>
                </a:solidFill>
                <a:latin typeface="Consolas" pitchFamily="49" charset="0"/>
                <a:ea typeface="微软雅黑" pitchFamily="34" charset="-122"/>
                <a:cs typeface="Consolas" pitchFamily="49" charset="0"/>
              </a:rPr>
              <a:t>递归</a:t>
            </a:r>
            <a:r>
              <a:rPr kumimoji="1" lang="zh-CN" altLang="en-US" sz="2200" dirty="0">
                <a:solidFill>
                  <a:schemeClr val="bg1"/>
                </a:solidFill>
                <a:latin typeface="Consolas" pitchFamily="49" charset="0"/>
                <a:ea typeface="微软雅黑" pitchFamily="34" charset="-122"/>
                <a:cs typeface="Consolas" pitchFamily="49" charset="0"/>
              </a:rPr>
              <a:t>的</a:t>
            </a:r>
            <a:endParaRPr lang="zh-CN" altLang="en-US" sz="2200" dirty="0">
              <a:solidFill>
                <a:schemeClr val="bg1"/>
              </a:solidFill>
              <a:latin typeface="Consolas" pitchFamily="49" charset="0"/>
              <a:ea typeface="微软雅黑" pitchFamily="34" charset="-122"/>
              <a:cs typeface="Consolas" pitchFamily="49" charset="0"/>
            </a:endParaRPr>
          </a:p>
        </p:txBody>
      </p:sp>
      <p:sp>
        <p:nvSpPr>
          <p:cNvPr id="9" name="灯片编号占位符 8"/>
          <p:cNvSpPr>
            <a:spLocks noGrp="1"/>
          </p:cNvSpPr>
          <p:nvPr>
            <p:ph type="sldNum" sz="quarter" idx="12"/>
          </p:nvPr>
        </p:nvSpPr>
        <p:spPr/>
        <p:txBody>
          <a:bodyPr/>
          <a:lstStyle/>
          <a:p>
            <a:fld id="{F225F2F7-8AD0-4BEA-91DC-61D82E2F5127}" type="slidenum">
              <a:rPr lang="en-US" altLang="zh-CN" smtClean="0"/>
              <a:pPr/>
              <a:t>8</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3"/>
          <p:cNvSpPr txBox="1">
            <a:spLocks noChangeArrowheads="1"/>
          </p:cNvSpPr>
          <p:nvPr/>
        </p:nvSpPr>
        <p:spPr bwMode="auto">
          <a:xfrm>
            <a:off x="714348" y="357166"/>
            <a:ext cx="7143800" cy="873188"/>
          </a:xfrm>
          <a:prstGeom prst="rect">
            <a:avLst/>
          </a:prstGeom>
          <a:noFill/>
          <a:ln w="9525">
            <a:noFill/>
            <a:miter lim="800000"/>
            <a:headEnd/>
            <a:tailEnd/>
          </a:ln>
          <a:effectLst/>
        </p:spPr>
        <p:txBody>
          <a:bodyPr wrap="square">
            <a:spAutoFit/>
          </a:bodyPr>
          <a:lstStyle/>
          <a:p>
            <a:pPr algn="l">
              <a:lnSpc>
                <a:spcPts val="3200"/>
              </a:lnSpc>
              <a:spcBef>
                <a:spcPts val="0"/>
              </a:spcBef>
            </a:pPr>
            <a:r>
              <a:rPr lang="zh-CN" altLang="en-US" sz="2000" smtClean="0">
                <a:latin typeface="Consolas" pitchFamily="49" charset="0"/>
                <a:ea typeface="楷体" pitchFamily="49" charset="-122"/>
                <a:cs typeface="Consolas" pitchFamily="49" charset="0"/>
              </a:rPr>
              <a:t>迷宫路径用顺序表存储，它的元素由方块构成的。</a:t>
            </a:r>
            <a:endParaRPr lang="en-US" altLang="zh-CN" sz="2000" smtClean="0">
              <a:latin typeface="Consolas" pitchFamily="49" charset="0"/>
              <a:ea typeface="楷体" pitchFamily="49" charset="-122"/>
              <a:cs typeface="Consolas" pitchFamily="49" charset="0"/>
            </a:endParaRPr>
          </a:p>
          <a:p>
            <a:pPr algn="l">
              <a:lnSpc>
                <a:spcPts val="3200"/>
              </a:lnSpc>
              <a:spcBef>
                <a:spcPts val="0"/>
              </a:spcBef>
            </a:pPr>
            <a:r>
              <a:rPr lang="zh-CN" altLang="en-US" sz="2000" smtClean="0">
                <a:latin typeface="Consolas" pitchFamily="49" charset="0"/>
                <a:ea typeface="楷体" pitchFamily="49" charset="-122"/>
                <a:cs typeface="Consolas" pitchFamily="49" charset="0"/>
              </a:rPr>
              <a:t>其</a:t>
            </a:r>
            <a:r>
              <a:rPr lang="en-US" altLang="zh-CN" sz="2000" smtClean="0">
                <a:latin typeface="Consolas" pitchFamily="49" charset="0"/>
                <a:ea typeface="楷体" pitchFamily="49" charset="-122"/>
                <a:cs typeface="Consolas" pitchFamily="49" charset="0"/>
              </a:rPr>
              <a:t>PathType</a:t>
            </a:r>
            <a:r>
              <a:rPr lang="zh-CN" altLang="en-US" sz="2000" dirty="0">
                <a:latin typeface="Consolas" pitchFamily="49" charset="0"/>
                <a:ea typeface="楷体" pitchFamily="49" charset="-122"/>
                <a:cs typeface="Consolas" pitchFamily="49" charset="0"/>
              </a:rPr>
              <a:t>类型定义如下：</a:t>
            </a:r>
          </a:p>
        </p:txBody>
      </p:sp>
      <p:sp>
        <p:nvSpPr>
          <p:cNvPr id="106500" name="Text Box 4"/>
          <p:cNvSpPr txBox="1">
            <a:spLocks noChangeArrowheads="1"/>
          </p:cNvSpPr>
          <p:nvPr/>
        </p:nvSpPr>
        <p:spPr bwMode="auto">
          <a:xfrm>
            <a:off x="857224" y="1500174"/>
            <a:ext cx="6048375" cy="2783803"/>
          </a:xfrm>
          <a:prstGeom prst="rect">
            <a:avLst/>
          </a:prstGeom>
          <a:solidFill>
            <a:schemeClr val="bg1"/>
          </a:solidFill>
          <a:ln>
            <a:headEnd/>
            <a:tailEnd/>
          </a:ln>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lIns="180000" tIns="144000" bIns="144000">
            <a:spAutoFit/>
          </a:bodyPr>
          <a:lstStyle/>
          <a:p>
            <a:pPr algn="l"/>
            <a:r>
              <a:rPr lang="en-US" altLang="zh-CN" sz="1800" dirty="0" err="1">
                <a:solidFill>
                  <a:srgbClr val="0000FF"/>
                </a:solidFill>
                <a:latin typeface="Consolas" pitchFamily="49" charset="0"/>
                <a:ea typeface="仿宋" pitchFamily="49" charset="-122"/>
                <a:cs typeface="Consolas" pitchFamily="49" charset="0"/>
              </a:rPr>
              <a:t>typedef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struct</a:t>
            </a:r>
            <a:endParaRPr lang="en-US" altLang="zh-CN" sz="1800" dirty="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当前方块的</a:t>
            </a:r>
            <a:r>
              <a:rPr lang="zh-CN" altLang="en-US" sz="1800">
                <a:solidFill>
                  <a:srgbClr val="00B0F0"/>
                </a:solidFill>
                <a:latin typeface="Consolas" pitchFamily="49" charset="0"/>
                <a:ea typeface="仿宋" pitchFamily="49" charset="-122"/>
                <a:cs typeface="Consolas" pitchFamily="49" charset="0"/>
              </a:rPr>
              <a:t>行</a:t>
            </a:r>
            <a:r>
              <a:rPr lang="zh-CN" altLang="en-US" sz="1800" smtClean="0">
                <a:solidFill>
                  <a:srgbClr val="00B0F0"/>
                </a:solidFill>
                <a:latin typeface="Consolas" pitchFamily="49" charset="0"/>
                <a:ea typeface="仿宋" pitchFamily="49" charset="-122"/>
                <a:cs typeface="Consolas" pitchFamily="49" charset="0"/>
              </a:rPr>
              <a:t>号   </a:t>
            </a:r>
            <a:endParaRPr lang="en-US" altLang="zh-CN" sz="1800" smtClean="0">
              <a:solidFill>
                <a:srgbClr val="00B0F0"/>
              </a:solidFill>
              <a:latin typeface="Consolas" pitchFamily="49" charset="0"/>
              <a:ea typeface="仿宋" pitchFamily="49" charset="-122"/>
              <a:cs typeface="Consolas" pitchFamily="49" charset="0"/>
            </a:endParaRPr>
          </a:p>
          <a:p>
            <a:pPr algn="l"/>
            <a:r>
              <a:rPr lang="en-US" altLang="zh-CN" sz="1800" smtClean="0">
                <a:solidFill>
                  <a:srgbClr val="00B0F0"/>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j;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当前方块的列号</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Box</a:t>
            </a:r>
            <a:r>
              <a:rPr lang="en-US" altLang="zh-CN" sz="1800" dirty="0" smtClean="0">
                <a:solidFill>
                  <a:srgbClr val="0000FF"/>
                </a:solidFill>
                <a:latin typeface="Consolas" pitchFamily="49" charset="0"/>
                <a:ea typeface="仿宋" pitchFamily="49" charset="-122"/>
                <a:cs typeface="Consolas" pitchFamily="49" charset="0"/>
              </a:rPr>
              <a:t>;</a:t>
            </a:r>
          </a:p>
          <a:p>
            <a:pPr algn="l"/>
            <a:endParaRPr lang="en-US" altLang="zh-CN" sz="1800" dirty="0">
              <a:solidFill>
                <a:srgbClr val="0000FF"/>
              </a:solidFill>
              <a:latin typeface="Consolas" pitchFamily="49" charset="0"/>
              <a:ea typeface="仿宋" pitchFamily="49" charset="-122"/>
              <a:cs typeface="Consolas" pitchFamily="49" charset="0"/>
            </a:endParaRPr>
          </a:p>
          <a:p>
            <a:pPr algn="l"/>
            <a:r>
              <a:rPr lang="en-US" altLang="zh-CN" sz="1800" dirty="0" err="1">
                <a:solidFill>
                  <a:srgbClr val="0000FF"/>
                </a:solidFill>
                <a:latin typeface="Consolas" pitchFamily="49" charset="0"/>
                <a:ea typeface="仿宋" pitchFamily="49" charset="-122"/>
                <a:cs typeface="Consolas" pitchFamily="49" charset="0"/>
              </a:rPr>
              <a:t>typedef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struct</a:t>
            </a:r>
            <a:endParaRPr lang="en-US" altLang="zh-CN" sz="1800" dirty="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Box</a:t>
            </a:r>
            <a:r>
              <a:rPr lang="en-US" altLang="zh-CN" sz="180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data[</a:t>
            </a:r>
            <a:r>
              <a:rPr lang="en-US" altLang="zh-CN" sz="1800" dirty="0" err="1">
                <a:solidFill>
                  <a:srgbClr val="0000FF"/>
                </a:solidFill>
                <a:latin typeface="Consolas" pitchFamily="49" charset="0"/>
                <a:ea typeface="仿宋" pitchFamily="49" charset="-122"/>
                <a:cs typeface="Consolas" pitchFamily="49" charset="0"/>
              </a:rPr>
              <a:t>MaxSize</a:t>
            </a:r>
            <a:r>
              <a:rPr lang="en-US" altLang="zh-CN" sz="1800" dirty="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length;		</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路径长度</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3300"/>
                </a:solidFill>
                <a:latin typeface="Consolas" pitchFamily="49" charset="0"/>
                <a:ea typeface="仿宋" pitchFamily="49" charset="-122"/>
                <a:cs typeface="Consolas" pitchFamily="49" charset="0"/>
              </a:rPr>
              <a:t>PathType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定义路径类型</a:t>
            </a:r>
          </a:p>
        </p:txBody>
      </p:sp>
      <p:sp>
        <p:nvSpPr>
          <p:cNvPr id="7" name="灯片编号占位符 6"/>
          <p:cNvSpPr>
            <a:spLocks noGrp="1"/>
          </p:cNvSpPr>
          <p:nvPr>
            <p:ph type="sldNum" sz="quarter" idx="12"/>
          </p:nvPr>
        </p:nvSpPr>
        <p:spPr/>
        <p:txBody>
          <a:bodyPr/>
          <a:lstStyle/>
          <a:p>
            <a:fld id="{F225F2F7-8AD0-4BEA-91DC-61D82E2F5127}" type="slidenum">
              <a:rPr lang="en-US" altLang="zh-CN" smtClean="0"/>
              <a:pPr/>
              <a:t>80</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Text Box 3"/>
          <p:cNvSpPr txBox="1">
            <a:spLocks noChangeArrowheads="1"/>
          </p:cNvSpPr>
          <p:nvPr/>
        </p:nvSpPr>
        <p:spPr bwMode="auto">
          <a:xfrm>
            <a:off x="214282" y="285728"/>
            <a:ext cx="8143932" cy="5035298"/>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tIns="216000" bIns="216000">
            <a:spAutoFit/>
          </a:bodyPr>
          <a:lstStyle/>
          <a:p>
            <a:pPr algn="l">
              <a:lnSpc>
                <a:spcPts val="24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err="1">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mgpath</a:t>
            </a:r>
            <a:r>
              <a:rPr lang="en-US" altLang="zh-CN" sz="180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int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xi</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yi</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xe</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ye</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PathType </a:t>
            </a:r>
            <a:r>
              <a:rPr lang="en-US" altLang="zh-CN" sz="1800" dirty="0">
                <a:solidFill>
                  <a:srgbClr val="0000FF"/>
                </a:solidFill>
                <a:latin typeface="Consolas" pitchFamily="49" charset="0"/>
                <a:ea typeface="仿宋" pitchFamily="49" charset="-122"/>
                <a:cs typeface="Consolas" pitchFamily="49" charset="0"/>
              </a:rPr>
              <a:t>path)</a:t>
            </a:r>
          </a:p>
          <a:p>
            <a:pPr algn="l">
              <a:lnSpc>
                <a:spcPts val="2400"/>
              </a:lnSpc>
            </a:pP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求解路径为</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xi</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yi</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FF00FF"/>
                </a:solidFill>
                <a:latin typeface="Consolas" pitchFamily="49" charset="0"/>
                <a:ea typeface="仿宋" pitchFamily="49" charset="-122"/>
                <a:cs typeface="Consolas" pitchFamily="49" charset="0"/>
                <a:sym typeface="Wingdings"/>
              </a:rPr>
              <a:t></a:t>
            </a:r>
            <a:r>
              <a:rPr lang="en-US" altLang="zh-CN" sz="1800" dirty="0" smtClean="0">
                <a:solidFill>
                  <a:srgbClr val="0000FF"/>
                </a:solidFill>
                <a:latin typeface="Consolas" pitchFamily="49" charset="0"/>
                <a:ea typeface="仿宋" pitchFamily="49" charset="-122"/>
                <a:cs typeface="Consolas" pitchFamily="49" charset="0"/>
                <a:sym typeface="Wingdings"/>
              </a:rPr>
              <a:t>  </a:t>
            </a:r>
            <a:r>
              <a:rPr lang="en-US" altLang="zh-CN" sz="1800" smtClean="0">
                <a:solidFill>
                  <a:srgbClr val="0000FF"/>
                </a:solidFill>
                <a:latin typeface="Consolas" pitchFamily="49" charset="0"/>
                <a:ea typeface="仿宋" pitchFamily="49" charset="-122"/>
                <a:cs typeface="Consolas" pitchFamily="49" charset="0"/>
              </a:rPr>
              <a:t>(xe</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ye</a:t>
            </a:r>
            <a:r>
              <a:rPr lang="en-US" altLang="zh-CN" sz="1800" dirty="0">
                <a:solidFill>
                  <a:srgbClr val="0000FF"/>
                </a:solidFill>
                <a:latin typeface="Consolas" pitchFamily="49" charset="0"/>
                <a:ea typeface="仿宋" pitchFamily="49" charset="-122"/>
                <a:cs typeface="Consolas" pitchFamily="49" charset="0"/>
              </a:rPr>
              <a:t>)</a:t>
            </a: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di</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k</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a:t>
            </a:r>
          </a:p>
          <a:p>
            <a:pPr algn="l">
              <a:lnSpc>
                <a:spcPts val="24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a:solidFill>
                  <a:srgbClr val="FF00FF"/>
                </a:solidFill>
                <a:latin typeface="Consolas" pitchFamily="49" charset="0"/>
                <a:ea typeface="仿宋" pitchFamily="49" charset="-122"/>
                <a:cs typeface="Consolas" pitchFamily="49" charset="0"/>
              </a:rPr>
              <a:t>xi==</a:t>
            </a:r>
            <a:r>
              <a:rPr lang="en-US" altLang="zh-CN" sz="1800" dirty="0" err="1">
                <a:solidFill>
                  <a:srgbClr val="FF00FF"/>
                </a:solidFill>
                <a:latin typeface="Consolas" pitchFamily="49" charset="0"/>
                <a:ea typeface="仿宋" pitchFamily="49" charset="-122"/>
                <a:cs typeface="Consolas" pitchFamily="49" charset="0"/>
              </a:rPr>
              <a:t>xe</a:t>
            </a:r>
            <a:r>
              <a:rPr lang="en-US" altLang="zh-CN" sz="1800" dirty="0">
                <a:solidFill>
                  <a:srgbClr val="FF00FF"/>
                </a:solidFill>
                <a:latin typeface="Consolas" pitchFamily="49" charset="0"/>
                <a:ea typeface="仿宋" pitchFamily="49" charset="-122"/>
                <a:cs typeface="Consolas" pitchFamily="49" charset="0"/>
              </a:rPr>
              <a:t> &amp;&amp; </a:t>
            </a:r>
            <a:r>
              <a:rPr lang="en-US" altLang="zh-CN" sz="1800" dirty="0" err="1">
                <a:solidFill>
                  <a:srgbClr val="FF00FF"/>
                </a:solidFill>
                <a:latin typeface="Consolas" pitchFamily="49" charset="0"/>
                <a:ea typeface="仿宋" pitchFamily="49" charset="-122"/>
                <a:cs typeface="Consolas" pitchFamily="49" charset="0"/>
              </a:rPr>
              <a:t>yi</a:t>
            </a:r>
            <a:r>
              <a:rPr lang="en-US" altLang="zh-CN" sz="1800" dirty="0">
                <a:solidFill>
                  <a:srgbClr val="FF00FF"/>
                </a:solidFill>
                <a:latin typeface="Consolas" pitchFamily="49" charset="0"/>
                <a:ea typeface="仿宋" pitchFamily="49" charset="-122"/>
                <a:cs typeface="Consolas" pitchFamily="49" charset="0"/>
              </a:rPr>
              <a:t>==ye</a:t>
            </a:r>
            <a:r>
              <a:rPr lang="en-US" altLang="zh-CN" sz="1800" dirty="0" smtClean="0">
                <a:solidFill>
                  <a:srgbClr val="0000FF"/>
                </a:solidFill>
                <a:latin typeface="Consolas" pitchFamily="49" charset="0"/>
                <a:ea typeface="仿宋" pitchFamily="49" charset="-122"/>
                <a:cs typeface="Consolas" pitchFamily="49" charset="0"/>
              </a:rPr>
              <a:t>)</a:t>
            </a:r>
            <a:endParaRPr lang="zh-CN" altLang="en-US" sz="1800" dirty="0">
              <a:solidFill>
                <a:srgbClr val="0000FF"/>
              </a:solidFill>
              <a:latin typeface="Consolas" pitchFamily="49" charset="0"/>
              <a:ea typeface="仿宋" pitchFamily="49" charset="-122"/>
              <a:cs typeface="Consolas" pitchFamily="49" charset="0"/>
            </a:endParaRPr>
          </a:p>
          <a:p>
            <a:pPr algn="l">
              <a:lnSpc>
                <a:spcPts val="24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path.data[path.length</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 xi;</a:t>
            </a: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      path.data[path.length</a:t>
            </a:r>
            <a:r>
              <a:rPr lang="en-US" altLang="zh-CN" sz="1800" dirty="0">
                <a:solidFill>
                  <a:srgbClr val="0000FF"/>
                </a:solidFill>
                <a:latin typeface="Consolas" pitchFamily="49" charset="0"/>
                <a:ea typeface="仿宋" pitchFamily="49" charset="-122"/>
                <a:cs typeface="Consolas" pitchFamily="49" charset="0"/>
              </a:rPr>
              <a:t>].j = </a:t>
            </a:r>
            <a:r>
              <a:rPr lang="en-US" altLang="zh-CN" sz="1800" dirty="0" err="1">
                <a:solidFill>
                  <a:srgbClr val="0000FF"/>
                </a:solidFill>
                <a:latin typeface="Consolas" pitchFamily="49" charset="0"/>
                <a:ea typeface="仿宋" pitchFamily="49" charset="-122"/>
                <a:cs typeface="Consolas" pitchFamily="49" charset="0"/>
              </a:rPr>
              <a:t>yi</a:t>
            </a:r>
            <a:r>
              <a:rPr lang="en-US" altLang="zh-CN" sz="1800" dirty="0">
                <a:solidFill>
                  <a:srgbClr val="0000FF"/>
                </a:solidFill>
                <a:latin typeface="Consolas" pitchFamily="49" charset="0"/>
                <a:ea typeface="仿宋" pitchFamily="49" charset="-122"/>
                <a:cs typeface="Consolas" pitchFamily="49" charset="0"/>
              </a:rPr>
              <a:t>;</a:t>
            </a: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      path.length</a:t>
            </a:r>
            <a:r>
              <a:rPr lang="en-US" altLang="zh-CN" sz="1800" dirty="0">
                <a:solidFill>
                  <a:srgbClr val="0000FF"/>
                </a:solidFill>
                <a:latin typeface="Consolas" pitchFamily="49" charset="0"/>
                <a:ea typeface="仿宋" pitchFamily="49" charset="-122"/>
                <a:cs typeface="Consolas" pitchFamily="49" charset="0"/>
              </a:rPr>
              <a:t>++;</a:t>
            </a: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      printf</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迷宫路径</a:t>
            </a:r>
            <a:r>
              <a:rPr lang="en-US" altLang="zh-CN" sz="1800" dirty="0">
                <a:solidFill>
                  <a:srgbClr val="0000FF"/>
                </a:solidFill>
                <a:latin typeface="Consolas" pitchFamily="49" charset="0"/>
                <a:ea typeface="仿宋" pitchFamily="49" charset="-122"/>
                <a:cs typeface="Consolas" pitchFamily="49" charset="0"/>
              </a:rPr>
              <a:t>%d</a:t>
            </a:r>
            <a:r>
              <a:rPr lang="zh-CN" altLang="en-US" sz="1800" dirty="0">
                <a:solidFill>
                  <a:srgbClr val="0000FF"/>
                </a:solidFill>
                <a:latin typeface="Consolas" pitchFamily="49" charset="0"/>
                <a:ea typeface="仿宋" pitchFamily="49" charset="-122"/>
                <a:cs typeface="Consolas" pitchFamily="49" charset="0"/>
              </a:rPr>
              <a:t>如下</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count);</a:t>
            </a: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      for </a:t>
            </a:r>
            <a:r>
              <a:rPr lang="en-US" altLang="zh-CN" sz="1800" dirty="0">
                <a:solidFill>
                  <a:srgbClr val="0000FF"/>
                </a:solidFill>
                <a:latin typeface="Consolas" pitchFamily="49" charset="0"/>
                <a:ea typeface="仿宋" pitchFamily="49" charset="-122"/>
                <a:cs typeface="Consolas" pitchFamily="49" charset="0"/>
              </a:rPr>
              <a:t>(k=</a:t>
            </a:r>
            <a:r>
              <a:rPr lang="en-US" altLang="zh-CN" sz="1800" dirty="0" err="1">
                <a:solidFill>
                  <a:srgbClr val="0000FF"/>
                </a:solidFill>
                <a:latin typeface="Consolas" pitchFamily="49" charset="0"/>
                <a:ea typeface="仿宋" pitchFamily="49" charset="-122"/>
                <a:cs typeface="Consolas" pitchFamily="49" charset="0"/>
              </a:rPr>
              <a:t>0;k</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path.length;k</a:t>
            </a:r>
            <a:r>
              <a:rPr lang="en-US" altLang="zh-CN" sz="1800" dirty="0">
                <a:solidFill>
                  <a:srgbClr val="0000FF"/>
                </a:solidFill>
                <a:latin typeface="Consolas" pitchFamily="49" charset="0"/>
                <a:ea typeface="仿宋" pitchFamily="49" charset="-122"/>
                <a:cs typeface="Consolas" pitchFamily="49" charset="0"/>
              </a:rPr>
              <a:t>++)</a:t>
            </a: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      {  printf</a:t>
            </a:r>
            <a:r>
              <a:rPr lang="en-US" altLang="zh-CN" sz="1800" dirty="0">
                <a:solidFill>
                  <a:srgbClr val="0000FF"/>
                </a:solidFill>
                <a:latin typeface="Consolas" pitchFamily="49" charset="0"/>
                <a:ea typeface="仿宋" pitchFamily="49" charset="-122"/>
                <a:cs typeface="Consolas" pitchFamily="49" charset="0"/>
              </a:rPr>
              <a:t>("\t</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d</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t>
            </a:r>
            <a:r>
              <a:rPr lang="en-US" altLang="zh-CN" sz="1800" err="1">
                <a:solidFill>
                  <a:srgbClr val="0000FF"/>
                </a:solidFill>
                <a:latin typeface="Consolas" pitchFamily="49" charset="0"/>
                <a:ea typeface="仿宋" pitchFamily="49" charset="-122"/>
                <a:cs typeface="Consolas" pitchFamily="49" charset="0"/>
              </a:rPr>
              <a:t>d</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path.data[k</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path.data</a:t>
            </a:r>
            <a:r>
              <a:rPr lang="en-US" altLang="zh-CN" sz="1800" dirty="0" smtClean="0">
                <a:solidFill>
                  <a:srgbClr val="0000FF"/>
                </a:solidFill>
                <a:latin typeface="Consolas" pitchFamily="49" charset="0"/>
                <a:ea typeface="仿宋" pitchFamily="49" charset="-122"/>
                <a:cs typeface="Consolas" pitchFamily="49" charset="0"/>
              </a:rPr>
              <a:t>[k</a:t>
            </a:r>
            <a:r>
              <a:rPr lang="en-US" altLang="zh-CN" sz="1800" dirty="0">
                <a:solidFill>
                  <a:srgbClr val="0000FF"/>
                </a:solidFill>
                <a:latin typeface="Consolas" pitchFamily="49" charset="0"/>
                <a:ea typeface="仿宋" pitchFamily="49" charset="-122"/>
                <a:cs typeface="Consolas" pitchFamily="49" charset="0"/>
              </a:rPr>
              <a:t>].j);</a:t>
            </a:r>
          </a:p>
          <a:p>
            <a:pPr algn="l">
              <a:lnSpc>
                <a:spcPts val="2400"/>
              </a:lnSpc>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k+1</a:t>
            </a:r>
            <a:r>
              <a:rPr lang="en-US" altLang="zh-CN" sz="1800" dirty="0">
                <a:solidFill>
                  <a:srgbClr val="0000FF"/>
                </a:solidFill>
                <a:latin typeface="Consolas" pitchFamily="49" charset="0"/>
                <a:ea typeface="仿宋" pitchFamily="49" charset="-122"/>
                <a:cs typeface="Consolas" pitchFamily="49" charset="0"/>
              </a:rPr>
              <a:t>)%5==0)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每输出每</a:t>
            </a:r>
            <a:r>
              <a:rPr lang="en-US" altLang="zh-CN" sz="1800" dirty="0">
                <a:solidFill>
                  <a:srgbClr val="00B0F0"/>
                </a:solidFill>
                <a:latin typeface="Consolas" pitchFamily="49" charset="0"/>
                <a:ea typeface="仿宋" pitchFamily="49" charset="-122"/>
                <a:cs typeface="Consolas" pitchFamily="49" charset="0"/>
              </a:rPr>
              <a:t>5</a:t>
            </a:r>
            <a:r>
              <a:rPr lang="zh-CN" altLang="en-US" sz="1800" dirty="0">
                <a:solidFill>
                  <a:srgbClr val="00B0F0"/>
                </a:solidFill>
                <a:latin typeface="Consolas" pitchFamily="49" charset="0"/>
                <a:ea typeface="仿宋" pitchFamily="49" charset="-122"/>
                <a:cs typeface="Consolas" pitchFamily="49" charset="0"/>
              </a:rPr>
              <a:t>个方块后换一行</a:t>
            </a:r>
          </a:p>
          <a:p>
            <a:pPr algn="l">
              <a:lnSpc>
                <a:spcPts val="2400"/>
              </a:lnSpc>
            </a:pPr>
            <a:r>
              <a:rPr lang="pt-BR" altLang="zh-CN" sz="1800" smtClean="0">
                <a:solidFill>
                  <a:srgbClr val="0000FF"/>
                </a:solidFill>
                <a:latin typeface="Consolas" pitchFamily="49" charset="0"/>
                <a:ea typeface="仿宋" pitchFamily="49" charset="-122"/>
                <a:cs typeface="Consolas" pitchFamily="49" charset="0"/>
              </a:rPr>
              <a:t>           printf</a:t>
            </a:r>
            <a:r>
              <a:rPr lang="pt-BR" altLang="zh-CN" sz="1800" dirty="0">
                <a:solidFill>
                  <a:srgbClr val="0000FF"/>
                </a:solidFill>
                <a:latin typeface="Consolas" pitchFamily="49" charset="0"/>
                <a:ea typeface="仿宋" pitchFamily="49" charset="-122"/>
                <a:cs typeface="Consolas" pitchFamily="49" charset="0"/>
              </a:rPr>
              <a:t>("\n");</a:t>
            </a:r>
          </a:p>
          <a:p>
            <a:pPr algn="l">
              <a:lnSpc>
                <a:spcPts val="2400"/>
              </a:lnSpc>
            </a:pPr>
            <a:r>
              <a:rPr lang="pt-BR" altLang="zh-CN" sz="1800" smtClean="0">
                <a:solidFill>
                  <a:srgbClr val="0000FF"/>
                </a:solidFill>
                <a:latin typeface="Consolas" pitchFamily="49" charset="0"/>
                <a:ea typeface="仿宋" pitchFamily="49" charset="-122"/>
                <a:cs typeface="Consolas" pitchFamily="49" charset="0"/>
              </a:rPr>
              <a:t>      }</a:t>
            </a:r>
            <a:endParaRPr lang="pt-BR" altLang="zh-CN" sz="1800" dirty="0">
              <a:solidFill>
                <a:srgbClr val="0000FF"/>
              </a:solidFill>
              <a:latin typeface="Consolas" pitchFamily="49" charset="0"/>
              <a:ea typeface="仿宋" pitchFamily="49" charset="-122"/>
              <a:cs typeface="Consolas" pitchFamily="49" charset="0"/>
            </a:endParaRPr>
          </a:p>
          <a:p>
            <a:pPr algn="l">
              <a:lnSpc>
                <a:spcPts val="2400"/>
              </a:lnSpc>
            </a:pPr>
            <a:r>
              <a:rPr lang="pt-BR" altLang="zh-CN" sz="1800" smtClean="0">
                <a:solidFill>
                  <a:srgbClr val="0000FF"/>
                </a:solidFill>
                <a:latin typeface="Consolas" pitchFamily="49" charset="0"/>
                <a:ea typeface="仿宋" pitchFamily="49" charset="-122"/>
                <a:cs typeface="Consolas" pitchFamily="49" charset="0"/>
              </a:rPr>
              <a:t>      printf</a:t>
            </a:r>
            <a:r>
              <a:rPr lang="pt-BR" altLang="zh-CN" sz="1800" dirty="0">
                <a:solidFill>
                  <a:srgbClr val="0000FF"/>
                </a:solidFill>
                <a:latin typeface="Consolas" pitchFamily="49" charset="0"/>
                <a:ea typeface="仿宋" pitchFamily="49" charset="-122"/>
                <a:cs typeface="Consolas" pitchFamily="49" charset="0"/>
              </a:rPr>
              <a:t>("\n");</a:t>
            </a:r>
          </a:p>
          <a:p>
            <a:pPr algn="l">
              <a:lnSpc>
                <a:spcPts val="2400"/>
              </a:lnSpc>
            </a:pPr>
            <a:r>
              <a:rPr lang="pt-BR" altLang="zh-CN" sz="1800" smtClean="0">
                <a:solidFill>
                  <a:srgbClr val="0000FF"/>
                </a:solidFill>
                <a:latin typeface="Consolas" pitchFamily="49" charset="0"/>
                <a:ea typeface="仿宋" pitchFamily="49" charset="-122"/>
                <a:cs typeface="Consolas" pitchFamily="49" charset="0"/>
              </a:rPr>
              <a:t>   }</a:t>
            </a:r>
            <a:endParaRPr lang="en-US" altLang="zh-CN" sz="1800" dirty="0">
              <a:solidFill>
                <a:srgbClr val="0000FF"/>
              </a:solidFill>
              <a:latin typeface="Consolas" pitchFamily="49" charset="0"/>
              <a:ea typeface="仿宋" pitchFamily="49" charset="-122"/>
              <a:cs typeface="Consolas" pitchFamily="49" charset="0"/>
            </a:endParaRPr>
          </a:p>
        </p:txBody>
      </p:sp>
      <p:grpSp>
        <p:nvGrpSpPr>
          <p:cNvPr id="2" name="组合 7"/>
          <p:cNvGrpSpPr/>
          <p:nvPr/>
        </p:nvGrpSpPr>
        <p:grpSpPr>
          <a:xfrm>
            <a:off x="928662" y="1743006"/>
            <a:ext cx="7358114" cy="4329200"/>
            <a:chOff x="1000100" y="1857364"/>
            <a:chExt cx="6532203" cy="4329200"/>
          </a:xfrm>
        </p:grpSpPr>
        <p:sp>
          <p:nvSpPr>
            <p:cNvPr id="4" name="矩形 3"/>
            <p:cNvSpPr/>
            <p:nvPr/>
          </p:nvSpPr>
          <p:spPr>
            <a:xfrm>
              <a:off x="1000100" y="1857364"/>
              <a:ext cx="6532203" cy="311475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4" idx="2"/>
            </p:cNvCxnSpPr>
            <p:nvPr/>
          </p:nvCxnSpPr>
          <p:spPr>
            <a:xfrm rot="5400000">
              <a:off x="3837574" y="5400746"/>
              <a:ext cx="85725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649006" y="5786454"/>
              <a:ext cx="3921800" cy="400110"/>
            </a:xfrm>
            <a:prstGeom prst="rect">
              <a:avLst/>
            </a:prstGeom>
            <a:noFill/>
          </p:spPr>
          <p:txBody>
            <a:bodyPr wrap="square" rtlCol="0">
              <a:spAutoFit/>
            </a:bodyPr>
            <a:lstStyle/>
            <a:p>
              <a:r>
                <a:rPr lang="zh-CN" altLang="en-US" sz="2000" dirty="0" smtClean="0">
                  <a:latin typeface="Consolas" pitchFamily="49" charset="0"/>
                  <a:ea typeface="仿宋" pitchFamily="49" charset="-122"/>
                  <a:cs typeface="Consolas" pitchFamily="49" charset="0"/>
                </a:rPr>
                <a:t>找到</a:t>
              </a:r>
              <a:r>
                <a:rPr lang="zh-CN" altLang="en-US" sz="2000" smtClean="0">
                  <a:latin typeface="Consolas" pitchFamily="49" charset="0"/>
                  <a:ea typeface="仿宋" pitchFamily="49" charset="-122"/>
                  <a:cs typeface="Consolas" pitchFamily="49" charset="0"/>
                </a:rPr>
                <a:t>了出口，输出路径（递归出口）</a:t>
              </a:r>
              <a:endParaRPr lang="zh-CN" altLang="en-US" sz="2000" dirty="0">
                <a:latin typeface="Consolas" pitchFamily="49" charset="0"/>
                <a:ea typeface="仿宋" pitchFamily="49" charset="-122"/>
                <a:cs typeface="Consolas" pitchFamily="49" charset="0"/>
              </a:endParaRPr>
            </a:p>
          </p:txBody>
        </p:sp>
      </p:grpSp>
      <p:sp>
        <p:nvSpPr>
          <p:cNvPr id="10" name="灯片编号占位符 9"/>
          <p:cNvSpPr>
            <a:spLocks noGrp="1"/>
          </p:cNvSpPr>
          <p:nvPr>
            <p:ph type="sldNum" sz="quarter" idx="12"/>
          </p:nvPr>
        </p:nvSpPr>
        <p:spPr/>
        <p:txBody>
          <a:bodyPr/>
          <a:lstStyle/>
          <a:p>
            <a:fld id="{F225F2F7-8AD0-4BEA-91DC-61D82E2F5127}" type="slidenum">
              <a:rPr lang="en-US" altLang="zh-CN" smtClean="0"/>
              <a:pPr/>
              <a:t>81</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45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45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45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451">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45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45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5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451">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451">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451">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451">
                                            <p:txEl>
                                              <p:pRg st="14" end="14"/>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Text Box 4"/>
          <p:cNvSpPr txBox="1">
            <a:spLocks noChangeArrowheads="1"/>
          </p:cNvSpPr>
          <p:nvPr/>
        </p:nvSpPr>
        <p:spPr bwMode="auto">
          <a:xfrm>
            <a:off x="179387" y="214290"/>
            <a:ext cx="8536017" cy="5749605"/>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tIns="180000" bIns="180000">
            <a:spAutoFit/>
          </a:bodyPr>
          <a:lstStyle/>
          <a:p>
            <a:pPr algn="l">
              <a:lnSpc>
                <a:spcPts val="2800"/>
              </a:lnSpc>
            </a:pPr>
            <a:r>
              <a:rPr lang="zh-CN" altLang="pt-BR" sz="1800" dirty="0">
                <a:solidFill>
                  <a:srgbClr val="0000FF"/>
                </a:solidFill>
                <a:latin typeface="Consolas" pitchFamily="49" charset="0"/>
                <a:ea typeface="仿宋" pitchFamily="49" charset="-122"/>
                <a:cs typeface="Consolas" pitchFamily="49" charset="0"/>
              </a:rPr>
              <a:t>　　</a:t>
            </a:r>
            <a:r>
              <a:rPr lang="pt-BR" altLang="zh-CN" sz="1800" dirty="0">
                <a:solidFill>
                  <a:srgbClr val="0000FF"/>
                </a:solidFill>
                <a:latin typeface="Consolas" pitchFamily="49" charset="0"/>
                <a:ea typeface="仿宋" pitchFamily="49" charset="-122"/>
                <a:cs typeface="Consolas" pitchFamily="49" charset="0"/>
              </a:rPr>
              <a:t>else	</a:t>
            </a:r>
            <a:r>
              <a:rPr lang="pt-BR" altLang="zh-CN" sz="1800">
                <a:solidFill>
                  <a:srgbClr val="0000FF"/>
                </a:solidFill>
                <a:latin typeface="Consolas" pitchFamily="49" charset="0"/>
                <a:ea typeface="仿宋" pitchFamily="49" charset="-122"/>
                <a:cs typeface="Consolas" pitchFamily="49" charset="0"/>
              </a:rPr>
              <a:t>		</a:t>
            </a:r>
            <a:r>
              <a:rPr lang="pt-BR" altLang="zh-CN" sz="1800" smtClean="0">
                <a:solidFill>
                  <a:srgbClr val="00B0F0"/>
                </a:solidFill>
                <a:latin typeface="Consolas" pitchFamily="49" charset="0"/>
                <a:ea typeface="仿宋" pitchFamily="49" charset="-122"/>
                <a:cs typeface="Consolas" pitchFamily="49" charset="0"/>
              </a:rPr>
              <a:t>//(xi</a:t>
            </a:r>
            <a:r>
              <a:rPr lang="zh-CN" altLang="pt-BR" sz="1800" smtClean="0">
                <a:solidFill>
                  <a:srgbClr val="00B0F0"/>
                </a:solidFill>
                <a:latin typeface="Consolas" pitchFamily="49" charset="0"/>
                <a:ea typeface="仿宋" pitchFamily="49" charset="-122"/>
                <a:cs typeface="Consolas" pitchFamily="49" charset="0"/>
              </a:rPr>
              <a:t>，</a:t>
            </a:r>
            <a:r>
              <a:rPr lang="pt-BR" altLang="zh-CN" sz="1800" smtClean="0">
                <a:solidFill>
                  <a:srgbClr val="00B0F0"/>
                </a:solidFill>
                <a:latin typeface="Consolas" pitchFamily="49" charset="0"/>
                <a:ea typeface="仿宋" pitchFamily="49" charset="-122"/>
                <a:cs typeface="Consolas" pitchFamily="49" charset="0"/>
              </a:rPr>
              <a:t>yi</a:t>
            </a:r>
            <a:r>
              <a:rPr lang="pt-BR" altLang="zh-CN" sz="1800" dirty="0">
                <a:solidFill>
                  <a:srgbClr val="00B0F0"/>
                </a:solidFill>
                <a:latin typeface="Consolas" pitchFamily="49" charset="0"/>
                <a:ea typeface="仿宋" pitchFamily="49" charset="-122"/>
                <a:cs typeface="Consolas" pitchFamily="49" charset="0"/>
              </a:rPr>
              <a:t>)</a:t>
            </a:r>
            <a:r>
              <a:rPr lang="zh-CN" altLang="pt-BR" sz="1800" dirty="0">
                <a:solidFill>
                  <a:srgbClr val="00B0F0"/>
                </a:solidFill>
                <a:latin typeface="Consolas" pitchFamily="49" charset="0"/>
                <a:ea typeface="仿宋" pitchFamily="49" charset="-122"/>
                <a:cs typeface="Consolas" pitchFamily="49" charset="0"/>
              </a:rPr>
              <a:t>不是出口</a:t>
            </a:r>
          </a:p>
          <a:p>
            <a:pPr algn="l">
              <a:lnSpc>
                <a:spcPts val="2800"/>
              </a:lnSpc>
            </a:pPr>
            <a:r>
              <a:rPr lang="zh-CN" altLang="pt-BR" sz="1800" dirty="0">
                <a:solidFill>
                  <a:srgbClr val="0000FF"/>
                </a:solidFill>
                <a:latin typeface="Consolas" pitchFamily="49" charset="0"/>
                <a:ea typeface="仿宋" pitchFamily="49" charset="-122"/>
                <a:cs typeface="Consolas" pitchFamily="49" charset="0"/>
              </a:rPr>
              <a:t>　</a:t>
            </a:r>
            <a:r>
              <a:rPr lang="zh-CN" altLang="pt-BR" sz="180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  if </a:t>
            </a:r>
            <a:r>
              <a:rPr lang="pt-BR" altLang="zh-CN" sz="1800" dirty="0">
                <a:solidFill>
                  <a:srgbClr val="0000FF"/>
                </a:solidFill>
                <a:latin typeface="Consolas" pitchFamily="49" charset="0"/>
                <a:ea typeface="仿宋" pitchFamily="49" charset="-122"/>
                <a:cs typeface="Consolas" pitchFamily="49" charset="0"/>
              </a:rPr>
              <a:t>(mg[xi][yi]==0)</a:t>
            </a:r>
            <a:r>
              <a:rPr lang="pt-BR" altLang="zh-CN" sz="1800">
                <a:solidFill>
                  <a:srgbClr val="0000FF"/>
                </a:solidFill>
                <a:latin typeface="Consolas" pitchFamily="49" charset="0"/>
                <a:ea typeface="仿宋" pitchFamily="49" charset="-122"/>
                <a:cs typeface="Consolas" pitchFamily="49" charset="0"/>
              </a:rPr>
              <a:t>	</a:t>
            </a:r>
            <a:r>
              <a:rPr lang="pt-BR" altLang="zh-CN" sz="1800" smtClean="0">
                <a:solidFill>
                  <a:srgbClr val="00B0F0"/>
                </a:solidFill>
                <a:latin typeface="Consolas" pitchFamily="49" charset="0"/>
                <a:ea typeface="仿宋" pitchFamily="49" charset="-122"/>
                <a:cs typeface="Consolas" pitchFamily="49" charset="0"/>
              </a:rPr>
              <a:t>//(xi</a:t>
            </a:r>
            <a:r>
              <a:rPr lang="zh-CN" altLang="pt-BR" sz="1800" smtClean="0">
                <a:solidFill>
                  <a:srgbClr val="00B0F0"/>
                </a:solidFill>
                <a:latin typeface="Consolas" pitchFamily="49" charset="0"/>
                <a:ea typeface="仿宋" pitchFamily="49" charset="-122"/>
                <a:cs typeface="Consolas" pitchFamily="49" charset="0"/>
              </a:rPr>
              <a:t>，</a:t>
            </a:r>
            <a:r>
              <a:rPr lang="pt-BR" altLang="zh-CN" sz="1800" smtClean="0">
                <a:solidFill>
                  <a:srgbClr val="00B0F0"/>
                </a:solidFill>
                <a:latin typeface="Consolas" pitchFamily="49" charset="0"/>
                <a:ea typeface="仿宋" pitchFamily="49" charset="-122"/>
                <a:cs typeface="Consolas" pitchFamily="49" charset="0"/>
              </a:rPr>
              <a:t>yi</a:t>
            </a:r>
            <a:r>
              <a:rPr lang="pt-BR" altLang="zh-CN" sz="1800" dirty="0">
                <a:solidFill>
                  <a:srgbClr val="00B0F0"/>
                </a:solidFill>
                <a:latin typeface="Consolas" pitchFamily="49" charset="0"/>
                <a:ea typeface="仿宋" pitchFamily="49" charset="-122"/>
                <a:cs typeface="Consolas" pitchFamily="49" charset="0"/>
              </a:rPr>
              <a:t>)</a:t>
            </a:r>
            <a:r>
              <a:rPr lang="zh-CN" altLang="pt-BR" sz="1800" dirty="0">
                <a:solidFill>
                  <a:srgbClr val="00B0F0"/>
                </a:solidFill>
                <a:latin typeface="Consolas" pitchFamily="49" charset="0"/>
                <a:ea typeface="仿宋" pitchFamily="49" charset="-122"/>
                <a:cs typeface="Consolas" pitchFamily="49" charset="0"/>
              </a:rPr>
              <a:t>是一个可走方块</a:t>
            </a:r>
          </a:p>
          <a:p>
            <a:pPr algn="l">
              <a:lnSpc>
                <a:spcPts val="2800"/>
              </a:lnSpc>
            </a:pPr>
            <a:r>
              <a:rPr lang="zh-CN" altLang="en-US" sz="1800" smtClean="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  di=0</a:t>
            </a:r>
            <a:r>
              <a:rPr lang="pt-BR" altLang="zh-CN" sz="1800" dirty="0">
                <a:solidFill>
                  <a:srgbClr val="0000FF"/>
                </a:solidFill>
                <a:latin typeface="Consolas" pitchFamily="49" charset="0"/>
                <a:ea typeface="仿宋" pitchFamily="49" charset="-122"/>
                <a:cs typeface="Consolas" pitchFamily="49" charset="0"/>
              </a:rPr>
              <a:t>;</a:t>
            </a:r>
          </a:p>
          <a:p>
            <a:pPr algn="l">
              <a:lnSpc>
                <a:spcPts val="2800"/>
              </a:lnSpc>
            </a:pPr>
            <a:r>
              <a:rPr lang="pt-BR" altLang="zh-CN" sz="1800" dirty="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   while </a:t>
            </a:r>
            <a:r>
              <a:rPr lang="pt-BR" altLang="zh-CN" sz="1800" dirty="0">
                <a:solidFill>
                  <a:srgbClr val="0000FF"/>
                </a:solidFill>
                <a:latin typeface="Consolas" pitchFamily="49" charset="0"/>
                <a:ea typeface="仿宋" pitchFamily="49" charset="-122"/>
                <a:cs typeface="Consolas" pitchFamily="49" charset="0"/>
              </a:rPr>
              <a:t>(</a:t>
            </a:r>
            <a:r>
              <a:rPr lang="pt-BR" altLang="zh-CN" sz="1800">
                <a:solidFill>
                  <a:srgbClr val="0000FF"/>
                </a:solidFill>
                <a:latin typeface="Consolas" pitchFamily="49" charset="0"/>
                <a:ea typeface="仿宋" pitchFamily="49" charset="-122"/>
                <a:cs typeface="Consolas" pitchFamily="49" charset="0"/>
              </a:rPr>
              <a:t>di&lt;4</a:t>
            </a:r>
            <a:r>
              <a:rPr lang="pt-BR"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sym typeface="Wingdings"/>
              </a:rPr>
              <a:t>对于</a:t>
            </a:r>
            <a:r>
              <a:rPr lang="en-US" altLang="zh-CN" sz="1800" smtClean="0">
                <a:solidFill>
                  <a:srgbClr val="00B0F0"/>
                </a:solidFill>
                <a:latin typeface="Consolas" pitchFamily="49" charset="0"/>
                <a:ea typeface="仿宋" pitchFamily="49" charset="-122"/>
                <a:cs typeface="Consolas" pitchFamily="49" charset="0"/>
              </a:rPr>
              <a:t>(xi</a:t>
            </a:r>
            <a:r>
              <a:rPr lang="zh-CN" altLang="en-US"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yi)</a:t>
            </a:r>
            <a:r>
              <a:rPr lang="zh-CN" altLang="en-US" sz="1800" smtClean="0">
                <a:solidFill>
                  <a:srgbClr val="00B0F0"/>
                </a:solidFill>
                <a:latin typeface="Consolas" pitchFamily="49" charset="0"/>
                <a:ea typeface="仿宋" pitchFamily="49" charset="-122"/>
                <a:cs typeface="Consolas" pitchFamily="49" charset="0"/>
              </a:rPr>
              <a:t>四周的每一个相邻方位</a:t>
            </a:r>
            <a:r>
              <a:rPr lang="en-US" altLang="zh-CN" sz="1800" smtClean="0">
                <a:solidFill>
                  <a:srgbClr val="00B0F0"/>
                </a:solidFill>
                <a:latin typeface="Consolas" pitchFamily="49" charset="0"/>
                <a:ea typeface="仿宋" pitchFamily="49" charset="-122"/>
                <a:cs typeface="Consolas" pitchFamily="49" charset="0"/>
              </a:rPr>
              <a:t>di</a:t>
            </a:r>
            <a:endParaRPr lang="pt-BR" altLang="zh-CN" sz="1800" dirty="0">
              <a:solidFill>
                <a:srgbClr val="00B0F0"/>
              </a:solidFill>
              <a:latin typeface="Consolas" pitchFamily="49" charset="0"/>
              <a:ea typeface="仿宋" pitchFamily="49" charset="-122"/>
              <a:cs typeface="Consolas" pitchFamily="49" charset="0"/>
            </a:endParaRPr>
          </a:p>
          <a:p>
            <a:pPr algn="l">
              <a:lnSpc>
                <a:spcPts val="2800"/>
              </a:lnSpc>
            </a:pPr>
            <a:r>
              <a:rPr lang="pt-BR"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switch(di)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找方位</a:t>
            </a:r>
            <a:r>
              <a:rPr lang="en-US" altLang="zh-CN" sz="1800" smtClean="0">
                <a:solidFill>
                  <a:srgbClr val="00B0F0"/>
                </a:solidFill>
                <a:latin typeface="Consolas" pitchFamily="49" charset="0"/>
                <a:ea typeface="仿宋" pitchFamily="49" charset="-122"/>
                <a:cs typeface="Consolas" pitchFamily="49" charset="0"/>
              </a:rPr>
              <a:t>di</a:t>
            </a:r>
            <a:r>
              <a:rPr lang="zh-CN" altLang="en-US" sz="1800" smtClean="0">
                <a:solidFill>
                  <a:srgbClr val="00B0F0"/>
                </a:solidFill>
                <a:latin typeface="Consolas" pitchFamily="49" charset="0"/>
                <a:ea typeface="仿宋" pitchFamily="49" charset="-122"/>
                <a:cs typeface="Consolas" pitchFamily="49" charset="0"/>
              </a:rPr>
              <a:t>对应的方块</a:t>
            </a:r>
            <a:r>
              <a:rPr lang="en-US" altLang="zh-CN" sz="1800" smtClean="0">
                <a:solidFill>
                  <a:srgbClr val="FF00FF"/>
                </a:solidFill>
                <a:latin typeface="Consolas" pitchFamily="49" charset="0"/>
                <a:ea typeface="仿宋" pitchFamily="49" charset="-122"/>
                <a:cs typeface="Consolas" pitchFamily="49" charset="0"/>
              </a:rPr>
              <a:t>(</a:t>
            </a:r>
            <a:r>
              <a:rPr lang="en-US" altLang="zh-CN" sz="1800" i="1" smtClean="0">
                <a:solidFill>
                  <a:srgbClr val="FF00FF"/>
                </a:solidFill>
                <a:latin typeface="Consolas" pitchFamily="49" charset="0"/>
                <a:ea typeface="仿宋" pitchFamily="49" charset="-122"/>
                <a:cs typeface="Consolas" pitchFamily="49" charset="0"/>
              </a:rPr>
              <a:t>i</a:t>
            </a:r>
            <a:r>
              <a:rPr lang="zh-CN" altLang="en-US" sz="1800" smtClean="0">
                <a:solidFill>
                  <a:srgbClr val="FF00FF"/>
                </a:solidFill>
                <a:latin typeface="Consolas" pitchFamily="49" charset="0"/>
                <a:ea typeface="仿宋" pitchFamily="49" charset="-122"/>
                <a:cs typeface="Consolas" pitchFamily="49" charset="0"/>
              </a:rPr>
              <a:t>，</a:t>
            </a:r>
            <a:r>
              <a:rPr lang="en-US" altLang="zh-CN" sz="1800" i="1" smtClean="0">
                <a:solidFill>
                  <a:srgbClr val="FF00FF"/>
                </a:solidFill>
                <a:latin typeface="Consolas" pitchFamily="49" charset="0"/>
                <a:ea typeface="仿宋" pitchFamily="49" charset="-122"/>
                <a:cs typeface="Consolas" pitchFamily="49" charset="0"/>
              </a:rPr>
              <a:t>j</a:t>
            </a:r>
            <a:r>
              <a:rPr lang="en-US" altLang="zh-CN" sz="1800" smtClean="0">
                <a:solidFill>
                  <a:srgbClr val="FF00FF"/>
                </a:solidFill>
                <a:latin typeface="Consolas" pitchFamily="49" charset="0"/>
                <a:ea typeface="仿宋" pitchFamily="49" charset="-122"/>
                <a:cs typeface="Consolas" pitchFamily="49" charset="0"/>
              </a:rPr>
              <a:t>)</a:t>
            </a:r>
            <a:endParaRPr lang="en-US" altLang="zh-CN" sz="1800" dirty="0" smtClean="0">
              <a:solidFill>
                <a:srgbClr val="FF00FF"/>
              </a:solidFill>
              <a:latin typeface="Consolas" pitchFamily="49" charset="0"/>
              <a:ea typeface="仿宋" pitchFamily="49" charset="-122"/>
              <a:cs typeface="Consolas" pitchFamily="49" charset="0"/>
            </a:endParaRPr>
          </a:p>
          <a:p>
            <a:pPr algn="l">
              <a:lnSpc>
                <a:spcPts val="2800"/>
              </a:lnSpc>
            </a:pP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smtClean="0">
              <a:solidFill>
                <a:srgbClr val="0000FF"/>
              </a:solidFill>
              <a:latin typeface="Consolas" pitchFamily="49" charset="0"/>
              <a:ea typeface="仿宋" pitchFamily="49" charset="-122"/>
              <a:cs typeface="Consolas" pitchFamily="49" charset="0"/>
            </a:endParaRPr>
          </a:p>
          <a:p>
            <a:pPr algn="l">
              <a:lnSpc>
                <a:spcPts val="2800"/>
              </a:lnSpc>
            </a:pPr>
            <a:r>
              <a:rPr lang="en-US" altLang="zh-CN" sz="1800" smtClean="0">
                <a:solidFill>
                  <a:srgbClr val="0000FF"/>
                </a:solidFill>
                <a:latin typeface="Consolas" pitchFamily="49" charset="0"/>
                <a:ea typeface="仿宋" pitchFamily="49" charset="-122"/>
                <a:cs typeface="Consolas" pitchFamily="49" charset="0"/>
              </a:rPr>
              <a:t>               case </a:t>
            </a:r>
            <a:r>
              <a:rPr lang="en-US" altLang="zh-CN" sz="1800" dirty="0" err="1" smtClean="0">
                <a:solidFill>
                  <a:srgbClr val="0000FF"/>
                </a:solidFill>
                <a:latin typeface="Consolas" pitchFamily="49" charset="0"/>
                <a:ea typeface="仿宋" pitchFamily="49" charset="-122"/>
                <a:cs typeface="Consolas" pitchFamily="49" charset="0"/>
              </a:rPr>
              <a:t>0:i</a:t>
            </a:r>
            <a:r>
              <a:rPr lang="en-US" altLang="zh-CN" sz="1800" dirty="0" smtClean="0">
                <a:solidFill>
                  <a:srgbClr val="0000FF"/>
                </a:solidFill>
                <a:latin typeface="Consolas" pitchFamily="49" charset="0"/>
                <a:ea typeface="仿宋" pitchFamily="49" charset="-122"/>
                <a:cs typeface="Consolas" pitchFamily="49" charset="0"/>
              </a:rPr>
              <a:t>=xi-1; j=</a:t>
            </a:r>
            <a:r>
              <a:rPr lang="en-US" altLang="zh-CN" sz="1800" dirty="0" err="1" smtClean="0">
                <a:solidFill>
                  <a:srgbClr val="0000FF"/>
                </a:solidFill>
                <a:latin typeface="Consolas" pitchFamily="49" charset="0"/>
                <a:ea typeface="仿宋" pitchFamily="49" charset="-122"/>
                <a:cs typeface="Consolas" pitchFamily="49" charset="0"/>
              </a:rPr>
              <a:t>yi</a:t>
            </a:r>
            <a:r>
              <a:rPr lang="en-US" altLang="zh-CN" sz="1800" dirty="0" smtClean="0">
                <a:solidFill>
                  <a:srgbClr val="0000FF"/>
                </a:solidFill>
                <a:latin typeface="Consolas" pitchFamily="49" charset="0"/>
                <a:ea typeface="仿宋" pitchFamily="49" charset="-122"/>
                <a:cs typeface="Consolas" pitchFamily="49" charset="0"/>
              </a:rPr>
              <a:t>;   break;</a:t>
            </a:r>
          </a:p>
          <a:p>
            <a:pPr algn="l">
              <a:lnSpc>
                <a:spcPts val="2800"/>
              </a:lnSpc>
            </a:pPr>
            <a:r>
              <a:rPr lang="en-US" altLang="zh-CN" sz="1800" smtClean="0">
                <a:solidFill>
                  <a:srgbClr val="0000FF"/>
                </a:solidFill>
                <a:latin typeface="Consolas" pitchFamily="49" charset="0"/>
                <a:ea typeface="仿宋" pitchFamily="49" charset="-122"/>
                <a:cs typeface="Consolas" pitchFamily="49" charset="0"/>
              </a:rPr>
              <a:t>               case </a:t>
            </a:r>
            <a:r>
              <a:rPr lang="en-US" altLang="zh-CN" sz="1800" dirty="0" err="1" smtClean="0">
                <a:solidFill>
                  <a:srgbClr val="0000FF"/>
                </a:solidFill>
                <a:latin typeface="Consolas" pitchFamily="49" charset="0"/>
                <a:ea typeface="仿宋" pitchFamily="49" charset="-122"/>
                <a:cs typeface="Consolas" pitchFamily="49" charset="0"/>
              </a:rPr>
              <a:t>1:i</a:t>
            </a:r>
            <a:r>
              <a:rPr lang="en-US" altLang="zh-CN" sz="1800" dirty="0" smtClean="0">
                <a:solidFill>
                  <a:srgbClr val="0000FF"/>
                </a:solidFill>
                <a:latin typeface="Consolas" pitchFamily="49" charset="0"/>
                <a:ea typeface="仿宋" pitchFamily="49" charset="-122"/>
                <a:cs typeface="Consolas" pitchFamily="49" charset="0"/>
              </a:rPr>
              <a:t>=xi;   j=</a:t>
            </a:r>
            <a:r>
              <a:rPr lang="en-US" altLang="zh-CN" sz="1800" dirty="0" err="1" smtClean="0">
                <a:solidFill>
                  <a:srgbClr val="0000FF"/>
                </a:solidFill>
                <a:latin typeface="Consolas" pitchFamily="49" charset="0"/>
                <a:ea typeface="仿宋" pitchFamily="49" charset="-122"/>
                <a:cs typeface="Consolas" pitchFamily="49" charset="0"/>
              </a:rPr>
              <a:t>yi+1</a:t>
            </a:r>
            <a:r>
              <a:rPr lang="en-US" altLang="zh-CN" sz="1800" dirty="0" smtClean="0">
                <a:solidFill>
                  <a:srgbClr val="0000FF"/>
                </a:solidFill>
                <a:latin typeface="Consolas" pitchFamily="49" charset="0"/>
                <a:ea typeface="仿宋" pitchFamily="49" charset="-122"/>
                <a:cs typeface="Consolas" pitchFamily="49" charset="0"/>
              </a:rPr>
              <a:t>; break;</a:t>
            </a:r>
          </a:p>
          <a:p>
            <a:pPr algn="l">
              <a:lnSpc>
                <a:spcPts val="2800"/>
              </a:lnSpc>
            </a:pPr>
            <a:r>
              <a:rPr lang="en-US" altLang="zh-CN" sz="1800" smtClean="0">
                <a:solidFill>
                  <a:srgbClr val="0000FF"/>
                </a:solidFill>
                <a:latin typeface="Consolas" pitchFamily="49" charset="0"/>
                <a:ea typeface="仿宋" pitchFamily="49" charset="-122"/>
                <a:cs typeface="Consolas" pitchFamily="49" charset="0"/>
              </a:rPr>
              <a:t>               case </a:t>
            </a:r>
            <a:r>
              <a:rPr lang="en-US" altLang="zh-CN" sz="1800" dirty="0" err="1" smtClean="0">
                <a:solidFill>
                  <a:srgbClr val="0000FF"/>
                </a:solidFill>
                <a:latin typeface="Consolas" pitchFamily="49" charset="0"/>
                <a:ea typeface="仿宋" pitchFamily="49" charset="-122"/>
                <a:cs typeface="Consolas" pitchFamily="49" charset="0"/>
              </a:rPr>
              <a:t>2:i</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xi+1</a:t>
            </a:r>
            <a:r>
              <a:rPr lang="en-US" altLang="zh-CN" sz="1800" dirty="0" smtClean="0">
                <a:solidFill>
                  <a:srgbClr val="0000FF"/>
                </a:solidFill>
                <a:latin typeface="Consolas" pitchFamily="49" charset="0"/>
                <a:ea typeface="仿宋" pitchFamily="49" charset="-122"/>
                <a:cs typeface="Consolas" pitchFamily="49" charset="0"/>
              </a:rPr>
              <a:t>; j=</a:t>
            </a:r>
            <a:r>
              <a:rPr lang="en-US" altLang="zh-CN" sz="1800" dirty="0" err="1" smtClean="0">
                <a:solidFill>
                  <a:srgbClr val="0000FF"/>
                </a:solidFill>
                <a:latin typeface="Consolas" pitchFamily="49" charset="0"/>
                <a:ea typeface="仿宋" pitchFamily="49" charset="-122"/>
                <a:cs typeface="Consolas" pitchFamily="49" charset="0"/>
              </a:rPr>
              <a:t>yi</a:t>
            </a:r>
            <a:r>
              <a:rPr lang="en-US" altLang="zh-CN" sz="1800" dirty="0" smtClean="0">
                <a:solidFill>
                  <a:srgbClr val="0000FF"/>
                </a:solidFill>
                <a:latin typeface="Consolas" pitchFamily="49" charset="0"/>
                <a:ea typeface="仿宋" pitchFamily="49" charset="-122"/>
                <a:cs typeface="Consolas" pitchFamily="49" charset="0"/>
              </a:rPr>
              <a:t>;   break;</a:t>
            </a:r>
          </a:p>
          <a:p>
            <a:pPr algn="l">
              <a:lnSpc>
                <a:spcPts val="2800"/>
              </a:lnSpc>
            </a:pPr>
            <a:r>
              <a:rPr lang="en-US" altLang="zh-CN" sz="1800" smtClean="0">
                <a:solidFill>
                  <a:srgbClr val="0000FF"/>
                </a:solidFill>
                <a:latin typeface="Consolas" pitchFamily="49" charset="0"/>
                <a:ea typeface="仿宋" pitchFamily="49" charset="-122"/>
                <a:cs typeface="Consolas" pitchFamily="49" charset="0"/>
              </a:rPr>
              <a:t>               case </a:t>
            </a:r>
            <a:r>
              <a:rPr lang="en-US" altLang="zh-CN" sz="1800" dirty="0" err="1" smtClean="0">
                <a:solidFill>
                  <a:srgbClr val="0000FF"/>
                </a:solidFill>
                <a:latin typeface="Consolas" pitchFamily="49" charset="0"/>
                <a:ea typeface="仿宋" pitchFamily="49" charset="-122"/>
                <a:cs typeface="Consolas" pitchFamily="49" charset="0"/>
              </a:rPr>
              <a:t>3:i</a:t>
            </a:r>
            <a:r>
              <a:rPr lang="en-US" altLang="zh-CN" sz="1800" dirty="0" smtClean="0">
                <a:solidFill>
                  <a:srgbClr val="0000FF"/>
                </a:solidFill>
                <a:latin typeface="Consolas" pitchFamily="49" charset="0"/>
                <a:ea typeface="仿宋" pitchFamily="49" charset="-122"/>
                <a:cs typeface="Consolas" pitchFamily="49" charset="0"/>
              </a:rPr>
              <a:t>=xi;   j=</a:t>
            </a:r>
            <a:r>
              <a:rPr lang="en-US" altLang="zh-CN" sz="1800" dirty="0" err="1" smtClean="0">
                <a:solidFill>
                  <a:srgbClr val="0000FF"/>
                </a:solidFill>
                <a:latin typeface="Consolas" pitchFamily="49" charset="0"/>
                <a:ea typeface="仿宋" pitchFamily="49" charset="-122"/>
                <a:cs typeface="Consolas" pitchFamily="49" charset="0"/>
              </a:rPr>
              <a:t>yi</a:t>
            </a:r>
            <a:r>
              <a:rPr lang="en-US" altLang="zh-CN" sz="1800" dirty="0" smtClean="0">
                <a:solidFill>
                  <a:srgbClr val="0000FF"/>
                </a:solidFill>
                <a:latin typeface="Consolas" pitchFamily="49" charset="0"/>
                <a:ea typeface="仿宋" pitchFamily="49" charset="-122"/>
                <a:cs typeface="Consolas" pitchFamily="49" charset="0"/>
              </a:rPr>
              <a:t>-1; break;</a:t>
            </a:r>
          </a:p>
          <a:p>
            <a:pPr algn="l">
              <a:lnSpc>
                <a:spcPts val="2800"/>
              </a:lnSpc>
            </a:pPr>
            <a:r>
              <a:rPr lang="en-US" altLang="zh-CN" sz="1800" smtClean="0">
                <a:solidFill>
                  <a:srgbClr val="0000FF"/>
                </a:solidFill>
                <a:latin typeface="Consolas" pitchFamily="49" charset="0"/>
                <a:ea typeface="仿宋" pitchFamily="49" charset="-122"/>
                <a:cs typeface="Consolas" pitchFamily="49" charset="0"/>
              </a:rPr>
              <a:t>             }</a:t>
            </a:r>
            <a:endParaRPr lang="en-US" altLang="zh-CN" sz="1800" dirty="0" smtClean="0">
              <a:solidFill>
                <a:srgbClr val="0000FF"/>
              </a:solidFill>
              <a:latin typeface="Consolas" pitchFamily="49" charset="0"/>
              <a:ea typeface="仿宋" pitchFamily="49" charset="-122"/>
              <a:cs typeface="Consolas" pitchFamily="49" charset="0"/>
            </a:endParaRPr>
          </a:p>
          <a:p>
            <a:pPr algn="l">
              <a:lnSpc>
                <a:spcPts val="28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sym typeface="Wingdings"/>
              </a:rPr>
              <a:t> </a:t>
            </a:r>
            <a:r>
              <a:rPr lang="en-US" altLang="zh-CN" sz="1800" smtClean="0">
                <a:solidFill>
                  <a:srgbClr val="006600"/>
                </a:solidFill>
                <a:latin typeface="Consolas" pitchFamily="49" charset="0"/>
                <a:ea typeface="仿宋" pitchFamily="49" charset="-122"/>
                <a:cs typeface="Consolas" pitchFamily="49" charset="0"/>
              </a:rPr>
              <a:t>path.data[path.length].i = xi;</a:t>
            </a:r>
          </a:p>
          <a:p>
            <a:pPr algn="l">
              <a:lnSpc>
                <a:spcPts val="2800"/>
              </a:lnSpc>
            </a:pPr>
            <a:r>
              <a:rPr lang="en-US" altLang="zh-CN" sz="1800" smtClean="0">
                <a:solidFill>
                  <a:srgbClr val="006600"/>
                </a:solidFill>
                <a:latin typeface="Consolas" pitchFamily="49" charset="0"/>
                <a:ea typeface="仿宋" pitchFamily="49" charset="-122"/>
                <a:cs typeface="Consolas" pitchFamily="49" charset="0"/>
              </a:rPr>
              <a:t>                path.data[path.length].j = yi;</a:t>
            </a:r>
          </a:p>
          <a:p>
            <a:pPr algn="l">
              <a:lnSpc>
                <a:spcPts val="2800"/>
              </a:lnSpc>
            </a:pPr>
            <a:r>
              <a:rPr lang="en-US" altLang="zh-CN" sz="1800" smtClean="0">
                <a:solidFill>
                  <a:srgbClr val="006600"/>
                </a:solidFill>
                <a:latin typeface="Consolas" pitchFamily="49" charset="0"/>
                <a:ea typeface="仿宋" pitchFamily="49" charset="-122"/>
                <a:cs typeface="Consolas" pitchFamily="49" charset="0"/>
              </a:rPr>
              <a:t>                path.length++;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路径长度增</a:t>
            </a:r>
            <a:r>
              <a:rPr lang="en-US" altLang="zh-CN" sz="1800" smtClean="0">
                <a:solidFill>
                  <a:srgbClr val="00B0F0"/>
                </a:solidFill>
                <a:latin typeface="Consolas" pitchFamily="49" charset="0"/>
                <a:ea typeface="仿宋" pitchFamily="49" charset="-122"/>
                <a:cs typeface="Consolas" pitchFamily="49" charset="0"/>
              </a:rPr>
              <a:t>1    </a:t>
            </a:r>
            <a:r>
              <a:rPr lang="en-US" altLang="zh-CN" sz="1800" smtClean="0">
                <a:solidFill>
                  <a:srgbClr val="006600"/>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p>
          <a:p>
            <a:pPr algn="l">
              <a:lnSpc>
                <a:spcPts val="2800"/>
              </a:lnSpc>
            </a:pPr>
            <a:r>
              <a:rPr lang="en-US" altLang="zh-CN" sz="1800" smtClean="0">
                <a:solidFill>
                  <a:srgbClr val="0000FF"/>
                </a:solidFill>
                <a:latin typeface="Consolas" pitchFamily="49" charset="0"/>
                <a:ea typeface="仿宋" pitchFamily="49" charset="-122"/>
                <a:cs typeface="Consolas" pitchFamily="49" charset="0"/>
                <a:sym typeface="Wingdings"/>
              </a:rPr>
              <a:t>             </a:t>
            </a:r>
            <a:r>
              <a:rPr lang="en-US" altLang="zh-CN" sz="1800" smtClean="0">
                <a:solidFill>
                  <a:srgbClr val="C00000"/>
                </a:solidFill>
                <a:latin typeface="Consolas" pitchFamily="49" charset="0"/>
                <a:ea typeface="仿宋" pitchFamily="49" charset="-122"/>
                <a:cs typeface="Consolas" pitchFamily="49" charset="0"/>
                <a:sym typeface="Wingdings"/>
              </a:rPr>
              <a:t> </a:t>
            </a:r>
            <a:r>
              <a:rPr lang="en-US" altLang="zh-CN" sz="1800" smtClean="0">
                <a:solidFill>
                  <a:srgbClr val="C00000"/>
                </a:solidFill>
                <a:latin typeface="Consolas" pitchFamily="49" charset="0"/>
                <a:ea typeface="仿宋" pitchFamily="49" charset="-122"/>
                <a:cs typeface="Consolas" pitchFamily="49" charset="0"/>
              </a:rPr>
              <a:t>mg[xi</a:t>
            </a:r>
            <a:r>
              <a:rPr lang="en-US" altLang="zh-CN" sz="1800" dirty="0" smtClean="0">
                <a:solidFill>
                  <a:srgbClr val="C00000"/>
                </a:solidFill>
                <a:latin typeface="Consolas" pitchFamily="49" charset="0"/>
                <a:ea typeface="仿宋" pitchFamily="49" charset="-122"/>
                <a:cs typeface="Consolas" pitchFamily="49" charset="0"/>
              </a:rPr>
              <a:t>][</a:t>
            </a:r>
            <a:r>
              <a:rPr lang="en-US" altLang="zh-CN" sz="1800" dirty="0" err="1" smtClean="0">
                <a:solidFill>
                  <a:srgbClr val="C00000"/>
                </a:solidFill>
                <a:latin typeface="Consolas" pitchFamily="49" charset="0"/>
                <a:ea typeface="仿宋" pitchFamily="49" charset="-122"/>
                <a:cs typeface="Consolas" pitchFamily="49" charset="0"/>
              </a:rPr>
              <a:t>yi</a:t>
            </a:r>
            <a:r>
              <a:rPr lang="en-US" altLang="zh-CN" sz="1800" dirty="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1;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避免来回重复找路径</a:t>
            </a:r>
            <a:endParaRPr lang="en-US" altLang="zh-CN" sz="1800" dirty="0">
              <a:solidFill>
                <a:srgbClr val="00B0F0"/>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F225F2F7-8AD0-4BEA-91DC-61D82E2F5127}" type="slidenum">
              <a:rPr lang="en-US" altLang="zh-CN" smtClean="0"/>
              <a:pPr/>
              <a:t>82</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52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52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52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752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52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52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752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752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752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7524">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7524">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752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752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571472" y="285728"/>
            <a:ext cx="7893074" cy="3163394"/>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lIns="144000" tIns="144000" rIns="144000" bIns="144000">
            <a:spAutoFit/>
          </a:bodyPr>
          <a:lstStyle/>
          <a:p>
            <a:pPr algn="l">
              <a:lnSpc>
                <a:spcPts val="2800"/>
              </a:lnSpc>
            </a:pPr>
            <a:r>
              <a:rPr lang="en-US" altLang="zh-CN" sz="1800" smtClean="0">
                <a:solidFill>
                  <a:srgbClr val="FF0000"/>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sym typeface="Wingdings"/>
              </a:rPr>
              <a:t></a:t>
            </a:r>
            <a:r>
              <a:rPr lang="en-US" altLang="zh-CN" sz="1800" smtClean="0">
                <a:solidFill>
                  <a:srgbClr val="FF0000"/>
                </a:solidFill>
                <a:latin typeface="Consolas" pitchFamily="49" charset="0"/>
                <a:ea typeface="仿宋" pitchFamily="49" charset="-122"/>
                <a:cs typeface="Consolas" pitchFamily="49" charset="0"/>
              </a:rPr>
              <a:t> mgpath(i</a:t>
            </a:r>
            <a:r>
              <a:rPr lang="zh-CN" altLang="en-US" sz="1800" smtClean="0">
                <a:solidFill>
                  <a:srgbClr val="FF0000"/>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j</a:t>
            </a:r>
            <a:r>
              <a:rPr lang="zh-CN" altLang="en-US" sz="1800" smtClean="0">
                <a:solidFill>
                  <a:srgbClr val="FF0000"/>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xe</a:t>
            </a:r>
            <a:r>
              <a:rPr lang="zh-CN" altLang="en-US" sz="1800" smtClean="0">
                <a:solidFill>
                  <a:srgbClr val="FF0000"/>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ye</a:t>
            </a:r>
            <a:r>
              <a:rPr lang="zh-CN" altLang="en-US" sz="1800" smtClean="0">
                <a:solidFill>
                  <a:srgbClr val="FF0000"/>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path);</a:t>
            </a:r>
            <a:endParaRPr lang="en-US" altLang="zh-CN" sz="1800" dirty="0">
              <a:solidFill>
                <a:srgbClr val="0000FF"/>
              </a:solidFill>
              <a:latin typeface="Consolas" pitchFamily="49" charset="0"/>
              <a:ea typeface="仿宋" pitchFamily="49" charset="-122"/>
              <a:cs typeface="Consolas" pitchFamily="49" charset="0"/>
            </a:endParaRPr>
          </a:p>
          <a:p>
            <a:pPr algn="l">
              <a:lnSpc>
                <a:spcPts val="28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sym typeface="Wingdings"/>
              </a:rPr>
              <a:t> </a:t>
            </a:r>
            <a:r>
              <a:rPr lang="en-US" altLang="zh-CN" sz="1800" smtClean="0">
                <a:solidFill>
                  <a:srgbClr val="0000FF"/>
                </a:solidFill>
                <a:latin typeface="Consolas" pitchFamily="49" charset="0"/>
                <a:ea typeface="仿宋" pitchFamily="49" charset="-122"/>
                <a:cs typeface="Consolas" pitchFamily="49" charset="0"/>
              </a:rPr>
              <a:t>path.length-</a:t>
            </a:r>
            <a:r>
              <a:rPr lang="en-US" altLang="zh-CN" sz="1800" dirty="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回退一个方块</a:t>
            </a:r>
          </a:p>
          <a:p>
            <a:pPr algn="l">
              <a:lnSpc>
                <a:spcPts val="2800"/>
              </a:lnSpc>
            </a:pPr>
            <a:r>
              <a:rPr lang="en-US" altLang="zh-CN" sz="1800" smtClean="0">
                <a:solidFill>
                  <a:srgbClr val="0000FF"/>
                </a:solidFill>
                <a:latin typeface="Consolas" pitchFamily="49" charset="0"/>
                <a:ea typeface="仿宋" pitchFamily="49" charset="-122"/>
                <a:cs typeface="Consolas" pitchFamily="49" charset="0"/>
              </a:rPr>
              <a:t>              mg[xi][yi]=0;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恢复</a:t>
            </a:r>
            <a:r>
              <a:rPr lang="en-US" altLang="zh-CN" sz="1800" smtClean="0">
                <a:solidFill>
                  <a:srgbClr val="00B0F0"/>
                </a:solidFill>
                <a:latin typeface="Consolas" pitchFamily="49" charset="0"/>
                <a:ea typeface="仿宋" pitchFamily="49" charset="-122"/>
                <a:cs typeface="Consolas" pitchFamily="49" charset="0"/>
              </a:rPr>
              <a:t>(xi</a:t>
            </a:r>
            <a:r>
              <a:rPr lang="zh-CN" altLang="en-US"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yi)</a:t>
            </a:r>
            <a:r>
              <a:rPr lang="zh-CN" altLang="en-US" sz="1800" smtClean="0">
                <a:solidFill>
                  <a:srgbClr val="00B0F0"/>
                </a:solidFill>
                <a:latin typeface="Consolas" pitchFamily="49" charset="0"/>
                <a:ea typeface="仿宋" pitchFamily="49" charset="-122"/>
                <a:cs typeface="Consolas" pitchFamily="49" charset="0"/>
              </a:rPr>
              <a:t>为可走</a:t>
            </a:r>
            <a:r>
              <a:rPr lang="en-US" altLang="zh-CN" sz="1800" smtClean="0">
                <a:solidFill>
                  <a:srgbClr val="0000FF"/>
                </a:solidFill>
                <a:latin typeface="Consolas" pitchFamily="49" charset="0"/>
                <a:ea typeface="仿宋" pitchFamily="49" charset="-122"/>
                <a:cs typeface="Consolas" pitchFamily="49" charset="0"/>
              </a:rPr>
              <a:t>                </a:t>
            </a:r>
          </a:p>
          <a:p>
            <a:pPr algn="l">
              <a:lnSpc>
                <a:spcPts val="2800"/>
              </a:lnSpc>
            </a:pPr>
            <a:r>
              <a:rPr lang="en-US" altLang="zh-CN" sz="1800" smtClean="0">
                <a:solidFill>
                  <a:srgbClr val="0000FF"/>
                </a:solidFill>
                <a:latin typeface="Consolas" pitchFamily="49" charset="0"/>
                <a:ea typeface="仿宋" pitchFamily="49" charset="-122"/>
                <a:cs typeface="Consolas" pitchFamily="49" charset="0"/>
              </a:rPr>
              <a:t>              di</a:t>
            </a:r>
            <a:r>
              <a:rPr lang="en-US" altLang="zh-CN" sz="1800" dirty="0">
                <a:solidFill>
                  <a:srgbClr val="0000FF"/>
                </a:solidFill>
                <a:latin typeface="Consolas" pitchFamily="49" charset="0"/>
                <a:ea typeface="仿宋" pitchFamily="49" charset="-122"/>
                <a:cs typeface="Consolas" pitchFamily="49" charset="0"/>
              </a:rPr>
              <a:t>++;</a:t>
            </a:r>
          </a:p>
          <a:p>
            <a:pPr algn="l">
              <a:lnSpc>
                <a:spcPts val="2800"/>
              </a:lnSpc>
            </a:pP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00B0F0"/>
                </a:solidFill>
                <a:latin typeface="Consolas" pitchFamily="49" charset="0"/>
                <a:ea typeface="仿宋" pitchFamily="49" charset="-122"/>
                <a:cs typeface="Consolas" pitchFamily="49" charset="0"/>
              </a:rPr>
              <a:t> 			//-while </a:t>
            </a:r>
          </a:p>
          <a:p>
            <a:pPr algn="l">
              <a:lnSpc>
                <a:spcPts val="2800"/>
              </a:lnSpc>
            </a:pP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00B0F0"/>
                </a:solidFill>
                <a:latin typeface="Consolas" pitchFamily="49" charset="0"/>
                <a:ea typeface="仿宋" pitchFamily="49" charset="-122"/>
                <a:cs typeface="Consolas" pitchFamily="49" charset="0"/>
              </a:rPr>
              <a:t> 				//-</a:t>
            </a:r>
            <a:r>
              <a:rPr lang="pt-BR" altLang="zh-CN" sz="1800" smtClean="0">
                <a:solidFill>
                  <a:srgbClr val="00B0F0"/>
                </a:solidFill>
                <a:latin typeface="Consolas" pitchFamily="49" charset="0"/>
                <a:ea typeface="仿宋" pitchFamily="49" charset="-122"/>
                <a:cs typeface="Consolas" pitchFamily="49" charset="0"/>
              </a:rPr>
              <a:t> if (mg[xi][yi]==0)</a:t>
            </a:r>
            <a:endParaRPr lang="en-US" altLang="zh-CN" sz="1800" dirty="0">
              <a:solidFill>
                <a:srgbClr val="00B0F0"/>
              </a:solidFill>
              <a:latin typeface="Consolas" pitchFamily="49" charset="0"/>
              <a:ea typeface="仿宋" pitchFamily="49" charset="-122"/>
              <a:cs typeface="Consolas" pitchFamily="49" charset="0"/>
            </a:endParaRPr>
          </a:p>
          <a:p>
            <a:pPr algn="l">
              <a:lnSpc>
                <a:spcPts val="2800"/>
              </a:lnSpc>
            </a:pP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00B0F0"/>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递归体</a:t>
            </a:r>
            <a:endParaRPr lang="en-US" altLang="zh-CN" sz="1800" dirty="0">
              <a:solidFill>
                <a:srgbClr val="00B0F0"/>
              </a:solidFill>
              <a:latin typeface="Consolas" pitchFamily="49" charset="0"/>
              <a:ea typeface="仿宋" pitchFamily="49" charset="-122"/>
              <a:cs typeface="Consolas" pitchFamily="49" charset="0"/>
            </a:endParaRPr>
          </a:p>
          <a:p>
            <a:pPr algn="l">
              <a:lnSpc>
                <a:spcPts val="28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108547" name="Text Box 3"/>
          <p:cNvSpPr txBox="1">
            <a:spLocks noChangeArrowheads="1"/>
          </p:cNvSpPr>
          <p:nvPr/>
        </p:nvSpPr>
        <p:spPr bwMode="auto">
          <a:xfrm>
            <a:off x="285720" y="3786190"/>
            <a:ext cx="8207375" cy="873188"/>
          </a:xfrm>
          <a:prstGeom prst="rect">
            <a:avLst/>
          </a:prstGeom>
          <a:noFill/>
          <a:ln w="9525">
            <a:noFill/>
            <a:miter lim="800000"/>
            <a:headEnd/>
            <a:tailEnd/>
          </a:ln>
          <a:effectLst/>
        </p:spPr>
        <p:txBody>
          <a:bodyPr>
            <a:spAutoFit/>
          </a:bodyPr>
          <a:lstStyle/>
          <a:p>
            <a:pPr algn="l">
              <a:lnSpc>
                <a:spcPts val="3200"/>
              </a:lnSpc>
              <a:spcBef>
                <a:spcPct val="50000"/>
              </a:spcBef>
            </a:pPr>
            <a:r>
              <a:rPr lang="zh-CN" altLang="en-US" sz="2000" dirty="0">
                <a:ea typeface="楷体" pitchFamily="49" charset="-122"/>
                <a:cs typeface="Times New Roman" pitchFamily="18" charset="0"/>
              </a:rPr>
              <a:t>　　</a:t>
            </a:r>
            <a:r>
              <a:rPr lang="zh-CN" altLang="en-US" sz="2000">
                <a:ea typeface="楷体" pitchFamily="49" charset="-122"/>
                <a:cs typeface="Times New Roman" pitchFamily="18" charset="0"/>
              </a:rPr>
              <a:t>本</a:t>
            </a:r>
            <a:r>
              <a:rPr lang="zh-CN" altLang="en-US" sz="2000" smtClean="0">
                <a:ea typeface="楷体" pitchFamily="49" charset="-122"/>
                <a:cs typeface="Times New Roman" pitchFamily="18" charset="0"/>
              </a:rPr>
              <a:t>算法输出</a:t>
            </a:r>
            <a:r>
              <a:rPr lang="zh-CN" altLang="en-US" sz="2000" dirty="0">
                <a:solidFill>
                  <a:srgbClr val="FF00FF"/>
                </a:solidFill>
                <a:ea typeface="楷体" pitchFamily="49" charset="-122"/>
                <a:cs typeface="Times New Roman" pitchFamily="18" charset="0"/>
              </a:rPr>
              <a:t>所有的</a:t>
            </a:r>
            <a:r>
              <a:rPr lang="zh-CN" altLang="en-US" sz="2000">
                <a:solidFill>
                  <a:srgbClr val="FF00FF"/>
                </a:solidFill>
                <a:ea typeface="楷体" pitchFamily="49" charset="-122"/>
                <a:cs typeface="Times New Roman" pitchFamily="18" charset="0"/>
              </a:rPr>
              <a:t>迷宫</a:t>
            </a:r>
            <a:r>
              <a:rPr lang="zh-CN" altLang="en-US" sz="2000" smtClean="0">
                <a:solidFill>
                  <a:srgbClr val="FF00FF"/>
                </a:solidFill>
                <a:ea typeface="楷体" pitchFamily="49" charset="-122"/>
                <a:cs typeface="Times New Roman" pitchFamily="18" charset="0"/>
              </a:rPr>
              <a:t>路径</a:t>
            </a:r>
            <a:r>
              <a:rPr lang="zh-CN" altLang="en-US" sz="2000" smtClean="0">
                <a:ea typeface="楷体" pitchFamily="49" charset="-122"/>
                <a:cs typeface="Times New Roman" pitchFamily="18" charset="0"/>
              </a:rPr>
              <a:t>，可以通过进一步比较</a:t>
            </a:r>
            <a:r>
              <a:rPr lang="zh-CN" altLang="en-US" sz="2000" dirty="0">
                <a:ea typeface="楷体" pitchFamily="49" charset="-122"/>
                <a:cs typeface="Times New Roman" pitchFamily="18" charset="0"/>
              </a:rPr>
              <a:t>找出最短路径（可能存在多条最短路径）。</a:t>
            </a:r>
          </a:p>
        </p:txBody>
      </p:sp>
      <p:sp>
        <p:nvSpPr>
          <p:cNvPr id="7" name="灯片编号占位符 6"/>
          <p:cNvSpPr>
            <a:spLocks noGrp="1"/>
          </p:cNvSpPr>
          <p:nvPr>
            <p:ph type="sldNum" sz="quarter" idx="12"/>
          </p:nvPr>
        </p:nvSpPr>
        <p:spPr/>
        <p:txBody>
          <a:bodyPr/>
          <a:lstStyle/>
          <a:p>
            <a:fld id="{F225F2F7-8AD0-4BEA-91DC-61D82E2F5127}" type="slidenum">
              <a:rPr lang="en-US" altLang="zh-CN" smtClean="0"/>
              <a:pPr/>
              <a:t>83</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88" name="Rectangle 60"/>
          <p:cNvSpPr>
            <a:spLocks noChangeArrowheads="1"/>
          </p:cNvSpPr>
          <p:nvPr/>
        </p:nvSpPr>
        <p:spPr bwMode="auto">
          <a:xfrm>
            <a:off x="1504925" y="836511"/>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389" name="Rectangle 61"/>
          <p:cNvSpPr>
            <a:spLocks noChangeArrowheads="1"/>
          </p:cNvSpPr>
          <p:nvPr/>
        </p:nvSpPr>
        <p:spPr bwMode="auto">
          <a:xfrm>
            <a:off x="1865287" y="836511"/>
            <a:ext cx="360363"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390" name="Rectangle 62"/>
          <p:cNvSpPr>
            <a:spLocks noChangeArrowheads="1"/>
          </p:cNvSpPr>
          <p:nvPr/>
        </p:nvSpPr>
        <p:spPr bwMode="auto">
          <a:xfrm>
            <a:off x="2225650" y="836511"/>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391" name="Rectangle 63"/>
          <p:cNvSpPr>
            <a:spLocks noChangeArrowheads="1"/>
          </p:cNvSpPr>
          <p:nvPr/>
        </p:nvSpPr>
        <p:spPr bwMode="auto">
          <a:xfrm>
            <a:off x="2586012" y="836511"/>
            <a:ext cx="360363"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392" name="Rectangle 64"/>
          <p:cNvSpPr>
            <a:spLocks noChangeArrowheads="1"/>
          </p:cNvSpPr>
          <p:nvPr/>
        </p:nvSpPr>
        <p:spPr bwMode="auto">
          <a:xfrm>
            <a:off x="2944787" y="836511"/>
            <a:ext cx="360363"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393" name="Rectangle 65"/>
          <p:cNvSpPr>
            <a:spLocks noChangeArrowheads="1"/>
          </p:cNvSpPr>
          <p:nvPr/>
        </p:nvSpPr>
        <p:spPr bwMode="auto">
          <a:xfrm>
            <a:off x="3305150" y="836511"/>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394" name="Text Box 66"/>
          <p:cNvSpPr txBox="1">
            <a:spLocks noChangeArrowheads="1"/>
          </p:cNvSpPr>
          <p:nvPr/>
        </p:nvSpPr>
        <p:spPr bwMode="auto">
          <a:xfrm>
            <a:off x="1576363" y="476148"/>
            <a:ext cx="431800" cy="336550"/>
          </a:xfrm>
          <a:prstGeom prst="rect">
            <a:avLst/>
          </a:prstGeom>
          <a:noFill/>
          <a:ln w="38100" algn="ctr">
            <a:noFill/>
            <a:miter lim="800000"/>
            <a:headEnd/>
            <a:tailEnd/>
          </a:ln>
          <a:effectLst/>
        </p:spPr>
        <p:txBody>
          <a:bodyPr>
            <a:spAutoFit/>
          </a:bodyPr>
          <a:lstStyle/>
          <a:p>
            <a:pPr>
              <a:spcBef>
                <a:spcPct val="50000"/>
              </a:spcBef>
            </a:pPr>
            <a:r>
              <a:rPr lang="en-US" altLang="zh-CN" sz="1600">
                <a:latin typeface="Consolas" pitchFamily="49" charset="0"/>
                <a:cs typeface="Consolas" pitchFamily="49" charset="0"/>
              </a:rPr>
              <a:t>0</a:t>
            </a:r>
          </a:p>
        </p:txBody>
      </p:sp>
      <p:sp>
        <p:nvSpPr>
          <p:cNvPr id="99395" name="Text Box 67"/>
          <p:cNvSpPr txBox="1">
            <a:spLocks noChangeArrowheads="1"/>
          </p:cNvSpPr>
          <p:nvPr/>
        </p:nvSpPr>
        <p:spPr bwMode="auto">
          <a:xfrm>
            <a:off x="1935138" y="476148"/>
            <a:ext cx="431800" cy="336550"/>
          </a:xfrm>
          <a:prstGeom prst="rect">
            <a:avLst/>
          </a:prstGeom>
          <a:noFill/>
          <a:ln w="38100" algn="ctr">
            <a:noFill/>
            <a:miter lim="800000"/>
            <a:headEnd/>
            <a:tailEnd/>
          </a:ln>
          <a:effectLst/>
        </p:spPr>
        <p:txBody>
          <a:bodyPr>
            <a:spAutoFit/>
          </a:bodyPr>
          <a:lstStyle/>
          <a:p>
            <a:pPr>
              <a:spcBef>
                <a:spcPct val="50000"/>
              </a:spcBef>
            </a:pPr>
            <a:r>
              <a:rPr lang="en-US" altLang="zh-CN" sz="1600">
                <a:latin typeface="Consolas" pitchFamily="49" charset="0"/>
                <a:cs typeface="Consolas" pitchFamily="49" charset="0"/>
              </a:rPr>
              <a:t>1</a:t>
            </a:r>
          </a:p>
        </p:txBody>
      </p:sp>
      <p:sp>
        <p:nvSpPr>
          <p:cNvPr id="99396" name="Text Box 68"/>
          <p:cNvSpPr txBox="1">
            <a:spLocks noChangeArrowheads="1"/>
          </p:cNvSpPr>
          <p:nvPr/>
        </p:nvSpPr>
        <p:spPr bwMode="auto">
          <a:xfrm>
            <a:off x="2295501" y="476148"/>
            <a:ext cx="431800" cy="336550"/>
          </a:xfrm>
          <a:prstGeom prst="rect">
            <a:avLst/>
          </a:prstGeom>
          <a:noFill/>
          <a:ln w="38100" algn="ctr">
            <a:noFill/>
            <a:miter lim="800000"/>
            <a:headEnd/>
            <a:tailEnd/>
          </a:ln>
          <a:effectLst/>
        </p:spPr>
        <p:txBody>
          <a:bodyPr>
            <a:spAutoFit/>
          </a:bodyPr>
          <a:lstStyle/>
          <a:p>
            <a:pPr>
              <a:spcBef>
                <a:spcPct val="50000"/>
              </a:spcBef>
            </a:pPr>
            <a:r>
              <a:rPr lang="en-US" altLang="zh-CN" sz="1600">
                <a:latin typeface="Consolas" pitchFamily="49" charset="0"/>
                <a:cs typeface="Consolas" pitchFamily="49" charset="0"/>
              </a:rPr>
              <a:t>2</a:t>
            </a:r>
          </a:p>
        </p:txBody>
      </p:sp>
      <p:sp>
        <p:nvSpPr>
          <p:cNvPr id="99397" name="Text Box 69"/>
          <p:cNvSpPr txBox="1">
            <a:spLocks noChangeArrowheads="1"/>
          </p:cNvSpPr>
          <p:nvPr/>
        </p:nvSpPr>
        <p:spPr bwMode="auto">
          <a:xfrm>
            <a:off x="2693963" y="476148"/>
            <a:ext cx="431800" cy="336550"/>
          </a:xfrm>
          <a:prstGeom prst="rect">
            <a:avLst/>
          </a:prstGeom>
          <a:noFill/>
          <a:ln w="38100" algn="ctr">
            <a:noFill/>
            <a:miter lim="800000"/>
            <a:headEnd/>
            <a:tailEnd/>
          </a:ln>
          <a:effectLst/>
        </p:spPr>
        <p:txBody>
          <a:bodyPr>
            <a:spAutoFit/>
          </a:bodyPr>
          <a:lstStyle/>
          <a:p>
            <a:pPr>
              <a:spcBef>
                <a:spcPct val="50000"/>
              </a:spcBef>
            </a:pPr>
            <a:r>
              <a:rPr lang="en-US" altLang="zh-CN" sz="1600">
                <a:latin typeface="Consolas" pitchFamily="49" charset="0"/>
                <a:cs typeface="Consolas" pitchFamily="49" charset="0"/>
              </a:rPr>
              <a:t>3</a:t>
            </a:r>
          </a:p>
        </p:txBody>
      </p:sp>
      <p:sp>
        <p:nvSpPr>
          <p:cNvPr id="99398" name="Text Box 70"/>
          <p:cNvSpPr txBox="1">
            <a:spLocks noChangeArrowheads="1"/>
          </p:cNvSpPr>
          <p:nvPr/>
        </p:nvSpPr>
        <p:spPr bwMode="auto">
          <a:xfrm>
            <a:off x="3052738" y="476148"/>
            <a:ext cx="431800" cy="336550"/>
          </a:xfrm>
          <a:prstGeom prst="rect">
            <a:avLst/>
          </a:prstGeom>
          <a:noFill/>
          <a:ln w="38100" algn="ctr">
            <a:noFill/>
            <a:miter lim="800000"/>
            <a:headEnd/>
            <a:tailEnd/>
          </a:ln>
          <a:effectLst/>
        </p:spPr>
        <p:txBody>
          <a:bodyPr>
            <a:spAutoFit/>
          </a:bodyPr>
          <a:lstStyle/>
          <a:p>
            <a:pPr>
              <a:spcBef>
                <a:spcPct val="50000"/>
              </a:spcBef>
            </a:pPr>
            <a:r>
              <a:rPr lang="en-US" altLang="zh-CN" sz="1600">
                <a:latin typeface="Consolas" pitchFamily="49" charset="0"/>
                <a:cs typeface="Consolas" pitchFamily="49" charset="0"/>
              </a:rPr>
              <a:t>4</a:t>
            </a:r>
          </a:p>
        </p:txBody>
      </p:sp>
      <p:sp>
        <p:nvSpPr>
          <p:cNvPr id="99399" name="Text Box 71"/>
          <p:cNvSpPr txBox="1">
            <a:spLocks noChangeArrowheads="1"/>
          </p:cNvSpPr>
          <p:nvPr/>
        </p:nvSpPr>
        <p:spPr bwMode="auto">
          <a:xfrm>
            <a:off x="3413101" y="476148"/>
            <a:ext cx="431800" cy="336550"/>
          </a:xfrm>
          <a:prstGeom prst="rect">
            <a:avLst/>
          </a:prstGeom>
          <a:noFill/>
          <a:ln w="38100" algn="ctr">
            <a:noFill/>
            <a:miter lim="800000"/>
            <a:headEnd/>
            <a:tailEnd/>
          </a:ln>
          <a:effectLst/>
        </p:spPr>
        <p:txBody>
          <a:bodyPr>
            <a:spAutoFit/>
          </a:bodyPr>
          <a:lstStyle/>
          <a:p>
            <a:pPr>
              <a:spcBef>
                <a:spcPct val="50000"/>
              </a:spcBef>
            </a:pPr>
            <a:r>
              <a:rPr lang="en-US" altLang="zh-CN" sz="1600">
                <a:latin typeface="Consolas" pitchFamily="49" charset="0"/>
                <a:cs typeface="Consolas" pitchFamily="49" charset="0"/>
              </a:rPr>
              <a:t>5</a:t>
            </a:r>
          </a:p>
        </p:txBody>
      </p:sp>
      <p:sp>
        <p:nvSpPr>
          <p:cNvPr id="99400" name="Text Box 72"/>
          <p:cNvSpPr txBox="1">
            <a:spLocks noChangeArrowheads="1"/>
          </p:cNvSpPr>
          <p:nvPr/>
        </p:nvSpPr>
        <p:spPr bwMode="auto">
          <a:xfrm>
            <a:off x="1000100" y="860323"/>
            <a:ext cx="431800" cy="336550"/>
          </a:xfrm>
          <a:prstGeom prst="rect">
            <a:avLst/>
          </a:prstGeom>
          <a:noFill/>
          <a:ln w="38100" algn="ctr">
            <a:noFill/>
            <a:miter lim="800000"/>
            <a:headEnd/>
            <a:tailEnd/>
          </a:ln>
          <a:effectLst/>
        </p:spPr>
        <p:txBody>
          <a:bodyPr>
            <a:spAutoFit/>
          </a:bodyPr>
          <a:lstStyle/>
          <a:p>
            <a:pPr>
              <a:spcBef>
                <a:spcPct val="50000"/>
              </a:spcBef>
            </a:pPr>
            <a:r>
              <a:rPr lang="en-US" altLang="zh-CN" sz="1600">
                <a:latin typeface="Consolas" pitchFamily="49" charset="0"/>
                <a:cs typeface="Consolas" pitchFamily="49" charset="0"/>
              </a:rPr>
              <a:t>0</a:t>
            </a:r>
          </a:p>
        </p:txBody>
      </p:sp>
      <p:sp>
        <p:nvSpPr>
          <p:cNvPr id="99401" name="Rectangle 73"/>
          <p:cNvSpPr>
            <a:spLocks noChangeArrowheads="1"/>
          </p:cNvSpPr>
          <p:nvPr/>
        </p:nvSpPr>
        <p:spPr bwMode="auto">
          <a:xfrm>
            <a:off x="1504925" y="1196873"/>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402" name="Rectangle 74"/>
          <p:cNvSpPr>
            <a:spLocks noChangeArrowheads="1"/>
          </p:cNvSpPr>
          <p:nvPr/>
        </p:nvSpPr>
        <p:spPr bwMode="auto">
          <a:xfrm>
            <a:off x="1865287" y="1196873"/>
            <a:ext cx="360363"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pPr algn="ctr"/>
            <a:r>
              <a:rPr lang="zh-CN" altLang="en-US" smtClean="0">
                <a:sym typeface="Wingdings"/>
              </a:rPr>
              <a:t></a:t>
            </a:r>
            <a:endParaRPr lang="zh-CN" altLang="zh-CN"/>
          </a:p>
        </p:txBody>
      </p:sp>
      <p:sp>
        <p:nvSpPr>
          <p:cNvPr id="99403" name="Rectangle 75"/>
          <p:cNvSpPr>
            <a:spLocks noChangeArrowheads="1"/>
          </p:cNvSpPr>
          <p:nvPr/>
        </p:nvSpPr>
        <p:spPr bwMode="auto">
          <a:xfrm>
            <a:off x="2225650" y="1196873"/>
            <a:ext cx="360362"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a:p>
        </p:txBody>
      </p:sp>
      <p:sp>
        <p:nvSpPr>
          <p:cNvPr id="99404" name="Rectangle 76"/>
          <p:cNvSpPr>
            <a:spLocks noChangeArrowheads="1"/>
          </p:cNvSpPr>
          <p:nvPr/>
        </p:nvSpPr>
        <p:spPr bwMode="auto">
          <a:xfrm>
            <a:off x="2586012" y="1196873"/>
            <a:ext cx="360363"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a:p>
        </p:txBody>
      </p:sp>
      <p:sp>
        <p:nvSpPr>
          <p:cNvPr id="99405" name="Rectangle 77"/>
          <p:cNvSpPr>
            <a:spLocks noChangeArrowheads="1"/>
          </p:cNvSpPr>
          <p:nvPr/>
        </p:nvSpPr>
        <p:spPr bwMode="auto">
          <a:xfrm>
            <a:off x="2944787" y="1196873"/>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406" name="Rectangle 78"/>
          <p:cNvSpPr>
            <a:spLocks noChangeArrowheads="1"/>
          </p:cNvSpPr>
          <p:nvPr/>
        </p:nvSpPr>
        <p:spPr bwMode="auto">
          <a:xfrm>
            <a:off x="3305150" y="1196873"/>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407" name="Text Box 79"/>
          <p:cNvSpPr txBox="1">
            <a:spLocks noChangeArrowheads="1"/>
          </p:cNvSpPr>
          <p:nvPr/>
        </p:nvSpPr>
        <p:spPr bwMode="auto">
          <a:xfrm>
            <a:off x="1000100" y="1220686"/>
            <a:ext cx="431800" cy="336550"/>
          </a:xfrm>
          <a:prstGeom prst="rect">
            <a:avLst/>
          </a:prstGeom>
          <a:noFill/>
          <a:ln w="38100" algn="ctr">
            <a:noFill/>
            <a:miter lim="800000"/>
            <a:headEnd/>
            <a:tailEnd/>
          </a:ln>
          <a:effectLst/>
        </p:spPr>
        <p:txBody>
          <a:bodyPr>
            <a:spAutoFit/>
          </a:bodyPr>
          <a:lstStyle/>
          <a:p>
            <a:pPr>
              <a:spcBef>
                <a:spcPct val="50000"/>
              </a:spcBef>
            </a:pPr>
            <a:r>
              <a:rPr lang="en-US" altLang="zh-CN" sz="1600">
                <a:latin typeface="Consolas" pitchFamily="49" charset="0"/>
                <a:cs typeface="Consolas" pitchFamily="49" charset="0"/>
              </a:rPr>
              <a:t>1</a:t>
            </a:r>
          </a:p>
        </p:txBody>
      </p:sp>
      <p:sp>
        <p:nvSpPr>
          <p:cNvPr id="99408" name="Rectangle 80"/>
          <p:cNvSpPr>
            <a:spLocks noChangeArrowheads="1"/>
          </p:cNvSpPr>
          <p:nvPr/>
        </p:nvSpPr>
        <p:spPr bwMode="auto">
          <a:xfrm>
            <a:off x="1504925" y="1557236"/>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409" name="Rectangle 81"/>
          <p:cNvSpPr>
            <a:spLocks noChangeArrowheads="1"/>
          </p:cNvSpPr>
          <p:nvPr/>
        </p:nvSpPr>
        <p:spPr bwMode="auto">
          <a:xfrm>
            <a:off x="1865287" y="1557236"/>
            <a:ext cx="360363"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a:p>
        </p:txBody>
      </p:sp>
      <p:sp>
        <p:nvSpPr>
          <p:cNvPr id="99410" name="Rectangle 82"/>
          <p:cNvSpPr>
            <a:spLocks noChangeArrowheads="1"/>
          </p:cNvSpPr>
          <p:nvPr/>
        </p:nvSpPr>
        <p:spPr bwMode="auto">
          <a:xfrm>
            <a:off x="2225650" y="1557236"/>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411" name="Rectangle 83"/>
          <p:cNvSpPr>
            <a:spLocks noChangeArrowheads="1"/>
          </p:cNvSpPr>
          <p:nvPr/>
        </p:nvSpPr>
        <p:spPr bwMode="auto">
          <a:xfrm>
            <a:off x="2586012" y="1557236"/>
            <a:ext cx="360363"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a:p>
        </p:txBody>
      </p:sp>
      <p:sp>
        <p:nvSpPr>
          <p:cNvPr id="99412" name="Rectangle 84"/>
          <p:cNvSpPr>
            <a:spLocks noChangeArrowheads="1"/>
          </p:cNvSpPr>
          <p:nvPr/>
        </p:nvSpPr>
        <p:spPr bwMode="auto">
          <a:xfrm>
            <a:off x="2944787" y="1557236"/>
            <a:ext cx="360363"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a:p>
        </p:txBody>
      </p:sp>
      <p:sp>
        <p:nvSpPr>
          <p:cNvPr id="99413" name="Rectangle 85"/>
          <p:cNvSpPr>
            <a:spLocks noChangeArrowheads="1"/>
          </p:cNvSpPr>
          <p:nvPr/>
        </p:nvSpPr>
        <p:spPr bwMode="auto">
          <a:xfrm>
            <a:off x="3305150" y="1557236"/>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414" name="Text Box 86"/>
          <p:cNvSpPr txBox="1">
            <a:spLocks noChangeArrowheads="1"/>
          </p:cNvSpPr>
          <p:nvPr/>
        </p:nvSpPr>
        <p:spPr bwMode="auto">
          <a:xfrm>
            <a:off x="1000100" y="1581048"/>
            <a:ext cx="431800" cy="336550"/>
          </a:xfrm>
          <a:prstGeom prst="rect">
            <a:avLst/>
          </a:prstGeom>
          <a:noFill/>
          <a:ln w="38100" algn="ctr">
            <a:noFill/>
            <a:miter lim="800000"/>
            <a:headEnd/>
            <a:tailEnd/>
          </a:ln>
          <a:effectLst/>
        </p:spPr>
        <p:txBody>
          <a:bodyPr>
            <a:spAutoFit/>
          </a:bodyPr>
          <a:lstStyle/>
          <a:p>
            <a:pPr>
              <a:spcBef>
                <a:spcPct val="50000"/>
              </a:spcBef>
            </a:pPr>
            <a:r>
              <a:rPr lang="en-US" altLang="zh-CN" sz="1600">
                <a:latin typeface="Consolas" pitchFamily="49" charset="0"/>
                <a:cs typeface="Consolas" pitchFamily="49" charset="0"/>
              </a:rPr>
              <a:t>2</a:t>
            </a:r>
          </a:p>
        </p:txBody>
      </p:sp>
      <p:sp>
        <p:nvSpPr>
          <p:cNvPr id="99415" name="Rectangle 87"/>
          <p:cNvSpPr>
            <a:spLocks noChangeArrowheads="1"/>
          </p:cNvSpPr>
          <p:nvPr/>
        </p:nvSpPr>
        <p:spPr bwMode="auto">
          <a:xfrm>
            <a:off x="1504925" y="1916011"/>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416" name="Rectangle 88"/>
          <p:cNvSpPr>
            <a:spLocks noChangeArrowheads="1"/>
          </p:cNvSpPr>
          <p:nvPr/>
        </p:nvSpPr>
        <p:spPr bwMode="auto">
          <a:xfrm>
            <a:off x="1865287" y="1916011"/>
            <a:ext cx="360363"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a:p>
        </p:txBody>
      </p:sp>
      <p:sp>
        <p:nvSpPr>
          <p:cNvPr id="99417" name="Rectangle 89"/>
          <p:cNvSpPr>
            <a:spLocks noChangeArrowheads="1"/>
          </p:cNvSpPr>
          <p:nvPr/>
        </p:nvSpPr>
        <p:spPr bwMode="auto">
          <a:xfrm>
            <a:off x="2225650" y="1916011"/>
            <a:ext cx="360362"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a:p>
        </p:txBody>
      </p:sp>
      <p:sp>
        <p:nvSpPr>
          <p:cNvPr id="99418" name="Rectangle 90"/>
          <p:cNvSpPr>
            <a:spLocks noChangeArrowheads="1"/>
          </p:cNvSpPr>
          <p:nvPr/>
        </p:nvSpPr>
        <p:spPr bwMode="auto">
          <a:xfrm>
            <a:off x="2586012" y="1916011"/>
            <a:ext cx="360363"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a:p>
        </p:txBody>
      </p:sp>
      <p:sp>
        <p:nvSpPr>
          <p:cNvPr id="99419" name="Rectangle 91"/>
          <p:cNvSpPr>
            <a:spLocks noChangeArrowheads="1"/>
          </p:cNvSpPr>
          <p:nvPr/>
        </p:nvSpPr>
        <p:spPr bwMode="auto">
          <a:xfrm>
            <a:off x="2944787" y="1916011"/>
            <a:ext cx="360363"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420" name="Rectangle 92"/>
          <p:cNvSpPr>
            <a:spLocks noChangeArrowheads="1"/>
          </p:cNvSpPr>
          <p:nvPr/>
        </p:nvSpPr>
        <p:spPr bwMode="auto">
          <a:xfrm>
            <a:off x="3305150" y="1916011"/>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421" name="Text Box 93"/>
          <p:cNvSpPr txBox="1">
            <a:spLocks noChangeArrowheads="1"/>
          </p:cNvSpPr>
          <p:nvPr/>
        </p:nvSpPr>
        <p:spPr bwMode="auto">
          <a:xfrm>
            <a:off x="1000100" y="1939823"/>
            <a:ext cx="431800" cy="336550"/>
          </a:xfrm>
          <a:prstGeom prst="rect">
            <a:avLst/>
          </a:prstGeom>
          <a:noFill/>
          <a:ln w="38100" algn="ctr">
            <a:noFill/>
            <a:miter lim="800000"/>
            <a:headEnd/>
            <a:tailEnd/>
          </a:ln>
          <a:effectLst/>
        </p:spPr>
        <p:txBody>
          <a:bodyPr>
            <a:spAutoFit/>
          </a:bodyPr>
          <a:lstStyle/>
          <a:p>
            <a:pPr>
              <a:spcBef>
                <a:spcPct val="50000"/>
              </a:spcBef>
            </a:pPr>
            <a:r>
              <a:rPr lang="en-US" altLang="zh-CN" sz="1600">
                <a:latin typeface="Consolas" pitchFamily="49" charset="0"/>
                <a:cs typeface="Consolas" pitchFamily="49" charset="0"/>
              </a:rPr>
              <a:t>3</a:t>
            </a:r>
          </a:p>
        </p:txBody>
      </p:sp>
      <p:sp>
        <p:nvSpPr>
          <p:cNvPr id="99422" name="Rectangle 94"/>
          <p:cNvSpPr>
            <a:spLocks noChangeArrowheads="1"/>
          </p:cNvSpPr>
          <p:nvPr/>
        </p:nvSpPr>
        <p:spPr bwMode="auto">
          <a:xfrm>
            <a:off x="1504925" y="2276373"/>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423" name="Rectangle 95"/>
          <p:cNvSpPr>
            <a:spLocks noChangeArrowheads="1"/>
          </p:cNvSpPr>
          <p:nvPr/>
        </p:nvSpPr>
        <p:spPr bwMode="auto">
          <a:xfrm>
            <a:off x="1865287" y="2276373"/>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424" name="Rectangle 96"/>
          <p:cNvSpPr>
            <a:spLocks noChangeArrowheads="1"/>
          </p:cNvSpPr>
          <p:nvPr/>
        </p:nvSpPr>
        <p:spPr bwMode="auto">
          <a:xfrm>
            <a:off x="2225650" y="2276373"/>
            <a:ext cx="360362"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a:p>
        </p:txBody>
      </p:sp>
      <p:sp>
        <p:nvSpPr>
          <p:cNvPr id="99425" name="Rectangle 97"/>
          <p:cNvSpPr>
            <a:spLocks noChangeArrowheads="1"/>
          </p:cNvSpPr>
          <p:nvPr/>
        </p:nvSpPr>
        <p:spPr bwMode="auto">
          <a:xfrm>
            <a:off x="2586012" y="2276373"/>
            <a:ext cx="360363"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a:p>
        </p:txBody>
      </p:sp>
      <p:sp>
        <p:nvSpPr>
          <p:cNvPr id="99426" name="Rectangle 98"/>
          <p:cNvSpPr>
            <a:spLocks noChangeArrowheads="1"/>
          </p:cNvSpPr>
          <p:nvPr/>
        </p:nvSpPr>
        <p:spPr bwMode="auto">
          <a:xfrm>
            <a:off x="2944787" y="2276373"/>
            <a:ext cx="360363"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pPr algn="ctr"/>
            <a:r>
              <a:rPr lang="zh-CN" altLang="en-US" smtClean="0">
                <a:sym typeface="Wingdings"/>
              </a:rPr>
              <a:t></a:t>
            </a:r>
            <a:endParaRPr lang="zh-CN" altLang="zh-CN"/>
          </a:p>
        </p:txBody>
      </p:sp>
      <p:sp>
        <p:nvSpPr>
          <p:cNvPr id="99427" name="Rectangle 99"/>
          <p:cNvSpPr>
            <a:spLocks noChangeArrowheads="1"/>
          </p:cNvSpPr>
          <p:nvPr/>
        </p:nvSpPr>
        <p:spPr bwMode="auto">
          <a:xfrm>
            <a:off x="3305150" y="2276373"/>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428" name="Text Box 100"/>
          <p:cNvSpPr txBox="1">
            <a:spLocks noChangeArrowheads="1"/>
          </p:cNvSpPr>
          <p:nvPr/>
        </p:nvSpPr>
        <p:spPr bwMode="auto">
          <a:xfrm>
            <a:off x="1000100" y="2300186"/>
            <a:ext cx="431800" cy="336550"/>
          </a:xfrm>
          <a:prstGeom prst="rect">
            <a:avLst/>
          </a:prstGeom>
          <a:noFill/>
          <a:ln w="38100" algn="ctr">
            <a:noFill/>
            <a:miter lim="800000"/>
            <a:headEnd/>
            <a:tailEnd/>
          </a:ln>
          <a:effectLst/>
        </p:spPr>
        <p:txBody>
          <a:bodyPr>
            <a:spAutoFit/>
          </a:bodyPr>
          <a:lstStyle/>
          <a:p>
            <a:pPr>
              <a:spcBef>
                <a:spcPct val="50000"/>
              </a:spcBef>
            </a:pPr>
            <a:r>
              <a:rPr lang="en-US" altLang="zh-CN" sz="1600">
                <a:latin typeface="Consolas" pitchFamily="49" charset="0"/>
                <a:cs typeface="Consolas" pitchFamily="49" charset="0"/>
              </a:rPr>
              <a:t>4</a:t>
            </a:r>
          </a:p>
        </p:txBody>
      </p:sp>
      <p:sp>
        <p:nvSpPr>
          <p:cNvPr id="99429" name="Rectangle 101"/>
          <p:cNvSpPr>
            <a:spLocks noChangeArrowheads="1"/>
          </p:cNvSpPr>
          <p:nvPr/>
        </p:nvSpPr>
        <p:spPr bwMode="auto">
          <a:xfrm>
            <a:off x="1504925" y="2636736"/>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430" name="Rectangle 102"/>
          <p:cNvSpPr>
            <a:spLocks noChangeArrowheads="1"/>
          </p:cNvSpPr>
          <p:nvPr/>
        </p:nvSpPr>
        <p:spPr bwMode="auto">
          <a:xfrm>
            <a:off x="1865287" y="2636736"/>
            <a:ext cx="360363"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431" name="Rectangle 103"/>
          <p:cNvSpPr>
            <a:spLocks noChangeArrowheads="1"/>
          </p:cNvSpPr>
          <p:nvPr/>
        </p:nvSpPr>
        <p:spPr bwMode="auto">
          <a:xfrm>
            <a:off x="2225650" y="2636736"/>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432" name="Rectangle 104"/>
          <p:cNvSpPr>
            <a:spLocks noChangeArrowheads="1"/>
          </p:cNvSpPr>
          <p:nvPr/>
        </p:nvSpPr>
        <p:spPr bwMode="auto">
          <a:xfrm>
            <a:off x="2586012" y="2636736"/>
            <a:ext cx="360363"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433" name="Rectangle 105"/>
          <p:cNvSpPr>
            <a:spLocks noChangeArrowheads="1"/>
          </p:cNvSpPr>
          <p:nvPr/>
        </p:nvSpPr>
        <p:spPr bwMode="auto">
          <a:xfrm>
            <a:off x="2944787" y="2636736"/>
            <a:ext cx="360363"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434" name="Rectangle 106"/>
          <p:cNvSpPr>
            <a:spLocks noChangeArrowheads="1"/>
          </p:cNvSpPr>
          <p:nvPr/>
        </p:nvSpPr>
        <p:spPr bwMode="auto">
          <a:xfrm>
            <a:off x="3305150" y="2636736"/>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99435" name="Text Box 107"/>
          <p:cNvSpPr txBox="1">
            <a:spLocks noChangeArrowheads="1"/>
          </p:cNvSpPr>
          <p:nvPr/>
        </p:nvSpPr>
        <p:spPr bwMode="auto">
          <a:xfrm>
            <a:off x="1000100" y="2660548"/>
            <a:ext cx="431800" cy="336550"/>
          </a:xfrm>
          <a:prstGeom prst="rect">
            <a:avLst/>
          </a:prstGeom>
          <a:noFill/>
          <a:ln w="38100" algn="ctr">
            <a:noFill/>
            <a:miter lim="800000"/>
            <a:headEnd/>
            <a:tailEnd/>
          </a:ln>
          <a:effectLst/>
        </p:spPr>
        <p:txBody>
          <a:bodyPr>
            <a:spAutoFit/>
          </a:bodyPr>
          <a:lstStyle/>
          <a:p>
            <a:pPr>
              <a:spcBef>
                <a:spcPct val="50000"/>
              </a:spcBef>
            </a:pPr>
            <a:r>
              <a:rPr lang="en-US" altLang="zh-CN" sz="1600">
                <a:latin typeface="Consolas" pitchFamily="49" charset="0"/>
                <a:cs typeface="Consolas" pitchFamily="49" charset="0"/>
              </a:rPr>
              <a:t>5</a:t>
            </a:r>
          </a:p>
        </p:txBody>
      </p:sp>
      <p:sp>
        <p:nvSpPr>
          <p:cNvPr id="99436" name="Text Box 108"/>
          <p:cNvSpPr txBox="1">
            <a:spLocks noChangeArrowheads="1"/>
          </p:cNvSpPr>
          <p:nvPr/>
        </p:nvSpPr>
        <p:spPr bwMode="auto">
          <a:xfrm>
            <a:off x="4311659" y="692048"/>
            <a:ext cx="4533870" cy="2031325"/>
          </a:xfrm>
          <a:prstGeom prst="rect">
            <a:avLst/>
          </a:prstGeom>
          <a:noFill/>
          <a:ln w="38100" algn="ctr">
            <a:noFill/>
            <a:miter lim="800000"/>
            <a:headEnd/>
            <a:tailEnd/>
          </a:ln>
          <a:effectLst/>
        </p:spPr>
        <p:txBody>
          <a:bodyPr wrap="square">
            <a:spAutoFit/>
          </a:bodyPr>
          <a:lstStyle/>
          <a:p>
            <a:pPr algn="l"/>
            <a:r>
              <a:rPr lang="en-US" altLang="zh-CN" sz="1800" dirty="0" err="1">
                <a:latin typeface="Consolas" pitchFamily="49" charset="0"/>
                <a:ea typeface="仿宋" pitchFamily="49" charset="-122"/>
                <a:cs typeface="Consolas" pitchFamily="49" charset="0"/>
              </a:rPr>
              <a:t>int</a:t>
            </a:r>
            <a:r>
              <a:rPr lang="en-US" altLang="zh-CN" sz="1800" dirty="0">
                <a:latin typeface="Consolas" pitchFamily="49" charset="0"/>
                <a:ea typeface="仿宋" pitchFamily="49" charset="-122"/>
                <a:cs typeface="Consolas" pitchFamily="49" charset="0"/>
              </a:rPr>
              <a:t> mg[</a:t>
            </a:r>
            <a:r>
              <a:rPr lang="en-US" altLang="zh-CN" sz="1800" dirty="0" err="1">
                <a:latin typeface="Consolas" pitchFamily="49" charset="0"/>
                <a:ea typeface="仿宋" pitchFamily="49" charset="-122"/>
                <a:cs typeface="Consolas" pitchFamily="49" charset="0"/>
              </a:rPr>
              <a:t>M+2</a:t>
            </a:r>
            <a:r>
              <a:rPr lang="en-US" altLang="zh-CN" sz="1800" dirty="0">
                <a:latin typeface="Consolas" pitchFamily="49" charset="0"/>
                <a:ea typeface="仿宋" pitchFamily="49" charset="-122"/>
                <a:cs typeface="Consolas" pitchFamily="49" charset="0"/>
              </a:rPr>
              <a:t>][</a:t>
            </a:r>
            <a:r>
              <a:rPr lang="en-US" altLang="zh-CN" sz="1800" dirty="0" err="1">
                <a:latin typeface="Consolas" pitchFamily="49" charset="0"/>
                <a:ea typeface="仿宋" pitchFamily="49" charset="-122"/>
                <a:cs typeface="Consolas" pitchFamily="49" charset="0"/>
              </a:rPr>
              <a:t>N+2</a:t>
            </a:r>
            <a:r>
              <a:rPr lang="en-US" altLang="zh-CN" sz="1800" smtClean="0">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en-US" altLang="zh-CN" sz="1800" i="1" smtClean="0">
                <a:solidFill>
                  <a:srgbClr val="00B0F0"/>
                </a:solidFill>
                <a:latin typeface="Consolas" pitchFamily="49" charset="0"/>
                <a:ea typeface="仿宋" pitchFamily="49" charset="-122"/>
                <a:cs typeface="Consolas" pitchFamily="49" charset="0"/>
              </a:rPr>
              <a:t>M</a:t>
            </a:r>
            <a:r>
              <a:rPr lang="en-US" altLang="zh-CN" sz="1800" smtClean="0">
                <a:solidFill>
                  <a:srgbClr val="00B0F0"/>
                </a:solidFill>
                <a:latin typeface="Consolas" pitchFamily="49" charset="0"/>
                <a:ea typeface="仿宋" pitchFamily="49" charset="-122"/>
                <a:cs typeface="Consolas" pitchFamily="49" charset="0"/>
              </a:rPr>
              <a:t>=4</a:t>
            </a:r>
            <a:r>
              <a:rPr lang="zh-CN" altLang="en-US" sz="1800" smtClean="0">
                <a:solidFill>
                  <a:srgbClr val="00B0F0"/>
                </a:solidFill>
                <a:latin typeface="Consolas" pitchFamily="49" charset="0"/>
                <a:ea typeface="仿宋" pitchFamily="49" charset="-122"/>
                <a:cs typeface="Consolas" pitchFamily="49" charset="0"/>
              </a:rPr>
              <a:t>，</a:t>
            </a:r>
            <a:r>
              <a:rPr lang="en-US" altLang="zh-CN" sz="1800" i="1" smtClean="0">
                <a:solidFill>
                  <a:srgbClr val="00B0F0"/>
                </a:solidFill>
                <a:latin typeface="Consolas" pitchFamily="49" charset="0"/>
                <a:ea typeface="仿宋" pitchFamily="49" charset="-122"/>
                <a:cs typeface="Consolas" pitchFamily="49" charset="0"/>
              </a:rPr>
              <a:t>N</a:t>
            </a:r>
            <a:r>
              <a:rPr lang="en-US" altLang="zh-CN" sz="1800" smtClean="0">
                <a:solidFill>
                  <a:srgbClr val="00B0F0"/>
                </a:solidFill>
                <a:latin typeface="Consolas" pitchFamily="49" charset="0"/>
                <a:ea typeface="仿宋" pitchFamily="49" charset="-122"/>
                <a:cs typeface="Consolas" pitchFamily="49" charset="0"/>
              </a:rPr>
              <a:t>=4</a:t>
            </a:r>
            <a:endParaRPr lang="en-US" altLang="zh-CN" sz="1800" dirty="0">
              <a:solidFill>
                <a:srgbClr val="00B0F0"/>
              </a:solidFill>
              <a:latin typeface="Consolas" pitchFamily="49" charset="0"/>
              <a:ea typeface="仿宋" pitchFamily="49" charset="-122"/>
              <a:cs typeface="Consolas" pitchFamily="49" charset="0"/>
            </a:endParaRPr>
          </a:p>
          <a:p>
            <a:pPr algn="l"/>
            <a:r>
              <a:rPr lang="en-US" altLang="zh-CN" sz="1800" smtClean="0">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1</a:t>
            </a:r>
            <a:r>
              <a:rPr lang="zh-CN" altLang="en-US" sz="1800" smtClean="0">
                <a:solidFill>
                  <a:srgbClr val="FF00FF"/>
                </a:solidFill>
                <a:latin typeface="Consolas" pitchFamily="49" charset="0"/>
                <a:ea typeface="仿宋" pitchFamily="49" charset="-122"/>
                <a:cs typeface="Consolas" pitchFamily="49" charset="0"/>
              </a:rPr>
              <a:t>，</a:t>
            </a:r>
            <a:r>
              <a:rPr lang="en-US" altLang="zh-CN" sz="1800" smtClean="0">
                <a:solidFill>
                  <a:srgbClr val="FF00FF"/>
                </a:solidFill>
                <a:latin typeface="Consolas" pitchFamily="49" charset="0"/>
                <a:ea typeface="仿宋" pitchFamily="49" charset="-122"/>
                <a:cs typeface="Consolas" pitchFamily="49" charset="0"/>
              </a:rPr>
              <a:t> 1</a:t>
            </a:r>
            <a:r>
              <a:rPr lang="zh-CN" altLang="en-US" sz="1800" smtClean="0">
                <a:solidFill>
                  <a:srgbClr val="FF00FF"/>
                </a:solidFill>
                <a:latin typeface="Consolas" pitchFamily="49" charset="0"/>
                <a:ea typeface="仿宋" pitchFamily="49" charset="-122"/>
                <a:cs typeface="Consolas" pitchFamily="49" charset="0"/>
              </a:rPr>
              <a:t>，</a:t>
            </a:r>
            <a:r>
              <a:rPr lang="en-US" altLang="zh-CN" sz="1800" smtClean="0">
                <a:solidFill>
                  <a:srgbClr val="FF00FF"/>
                </a:solidFill>
                <a:latin typeface="Consolas" pitchFamily="49" charset="0"/>
                <a:ea typeface="仿宋" pitchFamily="49" charset="-122"/>
                <a:cs typeface="Consolas" pitchFamily="49" charset="0"/>
              </a:rPr>
              <a:t> 1</a:t>
            </a:r>
            <a:r>
              <a:rPr lang="zh-CN" altLang="en-US" sz="1800" smtClean="0">
                <a:solidFill>
                  <a:srgbClr val="FF00FF"/>
                </a:solidFill>
                <a:latin typeface="Consolas" pitchFamily="49" charset="0"/>
                <a:ea typeface="仿宋" pitchFamily="49" charset="-122"/>
                <a:cs typeface="Consolas" pitchFamily="49" charset="0"/>
              </a:rPr>
              <a:t>，</a:t>
            </a:r>
            <a:r>
              <a:rPr lang="en-US" altLang="zh-CN" sz="1800" smtClean="0">
                <a:solidFill>
                  <a:srgbClr val="FF00FF"/>
                </a:solidFill>
                <a:latin typeface="Consolas" pitchFamily="49" charset="0"/>
                <a:ea typeface="仿宋" pitchFamily="49" charset="-122"/>
                <a:cs typeface="Consolas" pitchFamily="49" charset="0"/>
              </a:rPr>
              <a:t> 1</a:t>
            </a:r>
            <a:r>
              <a:rPr lang="zh-CN" altLang="en-US" sz="1800" smtClean="0">
                <a:solidFill>
                  <a:srgbClr val="FF00FF"/>
                </a:solidFill>
                <a:latin typeface="Consolas" pitchFamily="49" charset="0"/>
                <a:ea typeface="仿宋" pitchFamily="49" charset="-122"/>
                <a:cs typeface="Consolas" pitchFamily="49" charset="0"/>
              </a:rPr>
              <a:t>，</a:t>
            </a:r>
            <a:r>
              <a:rPr lang="en-US" altLang="zh-CN" sz="1800" smtClean="0">
                <a:solidFill>
                  <a:srgbClr val="FF00FF"/>
                </a:solidFill>
                <a:latin typeface="Consolas" pitchFamily="49" charset="0"/>
                <a:ea typeface="仿宋" pitchFamily="49" charset="-122"/>
                <a:cs typeface="Consolas" pitchFamily="49" charset="0"/>
              </a:rPr>
              <a:t> 1</a:t>
            </a:r>
            <a:r>
              <a:rPr lang="zh-CN" altLang="en-US" sz="1800" smtClean="0">
                <a:solidFill>
                  <a:srgbClr val="FF00FF"/>
                </a:solidFill>
                <a:latin typeface="Consolas" pitchFamily="49" charset="0"/>
                <a:ea typeface="仿宋" pitchFamily="49" charset="-122"/>
                <a:cs typeface="Consolas" pitchFamily="49" charset="0"/>
              </a:rPr>
              <a:t>，</a:t>
            </a:r>
            <a:r>
              <a:rPr lang="en-US" altLang="zh-CN" sz="1800" smtClean="0">
                <a:solidFill>
                  <a:srgbClr val="FF00FF"/>
                </a:solidFill>
                <a:latin typeface="Consolas" pitchFamily="49" charset="0"/>
                <a:ea typeface="仿宋" pitchFamily="49" charset="-122"/>
                <a:cs typeface="Consolas" pitchFamily="49" charset="0"/>
              </a:rPr>
              <a:t> 1</a:t>
            </a:r>
            <a:r>
              <a:rPr lang="en-US" altLang="zh-CN" sz="1800" smtClean="0">
                <a:latin typeface="Consolas" pitchFamily="49" charset="0"/>
                <a:ea typeface="仿宋" pitchFamily="49" charset="-122"/>
                <a:cs typeface="Consolas" pitchFamily="49" charset="0"/>
              </a:rPr>
              <a:t>}</a:t>
            </a:r>
            <a:r>
              <a:rPr lang="zh-CN" altLang="en-US" sz="1800" smtClean="0">
                <a:latin typeface="Consolas" pitchFamily="49" charset="0"/>
                <a:ea typeface="仿宋" pitchFamily="49" charset="-122"/>
                <a:cs typeface="Consolas" pitchFamily="49" charset="0"/>
              </a:rPr>
              <a:t>，</a:t>
            </a:r>
            <a:endParaRPr lang="en-US" altLang="zh-CN" sz="1800" dirty="0">
              <a:latin typeface="Consolas" pitchFamily="49" charset="0"/>
              <a:ea typeface="仿宋" pitchFamily="49" charset="-122"/>
              <a:cs typeface="Consolas" pitchFamily="49" charset="0"/>
            </a:endParaRPr>
          </a:p>
          <a:p>
            <a:pPr algn="l"/>
            <a:r>
              <a:rPr lang="en-US" altLang="zh-CN" sz="1800">
                <a:latin typeface="Consolas" pitchFamily="49" charset="0"/>
                <a:ea typeface="仿宋" pitchFamily="49" charset="-122"/>
                <a:cs typeface="Consolas" pitchFamily="49" charset="0"/>
              </a:rPr>
              <a:t>  </a:t>
            </a:r>
            <a:r>
              <a:rPr lang="en-US" altLang="zh-CN" sz="1800" smtClean="0">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 0</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 0</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 0</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 1</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1</a:t>
            </a:r>
            <a:r>
              <a:rPr lang="en-US" altLang="zh-CN" sz="1800" smtClean="0">
                <a:latin typeface="Consolas" pitchFamily="49" charset="0"/>
                <a:ea typeface="仿宋" pitchFamily="49" charset="-122"/>
                <a:cs typeface="Consolas" pitchFamily="49" charset="0"/>
              </a:rPr>
              <a:t>}</a:t>
            </a:r>
            <a:r>
              <a:rPr lang="zh-CN" altLang="en-US" sz="1800" smtClean="0">
                <a:latin typeface="Consolas" pitchFamily="49" charset="0"/>
                <a:ea typeface="仿宋" pitchFamily="49" charset="-122"/>
                <a:cs typeface="Consolas" pitchFamily="49" charset="0"/>
              </a:rPr>
              <a:t>，</a:t>
            </a:r>
            <a:endParaRPr lang="en-US" altLang="zh-CN" sz="1800" dirty="0">
              <a:latin typeface="Consolas" pitchFamily="49" charset="0"/>
              <a:ea typeface="仿宋" pitchFamily="49" charset="-122"/>
              <a:cs typeface="Consolas" pitchFamily="49" charset="0"/>
            </a:endParaRPr>
          </a:p>
          <a:p>
            <a:pPr algn="l"/>
            <a:r>
              <a:rPr lang="en-US" altLang="zh-CN" sz="1800">
                <a:latin typeface="Consolas" pitchFamily="49" charset="0"/>
                <a:ea typeface="仿宋" pitchFamily="49" charset="-122"/>
                <a:cs typeface="Consolas" pitchFamily="49" charset="0"/>
              </a:rPr>
              <a:t> </a:t>
            </a:r>
            <a:r>
              <a:rPr lang="en-US" altLang="zh-CN" sz="1800" smtClean="0">
                <a:latin typeface="Consolas" pitchFamily="49" charset="0"/>
                <a:ea typeface="仿宋" pitchFamily="49" charset="-122"/>
                <a:cs typeface="Consolas" pitchFamily="49" charset="0"/>
              </a:rPr>
              <a:t>  </a:t>
            </a:r>
            <a:r>
              <a:rPr lang="en-US" altLang="zh-CN" sz="1800">
                <a:latin typeface="Consolas" pitchFamily="49" charset="0"/>
                <a:ea typeface="仿宋" pitchFamily="49" charset="-122"/>
                <a:cs typeface="Consolas" pitchFamily="49" charset="0"/>
              </a:rPr>
              <a:t>{</a:t>
            </a:r>
            <a:r>
              <a:rPr lang="en-US" altLang="zh-CN" sz="1800" smtClean="0">
                <a:solidFill>
                  <a:srgbClr val="FF00FF"/>
                </a:solidFill>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 0</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 1</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 0</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 0</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1</a:t>
            </a:r>
            <a:r>
              <a:rPr lang="en-US" altLang="zh-CN" sz="1800" smtClean="0">
                <a:latin typeface="Consolas" pitchFamily="49" charset="0"/>
                <a:ea typeface="仿宋" pitchFamily="49" charset="-122"/>
                <a:cs typeface="Consolas" pitchFamily="49" charset="0"/>
              </a:rPr>
              <a:t>}</a:t>
            </a:r>
            <a:r>
              <a:rPr lang="zh-CN" altLang="en-US" sz="1800" smtClean="0">
                <a:latin typeface="Consolas" pitchFamily="49" charset="0"/>
                <a:ea typeface="仿宋" pitchFamily="49" charset="-122"/>
                <a:cs typeface="Consolas" pitchFamily="49" charset="0"/>
              </a:rPr>
              <a:t>，</a:t>
            </a:r>
            <a:endParaRPr lang="en-US" altLang="zh-CN" sz="1800" dirty="0">
              <a:latin typeface="Consolas" pitchFamily="49" charset="0"/>
              <a:ea typeface="仿宋" pitchFamily="49" charset="-122"/>
              <a:cs typeface="Consolas" pitchFamily="49" charset="0"/>
            </a:endParaRPr>
          </a:p>
          <a:p>
            <a:pPr algn="l"/>
            <a:r>
              <a:rPr lang="en-US" altLang="zh-CN" sz="1800">
                <a:latin typeface="Consolas" pitchFamily="49" charset="0"/>
                <a:ea typeface="仿宋" pitchFamily="49" charset="-122"/>
                <a:cs typeface="Consolas" pitchFamily="49" charset="0"/>
              </a:rPr>
              <a:t>  </a:t>
            </a:r>
            <a:r>
              <a:rPr lang="en-US" altLang="zh-CN" sz="1800" smtClean="0">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 0</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 0</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 0</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 1 </a:t>
            </a:r>
            <a:r>
              <a:rPr lang="zh-CN" altLang="en-US" sz="1800" smtClean="0">
                <a:latin typeface="Consolas" pitchFamily="49" charset="0"/>
                <a:ea typeface="仿宋" pitchFamily="49" charset="-122"/>
                <a:cs typeface="Consolas" pitchFamily="49" charset="0"/>
              </a:rPr>
              <a:t>，</a:t>
            </a:r>
            <a:r>
              <a:rPr lang="en-US" altLang="zh-CN" sz="1800" smtClean="0">
                <a:solidFill>
                  <a:srgbClr val="FF00FF"/>
                </a:solidFill>
                <a:latin typeface="Consolas" pitchFamily="49" charset="0"/>
                <a:ea typeface="仿宋" pitchFamily="49" charset="-122"/>
                <a:cs typeface="Consolas" pitchFamily="49" charset="0"/>
              </a:rPr>
              <a:t>1</a:t>
            </a:r>
            <a:r>
              <a:rPr lang="en-US" altLang="zh-CN" sz="1800" smtClean="0">
                <a:latin typeface="Consolas" pitchFamily="49" charset="0"/>
                <a:ea typeface="仿宋" pitchFamily="49" charset="-122"/>
                <a:cs typeface="Consolas" pitchFamily="49" charset="0"/>
              </a:rPr>
              <a:t>}</a:t>
            </a:r>
            <a:r>
              <a:rPr lang="zh-CN" altLang="en-US" sz="1800" smtClean="0">
                <a:latin typeface="Consolas" pitchFamily="49" charset="0"/>
                <a:ea typeface="仿宋" pitchFamily="49" charset="-122"/>
                <a:cs typeface="Consolas" pitchFamily="49" charset="0"/>
              </a:rPr>
              <a:t>，</a:t>
            </a:r>
            <a:endParaRPr lang="en-US" altLang="zh-CN" sz="1800" dirty="0">
              <a:latin typeface="Consolas" pitchFamily="49" charset="0"/>
              <a:ea typeface="仿宋" pitchFamily="49" charset="-122"/>
              <a:cs typeface="Consolas" pitchFamily="49" charset="0"/>
            </a:endParaRPr>
          </a:p>
          <a:p>
            <a:pPr algn="l"/>
            <a:r>
              <a:rPr lang="en-US" altLang="zh-CN" sz="1800">
                <a:latin typeface="Consolas" pitchFamily="49" charset="0"/>
                <a:ea typeface="仿宋" pitchFamily="49" charset="-122"/>
                <a:cs typeface="Consolas" pitchFamily="49" charset="0"/>
              </a:rPr>
              <a:t> </a:t>
            </a:r>
            <a:r>
              <a:rPr lang="en-US" altLang="zh-CN" sz="1800" smtClean="0">
                <a:latin typeface="Consolas" pitchFamily="49" charset="0"/>
                <a:ea typeface="仿宋" pitchFamily="49" charset="-122"/>
                <a:cs typeface="Consolas" pitchFamily="49" charset="0"/>
              </a:rPr>
              <a:t>  </a:t>
            </a:r>
            <a:r>
              <a:rPr lang="en-US" altLang="zh-CN" sz="1800">
                <a:latin typeface="Consolas" pitchFamily="49" charset="0"/>
                <a:ea typeface="仿宋" pitchFamily="49" charset="-122"/>
                <a:cs typeface="Consolas" pitchFamily="49" charset="0"/>
              </a:rPr>
              <a:t>{</a:t>
            </a:r>
            <a:r>
              <a:rPr lang="en-US" altLang="zh-CN" sz="1800" smtClean="0">
                <a:solidFill>
                  <a:srgbClr val="FF00FF"/>
                </a:solidFill>
                <a:latin typeface="Consolas" pitchFamily="49" charset="0"/>
                <a:ea typeface="仿宋" pitchFamily="49" charset="-122"/>
                <a:cs typeface="Consolas" pitchFamily="49" charset="0"/>
              </a:rPr>
              <a:t>1</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 1</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 0</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 0</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 0</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1</a:t>
            </a:r>
            <a:r>
              <a:rPr lang="en-US" altLang="zh-CN" sz="1800" smtClean="0">
                <a:latin typeface="Consolas" pitchFamily="49" charset="0"/>
                <a:ea typeface="仿宋" pitchFamily="49" charset="-122"/>
                <a:cs typeface="Consolas" pitchFamily="49" charset="0"/>
              </a:rPr>
              <a:t>}</a:t>
            </a:r>
            <a:r>
              <a:rPr lang="zh-CN" altLang="en-US" sz="1800" smtClean="0">
                <a:latin typeface="Consolas" pitchFamily="49" charset="0"/>
                <a:ea typeface="仿宋" pitchFamily="49" charset="-122"/>
                <a:cs typeface="Consolas" pitchFamily="49" charset="0"/>
              </a:rPr>
              <a:t>，</a:t>
            </a:r>
            <a:endParaRPr lang="en-US" altLang="zh-CN" sz="1800" dirty="0">
              <a:latin typeface="Consolas" pitchFamily="49" charset="0"/>
              <a:ea typeface="仿宋" pitchFamily="49" charset="-122"/>
              <a:cs typeface="Consolas" pitchFamily="49" charset="0"/>
            </a:endParaRPr>
          </a:p>
          <a:p>
            <a:pPr algn="l"/>
            <a:r>
              <a:rPr lang="en-US" altLang="zh-CN" sz="1800">
                <a:latin typeface="Consolas" pitchFamily="49" charset="0"/>
                <a:ea typeface="仿宋" pitchFamily="49" charset="-122"/>
                <a:cs typeface="Consolas" pitchFamily="49" charset="0"/>
              </a:rPr>
              <a:t>  </a:t>
            </a:r>
            <a:r>
              <a:rPr lang="en-US" altLang="zh-CN" sz="1800" smtClean="0">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1</a:t>
            </a:r>
            <a:r>
              <a:rPr lang="zh-CN" altLang="en-US" sz="1800" smtClean="0">
                <a:solidFill>
                  <a:srgbClr val="FF00FF"/>
                </a:solidFill>
                <a:latin typeface="Consolas" pitchFamily="49" charset="0"/>
                <a:ea typeface="仿宋" pitchFamily="49" charset="-122"/>
                <a:cs typeface="Consolas" pitchFamily="49" charset="0"/>
              </a:rPr>
              <a:t>，</a:t>
            </a:r>
            <a:r>
              <a:rPr lang="en-US" altLang="zh-CN" sz="1800" smtClean="0">
                <a:solidFill>
                  <a:srgbClr val="FF00FF"/>
                </a:solidFill>
                <a:latin typeface="Consolas" pitchFamily="49" charset="0"/>
                <a:ea typeface="仿宋" pitchFamily="49" charset="-122"/>
                <a:cs typeface="Consolas" pitchFamily="49" charset="0"/>
              </a:rPr>
              <a:t> 1</a:t>
            </a:r>
            <a:r>
              <a:rPr lang="zh-CN" altLang="en-US" sz="1800" smtClean="0">
                <a:solidFill>
                  <a:srgbClr val="FF00FF"/>
                </a:solidFill>
                <a:latin typeface="Consolas" pitchFamily="49" charset="0"/>
                <a:ea typeface="仿宋" pitchFamily="49" charset="-122"/>
                <a:cs typeface="Consolas" pitchFamily="49" charset="0"/>
              </a:rPr>
              <a:t>，</a:t>
            </a:r>
            <a:r>
              <a:rPr lang="en-US" altLang="zh-CN" sz="1800" smtClean="0">
                <a:solidFill>
                  <a:srgbClr val="FF00FF"/>
                </a:solidFill>
                <a:latin typeface="Consolas" pitchFamily="49" charset="0"/>
                <a:ea typeface="仿宋" pitchFamily="49" charset="-122"/>
                <a:cs typeface="Consolas" pitchFamily="49" charset="0"/>
              </a:rPr>
              <a:t> 1</a:t>
            </a:r>
            <a:r>
              <a:rPr lang="zh-CN" altLang="en-US" sz="1800" smtClean="0">
                <a:solidFill>
                  <a:srgbClr val="FF00FF"/>
                </a:solidFill>
                <a:latin typeface="Consolas" pitchFamily="49" charset="0"/>
                <a:ea typeface="仿宋" pitchFamily="49" charset="-122"/>
                <a:cs typeface="Consolas" pitchFamily="49" charset="0"/>
              </a:rPr>
              <a:t>，</a:t>
            </a:r>
            <a:r>
              <a:rPr lang="en-US" altLang="zh-CN" sz="1800" smtClean="0">
                <a:solidFill>
                  <a:srgbClr val="FF00FF"/>
                </a:solidFill>
                <a:latin typeface="Consolas" pitchFamily="49" charset="0"/>
                <a:ea typeface="仿宋" pitchFamily="49" charset="-122"/>
                <a:cs typeface="Consolas" pitchFamily="49" charset="0"/>
              </a:rPr>
              <a:t> 1</a:t>
            </a:r>
            <a:r>
              <a:rPr lang="zh-CN" altLang="en-US" sz="1800" smtClean="0">
                <a:solidFill>
                  <a:srgbClr val="FF00FF"/>
                </a:solidFill>
                <a:latin typeface="Consolas" pitchFamily="49" charset="0"/>
                <a:ea typeface="仿宋" pitchFamily="49" charset="-122"/>
                <a:cs typeface="Consolas" pitchFamily="49" charset="0"/>
              </a:rPr>
              <a:t>，</a:t>
            </a:r>
            <a:r>
              <a:rPr lang="en-US" altLang="zh-CN" sz="1800" smtClean="0">
                <a:solidFill>
                  <a:srgbClr val="FF00FF"/>
                </a:solidFill>
                <a:latin typeface="Consolas" pitchFamily="49" charset="0"/>
                <a:ea typeface="仿宋" pitchFamily="49" charset="-122"/>
                <a:cs typeface="Consolas" pitchFamily="49" charset="0"/>
              </a:rPr>
              <a:t> 1</a:t>
            </a:r>
            <a:r>
              <a:rPr lang="zh-CN" altLang="en-US" sz="1800" smtClean="0">
                <a:solidFill>
                  <a:srgbClr val="FF00FF"/>
                </a:solidFill>
                <a:latin typeface="Consolas" pitchFamily="49" charset="0"/>
                <a:ea typeface="仿宋" pitchFamily="49" charset="-122"/>
                <a:cs typeface="Consolas" pitchFamily="49" charset="0"/>
              </a:rPr>
              <a:t>，</a:t>
            </a:r>
            <a:r>
              <a:rPr lang="en-US" altLang="zh-CN" sz="1800" smtClean="0">
                <a:solidFill>
                  <a:srgbClr val="FF00FF"/>
                </a:solidFill>
                <a:latin typeface="Consolas" pitchFamily="49" charset="0"/>
                <a:ea typeface="仿宋" pitchFamily="49" charset="-122"/>
                <a:cs typeface="Consolas" pitchFamily="49" charset="0"/>
              </a:rPr>
              <a:t> 1</a:t>
            </a:r>
            <a:r>
              <a:rPr lang="en-US" altLang="zh-CN" sz="1800" dirty="0">
                <a:latin typeface="Consolas" pitchFamily="49" charset="0"/>
                <a:ea typeface="仿宋" pitchFamily="49" charset="-122"/>
                <a:cs typeface="Consolas" pitchFamily="49" charset="0"/>
              </a:rPr>
              <a:t>}  };</a:t>
            </a:r>
          </a:p>
        </p:txBody>
      </p:sp>
      <p:sp>
        <p:nvSpPr>
          <p:cNvPr id="99437" name="Text Box 109"/>
          <p:cNvSpPr txBox="1">
            <a:spLocks noChangeArrowheads="1"/>
          </p:cNvSpPr>
          <p:nvPr/>
        </p:nvSpPr>
        <p:spPr bwMode="auto">
          <a:xfrm>
            <a:off x="539751" y="3573463"/>
            <a:ext cx="4175126" cy="1603104"/>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lIns="180000" tIns="108000" bIns="108000">
            <a:spAutoFit/>
          </a:bodyPr>
          <a:lstStyle/>
          <a:p>
            <a:pPr algn="l"/>
            <a:r>
              <a:rPr lang="en-US" altLang="zh-CN" sz="1800" dirty="0">
                <a:solidFill>
                  <a:srgbClr val="0000FF"/>
                </a:solidFill>
                <a:latin typeface="Consolas" pitchFamily="49" charset="0"/>
                <a:cs typeface="Consolas" pitchFamily="49" charset="0"/>
              </a:rPr>
              <a:t>void main()</a:t>
            </a:r>
          </a:p>
          <a:p>
            <a:pPr algn="l"/>
            <a:r>
              <a:rPr lang="en-US" altLang="zh-CN" sz="1800" smtClean="0">
                <a:solidFill>
                  <a:srgbClr val="0000FF"/>
                </a:solidFill>
                <a:latin typeface="Consolas" pitchFamily="49" charset="0"/>
                <a:cs typeface="Consolas" pitchFamily="49" charset="0"/>
              </a:rPr>
              <a:t>{  PathType </a:t>
            </a:r>
            <a:r>
              <a:rPr lang="en-US" altLang="zh-CN" sz="1800" dirty="0">
                <a:solidFill>
                  <a:srgbClr val="0000FF"/>
                </a:solidFill>
                <a:latin typeface="Consolas" pitchFamily="49" charset="0"/>
                <a:cs typeface="Consolas" pitchFamily="49" charset="0"/>
              </a:rPr>
              <a:t>path;</a:t>
            </a:r>
          </a:p>
          <a:p>
            <a:pPr algn="l"/>
            <a:r>
              <a:rPr lang="en-US" altLang="zh-CN" sz="1800">
                <a:solidFill>
                  <a:srgbClr val="0000FF"/>
                </a:solidFill>
                <a:latin typeface="Consolas" pitchFamily="49" charset="0"/>
                <a:cs typeface="Consolas" pitchFamily="49" charset="0"/>
              </a:rPr>
              <a:t>   </a:t>
            </a:r>
            <a:r>
              <a:rPr lang="en-US" altLang="zh-CN" sz="1800" smtClean="0">
                <a:solidFill>
                  <a:srgbClr val="0000FF"/>
                </a:solidFill>
                <a:latin typeface="Consolas" pitchFamily="49" charset="0"/>
                <a:cs typeface="Consolas" pitchFamily="49" charset="0"/>
              </a:rPr>
              <a:t>path.length=0</a:t>
            </a:r>
            <a:r>
              <a:rPr lang="en-US" altLang="zh-CN" sz="1800" dirty="0">
                <a:solidFill>
                  <a:srgbClr val="0000FF"/>
                </a:solidFill>
                <a:latin typeface="Consolas" pitchFamily="49" charset="0"/>
                <a:cs typeface="Consolas" pitchFamily="49" charset="0"/>
              </a:rPr>
              <a:t>; </a:t>
            </a:r>
          </a:p>
          <a:p>
            <a:pPr algn="l"/>
            <a:r>
              <a:rPr lang="en-US" altLang="zh-CN" sz="1800">
                <a:solidFill>
                  <a:srgbClr val="FF00FF"/>
                </a:solidFill>
                <a:latin typeface="Consolas" pitchFamily="49" charset="0"/>
                <a:cs typeface="Consolas" pitchFamily="49" charset="0"/>
              </a:rPr>
              <a:t>   </a:t>
            </a:r>
            <a:r>
              <a:rPr lang="en-US" altLang="zh-CN" sz="1800" smtClean="0">
                <a:solidFill>
                  <a:srgbClr val="FF00FF"/>
                </a:solidFill>
                <a:latin typeface="Consolas" pitchFamily="49" charset="0"/>
                <a:cs typeface="Consolas" pitchFamily="49" charset="0"/>
              </a:rPr>
              <a:t>mgpath(1</a:t>
            </a:r>
            <a:r>
              <a:rPr lang="zh-CN" altLang="en-US" sz="1800" smtClean="0">
                <a:solidFill>
                  <a:srgbClr val="FF00FF"/>
                </a:solidFill>
                <a:latin typeface="Consolas" pitchFamily="49" charset="0"/>
                <a:cs typeface="Consolas" pitchFamily="49" charset="0"/>
              </a:rPr>
              <a:t>，</a:t>
            </a:r>
            <a:r>
              <a:rPr lang="en-US" altLang="zh-CN" sz="1800" smtClean="0">
                <a:solidFill>
                  <a:srgbClr val="FF00FF"/>
                </a:solidFill>
                <a:latin typeface="Consolas" pitchFamily="49" charset="0"/>
                <a:cs typeface="Consolas" pitchFamily="49" charset="0"/>
              </a:rPr>
              <a:t>1</a:t>
            </a:r>
            <a:r>
              <a:rPr lang="zh-CN" altLang="en-US" sz="1800" smtClean="0">
                <a:solidFill>
                  <a:srgbClr val="FF00FF"/>
                </a:solidFill>
                <a:latin typeface="Consolas" pitchFamily="49" charset="0"/>
                <a:cs typeface="Consolas" pitchFamily="49" charset="0"/>
              </a:rPr>
              <a:t>，</a:t>
            </a:r>
            <a:r>
              <a:rPr lang="en-US" altLang="zh-CN" sz="1800" smtClean="0">
                <a:solidFill>
                  <a:srgbClr val="FF00FF"/>
                </a:solidFill>
                <a:latin typeface="Consolas" pitchFamily="49" charset="0"/>
                <a:cs typeface="Consolas" pitchFamily="49" charset="0"/>
              </a:rPr>
              <a:t>4</a:t>
            </a:r>
            <a:r>
              <a:rPr lang="zh-CN" altLang="en-US" sz="1800" smtClean="0">
                <a:solidFill>
                  <a:srgbClr val="FF00FF"/>
                </a:solidFill>
                <a:latin typeface="Consolas" pitchFamily="49" charset="0"/>
                <a:cs typeface="Consolas" pitchFamily="49" charset="0"/>
              </a:rPr>
              <a:t>，</a:t>
            </a:r>
            <a:r>
              <a:rPr lang="en-US" altLang="zh-CN" sz="1800" smtClean="0">
                <a:solidFill>
                  <a:srgbClr val="FF00FF"/>
                </a:solidFill>
                <a:latin typeface="Consolas" pitchFamily="49" charset="0"/>
                <a:cs typeface="Consolas" pitchFamily="49" charset="0"/>
              </a:rPr>
              <a:t>4</a:t>
            </a:r>
            <a:r>
              <a:rPr lang="zh-CN" altLang="en-US" sz="1800" smtClean="0">
                <a:solidFill>
                  <a:srgbClr val="FF00FF"/>
                </a:solidFill>
                <a:latin typeface="Consolas" pitchFamily="49" charset="0"/>
                <a:cs typeface="Consolas" pitchFamily="49" charset="0"/>
              </a:rPr>
              <a:t>，</a:t>
            </a:r>
            <a:r>
              <a:rPr lang="en-US" altLang="zh-CN" sz="1800" smtClean="0">
                <a:solidFill>
                  <a:srgbClr val="FF00FF"/>
                </a:solidFill>
                <a:latin typeface="Consolas" pitchFamily="49" charset="0"/>
                <a:cs typeface="Consolas" pitchFamily="49" charset="0"/>
              </a:rPr>
              <a:t>path</a:t>
            </a:r>
            <a:r>
              <a:rPr lang="en-US" altLang="zh-CN" sz="1800" dirty="0">
                <a:solidFill>
                  <a:srgbClr val="FF00FF"/>
                </a:solidFill>
                <a:latin typeface="Consolas" pitchFamily="49" charset="0"/>
                <a:cs typeface="Consolas" pitchFamily="49" charset="0"/>
              </a:rPr>
              <a:t>);</a:t>
            </a:r>
          </a:p>
          <a:p>
            <a:pPr algn="l"/>
            <a:r>
              <a:rPr lang="en-US" altLang="zh-CN" sz="1800" dirty="0">
                <a:solidFill>
                  <a:srgbClr val="0000FF"/>
                </a:solidFill>
                <a:latin typeface="Consolas" pitchFamily="49" charset="0"/>
                <a:cs typeface="Consolas" pitchFamily="49" charset="0"/>
              </a:rPr>
              <a:t>}</a:t>
            </a:r>
          </a:p>
        </p:txBody>
      </p:sp>
      <p:sp>
        <p:nvSpPr>
          <p:cNvPr id="52" name="TextBox 51"/>
          <p:cNvSpPr txBox="1"/>
          <p:nvPr/>
        </p:nvSpPr>
        <p:spPr>
          <a:xfrm>
            <a:off x="214282" y="285728"/>
            <a:ext cx="928694" cy="400110"/>
          </a:xfrm>
          <a:prstGeom prst="rect">
            <a:avLst/>
          </a:prstGeom>
          <a:noFill/>
        </p:spPr>
        <p:txBody>
          <a:bodyPr wrap="square" rtlCol="0">
            <a:spAutoFit/>
          </a:bodyPr>
          <a:lstStyle/>
          <a:p>
            <a:r>
              <a:rPr lang="zh-CN" altLang="en-US" sz="2000" smtClean="0">
                <a:solidFill>
                  <a:srgbClr val="FF0000"/>
                </a:solidFill>
                <a:latin typeface="黑体" pitchFamily="49" charset="-122"/>
                <a:ea typeface="黑体" pitchFamily="49" charset="-122"/>
              </a:rPr>
              <a:t>应用</a:t>
            </a:r>
            <a:endParaRPr lang="zh-CN" altLang="en-US" sz="2000">
              <a:solidFill>
                <a:srgbClr val="FF0000"/>
              </a:solidFill>
              <a:latin typeface="黑体" pitchFamily="49" charset="-122"/>
              <a:ea typeface="黑体" pitchFamily="49" charset="-122"/>
            </a:endParaRPr>
          </a:p>
        </p:txBody>
      </p:sp>
      <p:sp>
        <p:nvSpPr>
          <p:cNvPr id="53" name="左右箭头 52"/>
          <p:cNvSpPr/>
          <p:nvPr/>
        </p:nvSpPr>
        <p:spPr>
          <a:xfrm>
            <a:off x="3916339" y="1644534"/>
            <a:ext cx="428628" cy="214314"/>
          </a:xfrm>
          <a:prstGeom prst="lef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7" name="灯片编号占位符 56"/>
          <p:cNvSpPr>
            <a:spLocks noGrp="1"/>
          </p:cNvSpPr>
          <p:nvPr>
            <p:ph type="sldNum" sz="quarter" idx="12"/>
          </p:nvPr>
        </p:nvSpPr>
        <p:spPr/>
        <p:txBody>
          <a:bodyPr/>
          <a:lstStyle/>
          <a:p>
            <a:fld id="{F225F2F7-8AD0-4BEA-91DC-61D82E2F5127}" type="slidenum">
              <a:rPr lang="en-US" altLang="zh-CN" smtClean="0"/>
              <a:pPr/>
              <a:t>84</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Text Box 4"/>
          <p:cNvSpPr txBox="1">
            <a:spLocks noChangeArrowheads="1"/>
          </p:cNvSpPr>
          <p:nvPr/>
        </p:nvSpPr>
        <p:spPr bwMode="auto">
          <a:xfrm>
            <a:off x="428596" y="285728"/>
            <a:ext cx="3462332" cy="400110"/>
          </a:xfrm>
          <a:prstGeom prst="rect">
            <a:avLst/>
          </a:prstGeom>
          <a:noFill/>
          <a:ln w="38100" algn="ctr">
            <a:noFill/>
            <a:miter lim="800000"/>
            <a:headEnd/>
            <a:tailEnd/>
          </a:ln>
          <a:effectLst/>
        </p:spPr>
        <p:txBody>
          <a:bodyPr wrap="square">
            <a:spAutoFit/>
          </a:bodyPr>
          <a:lstStyle/>
          <a:p>
            <a:pPr algn="l"/>
            <a:r>
              <a:rPr lang="zh-CN" altLang="en-US" sz="2000" smtClean="0">
                <a:latin typeface="Consolas" pitchFamily="49" charset="0"/>
                <a:ea typeface="楷体" pitchFamily="49" charset="-122"/>
                <a:cs typeface="Consolas" pitchFamily="49" charset="0"/>
              </a:rPr>
              <a:t>得到如下</a:t>
            </a:r>
            <a:r>
              <a:rPr lang="en-US" altLang="zh-CN" sz="2000" smtClean="0">
                <a:latin typeface="Consolas" pitchFamily="49" charset="0"/>
                <a:ea typeface="楷体" pitchFamily="49" charset="-122"/>
                <a:cs typeface="Consolas" pitchFamily="49" charset="0"/>
              </a:rPr>
              <a:t>4</a:t>
            </a:r>
            <a:r>
              <a:rPr lang="zh-CN" altLang="en-US" sz="2000" smtClean="0">
                <a:latin typeface="Consolas" pitchFamily="49" charset="0"/>
                <a:ea typeface="楷体" pitchFamily="49" charset="-122"/>
                <a:cs typeface="Consolas" pitchFamily="49" charset="0"/>
              </a:rPr>
              <a:t>条</a:t>
            </a:r>
            <a:r>
              <a:rPr lang="zh-CN" altLang="en-US" sz="2000" smtClean="0">
                <a:solidFill>
                  <a:srgbClr val="FF00FF"/>
                </a:solidFill>
                <a:latin typeface="Consolas" pitchFamily="49" charset="0"/>
                <a:ea typeface="楷体" pitchFamily="49" charset="-122"/>
                <a:cs typeface="Consolas" pitchFamily="49" charset="0"/>
              </a:rPr>
              <a:t>迷宫路径：</a:t>
            </a:r>
            <a:endParaRPr lang="en-US" altLang="zh-CN" sz="2000" dirty="0">
              <a:latin typeface="Consolas" pitchFamily="49" charset="0"/>
              <a:ea typeface="楷体" pitchFamily="49" charset="-122"/>
              <a:cs typeface="Consolas" pitchFamily="49" charset="0"/>
            </a:endParaRPr>
          </a:p>
        </p:txBody>
      </p:sp>
      <p:grpSp>
        <p:nvGrpSpPr>
          <p:cNvPr id="2" name="组合 100"/>
          <p:cNvGrpSpPr/>
          <p:nvPr/>
        </p:nvGrpSpPr>
        <p:grpSpPr>
          <a:xfrm>
            <a:off x="1714480" y="1071546"/>
            <a:ext cx="2160587" cy="2160588"/>
            <a:chOff x="2690821" y="1196975"/>
            <a:chExt cx="2160587" cy="2160588"/>
          </a:xfrm>
        </p:grpSpPr>
        <p:sp>
          <p:nvSpPr>
            <p:cNvPr id="100357" name="Rectangle 5"/>
            <p:cNvSpPr>
              <a:spLocks noChangeArrowheads="1"/>
            </p:cNvSpPr>
            <p:nvPr/>
          </p:nvSpPr>
          <p:spPr bwMode="auto">
            <a:xfrm>
              <a:off x="2690821" y="1196975"/>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358" name="Rectangle 6"/>
            <p:cNvSpPr>
              <a:spLocks noChangeArrowheads="1"/>
            </p:cNvSpPr>
            <p:nvPr/>
          </p:nvSpPr>
          <p:spPr bwMode="auto">
            <a:xfrm>
              <a:off x="3051183" y="1196975"/>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359" name="Rectangle 7"/>
            <p:cNvSpPr>
              <a:spLocks noChangeArrowheads="1"/>
            </p:cNvSpPr>
            <p:nvPr/>
          </p:nvSpPr>
          <p:spPr bwMode="auto">
            <a:xfrm>
              <a:off x="3411546" y="1196975"/>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360" name="Rectangle 8"/>
            <p:cNvSpPr>
              <a:spLocks noChangeArrowheads="1"/>
            </p:cNvSpPr>
            <p:nvPr/>
          </p:nvSpPr>
          <p:spPr bwMode="auto">
            <a:xfrm>
              <a:off x="3771908" y="1196975"/>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361" name="Rectangle 9"/>
            <p:cNvSpPr>
              <a:spLocks noChangeArrowheads="1"/>
            </p:cNvSpPr>
            <p:nvPr/>
          </p:nvSpPr>
          <p:spPr bwMode="auto">
            <a:xfrm>
              <a:off x="4130683" y="1196975"/>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362" name="Rectangle 10"/>
            <p:cNvSpPr>
              <a:spLocks noChangeArrowheads="1"/>
            </p:cNvSpPr>
            <p:nvPr/>
          </p:nvSpPr>
          <p:spPr bwMode="auto">
            <a:xfrm>
              <a:off x="4491046" y="1196975"/>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370" name="Rectangle 18"/>
            <p:cNvSpPr>
              <a:spLocks noChangeArrowheads="1"/>
            </p:cNvSpPr>
            <p:nvPr/>
          </p:nvSpPr>
          <p:spPr bwMode="auto">
            <a:xfrm>
              <a:off x="2690821" y="1557338"/>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371" name="Rectangle 19"/>
            <p:cNvSpPr>
              <a:spLocks noChangeArrowheads="1"/>
            </p:cNvSpPr>
            <p:nvPr/>
          </p:nvSpPr>
          <p:spPr bwMode="auto">
            <a:xfrm>
              <a:off x="3051183" y="1557338"/>
              <a:ext cx="360363"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zh-CN" altLang="en-US" sz="2000" smtClean="0">
                  <a:sym typeface="Wingdings"/>
                </a:rPr>
                <a:t></a:t>
              </a:r>
              <a:endParaRPr lang="zh-CN" altLang="zh-CN" sz="2000" smtClean="0"/>
            </a:p>
          </p:txBody>
        </p:sp>
        <p:sp>
          <p:nvSpPr>
            <p:cNvPr id="100372" name="Rectangle 20"/>
            <p:cNvSpPr>
              <a:spLocks noChangeArrowheads="1"/>
            </p:cNvSpPr>
            <p:nvPr/>
          </p:nvSpPr>
          <p:spPr bwMode="auto">
            <a:xfrm>
              <a:off x="3411546" y="1557338"/>
              <a:ext cx="360362"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dirty="0"/>
                <a:t>→</a:t>
              </a:r>
            </a:p>
          </p:txBody>
        </p:sp>
        <p:sp>
          <p:nvSpPr>
            <p:cNvPr id="100373" name="Rectangle 21"/>
            <p:cNvSpPr>
              <a:spLocks noChangeArrowheads="1"/>
            </p:cNvSpPr>
            <p:nvPr/>
          </p:nvSpPr>
          <p:spPr bwMode="auto">
            <a:xfrm>
              <a:off x="3771908" y="1557338"/>
              <a:ext cx="360363"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a:cs typeface="Times New Roman" pitchFamily="18" charset="0"/>
                </a:rPr>
                <a:t>↓</a:t>
              </a:r>
            </a:p>
          </p:txBody>
        </p:sp>
        <p:sp>
          <p:nvSpPr>
            <p:cNvPr id="100374" name="Rectangle 22"/>
            <p:cNvSpPr>
              <a:spLocks noChangeArrowheads="1"/>
            </p:cNvSpPr>
            <p:nvPr/>
          </p:nvSpPr>
          <p:spPr bwMode="auto">
            <a:xfrm>
              <a:off x="4130683" y="1557338"/>
              <a:ext cx="360363"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375" name="Rectangle 23"/>
            <p:cNvSpPr>
              <a:spLocks noChangeArrowheads="1"/>
            </p:cNvSpPr>
            <p:nvPr/>
          </p:nvSpPr>
          <p:spPr bwMode="auto">
            <a:xfrm>
              <a:off x="4491046" y="1557338"/>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377" name="Rectangle 25"/>
            <p:cNvSpPr>
              <a:spLocks noChangeArrowheads="1"/>
            </p:cNvSpPr>
            <p:nvPr/>
          </p:nvSpPr>
          <p:spPr bwMode="auto">
            <a:xfrm>
              <a:off x="2690821" y="1917700"/>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378" name="Rectangle 26"/>
            <p:cNvSpPr>
              <a:spLocks noChangeArrowheads="1"/>
            </p:cNvSpPr>
            <p:nvPr/>
          </p:nvSpPr>
          <p:spPr bwMode="auto">
            <a:xfrm>
              <a:off x="3051183" y="1917700"/>
              <a:ext cx="360363"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a:p>
          </p:txBody>
        </p:sp>
        <p:sp>
          <p:nvSpPr>
            <p:cNvPr id="100379" name="Rectangle 27"/>
            <p:cNvSpPr>
              <a:spLocks noChangeArrowheads="1"/>
            </p:cNvSpPr>
            <p:nvPr/>
          </p:nvSpPr>
          <p:spPr bwMode="auto">
            <a:xfrm>
              <a:off x="3411546" y="1917700"/>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380" name="Rectangle 28"/>
            <p:cNvSpPr>
              <a:spLocks noChangeArrowheads="1"/>
            </p:cNvSpPr>
            <p:nvPr/>
          </p:nvSpPr>
          <p:spPr bwMode="auto">
            <a:xfrm>
              <a:off x="3771908" y="1917700"/>
              <a:ext cx="360363"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a:t>↓</a:t>
              </a:r>
            </a:p>
          </p:txBody>
        </p:sp>
        <p:sp>
          <p:nvSpPr>
            <p:cNvPr id="100381" name="Rectangle 29"/>
            <p:cNvSpPr>
              <a:spLocks noChangeArrowheads="1"/>
            </p:cNvSpPr>
            <p:nvPr/>
          </p:nvSpPr>
          <p:spPr bwMode="auto">
            <a:xfrm>
              <a:off x="4130683" y="1917700"/>
              <a:ext cx="360363"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a:p>
          </p:txBody>
        </p:sp>
        <p:sp>
          <p:nvSpPr>
            <p:cNvPr id="100382" name="Rectangle 30"/>
            <p:cNvSpPr>
              <a:spLocks noChangeArrowheads="1"/>
            </p:cNvSpPr>
            <p:nvPr/>
          </p:nvSpPr>
          <p:spPr bwMode="auto">
            <a:xfrm>
              <a:off x="4491046" y="1917700"/>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384" name="Rectangle 32"/>
            <p:cNvSpPr>
              <a:spLocks noChangeArrowheads="1"/>
            </p:cNvSpPr>
            <p:nvPr/>
          </p:nvSpPr>
          <p:spPr bwMode="auto">
            <a:xfrm>
              <a:off x="2690821" y="2276475"/>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385" name="Rectangle 33"/>
            <p:cNvSpPr>
              <a:spLocks noChangeArrowheads="1"/>
            </p:cNvSpPr>
            <p:nvPr/>
          </p:nvSpPr>
          <p:spPr bwMode="auto">
            <a:xfrm>
              <a:off x="3051183" y="2276475"/>
              <a:ext cx="360363"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a:p>
          </p:txBody>
        </p:sp>
        <p:sp>
          <p:nvSpPr>
            <p:cNvPr id="100386" name="Rectangle 34"/>
            <p:cNvSpPr>
              <a:spLocks noChangeArrowheads="1"/>
            </p:cNvSpPr>
            <p:nvPr/>
          </p:nvSpPr>
          <p:spPr bwMode="auto">
            <a:xfrm>
              <a:off x="3411546" y="2276475"/>
              <a:ext cx="360362"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a:p>
          </p:txBody>
        </p:sp>
        <p:sp>
          <p:nvSpPr>
            <p:cNvPr id="100387" name="Rectangle 35"/>
            <p:cNvSpPr>
              <a:spLocks noChangeArrowheads="1"/>
            </p:cNvSpPr>
            <p:nvPr/>
          </p:nvSpPr>
          <p:spPr bwMode="auto">
            <a:xfrm>
              <a:off x="3771908" y="2276475"/>
              <a:ext cx="360363"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a:t>↓</a:t>
              </a:r>
            </a:p>
          </p:txBody>
        </p:sp>
        <p:sp>
          <p:nvSpPr>
            <p:cNvPr id="100388" name="Rectangle 36"/>
            <p:cNvSpPr>
              <a:spLocks noChangeArrowheads="1"/>
            </p:cNvSpPr>
            <p:nvPr/>
          </p:nvSpPr>
          <p:spPr bwMode="auto">
            <a:xfrm>
              <a:off x="4130683" y="2276475"/>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389" name="Rectangle 37"/>
            <p:cNvSpPr>
              <a:spLocks noChangeArrowheads="1"/>
            </p:cNvSpPr>
            <p:nvPr/>
          </p:nvSpPr>
          <p:spPr bwMode="auto">
            <a:xfrm>
              <a:off x="4491046" y="2276475"/>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391" name="Rectangle 39"/>
            <p:cNvSpPr>
              <a:spLocks noChangeArrowheads="1"/>
            </p:cNvSpPr>
            <p:nvPr/>
          </p:nvSpPr>
          <p:spPr bwMode="auto">
            <a:xfrm>
              <a:off x="2690821" y="2636838"/>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392" name="Rectangle 40"/>
            <p:cNvSpPr>
              <a:spLocks noChangeArrowheads="1"/>
            </p:cNvSpPr>
            <p:nvPr/>
          </p:nvSpPr>
          <p:spPr bwMode="auto">
            <a:xfrm>
              <a:off x="3051183" y="2636838"/>
              <a:ext cx="360363"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393" name="Rectangle 41"/>
            <p:cNvSpPr>
              <a:spLocks noChangeArrowheads="1"/>
            </p:cNvSpPr>
            <p:nvPr/>
          </p:nvSpPr>
          <p:spPr bwMode="auto">
            <a:xfrm>
              <a:off x="3411546" y="2636838"/>
              <a:ext cx="360362"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a:p>
          </p:txBody>
        </p:sp>
        <p:sp>
          <p:nvSpPr>
            <p:cNvPr id="100394" name="Rectangle 42"/>
            <p:cNvSpPr>
              <a:spLocks noChangeArrowheads="1"/>
            </p:cNvSpPr>
            <p:nvPr/>
          </p:nvSpPr>
          <p:spPr bwMode="auto">
            <a:xfrm>
              <a:off x="3771908" y="2636838"/>
              <a:ext cx="360363"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a:t>→</a:t>
              </a:r>
            </a:p>
          </p:txBody>
        </p:sp>
        <p:sp>
          <p:nvSpPr>
            <p:cNvPr id="100395" name="Rectangle 43"/>
            <p:cNvSpPr>
              <a:spLocks noChangeArrowheads="1"/>
            </p:cNvSpPr>
            <p:nvPr/>
          </p:nvSpPr>
          <p:spPr bwMode="auto">
            <a:xfrm>
              <a:off x="4130683" y="2636838"/>
              <a:ext cx="360363"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pPr algn="ctr"/>
              <a:r>
                <a:rPr lang="zh-CN" altLang="en-US" sz="2000" smtClean="0">
                  <a:sym typeface="Wingdings"/>
                </a:rPr>
                <a:t></a:t>
              </a:r>
              <a:endParaRPr lang="en-US" altLang="zh-CN" sz="2000">
                <a:cs typeface="Times New Roman" pitchFamily="18" charset="0"/>
              </a:endParaRPr>
            </a:p>
          </p:txBody>
        </p:sp>
        <p:sp>
          <p:nvSpPr>
            <p:cNvPr id="100396" name="Rectangle 44"/>
            <p:cNvSpPr>
              <a:spLocks noChangeArrowheads="1"/>
            </p:cNvSpPr>
            <p:nvPr/>
          </p:nvSpPr>
          <p:spPr bwMode="auto">
            <a:xfrm>
              <a:off x="4491046" y="2636838"/>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398" name="Rectangle 46"/>
            <p:cNvSpPr>
              <a:spLocks noChangeArrowheads="1"/>
            </p:cNvSpPr>
            <p:nvPr/>
          </p:nvSpPr>
          <p:spPr bwMode="auto">
            <a:xfrm>
              <a:off x="2690821" y="2997200"/>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399" name="Rectangle 47"/>
            <p:cNvSpPr>
              <a:spLocks noChangeArrowheads="1"/>
            </p:cNvSpPr>
            <p:nvPr/>
          </p:nvSpPr>
          <p:spPr bwMode="auto">
            <a:xfrm>
              <a:off x="3051183" y="2997200"/>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00" name="Rectangle 48"/>
            <p:cNvSpPr>
              <a:spLocks noChangeArrowheads="1"/>
            </p:cNvSpPr>
            <p:nvPr/>
          </p:nvSpPr>
          <p:spPr bwMode="auto">
            <a:xfrm>
              <a:off x="3411546" y="2997200"/>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01" name="Rectangle 49"/>
            <p:cNvSpPr>
              <a:spLocks noChangeArrowheads="1"/>
            </p:cNvSpPr>
            <p:nvPr/>
          </p:nvSpPr>
          <p:spPr bwMode="auto">
            <a:xfrm>
              <a:off x="3771908" y="2997200"/>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02" name="Rectangle 50"/>
            <p:cNvSpPr>
              <a:spLocks noChangeArrowheads="1"/>
            </p:cNvSpPr>
            <p:nvPr/>
          </p:nvSpPr>
          <p:spPr bwMode="auto">
            <a:xfrm>
              <a:off x="4130683" y="2997200"/>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03" name="Rectangle 51"/>
            <p:cNvSpPr>
              <a:spLocks noChangeArrowheads="1"/>
            </p:cNvSpPr>
            <p:nvPr/>
          </p:nvSpPr>
          <p:spPr bwMode="auto">
            <a:xfrm>
              <a:off x="4491046" y="2997200"/>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grpSp>
      <p:grpSp>
        <p:nvGrpSpPr>
          <p:cNvPr id="3" name="组合 99"/>
          <p:cNvGrpSpPr/>
          <p:nvPr/>
        </p:nvGrpSpPr>
        <p:grpSpPr>
          <a:xfrm>
            <a:off x="5572132" y="1071546"/>
            <a:ext cx="2160587" cy="2160588"/>
            <a:chOff x="2690821" y="4508500"/>
            <a:chExt cx="2160587" cy="2160588"/>
          </a:xfrm>
        </p:grpSpPr>
        <p:sp>
          <p:nvSpPr>
            <p:cNvPr id="100406" name="Rectangle 54"/>
            <p:cNvSpPr>
              <a:spLocks noChangeArrowheads="1"/>
            </p:cNvSpPr>
            <p:nvPr/>
          </p:nvSpPr>
          <p:spPr bwMode="auto">
            <a:xfrm>
              <a:off x="2690821" y="4508500"/>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07" name="Rectangle 55"/>
            <p:cNvSpPr>
              <a:spLocks noChangeArrowheads="1"/>
            </p:cNvSpPr>
            <p:nvPr/>
          </p:nvSpPr>
          <p:spPr bwMode="auto">
            <a:xfrm>
              <a:off x="3051183" y="4508500"/>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08" name="Rectangle 56"/>
            <p:cNvSpPr>
              <a:spLocks noChangeArrowheads="1"/>
            </p:cNvSpPr>
            <p:nvPr/>
          </p:nvSpPr>
          <p:spPr bwMode="auto">
            <a:xfrm>
              <a:off x="3411546" y="4508500"/>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09" name="Rectangle 57"/>
            <p:cNvSpPr>
              <a:spLocks noChangeArrowheads="1"/>
            </p:cNvSpPr>
            <p:nvPr/>
          </p:nvSpPr>
          <p:spPr bwMode="auto">
            <a:xfrm>
              <a:off x="3771908" y="4508500"/>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10" name="Rectangle 58"/>
            <p:cNvSpPr>
              <a:spLocks noChangeArrowheads="1"/>
            </p:cNvSpPr>
            <p:nvPr/>
          </p:nvSpPr>
          <p:spPr bwMode="auto">
            <a:xfrm>
              <a:off x="4130683" y="4508500"/>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11" name="Rectangle 59"/>
            <p:cNvSpPr>
              <a:spLocks noChangeArrowheads="1"/>
            </p:cNvSpPr>
            <p:nvPr/>
          </p:nvSpPr>
          <p:spPr bwMode="auto">
            <a:xfrm>
              <a:off x="4491046" y="4508500"/>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19" name="Rectangle 67"/>
            <p:cNvSpPr>
              <a:spLocks noChangeArrowheads="1"/>
            </p:cNvSpPr>
            <p:nvPr/>
          </p:nvSpPr>
          <p:spPr bwMode="auto">
            <a:xfrm>
              <a:off x="2690821" y="4868863"/>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20" name="Rectangle 68"/>
            <p:cNvSpPr>
              <a:spLocks noChangeArrowheads="1"/>
            </p:cNvSpPr>
            <p:nvPr/>
          </p:nvSpPr>
          <p:spPr bwMode="auto">
            <a:xfrm>
              <a:off x="3051183" y="4868863"/>
              <a:ext cx="360363"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zh-CN" altLang="en-US" sz="2000" smtClean="0">
                  <a:sym typeface="Wingdings"/>
                </a:rPr>
                <a:t></a:t>
              </a:r>
              <a:endParaRPr lang="zh-CN" altLang="zh-CN" sz="2000" smtClean="0"/>
            </a:p>
          </p:txBody>
        </p:sp>
        <p:sp>
          <p:nvSpPr>
            <p:cNvPr id="100421" name="Rectangle 69"/>
            <p:cNvSpPr>
              <a:spLocks noChangeArrowheads="1"/>
            </p:cNvSpPr>
            <p:nvPr/>
          </p:nvSpPr>
          <p:spPr bwMode="auto">
            <a:xfrm>
              <a:off x="3411546" y="4868863"/>
              <a:ext cx="360362"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a:t>→</a:t>
              </a:r>
            </a:p>
          </p:txBody>
        </p:sp>
        <p:sp>
          <p:nvSpPr>
            <p:cNvPr id="100422" name="Rectangle 70"/>
            <p:cNvSpPr>
              <a:spLocks noChangeArrowheads="1"/>
            </p:cNvSpPr>
            <p:nvPr/>
          </p:nvSpPr>
          <p:spPr bwMode="auto">
            <a:xfrm>
              <a:off x="3771908" y="4868863"/>
              <a:ext cx="360363"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a:t>↓</a:t>
              </a:r>
            </a:p>
          </p:txBody>
        </p:sp>
        <p:sp>
          <p:nvSpPr>
            <p:cNvPr id="100423" name="Rectangle 71"/>
            <p:cNvSpPr>
              <a:spLocks noChangeArrowheads="1"/>
            </p:cNvSpPr>
            <p:nvPr/>
          </p:nvSpPr>
          <p:spPr bwMode="auto">
            <a:xfrm>
              <a:off x="4130683" y="4868863"/>
              <a:ext cx="360363"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24" name="Rectangle 72"/>
            <p:cNvSpPr>
              <a:spLocks noChangeArrowheads="1"/>
            </p:cNvSpPr>
            <p:nvPr/>
          </p:nvSpPr>
          <p:spPr bwMode="auto">
            <a:xfrm>
              <a:off x="4491046" y="4868863"/>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26" name="Rectangle 74"/>
            <p:cNvSpPr>
              <a:spLocks noChangeArrowheads="1"/>
            </p:cNvSpPr>
            <p:nvPr/>
          </p:nvSpPr>
          <p:spPr bwMode="auto">
            <a:xfrm>
              <a:off x="2690821" y="5229225"/>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27" name="Rectangle 75"/>
            <p:cNvSpPr>
              <a:spLocks noChangeArrowheads="1"/>
            </p:cNvSpPr>
            <p:nvPr/>
          </p:nvSpPr>
          <p:spPr bwMode="auto">
            <a:xfrm>
              <a:off x="3051183" y="5229225"/>
              <a:ext cx="360363"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a:p>
          </p:txBody>
        </p:sp>
        <p:sp>
          <p:nvSpPr>
            <p:cNvPr id="100428" name="Rectangle 76"/>
            <p:cNvSpPr>
              <a:spLocks noChangeArrowheads="1"/>
            </p:cNvSpPr>
            <p:nvPr/>
          </p:nvSpPr>
          <p:spPr bwMode="auto">
            <a:xfrm>
              <a:off x="3411546" y="5229225"/>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29" name="Rectangle 77"/>
            <p:cNvSpPr>
              <a:spLocks noChangeArrowheads="1"/>
            </p:cNvSpPr>
            <p:nvPr/>
          </p:nvSpPr>
          <p:spPr bwMode="auto">
            <a:xfrm>
              <a:off x="3771908" y="5229225"/>
              <a:ext cx="360363"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a:t>↓</a:t>
              </a:r>
            </a:p>
          </p:txBody>
        </p:sp>
        <p:sp>
          <p:nvSpPr>
            <p:cNvPr id="100430" name="Rectangle 78"/>
            <p:cNvSpPr>
              <a:spLocks noChangeArrowheads="1"/>
            </p:cNvSpPr>
            <p:nvPr/>
          </p:nvSpPr>
          <p:spPr bwMode="auto">
            <a:xfrm>
              <a:off x="4130683" y="5229225"/>
              <a:ext cx="360363"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a:p>
          </p:txBody>
        </p:sp>
        <p:sp>
          <p:nvSpPr>
            <p:cNvPr id="100431" name="Rectangle 79"/>
            <p:cNvSpPr>
              <a:spLocks noChangeArrowheads="1"/>
            </p:cNvSpPr>
            <p:nvPr/>
          </p:nvSpPr>
          <p:spPr bwMode="auto">
            <a:xfrm>
              <a:off x="4491046" y="5229225"/>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33" name="Rectangle 81"/>
            <p:cNvSpPr>
              <a:spLocks noChangeArrowheads="1"/>
            </p:cNvSpPr>
            <p:nvPr/>
          </p:nvSpPr>
          <p:spPr bwMode="auto">
            <a:xfrm>
              <a:off x="2690821" y="5588000"/>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34" name="Rectangle 82"/>
            <p:cNvSpPr>
              <a:spLocks noChangeArrowheads="1"/>
            </p:cNvSpPr>
            <p:nvPr/>
          </p:nvSpPr>
          <p:spPr bwMode="auto">
            <a:xfrm>
              <a:off x="3051183" y="5588000"/>
              <a:ext cx="360363"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a:p>
          </p:txBody>
        </p:sp>
        <p:sp>
          <p:nvSpPr>
            <p:cNvPr id="100435" name="Rectangle 83"/>
            <p:cNvSpPr>
              <a:spLocks noChangeArrowheads="1"/>
            </p:cNvSpPr>
            <p:nvPr/>
          </p:nvSpPr>
          <p:spPr bwMode="auto">
            <a:xfrm>
              <a:off x="3411546" y="5588000"/>
              <a:ext cx="360362"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a:t>↓</a:t>
              </a:r>
            </a:p>
          </p:txBody>
        </p:sp>
        <p:sp>
          <p:nvSpPr>
            <p:cNvPr id="100436" name="Rectangle 84"/>
            <p:cNvSpPr>
              <a:spLocks noChangeArrowheads="1"/>
            </p:cNvSpPr>
            <p:nvPr/>
          </p:nvSpPr>
          <p:spPr bwMode="auto">
            <a:xfrm>
              <a:off x="3771908" y="5588000"/>
              <a:ext cx="360363"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a:cs typeface="Times New Roman" pitchFamily="18" charset="0"/>
                </a:rPr>
                <a:t>←</a:t>
              </a:r>
            </a:p>
          </p:txBody>
        </p:sp>
        <p:sp>
          <p:nvSpPr>
            <p:cNvPr id="100437" name="Rectangle 85"/>
            <p:cNvSpPr>
              <a:spLocks noChangeArrowheads="1"/>
            </p:cNvSpPr>
            <p:nvPr/>
          </p:nvSpPr>
          <p:spPr bwMode="auto">
            <a:xfrm>
              <a:off x="4130683" y="5588000"/>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38" name="Rectangle 86"/>
            <p:cNvSpPr>
              <a:spLocks noChangeArrowheads="1"/>
            </p:cNvSpPr>
            <p:nvPr/>
          </p:nvSpPr>
          <p:spPr bwMode="auto">
            <a:xfrm>
              <a:off x="4491046" y="5588000"/>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40" name="Rectangle 88"/>
            <p:cNvSpPr>
              <a:spLocks noChangeArrowheads="1"/>
            </p:cNvSpPr>
            <p:nvPr/>
          </p:nvSpPr>
          <p:spPr bwMode="auto">
            <a:xfrm>
              <a:off x="2690821" y="5948363"/>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41" name="Rectangle 89"/>
            <p:cNvSpPr>
              <a:spLocks noChangeArrowheads="1"/>
            </p:cNvSpPr>
            <p:nvPr/>
          </p:nvSpPr>
          <p:spPr bwMode="auto">
            <a:xfrm>
              <a:off x="3051183" y="5948363"/>
              <a:ext cx="360363"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42" name="Rectangle 90"/>
            <p:cNvSpPr>
              <a:spLocks noChangeArrowheads="1"/>
            </p:cNvSpPr>
            <p:nvPr/>
          </p:nvSpPr>
          <p:spPr bwMode="auto">
            <a:xfrm>
              <a:off x="3411546" y="5948363"/>
              <a:ext cx="360362"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a:t>→</a:t>
              </a:r>
            </a:p>
          </p:txBody>
        </p:sp>
        <p:sp>
          <p:nvSpPr>
            <p:cNvPr id="100443" name="Rectangle 91"/>
            <p:cNvSpPr>
              <a:spLocks noChangeArrowheads="1"/>
            </p:cNvSpPr>
            <p:nvPr/>
          </p:nvSpPr>
          <p:spPr bwMode="auto">
            <a:xfrm>
              <a:off x="3771908" y="5948363"/>
              <a:ext cx="360363"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a:t>→</a:t>
              </a:r>
            </a:p>
          </p:txBody>
        </p:sp>
        <p:sp>
          <p:nvSpPr>
            <p:cNvPr id="100444" name="Rectangle 92"/>
            <p:cNvSpPr>
              <a:spLocks noChangeArrowheads="1"/>
            </p:cNvSpPr>
            <p:nvPr/>
          </p:nvSpPr>
          <p:spPr bwMode="auto">
            <a:xfrm>
              <a:off x="4130683" y="5948363"/>
              <a:ext cx="360363"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pPr algn="ctr"/>
              <a:r>
                <a:rPr lang="zh-CN" altLang="en-US" sz="2000" smtClean="0">
                  <a:sym typeface="Wingdings"/>
                </a:rPr>
                <a:t></a:t>
              </a:r>
              <a:endParaRPr lang="en-US" altLang="zh-CN" sz="2000"/>
            </a:p>
          </p:txBody>
        </p:sp>
        <p:sp>
          <p:nvSpPr>
            <p:cNvPr id="100445" name="Rectangle 93"/>
            <p:cNvSpPr>
              <a:spLocks noChangeArrowheads="1"/>
            </p:cNvSpPr>
            <p:nvPr/>
          </p:nvSpPr>
          <p:spPr bwMode="auto">
            <a:xfrm>
              <a:off x="4491046" y="5948363"/>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47" name="Rectangle 95"/>
            <p:cNvSpPr>
              <a:spLocks noChangeArrowheads="1"/>
            </p:cNvSpPr>
            <p:nvPr/>
          </p:nvSpPr>
          <p:spPr bwMode="auto">
            <a:xfrm>
              <a:off x="2690821" y="6308725"/>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48" name="Rectangle 96"/>
            <p:cNvSpPr>
              <a:spLocks noChangeArrowheads="1"/>
            </p:cNvSpPr>
            <p:nvPr/>
          </p:nvSpPr>
          <p:spPr bwMode="auto">
            <a:xfrm>
              <a:off x="3051183" y="6308725"/>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49" name="Rectangle 97"/>
            <p:cNvSpPr>
              <a:spLocks noChangeArrowheads="1"/>
            </p:cNvSpPr>
            <p:nvPr/>
          </p:nvSpPr>
          <p:spPr bwMode="auto">
            <a:xfrm>
              <a:off x="3411546" y="6308725"/>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50" name="Rectangle 98"/>
            <p:cNvSpPr>
              <a:spLocks noChangeArrowheads="1"/>
            </p:cNvSpPr>
            <p:nvPr/>
          </p:nvSpPr>
          <p:spPr bwMode="auto">
            <a:xfrm>
              <a:off x="3771908" y="6308725"/>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51" name="Rectangle 99"/>
            <p:cNvSpPr>
              <a:spLocks noChangeArrowheads="1"/>
            </p:cNvSpPr>
            <p:nvPr/>
          </p:nvSpPr>
          <p:spPr bwMode="auto">
            <a:xfrm>
              <a:off x="4130683" y="6308725"/>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0452" name="Rectangle 100"/>
            <p:cNvSpPr>
              <a:spLocks noChangeArrowheads="1"/>
            </p:cNvSpPr>
            <p:nvPr/>
          </p:nvSpPr>
          <p:spPr bwMode="auto">
            <a:xfrm>
              <a:off x="4491046" y="6308725"/>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grpSp>
      <p:sp>
        <p:nvSpPr>
          <p:cNvPr id="102" name="TextBox 101"/>
          <p:cNvSpPr txBox="1"/>
          <p:nvPr/>
        </p:nvSpPr>
        <p:spPr>
          <a:xfrm>
            <a:off x="1007734" y="1357298"/>
            <a:ext cx="492443" cy="1500198"/>
          </a:xfrm>
          <a:prstGeom prst="rect">
            <a:avLst/>
          </a:prstGeom>
          <a:noFill/>
        </p:spPr>
        <p:txBody>
          <a:bodyPr vert="eaVert" wrap="square" rtlCol="0">
            <a:spAutoFit/>
          </a:bodyPr>
          <a:lstStyle/>
          <a:p>
            <a:r>
              <a:rPr lang="zh-CN" altLang="en-US" sz="2000" smtClean="0">
                <a:latin typeface="Consolas" pitchFamily="49" charset="0"/>
                <a:ea typeface="仿宋" pitchFamily="49" charset="-122"/>
                <a:cs typeface="Consolas" pitchFamily="49" charset="0"/>
              </a:rPr>
              <a:t>迷宫路径</a:t>
            </a:r>
            <a:r>
              <a:rPr lang="en-US" altLang="zh-CN" sz="2000" smtClean="0">
                <a:latin typeface="Consolas" pitchFamily="49" charset="0"/>
                <a:ea typeface="仿宋" pitchFamily="49" charset="-122"/>
                <a:cs typeface="Consolas" pitchFamily="49" charset="0"/>
              </a:rPr>
              <a:t>1</a:t>
            </a:r>
            <a:endParaRPr lang="zh-CN" altLang="en-US" sz="2000">
              <a:latin typeface="Consolas" pitchFamily="49" charset="0"/>
              <a:ea typeface="仿宋" pitchFamily="49" charset="-122"/>
              <a:cs typeface="Consolas" pitchFamily="49" charset="0"/>
            </a:endParaRPr>
          </a:p>
        </p:txBody>
      </p:sp>
      <p:sp>
        <p:nvSpPr>
          <p:cNvPr id="103" name="TextBox 102"/>
          <p:cNvSpPr txBox="1"/>
          <p:nvPr/>
        </p:nvSpPr>
        <p:spPr>
          <a:xfrm>
            <a:off x="5008256" y="1357298"/>
            <a:ext cx="492443" cy="1500198"/>
          </a:xfrm>
          <a:prstGeom prst="rect">
            <a:avLst/>
          </a:prstGeom>
          <a:noFill/>
        </p:spPr>
        <p:txBody>
          <a:bodyPr vert="eaVert" wrap="square" rtlCol="0">
            <a:spAutoFit/>
          </a:bodyPr>
          <a:lstStyle/>
          <a:p>
            <a:r>
              <a:rPr lang="zh-CN" altLang="en-US" sz="2000" smtClean="0">
                <a:latin typeface="Consolas" pitchFamily="49" charset="0"/>
                <a:ea typeface="仿宋" pitchFamily="49" charset="-122"/>
                <a:cs typeface="Consolas" pitchFamily="49" charset="0"/>
              </a:rPr>
              <a:t>迷宫路径</a:t>
            </a:r>
            <a:r>
              <a:rPr lang="en-US" altLang="zh-CN" sz="2000" smtClean="0">
                <a:latin typeface="Consolas" pitchFamily="49" charset="0"/>
                <a:ea typeface="仿宋" pitchFamily="49" charset="-122"/>
                <a:cs typeface="Consolas" pitchFamily="49" charset="0"/>
              </a:rPr>
              <a:t>2</a:t>
            </a:r>
            <a:endParaRPr lang="zh-CN" altLang="en-US" sz="2000">
              <a:latin typeface="Consolas" pitchFamily="49" charset="0"/>
              <a:ea typeface="仿宋" pitchFamily="49" charset="-122"/>
              <a:cs typeface="Consolas" pitchFamily="49" charset="0"/>
            </a:endParaRPr>
          </a:p>
        </p:txBody>
      </p:sp>
      <p:grpSp>
        <p:nvGrpSpPr>
          <p:cNvPr id="4" name="组合 103"/>
          <p:cNvGrpSpPr/>
          <p:nvPr/>
        </p:nvGrpSpPr>
        <p:grpSpPr>
          <a:xfrm>
            <a:off x="1714480" y="4054494"/>
            <a:ext cx="2160588" cy="2160588"/>
            <a:chOff x="2511432" y="1196975"/>
            <a:chExt cx="2160588" cy="2160588"/>
          </a:xfrm>
        </p:grpSpPr>
        <p:sp>
          <p:nvSpPr>
            <p:cNvPr id="105" name="Rectangle 6"/>
            <p:cNvSpPr>
              <a:spLocks noChangeArrowheads="1"/>
            </p:cNvSpPr>
            <p:nvPr/>
          </p:nvSpPr>
          <p:spPr bwMode="auto">
            <a:xfrm>
              <a:off x="2511432" y="1196975"/>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6" name="Rectangle 7"/>
            <p:cNvSpPr>
              <a:spLocks noChangeArrowheads="1"/>
            </p:cNvSpPr>
            <p:nvPr/>
          </p:nvSpPr>
          <p:spPr bwMode="auto">
            <a:xfrm>
              <a:off x="2871795" y="1196975"/>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7" name="Rectangle 8"/>
            <p:cNvSpPr>
              <a:spLocks noChangeArrowheads="1"/>
            </p:cNvSpPr>
            <p:nvPr/>
          </p:nvSpPr>
          <p:spPr bwMode="auto">
            <a:xfrm>
              <a:off x="3232157" y="1196975"/>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8" name="Rectangle 9"/>
            <p:cNvSpPr>
              <a:spLocks noChangeArrowheads="1"/>
            </p:cNvSpPr>
            <p:nvPr/>
          </p:nvSpPr>
          <p:spPr bwMode="auto">
            <a:xfrm>
              <a:off x="3592520" y="1196975"/>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09" name="Rectangle 10"/>
            <p:cNvSpPr>
              <a:spLocks noChangeArrowheads="1"/>
            </p:cNvSpPr>
            <p:nvPr/>
          </p:nvSpPr>
          <p:spPr bwMode="auto">
            <a:xfrm>
              <a:off x="3951295" y="1196975"/>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10" name="Rectangle 11"/>
            <p:cNvSpPr>
              <a:spLocks noChangeArrowheads="1"/>
            </p:cNvSpPr>
            <p:nvPr/>
          </p:nvSpPr>
          <p:spPr bwMode="auto">
            <a:xfrm>
              <a:off x="4311657" y="1196975"/>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11" name="Rectangle 19"/>
            <p:cNvSpPr>
              <a:spLocks noChangeArrowheads="1"/>
            </p:cNvSpPr>
            <p:nvPr/>
          </p:nvSpPr>
          <p:spPr bwMode="auto">
            <a:xfrm>
              <a:off x="2511432" y="1557338"/>
              <a:ext cx="360363"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12" name="Rectangle 20"/>
            <p:cNvSpPr>
              <a:spLocks noChangeArrowheads="1"/>
            </p:cNvSpPr>
            <p:nvPr/>
          </p:nvSpPr>
          <p:spPr bwMode="auto">
            <a:xfrm>
              <a:off x="2871795" y="1557338"/>
              <a:ext cx="360362"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zh-CN" altLang="en-US" sz="2000" smtClean="0">
                  <a:sym typeface="Wingdings"/>
                </a:rPr>
                <a:t></a:t>
              </a:r>
              <a:endParaRPr lang="zh-CN" altLang="zh-CN" sz="2000" smtClean="0"/>
            </a:p>
          </p:txBody>
        </p:sp>
        <p:sp>
          <p:nvSpPr>
            <p:cNvPr id="113" name="Rectangle 21"/>
            <p:cNvSpPr>
              <a:spLocks noChangeArrowheads="1"/>
            </p:cNvSpPr>
            <p:nvPr/>
          </p:nvSpPr>
          <p:spPr bwMode="auto">
            <a:xfrm>
              <a:off x="3232157" y="1557338"/>
              <a:ext cx="360363"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sz="2000"/>
            </a:p>
          </p:txBody>
        </p:sp>
        <p:sp>
          <p:nvSpPr>
            <p:cNvPr id="114" name="Rectangle 22"/>
            <p:cNvSpPr>
              <a:spLocks noChangeArrowheads="1"/>
            </p:cNvSpPr>
            <p:nvPr/>
          </p:nvSpPr>
          <p:spPr bwMode="auto">
            <a:xfrm>
              <a:off x="3592520" y="1557338"/>
              <a:ext cx="360362"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sz="2000"/>
            </a:p>
          </p:txBody>
        </p:sp>
        <p:sp>
          <p:nvSpPr>
            <p:cNvPr id="115" name="Rectangle 23"/>
            <p:cNvSpPr>
              <a:spLocks noChangeArrowheads="1"/>
            </p:cNvSpPr>
            <p:nvPr/>
          </p:nvSpPr>
          <p:spPr bwMode="auto">
            <a:xfrm>
              <a:off x="3951295" y="1557338"/>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16" name="Rectangle 24"/>
            <p:cNvSpPr>
              <a:spLocks noChangeArrowheads="1"/>
            </p:cNvSpPr>
            <p:nvPr/>
          </p:nvSpPr>
          <p:spPr bwMode="auto">
            <a:xfrm>
              <a:off x="4311657" y="1557338"/>
              <a:ext cx="360363"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17" name="Rectangle 26"/>
            <p:cNvSpPr>
              <a:spLocks noChangeArrowheads="1"/>
            </p:cNvSpPr>
            <p:nvPr/>
          </p:nvSpPr>
          <p:spPr bwMode="auto">
            <a:xfrm>
              <a:off x="2511432" y="1917700"/>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18" name="Rectangle 27"/>
            <p:cNvSpPr>
              <a:spLocks noChangeArrowheads="1"/>
            </p:cNvSpPr>
            <p:nvPr/>
          </p:nvSpPr>
          <p:spPr bwMode="auto">
            <a:xfrm>
              <a:off x="2871795" y="1917700"/>
              <a:ext cx="360362"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a:t>↓</a:t>
              </a:r>
            </a:p>
          </p:txBody>
        </p:sp>
        <p:sp>
          <p:nvSpPr>
            <p:cNvPr id="119" name="Rectangle 28"/>
            <p:cNvSpPr>
              <a:spLocks noChangeArrowheads="1"/>
            </p:cNvSpPr>
            <p:nvPr/>
          </p:nvSpPr>
          <p:spPr bwMode="auto">
            <a:xfrm>
              <a:off x="3232157" y="1917700"/>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20" name="Rectangle 29"/>
            <p:cNvSpPr>
              <a:spLocks noChangeArrowheads="1"/>
            </p:cNvSpPr>
            <p:nvPr/>
          </p:nvSpPr>
          <p:spPr bwMode="auto">
            <a:xfrm>
              <a:off x="3592520" y="1917700"/>
              <a:ext cx="360362"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sz="2000"/>
            </a:p>
          </p:txBody>
        </p:sp>
        <p:sp>
          <p:nvSpPr>
            <p:cNvPr id="121" name="Rectangle 30"/>
            <p:cNvSpPr>
              <a:spLocks noChangeArrowheads="1"/>
            </p:cNvSpPr>
            <p:nvPr/>
          </p:nvSpPr>
          <p:spPr bwMode="auto">
            <a:xfrm>
              <a:off x="3951295" y="1917700"/>
              <a:ext cx="360362"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sz="2000"/>
            </a:p>
          </p:txBody>
        </p:sp>
        <p:sp>
          <p:nvSpPr>
            <p:cNvPr id="122" name="Rectangle 31"/>
            <p:cNvSpPr>
              <a:spLocks noChangeArrowheads="1"/>
            </p:cNvSpPr>
            <p:nvPr/>
          </p:nvSpPr>
          <p:spPr bwMode="auto">
            <a:xfrm>
              <a:off x="4311657" y="1917700"/>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23" name="Rectangle 33"/>
            <p:cNvSpPr>
              <a:spLocks noChangeArrowheads="1"/>
            </p:cNvSpPr>
            <p:nvPr/>
          </p:nvSpPr>
          <p:spPr bwMode="auto">
            <a:xfrm>
              <a:off x="2511432" y="2276475"/>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24" name="Rectangle 34"/>
            <p:cNvSpPr>
              <a:spLocks noChangeArrowheads="1"/>
            </p:cNvSpPr>
            <p:nvPr/>
          </p:nvSpPr>
          <p:spPr bwMode="auto">
            <a:xfrm>
              <a:off x="2871795" y="2276475"/>
              <a:ext cx="360362"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a:t>→</a:t>
              </a:r>
            </a:p>
          </p:txBody>
        </p:sp>
        <p:sp>
          <p:nvSpPr>
            <p:cNvPr id="125" name="Rectangle 35"/>
            <p:cNvSpPr>
              <a:spLocks noChangeArrowheads="1"/>
            </p:cNvSpPr>
            <p:nvPr/>
          </p:nvSpPr>
          <p:spPr bwMode="auto">
            <a:xfrm>
              <a:off x="3232157" y="2276475"/>
              <a:ext cx="360363"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a:t>→</a:t>
              </a:r>
            </a:p>
          </p:txBody>
        </p:sp>
        <p:sp>
          <p:nvSpPr>
            <p:cNvPr id="126" name="Rectangle 36"/>
            <p:cNvSpPr>
              <a:spLocks noChangeArrowheads="1"/>
            </p:cNvSpPr>
            <p:nvPr/>
          </p:nvSpPr>
          <p:spPr bwMode="auto">
            <a:xfrm>
              <a:off x="3592520" y="2276475"/>
              <a:ext cx="360362"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a:t>↓</a:t>
              </a:r>
            </a:p>
          </p:txBody>
        </p:sp>
        <p:sp>
          <p:nvSpPr>
            <p:cNvPr id="127" name="Rectangle 37"/>
            <p:cNvSpPr>
              <a:spLocks noChangeArrowheads="1"/>
            </p:cNvSpPr>
            <p:nvPr/>
          </p:nvSpPr>
          <p:spPr bwMode="auto">
            <a:xfrm>
              <a:off x="3951295" y="2276475"/>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28" name="Rectangle 38"/>
            <p:cNvSpPr>
              <a:spLocks noChangeArrowheads="1"/>
            </p:cNvSpPr>
            <p:nvPr/>
          </p:nvSpPr>
          <p:spPr bwMode="auto">
            <a:xfrm>
              <a:off x="4311657" y="2276475"/>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29" name="Rectangle 40"/>
            <p:cNvSpPr>
              <a:spLocks noChangeArrowheads="1"/>
            </p:cNvSpPr>
            <p:nvPr/>
          </p:nvSpPr>
          <p:spPr bwMode="auto">
            <a:xfrm>
              <a:off x="2511432" y="2636838"/>
              <a:ext cx="360363"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30" name="Rectangle 41"/>
            <p:cNvSpPr>
              <a:spLocks noChangeArrowheads="1"/>
            </p:cNvSpPr>
            <p:nvPr/>
          </p:nvSpPr>
          <p:spPr bwMode="auto">
            <a:xfrm>
              <a:off x="2871795" y="2636838"/>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31" name="Rectangle 42"/>
            <p:cNvSpPr>
              <a:spLocks noChangeArrowheads="1"/>
            </p:cNvSpPr>
            <p:nvPr/>
          </p:nvSpPr>
          <p:spPr bwMode="auto">
            <a:xfrm>
              <a:off x="3232157" y="2636838"/>
              <a:ext cx="360363"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sz="2000"/>
            </a:p>
          </p:txBody>
        </p:sp>
        <p:sp>
          <p:nvSpPr>
            <p:cNvPr id="132" name="Rectangle 43"/>
            <p:cNvSpPr>
              <a:spLocks noChangeArrowheads="1"/>
            </p:cNvSpPr>
            <p:nvPr/>
          </p:nvSpPr>
          <p:spPr bwMode="auto">
            <a:xfrm>
              <a:off x="3592520" y="2636838"/>
              <a:ext cx="360362"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a:t>→</a:t>
              </a:r>
            </a:p>
          </p:txBody>
        </p:sp>
        <p:sp>
          <p:nvSpPr>
            <p:cNvPr id="133" name="Rectangle 44"/>
            <p:cNvSpPr>
              <a:spLocks noChangeArrowheads="1"/>
            </p:cNvSpPr>
            <p:nvPr/>
          </p:nvSpPr>
          <p:spPr bwMode="auto">
            <a:xfrm>
              <a:off x="3951295" y="2636838"/>
              <a:ext cx="360362"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pPr algn="ctr"/>
              <a:r>
                <a:rPr lang="zh-CN" altLang="en-US" sz="2000" smtClean="0">
                  <a:sym typeface="Wingdings"/>
                </a:rPr>
                <a:t></a:t>
              </a:r>
              <a:endParaRPr lang="en-US" altLang="zh-CN" sz="2000" dirty="0"/>
            </a:p>
          </p:txBody>
        </p:sp>
        <p:sp>
          <p:nvSpPr>
            <p:cNvPr id="134" name="Rectangle 45"/>
            <p:cNvSpPr>
              <a:spLocks noChangeArrowheads="1"/>
            </p:cNvSpPr>
            <p:nvPr/>
          </p:nvSpPr>
          <p:spPr bwMode="auto">
            <a:xfrm>
              <a:off x="4311657" y="2636838"/>
              <a:ext cx="360363"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35" name="Rectangle 47"/>
            <p:cNvSpPr>
              <a:spLocks noChangeArrowheads="1"/>
            </p:cNvSpPr>
            <p:nvPr/>
          </p:nvSpPr>
          <p:spPr bwMode="auto">
            <a:xfrm>
              <a:off x="2511432" y="2997200"/>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36" name="Rectangle 48"/>
            <p:cNvSpPr>
              <a:spLocks noChangeArrowheads="1"/>
            </p:cNvSpPr>
            <p:nvPr/>
          </p:nvSpPr>
          <p:spPr bwMode="auto">
            <a:xfrm>
              <a:off x="2871795" y="2997200"/>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37" name="Rectangle 49"/>
            <p:cNvSpPr>
              <a:spLocks noChangeArrowheads="1"/>
            </p:cNvSpPr>
            <p:nvPr/>
          </p:nvSpPr>
          <p:spPr bwMode="auto">
            <a:xfrm>
              <a:off x="3232157" y="2997200"/>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38" name="Rectangle 50"/>
            <p:cNvSpPr>
              <a:spLocks noChangeArrowheads="1"/>
            </p:cNvSpPr>
            <p:nvPr/>
          </p:nvSpPr>
          <p:spPr bwMode="auto">
            <a:xfrm>
              <a:off x="3592520" y="2997200"/>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39" name="Rectangle 51"/>
            <p:cNvSpPr>
              <a:spLocks noChangeArrowheads="1"/>
            </p:cNvSpPr>
            <p:nvPr/>
          </p:nvSpPr>
          <p:spPr bwMode="auto">
            <a:xfrm>
              <a:off x="3951295" y="2997200"/>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40" name="Rectangle 52"/>
            <p:cNvSpPr>
              <a:spLocks noChangeArrowheads="1"/>
            </p:cNvSpPr>
            <p:nvPr/>
          </p:nvSpPr>
          <p:spPr bwMode="auto">
            <a:xfrm>
              <a:off x="4311657" y="2997200"/>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grpSp>
      <p:grpSp>
        <p:nvGrpSpPr>
          <p:cNvPr id="5" name="组合 140"/>
          <p:cNvGrpSpPr/>
          <p:nvPr/>
        </p:nvGrpSpPr>
        <p:grpSpPr>
          <a:xfrm>
            <a:off x="5572132" y="4054494"/>
            <a:ext cx="2160588" cy="2160588"/>
            <a:chOff x="2511432" y="4581525"/>
            <a:chExt cx="2160588" cy="2160588"/>
          </a:xfrm>
        </p:grpSpPr>
        <p:sp>
          <p:nvSpPr>
            <p:cNvPr id="142" name="Rectangle 54"/>
            <p:cNvSpPr>
              <a:spLocks noChangeArrowheads="1"/>
            </p:cNvSpPr>
            <p:nvPr/>
          </p:nvSpPr>
          <p:spPr bwMode="auto">
            <a:xfrm>
              <a:off x="2511432" y="4581525"/>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43" name="Rectangle 55"/>
            <p:cNvSpPr>
              <a:spLocks noChangeArrowheads="1"/>
            </p:cNvSpPr>
            <p:nvPr/>
          </p:nvSpPr>
          <p:spPr bwMode="auto">
            <a:xfrm>
              <a:off x="2871795" y="4581525"/>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44" name="Rectangle 56"/>
            <p:cNvSpPr>
              <a:spLocks noChangeArrowheads="1"/>
            </p:cNvSpPr>
            <p:nvPr/>
          </p:nvSpPr>
          <p:spPr bwMode="auto">
            <a:xfrm>
              <a:off x="3232157" y="4581525"/>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45" name="Rectangle 57"/>
            <p:cNvSpPr>
              <a:spLocks noChangeArrowheads="1"/>
            </p:cNvSpPr>
            <p:nvPr/>
          </p:nvSpPr>
          <p:spPr bwMode="auto">
            <a:xfrm>
              <a:off x="3592520" y="4581525"/>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46" name="Rectangle 58"/>
            <p:cNvSpPr>
              <a:spLocks noChangeArrowheads="1"/>
            </p:cNvSpPr>
            <p:nvPr/>
          </p:nvSpPr>
          <p:spPr bwMode="auto">
            <a:xfrm>
              <a:off x="3951295" y="4581525"/>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47" name="Rectangle 59"/>
            <p:cNvSpPr>
              <a:spLocks noChangeArrowheads="1"/>
            </p:cNvSpPr>
            <p:nvPr/>
          </p:nvSpPr>
          <p:spPr bwMode="auto">
            <a:xfrm>
              <a:off x="4311657" y="4581525"/>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48" name="Rectangle 67"/>
            <p:cNvSpPr>
              <a:spLocks noChangeArrowheads="1"/>
            </p:cNvSpPr>
            <p:nvPr/>
          </p:nvSpPr>
          <p:spPr bwMode="auto">
            <a:xfrm>
              <a:off x="2511432" y="4941888"/>
              <a:ext cx="360363"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49" name="Rectangle 68"/>
            <p:cNvSpPr>
              <a:spLocks noChangeArrowheads="1"/>
            </p:cNvSpPr>
            <p:nvPr/>
          </p:nvSpPr>
          <p:spPr bwMode="auto">
            <a:xfrm>
              <a:off x="2851143" y="4941888"/>
              <a:ext cx="360362"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zh-CN" altLang="en-US" sz="2000" smtClean="0">
                  <a:sym typeface="Wingdings"/>
                </a:rPr>
                <a:t></a:t>
              </a:r>
              <a:endParaRPr lang="zh-CN" altLang="zh-CN" sz="2000" smtClean="0"/>
            </a:p>
          </p:txBody>
        </p:sp>
        <p:sp>
          <p:nvSpPr>
            <p:cNvPr id="150" name="Rectangle 69"/>
            <p:cNvSpPr>
              <a:spLocks noChangeArrowheads="1"/>
            </p:cNvSpPr>
            <p:nvPr/>
          </p:nvSpPr>
          <p:spPr bwMode="auto">
            <a:xfrm>
              <a:off x="3211505" y="4941888"/>
              <a:ext cx="360363"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sz="2000">
                <a:ea typeface="楷体" pitchFamily="49" charset="-122"/>
                <a:cs typeface="Times New Roman" pitchFamily="18" charset="0"/>
              </a:endParaRPr>
            </a:p>
          </p:txBody>
        </p:sp>
        <p:sp>
          <p:nvSpPr>
            <p:cNvPr id="151" name="Rectangle 70"/>
            <p:cNvSpPr>
              <a:spLocks noChangeArrowheads="1"/>
            </p:cNvSpPr>
            <p:nvPr/>
          </p:nvSpPr>
          <p:spPr bwMode="auto">
            <a:xfrm>
              <a:off x="3571868" y="4941888"/>
              <a:ext cx="360362"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sz="2000">
                <a:ea typeface="楷体" pitchFamily="49" charset="-122"/>
                <a:cs typeface="Times New Roman" pitchFamily="18" charset="0"/>
              </a:endParaRPr>
            </a:p>
          </p:txBody>
        </p:sp>
        <p:sp>
          <p:nvSpPr>
            <p:cNvPr id="152" name="Rectangle 71"/>
            <p:cNvSpPr>
              <a:spLocks noChangeArrowheads="1"/>
            </p:cNvSpPr>
            <p:nvPr/>
          </p:nvSpPr>
          <p:spPr bwMode="auto">
            <a:xfrm>
              <a:off x="3951295" y="4941888"/>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53" name="Rectangle 72"/>
            <p:cNvSpPr>
              <a:spLocks noChangeArrowheads="1"/>
            </p:cNvSpPr>
            <p:nvPr/>
          </p:nvSpPr>
          <p:spPr bwMode="auto">
            <a:xfrm>
              <a:off x="4311657" y="4941888"/>
              <a:ext cx="360363"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54" name="Rectangle 74"/>
            <p:cNvSpPr>
              <a:spLocks noChangeArrowheads="1"/>
            </p:cNvSpPr>
            <p:nvPr/>
          </p:nvSpPr>
          <p:spPr bwMode="auto">
            <a:xfrm>
              <a:off x="2511432" y="5302250"/>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55" name="Rectangle 75"/>
            <p:cNvSpPr>
              <a:spLocks noChangeArrowheads="1"/>
            </p:cNvSpPr>
            <p:nvPr/>
          </p:nvSpPr>
          <p:spPr bwMode="auto">
            <a:xfrm>
              <a:off x="2851143" y="5302250"/>
              <a:ext cx="360362"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a:ea typeface="楷体" pitchFamily="49" charset="-122"/>
                  <a:cs typeface="Times New Roman" pitchFamily="18" charset="0"/>
                </a:rPr>
                <a:t>↓</a:t>
              </a:r>
            </a:p>
          </p:txBody>
        </p:sp>
        <p:sp>
          <p:nvSpPr>
            <p:cNvPr id="156" name="Rectangle 76"/>
            <p:cNvSpPr>
              <a:spLocks noChangeArrowheads="1"/>
            </p:cNvSpPr>
            <p:nvPr/>
          </p:nvSpPr>
          <p:spPr bwMode="auto">
            <a:xfrm>
              <a:off x="3232157" y="5302250"/>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57" name="Rectangle 77"/>
            <p:cNvSpPr>
              <a:spLocks noChangeArrowheads="1"/>
            </p:cNvSpPr>
            <p:nvPr/>
          </p:nvSpPr>
          <p:spPr bwMode="auto">
            <a:xfrm>
              <a:off x="3571868" y="5302250"/>
              <a:ext cx="360362"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sz="2000">
                <a:ea typeface="楷体" pitchFamily="49" charset="-122"/>
                <a:cs typeface="Times New Roman" pitchFamily="18" charset="0"/>
              </a:endParaRPr>
            </a:p>
          </p:txBody>
        </p:sp>
        <p:sp>
          <p:nvSpPr>
            <p:cNvPr id="158" name="Rectangle 78"/>
            <p:cNvSpPr>
              <a:spLocks noChangeArrowheads="1"/>
            </p:cNvSpPr>
            <p:nvPr/>
          </p:nvSpPr>
          <p:spPr bwMode="auto">
            <a:xfrm>
              <a:off x="3951295" y="5302250"/>
              <a:ext cx="360362"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sz="2000">
                <a:ea typeface="楷体" pitchFamily="49" charset="-122"/>
                <a:cs typeface="Times New Roman" pitchFamily="18" charset="0"/>
              </a:endParaRPr>
            </a:p>
          </p:txBody>
        </p:sp>
        <p:sp>
          <p:nvSpPr>
            <p:cNvPr id="159" name="Rectangle 79"/>
            <p:cNvSpPr>
              <a:spLocks noChangeArrowheads="1"/>
            </p:cNvSpPr>
            <p:nvPr/>
          </p:nvSpPr>
          <p:spPr bwMode="auto">
            <a:xfrm>
              <a:off x="4311657" y="5302250"/>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60" name="Rectangle 81"/>
            <p:cNvSpPr>
              <a:spLocks noChangeArrowheads="1"/>
            </p:cNvSpPr>
            <p:nvPr/>
          </p:nvSpPr>
          <p:spPr bwMode="auto">
            <a:xfrm>
              <a:off x="2511432" y="5661025"/>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61" name="Rectangle 82"/>
            <p:cNvSpPr>
              <a:spLocks noChangeArrowheads="1"/>
            </p:cNvSpPr>
            <p:nvPr/>
          </p:nvSpPr>
          <p:spPr bwMode="auto">
            <a:xfrm>
              <a:off x="2871795" y="5661025"/>
              <a:ext cx="360362"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a:ea typeface="楷体" pitchFamily="49" charset="-122"/>
                  <a:cs typeface="Times New Roman" pitchFamily="18" charset="0"/>
                </a:rPr>
                <a:t>→</a:t>
              </a:r>
            </a:p>
          </p:txBody>
        </p:sp>
        <p:sp>
          <p:nvSpPr>
            <p:cNvPr id="162" name="Rectangle 83"/>
            <p:cNvSpPr>
              <a:spLocks noChangeArrowheads="1"/>
            </p:cNvSpPr>
            <p:nvPr/>
          </p:nvSpPr>
          <p:spPr bwMode="auto">
            <a:xfrm>
              <a:off x="3232157" y="5661025"/>
              <a:ext cx="360363"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a:ea typeface="楷体" pitchFamily="49" charset="-122"/>
                  <a:cs typeface="Times New Roman" pitchFamily="18" charset="0"/>
                </a:rPr>
                <a:t>↓</a:t>
              </a:r>
            </a:p>
          </p:txBody>
        </p:sp>
        <p:sp>
          <p:nvSpPr>
            <p:cNvPr id="163" name="Rectangle 84"/>
            <p:cNvSpPr>
              <a:spLocks noChangeArrowheads="1"/>
            </p:cNvSpPr>
            <p:nvPr/>
          </p:nvSpPr>
          <p:spPr bwMode="auto">
            <a:xfrm>
              <a:off x="3592520" y="5661025"/>
              <a:ext cx="360362" cy="360363"/>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endParaRPr lang="zh-CN" altLang="zh-CN" sz="2000">
                <a:ea typeface="楷体" pitchFamily="49" charset="-122"/>
                <a:cs typeface="Times New Roman" pitchFamily="18" charset="0"/>
              </a:endParaRPr>
            </a:p>
          </p:txBody>
        </p:sp>
        <p:sp>
          <p:nvSpPr>
            <p:cNvPr id="164" name="Rectangle 85"/>
            <p:cNvSpPr>
              <a:spLocks noChangeArrowheads="1"/>
            </p:cNvSpPr>
            <p:nvPr/>
          </p:nvSpPr>
          <p:spPr bwMode="auto">
            <a:xfrm>
              <a:off x="3951295" y="5661025"/>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65" name="Rectangle 86"/>
            <p:cNvSpPr>
              <a:spLocks noChangeArrowheads="1"/>
            </p:cNvSpPr>
            <p:nvPr/>
          </p:nvSpPr>
          <p:spPr bwMode="auto">
            <a:xfrm>
              <a:off x="4311657" y="5661025"/>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66" name="Rectangle 88"/>
            <p:cNvSpPr>
              <a:spLocks noChangeArrowheads="1"/>
            </p:cNvSpPr>
            <p:nvPr/>
          </p:nvSpPr>
          <p:spPr bwMode="auto">
            <a:xfrm>
              <a:off x="2511432" y="6021388"/>
              <a:ext cx="360363"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67" name="Rectangle 89"/>
            <p:cNvSpPr>
              <a:spLocks noChangeArrowheads="1"/>
            </p:cNvSpPr>
            <p:nvPr/>
          </p:nvSpPr>
          <p:spPr bwMode="auto">
            <a:xfrm>
              <a:off x="2871795" y="6021388"/>
              <a:ext cx="360362"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68" name="Rectangle 90"/>
            <p:cNvSpPr>
              <a:spLocks noChangeArrowheads="1"/>
            </p:cNvSpPr>
            <p:nvPr/>
          </p:nvSpPr>
          <p:spPr bwMode="auto">
            <a:xfrm>
              <a:off x="3232157" y="6021388"/>
              <a:ext cx="360363"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a:ea typeface="楷体" pitchFamily="49" charset="-122"/>
                  <a:cs typeface="Times New Roman" pitchFamily="18" charset="0"/>
                </a:rPr>
                <a:t>→</a:t>
              </a:r>
            </a:p>
          </p:txBody>
        </p:sp>
        <p:sp>
          <p:nvSpPr>
            <p:cNvPr id="169" name="Rectangle 91"/>
            <p:cNvSpPr>
              <a:spLocks noChangeArrowheads="1"/>
            </p:cNvSpPr>
            <p:nvPr/>
          </p:nvSpPr>
          <p:spPr bwMode="auto">
            <a:xfrm>
              <a:off x="3592520" y="6021388"/>
              <a:ext cx="360362"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r>
                <a:rPr lang="en-US" altLang="zh-CN" sz="2000" dirty="0">
                  <a:ea typeface="楷体" pitchFamily="49" charset="-122"/>
                  <a:cs typeface="Times New Roman" pitchFamily="18" charset="0"/>
                </a:rPr>
                <a:t>→</a:t>
              </a:r>
            </a:p>
          </p:txBody>
        </p:sp>
        <p:sp>
          <p:nvSpPr>
            <p:cNvPr id="170" name="Rectangle 92"/>
            <p:cNvSpPr>
              <a:spLocks noChangeArrowheads="1"/>
            </p:cNvSpPr>
            <p:nvPr/>
          </p:nvSpPr>
          <p:spPr bwMode="auto">
            <a:xfrm>
              <a:off x="3951295" y="6021388"/>
              <a:ext cx="360362" cy="360362"/>
            </a:xfrm>
            <a:prstGeom prst="rect">
              <a:avLst/>
            </a:prstGeom>
            <a:solidFill>
              <a:schemeClr val="accent3">
                <a:lumMod val="60000"/>
                <a:lumOff val="40000"/>
              </a:schemeClr>
            </a:solidFill>
            <a:ln w="38100" algn="ctr">
              <a:solidFill>
                <a:srgbClr val="FF3300"/>
              </a:solidFill>
              <a:miter lim="800000"/>
              <a:headEnd/>
              <a:tailEnd/>
            </a:ln>
            <a:effectLst/>
          </p:spPr>
          <p:txBody>
            <a:bodyPr wrap="none" anchor="ctr"/>
            <a:lstStyle/>
            <a:p>
              <a:pPr algn="ctr"/>
              <a:r>
                <a:rPr lang="zh-CN" altLang="en-US" sz="2000" smtClean="0">
                  <a:sym typeface="Wingdings"/>
                </a:rPr>
                <a:t></a:t>
              </a:r>
              <a:endParaRPr lang="en-US" altLang="zh-CN" sz="2000" dirty="0">
                <a:ea typeface="楷体" pitchFamily="49" charset="-122"/>
                <a:cs typeface="Times New Roman" pitchFamily="18" charset="0"/>
              </a:endParaRPr>
            </a:p>
          </p:txBody>
        </p:sp>
        <p:sp>
          <p:nvSpPr>
            <p:cNvPr id="171" name="Rectangle 93"/>
            <p:cNvSpPr>
              <a:spLocks noChangeArrowheads="1"/>
            </p:cNvSpPr>
            <p:nvPr/>
          </p:nvSpPr>
          <p:spPr bwMode="auto">
            <a:xfrm>
              <a:off x="4311657" y="6021388"/>
              <a:ext cx="360363" cy="360362"/>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72" name="Rectangle 95"/>
            <p:cNvSpPr>
              <a:spLocks noChangeArrowheads="1"/>
            </p:cNvSpPr>
            <p:nvPr/>
          </p:nvSpPr>
          <p:spPr bwMode="auto">
            <a:xfrm>
              <a:off x="2511432" y="6381750"/>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73" name="Rectangle 96"/>
            <p:cNvSpPr>
              <a:spLocks noChangeArrowheads="1"/>
            </p:cNvSpPr>
            <p:nvPr/>
          </p:nvSpPr>
          <p:spPr bwMode="auto">
            <a:xfrm>
              <a:off x="2871795" y="6381750"/>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74" name="Rectangle 97"/>
            <p:cNvSpPr>
              <a:spLocks noChangeArrowheads="1"/>
            </p:cNvSpPr>
            <p:nvPr/>
          </p:nvSpPr>
          <p:spPr bwMode="auto">
            <a:xfrm>
              <a:off x="3232157" y="6381750"/>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75" name="Rectangle 98"/>
            <p:cNvSpPr>
              <a:spLocks noChangeArrowheads="1"/>
            </p:cNvSpPr>
            <p:nvPr/>
          </p:nvSpPr>
          <p:spPr bwMode="auto">
            <a:xfrm>
              <a:off x="3592520" y="6381750"/>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76" name="Rectangle 99"/>
            <p:cNvSpPr>
              <a:spLocks noChangeArrowheads="1"/>
            </p:cNvSpPr>
            <p:nvPr/>
          </p:nvSpPr>
          <p:spPr bwMode="auto">
            <a:xfrm>
              <a:off x="3951295" y="6381750"/>
              <a:ext cx="360362"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sp>
          <p:nvSpPr>
            <p:cNvPr id="177" name="Rectangle 100"/>
            <p:cNvSpPr>
              <a:spLocks noChangeArrowheads="1"/>
            </p:cNvSpPr>
            <p:nvPr/>
          </p:nvSpPr>
          <p:spPr bwMode="auto">
            <a:xfrm>
              <a:off x="4311657" y="6381750"/>
              <a:ext cx="360363" cy="360363"/>
            </a:xfrm>
            <a:prstGeom prst="rect">
              <a:avLst/>
            </a:prstGeom>
            <a:solidFill>
              <a:srgbClr val="336600"/>
            </a:solidFill>
            <a:ln w="38100" algn="ctr">
              <a:solidFill>
                <a:srgbClr val="FF3300"/>
              </a:solidFill>
              <a:miter lim="800000"/>
              <a:headEnd/>
              <a:tailEnd/>
            </a:ln>
            <a:effectLst/>
          </p:spPr>
          <p:txBody>
            <a:bodyPr wrap="none" anchor="ctr"/>
            <a:lstStyle/>
            <a:p>
              <a:endParaRPr lang="zh-CN" altLang="zh-CN"/>
            </a:p>
          </p:txBody>
        </p:sp>
      </p:grpSp>
      <p:sp>
        <p:nvSpPr>
          <p:cNvPr id="178" name="TextBox 177"/>
          <p:cNvSpPr txBox="1"/>
          <p:nvPr/>
        </p:nvSpPr>
        <p:spPr>
          <a:xfrm>
            <a:off x="1000105" y="4357694"/>
            <a:ext cx="492443" cy="1500198"/>
          </a:xfrm>
          <a:prstGeom prst="rect">
            <a:avLst/>
          </a:prstGeom>
          <a:noFill/>
        </p:spPr>
        <p:txBody>
          <a:bodyPr vert="eaVert" wrap="square" rtlCol="0">
            <a:spAutoFit/>
          </a:bodyPr>
          <a:lstStyle/>
          <a:p>
            <a:r>
              <a:rPr lang="zh-CN" altLang="en-US" sz="2000" smtClean="0">
                <a:latin typeface="Consolas" pitchFamily="49" charset="0"/>
                <a:ea typeface="仿宋" pitchFamily="49" charset="-122"/>
                <a:cs typeface="Consolas" pitchFamily="49" charset="0"/>
              </a:rPr>
              <a:t>迷宫路径</a:t>
            </a:r>
            <a:r>
              <a:rPr lang="en-US" altLang="zh-CN" sz="2000" smtClean="0">
                <a:latin typeface="Consolas" pitchFamily="49" charset="0"/>
                <a:ea typeface="仿宋" pitchFamily="49" charset="-122"/>
                <a:cs typeface="Consolas" pitchFamily="49" charset="0"/>
              </a:rPr>
              <a:t>3</a:t>
            </a:r>
            <a:endParaRPr lang="zh-CN" altLang="en-US" sz="2000">
              <a:latin typeface="Consolas" pitchFamily="49" charset="0"/>
              <a:ea typeface="仿宋" pitchFamily="49" charset="-122"/>
              <a:cs typeface="Consolas" pitchFamily="49" charset="0"/>
            </a:endParaRPr>
          </a:p>
        </p:txBody>
      </p:sp>
      <p:sp>
        <p:nvSpPr>
          <p:cNvPr id="179" name="TextBox 178"/>
          <p:cNvSpPr txBox="1"/>
          <p:nvPr/>
        </p:nvSpPr>
        <p:spPr>
          <a:xfrm>
            <a:off x="5000627" y="4357694"/>
            <a:ext cx="492443" cy="1500198"/>
          </a:xfrm>
          <a:prstGeom prst="rect">
            <a:avLst/>
          </a:prstGeom>
          <a:noFill/>
        </p:spPr>
        <p:txBody>
          <a:bodyPr vert="eaVert" wrap="square" rtlCol="0">
            <a:spAutoFit/>
          </a:bodyPr>
          <a:lstStyle/>
          <a:p>
            <a:r>
              <a:rPr lang="zh-CN" altLang="en-US" sz="2000" smtClean="0">
                <a:latin typeface="Consolas" pitchFamily="49" charset="0"/>
                <a:ea typeface="仿宋" pitchFamily="49" charset="-122"/>
                <a:cs typeface="Consolas" pitchFamily="49" charset="0"/>
              </a:rPr>
              <a:t>迷宫路径</a:t>
            </a:r>
            <a:r>
              <a:rPr lang="en-US" altLang="zh-CN" sz="2000" smtClean="0">
                <a:latin typeface="Consolas" pitchFamily="49" charset="0"/>
                <a:ea typeface="仿宋" pitchFamily="49" charset="-122"/>
                <a:cs typeface="Consolas" pitchFamily="49" charset="0"/>
              </a:rPr>
              <a:t>4</a:t>
            </a:r>
            <a:endParaRPr lang="zh-CN" altLang="en-US" sz="2000">
              <a:latin typeface="Consolas" pitchFamily="49" charset="0"/>
              <a:ea typeface="仿宋" pitchFamily="49" charset="-122"/>
              <a:cs typeface="Consolas" pitchFamily="49" charset="0"/>
            </a:endParaRPr>
          </a:p>
        </p:txBody>
      </p:sp>
      <p:sp>
        <p:nvSpPr>
          <p:cNvPr id="182" name="灯片编号占位符 181"/>
          <p:cNvSpPr>
            <a:spLocks noGrp="1"/>
          </p:cNvSpPr>
          <p:nvPr>
            <p:ph type="sldNum" sz="quarter" idx="12"/>
          </p:nvPr>
        </p:nvSpPr>
        <p:spPr/>
        <p:txBody>
          <a:bodyPr/>
          <a:lstStyle/>
          <a:p>
            <a:fld id="{F225F2F7-8AD0-4BEA-91DC-61D82E2F5127}" type="slidenum">
              <a:rPr lang="en-US" altLang="zh-CN" smtClean="0"/>
              <a:pPr/>
              <a:t>85</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Text Box 4"/>
          <p:cNvSpPr txBox="1">
            <a:spLocks noChangeArrowheads="1"/>
          </p:cNvSpPr>
          <p:nvPr/>
        </p:nvSpPr>
        <p:spPr bwMode="auto">
          <a:xfrm>
            <a:off x="611188" y="3213100"/>
            <a:ext cx="7705725" cy="1250494"/>
          </a:xfrm>
          <a:prstGeom prst="rect">
            <a:avLst/>
          </a:prstGeom>
          <a:solidFill>
            <a:schemeClr val="bg1"/>
          </a:solidFill>
          <a:ln>
            <a:headEnd/>
            <a:tailEnd/>
          </a:ln>
          <a:scene3d>
            <a:camera prst="perspectiveLeft"/>
            <a:lightRig rig="threePt" dir="t"/>
          </a:scene3d>
        </p:spPr>
        <p:style>
          <a:lnRef idx="1">
            <a:schemeClr val="accent5"/>
          </a:lnRef>
          <a:fillRef idx="2">
            <a:schemeClr val="accent5"/>
          </a:fillRef>
          <a:effectRef idx="1">
            <a:schemeClr val="accent5"/>
          </a:effectRef>
          <a:fontRef idx="minor">
            <a:schemeClr val="dk1"/>
          </a:fontRef>
        </p:style>
        <p:txBody>
          <a:bodyPr tIns="144000" bIns="180000">
            <a:spAutoFit/>
          </a:bodyPr>
          <a:lstStyle/>
          <a:p>
            <a:pPr algn="l">
              <a:spcBef>
                <a:spcPct val="50000"/>
              </a:spcBef>
            </a:pPr>
            <a:r>
              <a:rPr lang="zh-CN" altLang="en-US" dirty="0">
                <a:solidFill>
                  <a:srgbClr val="FF3300"/>
                </a:solidFill>
                <a:latin typeface="黑体" pitchFamily="49" charset="-122"/>
                <a:ea typeface="黑体" pitchFamily="49" charset="-122"/>
                <a:cs typeface="Times New Roman" pitchFamily="18" charset="0"/>
              </a:rPr>
              <a:t>思考题：</a:t>
            </a:r>
          </a:p>
          <a:p>
            <a:pPr algn="l">
              <a:spcBef>
                <a:spcPct val="50000"/>
              </a:spcBef>
            </a:pPr>
            <a:r>
              <a:rPr lang="zh-CN" altLang="en-US" dirty="0">
                <a:ea typeface="楷体" pitchFamily="49" charset="-122"/>
                <a:cs typeface="Times New Roman" pitchFamily="18" charset="0"/>
              </a:rPr>
              <a:t>　　</a:t>
            </a:r>
            <a:r>
              <a:rPr lang="zh-CN" altLang="en-US" sz="2000" dirty="0">
                <a:solidFill>
                  <a:srgbClr val="0000FF"/>
                </a:solidFill>
                <a:latin typeface="Consolas" pitchFamily="49" charset="0"/>
                <a:ea typeface="楷体" pitchFamily="49" charset="-122"/>
                <a:cs typeface="Consolas" pitchFamily="49" charset="0"/>
              </a:rPr>
              <a:t>迷宫问题的递归求解与用栈和队列求解有</a:t>
            </a:r>
            <a:r>
              <a:rPr lang="zh-CN" altLang="en-US" sz="2000">
                <a:solidFill>
                  <a:srgbClr val="0000FF"/>
                </a:solidFill>
                <a:latin typeface="Consolas" pitchFamily="49" charset="0"/>
                <a:ea typeface="楷体" pitchFamily="49" charset="-122"/>
                <a:cs typeface="Consolas" pitchFamily="49" charset="0"/>
              </a:rPr>
              <a:t>什么</a:t>
            </a:r>
            <a:r>
              <a:rPr lang="zh-CN" altLang="en-US" sz="2000" smtClean="0">
                <a:solidFill>
                  <a:srgbClr val="0000FF"/>
                </a:solidFill>
                <a:latin typeface="Consolas" pitchFamily="49" charset="0"/>
                <a:ea typeface="楷体" pitchFamily="49" charset="-122"/>
                <a:cs typeface="Consolas" pitchFamily="49" charset="0"/>
              </a:rPr>
              <a:t>异同</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pic>
        <p:nvPicPr>
          <p:cNvPr id="109573" name="Picture 5" descr="u=2379541180,2633410460&amp;fm=23&amp;gp=0"/>
          <p:cNvPicPr>
            <a:picLocks noChangeAspect="1" noChangeArrowheads="1"/>
          </p:cNvPicPr>
          <p:nvPr/>
        </p:nvPicPr>
        <p:blipFill>
          <a:blip r:embed="rId2" cstate="print"/>
          <a:srcRect/>
          <a:stretch>
            <a:fillRect/>
          </a:stretch>
        </p:blipFill>
        <p:spPr bwMode="auto">
          <a:xfrm>
            <a:off x="827088" y="333375"/>
            <a:ext cx="2808287" cy="2808288"/>
          </a:xfrm>
          <a:prstGeom prst="rect">
            <a:avLst/>
          </a:prstGeom>
          <a:noFill/>
        </p:spPr>
      </p:pic>
      <p:sp>
        <p:nvSpPr>
          <p:cNvPr id="7" name="灯片编号占位符 6"/>
          <p:cNvSpPr>
            <a:spLocks noGrp="1"/>
          </p:cNvSpPr>
          <p:nvPr>
            <p:ph type="sldNum" sz="quarter" idx="12"/>
          </p:nvPr>
        </p:nvSpPr>
        <p:spPr/>
        <p:txBody>
          <a:bodyPr/>
          <a:lstStyle/>
          <a:p>
            <a:fld id="{F225F2F7-8AD0-4BEA-91DC-61D82E2F5127}" type="slidenum">
              <a:rPr lang="en-US" altLang="zh-CN" smtClean="0"/>
              <a:pPr/>
              <a:t>86</a:t>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Text Box 4"/>
          <p:cNvSpPr txBox="1">
            <a:spLocks noChangeArrowheads="1"/>
          </p:cNvSpPr>
          <p:nvPr/>
        </p:nvSpPr>
        <p:spPr bwMode="auto">
          <a:xfrm>
            <a:off x="2000232" y="2714620"/>
            <a:ext cx="4319588" cy="1015663"/>
          </a:xfrm>
          <a:prstGeom prst="rect">
            <a:avLst/>
          </a:prstGeom>
          <a:noFill/>
          <a:ln w="9525">
            <a:noFill/>
            <a:miter lim="800000"/>
            <a:headEnd/>
            <a:tailEnd/>
          </a:ln>
          <a:effectLst/>
        </p:spPr>
        <p:txBody>
          <a:bodyPr>
            <a:spAutoFit/>
          </a:bodyPr>
          <a:lstStyle/>
          <a:p>
            <a:pPr algn="l">
              <a:spcBef>
                <a:spcPct val="50000"/>
              </a:spcBef>
            </a:pPr>
            <a:r>
              <a:rPr lang="zh-CN" altLang="en-US" dirty="0">
                <a:solidFill>
                  <a:srgbClr val="FF3300"/>
                </a:solidFill>
                <a:latin typeface="黑体" pitchFamily="49" charset="-122"/>
                <a:ea typeface="黑体" pitchFamily="49" charset="-122"/>
                <a:cs typeface="Times New Roman" pitchFamily="18" charset="0"/>
              </a:rPr>
              <a:t>思考题：</a:t>
            </a:r>
          </a:p>
          <a:p>
            <a:pPr algn="l">
              <a:spcBef>
                <a:spcPct val="50000"/>
              </a:spcBef>
            </a:pPr>
            <a:r>
              <a:rPr lang="zh-CN" altLang="en-US">
                <a:solidFill>
                  <a:srgbClr val="FF00FF"/>
                </a:solidFill>
                <a:ea typeface="楷体" pitchFamily="49" charset="-122"/>
                <a:cs typeface="Times New Roman" pitchFamily="18" charset="0"/>
              </a:rPr>
              <a:t>      </a:t>
            </a:r>
            <a:r>
              <a:rPr lang="zh-CN" altLang="en-US" sz="2000" smtClean="0">
                <a:ea typeface="楷体" pitchFamily="49" charset="-122"/>
                <a:cs typeface="Times New Roman" pitchFamily="18" charset="0"/>
              </a:rPr>
              <a:t>请你给出正整数</a:t>
            </a:r>
            <a:r>
              <a:rPr lang="zh-CN" altLang="en-US" sz="2000" dirty="0">
                <a:ea typeface="楷体" pitchFamily="49" charset="-122"/>
                <a:cs typeface="Times New Roman" pitchFamily="18" charset="0"/>
              </a:rPr>
              <a:t>的定义。</a:t>
            </a:r>
          </a:p>
        </p:txBody>
      </p:sp>
      <p:pic>
        <p:nvPicPr>
          <p:cNvPr id="100358" name="Picture 6" descr="u=2481446627,4183038993&amp;fm=23&amp;gp=0"/>
          <p:cNvPicPr>
            <a:picLocks noChangeAspect="1" noChangeArrowheads="1"/>
          </p:cNvPicPr>
          <p:nvPr/>
        </p:nvPicPr>
        <p:blipFill>
          <a:blip r:embed="rId2" cstate="print"/>
          <a:srcRect/>
          <a:stretch>
            <a:fillRect/>
          </a:stretch>
        </p:blipFill>
        <p:spPr bwMode="auto">
          <a:xfrm>
            <a:off x="611188" y="214290"/>
            <a:ext cx="3333750" cy="2371725"/>
          </a:xfrm>
          <a:prstGeom prst="rect">
            <a:avLst/>
          </a:prstGeom>
          <a:noFill/>
        </p:spPr>
      </p:pic>
      <p:grpSp>
        <p:nvGrpSpPr>
          <p:cNvPr id="2" name="组合 5"/>
          <p:cNvGrpSpPr/>
          <p:nvPr/>
        </p:nvGrpSpPr>
        <p:grpSpPr>
          <a:xfrm>
            <a:off x="1357290" y="3929066"/>
            <a:ext cx="5572164" cy="1533178"/>
            <a:chOff x="1357290" y="3929066"/>
            <a:chExt cx="5572164" cy="1533178"/>
          </a:xfrm>
        </p:grpSpPr>
        <p:sp>
          <p:nvSpPr>
            <p:cNvPr id="4" name="下箭头 3"/>
            <p:cNvSpPr/>
            <p:nvPr/>
          </p:nvSpPr>
          <p:spPr>
            <a:xfrm>
              <a:off x="3500430" y="3929066"/>
              <a:ext cx="252000" cy="468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 name="TextBox 4"/>
            <p:cNvSpPr txBox="1"/>
            <p:nvPr/>
          </p:nvSpPr>
          <p:spPr>
            <a:xfrm>
              <a:off x="1357290" y="4500570"/>
              <a:ext cx="5572164" cy="961674"/>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pPr marL="457200" indent="-457200" algn="l">
                <a:lnSpc>
                  <a:spcPct val="150000"/>
                </a:lnSpc>
                <a:buBlip>
                  <a:blip r:embed="rId3"/>
                </a:buBlip>
              </a:pPr>
              <a:r>
                <a:rPr lang="en-US" altLang="zh-CN" sz="2000" dirty="0" smtClean="0">
                  <a:solidFill>
                    <a:srgbClr val="0000FF"/>
                  </a:solidFill>
                  <a:latin typeface="Consolas" pitchFamily="49" charset="0"/>
                  <a:ea typeface="仿宋" pitchFamily="49" charset="-122"/>
                  <a:cs typeface="Consolas" pitchFamily="49" charset="0"/>
                </a:rPr>
                <a:t>1</a:t>
              </a:r>
              <a:r>
                <a:rPr lang="zh-CN" altLang="en-US" sz="2000" dirty="0" smtClean="0">
                  <a:solidFill>
                    <a:srgbClr val="0000FF"/>
                  </a:solidFill>
                  <a:latin typeface="Consolas" pitchFamily="49" charset="0"/>
                  <a:ea typeface="仿宋" pitchFamily="49" charset="-122"/>
                  <a:cs typeface="Consolas" pitchFamily="49" charset="0"/>
                </a:rPr>
                <a:t>是正整数。</a:t>
              </a:r>
              <a:endParaRPr lang="en-US" altLang="zh-CN" sz="2000" dirty="0" smtClean="0">
                <a:solidFill>
                  <a:srgbClr val="0000FF"/>
                </a:solidFill>
                <a:latin typeface="Consolas" pitchFamily="49" charset="0"/>
                <a:ea typeface="仿宋" pitchFamily="49" charset="-122"/>
                <a:cs typeface="Consolas" pitchFamily="49" charset="0"/>
              </a:endParaRPr>
            </a:p>
            <a:p>
              <a:pPr marL="457200" indent="-457200" algn="l">
                <a:lnSpc>
                  <a:spcPct val="150000"/>
                </a:lnSpc>
                <a:buBlip>
                  <a:blip r:embed="rId3"/>
                </a:buBlip>
              </a:pPr>
              <a:r>
                <a:rPr lang="zh-CN" altLang="en-US" sz="2000" dirty="0" smtClean="0">
                  <a:solidFill>
                    <a:srgbClr val="0000FF"/>
                  </a:solidFill>
                  <a:latin typeface="Consolas" pitchFamily="49" charset="0"/>
                  <a:ea typeface="仿宋" pitchFamily="49" charset="-122"/>
                  <a:cs typeface="Consolas" pitchFamily="49" charset="0"/>
                </a:rPr>
                <a:t>如果</a:t>
              </a:r>
              <a:r>
                <a:rPr lang="en-US" altLang="zh-CN" sz="2000" i="1" dirty="0" smtClean="0">
                  <a:solidFill>
                    <a:srgbClr val="0000FF"/>
                  </a:solidFill>
                  <a:latin typeface="Consolas" pitchFamily="49" charset="0"/>
                  <a:ea typeface="仿宋" pitchFamily="49" charset="-122"/>
                  <a:cs typeface="Consolas" pitchFamily="49" charset="0"/>
                </a:rPr>
                <a:t>n</a:t>
              </a:r>
              <a:r>
                <a:rPr lang="zh-CN" altLang="en-US" sz="2000" dirty="0" smtClean="0">
                  <a:solidFill>
                    <a:srgbClr val="0000FF"/>
                  </a:solidFill>
                  <a:latin typeface="Consolas" pitchFamily="49" charset="0"/>
                  <a:ea typeface="仿宋" pitchFamily="49" charset="-122"/>
                  <a:cs typeface="Consolas" pitchFamily="49" charset="0"/>
                </a:rPr>
                <a:t>是正整数，则</a:t>
              </a:r>
              <a:r>
                <a:rPr lang="en-US" altLang="zh-CN" sz="2000" i="1" dirty="0" err="1" smtClean="0">
                  <a:solidFill>
                    <a:srgbClr val="0000FF"/>
                  </a:solidFill>
                  <a:latin typeface="Consolas" pitchFamily="49" charset="0"/>
                  <a:ea typeface="仿宋" pitchFamily="49" charset="-122"/>
                  <a:cs typeface="Consolas" pitchFamily="49" charset="0"/>
                </a:rPr>
                <a:t>n</a:t>
              </a:r>
              <a:r>
                <a:rPr lang="en-US" altLang="zh-CN" sz="2000" dirty="0" err="1" smtClean="0">
                  <a:solidFill>
                    <a:srgbClr val="0000FF"/>
                  </a:solidFill>
                  <a:latin typeface="Consolas" pitchFamily="49" charset="0"/>
                  <a:ea typeface="仿宋" pitchFamily="49" charset="-122"/>
                  <a:cs typeface="Consolas" pitchFamily="49" charset="0"/>
                </a:rPr>
                <a:t>+1</a:t>
              </a:r>
              <a:r>
                <a:rPr lang="zh-CN" altLang="en-US" sz="2000" dirty="0" smtClean="0">
                  <a:solidFill>
                    <a:srgbClr val="0000FF"/>
                  </a:solidFill>
                  <a:latin typeface="Consolas" pitchFamily="49" charset="0"/>
                  <a:ea typeface="仿宋" pitchFamily="49" charset="-122"/>
                  <a:cs typeface="Consolas" pitchFamily="49" charset="0"/>
                </a:rPr>
                <a:t>也是正整数。</a:t>
              </a:r>
              <a:endParaRPr lang="zh-CN" altLang="en-US" sz="2000" dirty="0">
                <a:solidFill>
                  <a:srgbClr val="0000FF"/>
                </a:solidFill>
                <a:latin typeface="Consolas" pitchFamily="49" charset="0"/>
                <a:ea typeface="仿宋" pitchFamily="49" charset="-122"/>
                <a:cs typeface="Consolas" pitchFamily="49" charset="0"/>
              </a:endParaRPr>
            </a:p>
          </p:txBody>
        </p:sp>
      </p:grpSp>
      <p:sp>
        <p:nvSpPr>
          <p:cNvPr id="10" name="灯片编号占位符 9"/>
          <p:cNvSpPr>
            <a:spLocks noGrp="1"/>
          </p:cNvSpPr>
          <p:nvPr>
            <p:ph type="sldNum" sz="quarter" idx="12"/>
          </p:nvPr>
        </p:nvSpPr>
        <p:spPr/>
        <p:txBody>
          <a:bodyPr/>
          <a:lstStyle/>
          <a:p>
            <a:fld id="{F225F2F7-8AD0-4BEA-91DC-61D82E2F5127}" type="slidenum">
              <a:rPr lang="en-US" altLang="zh-CN" smtClean="0"/>
              <a:pPr/>
              <a:t>9</a:t>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1322</TotalTime>
  <Words>5915</Words>
  <Application>Microsoft Office PowerPoint</Application>
  <PresentationFormat>全屏显示(4:3)</PresentationFormat>
  <Paragraphs>1113</Paragraphs>
  <Slides>86</Slides>
  <Notes>18</Notes>
  <HiddenSlides>0</HiddenSlides>
  <MMClips>0</MMClips>
  <ScaleCrop>false</ScaleCrop>
  <HeadingPairs>
    <vt:vector size="4" baseType="variant">
      <vt:variant>
        <vt:lpstr>主题</vt:lpstr>
      </vt:variant>
      <vt:variant>
        <vt:i4>1</vt:i4>
      </vt:variant>
      <vt:variant>
        <vt:lpstr>幻灯片标题</vt:lpstr>
      </vt:variant>
      <vt:variant>
        <vt:i4>86</vt:i4>
      </vt:variant>
    </vt:vector>
  </HeadingPairs>
  <TitlesOfParts>
    <vt:vector size="8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482</cp:revision>
  <dcterms:created xsi:type="dcterms:W3CDTF">2005-02-07T01:01:45Z</dcterms:created>
  <dcterms:modified xsi:type="dcterms:W3CDTF">2021-05-08T01:59:43Z</dcterms:modified>
</cp:coreProperties>
</file>