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"/>
  </p:notesMasterIdLst>
  <p:sldIdLst>
    <p:sldId id="295" r:id="rId2"/>
    <p:sldId id="404" r:id="rId3"/>
    <p:sldId id="411" r:id="rId4"/>
    <p:sldId id="412" r:id="rId5"/>
    <p:sldId id="403" r:id="rId6"/>
    <p:sldId id="413" r:id="rId7"/>
    <p:sldId id="405" r:id="rId8"/>
    <p:sldId id="415" r:id="rId9"/>
    <p:sldId id="417" r:id="rId10"/>
    <p:sldId id="416" r:id="rId11"/>
    <p:sldId id="418" r:id="rId12"/>
    <p:sldId id="420" r:id="rId13"/>
    <p:sldId id="421" r:id="rId14"/>
    <p:sldId id="419" r:id="rId1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6600CC"/>
    <a:srgbClr val="0033CC"/>
    <a:srgbClr val="000000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428860" y="642918"/>
            <a:ext cx="285752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58638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递归基础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4786346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一个递归模型由哪两部分构成？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71736" y="3810003"/>
            <a:ext cx="5137602" cy="1563153"/>
            <a:chOff x="2571736" y="2857502"/>
            <a:chExt cx="5137602" cy="1172365"/>
          </a:xfrm>
        </p:grpSpPr>
        <p:sp>
          <p:nvSpPr>
            <p:cNvPr id="25" name="下箭头 24"/>
            <p:cNvSpPr/>
            <p:nvPr/>
          </p:nvSpPr>
          <p:spPr>
            <a:xfrm>
              <a:off x="4214810" y="2857502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71736" y="3357568"/>
              <a:ext cx="5137602" cy="672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递归出口</a:t>
              </a: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确定递归结束情况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递归体</a:t>
              </a:r>
              <a:r>
                <a:rPr lang="en-US" altLang="zh-CN" sz="2000" smtClean="0">
                  <a:solidFill>
                    <a:srgbClr val="0000FF"/>
                  </a:solidFill>
                  <a:latin typeface="宋体"/>
                  <a:ea typeface="宋体"/>
                </a:rPr>
                <a:t>―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确定大小问题的求解情况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 descr="羊皮纸"/>
          <p:cNvSpPr txBox="1">
            <a:spLocks noChangeArrowheads="1"/>
          </p:cNvSpPr>
          <p:nvPr/>
        </p:nvSpPr>
        <p:spPr bwMode="auto">
          <a:xfrm>
            <a:off x="179388" y="285729"/>
            <a:ext cx="4106860" cy="498016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k)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 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k==0)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(j=0;j&lt;n;j++)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for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(i=0;i&lt;=k;i++)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swap(a[k]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k-1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swap(a[k]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a[i]);</a:t>
            </a:r>
            <a:endParaRPr kumimoji="1" lang="en-US" altLang="zh-CN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4" name="Text Box 5" descr="新闻纸"/>
          <p:cNvSpPr txBox="1">
            <a:spLocks noChangeArrowheads="1"/>
          </p:cNvSpPr>
          <p:nvPr/>
        </p:nvSpPr>
        <p:spPr bwMode="auto">
          <a:xfrm>
            <a:off x="4833962" y="732364"/>
            <a:ext cx="3095625" cy="190239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k=2;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[]={1,2,3};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perm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k);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25" y="2476493"/>
            <a:ext cx="2012953" cy="2975097"/>
            <a:chOff x="4857752" y="1577956"/>
            <a:chExt cx="2012953" cy="2231322"/>
          </a:xfrm>
        </p:grpSpPr>
        <p:sp>
          <p:nvSpPr>
            <p:cNvPr id="5" name="Text Box 6" descr="蓝色面巾纸"/>
            <p:cNvSpPr txBox="1">
              <a:spLocks noChangeArrowheads="1"/>
            </p:cNvSpPr>
            <p:nvPr/>
          </p:nvSpPr>
          <p:spPr bwMode="auto">
            <a:xfrm>
              <a:off x="5286380" y="2000246"/>
              <a:ext cx="1584325" cy="18090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108000" bIns="108000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输出结果：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231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321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312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132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213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123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4857752" y="1577956"/>
              <a:ext cx="357190" cy="785818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500034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550865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079" y="623788"/>
            <a:ext cx="4643470" cy="47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递归函数设计中几个问题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333486"/>
            <a:ext cx="692948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递归函数中的引用形参可以用全局变量代替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00024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+ 2 + 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62246"/>
            <a:ext cx="5286412" cy="2902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//s=1+2+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en-US" altLang="zh-CN" sz="1800" smtClean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s1;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s=1;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s=s1+n;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3500462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全局变量代替：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38236"/>
            <a:ext cx="7358114" cy="3097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  <a:endParaRPr lang="pt-BR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    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理解为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add(n)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绑定，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s=1+2+…+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pt-BR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add1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956951"/>
            <a:ext cx="8286808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递归函数中的非引用形参作为状态变量，可以自动回溯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71605" y="1981293"/>
            <a:ext cx="2893313" cy="2679647"/>
            <a:chOff x="1643042" y="1194609"/>
            <a:chExt cx="2893313" cy="2009736"/>
          </a:xfrm>
        </p:grpSpPr>
        <p:grpSp>
          <p:nvGrpSpPr>
            <p:cNvPr id="8" name="组合 7"/>
            <p:cNvGrpSpPr/>
            <p:nvPr/>
          </p:nvGrpSpPr>
          <p:grpSpPr>
            <a:xfrm>
              <a:off x="1643042" y="2368461"/>
              <a:ext cx="746476" cy="607360"/>
              <a:chOff x="1428728" y="3107398"/>
              <a:chExt cx="746476" cy="607360"/>
            </a:xfrm>
          </p:grpSpPr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1428728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F(2)</a:t>
                </a:r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1908283" y="3107398"/>
                <a:ext cx="266921" cy="311032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0" y="275"/>
                  </a:cxn>
                </a:cxnLst>
                <a:rect l="0" t="0" r="r" b="b"/>
                <a:pathLst>
                  <a:path w="177" h="275">
                    <a:moveTo>
                      <a:pt x="177" y="0"/>
                    </a:moveTo>
                    <a:lnTo>
                      <a:pt x="0" y="275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87638" y="2359413"/>
              <a:ext cx="769096" cy="616408"/>
              <a:chOff x="2573324" y="3098350"/>
              <a:chExt cx="769096" cy="616408"/>
            </a:xfrm>
          </p:grpSpPr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659282" y="3425216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F(1)</a:t>
                </a:r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2573324" y="3098350"/>
                <a:ext cx="292558" cy="3200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4" y="283"/>
                  </a:cxn>
                </a:cxnLst>
                <a:rect l="0" t="0" r="r" b="b"/>
                <a:pathLst>
                  <a:path w="194" h="283">
                    <a:moveTo>
                      <a:pt x="0" y="0"/>
                    </a:moveTo>
                    <a:lnTo>
                      <a:pt x="194" y="283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55303" y="1716991"/>
              <a:ext cx="785686" cy="642422"/>
              <a:chOff x="2040989" y="2455928"/>
              <a:chExt cx="785686" cy="642422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040989" y="2808808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F(3)</a:t>
                </a: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2499432" y="2455928"/>
                <a:ext cx="327243" cy="35061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0" y="310"/>
                  </a:cxn>
                </a:cxnLst>
                <a:rect l="0" t="0" r="r" b="b"/>
                <a:pathLst>
                  <a:path w="217" h="310">
                    <a:moveTo>
                      <a:pt x="217" y="0"/>
                    </a:moveTo>
                    <a:lnTo>
                      <a:pt x="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353151" y="1716991"/>
              <a:ext cx="683138" cy="660518"/>
              <a:chOff x="3138837" y="2455928"/>
              <a:chExt cx="683138" cy="660518"/>
            </a:xfrm>
          </p:grpSpPr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3138837" y="2826904"/>
                <a:ext cx="683138" cy="28954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F(2)</a:t>
                </a:r>
              </a:p>
            </p:txBody>
          </p:sp>
          <p:sp>
            <p:nvSpPr>
              <p:cNvPr id="19" name="Freeform 22"/>
              <p:cNvSpPr>
                <a:spLocks/>
              </p:cNvSpPr>
              <p:nvPr/>
            </p:nvSpPr>
            <p:spPr bwMode="auto">
              <a:xfrm>
                <a:off x="3140345" y="2455928"/>
                <a:ext cx="352121" cy="363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310"/>
                  </a:cxn>
                </a:cxnLst>
                <a:rect l="0" t="0" r="r" b="b"/>
                <a:pathLst>
                  <a:path w="210" h="310">
                    <a:moveTo>
                      <a:pt x="0" y="0"/>
                    </a:moveTo>
                    <a:lnTo>
                      <a:pt x="210" y="31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38912" y="1433104"/>
              <a:ext cx="683139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0273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4719" y="2975821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1235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7727" y="2047127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2829307" y="178582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223225" y="2397080"/>
              <a:ext cx="324482" cy="2880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V="1">
              <a:off x="2917813" y="2388926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16200000" flipV="1">
              <a:off x="3502081" y="1757848"/>
              <a:ext cx="281962" cy="286239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28926" y="119460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628" y="2579225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表示状态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状态自动回溯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80139"/>
            <a:ext cx="8786874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递归调用后面的语句表示该子问题执行完毕后要完成的功能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42144"/>
            <a:ext cx="4357718" cy="3060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(n&gt;=1)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printf("n1=%d\n",n);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//(1)</a:t>
            </a:r>
            <a:endParaRPr lang="pt-BR" altLang="zh-CN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printf("n2=%d\n",n); </a:t>
            </a:r>
            <a:r>
              <a:rPr lang="pt-BR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//(2)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86314" y="1532645"/>
            <a:ext cx="1285884" cy="3082000"/>
            <a:chOff x="4786314" y="1428742"/>
            <a:chExt cx="1285884" cy="2311500"/>
          </a:xfrm>
        </p:grpSpPr>
        <p:sp>
          <p:nvSpPr>
            <p:cNvPr id="5" name="TextBox 4"/>
            <p:cNvSpPr txBox="1"/>
            <p:nvPr/>
          </p:nvSpPr>
          <p:spPr>
            <a:xfrm>
              <a:off x="5000628" y="2285998"/>
              <a:ext cx="857256" cy="14542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n1=3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n1=1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n2=1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n2=2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n2=3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314" y="1428742"/>
              <a:ext cx="128588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fun(3)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的输出结果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88" y="5057714"/>
            <a:ext cx="2357454" cy="971169"/>
            <a:chOff x="6429388" y="3715354"/>
            <a:chExt cx="2357454" cy="728377"/>
          </a:xfrm>
        </p:grpSpPr>
        <p:sp>
          <p:nvSpPr>
            <p:cNvPr id="23" name="TextBox 22"/>
            <p:cNvSpPr txBox="1"/>
            <p:nvPr/>
          </p:nvSpPr>
          <p:spPr>
            <a:xfrm>
              <a:off x="6429388" y="3929071"/>
              <a:ext cx="2357454" cy="514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fun(2)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的全部功能执行后才执行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10" idx="2"/>
            </p:cNvCxnSpPr>
            <p:nvPr/>
          </p:nvCxnSpPr>
          <p:spPr>
            <a:xfrm rot="5400000" flipH="1" flipV="1">
              <a:off x="7500958" y="3821717"/>
              <a:ext cx="214314" cy="1588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357950" y="1437395"/>
            <a:ext cx="2428892" cy="3619525"/>
            <a:chOff x="6357950" y="1000114"/>
            <a:chExt cx="2428892" cy="2714644"/>
          </a:xfrm>
        </p:grpSpPr>
        <p:sp>
          <p:nvSpPr>
            <p:cNvPr id="7" name="矩形 6"/>
            <p:cNvSpPr/>
            <p:nvPr/>
          </p:nvSpPr>
          <p:spPr>
            <a:xfrm>
              <a:off x="6357950" y="1000114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072330" y="2500312"/>
              <a:ext cx="857256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72330" y="178593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2330" y="3214692"/>
              <a:ext cx="1071570" cy="500066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语句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2"/>
            </p:cNvCxnSpPr>
            <p:nvPr/>
          </p:nvCxnSpPr>
          <p:spPr>
            <a:xfrm rot="5400000">
              <a:off x="5786446" y="2500312"/>
              <a:ext cx="2000264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786578" y="2071684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786578" y="3523463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786578" y="27273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929586" y="2740026"/>
              <a:ext cx="2857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215338" y="2528830"/>
              <a:ext cx="571504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14282" y="5715016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掌握递归函数的执行过程有助于递归算法设计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1"/>
            <a:ext cx="571504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递归算法如何转换为非递归算法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7"/>
            <a:ext cx="7215238" cy="104910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对于尾递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归和单向递归，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可以用循环递推方法来转换。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对于其他递归，可以用栈模拟执行过程来转换。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00105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 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Hanoi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问题的递归算法中，当移动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个盘片时递归次数是多少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？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23987"/>
            <a:ext cx="5005576" cy="11581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rIns="180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1	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2m(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-1)+1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348" y="2857496"/>
            <a:ext cx="6572296" cy="2914557"/>
            <a:chOff x="714348" y="2000246"/>
            <a:chExt cx="6572296" cy="2185917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385671"/>
              <a:ext cx="6143668" cy="180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t(6) = 2t(5) + 1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t(4) + 1 + 2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t(3)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t(2)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t(1) + 1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 = 1 + 2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= 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= 63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714348" y="2000246"/>
              <a:ext cx="357190" cy="785818"/>
            </a:xfrm>
            <a:prstGeom prst="curvedRigh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596" y="857232"/>
            <a:ext cx="3786214" cy="10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714612" y="3952696"/>
            <a:ext cx="746476" cy="809813"/>
            <a:chOff x="1428728" y="3107398"/>
            <a:chExt cx="746476" cy="607360"/>
          </a:xfrm>
        </p:grpSpPr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428728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908283" y="3107398"/>
              <a:ext cx="266921" cy="311032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59208" y="3940632"/>
            <a:ext cx="769096" cy="821877"/>
            <a:chOff x="2573324" y="3098350"/>
            <a:chExt cx="769096" cy="61640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659282" y="3425216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2573324" y="3098350"/>
              <a:ext cx="292558" cy="320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26873" y="3084069"/>
            <a:ext cx="785686" cy="856563"/>
            <a:chOff x="2040989" y="2455928"/>
            <a:chExt cx="785686" cy="64242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40989" y="2808808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499432" y="2455928"/>
              <a:ext cx="327243" cy="35061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24721" y="3084069"/>
            <a:ext cx="683138" cy="880691"/>
            <a:chOff x="3138837" y="2455928"/>
            <a:chExt cx="683138" cy="660518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38837" y="2826904"/>
              <a:ext cx="683138" cy="2895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ts val="18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140345" y="2455928"/>
              <a:ext cx="352121" cy="363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910483" y="2705553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7126" y="214291"/>
            <a:ext cx="7429584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 分析递归求</a:t>
            </a: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数列时，栈的变化情况？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rot="5400000">
            <a:off x="5041554" y="3801715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6113124" y="3800657"/>
            <a:ext cx="1920000" cy="1588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001554" y="4746464"/>
            <a:ext cx="1080000" cy="2117"/>
          </a:xfrm>
          <a:prstGeom prst="line">
            <a:avLst/>
          </a:prstGeom>
          <a:ln>
            <a:solidFill>
              <a:srgbClr val="0033CC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21843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36289" y="4762510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2805" y="3524251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79297" y="3581842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4876" y="2671143"/>
            <a:ext cx="4286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96" y="2422442"/>
            <a:ext cx="2071702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F(4) =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72198" y="2028690"/>
            <a:ext cx="714380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43372" y="5429265"/>
            <a:ext cx="1714512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F(4)=3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8" y="4857760"/>
            <a:ext cx="15716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参数，函数值</a:t>
            </a:r>
            <a:endParaRPr lang="zh-CN" altLang="en-US" sz="160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3047998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9818" y="3619502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3636" y="4191006"/>
            <a:ext cx="79200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859497" y="318997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3240715" y="4038855"/>
            <a:ext cx="432643" cy="28800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V="1">
            <a:off x="3942389" y="4027690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V="1">
            <a:off x="4526658" y="3186253"/>
            <a:ext cx="375949" cy="286239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833808" y="2429133"/>
            <a:ext cx="4762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4100281" y="2448148"/>
            <a:ext cx="514812" cy="0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0"/>
      <p:bldP spid="75" grpId="0"/>
      <p:bldP spid="76" grpId="0"/>
      <p:bldP spid="77" grpId="0"/>
      <p:bldP spid="78" grpId="0"/>
      <p:bldP spid="79" grpId="0"/>
      <p:bldP spid="94" grpId="0" animBg="1"/>
      <p:bldP spid="94" grpId="1" animBg="1"/>
      <p:bldP spid="96" grpId="0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53730"/>
            <a:ext cx="2571768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递归算法设计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85918" y="2000241"/>
            <a:ext cx="5643602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基于递归数据结构的递归算法设计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8794" y="2714620"/>
            <a:ext cx="6000792" cy="104910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利用递归数据结构的递归特性建立递归模型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编写对应的递归算法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1538" y="142873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许多单链表的算法均可以采用递归算法实现！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5357850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基于递归方法的递归算法设计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8662" y="1500174"/>
            <a:ext cx="7715304" cy="2297970"/>
            <a:chOff x="1142976" y="1071552"/>
            <a:chExt cx="7715304" cy="1723478"/>
          </a:xfrm>
        </p:grpSpPr>
        <p:sp>
          <p:nvSpPr>
            <p:cNvPr id="9" name="TextBox 8"/>
            <p:cNvSpPr txBox="1"/>
            <p:nvPr/>
          </p:nvSpPr>
          <p:spPr>
            <a:xfrm>
              <a:off x="1928794" y="1071552"/>
              <a:ext cx="6929486" cy="29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如何将递归特性不明显的问题转化为递归问题求解</a:t>
              </a:r>
              <a:endPara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1643056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214546" y="1571618"/>
              <a:ext cx="5715040" cy="122341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确定问题的形式化描述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确定哪些是大问题，哪些是小问题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确定大、小问题的关系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确定特殊（递归结束）情况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28662" y="2428868"/>
            <a:ext cx="7286676" cy="1731344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个元素）的所有元素的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排序，为大问题。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个元素）的所有元素的全排序，为小问题。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857232"/>
            <a:ext cx="6715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数组含有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，求其全排列。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1714488"/>
            <a:ext cx="500066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zh-CN" altLang="en-US" b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5721" y="285728"/>
            <a:ext cx="8143931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假设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求，对于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位置，可以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任何元素值，再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f(a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  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7" descr="羊皮纸"/>
          <p:cNvSpPr txBox="1">
            <a:spLocks noChangeArrowheads="1"/>
          </p:cNvSpPr>
          <p:nvPr/>
        </p:nvSpPr>
        <p:spPr bwMode="auto">
          <a:xfrm>
            <a:off x="714348" y="4095755"/>
            <a:ext cx="8072494" cy="1409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		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一个元素的全排列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zh-CN" altLang="en-US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FFC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位置取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kumimoji="1" lang="en-US" altLang="zh-CN" sz="1800" i="1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任何之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</a:p>
          <a:p>
            <a:pPr algn="l"/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</a:t>
            </a:r>
            <a:r>
              <a:rPr kumimoji="1" lang="en-US" altLang="zh-CN" sz="18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en-US" altLang="zh-CN" sz="180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29190" y="1523987"/>
            <a:ext cx="3786214" cy="1580241"/>
            <a:chOff x="4929190" y="1142989"/>
            <a:chExt cx="3786214" cy="118518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4929190" y="1500179"/>
              <a:ext cx="285752" cy="2678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143504" y="1142989"/>
              <a:ext cx="3571900" cy="1185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此位置可以取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中任何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值，但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不重复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！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采用循环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～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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381243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[0]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  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  </a:t>
            </a:r>
            <a:r>
              <a:rPr lang="en-US" altLang="zh-CN" sz="20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宋体"/>
                <a:cs typeface="Consolas" pitchFamily="49" charset="0"/>
              </a:rPr>
              <a:t>]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571604" y="1523988"/>
            <a:ext cx="2214578" cy="788815"/>
            <a:chOff x="1571604" y="1142990"/>
            <a:chExt cx="2214578" cy="591611"/>
          </a:xfrm>
        </p:grpSpPr>
        <p:sp>
          <p:nvSpPr>
            <p:cNvPr id="11" name="左大括号 10"/>
            <p:cNvSpPr/>
            <p:nvPr/>
          </p:nvSpPr>
          <p:spPr>
            <a:xfrm rot="5400000">
              <a:off x="2534893" y="483312"/>
              <a:ext cx="288000" cy="2214578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1142990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43041" y="3047996"/>
            <a:ext cx="3071836" cy="811889"/>
            <a:chOff x="1643041" y="2285998"/>
            <a:chExt cx="3071836" cy="608917"/>
          </a:xfrm>
        </p:grpSpPr>
        <p:sp>
          <p:nvSpPr>
            <p:cNvPr id="13" name="左大括号 12"/>
            <p:cNvSpPr/>
            <p:nvPr/>
          </p:nvSpPr>
          <p:spPr>
            <a:xfrm rot="16200000">
              <a:off x="3034959" y="894080"/>
              <a:ext cx="288000" cy="307183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8860" y="2571750"/>
              <a:ext cx="1500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spcBef>
            <a:spcPts val="0"/>
          </a:spcBef>
          <a:defRPr sz="2000" smtClean="0">
            <a:solidFill>
              <a:srgbClr val="0000FF"/>
            </a:solidFill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1017</Words>
  <Application>Microsoft Office PowerPoint</Application>
  <PresentationFormat>全屏显示(4:3)</PresentationFormat>
  <Paragraphs>174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1073</cp:revision>
  <dcterms:created xsi:type="dcterms:W3CDTF">2004-03-31T23:50:14Z</dcterms:created>
  <dcterms:modified xsi:type="dcterms:W3CDTF">2021-05-08T02:09:20Z</dcterms:modified>
</cp:coreProperties>
</file>