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3"/>
  </p:notesMasterIdLst>
  <p:sldIdLst>
    <p:sldId id="396" r:id="rId2"/>
    <p:sldId id="397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9" r:id="rId19"/>
    <p:sldId id="420" r:id="rId20"/>
    <p:sldId id="421" r:id="rId21"/>
    <p:sldId id="422" r:id="rId2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FF0000"/>
    <a:srgbClr val="00CC00"/>
    <a:srgbClr val="9900FF"/>
    <a:srgbClr val="0A0A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685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6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E68-AE7B-4074-8BED-5E7FC66C4757}" type="datetimeFigureOut">
              <a:rPr lang="zh-CN" altLang="en-US" smtClean="0"/>
              <a:pPr/>
              <a:t>2021/5/8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64ECB-C0B2-419C-A265-EE7B55FD39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25F7D-0DA1-4C62-9E70-7AFDA7092AF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25F7D-0DA1-4C62-9E70-7AFDA7092AF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25F7D-0DA1-4C62-9E70-7AFDA7092AF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0B959BAE-FEC3-4F92-8031-993DEB8AE092}" type="slidenum">
              <a:rPr lang="en-US" altLang="zh-CN" smtClean="0"/>
              <a:pPr/>
              <a:t>‹#›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EAAA-50F3-496A-85BD-A6F45D960FB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28596" y="2285992"/>
            <a:ext cx="8358246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300"/>
              </a:lnSpc>
            </a:pPr>
            <a:r>
              <a:rPr lang="zh-CN" altLang="en-US" sz="20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         广义表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是线性表的推广，是有限个元素的序列，其逻辑结构采用括号表示法表示如下：</a:t>
            </a:r>
          </a:p>
        </p:txBody>
      </p:sp>
      <p:sp>
        <p:nvSpPr>
          <p:cNvPr id="11" name="Text Box 3" descr="蓝色面巾纸"/>
          <p:cNvSpPr txBox="1">
            <a:spLocks noChangeArrowheads="1"/>
          </p:cNvSpPr>
          <p:nvPr/>
        </p:nvSpPr>
        <p:spPr bwMode="auto">
          <a:xfrm>
            <a:off x="714348" y="1342626"/>
            <a:ext cx="3286148" cy="514738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6.3.1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广义表的定义</a:t>
            </a:r>
            <a:endParaRPr lang="zh-CN" altLang="en-US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8794" y="3357562"/>
            <a:ext cx="3857652" cy="453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GL=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（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+mn-ea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）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2910" y="4109052"/>
            <a:ext cx="7929618" cy="213747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时称为空表。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为广义表的第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个元素。如果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属于</a:t>
            </a:r>
            <a:r>
              <a:rPr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原子类型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，称之为广义表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的原子。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又是一个广义表，称之为广义表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子表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643174" y="357166"/>
            <a:ext cx="3240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6.3 </a:t>
            </a:r>
            <a:r>
              <a:rPr lang="zh-CN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广义表</a:t>
            </a:r>
            <a:endParaRPr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/>
          <p:cNvSpPr/>
          <p:nvPr/>
        </p:nvSpPr>
        <p:spPr>
          <a:xfrm>
            <a:off x="1643042" y="2928934"/>
            <a:ext cx="2357454" cy="1285884"/>
          </a:xfrm>
          <a:prstGeom prst="roundRect">
            <a:avLst/>
          </a:prstGeom>
          <a:solidFill>
            <a:schemeClr val="accent1"/>
          </a:solidFill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4286248" y="1714488"/>
            <a:ext cx="2357454" cy="12858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071670" y="2071677"/>
          <a:ext cx="1500198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3"/>
                <a:gridCol w="388940"/>
                <a:gridCol w="666755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solidFill>
                            <a:srgbClr val="99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143108" y="3429000"/>
          <a:ext cx="1214447" cy="4286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9836"/>
                <a:gridCol w="497421"/>
                <a:gridCol w="357190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smtClean="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altLang="en-US" sz="1800" i="1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643042" y="1357297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广义表的表结点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endParaRPr lang="zh-CN" altLang="en-US" sz="2000" i="1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rot="16200000" flipH="1">
            <a:off x="2500298" y="1857363"/>
            <a:ext cx="28575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43504" y="1071546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99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2000" smtClean="0">
                <a:solidFill>
                  <a:srgbClr val="99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的兄弟：</a:t>
            </a:r>
            <a:r>
              <a:rPr lang="en-US" altLang="zh-CN" sz="2000" smtClean="0">
                <a:solidFill>
                  <a:srgbClr val="99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g-&gt;link</a:t>
            </a:r>
            <a:endParaRPr lang="zh-CN" altLang="en-US" sz="2000">
              <a:solidFill>
                <a:srgbClr val="99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85852" y="4357694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99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2000" smtClean="0">
                <a:solidFill>
                  <a:srgbClr val="99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的元素：</a:t>
            </a:r>
            <a:r>
              <a:rPr lang="en-US" altLang="zh-CN" sz="2000" smtClean="0">
                <a:solidFill>
                  <a:srgbClr val="99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g-&gt;val.sublist</a:t>
            </a:r>
            <a:endParaRPr lang="zh-CN" altLang="en-US" sz="2000">
              <a:solidFill>
                <a:srgbClr val="99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8596" y="571480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解法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4667579" y="2055912"/>
          <a:ext cx="1428759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6"/>
                <a:gridCol w="648233"/>
                <a:gridCol w="357190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smtClean="0"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zh-CN" altLang="en-US" sz="1800" i="1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>
            <a:off x="3357554" y="2278600"/>
            <a:ext cx="1285884" cy="1576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5400000">
            <a:off x="2214546" y="2857496"/>
            <a:ext cx="100013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10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071678"/>
            <a:ext cx="8143932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兄弟的处理与整个广义表的处理是相似的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；对于子表结点，其元素的处理与整个广义表的处理是相似的。从这个角度出发设计求解广义表递归算法的一般格式如下：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3286124"/>
            <a:ext cx="7572428" cy="30958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(GLNode *g)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//g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为广义表结点指针</a:t>
            </a: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(g!=NULL)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if (g-&gt;tag==1)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为子表时</a:t>
            </a: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(g-&gt;val.sublist);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递归处理其元素</a:t>
            </a: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else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为原子时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endParaRPr lang="zh-CN" altLang="en-US" sz="1800" smtClean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原子处理语句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实现原子操作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 	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(g-&gt;link);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递归处理其兄弟</a:t>
            </a: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633126" y="642918"/>
          <a:ext cx="1500198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3"/>
                <a:gridCol w="388940"/>
                <a:gridCol w="666755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solidFill>
                            <a:srgbClr val="99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61490" y="14285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广义表的表结点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rot="16200000" flipH="1">
            <a:off x="2918878" y="428604"/>
            <a:ext cx="28575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847572" y="857232"/>
            <a:ext cx="571504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>
            <a:off x="3097473" y="1035827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429124" y="542438"/>
            <a:ext cx="857256" cy="64294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857488" y="1234518"/>
            <a:ext cx="857256" cy="64294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11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14348" y="2285992"/>
            <a:ext cx="7643866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在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广义表中，同一层次的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每个结点是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通过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link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域链接起来的，所以可把它看做是由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link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域链接起来的单链表。这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样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广义表的长度就是求单链表的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长度。</a:t>
            </a:r>
            <a:endParaRPr kumimoji="1"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7290" y="681318"/>
            <a:ext cx="2857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广义表基本算法设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计</a:t>
            </a:r>
            <a:endParaRPr lang="zh-CN" altLang="en-US" sz="2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428596" y="500042"/>
            <a:ext cx="807401" cy="785817"/>
            <a:chOff x="535940" y="314960"/>
            <a:chExt cx="1021715" cy="1021715"/>
          </a:xfrm>
        </p:grpSpPr>
        <p:grpSp>
          <p:nvGrpSpPr>
            <p:cNvPr id="5" name="组合 24"/>
            <p:cNvGrpSpPr/>
            <p:nvPr/>
          </p:nvGrpSpPr>
          <p:grpSpPr>
            <a:xfrm>
              <a:off x="535940" y="314960"/>
              <a:ext cx="1021715" cy="10217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TextBox 13"/>
            <p:cNvSpPr txBox="1"/>
            <p:nvPr/>
          </p:nvSpPr>
          <p:spPr>
            <a:xfrm>
              <a:off x="817777" y="555363"/>
              <a:ext cx="537845" cy="5602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rgbClr val="C00002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altLang="zh-CN" sz="2800" b="1" smtClean="0">
                <a:solidFill>
                  <a:srgbClr val="C0000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57224" y="1571612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）求广义表的长度</a:t>
            </a:r>
          </a:p>
        </p:txBody>
      </p:sp>
      <p:grpSp>
        <p:nvGrpSpPr>
          <p:cNvPr id="6" name="组合 43"/>
          <p:cNvGrpSpPr/>
          <p:nvPr/>
        </p:nvGrpSpPr>
        <p:grpSpPr>
          <a:xfrm>
            <a:off x="1500166" y="3916924"/>
            <a:ext cx="6215106" cy="1762896"/>
            <a:chOff x="1500166" y="3916924"/>
            <a:chExt cx="6215106" cy="1762896"/>
          </a:xfrm>
        </p:grpSpPr>
        <p:cxnSp>
          <p:nvCxnSpPr>
            <p:cNvPr id="16" name="直接箭头连接符 15"/>
            <p:cNvCxnSpPr/>
            <p:nvPr/>
          </p:nvCxnSpPr>
          <p:spPr>
            <a:xfrm rot="16200000" flipH="1">
              <a:off x="1714480" y="4195714"/>
              <a:ext cx="285752" cy="1428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428860" y="4845618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个元素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00496" y="4817854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个元素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00166" y="391692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g</a:t>
              </a:r>
              <a:endParaRPr lang="zh-CN" alt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86512" y="4857760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个元素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6072198" y="5514990"/>
              <a:ext cx="3960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572132" y="5214950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>
                  <a:ea typeface="楷体" pitchFamily="49" charset="-122"/>
                  <a:cs typeface="Times New Roman" pitchFamily="18" charset="0"/>
                </a:rPr>
                <a:t>…</a:t>
              </a:r>
              <a:endParaRPr lang="zh-CN" altLang="en-US" smtClean="0">
                <a:ea typeface="楷体" pitchFamily="49" charset="-122"/>
                <a:cs typeface="Times New Roman" pitchFamily="18" charset="0"/>
              </a:endParaRPr>
            </a:p>
          </p:txBody>
        </p:sp>
        <p:grpSp>
          <p:nvGrpSpPr>
            <p:cNvPr id="11" name="组合 30"/>
            <p:cNvGrpSpPr/>
            <p:nvPr/>
          </p:nvGrpSpPr>
          <p:grpSpPr>
            <a:xfrm>
              <a:off x="1841319" y="4429132"/>
              <a:ext cx="1016169" cy="321994"/>
              <a:chOff x="2627137" y="3535634"/>
              <a:chExt cx="1016169" cy="321994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627137" y="3535634"/>
                <a:ext cx="41842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045559" y="3535634"/>
                <a:ext cx="29887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344433" y="3535634"/>
                <a:ext cx="29887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grpSp>
          <p:nvGrpSpPr>
            <p:cNvPr id="12" name="组合 34"/>
            <p:cNvGrpSpPr/>
            <p:nvPr/>
          </p:nvGrpSpPr>
          <p:grpSpPr>
            <a:xfrm>
              <a:off x="2714612" y="5321584"/>
              <a:ext cx="1016169" cy="321994"/>
              <a:chOff x="2714612" y="5321584"/>
              <a:chExt cx="1016169" cy="321994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2714612" y="5321584"/>
                <a:ext cx="41842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*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133034" y="5321584"/>
                <a:ext cx="29887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*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431908" y="5321584"/>
                <a:ext cx="29887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3" name="组合 35"/>
            <p:cNvGrpSpPr/>
            <p:nvPr/>
          </p:nvGrpSpPr>
          <p:grpSpPr>
            <a:xfrm>
              <a:off x="6484788" y="5326294"/>
              <a:ext cx="1016169" cy="321994"/>
              <a:chOff x="2714612" y="5321584"/>
              <a:chExt cx="1016169" cy="321994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714612" y="5321584"/>
                <a:ext cx="41842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*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133034" y="5321584"/>
                <a:ext cx="29887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*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431908" y="5321584"/>
                <a:ext cx="29887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grpSp>
          <p:nvGrpSpPr>
            <p:cNvPr id="14" name="组合 39"/>
            <p:cNvGrpSpPr/>
            <p:nvPr/>
          </p:nvGrpSpPr>
          <p:grpSpPr>
            <a:xfrm>
              <a:off x="4214810" y="5357826"/>
              <a:ext cx="1016169" cy="321994"/>
              <a:chOff x="2714612" y="5321584"/>
              <a:chExt cx="1016169" cy="321994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2714612" y="5321584"/>
                <a:ext cx="41842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*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133034" y="5321584"/>
                <a:ext cx="29887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*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431908" y="5321584"/>
                <a:ext cx="29887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5" name="任意多边形 14"/>
            <p:cNvSpPr/>
            <p:nvPr/>
          </p:nvSpPr>
          <p:spPr>
            <a:xfrm>
              <a:off x="2349379" y="4655588"/>
              <a:ext cx="365234" cy="819807"/>
            </a:xfrm>
            <a:custGeom>
              <a:avLst/>
              <a:gdLst>
                <a:gd name="connsiteX0" fmla="*/ 65689 w 365234"/>
                <a:gd name="connsiteY0" fmla="*/ 0 h 819807"/>
                <a:gd name="connsiteX1" fmla="*/ 49924 w 365234"/>
                <a:gd name="connsiteY1" fmla="*/ 630621 h 819807"/>
                <a:gd name="connsiteX2" fmla="*/ 365234 w 365234"/>
                <a:gd name="connsiteY2" fmla="*/ 819807 h 819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234" h="819807">
                  <a:moveTo>
                    <a:pt x="65689" y="0"/>
                  </a:moveTo>
                  <a:cubicBezTo>
                    <a:pt x="32844" y="246993"/>
                    <a:pt x="0" y="493987"/>
                    <a:pt x="49924" y="630621"/>
                  </a:cubicBezTo>
                  <a:cubicBezTo>
                    <a:pt x="99848" y="767256"/>
                    <a:pt x="232541" y="793531"/>
                    <a:pt x="365234" y="819807"/>
                  </a:cubicBezTo>
                </a:path>
              </a:pathLst>
            </a:cu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3581916" y="5510750"/>
              <a:ext cx="6120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5143504" y="5514990"/>
              <a:ext cx="3960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12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642918"/>
            <a:ext cx="7500990" cy="42470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 tIns="252000" bIns="144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GLLength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(GLNode *g)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求广义表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n=0;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累计元素个数，初始值为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GLNode *g1;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g1=g-&gt;val.sublist;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//g1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指向广义表的第一个元素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(g1!=NULL)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扫描所有元素结点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n++;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元素个数增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g1=g1-&gt;link;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n;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返回元素个数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13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28596" y="870468"/>
            <a:ext cx="8153400" cy="820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对于带头结点的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广义表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，广义表深度的递归定义是它等于所有子表中表的最大深度加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。若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为原子，其深度为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    </a:t>
            </a:r>
            <a:endParaRPr kumimoji="1"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4714884"/>
            <a:ext cx="5500726" cy="1488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252000" tIns="144000" bIns="144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(g)=0 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为原子</a:t>
            </a:r>
          </a:p>
          <a:p>
            <a:pPr algn="l">
              <a:lnSpc>
                <a:spcPct val="150000"/>
              </a:lnSpc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(g)=1 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为空表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(g)=MAX{f(subg)}+1	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其他情况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357166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）求广义表的深度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1071538" y="1928802"/>
            <a:ext cx="6215106" cy="1762896"/>
            <a:chOff x="1500166" y="3916924"/>
            <a:chExt cx="6215106" cy="1762896"/>
          </a:xfrm>
        </p:grpSpPr>
        <p:cxnSp>
          <p:nvCxnSpPr>
            <p:cNvPr id="8" name="直接箭头连接符 7"/>
            <p:cNvCxnSpPr/>
            <p:nvPr/>
          </p:nvCxnSpPr>
          <p:spPr>
            <a:xfrm rot="16200000" flipH="1">
              <a:off x="1714480" y="4195714"/>
              <a:ext cx="285752" cy="1428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428860" y="4845618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个元素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00496" y="4817854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个元素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00166" y="391692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g</a:t>
              </a:r>
              <a:endParaRPr lang="zh-CN" alt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86512" y="4857760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个元素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6072198" y="5514990"/>
              <a:ext cx="3960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572132" y="5214950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>
                  <a:ea typeface="楷体" pitchFamily="49" charset="-122"/>
                  <a:cs typeface="Times New Roman" pitchFamily="18" charset="0"/>
                </a:rPr>
                <a:t>…</a:t>
              </a:r>
              <a:endParaRPr lang="zh-CN" altLang="en-US" smtClean="0">
                <a:ea typeface="楷体" pitchFamily="49" charset="-122"/>
                <a:cs typeface="Times New Roman" pitchFamily="18" charset="0"/>
              </a:endParaRPr>
            </a:p>
          </p:txBody>
        </p:sp>
        <p:grpSp>
          <p:nvGrpSpPr>
            <p:cNvPr id="5" name="组合 30"/>
            <p:cNvGrpSpPr/>
            <p:nvPr/>
          </p:nvGrpSpPr>
          <p:grpSpPr>
            <a:xfrm>
              <a:off x="1841319" y="4429132"/>
              <a:ext cx="1016169" cy="321994"/>
              <a:chOff x="2627137" y="3535634"/>
              <a:chExt cx="1016169" cy="32199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627137" y="3535634"/>
                <a:ext cx="41842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045559" y="3535634"/>
                <a:ext cx="29887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344433" y="3535634"/>
                <a:ext cx="29887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grpSp>
          <p:nvGrpSpPr>
            <p:cNvPr id="7" name="组合 34"/>
            <p:cNvGrpSpPr/>
            <p:nvPr/>
          </p:nvGrpSpPr>
          <p:grpSpPr>
            <a:xfrm>
              <a:off x="2714612" y="5321584"/>
              <a:ext cx="1016169" cy="321994"/>
              <a:chOff x="2714612" y="5321584"/>
              <a:chExt cx="1016169" cy="321994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714612" y="5321584"/>
                <a:ext cx="41842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*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133034" y="5321584"/>
                <a:ext cx="29887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*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431908" y="5321584"/>
                <a:ext cx="29887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5" name="组合 35"/>
            <p:cNvGrpSpPr/>
            <p:nvPr/>
          </p:nvGrpSpPr>
          <p:grpSpPr>
            <a:xfrm>
              <a:off x="6484788" y="5326294"/>
              <a:ext cx="1016169" cy="321994"/>
              <a:chOff x="2714612" y="5321584"/>
              <a:chExt cx="1016169" cy="32199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714612" y="5321584"/>
                <a:ext cx="41842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*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133034" y="5321584"/>
                <a:ext cx="29887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*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431908" y="5321584"/>
                <a:ext cx="29887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grpSp>
          <p:nvGrpSpPr>
            <p:cNvPr id="16" name="组合 39"/>
            <p:cNvGrpSpPr/>
            <p:nvPr/>
          </p:nvGrpSpPr>
          <p:grpSpPr>
            <a:xfrm>
              <a:off x="4214810" y="5357826"/>
              <a:ext cx="1016169" cy="321994"/>
              <a:chOff x="2714612" y="5321584"/>
              <a:chExt cx="1016169" cy="321994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14612" y="5321584"/>
                <a:ext cx="41842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*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133034" y="5321584"/>
                <a:ext cx="29887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*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431908" y="5321584"/>
                <a:ext cx="29887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9" name="任意多边形 18"/>
            <p:cNvSpPr/>
            <p:nvPr/>
          </p:nvSpPr>
          <p:spPr>
            <a:xfrm>
              <a:off x="2349379" y="4655588"/>
              <a:ext cx="365234" cy="819807"/>
            </a:xfrm>
            <a:custGeom>
              <a:avLst/>
              <a:gdLst>
                <a:gd name="connsiteX0" fmla="*/ 65689 w 365234"/>
                <a:gd name="connsiteY0" fmla="*/ 0 h 819807"/>
                <a:gd name="connsiteX1" fmla="*/ 49924 w 365234"/>
                <a:gd name="connsiteY1" fmla="*/ 630621 h 819807"/>
                <a:gd name="connsiteX2" fmla="*/ 365234 w 365234"/>
                <a:gd name="connsiteY2" fmla="*/ 819807 h 819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234" h="819807">
                  <a:moveTo>
                    <a:pt x="65689" y="0"/>
                  </a:moveTo>
                  <a:cubicBezTo>
                    <a:pt x="32844" y="246993"/>
                    <a:pt x="0" y="493987"/>
                    <a:pt x="49924" y="630621"/>
                  </a:cubicBezTo>
                  <a:cubicBezTo>
                    <a:pt x="99848" y="767256"/>
                    <a:pt x="232541" y="793531"/>
                    <a:pt x="365234" y="819807"/>
                  </a:cubicBezTo>
                </a:path>
              </a:pathLst>
            </a:cu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3581916" y="5510750"/>
              <a:ext cx="6120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5143504" y="5514990"/>
              <a:ext cx="3960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1000100" y="4143380"/>
            <a:ext cx="564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求广义表深度的递归模型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()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如下：</a:t>
            </a:r>
            <a:endParaRPr lang="zh-CN" altLang="en-US" sz="200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14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428604"/>
            <a:ext cx="8643998" cy="499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GLDepth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(GLNode *g)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求广义表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的深度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GLNode *g1;  int maxd=0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g-&gt;tag==0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return 0;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为原子时返回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g1=g-&gt;val.sublist;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//g1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指向第一个元素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(g1==NULL) return 1;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为空表时返回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(g1!=NULL)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遍历表中的每一个元素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(g1-&gt;tag==1)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元素为子表的情况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dep=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GLDepth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(g1);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递归调用求出子表的深度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if (dep&gt;maxd)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maxd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为同层子表深度的最大值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maxd=dep;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g1=g1-&gt;link;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使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指向下一个元素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return(maxd+1);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返回表的深度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15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500042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输出广义表</a:t>
            </a:r>
            <a:endParaRPr kumimoji="1" lang="zh-CN" altLang="en-US" sz="2000" smtClean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071546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输出广义表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的过程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为：</a:t>
            </a:r>
            <a:endParaRPr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1643050"/>
            <a:ext cx="7429552" cy="393954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不为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，先输出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孩子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，当有兄弟时再输出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兄弟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孩子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的过程是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800100" lvl="1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如果该元素为原子，则直接输出原子值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800100" lvl="1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若为子表，输出‘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’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800100" lvl="1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如果为空表则输出‘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#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’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800100" lvl="1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如果为非空子表则递归调用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-&gt;val.sublist)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以输出子表，再输出‘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’。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兄弟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的过程是：输出‘，’，递归调用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-&gt;link)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以输出兄弟。</a:t>
            </a:r>
            <a:endParaRPr lang="zh-CN" altLang="en-US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16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06" y="619105"/>
            <a:ext cx="6143668" cy="5894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3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DispGL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(GLNode *g)</a:t>
            </a:r>
            <a:endParaRPr lang="zh-CN" altLang="zh-CN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(g!=NULL)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不为空</a:t>
            </a:r>
          </a:p>
          <a:p>
            <a:pPr algn="l">
              <a:lnSpc>
                <a:spcPts val="23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</a:p>
          <a:p>
            <a:pPr algn="l">
              <a:lnSpc>
                <a:spcPts val="23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(g-&gt;tag==0)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原子时</a:t>
            </a:r>
          </a:p>
          <a:p>
            <a:pPr algn="l">
              <a:lnSpc>
                <a:spcPts val="23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printf("%c", g-&gt;val.data);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子表时</a:t>
            </a:r>
          </a:p>
          <a:p>
            <a:pPr algn="l">
              <a:lnSpc>
                <a:spcPts val="23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printf("(");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(g-&gt;val.sublist==NULL)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空表</a:t>
            </a:r>
          </a:p>
          <a:p>
            <a:pPr algn="l">
              <a:lnSpc>
                <a:spcPts val="23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printf("#");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非空表</a:t>
            </a:r>
          </a:p>
          <a:p>
            <a:pPr algn="l">
              <a:lnSpc>
                <a:spcPts val="23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DispGL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(g-&gt;val.sublist);</a:t>
            </a:r>
          </a:p>
          <a:p>
            <a:pPr algn="l">
              <a:lnSpc>
                <a:spcPts val="23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printf(")");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')'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(g-&gt;link!=NULL)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printf(",");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DispGL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(g-&gt;link);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输出兄弟</a:t>
            </a:r>
          </a:p>
          <a:p>
            <a:pPr algn="l">
              <a:lnSpc>
                <a:spcPts val="23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214290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输出广义表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的算法</a:t>
            </a:r>
          </a:p>
        </p:txBody>
      </p:sp>
      <p:grpSp>
        <p:nvGrpSpPr>
          <p:cNvPr id="2" name="组合 4"/>
          <p:cNvGrpSpPr/>
          <p:nvPr/>
        </p:nvGrpSpPr>
        <p:grpSpPr>
          <a:xfrm>
            <a:off x="6228428" y="2285996"/>
            <a:ext cx="2772728" cy="1927718"/>
            <a:chOff x="1857356" y="4559866"/>
            <a:chExt cx="3313748" cy="2138433"/>
          </a:xfrm>
        </p:grpSpPr>
        <p:sp>
          <p:nvSpPr>
            <p:cNvPr id="6" name="矩形 5"/>
            <p:cNvSpPr/>
            <p:nvPr/>
          </p:nvSpPr>
          <p:spPr>
            <a:xfrm>
              <a:off x="1970088" y="5072074"/>
              <a:ext cx="500066" cy="35719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470154" y="5072074"/>
              <a:ext cx="357190" cy="35719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827344" y="5072074"/>
              <a:ext cx="357190" cy="35719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rot="16200000" flipH="1">
              <a:off x="2071670" y="4857760"/>
              <a:ext cx="285752" cy="1428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857356" y="455986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g</a:t>
              </a:r>
              <a:endParaRPr lang="zh-CN" alt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454982" y="4886637"/>
              <a:ext cx="716122" cy="72450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V="1">
              <a:off x="2971812" y="5250668"/>
              <a:ext cx="146283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14064" y="4876852"/>
              <a:ext cx="1217931" cy="375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g-&gt;link</a:t>
              </a:r>
              <a:endParaRPr lang="zh-CN" altLang="en-US" sz="1600" smtClean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308259" y="6007347"/>
              <a:ext cx="714787" cy="690952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5400000">
              <a:off x="2329222" y="5619642"/>
              <a:ext cx="6480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714613" y="5500701"/>
              <a:ext cx="2387075" cy="375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g-&gt;val.sublist</a:t>
              </a:r>
              <a:endParaRPr lang="zh-CN" altLang="en-US" sz="1600" smtClean="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5" name="组合 20"/>
          <p:cNvGrpSpPr/>
          <p:nvPr/>
        </p:nvGrpSpPr>
        <p:grpSpPr>
          <a:xfrm>
            <a:off x="928662" y="2500306"/>
            <a:ext cx="5703250" cy="1928826"/>
            <a:chOff x="928662" y="2500306"/>
            <a:chExt cx="5703250" cy="1928826"/>
          </a:xfrm>
        </p:grpSpPr>
        <p:sp>
          <p:nvSpPr>
            <p:cNvPr id="17" name="矩形 16"/>
            <p:cNvSpPr/>
            <p:nvPr/>
          </p:nvSpPr>
          <p:spPr>
            <a:xfrm>
              <a:off x="928662" y="2500306"/>
              <a:ext cx="3786214" cy="192882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4702629" y="3233894"/>
              <a:ext cx="1929283" cy="483996"/>
            </a:xfrm>
            <a:custGeom>
              <a:avLst/>
              <a:gdLst>
                <a:gd name="connsiteX0" fmla="*/ 0 w 1929283"/>
                <a:gd name="connsiteY0" fmla="*/ 112207 h 483996"/>
                <a:gd name="connsiteX1" fmla="*/ 1065125 w 1929283"/>
                <a:gd name="connsiteY1" fmla="*/ 61965 h 483996"/>
                <a:gd name="connsiteX2" fmla="*/ 1929283 w 1929283"/>
                <a:gd name="connsiteY2" fmla="*/ 483996 h 48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9283" h="483996">
                  <a:moveTo>
                    <a:pt x="0" y="112207"/>
                  </a:moveTo>
                  <a:cubicBezTo>
                    <a:pt x="371789" y="56103"/>
                    <a:pt x="743578" y="0"/>
                    <a:pt x="1065125" y="61965"/>
                  </a:cubicBezTo>
                  <a:cubicBezTo>
                    <a:pt x="1386672" y="123930"/>
                    <a:pt x="1657977" y="303963"/>
                    <a:pt x="1929283" y="483996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1"/>
          <p:cNvGrpSpPr/>
          <p:nvPr/>
        </p:nvGrpSpPr>
        <p:grpSpPr>
          <a:xfrm>
            <a:off x="928662" y="3214685"/>
            <a:ext cx="7980352" cy="2582919"/>
            <a:chOff x="928662" y="3214685"/>
            <a:chExt cx="7980352" cy="2582919"/>
          </a:xfrm>
        </p:grpSpPr>
        <p:sp>
          <p:nvSpPr>
            <p:cNvPr id="18" name="矩形 17"/>
            <p:cNvSpPr/>
            <p:nvPr/>
          </p:nvSpPr>
          <p:spPr>
            <a:xfrm>
              <a:off x="928662" y="4583158"/>
              <a:ext cx="2714644" cy="121444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657600" y="3214685"/>
              <a:ext cx="5251414" cy="2080795"/>
            </a:xfrm>
            <a:custGeom>
              <a:avLst/>
              <a:gdLst>
                <a:gd name="connsiteX0" fmla="*/ 0 w 5303855"/>
                <a:gd name="connsiteY0" fmla="*/ 2059912 h 2066611"/>
                <a:gd name="connsiteX1" fmla="*/ 2260879 w 5303855"/>
                <a:gd name="connsiteY1" fmla="*/ 1999622 h 2066611"/>
                <a:gd name="connsiteX2" fmla="*/ 3969099 w 5303855"/>
                <a:gd name="connsiteY2" fmla="*/ 1818752 h 2066611"/>
                <a:gd name="connsiteX3" fmla="*/ 5104563 w 5303855"/>
                <a:gd name="connsiteY3" fmla="*/ 512466 h 2066611"/>
                <a:gd name="connsiteX4" fmla="*/ 5164853 w 5303855"/>
                <a:gd name="connsiteY4" fmla="*/ 0 h 2066611"/>
                <a:gd name="connsiteX0" fmla="*/ 0 w 5234354"/>
                <a:gd name="connsiteY0" fmla="*/ 2059912 h 2059912"/>
                <a:gd name="connsiteX1" fmla="*/ 2260879 w 5234354"/>
                <a:gd name="connsiteY1" fmla="*/ 1999622 h 2059912"/>
                <a:gd name="connsiteX2" fmla="*/ 3969099 w 5234354"/>
                <a:gd name="connsiteY2" fmla="*/ 1818752 h 2059912"/>
                <a:gd name="connsiteX3" fmla="*/ 4914928 w 5234354"/>
                <a:gd name="connsiteY3" fmla="*/ 764935 h 2059912"/>
                <a:gd name="connsiteX4" fmla="*/ 5164853 w 5234354"/>
                <a:gd name="connsiteY4" fmla="*/ 0 h 2059912"/>
                <a:gd name="connsiteX0" fmla="*/ 0 w 5234354"/>
                <a:gd name="connsiteY0" fmla="*/ 2059912 h 2059912"/>
                <a:gd name="connsiteX1" fmla="*/ 2260879 w 5234354"/>
                <a:gd name="connsiteY1" fmla="*/ 1999622 h 2059912"/>
                <a:gd name="connsiteX2" fmla="*/ 3969099 w 5234354"/>
                <a:gd name="connsiteY2" fmla="*/ 1818752 h 2059912"/>
                <a:gd name="connsiteX3" fmla="*/ 4914928 w 5234354"/>
                <a:gd name="connsiteY3" fmla="*/ 764935 h 2059912"/>
                <a:gd name="connsiteX4" fmla="*/ 5164853 w 5234354"/>
                <a:gd name="connsiteY4" fmla="*/ 0 h 2059912"/>
                <a:gd name="connsiteX0" fmla="*/ 0 w 5179976"/>
                <a:gd name="connsiteY0" fmla="*/ 2080795 h 2080795"/>
                <a:gd name="connsiteX1" fmla="*/ 2260879 w 5179976"/>
                <a:gd name="connsiteY1" fmla="*/ 2020505 h 2080795"/>
                <a:gd name="connsiteX2" fmla="*/ 3969099 w 5179976"/>
                <a:gd name="connsiteY2" fmla="*/ 1839635 h 2080795"/>
                <a:gd name="connsiteX3" fmla="*/ 4914928 w 5179976"/>
                <a:gd name="connsiteY3" fmla="*/ 785818 h 2080795"/>
                <a:gd name="connsiteX4" fmla="*/ 5057804 w 5179976"/>
                <a:gd name="connsiteY4" fmla="*/ 0 h 2080795"/>
                <a:gd name="connsiteX0" fmla="*/ 0 w 5251414"/>
                <a:gd name="connsiteY0" fmla="*/ 2080795 h 2080795"/>
                <a:gd name="connsiteX1" fmla="*/ 2260879 w 5251414"/>
                <a:gd name="connsiteY1" fmla="*/ 2020505 h 2080795"/>
                <a:gd name="connsiteX2" fmla="*/ 3969099 w 5251414"/>
                <a:gd name="connsiteY2" fmla="*/ 1839635 h 2080795"/>
                <a:gd name="connsiteX3" fmla="*/ 4986366 w 5251414"/>
                <a:gd name="connsiteY3" fmla="*/ 857257 h 2080795"/>
                <a:gd name="connsiteX4" fmla="*/ 5057804 w 5251414"/>
                <a:gd name="connsiteY4" fmla="*/ 0 h 208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51414" h="2080795">
                  <a:moveTo>
                    <a:pt x="0" y="2080795"/>
                  </a:moveTo>
                  <a:cubicBezTo>
                    <a:pt x="799681" y="2070746"/>
                    <a:pt x="1599363" y="2060698"/>
                    <a:pt x="2260879" y="2020505"/>
                  </a:cubicBezTo>
                  <a:cubicBezTo>
                    <a:pt x="2922396" y="1980312"/>
                    <a:pt x="3514851" y="2033510"/>
                    <a:pt x="3969099" y="1839635"/>
                  </a:cubicBezTo>
                  <a:cubicBezTo>
                    <a:pt x="4423347" y="1645760"/>
                    <a:pt x="4787074" y="1160382"/>
                    <a:pt x="4986366" y="857257"/>
                  </a:cubicBezTo>
                  <a:cubicBezTo>
                    <a:pt x="5251414" y="548321"/>
                    <a:pt x="5127305" y="104670"/>
                    <a:pt x="5057804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17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8358246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6.3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对于采用链式存储结构的广义表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，设计一个算法求原子个数。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3438" y="5214950"/>
            <a:ext cx="1571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原子个数为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71472" y="2252955"/>
          <a:ext cx="1500198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3"/>
                <a:gridCol w="388940"/>
                <a:gridCol w="666755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solidFill>
                            <a:srgbClr val="99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smtClean="0">
                          <a:solidFill>
                            <a:srgbClr val="9900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∧</a:t>
                      </a:r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00165" y="3110211"/>
          <a:ext cx="1214447" cy="4286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9836"/>
                <a:gridCol w="497421"/>
                <a:gridCol w="357190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smtClean="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altLang="en-US" sz="1800" i="1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00364" y="3110211"/>
          <a:ext cx="1500197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2"/>
                <a:gridCol w="510168"/>
                <a:gridCol w="545527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solidFill>
                            <a:srgbClr val="99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smtClean="0">
                          <a:solidFill>
                            <a:srgbClr val="9900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∧</a:t>
                      </a:r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715011" y="3938895"/>
          <a:ext cx="1428759" cy="4286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6"/>
                <a:gridCol w="648233"/>
                <a:gridCol w="357190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smtClean="0"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zh-CN" altLang="en-US" sz="1800" i="1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429522" y="3938895"/>
          <a:ext cx="1428758" cy="4286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5"/>
                <a:gridCol w="433920"/>
                <a:gridCol w="571503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endParaRPr lang="zh-CN" altLang="en-US" sz="1800" i="1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smtClean="0">
                          <a:latin typeface="Consolas" pitchFamily="49" charset="0"/>
                          <a:cs typeface="Consolas" pitchFamily="49" charset="0"/>
                        </a:rPr>
                        <a:t>∧</a:t>
                      </a:r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929061" y="3938895"/>
          <a:ext cx="1500197" cy="4286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4503"/>
                <a:gridCol w="627066"/>
                <a:gridCol w="428628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smtClean="0"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altLang="en-US" sz="1800" i="1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5214944" y="4181781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929456" y="4181781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500298" y="3356057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3576145" y="3338310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1134932" y="2538707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348" y="1719852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rot="16200000" flipH="1">
            <a:off x="1000100" y="2038641"/>
            <a:ext cx="28575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下箭头 19"/>
          <p:cNvSpPr/>
          <p:nvPr/>
        </p:nvSpPr>
        <p:spPr>
          <a:xfrm>
            <a:off x="5214942" y="4681847"/>
            <a:ext cx="285752" cy="428628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18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 animBg="1"/>
      <p:bldP spid="17" grpId="0" animBg="1"/>
      <p:bldP spid="18" grpId="0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1643050"/>
            <a:ext cx="7715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扫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描广义表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中的所有结点，可以采用前面介绍的广义表算法设计方法中的两种解法来实现。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42976" y="1000108"/>
            <a:ext cx="722313" cy="582613"/>
            <a:chOff x="1774825" y="5489593"/>
            <a:chExt cx="722313" cy="582613"/>
          </a:xfrm>
        </p:grpSpPr>
        <p:sp>
          <p:nvSpPr>
            <p:cNvPr id="6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8" name="Picture 49" descr="阴影5"/>
              <p:cNvPicPr preferRelativeResize="0"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9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19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71480"/>
            <a:ext cx="785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广义表重要概念：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285860"/>
            <a:ext cx="7858180" cy="25991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广义表的</a:t>
            </a:r>
            <a:r>
              <a:rPr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长度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定义为最外层包含元素个数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广义表的</a:t>
            </a:r>
            <a:r>
              <a:rPr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深度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定义为所含括弧的重数。其中，原子的深度为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，空表的深度为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广义表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表头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为第一个元素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，其余部分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+mn-ea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表尾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。一个广义表的表尾始终是一个广义表。空表无表头表尾。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2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714356"/>
            <a:ext cx="7429552" cy="4612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44000" bIns="108000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FF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FF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采用解法</a:t>
            </a:r>
            <a:r>
              <a:rPr lang="en-US" sz="1800" smtClean="0">
                <a:solidFill>
                  <a:srgbClr val="FF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FF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的方法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(GLNode *g)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求广义表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的原子个数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n=0;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GLNode *g1=g-&gt;val.sublist;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(g1!=NULL)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对每个元素进行循环处理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(g1-&gt;tag==0)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为原子时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n++;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原子个数增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为子表时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n+=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(g1);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累加元素的原子个数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g1=g1-&gt;link;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累加兄弟的原子个数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n;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返回总原子个数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20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690568"/>
            <a:ext cx="8072494" cy="46672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80000" bIns="180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FF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FF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采用解法</a:t>
            </a:r>
            <a:r>
              <a:rPr lang="en-US" sz="1800" smtClean="0">
                <a:solidFill>
                  <a:srgbClr val="FF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FF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的方法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(GLNode *g)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求广义表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的原子个数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n=0;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(g!=NULL)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对每个元素进行循环处理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(g-&gt;tag==0)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为原子时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n++;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原子个数增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为子表时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n+=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(g-&gt;val.sublist);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累加元素的原子个数</a:t>
            </a:r>
          </a:p>
          <a:p>
            <a:pPr algn="l">
              <a:lnSpc>
                <a:spcPct val="20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n+=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(g-&gt;link);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累加兄弟的原子个数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n;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返回总原子个数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21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0483" y="957245"/>
            <a:ext cx="55721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=()</a:t>
            </a:r>
            <a:endParaRPr lang="zh-CN" altLang="zh-CN" sz="2000" smtClean="0"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=(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)</a:t>
            </a:r>
            <a:endParaRPr lang="zh-CN" altLang="zh-CN" sz="2000" smtClean="0"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=(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zh-CN" altLang="zh-CN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b</a:t>
            </a:r>
            <a:r>
              <a:rPr lang="zh-CN" altLang="zh-CN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c</a:t>
            </a:r>
            <a:r>
              <a:rPr lang="zh-CN" altLang="zh-CN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))</a:t>
            </a:r>
            <a:endParaRPr lang="zh-CN" altLang="zh-CN" sz="2000" smtClean="0"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=(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zh-CN" altLang="zh-CN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B</a:t>
            </a:r>
            <a:r>
              <a:rPr lang="zh-CN" altLang="zh-CN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)=(()</a:t>
            </a:r>
            <a:r>
              <a:rPr lang="zh-CN" altLang="zh-CN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zh-CN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zh-CN" altLang="zh-CN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b</a:t>
            </a:r>
            <a:r>
              <a:rPr lang="zh-CN" altLang="zh-CN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c</a:t>
            </a:r>
            <a:r>
              <a:rPr lang="zh-CN" altLang="zh-CN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)))</a:t>
            </a:r>
            <a:endParaRPr lang="zh-CN" altLang="zh-CN" sz="2000" smtClean="0"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=((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zh-CN" altLang="zh-CN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zh-CN" altLang="zh-CN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zh-CN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((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zh-CN" altLang="zh-CN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zh-CN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)))</a:t>
            </a:r>
            <a:endParaRPr lang="zh-CN" altLang="zh-CN" sz="2000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1071538" y="1090596"/>
            <a:ext cx="2643206" cy="400110"/>
            <a:chOff x="1071538" y="1090596"/>
            <a:chExt cx="2643206" cy="400110"/>
          </a:xfrm>
        </p:grpSpPr>
        <p:sp>
          <p:nvSpPr>
            <p:cNvPr id="4" name="TextBox 3"/>
            <p:cNvSpPr txBox="1"/>
            <p:nvPr/>
          </p:nvSpPr>
          <p:spPr>
            <a:xfrm>
              <a:off x="1500166" y="1090596"/>
              <a:ext cx="22145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空表，其长度为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1071538" y="1285860"/>
              <a:ext cx="428628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17"/>
          <p:cNvGrpSpPr/>
          <p:nvPr/>
        </p:nvGrpSpPr>
        <p:grpSpPr>
          <a:xfrm>
            <a:off x="1285852" y="1500174"/>
            <a:ext cx="4929222" cy="400110"/>
            <a:chOff x="1285852" y="1500174"/>
            <a:chExt cx="4929222" cy="400110"/>
          </a:xfrm>
        </p:grpSpPr>
        <p:sp>
          <p:nvSpPr>
            <p:cNvPr id="7" name="TextBox 6"/>
            <p:cNvSpPr txBox="1"/>
            <p:nvPr/>
          </p:nvSpPr>
          <p:spPr>
            <a:xfrm>
              <a:off x="1714480" y="1500174"/>
              <a:ext cx="4500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只含有单个原子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zh-CN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的表，其长度为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1285852" y="1695438"/>
              <a:ext cx="428628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8"/>
          <p:cNvGrpSpPr/>
          <p:nvPr/>
        </p:nvGrpSpPr>
        <p:grpSpPr>
          <a:xfrm>
            <a:off x="2571736" y="1973810"/>
            <a:ext cx="6143668" cy="400110"/>
            <a:chOff x="2571736" y="1926185"/>
            <a:chExt cx="6143668" cy="400110"/>
          </a:xfrm>
        </p:grpSpPr>
        <p:sp>
          <p:nvSpPr>
            <p:cNvPr id="9" name="TextBox 8"/>
            <p:cNvSpPr txBox="1"/>
            <p:nvPr/>
          </p:nvSpPr>
          <p:spPr>
            <a:xfrm>
              <a:off x="2928926" y="1926185"/>
              <a:ext cx="5786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有两个元素，一</a:t>
              </a:r>
              <a:r>
                <a:rPr lang="zh-CN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个原子，一个子</a:t>
              </a:r>
              <a:r>
                <a:rPr lang="zh-CN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表，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lang="zh-CN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的长度为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2571736" y="2121449"/>
              <a:ext cx="428628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9"/>
          <p:cNvGrpSpPr/>
          <p:nvPr/>
        </p:nvGrpSpPr>
        <p:grpSpPr>
          <a:xfrm>
            <a:off x="2143108" y="2715414"/>
            <a:ext cx="6429420" cy="899382"/>
            <a:chOff x="2143108" y="2715414"/>
            <a:chExt cx="6429420" cy="899382"/>
          </a:xfrm>
        </p:grpSpPr>
        <p:sp>
          <p:nvSpPr>
            <p:cNvPr id="11" name="TextBox 10"/>
            <p:cNvSpPr txBox="1"/>
            <p:nvPr/>
          </p:nvSpPr>
          <p:spPr>
            <a:xfrm>
              <a:off x="2143108" y="3214686"/>
              <a:ext cx="64294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个元素，每个元素又都是一个子表，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zh-CN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的长度为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rot="5400000" flipH="1" flipV="1">
              <a:off x="4107653" y="2964653"/>
              <a:ext cx="500066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20"/>
          <p:cNvGrpSpPr/>
          <p:nvPr/>
        </p:nvGrpSpPr>
        <p:grpSpPr>
          <a:xfrm>
            <a:off x="214282" y="3315436"/>
            <a:ext cx="6143668" cy="685068"/>
            <a:chOff x="2428860" y="3715546"/>
            <a:chExt cx="6143668" cy="685068"/>
          </a:xfrm>
        </p:grpSpPr>
        <p:sp>
          <p:nvSpPr>
            <p:cNvPr id="12" name="TextBox 11"/>
            <p:cNvSpPr txBox="1"/>
            <p:nvPr/>
          </p:nvSpPr>
          <p:spPr>
            <a:xfrm>
              <a:off x="2428860" y="4000504"/>
              <a:ext cx="61436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只含有一个元素，该元素是一个子表，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zh-CN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的长度为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3571868" y="3857628"/>
              <a:ext cx="28575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3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000108"/>
            <a:ext cx="56436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=()</a:t>
            </a:r>
            <a:endParaRPr lang="zh-CN" altLang="zh-CN" sz="2000" smtClean="0"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=(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)</a:t>
            </a:r>
            <a:endParaRPr lang="zh-CN" altLang="zh-CN" sz="2000" smtClean="0"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=(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zh-CN" altLang="zh-CN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b</a:t>
            </a:r>
            <a:r>
              <a:rPr lang="zh-CN" altLang="zh-CN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c</a:t>
            </a:r>
            <a:r>
              <a:rPr lang="zh-CN" altLang="zh-CN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))</a:t>
            </a:r>
            <a:endParaRPr lang="zh-CN" altLang="zh-CN" sz="2000" smtClean="0"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=(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zh-CN" altLang="zh-CN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B</a:t>
            </a:r>
            <a:r>
              <a:rPr lang="zh-CN" altLang="zh-CN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)=(()</a:t>
            </a:r>
            <a:r>
              <a:rPr lang="zh-CN" altLang="zh-CN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zh-CN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zh-CN" altLang="zh-CN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b</a:t>
            </a:r>
            <a:r>
              <a:rPr lang="zh-CN" altLang="zh-CN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c</a:t>
            </a:r>
            <a:r>
              <a:rPr lang="zh-CN" altLang="zh-CN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)))</a:t>
            </a:r>
            <a:endParaRPr lang="zh-CN" altLang="zh-CN" sz="2000" smtClean="0"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=(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zh-CN" altLang="zh-CN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zh-CN" altLang="zh-CN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zh-CN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((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zh-CN" altLang="zh-CN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zh-CN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)</a:t>
            </a:r>
            <a:endParaRPr lang="zh-CN" altLang="zh-CN" sz="2000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1071538" y="1090596"/>
            <a:ext cx="2714644" cy="400110"/>
            <a:chOff x="1071538" y="1090596"/>
            <a:chExt cx="2714644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1500166" y="1090596"/>
              <a:ext cx="22860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空表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无表头表尾</a:t>
              </a:r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1071538" y="1285860"/>
              <a:ext cx="428628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6"/>
          <p:cNvGrpSpPr/>
          <p:nvPr/>
        </p:nvGrpSpPr>
        <p:grpSpPr>
          <a:xfrm>
            <a:off x="1428728" y="1538797"/>
            <a:ext cx="3214710" cy="400110"/>
            <a:chOff x="1071538" y="1090596"/>
            <a:chExt cx="2780290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1500166" y="1090596"/>
              <a:ext cx="2351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表头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，表尾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=()</a:t>
              </a:r>
              <a:endPara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1071538" y="1285860"/>
              <a:ext cx="428628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9"/>
          <p:cNvGrpSpPr/>
          <p:nvPr/>
        </p:nvGrpSpPr>
        <p:grpSpPr>
          <a:xfrm>
            <a:off x="2786050" y="2038283"/>
            <a:ext cx="4071966" cy="400110"/>
            <a:chOff x="1071538" y="1090596"/>
            <a:chExt cx="3521700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1500166" y="1090596"/>
              <a:ext cx="3093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表头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，表尾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=((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))</a:t>
              </a:r>
              <a:endPara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1071538" y="1285860"/>
              <a:ext cx="428628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19"/>
          <p:cNvGrpSpPr/>
          <p:nvPr/>
        </p:nvGrpSpPr>
        <p:grpSpPr>
          <a:xfrm>
            <a:off x="3286116" y="2857496"/>
            <a:ext cx="5000660" cy="828738"/>
            <a:chOff x="3286116" y="2857496"/>
            <a:chExt cx="5000660" cy="828738"/>
          </a:xfrm>
        </p:grpSpPr>
        <p:sp>
          <p:nvSpPr>
            <p:cNvPr id="13" name="TextBox 12"/>
            <p:cNvSpPr txBox="1"/>
            <p:nvPr/>
          </p:nvSpPr>
          <p:spPr>
            <a:xfrm>
              <a:off x="3286116" y="3286124"/>
              <a:ext cx="5000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表头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=()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，表尾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=(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),(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,(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))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endPara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5400000" flipH="1" flipV="1">
              <a:off x="4464049" y="3106735"/>
              <a:ext cx="500066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8"/>
          <p:cNvGrpSpPr/>
          <p:nvPr/>
        </p:nvGrpSpPr>
        <p:grpSpPr>
          <a:xfrm>
            <a:off x="214282" y="3209923"/>
            <a:ext cx="5715040" cy="689831"/>
            <a:chOff x="857224" y="3853659"/>
            <a:chExt cx="5715040" cy="689831"/>
          </a:xfrm>
        </p:grpSpPr>
        <p:sp>
          <p:nvSpPr>
            <p:cNvPr id="16" name="TextBox 15"/>
            <p:cNvSpPr txBox="1"/>
            <p:nvPr/>
          </p:nvSpPr>
          <p:spPr>
            <a:xfrm>
              <a:off x="857224" y="4143380"/>
              <a:ext cx="5715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表头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zh-CN" altLang="zh-CN" sz="20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zh-CN" altLang="zh-CN" sz="20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r>
                <a:rPr lang="zh-CN" altLang="zh-CN" sz="20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((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zh-CN" altLang="zh-CN" sz="20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r>
                <a:rPr lang="zh-CN" altLang="zh-CN" sz="20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))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，表尾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=()</a:t>
              </a:r>
              <a:endPara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rot="5400000" flipH="1" flipV="1">
              <a:off x="1821637" y="4031460"/>
              <a:ext cx="35719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4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 descr="蓝色面巾纸"/>
          <p:cNvSpPr txBox="1">
            <a:spLocks noChangeArrowheads="1"/>
          </p:cNvSpPr>
          <p:nvPr/>
        </p:nvSpPr>
        <p:spPr bwMode="auto">
          <a:xfrm>
            <a:off x="500034" y="357166"/>
            <a:ext cx="4071966" cy="514738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6.3.2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广义表的存储结构</a:t>
            </a:r>
            <a:endParaRPr lang="zh-CN" altLang="en-US"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grpSp>
        <p:nvGrpSpPr>
          <p:cNvPr id="2" name="组合 32"/>
          <p:cNvGrpSpPr/>
          <p:nvPr/>
        </p:nvGrpSpPr>
        <p:grpSpPr>
          <a:xfrm>
            <a:off x="2143108" y="1857364"/>
            <a:ext cx="5786478" cy="400110"/>
            <a:chOff x="2143108" y="1857364"/>
            <a:chExt cx="5786478" cy="400110"/>
          </a:xfrm>
        </p:grpSpPr>
        <p:sp>
          <p:nvSpPr>
            <p:cNvPr id="30722" name="Text Box 2"/>
            <p:cNvSpPr txBox="1">
              <a:spLocks noChangeArrowheads="1"/>
            </p:cNvSpPr>
            <p:nvPr/>
          </p:nvSpPr>
          <p:spPr bwMode="auto">
            <a:xfrm>
              <a:off x="2143108" y="1857364"/>
              <a:ext cx="271464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sz="2000" i="1" smtClean="0"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sz="2000" smtClean="0">
                  <a:latin typeface="Consolas" pitchFamily="49" charset="0"/>
                  <a:cs typeface="Consolas" pitchFamily="49" charset="0"/>
                </a:rPr>
                <a:t>=(</a:t>
              </a:r>
              <a:r>
                <a:rPr lang="en-US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sz="20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2000" i="1" smtClean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sz="2000" i="1" smtClean="0">
                  <a:latin typeface="Consolas" pitchFamily="49" charset="0"/>
                  <a:cs typeface="Consolas" pitchFamily="49" charset="0"/>
                </a:rPr>
                <a:t>c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sz="2000" i="1" smtClean="0"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sz="2000" smtClean="0">
                  <a:latin typeface="Consolas" pitchFamily="49" charset="0"/>
                  <a:cs typeface="Consolas" pitchFamily="49" charset="0"/>
                </a:rPr>
                <a:t>))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00760" y="1857364"/>
              <a:ext cx="1928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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 括号表示</a:t>
              </a:r>
              <a:endPara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00034" y="1142984"/>
            <a:ext cx="5786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广义表的几种逻辑结构的演变，例如：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33"/>
          <p:cNvGrpSpPr/>
          <p:nvPr/>
        </p:nvGrpSpPr>
        <p:grpSpPr>
          <a:xfrm>
            <a:off x="2143108" y="2357430"/>
            <a:ext cx="6286544" cy="828738"/>
            <a:chOff x="2143108" y="2357430"/>
            <a:chExt cx="6286544" cy="828738"/>
          </a:xfrm>
        </p:grpSpPr>
        <p:sp>
          <p:nvSpPr>
            <p:cNvPr id="27" name="TextBox 26"/>
            <p:cNvSpPr txBox="1"/>
            <p:nvPr/>
          </p:nvSpPr>
          <p:spPr>
            <a:xfrm>
              <a:off x="6000760" y="2786058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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子表加匿名“</a:t>
              </a:r>
              <a:r>
                <a:rPr 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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”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" name="Text Box 2"/>
            <p:cNvSpPr txBox="1">
              <a:spLocks noChangeArrowheads="1"/>
            </p:cNvSpPr>
            <p:nvPr/>
          </p:nvSpPr>
          <p:spPr bwMode="auto">
            <a:xfrm>
              <a:off x="2143108" y="2786058"/>
              <a:ext cx="271464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sz="2000" i="1" smtClean="0"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sz="20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sz="2000" smtClean="0">
                  <a:latin typeface="Consolas" pitchFamily="49" charset="0"/>
                  <a:cs typeface="Consolas" pitchFamily="49" charset="0"/>
                  <a:sym typeface="Symbol"/>
                </a:rPr>
                <a:t> </a:t>
              </a:r>
              <a:r>
                <a:rPr lang="en-US" sz="20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2000" i="1" smtClean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sz="2000" i="1" smtClean="0">
                  <a:latin typeface="Consolas" pitchFamily="49" charset="0"/>
                  <a:cs typeface="Consolas" pitchFamily="49" charset="0"/>
                </a:rPr>
                <a:t>c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sz="2000" i="1" smtClean="0"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sz="2000" smtClean="0">
                  <a:latin typeface="Consolas" pitchFamily="49" charset="0"/>
                  <a:cs typeface="Consolas" pitchFamily="49" charset="0"/>
                </a:rPr>
                <a:t>))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下箭头 30"/>
            <p:cNvSpPr/>
            <p:nvPr/>
          </p:nvSpPr>
          <p:spPr>
            <a:xfrm>
              <a:off x="3428992" y="2357430"/>
              <a:ext cx="214314" cy="428628"/>
            </a:xfrm>
            <a:prstGeom prst="down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34"/>
          <p:cNvGrpSpPr/>
          <p:nvPr/>
        </p:nvGrpSpPr>
        <p:grpSpPr>
          <a:xfrm>
            <a:off x="2357422" y="3357562"/>
            <a:ext cx="5572164" cy="2786082"/>
            <a:chOff x="2357422" y="3357562"/>
            <a:chExt cx="5572164" cy="2786082"/>
          </a:xfrm>
        </p:grpSpPr>
        <p:sp>
          <p:nvSpPr>
            <p:cNvPr id="7" name="椭圆 6"/>
            <p:cNvSpPr/>
            <p:nvPr/>
          </p:nvSpPr>
          <p:spPr>
            <a:xfrm>
              <a:off x="3071802" y="3929066"/>
              <a:ext cx="500066" cy="428628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14612" y="3753153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357422" y="4786322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60590" y="4786322"/>
              <a:ext cx="500066" cy="428628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29124" y="4538971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latin typeface="Consolas" pitchFamily="49" charset="0"/>
                  <a:cs typeface="Consolas" pitchFamily="49" charset="0"/>
                  <a:sym typeface="Symbol"/>
                </a:rPr>
                <a:t>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928926" y="5643578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929058" y="5643578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929190" y="5643578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连接符 15"/>
            <p:cNvCxnSpPr>
              <a:stCxn id="10" idx="3"/>
              <a:endCxn id="12" idx="0"/>
            </p:cNvCxnSpPr>
            <p:nvPr/>
          </p:nvCxnSpPr>
          <p:spPr>
            <a:xfrm rot="5400000">
              <a:off x="3378552" y="4988306"/>
              <a:ext cx="491399" cy="819145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0" idx="4"/>
              <a:endCxn id="13" idx="0"/>
            </p:cNvCxnSpPr>
            <p:nvPr/>
          </p:nvCxnSpPr>
          <p:spPr>
            <a:xfrm rot="16200000" flipH="1">
              <a:off x="3998402" y="5427170"/>
              <a:ext cx="428628" cy="4187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0" idx="5"/>
              <a:endCxn id="14" idx="0"/>
            </p:cNvCxnSpPr>
            <p:nvPr/>
          </p:nvCxnSpPr>
          <p:spPr>
            <a:xfrm rot="16200000" flipH="1">
              <a:off x="4555483" y="4984118"/>
              <a:ext cx="491399" cy="827519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7" idx="3"/>
              <a:endCxn id="9" idx="0"/>
            </p:cNvCxnSpPr>
            <p:nvPr/>
          </p:nvCxnSpPr>
          <p:spPr>
            <a:xfrm rot="5400000">
              <a:off x="2648406" y="4289692"/>
              <a:ext cx="491399" cy="501861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7" idx="5"/>
              <a:endCxn id="10" idx="1"/>
            </p:cNvCxnSpPr>
            <p:nvPr/>
          </p:nvCxnSpPr>
          <p:spPr>
            <a:xfrm rot="16200000" flipH="1">
              <a:off x="3489144" y="4304414"/>
              <a:ext cx="554170" cy="53518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000760" y="4500570"/>
              <a:ext cx="1928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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 树形表示</a:t>
              </a:r>
              <a:endPara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2" name="下箭头 31"/>
            <p:cNvSpPr/>
            <p:nvPr/>
          </p:nvSpPr>
          <p:spPr>
            <a:xfrm>
              <a:off x="3428992" y="3357562"/>
              <a:ext cx="214314" cy="428628"/>
            </a:xfrm>
            <a:prstGeom prst="down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5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4"/>
          <p:cNvGrpSpPr/>
          <p:nvPr/>
        </p:nvGrpSpPr>
        <p:grpSpPr>
          <a:xfrm>
            <a:off x="142844" y="357166"/>
            <a:ext cx="3143272" cy="2428892"/>
            <a:chOff x="142844" y="357166"/>
            <a:chExt cx="3143272" cy="2428892"/>
          </a:xfrm>
        </p:grpSpPr>
        <p:sp>
          <p:nvSpPr>
            <p:cNvPr id="40" name="椭圆 39"/>
            <p:cNvSpPr/>
            <p:nvPr/>
          </p:nvSpPr>
          <p:spPr>
            <a:xfrm>
              <a:off x="857224" y="533079"/>
              <a:ext cx="500066" cy="428628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0034" y="35716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42844" y="1428736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746012" y="1390335"/>
              <a:ext cx="500066" cy="428628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14546" y="1142984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Consolas" pitchFamily="49" charset="0"/>
                  <a:cs typeface="Consolas" pitchFamily="49" charset="0"/>
                  <a:sym typeface="Symbol"/>
                </a:rPr>
                <a:t>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14348" y="2285992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14480" y="2285992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714612" y="2247591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连接符 47"/>
            <p:cNvCxnSpPr>
              <a:stCxn id="43" idx="3"/>
              <a:endCxn id="45" idx="0"/>
            </p:cNvCxnSpPr>
            <p:nvPr/>
          </p:nvCxnSpPr>
          <p:spPr>
            <a:xfrm rot="5400000">
              <a:off x="1144773" y="1611520"/>
              <a:ext cx="529800" cy="819145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3" idx="4"/>
              <a:endCxn id="46" idx="0"/>
            </p:cNvCxnSpPr>
            <p:nvPr/>
          </p:nvCxnSpPr>
          <p:spPr>
            <a:xfrm rot="16200000" flipH="1">
              <a:off x="1764624" y="2050383"/>
              <a:ext cx="467029" cy="4187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3" idx="5"/>
              <a:endCxn id="47" idx="0"/>
            </p:cNvCxnSpPr>
            <p:nvPr/>
          </p:nvCxnSpPr>
          <p:spPr>
            <a:xfrm rot="16200000" flipH="1">
              <a:off x="2340905" y="1588131"/>
              <a:ext cx="491399" cy="827519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0" idx="3"/>
              <a:endCxn id="42" idx="0"/>
            </p:cNvCxnSpPr>
            <p:nvPr/>
          </p:nvCxnSpPr>
          <p:spPr>
            <a:xfrm rot="5400000">
              <a:off x="414627" y="912906"/>
              <a:ext cx="529800" cy="501861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0" idx="5"/>
              <a:endCxn id="43" idx="1"/>
            </p:cNvCxnSpPr>
            <p:nvPr/>
          </p:nvCxnSpPr>
          <p:spPr>
            <a:xfrm rot="16200000" flipH="1">
              <a:off x="1274566" y="908427"/>
              <a:ext cx="554170" cy="53518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3929059" y="1000108"/>
          <a:ext cx="3571899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33"/>
                <a:gridCol w="1452573"/>
                <a:gridCol w="928693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tag</a:t>
                      </a:r>
                      <a:endParaRPr lang="zh-C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Sublist/data</a:t>
                      </a:r>
                      <a:endParaRPr lang="zh-C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link</a:t>
                      </a:r>
                      <a:endParaRPr lang="zh-C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3857620" y="428604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结点类型：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57620" y="1643050"/>
            <a:ext cx="4929222" cy="10602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marL="457200" indent="-457200" algn="l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tag=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，表示该结点为原子结点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tag=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，表示该结点为表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子表结点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9" name="下箭头 58"/>
          <p:cNvSpPr/>
          <p:nvPr/>
        </p:nvSpPr>
        <p:spPr>
          <a:xfrm>
            <a:off x="2786050" y="3143248"/>
            <a:ext cx="285752" cy="642942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571472" y="3786190"/>
          <a:ext cx="1500198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3"/>
                <a:gridCol w="388940"/>
                <a:gridCol w="666755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solidFill>
                            <a:srgbClr val="99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smtClean="0">
                          <a:solidFill>
                            <a:srgbClr val="9900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∧</a:t>
                      </a:r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1500165" y="4643446"/>
          <a:ext cx="1214447" cy="4286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9836"/>
                <a:gridCol w="497421"/>
                <a:gridCol w="357190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smtClean="0"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i="1">
                        <a:solidFill>
                          <a:srgbClr val="99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3000364" y="4643446"/>
          <a:ext cx="1500197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2"/>
                <a:gridCol w="510168"/>
                <a:gridCol w="545527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solidFill>
                            <a:srgbClr val="99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smtClean="0">
                          <a:solidFill>
                            <a:srgbClr val="9900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∧</a:t>
                      </a:r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5715011" y="5472130"/>
          <a:ext cx="1428759" cy="4286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6"/>
                <a:gridCol w="648233"/>
                <a:gridCol w="357190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smtClean="0"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zh-CN" altLang="en-US" sz="1800" i="1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7429522" y="5472130"/>
          <a:ext cx="1428758" cy="4286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5"/>
                <a:gridCol w="433920"/>
                <a:gridCol w="571503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smtClean="0"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endParaRPr lang="zh-CN" altLang="en-US" sz="1800" i="1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smtClean="0">
                          <a:latin typeface="Consolas" pitchFamily="49" charset="0"/>
                          <a:cs typeface="Consolas" pitchFamily="49" charset="0"/>
                        </a:rPr>
                        <a:t>∧</a:t>
                      </a:r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3929061" y="5472130"/>
          <a:ext cx="1500197" cy="4286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4503"/>
                <a:gridCol w="627066"/>
                <a:gridCol w="428628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smtClean="0"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1800" i="1">
                        <a:solidFill>
                          <a:srgbClr val="99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7" name="直接箭头连接符 66"/>
          <p:cNvCxnSpPr/>
          <p:nvPr/>
        </p:nvCxnSpPr>
        <p:spPr>
          <a:xfrm>
            <a:off x="5214944" y="5715016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6929456" y="5715016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2500298" y="4889292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多边形 72"/>
          <p:cNvSpPr/>
          <p:nvPr/>
        </p:nvSpPr>
        <p:spPr>
          <a:xfrm>
            <a:off x="3576145" y="4871545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任意多边形 73"/>
          <p:cNvSpPr/>
          <p:nvPr/>
        </p:nvSpPr>
        <p:spPr>
          <a:xfrm>
            <a:off x="1134932" y="4071942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28636" y="3262612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 rot="16200000" flipH="1">
            <a:off x="1000100" y="3571876"/>
            <a:ext cx="28575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6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8" grpId="0" animBg="1"/>
      <p:bldP spid="59" grpId="0" animBg="1"/>
      <p:bldP spid="73" grpId="0" animBg="1"/>
      <p:bldP spid="74" grpId="0" animBg="1"/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71472" y="571480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广义表的结点类型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GLNode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472" y="1214422"/>
            <a:ext cx="8001056" cy="257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80000" bIns="180000" rtlCol="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lnode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tag;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结点类型标识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union 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ElemType data;	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存放原子值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lnode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*sublist;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指向子表的指针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 val;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lnode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*link;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指向下一个元素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GLNode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广义表的结点类型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2571736" y="3274776"/>
            <a:ext cx="1214446" cy="1225794"/>
            <a:chOff x="2428860" y="3429794"/>
            <a:chExt cx="1214446" cy="1225794"/>
          </a:xfrm>
        </p:grpSpPr>
        <p:cxnSp>
          <p:nvCxnSpPr>
            <p:cNvPr id="6" name="直接箭头连接符 5"/>
            <p:cNvCxnSpPr/>
            <p:nvPr/>
          </p:nvCxnSpPr>
          <p:spPr>
            <a:xfrm rot="5400000" flipH="1" flipV="1">
              <a:off x="2607455" y="3821909"/>
              <a:ext cx="785818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428860" y="428625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FF00FF"/>
                  </a:solidFill>
                  <a:latin typeface="方正启体简体" pitchFamily="65" charset="-122"/>
                  <a:ea typeface="方正启体简体" pitchFamily="65" charset="-122"/>
                  <a:cs typeface="Times New Roman" pitchFamily="18" charset="0"/>
                </a:rPr>
                <a:t>指向兄弟</a:t>
              </a:r>
            </a:p>
          </p:txBody>
        </p:sp>
      </p:grpSp>
      <p:grpSp>
        <p:nvGrpSpPr>
          <p:cNvPr id="3" name="组合 8"/>
          <p:cNvGrpSpPr/>
          <p:nvPr/>
        </p:nvGrpSpPr>
        <p:grpSpPr>
          <a:xfrm>
            <a:off x="3786182" y="2773916"/>
            <a:ext cx="1857388" cy="1726654"/>
            <a:chOff x="2214546" y="2858290"/>
            <a:chExt cx="1857388" cy="1726654"/>
          </a:xfrm>
        </p:grpSpPr>
        <p:cxnSp>
          <p:nvCxnSpPr>
            <p:cNvPr id="10" name="直接箭头连接符 9"/>
            <p:cNvCxnSpPr/>
            <p:nvPr/>
          </p:nvCxnSpPr>
          <p:spPr>
            <a:xfrm rot="16200000" flipV="1">
              <a:off x="2142711" y="3358753"/>
              <a:ext cx="1357322" cy="35639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214546" y="4215612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FF00FF"/>
                  </a:solidFill>
                  <a:latin typeface="方正启体简体" pitchFamily="65" charset="-122"/>
                  <a:ea typeface="方正启体简体" pitchFamily="65" charset="-122"/>
                  <a:cs typeface="Times New Roman" pitchFamily="18" charset="0"/>
                </a:rPr>
                <a:t>指向第一个孩子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7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 descr="蓝色面巾纸"/>
          <p:cNvSpPr txBox="1">
            <a:spLocks noChangeArrowheads="1"/>
          </p:cNvSpPr>
          <p:nvPr/>
        </p:nvSpPr>
        <p:spPr bwMode="auto">
          <a:xfrm>
            <a:off x="428596" y="285728"/>
            <a:ext cx="3714776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6.3.3 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广义表的运算</a:t>
            </a:r>
            <a:endParaRPr lang="zh-CN" altLang="en-US"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2976" y="1500174"/>
            <a:ext cx="3143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广义表算法设计方法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71472" y="3786190"/>
          <a:ext cx="1500198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3"/>
                <a:gridCol w="388940"/>
                <a:gridCol w="666755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solidFill>
                            <a:srgbClr val="99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smtClean="0">
                          <a:solidFill>
                            <a:srgbClr val="9900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∧</a:t>
                      </a:r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500165" y="4643446"/>
          <a:ext cx="1214447" cy="4286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9836"/>
                <a:gridCol w="497421"/>
                <a:gridCol w="357190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smtClean="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altLang="en-US" sz="1800" i="1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000364" y="4643446"/>
          <a:ext cx="1500197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2"/>
                <a:gridCol w="510168"/>
                <a:gridCol w="545527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solidFill>
                            <a:srgbClr val="99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smtClean="0">
                          <a:solidFill>
                            <a:srgbClr val="9900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∧</a:t>
                      </a:r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715011" y="5472130"/>
          <a:ext cx="1428759" cy="4286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6"/>
                <a:gridCol w="648233"/>
                <a:gridCol w="357190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smtClean="0"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zh-CN" altLang="en-US" sz="1800" i="1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429522" y="5472130"/>
          <a:ext cx="1428758" cy="4286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5"/>
                <a:gridCol w="433920"/>
                <a:gridCol w="571503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smtClean="0"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endParaRPr lang="zh-CN" altLang="en-US" sz="1800" i="1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smtClean="0">
                          <a:latin typeface="Consolas" pitchFamily="49" charset="0"/>
                          <a:cs typeface="Consolas" pitchFamily="49" charset="0"/>
                        </a:rPr>
                        <a:t>∧</a:t>
                      </a:r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929061" y="5472130"/>
          <a:ext cx="1500197" cy="4286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4503"/>
                <a:gridCol w="627066"/>
                <a:gridCol w="428628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smtClean="0"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altLang="en-US" sz="1800" i="1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>
          <a:xfrm>
            <a:off x="5214944" y="5715016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929456" y="5715016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500298" y="4889292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任意多边形 21"/>
          <p:cNvSpPr/>
          <p:nvPr/>
        </p:nvSpPr>
        <p:spPr>
          <a:xfrm>
            <a:off x="3576145" y="4871545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1134932" y="4071942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5720" y="3071810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整个广义表的头结点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rot="16200000" flipH="1">
            <a:off x="1000100" y="3571876"/>
            <a:ext cx="28575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57752" y="3957584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子表的头结点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28728" y="424635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99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99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99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  <a:endParaRPr lang="zh-CN" altLang="en-US" sz="1800">
              <a:solidFill>
                <a:srgbClr val="99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285720" y="1285861"/>
            <a:ext cx="807401" cy="785817"/>
            <a:chOff x="535940" y="314960"/>
            <a:chExt cx="1021715" cy="1021715"/>
          </a:xfrm>
        </p:grpSpPr>
        <p:grpSp>
          <p:nvGrpSpPr>
            <p:cNvPr id="3" name="组合 24"/>
            <p:cNvGrpSpPr/>
            <p:nvPr/>
          </p:nvGrpSpPr>
          <p:grpSpPr>
            <a:xfrm>
              <a:off x="535940" y="314960"/>
              <a:ext cx="1021715" cy="10217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1" name="同心圆 3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Consolas" pitchFamily="49" charset="0"/>
                  <a:ea typeface="微软雅黑" panose="020B0503020204020204" charset="-122"/>
                  <a:cs typeface="Consolas" pitchFamily="49" charset="0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Consolas" pitchFamily="49" charset="0"/>
                  <a:ea typeface="微软雅黑" panose="020B0503020204020204" charset="-122"/>
                  <a:cs typeface="Consolas" pitchFamily="49" charset="0"/>
                </a:endParaRPr>
              </a:p>
            </p:txBody>
          </p:sp>
        </p:grpSp>
        <p:sp>
          <p:nvSpPr>
            <p:cNvPr id="30" name="TextBox 13"/>
            <p:cNvSpPr txBox="1"/>
            <p:nvPr/>
          </p:nvSpPr>
          <p:spPr>
            <a:xfrm>
              <a:off x="817777" y="555363"/>
              <a:ext cx="537845" cy="5602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rgbClr val="C00002"/>
                  </a:solidFill>
                  <a:latin typeface="Consolas" pitchFamily="49" charset="0"/>
                  <a:ea typeface="微软雅黑" panose="020B0503020204020204" charset="-122"/>
                  <a:cs typeface="Consolas" pitchFamily="49" charset="0"/>
                </a:rPr>
                <a:t>1</a:t>
              </a:r>
              <a:endParaRPr lang="en-US" altLang="zh-CN" sz="2800" b="1" smtClean="0">
                <a:solidFill>
                  <a:srgbClr val="C00002"/>
                </a:solidFill>
                <a:latin typeface="Consolas" pitchFamily="49" charset="0"/>
                <a:ea typeface="微软雅黑" panose="020B0503020204020204" charset="-122"/>
                <a:cs typeface="Consolas" pitchFamily="49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928926" y="423420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99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99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99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  <a:endParaRPr lang="zh-CN" altLang="en-US" sz="1800">
              <a:solidFill>
                <a:srgbClr val="99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35" name="直接箭头连接符 34"/>
          <p:cNvCxnSpPr>
            <a:stCxn id="26" idx="1"/>
          </p:cNvCxnSpPr>
          <p:nvPr/>
        </p:nvCxnSpPr>
        <p:spPr>
          <a:xfrm rot="10800000" flipV="1">
            <a:off x="4429124" y="4157639"/>
            <a:ext cx="428628" cy="4858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5720" y="2365053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解法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8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6" grpId="0"/>
      <p:bldP spid="27" grpId="0"/>
      <p:bldP spid="33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28596" y="1785926"/>
            <a:ext cx="7848600" cy="781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子表的处理和整个广义表的处理是相似的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。从这个角度出发设计求解广义表递归算法的一般格式如下：</a:t>
            </a:r>
            <a:endParaRPr kumimoji="1"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2827721"/>
            <a:ext cx="7572428" cy="33873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08000" bIns="108000" rtlCol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(GLNode *g)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//g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为广义表头结点指针</a:t>
            </a: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GLNode *g1=g-&gt;val.sublist;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//g1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指向第一个元素</a:t>
            </a: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(g1!=NULL)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元素未处理完循环</a:t>
            </a: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(g1-&gt;tag==1)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为子表时</a:t>
            </a: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(g1);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递归处理子表</a:t>
            </a: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为原子时</a:t>
            </a: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原子处理语句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实现原子操作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      gl=g1-&gt;link;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处理兄弟</a:t>
            </a: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285853" y="214290"/>
          <a:ext cx="1500198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3"/>
                <a:gridCol w="388940"/>
                <a:gridCol w="666755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solidFill>
                            <a:srgbClr val="99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smtClean="0">
                          <a:solidFill>
                            <a:srgbClr val="9900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∧</a:t>
                      </a:r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214546" y="1071546"/>
          <a:ext cx="1214447" cy="4286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9836"/>
                <a:gridCol w="497421"/>
                <a:gridCol w="357190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*</a:t>
                      </a:r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*</a:t>
                      </a:r>
                      <a:endParaRPr lang="zh-CN" altLang="en-US" sz="1800" i="1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714745" y="1071546"/>
          <a:ext cx="1500197" cy="4286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4502"/>
                <a:gridCol w="510168"/>
                <a:gridCol w="545527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*</a:t>
                      </a:r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*</a:t>
                      </a:r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>
            <a:off x="3214679" y="1317392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任意多边形 10"/>
          <p:cNvSpPr/>
          <p:nvPr/>
        </p:nvSpPr>
        <p:spPr>
          <a:xfrm>
            <a:off x="1893209" y="500042"/>
            <a:ext cx="288000" cy="648000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43109" y="67445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99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99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99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  <a:endParaRPr lang="zh-CN" altLang="en-US" sz="1800">
              <a:solidFill>
                <a:srgbClr val="99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86183" y="662308"/>
            <a:ext cx="135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99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99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99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  <a:endParaRPr lang="zh-CN" altLang="en-US" sz="1800">
              <a:solidFill>
                <a:srgbClr val="99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000100" y="428604"/>
            <a:ext cx="28575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4348" y="21429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endParaRPr lang="zh-CN" altLang="en-US" sz="1800" i="1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053016" y="1304910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43570" y="1000108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…</a:t>
            </a:r>
            <a:endParaRPr lang="zh-CN" altLang="en-US" smtClean="0"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714480" y="1357298"/>
            <a:ext cx="500066" cy="21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57290" y="114513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g1</a:t>
            </a:r>
            <a:endParaRPr lang="zh-CN" altLang="en-US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9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solidFill>
            <a:srgbClr val="FF00FF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1130</TotalTime>
  <Words>1486</Words>
  <Application>Microsoft Office PowerPoint</Application>
  <PresentationFormat>全屏显示(4:3)</PresentationFormat>
  <Paragraphs>309</Paragraphs>
  <Slides>21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435</cp:revision>
  <dcterms:created xsi:type="dcterms:W3CDTF">2004-04-05T10:57:39Z</dcterms:created>
  <dcterms:modified xsi:type="dcterms:W3CDTF">2021-05-08T03:01:34Z</dcterms:modified>
</cp:coreProperties>
</file>