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2"/>
  </p:notesMasterIdLst>
  <p:sldIdLst>
    <p:sldId id="264" r:id="rId2"/>
    <p:sldId id="441" r:id="rId3"/>
    <p:sldId id="311" r:id="rId4"/>
    <p:sldId id="521" r:id="rId5"/>
    <p:sldId id="312" r:id="rId6"/>
    <p:sldId id="518" r:id="rId7"/>
    <p:sldId id="519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00FF"/>
    <a:srgbClr val="CC00FF"/>
    <a:srgbClr val="003300"/>
    <a:srgbClr val="0099FF"/>
    <a:srgbClr val="663300"/>
    <a:srgbClr val="FF0000"/>
    <a:srgbClr val="0000CC"/>
    <a:srgbClr val="EAEF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F325A-EE59-454A-BEAE-DC2151A7CB6C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0420-ACC2-4E03-9968-402B4FFFD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10420-ACC2-4E03-9968-402B4FFFD3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EA6D6-D83A-4C5E-AC13-CEF6D73A779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EA6D6-D83A-4C5E-AC13-CEF6D73A779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EA6D6-D83A-4C5E-AC13-CEF6D73A779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33272-38B0-4814-B06C-3A5B064D4A0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00034" y="3214686"/>
            <a:ext cx="4429156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二叉树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有限的结点集合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2690" name="Text Box 2" descr="纸莎草纸"/>
          <p:cNvSpPr txBox="1">
            <a:spLocks noChangeArrowheads="1"/>
          </p:cNvSpPr>
          <p:nvPr/>
        </p:nvSpPr>
        <p:spPr bwMode="auto">
          <a:xfrm>
            <a:off x="714348" y="2000240"/>
            <a:ext cx="3357586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7.2.1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叉树的定义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5143504" y="3000372"/>
            <a:ext cx="1071570" cy="928694"/>
          </a:xfrm>
          <a:prstGeom prst="wedgeEllipseCallout">
            <a:avLst>
              <a:gd name="adj1" fmla="val -179585"/>
              <a:gd name="adj2" fmla="val 77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835292"/>
            <a:ext cx="8215370" cy="15337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这个集合或者是空。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或者由一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个根结点和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两棵互不相交的称为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右子树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的二叉树组成。</a:t>
            </a:r>
            <a:r>
              <a:rPr kumimoji="1" lang="zh-CN" altLang="en-US" sz="2000" dirty="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2071670" y="571480"/>
            <a:ext cx="4572032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概念和性质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857232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一棵二叉树中有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的结点，其总共有（   ）个结点。</a:t>
            </a:r>
          </a:p>
          <a:p>
            <a:pPr algn="l">
              <a:lnSpc>
                <a:spcPct val="150000"/>
              </a:lnSpc>
            </a:pP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A.16	  B.18       C.20 	   D.30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714620"/>
            <a:ext cx="5143536" cy="16031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=7,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+1=8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结点总数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642910" y="357166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1532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非空二叉树上第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层上至多有</a:t>
            </a:r>
            <a:r>
              <a:rPr kumimoji="1" lang="en-US" altLang="zh-CN" sz="200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i="1" baseline="3000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baseline="30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个结点（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3333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kumimoji="1" lang="en-US" altLang="zh-CN" sz="2000" dirty="0" err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 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树的性质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可推出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362176"/>
            <a:ext cx="842968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高度为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h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的二叉树至多有</a:t>
            </a:r>
            <a:r>
              <a:rPr kumimoji="1" lang="en-US" altLang="zh-CN" sz="200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i="1" baseline="3000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个结点（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h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+mn-ea"/>
                <a:cs typeface="Consolas" pitchFamily="49" charset="0"/>
              </a:rPr>
              <a:t>≥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   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树的性质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可推出。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42844" y="214290"/>
            <a:ext cx="64770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  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完全二叉树性质（含</a:t>
            </a:r>
            <a:r>
              <a:rPr kumimoji="1"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为结点）：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754" y="857232"/>
            <a:ext cx="542928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或者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。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可由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的奇偶性确定：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316" y="4038905"/>
            <a:ext cx="735811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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若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则编号为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的结点为分支结点，否则为叶结点。   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1783108" y="1994620"/>
            <a:ext cx="1503008" cy="1005752"/>
            <a:chOff x="925852" y="1711678"/>
            <a:chExt cx="1503008" cy="1005752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500166" y="171167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925852" y="235462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06886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1" idx="3"/>
              <a:endCxn id="22" idx="7"/>
            </p:cNvCxnSpPr>
            <p:nvPr/>
          </p:nvCxnSpPr>
          <p:spPr>
            <a:xfrm rot="5400000">
              <a:off x="1198817" y="205327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5"/>
              <a:endCxn id="23" idx="1"/>
            </p:cNvCxnSpPr>
            <p:nvPr/>
          </p:nvCxnSpPr>
          <p:spPr>
            <a:xfrm rot="16200000" flipH="1">
              <a:off x="1768916" y="205748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38"/>
          <p:cNvGrpSpPr/>
          <p:nvPr/>
        </p:nvGrpSpPr>
        <p:grpSpPr>
          <a:xfrm>
            <a:off x="4802220" y="1571612"/>
            <a:ext cx="1984358" cy="1708495"/>
            <a:chOff x="3373460" y="1714488"/>
            <a:chExt cx="1984358" cy="1708495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429124" y="171448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85481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997818" y="236024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0" idx="3"/>
              <a:endCxn id="31" idx="7"/>
            </p:cNvCxnSpPr>
            <p:nvPr/>
          </p:nvCxnSpPr>
          <p:spPr>
            <a:xfrm rot="5400000">
              <a:off x="4127775" y="205608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2" idx="1"/>
            </p:cNvCxnSpPr>
            <p:nvPr/>
          </p:nvCxnSpPr>
          <p:spPr>
            <a:xfrm rot="16200000" flipH="1">
              <a:off x="4697874" y="206029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373460" y="3062983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5" idx="7"/>
            </p:cNvCxnSpPr>
            <p:nvPr/>
          </p:nvCxnSpPr>
          <p:spPr>
            <a:xfrm rot="5400000">
              <a:off x="3568638" y="2776810"/>
              <a:ext cx="450995" cy="22679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28728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为奇数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=0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6314" y="342900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为偶数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1736" y="1835339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728" y="2500306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3240" y="2406843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3636" y="1357298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2022265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3702" y="1928802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0562" y="2786058"/>
            <a:ext cx="428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4282" y="4643446"/>
            <a:ext cx="8786842" cy="1141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=3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/2=1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分支结点；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叶结点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=4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/2=2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分支结点；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4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叶结点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857356" y="2977077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357554" y="4000504"/>
              <a:ext cx="857256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14282" y="642918"/>
            <a:ext cx="8572560" cy="1705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8000" tIns="108000" bIns="108000" rtlCol="0">
            <a:spAutoFit/>
          </a:bodyPr>
          <a:lstStyle/>
          <a:p>
            <a:pPr algn="just">
              <a:lnSpc>
                <a:spcPts val="26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除树根结点外，若一个结点的编号为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，则它的双亲结点的编号为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i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  <a:sym typeface="Symbol" pitchFamily="18" charset="2"/>
            </a:endParaRPr>
          </a:p>
          <a:p>
            <a:pPr algn="just">
              <a:lnSpc>
                <a:spcPts val="26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若编号为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的结点有左孩子结点，则左孩子结点的编号为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；若编号为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的结点有右孩子结点，则右孩子结点的编号为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+1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      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5143504" y="2857496"/>
            <a:ext cx="2857520" cy="1928826"/>
            <a:chOff x="5214942" y="2857496"/>
            <a:chExt cx="2857520" cy="1928826"/>
          </a:xfrm>
        </p:grpSpPr>
        <p:grpSp>
          <p:nvGrpSpPr>
            <p:cNvPr id="4" name="组合 17"/>
            <p:cNvGrpSpPr/>
            <p:nvPr/>
          </p:nvGrpSpPr>
          <p:grpSpPr>
            <a:xfrm>
              <a:off x="6016666" y="3077827"/>
              <a:ext cx="1984358" cy="1708495"/>
              <a:chOff x="3373460" y="1714488"/>
              <a:chExt cx="1984358" cy="1708495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4429124" y="1714488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854810" y="235743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4997818" y="236024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27775" y="2056081"/>
                <a:ext cx="388384" cy="31975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0" idx="5"/>
                <a:endCxn id="22" idx="1"/>
              </p:cNvCxnSpPr>
              <p:nvPr/>
            </p:nvCxnSpPr>
            <p:spPr>
              <a:xfrm rot="16200000" flipH="1">
                <a:off x="4697874" y="2060296"/>
                <a:ext cx="391194" cy="31413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3373460" y="3062983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直接连接符 25"/>
              <p:cNvCxnSpPr>
                <a:stCxn id="21" idx="3"/>
                <a:endCxn id="25" idx="7"/>
              </p:cNvCxnSpPr>
              <p:nvPr/>
            </p:nvCxnSpPr>
            <p:spPr>
              <a:xfrm rot="5400000">
                <a:off x="3568638" y="2776810"/>
                <a:ext cx="450995" cy="22679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458562" y="2863513"/>
              <a:ext cx="2857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9292" y="3528480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3435017"/>
              <a:ext cx="2143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9322" y="4292273"/>
              <a:ext cx="2857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942" y="285749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例如：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 descr="羊皮纸"/>
          <p:cNvSpPr txBox="1">
            <a:spLocks noChangeArrowheads="1"/>
          </p:cNvSpPr>
          <p:nvPr/>
        </p:nvSpPr>
        <p:spPr bwMode="auto">
          <a:xfrm>
            <a:off x="357158" y="1357313"/>
            <a:ext cx="8424862" cy="2013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对于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完全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树：</a:t>
            </a:r>
            <a:endParaRPr lang="zh-CN" altLang="pt-BR" sz="2000" i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  由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的奇偶性确定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（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为奇数 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n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为偶数 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）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  <a:sym typeface="Wingdings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 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+1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 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=2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+1 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2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=(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-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-1)/2    </a:t>
            </a:r>
            <a:endParaRPr lang="en-US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0232" y="538443"/>
            <a:ext cx="442915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解完全二叉树结点个数方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法归纳</a:t>
            </a: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428596" y="4786322"/>
            <a:ext cx="8215370" cy="679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h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Wingdings"/>
              </a:rPr>
              <a:t>=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log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+1)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或者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log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2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  <a:sym typeface="Symbol"/>
              </a:rPr>
              <a:t>+1</a:t>
            </a:r>
            <a:endParaRPr lang="en-US" altLang="zh-CN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395758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当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确定时，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都是确定的，其树形也可以确定！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357187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16" y="714356"/>
            <a:ext cx="792961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已知一棵完全二叉树的第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层（设根为第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层）有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个叶子结点，则该完全二叉树的结点个数最多是（   ）。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 39	 B. 52		C. 111	    D. 119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228599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2009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年全国计算机专业硕士学位研究生考试题目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857496"/>
            <a:ext cx="8286808" cy="30584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完全二叉树的叶子结点只能在最下两层，对于本题，结点最多的情况是第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层为倒数第二层，即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层构成一个满二叉树，其结点总数为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-1=63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其中第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层有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=32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个结点，含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个叶子结点，则另外有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32-8=24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个非叶子结点，它们中每个结点有两个孩子结点（均为第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层的叶子结点），计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48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个叶子结点。这样最多的结点个数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=63+48=111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428596" y="142853"/>
            <a:ext cx="1000100" cy="785817"/>
            <a:chOff x="5691204" y="3835411"/>
            <a:chExt cx="1238250" cy="1236663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1038566"/>
            <a:ext cx="7000924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一棵完全二叉树中有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个叶子结点，则高度至多是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A.3  	   B.4		C.5	D.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不确定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571504" y="357167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2500306"/>
            <a:ext cx="7286676" cy="22159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该完全二叉树，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-1=7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=15+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完全二叉树中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时结点个数最多，此时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=16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最大高度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Oval 4"/>
          <p:cNvSpPr>
            <a:spLocks noChangeArrowheads="1"/>
          </p:cNvSpPr>
          <p:nvPr/>
        </p:nvSpPr>
        <p:spPr bwMode="auto">
          <a:xfrm>
            <a:off x="2817835" y="221931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9909" name="Oval 5"/>
          <p:cNvSpPr>
            <a:spLocks noChangeArrowheads="1"/>
          </p:cNvSpPr>
          <p:nvPr/>
        </p:nvSpPr>
        <p:spPr bwMode="auto">
          <a:xfrm>
            <a:off x="2025672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9910" name="Oval 6"/>
          <p:cNvSpPr>
            <a:spLocks noChangeArrowheads="1"/>
          </p:cNvSpPr>
          <p:nvPr/>
        </p:nvSpPr>
        <p:spPr bwMode="auto">
          <a:xfrm>
            <a:off x="28178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9911" name="Oval 7"/>
          <p:cNvSpPr>
            <a:spLocks noChangeArrowheads="1"/>
          </p:cNvSpPr>
          <p:nvPr/>
        </p:nvSpPr>
        <p:spPr bwMode="auto">
          <a:xfrm>
            <a:off x="36052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9912" name="Freeform 8"/>
          <p:cNvSpPr>
            <a:spLocks/>
          </p:cNvSpPr>
          <p:nvPr/>
        </p:nvSpPr>
        <p:spPr bwMode="auto">
          <a:xfrm>
            <a:off x="2355872" y="2508237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916" name="Oval 12"/>
          <p:cNvSpPr>
            <a:spLocks noChangeArrowheads="1"/>
          </p:cNvSpPr>
          <p:nvPr/>
        </p:nvSpPr>
        <p:spPr bwMode="auto">
          <a:xfrm>
            <a:off x="2025672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9917" name="Oval 13"/>
          <p:cNvSpPr>
            <a:spLocks noChangeArrowheads="1"/>
          </p:cNvSpPr>
          <p:nvPr/>
        </p:nvSpPr>
        <p:spPr bwMode="auto">
          <a:xfrm>
            <a:off x="28178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9918" name="Oval 14"/>
          <p:cNvSpPr>
            <a:spLocks noChangeArrowheads="1"/>
          </p:cNvSpPr>
          <p:nvPr/>
        </p:nvSpPr>
        <p:spPr bwMode="auto">
          <a:xfrm>
            <a:off x="36052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9919" name="Freeform 15"/>
          <p:cNvSpPr>
            <a:spLocks/>
          </p:cNvSpPr>
          <p:nvPr/>
        </p:nvSpPr>
        <p:spPr bwMode="auto">
          <a:xfrm>
            <a:off x="2355872" y="32718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033735" y="2508237"/>
            <a:ext cx="712787" cy="1201738"/>
            <a:chOff x="1519" y="1208"/>
            <a:chExt cx="449" cy="757"/>
          </a:xfrm>
        </p:grpSpPr>
        <p:sp>
          <p:nvSpPr>
            <p:cNvPr id="379913" name="Line 9"/>
            <p:cNvSpPr>
              <a:spLocks noChangeShapeType="1"/>
            </p:cNvSpPr>
            <p:nvPr/>
          </p:nvSpPr>
          <p:spPr bwMode="auto">
            <a:xfrm>
              <a:off x="1519" y="129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14" name="Freeform 10"/>
            <p:cNvSpPr>
              <a:spLocks/>
            </p:cNvSpPr>
            <p:nvPr/>
          </p:nvSpPr>
          <p:spPr bwMode="auto">
            <a:xfrm>
              <a:off x="1648" y="1208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20" name="Freeform 16"/>
            <p:cNvSpPr>
              <a:spLocks/>
            </p:cNvSpPr>
            <p:nvPr/>
          </p:nvSpPr>
          <p:spPr bwMode="auto">
            <a:xfrm>
              <a:off x="1526" y="1745"/>
              <a:ext cx="1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</a:cxnLst>
              <a:rect l="0" t="0" r="r" b="b"/>
              <a:pathLst>
                <a:path w="1" h="216">
                  <a:moveTo>
                    <a:pt x="0" y="0"/>
                  </a:moveTo>
                  <a:lnTo>
                    <a:pt x="0" y="2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21" name="Freeform 17"/>
            <p:cNvSpPr>
              <a:spLocks/>
            </p:cNvSpPr>
            <p:nvPr/>
          </p:nvSpPr>
          <p:spPr bwMode="auto">
            <a:xfrm>
              <a:off x="1642" y="167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9922" name="Oval 18"/>
          <p:cNvSpPr>
            <a:spLocks noChangeArrowheads="1"/>
          </p:cNvSpPr>
          <p:nvPr/>
        </p:nvSpPr>
        <p:spPr bwMode="auto">
          <a:xfrm>
            <a:off x="2819422" y="4464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9923" name="Freeform 19"/>
          <p:cNvSpPr>
            <a:spLocks/>
          </p:cNvSpPr>
          <p:nvPr/>
        </p:nvSpPr>
        <p:spPr bwMode="auto">
          <a:xfrm>
            <a:off x="3046435" y="4122725"/>
            <a:ext cx="1587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452710" y="3154350"/>
            <a:ext cx="1165225" cy="754062"/>
            <a:chOff x="1153" y="1615"/>
            <a:chExt cx="734" cy="475"/>
          </a:xfrm>
        </p:grpSpPr>
        <p:sp>
          <p:nvSpPr>
            <p:cNvPr id="379945" name="Line 41"/>
            <p:cNvSpPr>
              <a:spLocks noChangeShapeType="1"/>
            </p:cNvSpPr>
            <p:nvPr/>
          </p:nvSpPr>
          <p:spPr bwMode="auto">
            <a:xfrm>
              <a:off x="1153" y="1615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>
              <a:off x="1161" y="2090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762522" y="1571612"/>
            <a:ext cx="3024188" cy="3959225"/>
            <a:chOff x="2608" y="618"/>
            <a:chExt cx="1905" cy="2494"/>
          </a:xfrm>
        </p:grpSpPr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3518" y="618"/>
              <a:ext cx="995" cy="2494"/>
              <a:chOff x="3518" y="618"/>
              <a:chExt cx="995" cy="2494"/>
            </a:xfrm>
          </p:grpSpPr>
          <p:sp>
            <p:nvSpPr>
              <p:cNvPr id="379925" name="Oval 21"/>
              <p:cNvSpPr>
                <a:spLocks noChangeArrowheads="1"/>
              </p:cNvSpPr>
              <p:nvPr/>
            </p:nvSpPr>
            <p:spPr bwMode="auto">
              <a:xfrm>
                <a:off x="4017" y="618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379926" name="Oval 22"/>
              <p:cNvSpPr>
                <a:spLocks noChangeArrowheads="1"/>
              </p:cNvSpPr>
              <p:nvPr/>
            </p:nvSpPr>
            <p:spPr bwMode="auto">
              <a:xfrm>
                <a:off x="3518" y="1071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379927" name="Oval 23"/>
              <p:cNvSpPr>
                <a:spLocks noChangeArrowheads="1"/>
              </p:cNvSpPr>
              <p:nvPr/>
            </p:nvSpPr>
            <p:spPr bwMode="auto">
              <a:xfrm>
                <a:off x="3878" y="157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379928" name="Oval 24"/>
              <p:cNvSpPr>
                <a:spLocks noChangeArrowheads="1"/>
              </p:cNvSpPr>
              <p:nvPr/>
            </p:nvSpPr>
            <p:spPr bwMode="auto">
              <a:xfrm>
                <a:off x="4196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379929" name="Freeform 25"/>
              <p:cNvSpPr>
                <a:spLocks/>
              </p:cNvSpPr>
              <p:nvPr/>
            </p:nvSpPr>
            <p:spPr bwMode="auto">
              <a:xfrm>
                <a:off x="3726" y="800"/>
                <a:ext cx="308" cy="292"/>
              </a:xfrm>
              <a:custGeom>
                <a:avLst/>
                <a:gdLst/>
                <a:ahLst/>
                <a:cxnLst>
                  <a:cxn ang="0">
                    <a:pos x="308" y="0"/>
                  </a:cxn>
                  <a:cxn ang="0">
                    <a:pos x="0" y="292"/>
                  </a:cxn>
                </a:cxnLst>
                <a:rect l="0" t="0" r="r" b="b"/>
                <a:pathLst>
                  <a:path w="308" h="292">
                    <a:moveTo>
                      <a:pt x="308" y="0"/>
                    </a:moveTo>
                    <a:lnTo>
                      <a:pt x="0" y="29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1" name="Freeform 27"/>
              <p:cNvSpPr>
                <a:spLocks/>
              </p:cNvSpPr>
              <p:nvPr/>
            </p:nvSpPr>
            <p:spPr bwMode="auto">
              <a:xfrm>
                <a:off x="4101" y="1803"/>
                <a:ext cx="21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22"/>
                  </a:cxn>
                </a:cxnLst>
                <a:rect l="0" t="0" r="r" b="b"/>
                <a:pathLst>
                  <a:path w="216" h="222">
                    <a:moveTo>
                      <a:pt x="0" y="0"/>
                    </a:moveTo>
                    <a:lnTo>
                      <a:pt x="216" y="222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2" name="Oval 28"/>
              <p:cNvSpPr>
                <a:spLocks noChangeArrowheads="1"/>
              </p:cNvSpPr>
              <p:nvPr/>
            </p:nvSpPr>
            <p:spPr bwMode="auto">
              <a:xfrm>
                <a:off x="3561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379933" name="Oval 29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379934" name="Oval 30"/>
              <p:cNvSpPr>
                <a:spLocks noChangeArrowheads="1"/>
              </p:cNvSpPr>
              <p:nvPr/>
            </p:nvSpPr>
            <p:spPr bwMode="auto">
              <a:xfrm>
                <a:off x="424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379937" name="Freeform 33"/>
              <p:cNvSpPr>
                <a:spLocks/>
              </p:cNvSpPr>
              <p:nvPr/>
            </p:nvSpPr>
            <p:spPr bwMode="auto">
              <a:xfrm>
                <a:off x="3735" y="1317"/>
                <a:ext cx="216" cy="2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70"/>
                  </a:cxn>
                </a:cxnLst>
                <a:rect l="0" t="0" r="r" b="b"/>
                <a:pathLst>
                  <a:path w="216" h="270">
                    <a:moveTo>
                      <a:pt x="0" y="0"/>
                    </a:moveTo>
                    <a:lnTo>
                      <a:pt x="216" y="270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8" name="Oval 34"/>
              <p:cNvSpPr>
                <a:spLocks noChangeArrowheads="1"/>
              </p:cNvSpPr>
              <p:nvPr/>
            </p:nvSpPr>
            <p:spPr bwMode="auto">
              <a:xfrm>
                <a:off x="365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379940" name="Freeform 36"/>
              <p:cNvSpPr>
                <a:spLocks/>
              </p:cNvSpPr>
              <p:nvPr/>
            </p:nvSpPr>
            <p:spPr bwMode="auto">
              <a:xfrm>
                <a:off x="3741" y="1797"/>
                <a:ext cx="183" cy="234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0" y="234"/>
                  </a:cxn>
                </a:cxnLst>
                <a:rect l="0" t="0" r="r" b="b"/>
                <a:pathLst>
                  <a:path w="183" h="234">
                    <a:moveTo>
                      <a:pt x="183" y="0"/>
                    </a:moveTo>
                    <a:lnTo>
                      <a:pt x="0" y="23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3787" y="2251"/>
                <a:ext cx="182" cy="2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3" name="Freeform 39"/>
              <p:cNvSpPr>
                <a:spLocks/>
              </p:cNvSpPr>
              <p:nvPr/>
            </p:nvSpPr>
            <p:spPr bwMode="auto">
              <a:xfrm>
                <a:off x="3837" y="2659"/>
                <a:ext cx="132" cy="188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0" y="188"/>
                  </a:cxn>
                </a:cxnLst>
                <a:rect l="0" t="0" r="r" b="b"/>
                <a:pathLst>
                  <a:path w="132" h="188">
                    <a:moveTo>
                      <a:pt x="132" y="0"/>
                    </a:moveTo>
                    <a:lnTo>
                      <a:pt x="0" y="18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4" name="Freeform 40"/>
              <p:cNvSpPr>
                <a:spLocks/>
              </p:cNvSpPr>
              <p:nvPr/>
            </p:nvSpPr>
            <p:spPr bwMode="auto">
              <a:xfrm>
                <a:off x="4150" y="2659"/>
                <a:ext cx="167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194"/>
                  </a:cxn>
                </a:cxnLst>
                <a:rect l="0" t="0" r="r" b="b"/>
                <a:pathLst>
                  <a:path w="167" h="194">
                    <a:moveTo>
                      <a:pt x="0" y="0"/>
                    </a:moveTo>
                    <a:lnTo>
                      <a:pt x="167" y="194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9947" name="AutoShape 43"/>
            <p:cNvSpPr>
              <a:spLocks noChangeArrowheads="1"/>
            </p:cNvSpPr>
            <p:nvPr/>
          </p:nvSpPr>
          <p:spPr bwMode="auto">
            <a:xfrm>
              <a:off x="2608" y="1661"/>
              <a:ext cx="544" cy="227"/>
            </a:xfrm>
            <a:prstGeom prst="rightArrow">
              <a:avLst>
                <a:gd name="adj1" fmla="val 50000"/>
                <a:gd name="adj2" fmla="val 427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Box 2" descr="纸莎草纸"/>
          <p:cNvSpPr txBox="1">
            <a:spLocks noChangeArrowheads="1"/>
          </p:cNvSpPr>
          <p:nvPr/>
        </p:nvSpPr>
        <p:spPr bwMode="auto">
          <a:xfrm>
            <a:off x="381000" y="242888"/>
            <a:ext cx="5762636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7.2.3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二叉树与树、森林之间的转换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9602" y="1125538"/>
            <a:ext cx="3533770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、森林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、树转换为二叉树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3412" y="1857364"/>
            <a:ext cx="492443" cy="39290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spc="3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一颗</a:t>
            </a:r>
            <a:r>
              <a:rPr kumimoji="1" lang="zh-CN" altLang="en-US" sz="2000" spc="3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树转换</a:t>
            </a:r>
            <a:r>
              <a:rPr kumimoji="1" lang="zh-CN" altLang="en-US" sz="2000" spc="3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为二叉树</a:t>
            </a:r>
            <a:endParaRPr lang="zh-CN" altLang="en-US" sz="2000" spc="3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6" name="组合 47"/>
          <p:cNvGrpSpPr/>
          <p:nvPr/>
        </p:nvGrpSpPr>
        <p:grpSpPr>
          <a:xfrm>
            <a:off x="6143636" y="5715016"/>
            <a:ext cx="1814500" cy="828738"/>
            <a:chOff x="6143636" y="5715016"/>
            <a:chExt cx="1814500" cy="828738"/>
          </a:xfrm>
        </p:grpSpPr>
        <p:sp>
          <p:nvSpPr>
            <p:cNvPr id="379953" name="Text Box 49"/>
            <p:cNvSpPr txBox="1">
              <a:spLocks noChangeArrowheads="1"/>
            </p:cNvSpPr>
            <p:nvPr/>
          </p:nvSpPr>
          <p:spPr bwMode="auto">
            <a:xfrm>
              <a:off x="6143636" y="6143644"/>
              <a:ext cx="18145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</a:rPr>
                <a:t>对应的二叉树</a:t>
              </a:r>
            </a:p>
          </p:txBody>
        </p:sp>
        <p:sp>
          <p:nvSpPr>
            <p:cNvPr id="47" name="上箭头 46"/>
            <p:cNvSpPr/>
            <p:nvPr/>
          </p:nvSpPr>
          <p:spPr>
            <a:xfrm>
              <a:off x="6929454" y="5715016"/>
              <a:ext cx="142876" cy="357190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43108" y="5286388"/>
            <a:ext cx="371477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长子关系转换为左孩子关系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兄弟关系转换为右孩子关系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889273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209711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8892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6766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905398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90539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850085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634526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742634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2427310" y="4778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5121298" y="620713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618310" y="549275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105173" y="477838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528910" y="1123950"/>
            <a:ext cx="4897438" cy="0"/>
            <a:chOff x="2528910" y="1123950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097110" y="1597025"/>
            <a:ext cx="5472113" cy="2119313"/>
            <a:chOff x="748" y="1006"/>
            <a:chExt cx="3447" cy="1335"/>
          </a:xfrm>
        </p:grpSpPr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2562" y="1006"/>
              <a:ext cx="195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3" name="Oval 23"/>
            <p:cNvSpPr>
              <a:spLocks noChangeArrowheads="1"/>
            </p:cNvSpPr>
            <p:nvPr/>
          </p:nvSpPr>
          <p:spPr bwMode="auto">
            <a:xfrm>
              <a:off x="1247" y="107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8904" name="Oval 24"/>
            <p:cNvSpPr>
              <a:spLocks noChangeArrowheads="1"/>
            </p:cNvSpPr>
            <p:nvPr/>
          </p:nvSpPr>
          <p:spPr bwMode="auto">
            <a:xfrm>
              <a:off x="748" y="152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8905" name="Oval 25"/>
            <p:cNvSpPr>
              <a:spLocks noChangeArrowheads="1"/>
            </p:cNvSpPr>
            <p:nvPr/>
          </p:nvSpPr>
          <p:spPr bwMode="auto">
            <a:xfrm>
              <a:off x="1156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8906" name="Oval 26"/>
            <p:cNvSpPr>
              <a:spLocks noChangeArrowheads="1"/>
            </p:cNvSpPr>
            <p:nvPr/>
          </p:nvSpPr>
          <p:spPr bwMode="auto">
            <a:xfrm>
              <a:off x="1565" y="206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8907" name="Oval 27"/>
            <p:cNvSpPr>
              <a:spLocks noChangeArrowheads="1"/>
            </p:cNvSpPr>
            <p:nvPr/>
          </p:nvSpPr>
          <p:spPr bwMode="auto">
            <a:xfrm>
              <a:off x="2517" y="129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8908" name="Oval 28"/>
            <p:cNvSpPr>
              <a:spLocks noChangeArrowheads="1"/>
            </p:cNvSpPr>
            <p:nvPr/>
          </p:nvSpPr>
          <p:spPr bwMode="auto">
            <a:xfrm>
              <a:off x="2290" y="175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78912" name="Freeform 32"/>
            <p:cNvSpPr>
              <a:spLocks/>
            </p:cNvSpPr>
            <p:nvPr/>
          </p:nvSpPr>
          <p:spPr bwMode="auto">
            <a:xfrm>
              <a:off x="956" y="1253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4" name="Freeform 34"/>
            <p:cNvSpPr>
              <a:spLocks/>
            </p:cNvSpPr>
            <p:nvPr/>
          </p:nvSpPr>
          <p:spPr bwMode="auto">
            <a:xfrm>
              <a:off x="1000" y="1729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5" name="Freeform 35"/>
            <p:cNvSpPr>
              <a:spLocks/>
            </p:cNvSpPr>
            <p:nvPr/>
          </p:nvSpPr>
          <p:spPr bwMode="auto">
            <a:xfrm>
              <a:off x="2472" y="1560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0" name="Line 40"/>
            <p:cNvSpPr>
              <a:spLocks noChangeShapeType="1"/>
            </p:cNvSpPr>
            <p:nvPr/>
          </p:nvSpPr>
          <p:spPr bwMode="auto">
            <a:xfrm>
              <a:off x="1403" y="2002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1" name="Oval 51"/>
            <p:cNvSpPr>
              <a:spLocks noChangeArrowheads="1"/>
            </p:cNvSpPr>
            <p:nvPr/>
          </p:nvSpPr>
          <p:spPr bwMode="auto">
            <a:xfrm>
              <a:off x="3469" y="14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78932" name="Oval 52"/>
            <p:cNvSpPr>
              <a:spLocks noChangeArrowheads="1"/>
            </p:cNvSpPr>
            <p:nvPr/>
          </p:nvSpPr>
          <p:spPr bwMode="auto">
            <a:xfrm>
              <a:off x="3923" y="175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78933" name="Freeform 53"/>
            <p:cNvSpPr>
              <a:spLocks/>
            </p:cNvSpPr>
            <p:nvPr/>
          </p:nvSpPr>
          <p:spPr bwMode="auto">
            <a:xfrm>
              <a:off x="3690" y="1284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4" name="Freeform 54"/>
            <p:cNvSpPr>
              <a:spLocks/>
            </p:cNvSpPr>
            <p:nvPr/>
          </p:nvSpPr>
          <p:spPr bwMode="auto">
            <a:xfrm>
              <a:off x="3732" y="1674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5" name="Oval 55"/>
            <p:cNvSpPr>
              <a:spLocks noChangeArrowheads="1"/>
            </p:cNvSpPr>
            <p:nvPr/>
          </p:nvSpPr>
          <p:spPr bwMode="auto">
            <a:xfrm>
              <a:off x="3878" y="107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400576" y="2636838"/>
            <a:ext cx="3298826" cy="3960812"/>
            <a:chOff x="2199" y="1661"/>
            <a:chExt cx="2078" cy="2495"/>
          </a:xfrm>
        </p:grpSpPr>
        <p:sp>
          <p:nvSpPr>
            <p:cNvPr id="378909" name="Oval 29"/>
            <p:cNvSpPr>
              <a:spLocks noChangeArrowheads="1"/>
            </p:cNvSpPr>
            <p:nvPr/>
          </p:nvSpPr>
          <p:spPr bwMode="auto">
            <a:xfrm>
              <a:off x="3651" y="315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78910" name="Oval 30"/>
            <p:cNvSpPr>
              <a:spLocks noChangeArrowheads="1"/>
            </p:cNvSpPr>
            <p:nvPr/>
          </p:nvSpPr>
          <p:spPr bwMode="auto">
            <a:xfrm>
              <a:off x="3333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78911" name="Oval 31"/>
            <p:cNvSpPr>
              <a:spLocks noChangeArrowheads="1"/>
            </p:cNvSpPr>
            <p:nvPr/>
          </p:nvSpPr>
          <p:spPr bwMode="auto">
            <a:xfrm>
              <a:off x="3742" y="38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78916" name="Freeform 36"/>
            <p:cNvSpPr>
              <a:spLocks/>
            </p:cNvSpPr>
            <p:nvPr/>
          </p:nvSpPr>
          <p:spPr bwMode="auto">
            <a:xfrm>
              <a:off x="3528" y="3378"/>
              <a:ext cx="150" cy="21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210"/>
                </a:cxn>
              </a:cxnLst>
              <a:rect l="0" t="0" r="r" b="b"/>
              <a:pathLst>
                <a:path w="150" h="210">
                  <a:moveTo>
                    <a:pt x="15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7" name="Freeform 37"/>
            <p:cNvSpPr>
              <a:spLocks/>
            </p:cNvSpPr>
            <p:nvPr/>
          </p:nvSpPr>
          <p:spPr bwMode="auto">
            <a:xfrm>
              <a:off x="3600" y="3762"/>
              <a:ext cx="192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50"/>
                </a:cxn>
              </a:cxnLst>
              <a:rect l="0" t="0" r="r" b="b"/>
              <a:pathLst>
                <a:path w="192" h="150">
                  <a:moveTo>
                    <a:pt x="0" y="0"/>
                  </a:moveTo>
                  <a:lnTo>
                    <a:pt x="192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1" name="Oval 41"/>
            <p:cNvSpPr>
              <a:spLocks noChangeArrowheads="1"/>
            </p:cNvSpPr>
            <p:nvPr/>
          </p:nvSpPr>
          <p:spPr bwMode="auto">
            <a:xfrm>
              <a:off x="2699" y="229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8922" name="Oval 42"/>
            <p:cNvSpPr>
              <a:spLocks noChangeArrowheads="1"/>
            </p:cNvSpPr>
            <p:nvPr/>
          </p:nvSpPr>
          <p:spPr bwMode="auto">
            <a:xfrm>
              <a:off x="2199" y="274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8923" name="Oval 43"/>
            <p:cNvSpPr>
              <a:spLocks noChangeArrowheads="1"/>
            </p:cNvSpPr>
            <p:nvPr/>
          </p:nvSpPr>
          <p:spPr bwMode="auto">
            <a:xfrm>
              <a:off x="2471" y="320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8924" name="Oval 44"/>
            <p:cNvSpPr>
              <a:spLocks noChangeArrowheads="1"/>
            </p:cNvSpPr>
            <p:nvPr/>
          </p:nvSpPr>
          <p:spPr bwMode="auto">
            <a:xfrm>
              <a:off x="2789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8925" name="Freeform 45"/>
            <p:cNvSpPr>
              <a:spLocks/>
            </p:cNvSpPr>
            <p:nvPr/>
          </p:nvSpPr>
          <p:spPr bwMode="auto">
            <a:xfrm>
              <a:off x="2436" y="2502"/>
              <a:ext cx="288" cy="2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288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lnTo>
                    <a:pt x="0" y="2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6" name="Freeform 46"/>
            <p:cNvSpPr>
              <a:spLocks/>
            </p:cNvSpPr>
            <p:nvPr/>
          </p:nvSpPr>
          <p:spPr bwMode="auto">
            <a:xfrm>
              <a:off x="2412" y="2994"/>
              <a:ext cx="156" cy="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10"/>
                </a:cxn>
              </a:cxnLst>
              <a:rect l="0" t="0" r="r" b="b"/>
              <a:pathLst>
                <a:path w="156" h="210">
                  <a:moveTo>
                    <a:pt x="0" y="0"/>
                  </a:moveTo>
                  <a:lnTo>
                    <a:pt x="156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7" name="Freeform 47"/>
            <p:cNvSpPr>
              <a:spLocks/>
            </p:cNvSpPr>
            <p:nvPr/>
          </p:nvSpPr>
          <p:spPr bwMode="auto">
            <a:xfrm>
              <a:off x="2706" y="3426"/>
              <a:ext cx="126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68"/>
                </a:cxn>
              </a:cxnLst>
              <a:rect l="0" t="0" r="r" b="b"/>
              <a:pathLst>
                <a:path w="126" h="168">
                  <a:moveTo>
                    <a:pt x="0" y="0"/>
                  </a:moveTo>
                  <a:lnTo>
                    <a:pt x="126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8" name="Oval 48"/>
            <p:cNvSpPr>
              <a:spLocks noChangeArrowheads="1"/>
            </p:cNvSpPr>
            <p:nvPr/>
          </p:nvSpPr>
          <p:spPr bwMode="auto">
            <a:xfrm>
              <a:off x="3197" y="27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8929" name="Oval 49"/>
            <p:cNvSpPr>
              <a:spLocks noChangeArrowheads="1"/>
            </p:cNvSpPr>
            <p:nvPr/>
          </p:nvSpPr>
          <p:spPr bwMode="auto">
            <a:xfrm>
              <a:off x="2970" y="320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78930" name="Freeform 50"/>
            <p:cNvSpPr>
              <a:spLocks/>
            </p:cNvSpPr>
            <p:nvPr/>
          </p:nvSpPr>
          <p:spPr bwMode="auto">
            <a:xfrm>
              <a:off x="3152" y="3012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6" name="Freeform 56"/>
            <p:cNvSpPr>
              <a:spLocks/>
            </p:cNvSpPr>
            <p:nvPr/>
          </p:nvSpPr>
          <p:spPr bwMode="auto">
            <a:xfrm>
              <a:off x="2958" y="2496"/>
              <a:ext cx="300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270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7" name="Freeform 57"/>
            <p:cNvSpPr>
              <a:spLocks/>
            </p:cNvSpPr>
            <p:nvPr/>
          </p:nvSpPr>
          <p:spPr bwMode="auto">
            <a:xfrm>
              <a:off x="3444" y="2958"/>
              <a:ext cx="25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245"/>
                </a:cxn>
              </a:cxnLst>
              <a:rect l="0" t="0" r="r" b="b"/>
              <a:pathLst>
                <a:path w="252" h="245">
                  <a:moveTo>
                    <a:pt x="0" y="0"/>
                  </a:moveTo>
                  <a:lnTo>
                    <a:pt x="252" y="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8" name="AutoShape 58"/>
            <p:cNvSpPr>
              <a:spLocks noChangeArrowheads="1"/>
            </p:cNvSpPr>
            <p:nvPr/>
          </p:nvSpPr>
          <p:spPr bwMode="auto">
            <a:xfrm>
              <a:off x="2622" y="2061"/>
              <a:ext cx="144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3" name="Oval 63"/>
            <p:cNvSpPr>
              <a:spLocks noChangeArrowheads="1"/>
            </p:cNvSpPr>
            <p:nvPr/>
          </p:nvSpPr>
          <p:spPr bwMode="auto">
            <a:xfrm rot="2049258">
              <a:off x="2957" y="2660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4" name="Oval 64"/>
            <p:cNvSpPr>
              <a:spLocks noChangeArrowheads="1"/>
            </p:cNvSpPr>
            <p:nvPr/>
          </p:nvSpPr>
          <p:spPr bwMode="auto">
            <a:xfrm rot="2049258">
              <a:off x="3284" y="3197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5" name="Line 65"/>
            <p:cNvSpPr>
              <a:spLocks noChangeShapeType="1"/>
            </p:cNvSpPr>
            <p:nvPr/>
          </p:nvSpPr>
          <p:spPr bwMode="auto">
            <a:xfrm>
              <a:off x="3379" y="2478"/>
              <a:ext cx="0" cy="27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6" name="Freeform 66"/>
            <p:cNvSpPr>
              <a:spLocks/>
            </p:cNvSpPr>
            <p:nvPr/>
          </p:nvSpPr>
          <p:spPr bwMode="auto">
            <a:xfrm>
              <a:off x="2789" y="1661"/>
              <a:ext cx="595" cy="827"/>
            </a:xfrm>
            <a:custGeom>
              <a:avLst/>
              <a:gdLst/>
              <a:ahLst/>
              <a:cxnLst>
                <a:cxn ang="0">
                  <a:pos x="595" y="827"/>
                </a:cxn>
                <a:cxn ang="0">
                  <a:pos x="0" y="0"/>
                </a:cxn>
              </a:cxnLst>
              <a:rect l="0" t="0" r="r" b="b"/>
              <a:pathLst>
                <a:path w="595" h="827">
                  <a:moveTo>
                    <a:pt x="595" y="827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7" name="Line 67"/>
            <p:cNvSpPr>
              <a:spLocks noChangeShapeType="1"/>
            </p:cNvSpPr>
            <p:nvPr/>
          </p:nvSpPr>
          <p:spPr bwMode="auto">
            <a:xfrm>
              <a:off x="4014" y="2091"/>
              <a:ext cx="0" cy="108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8949" name="Text Box 69"/>
          <p:cNvSpPr txBox="1">
            <a:spLocks noChangeArrowheads="1"/>
          </p:cNvSpPr>
          <p:nvPr/>
        </p:nvSpPr>
        <p:spPr bwMode="auto">
          <a:xfrm>
            <a:off x="721974" y="765175"/>
            <a:ext cx="492443" cy="444977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多颗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树转换为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一颗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二叉树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6" name="组合 68"/>
          <p:cNvGrpSpPr/>
          <p:nvPr/>
        </p:nvGrpSpPr>
        <p:grpSpPr>
          <a:xfrm>
            <a:off x="2528910" y="1123950"/>
            <a:ext cx="4955562" cy="20622"/>
            <a:chOff x="2528910" y="1123950"/>
            <a:chExt cx="4955562" cy="20622"/>
          </a:xfrm>
        </p:grpSpPr>
        <p:cxnSp>
          <p:nvCxnSpPr>
            <p:cNvPr id="67" name="直接连接符 66"/>
            <p:cNvCxnSpPr>
              <a:stCxn id="378885" idx="6"/>
              <a:endCxn id="378887" idx="2"/>
            </p:cNvCxnSpPr>
            <p:nvPr/>
          </p:nvCxnSpPr>
          <p:spPr>
            <a:xfrm>
              <a:off x="2528910" y="1123950"/>
              <a:ext cx="1147763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764472" y="1142984"/>
              <a:ext cx="720000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71"/>
          <p:cNvGrpSpPr/>
          <p:nvPr/>
        </p:nvGrpSpPr>
        <p:grpSpPr>
          <a:xfrm>
            <a:off x="3000365" y="5572140"/>
            <a:ext cx="1928826" cy="757300"/>
            <a:chOff x="3000365" y="5572140"/>
            <a:chExt cx="1928826" cy="757300"/>
          </a:xfrm>
        </p:grpSpPr>
        <p:sp>
          <p:nvSpPr>
            <p:cNvPr id="378951" name="Text Box 71"/>
            <p:cNvSpPr txBox="1">
              <a:spLocks noChangeArrowheads="1"/>
            </p:cNvSpPr>
            <p:nvPr/>
          </p:nvSpPr>
          <p:spPr bwMode="auto">
            <a:xfrm>
              <a:off x="3000365" y="5929330"/>
              <a:ext cx="1928826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对应的二叉树</a:t>
              </a:r>
            </a:p>
          </p:txBody>
        </p:sp>
        <p:sp>
          <p:nvSpPr>
            <p:cNvPr id="71" name="右箭头 70"/>
            <p:cNvSpPr/>
            <p:nvPr/>
          </p:nvSpPr>
          <p:spPr>
            <a:xfrm rot="19091015">
              <a:off x="4071934" y="5572140"/>
              <a:ext cx="571504" cy="21431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363767" y="14493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571604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363767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151167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379892" y="14493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379892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324579" y="14493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819754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6900842" y="216846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1901804" y="1738250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4595792" y="1881125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092804" y="1809687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579667" y="1738250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003404" y="2384362"/>
            <a:ext cx="4897438" cy="0"/>
            <a:chOff x="2074842" y="2108493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57224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或者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79"/>
          <p:cNvGrpSpPr/>
          <p:nvPr/>
        </p:nvGrpSpPr>
        <p:grpSpPr>
          <a:xfrm>
            <a:off x="2660894" y="536498"/>
            <a:ext cx="3655483" cy="976063"/>
            <a:chOff x="2732332" y="71414"/>
            <a:chExt cx="3655483" cy="976063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4357686" y="714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5" name="直接连接符 74"/>
            <p:cNvCxnSpPr>
              <a:stCxn id="73" idx="2"/>
              <a:endCxn id="378884" idx="7"/>
            </p:cNvCxnSpPr>
            <p:nvPr/>
          </p:nvCxnSpPr>
          <p:spPr>
            <a:xfrm rot="10800000" flipV="1">
              <a:off x="2732332" y="287313"/>
              <a:ext cx="1625355" cy="760163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3" idx="4"/>
              <a:endCxn id="378888" idx="0"/>
            </p:cNvCxnSpPr>
            <p:nvPr/>
          </p:nvCxnSpPr>
          <p:spPr>
            <a:xfrm rot="16200000" flipH="1">
              <a:off x="4344176" y="732624"/>
              <a:ext cx="481027" cy="22206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3" idx="6"/>
              <a:endCxn id="378890" idx="1"/>
            </p:cNvCxnSpPr>
            <p:nvPr/>
          </p:nvCxnSpPr>
          <p:spPr>
            <a:xfrm>
              <a:off x="4789486" y="287314"/>
              <a:ext cx="1598329" cy="760163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81"/>
          <p:cNvGrpSpPr/>
          <p:nvPr/>
        </p:nvGrpSpPr>
        <p:grpSpPr>
          <a:xfrm>
            <a:off x="1714480" y="3028890"/>
            <a:ext cx="6286544" cy="1014534"/>
            <a:chOff x="1785918" y="2753021"/>
            <a:chExt cx="6286544" cy="1014534"/>
          </a:xfrm>
        </p:grpSpPr>
        <p:sp>
          <p:nvSpPr>
            <p:cNvPr id="72" name="下箭头 71"/>
            <p:cNvSpPr/>
            <p:nvPr/>
          </p:nvSpPr>
          <p:spPr>
            <a:xfrm>
              <a:off x="4500562" y="2753021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85918" y="3367445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按一颗树的方法转换，再删除增加的结点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57200" y="488950"/>
            <a:ext cx="289053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基本形态：</a:t>
            </a:r>
            <a:endParaRPr kumimoji="1"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68425" y="1173163"/>
            <a:ext cx="1584325" cy="1154099"/>
            <a:chOff x="1368425" y="1173163"/>
            <a:chExt cx="1584325" cy="1154099"/>
          </a:xfrm>
        </p:grpSpPr>
        <p:sp>
          <p:nvSpPr>
            <p:cNvPr id="223236" name="Freeform 4"/>
            <p:cNvSpPr>
              <a:spLocks/>
            </p:cNvSpPr>
            <p:nvPr/>
          </p:nvSpPr>
          <p:spPr bwMode="auto">
            <a:xfrm>
              <a:off x="1827225" y="1784337"/>
              <a:ext cx="64928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35" name="Oval 3"/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42" name="Comment 10"/>
            <p:cNvSpPr>
              <a:spLocks noChangeArrowheads="1"/>
            </p:cNvSpPr>
            <p:nvPr/>
          </p:nvSpPr>
          <p:spPr bwMode="auto">
            <a:xfrm>
              <a:off x="1368425" y="1173163"/>
              <a:ext cx="158432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</a:t>
              </a: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57788" y="1052513"/>
            <a:ext cx="1790700" cy="1309674"/>
            <a:chOff x="5157788" y="1052513"/>
            <a:chExt cx="1790700" cy="1309674"/>
          </a:xfrm>
        </p:grpSpPr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43" name="Comment 11"/>
            <p:cNvSpPr>
              <a:spLocks noChangeArrowheads="1"/>
            </p:cNvSpPr>
            <p:nvPr/>
          </p:nvSpPr>
          <p:spPr bwMode="auto">
            <a:xfrm>
              <a:off x="5157788" y="1052513"/>
              <a:ext cx="179070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</a:t>
              </a: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</a:t>
              </a:r>
              <a:r>
                <a:rPr lang="zh-CN" altLang="en-US" sz="200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含</a:t>
              </a:r>
              <a:r>
                <a:rPr lang="zh-CN" altLang="en-US" sz="20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8596" y="3224353"/>
            <a:ext cx="2085975" cy="2693847"/>
            <a:chOff x="428596" y="3224353"/>
            <a:chExt cx="2085975" cy="2693847"/>
          </a:xfrm>
        </p:grpSpPr>
        <p:sp>
          <p:nvSpPr>
            <p:cNvPr id="223238" name="AutoShape 6"/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715541" y="5194300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50" name="Comment 18"/>
            <p:cNvSpPr>
              <a:spLocks noChangeArrowheads="1"/>
            </p:cNvSpPr>
            <p:nvPr/>
          </p:nvSpPr>
          <p:spPr bwMode="auto">
            <a:xfrm>
              <a:off x="463521" y="3224353"/>
              <a:ext cx="205105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</a:t>
              </a: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38471" y="3195778"/>
            <a:ext cx="2155825" cy="2766901"/>
            <a:chOff x="3238471" y="3195778"/>
            <a:chExt cx="2155825" cy="2766901"/>
          </a:xfrm>
        </p:grpSpPr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52" name="Comment 20"/>
            <p:cNvSpPr>
              <a:spLocks noChangeArrowheads="1"/>
            </p:cNvSpPr>
            <p:nvPr/>
          </p:nvSpPr>
          <p:spPr bwMode="auto">
            <a:xfrm>
              <a:off x="3238471" y="3195778"/>
              <a:ext cx="215582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</a:t>
              </a: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43636" y="2935428"/>
            <a:ext cx="2546368" cy="2993902"/>
            <a:chOff x="6143636" y="2935428"/>
            <a:chExt cx="2546368" cy="2993902"/>
          </a:xfrm>
        </p:grpSpPr>
        <p:sp>
          <p:nvSpPr>
            <p:cNvPr id="223253" name="Comment 21"/>
            <p:cNvSpPr>
              <a:spLocks noChangeArrowheads="1"/>
            </p:cNvSpPr>
            <p:nvPr/>
          </p:nvSpPr>
          <p:spPr bwMode="auto">
            <a:xfrm>
              <a:off x="6429388" y="2935428"/>
              <a:ext cx="1752600" cy="7078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</a:t>
              </a: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左右</a:t>
              </a:r>
              <a:r>
                <a:rPr lang="zh-CN" altLang="en-US" sz="2000" dirty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子树均不为空树</a:t>
              </a:r>
              <a:endParaRPr kumimoji="1" lang="zh-CN" altLang="en-US" sz="2000" b="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462337" y="5211773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2573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000108"/>
            <a:ext cx="7500990" cy="1601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设森林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棵树，第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棵树的结点个数分别为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，则与森林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对应的二叉树根结点的左子树上的结点个数是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	 B.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  C.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	  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D.b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zh-CN" sz="2000" i="1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43042" y="385762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100" y="2928934"/>
            <a:ext cx="6929486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转换的二叉树中，根结点及左子树的结点由第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棵树中的结点构成的，所以左子树上的结点个数为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96621"/>
            <a:ext cx="7643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设一棵二叉树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是由森林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转换而来的，若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中有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个非叶子结点，则二叉树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中无右孩子的结点个数为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	   B.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      C.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	   D.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78632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  <p:grpSp>
        <p:nvGrpSpPr>
          <p:cNvPr id="2" name="组合 4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85786" y="2571744"/>
            <a:ext cx="5643602" cy="20647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中每个非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一定有一个最右孩子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（只有一个孩子结点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就是最右孩子）。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在转换的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无右孩子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中一定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无右孩子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15"/>
          <p:cNvGrpSpPr/>
          <p:nvPr/>
        </p:nvGrpSpPr>
        <p:grpSpPr>
          <a:xfrm>
            <a:off x="6572264" y="2786058"/>
            <a:ext cx="571504" cy="1000132"/>
            <a:chOff x="6572264" y="2786058"/>
            <a:chExt cx="571504" cy="1000132"/>
          </a:xfrm>
        </p:grpSpPr>
        <p:sp>
          <p:nvSpPr>
            <p:cNvPr id="12" name="右大括号 11"/>
            <p:cNvSpPr/>
            <p:nvPr/>
          </p:nvSpPr>
          <p:spPr>
            <a:xfrm>
              <a:off x="6572264" y="2786058"/>
              <a:ext cx="142876" cy="1000132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3702" y="310032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6"/>
          <p:cNvGrpSpPr/>
          <p:nvPr/>
        </p:nvGrpSpPr>
        <p:grpSpPr>
          <a:xfrm>
            <a:off x="6572264" y="4027816"/>
            <a:ext cx="571504" cy="504000"/>
            <a:chOff x="6572264" y="4027816"/>
            <a:chExt cx="571504" cy="504000"/>
          </a:xfrm>
        </p:grpSpPr>
        <p:sp>
          <p:nvSpPr>
            <p:cNvPr id="14" name="右大括号 13"/>
            <p:cNvSpPr/>
            <p:nvPr/>
          </p:nvSpPr>
          <p:spPr>
            <a:xfrm>
              <a:off x="6572264" y="4027816"/>
              <a:ext cx="142876" cy="504000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40861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73350" y="369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3107" name="Oval 3"/>
          <p:cNvSpPr>
            <a:spLocks noChangeArrowheads="1"/>
          </p:cNvSpPr>
          <p:nvPr/>
        </p:nvSpPr>
        <p:spPr bwMode="auto">
          <a:xfrm>
            <a:off x="3016225" y="1917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2343125" y="25082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03110" name="Freeform 6"/>
          <p:cNvSpPr>
            <a:spLocks/>
          </p:cNvSpPr>
          <p:nvPr/>
        </p:nvSpPr>
        <p:spPr bwMode="auto">
          <a:xfrm>
            <a:off x="2690788" y="2252663"/>
            <a:ext cx="349250" cy="315912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0" y="199"/>
              </a:cxn>
            </a:cxnLst>
            <a:rect l="0" t="0" r="r" b="b"/>
            <a:pathLst>
              <a:path w="220" h="199">
                <a:moveTo>
                  <a:pt x="220" y="0"/>
                </a:moveTo>
                <a:lnTo>
                  <a:pt x="0" y="19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11588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20240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15906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3116" name="Freeform 12"/>
          <p:cNvSpPr>
            <a:spLocks/>
          </p:cNvSpPr>
          <p:nvPr/>
        </p:nvSpPr>
        <p:spPr bwMode="auto">
          <a:xfrm>
            <a:off x="1881163" y="28416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21" name="Line 17"/>
          <p:cNvSpPr>
            <a:spLocks noChangeShapeType="1"/>
          </p:cNvSpPr>
          <p:nvPr/>
        </p:nvSpPr>
        <p:spPr bwMode="auto">
          <a:xfrm flipH="1">
            <a:off x="14557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23" name="Oval 19"/>
          <p:cNvSpPr>
            <a:spLocks noChangeArrowheads="1"/>
          </p:cNvSpPr>
          <p:nvPr/>
        </p:nvSpPr>
        <p:spPr bwMode="auto">
          <a:xfrm>
            <a:off x="26701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03124" name="Oval 20"/>
          <p:cNvSpPr>
            <a:spLocks noChangeArrowheads="1"/>
          </p:cNvSpPr>
          <p:nvPr/>
        </p:nvSpPr>
        <p:spPr bwMode="auto">
          <a:xfrm>
            <a:off x="35353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03125" name="Oval 21"/>
          <p:cNvSpPr>
            <a:spLocks noChangeArrowheads="1"/>
          </p:cNvSpPr>
          <p:nvPr/>
        </p:nvSpPr>
        <p:spPr bwMode="auto">
          <a:xfrm>
            <a:off x="31019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 flipH="1">
            <a:off x="29670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958950" y="2822575"/>
            <a:ext cx="1739900" cy="1119188"/>
            <a:chOff x="753" y="1097"/>
            <a:chExt cx="1096" cy="705"/>
          </a:xfrm>
        </p:grpSpPr>
        <p:sp>
          <p:nvSpPr>
            <p:cNvPr id="303118" name="Freeform 14"/>
            <p:cNvSpPr>
              <a:spLocks/>
            </p:cNvSpPr>
            <p:nvPr/>
          </p:nvSpPr>
          <p:spPr bwMode="auto">
            <a:xfrm>
              <a:off x="1254" y="109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2" name="Freeform 18"/>
            <p:cNvSpPr>
              <a:spLocks/>
            </p:cNvSpPr>
            <p:nvPr/>
          </p:nvSpPr>
          <p:spPr bwMode="auto">
            <a:xfrm>
              <a:off x="753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7" name="Freeform 23"/>
            <p:cNvSpPr>
              <a:spLocks/>
            </p:cNvSpPr>
            <p:nvPr/>
          </p:nvSpPr>
          <p:spPr bwMode="auto">
            <a:xfrm>
              <a:off x="1705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311375" y="2278063"/>
            <a:ext cx="1547813" cy="1655762"/>
            <a:chOff x="975" y="754"/>
            <a:chExt cx="975" cy="1043"/>
          </a:xfrm>
        </p:grpSpPr>
        <p:sp>
          <p:nvSpPr>
            <p:cNvPr id="303128" name="Freeform 24"/>
            <p:cNvSpPr>
              <a:spLocks/>
            </p:cNvSpPr>
            <p:nvPr/>
          </p:nvSpPr>
          <p:spPr bwMode="auto">
            <a:xfrm>
              <a:off x="1565" y="799"/>
              <a:ext cx="127" cy="5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80"/>
                </a:cxn>
                <a:cxn ang="0">
                  <a:pos x="127" y="311"/>
                </a:cxn>
                <a:cxn ang="0">
                  <a:pos x="126" y="420"/>
                </a:cxn>
                <a:cxn ang="0">
                  <a:pos x="89" y="579"/>
                </a:cxn>
              </a:cxnLst>
              <a:rect l="0" t="0" r="r" b="b"/>
              <a:pathLst>
                <a:path w="127" h="579">
                  <a:moveTo>
                    <a:pt x="0" y="0"/>
                  </a:moveTo>
                  <a:lnTo>
                    <a:pt x="78" y="180"/>
                  </a:lnTo>
                  <a:lnTo>
                    <a:pt x="127" y="311"/>
                  </a:lnTo>
                  <a:lnTo>
                    <a:pt x="126" y="420"/>
                  </a:lnTo>
                  <a:lnTo>
                    <a:pt x="89" y="57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9" name="Freeform 25"/>
            <p:cNvSpPr>
              <a:spLocks/>
            </p:cNvSpPr>
            <p:nvPr/>
          </p:nvSpPr>
          <p:spPr bwMode="auto">
            <a:xfrm>
              <a:off x="975" y="1162"/>
              <a:ext cx="189" cy="6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89" y="200"/>
                </a:cxn>
                <a:cxn ang="0">
                  <a:pos x="171" y="350"/>
                </a:cxn>
                <a:cxn ang="0">
                  <a:pos x="129" y="506"/>
                </a:cxn>
                <a:cxn ang="0">
                  <a:pos x="0" y="635"/>
                </a:cxn>
              </a:cxnLst>
              <a:rect l="0" t="0" r="r" b="b"/>
              <a:pathLst>
                <a:path w="189" h="635">
                  <a:moveTo>
                    <a:pt x="136" y="0"/>
                  </a:moveTo>
                  <a:lnTo>
                    <a:pt x="189" y="200"/>
                  </a:lnTo>
                  <a:lnTo>
                    <a:pt x="171" y="350"/>
                  </a:lnTo>
                  <a:lnTo>
                    <a:pt x="129" y="506"/>
                  </a:lnTo>
                  <a:lnTo>
                    <a:pt x="0" y="635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0" name="Freeform 26"/>
            <p:cNvSpPr>
              <a:spLocks/>
            </p:cNvSpPr>
            <p:nvPr/>
          </p:nvSpPr>
          <p:spPr bwMode="auto">
            <a:xfrm>
              <a:off x="1655" y="754"/>
              <a:ext cx="295" cy="10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" y="308"/>
                </a:cxn>
                <a:cxn ang="0">
                  <a:pos x="289" y="530"/>
                </a:cxn>
                <a:cxn ang="0">
                  <a:pos x="295" y="794"/>
                </a:cxn>
                <a:cxn ang="0">
                  <a:pos x="272" y="1043"/>
                </a:cxn>
              </a:cxnLst>
              <a:rect l="0" t="0" r="r" b="b"/>
              <a:pathLst>
                <a:path w="295" h="1043">
                  <a:moveTo>
                    <a:pt x="0" y="0"/>
                  </a:moveTo>
                  <a:lnTo>
                    <a:pt x="205" y="308"/>
                  </a:lnTo>
                  <a:lnTo>
                    <a:pt x="289" y="530"/>
                  </a:lnTo>
                  <a:lnTo>
                    <a:pt x="295" y="794"/>
                  </a:lnTo>
                  <a:lnTo>
                    <a:pt x="272" y="1043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3131" name="AutoShape 27"/>
          <p:cNvSpPr>
            <a:spLocks noChangeArrowheads="1"/>
          </p:cNvSpPr>
          <p:nvPr/>
        </p:nvSpPr>
        <p:spPr bwMode="auto">
          <a:xfrm>
            <a:off x="4614838" y="2997200"/>
            <a:ext cx="647700" cy="360000"/>
          </a:xfrm>
          <a:prstGeom prst="rightArrow">
            <a:avLst>
              <a:gd name="adj1" fmla="val 50000"/>
              <a:gd name="adj2" fmla="val 37363"/>
            </a:avLst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556225" y="1917700"/>
            <a:ext cx="2947988" cy="2506663"/>
            <a:chOff x="3210" y="1208"/>
            <a:chExt cx="1857" cy="1579"/>
          </a:xfrm>
        </p:grpSpPr>
        <p:sp>
          <p:nvSpPr>
            <p:cNvPr id="303146" name="Freeform 42"/>
            <p:cNvSpPr>
              <a:spLocks/>
            </p:cNvSpPr>
            <p:nvPr/>
          </p:nvSpPr>
          <p:spPr bwMode="auto">
            <a:xfrm>
              <a:off x="4385" y="1392"/>
              <a:ext cx="45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456" y="252"/>
                </a:cxn>
              </a:cxnLst>
              <a:rect l="0" t="0" r="r" b="b"/>
              <a:pathLst>
                <a:path w="456" h="252">
                  <a:moveTo>
                    <a:pt x="0" y="0"/>
                  </a:moveTo>
                  <a:lnTo>
                    <a:pt x="30" y="0"/>
                  </a:lnTo>
                  <a:lnTo>
                    <a:pt x="456" y="2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2" name="Oval 28"/>
            <p:cNvSpPr>
              <a:spLocks noChangeArrowheads="1"/>
            </p:cNvSpPr>
            <p:nvPr/>
          </p:nvSpPr>
          <p:spPr bwMode="auto">
            <a:xfrm>
              <a:off x="4138" y="120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3685" y="16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3134" name="Freeform 30"/>
            <p:cNvSpPr>
              <a:spLocks/>
            </p:cNvSpPr>
            <p:nvPr/>
          </p:nvSpPr>
          <p:spPr bwMode="auto">
            <a:xfrm>
              <a:off x="3903" y="1410"/>
              <a:ext cx="254" cy="241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0" y="241"/>
                </a:cxn>
              </a:cxnLst>
              <a:rect l="0" t="0" r="r" b="b"/>
              <a:pathLst>
                <a:path w="254" h="241">
                  <a:moveTo>
                    <a:pt x="254" y="0"/>
                  </a:moveTo>
                  <a:lnTo>
                    <a:pt x="0" y="2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5" name="Oval 31"/>
            <p:cNvSpPr>
              <a:spLocks noChangeArrowheads="1"/>
            </p:cNvSpPr>
            <p:nvPr/>
          </p:nvSpPr>
          <p:spPr bwMode="auto">
            <a:xfrm>
              <a:off x="3210" y="25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03136" name="Oval 32"/>
            <p:cNvSpPr>
              <a:spLocks noChangeArrowheads="1"/>
            </p:cNvSpPr>
            <p:nvPr/>
          </p:nvSpPr>
          <p:spPr bwMode="auto">
            <a:xfrm>
              <a:off x="3913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03137" name="Oval 33"/>
            <p:cNvSpPr>
              <a:spLocks noChangeArrowheads="1"/>
            </p:cNvSpPr>
            <p:nvPr/>
          </p:nvSpPr>
          <p:spPr bwMode="auto">
            <a:xfrm>
              <a:off x="3434" y="210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3138" name="Freeform 34"/>
            <p:cNvSpPr>
              <a:spLocks/>
            </p:cNvSpPr>
            <p:nvPr/>
          </p:nvSpPr>
          <p:spPr bwMode="auto">
            <a:xfrm>
              <a:off x="3605" y="1866"/>
              <a:ext cx="138" cy="252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52"/>
                </a:cxn>
              </a:cxnLst>
              <a:rect l="0" t="0" r="r" b="b"/>
              <a:pathLst>
                <a:path w="138" h="252">
                  <a:moveTo>
                    <a:pt x="138" y="0"/>
                  </a:moveTo>
                  <a:lnTo>
                    <a:pt x="0" y="2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9" name="Freeform 35"/>
            <p:cNvSpPr>
              <a:spLocks/>
            </p:cNvSpPr>
            <p:nvPr/>
          </p:nvSpPr>
          <p:spPr bwMode="auto">
            <a:xfrm>
              <a:off x="4481" y="1884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0" name="Freeform 36"/>
            <p:cNvSpPr>
              <a:spLocks/>
            </p:cNvSpPr>
            <p:nvPr/>
          </p:nvSpPr>
          <p:spPr bwMode="auto">
            <a:xfrm>
              <a:off x="3377" y="2346"/>
              <a:ext cx="114" cy="174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74"/>
                </a:cxn>
              </a:cxnLst>
              <a:rect l="0" t="0" r="r" b="b"/>
              <a:pathLst>
                <a:path w="114" h="174">
                  <a:moveTo>
                    <a:pt x="114" y="0"/>
                  </a:moveTo>
                  <a:lnTo>
                    <a:pt x="0" y="1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1" name="Freeform 37"/>
            <p:cNvSpPr>
              <a:spLocks/>
            </p:cNvSpPr>
            <p:nvPr/>
          </p:nvSpPr>
          <p:spPr bwMode="auto">
            <a:xfrm>
              <a:off x="4331" y="1464"/>
              <a:ext cx="108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156"/>
                </a:cxn>
              </a:cxnLst>
              <a:rect l="0" t="0" r="r" b="b"/>
              <a:pathLst>
                <a:path w="108" h="156">
                  <a:moveTo>
                    <a:pt x="0" y="0"/>
                  </a:moveTo>
                  <a:lnTo>
                    <a:pt x="108" y="1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4341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03143" name="Oval 39"/>
            <p:cNvSpPr>
              <a:spLocks noChangeArrowheads="1"/>
            </p:cNvSpPr>
            <p:nvPr/>
          </p:nvSpPr>
          <p:spPr bwMode="auto">
            <a:xfrm>
              <a:off x="4795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03144" name="Oval 40"/>
            <p:cNvSpPr>
              <a:spLocks noChangeArrowheads="1"/>
            </p:cNvSpPr>
            <p:nvPr/>
          </p:nvSpPr>
          <p:spPr bwMode="auto">
            <a:xfrm>
              <a:off x="4341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03145" name="Freeform 41"/>
            <p:cNvSpPr>
              <a:spLocks/>
            </p:cNvSpPr>
            <p:nvPr/>
          </p:nvSpPr>
          <p:spPr bwMode="auto">
            <a:xfrm>
              <a:off x="3911" y="1866"/>
              <a:ext cx="138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251"/>
                </a:cxn>
              </a:cxnLst>
              <a:rect l="0" t="0" r="r" b="b"/>
              <a:pathLst>
                <a:path w="138" h="251">
                  <a:moveTo>
                    <a:pt x="0" y="0"/>
                  </a:moveTo>
                  <a:lnTo>
                    <a:pt x="138" y="251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36221" y="1285860"/>
            <a:ext cx="492443" cy="49292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将一棵二叉树还原为一棵树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342902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、二叉树</a:t>
            </a: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还原为森林、树</a:t>
            </a:r>
            <a:endParaRPr kumimoji="1" lang="zh-CN" altLang="en-US" sz="20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7"/>
          <p:cNvGrpSpPr/>
          <p:nvPr/>
        </p:nvGrpSpPr>
        <p:grpSpPr>
          <a:xfrm>
            <a:off x="6572264" y="4357694"/>
            <a:ext cx="1335116" cy="900176"/>
            <a:chOff x="6572264" y="4357694"/>
            <a:chExt cx="1335116" cy="900176"/>
          </a:xfrm>
        </p:grpSpPr>
        <p:sp>
          <p:nvSpPr>
            <p:cNvPr id="303154" name="Text Box 50"/>
            <p:cNvSpPr txBox="1">
              <a:spLocks noChangeArrowheads="1"/>
            </p:cNvSpPr>
            <p:nvPr/>
          </p:nvSpPr>
          <p:spPr bwMode="auto">
            <a:xfrm>
              <a:off x="6572264" y="4857760"/>
              <a:ext cx="1335116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</a:rPr>
                <a:t>还原的树</a:t>
              </a:r>
            </a:p>
          </p:txBody>
        </p:sp>
        <p:sp>
          <p:nvSpPr>
            <p:cNvPr id="47" name="上箭头 46"/>
            <p:cNvSpPr/>
            <p:nvPr/>
          </p:nvSpPr>
          <p:spPr>
            <a:xfrm>
              <a:off x="7072330" y="4357694"/>
              <a:ext cx="214314" cy="35719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43108" y="5286388"/>
            <a:ext cx="3714776" cy="7821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左孩子关系恢复为长子关系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右孩子关系恢复为兄弟关系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1" grpId="0" animBg="1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3771931" y="3429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32671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3916393" y="45815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82984" name="Freeform 8"/>
          <p:cNvSpPr>
            <a:spLocks/>
          </p:cNvSpPr>
          <p:nvPr/>
        </p:nvSpPr>
        <p:spPr bwMode="auto">
          <a:xfrm>
            <a:off x="3576668" y="3778250"/>
            <a:ext cx="238125" cy="333375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210"/>
              </a:cxn>
            </a:cxnLst>
            <a:rect l="0" t="0" r="r" b="b"/>
            <a:pathLst>
              <a:path w="150" h="210">
                <a:moveTo>
                  <a:pt x="150" y="0"/>
                </a:moveTo>
                <a:lnTo>
                  <a:pt x="0" y="21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5" name="Freeform 9"/>
          <p:cNvSpPr>
            <a:spLocks/>
          </p:cNvSpPr>
          <p:nvPr/>
        </p:nvSpPr>
        <p:spPr bwMode="auto">
          <a:xfrm>
            <a:off x="3690968" y="4387850"/>
            <a:ext cx="30480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50"/>
              </a:cxn>
            </a:cxnLst>
            <a:rect l="0" t="0" r="r" b="b"/>
            <a:pathLst>
              <a:path w="192" h="150">
                <a:moveTo>
                  <a:pt x="0" y="0"/>
                </a:moveTo>
                <a:lnTo>
                  <a:pt x="192" y="15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2260631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466881" y="27797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1898681" y="35020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4035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90" name="Freeform 14"/>
          <p:cNvSpPr>
            <a:spLocks/>
          </p:cNvSpPr>
          <p:nvPr/>
        </p:nvSpPr>
        <p:spPr bwMode="auto">
          <a:xfrm>
            <a:off x="1843118" y="2387600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1" name="Freeform 15"/>
          <p:cNvSpPr>
            <a:spLocks/>
          </p:cNvSpPr>
          <p:nvPr/>
        </p:nvSpPr>
        <p:spPr bwMode="auto">
          <a:xfrm>
            <a:off x="1805018" y="3168650"/>
            <a:ext cx="247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210"/>
              </a:cxn>
            </a:cxnLst>
            <a:rect l="0" t="0" r="r" b="b"/>
            <a:pathLst>
              <a:path w="156" h="210">
                <a:moveTo>
                  <a:pt x="0" y="0"/>
                </a:moveTo>
                <a:lnTo>
                  <a:pt x="156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2" name="Freeform 16"/>
          <p:cNvSpPr>
            <a:spLocks/>
          </p:cNvSpPr>
          <p:nvPr/>
        </p:nvSpPr>
        <p:spPr bwMode="auto">
          <a:xfrm>
            <a:off x="2271743" y="3854450"/>
            <a:ext cx="200025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68"/>
              </a:cxn>
            </a:cxnLst>
            <a:rect l="0" t="0" r="r" b="b"/>
            <a:pathLst>
              <a:path w="126" h="168">
                <a:moveTo>
                  <a:pt x="0" y="0"/>
                </a:moveTo>
                <a:lnTo>
                  <a:pt x="126" y="1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3051206" y="27813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94" name="Oval 18"/>
          <p:cNvSpPr>
            <a:spLocks noChangeArrowheads="1"/>
          </p:cNvSpPr>
          <p:nvPr/>
        </p:nvSpPr>
        <p:spPr bwMode="auto">
          <a:xfrm>
            <a:off x="2690843" y="35004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5" name="Freeform 19"/>
          <p:cNvSpPr>
            <a:spLocks/>
          </p:cNvSpPr>
          <p:nvPr/>
        </p:nvSpPr>
        <p:spPr bwMode="auto">
          <a:xfrm>
            <a:off x="2979768" y="3197225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6" name="Freeform 20"/>
          <p:cNvSpPr>
            <a:spLocks/>
          </p:cNvSpPr>
          <p:nvPr/>
        </p:nvSpPr>
        <p:spPr bwMode="auto">
          <a:xfrm>
            <a:off x="2671793" y="2378075"/>
            <a:ext cx="476250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270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443318" y="3111500"/>
            <a:ext cx="400050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" y="245"/>
              </a:cxn>
            </a:cxnLst>
            <a:rect l="0" t="0" r="r" b="b"/>
            <a:pathLst>
              <a:path w="252" h="245">
                <a:moveTo>
                  <a:pt x="0" y="0"/>
                </a:moveTo>
                <a:lnTo>
                  <a:pt x="252" y="2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630474" y="2689225"/>
            <a:ext cx="2228851" cy="2319338"/>
            <a:chOff x="1166" y="1694"/>
            <a:chExt cx="1404" cy="1461"/>
          </a:xfrm>
        </p:grpSpPr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 rot="2049258">
              <a:off x="1166" y="1694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 rot="2049258">
              <a:off x="1545" y="2136"/>
              <a:ext cx="1025" cy="101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715031" y="836613"/>
            <a:ext cx="1728787" cy="2016125"/>
            <a:chOff x="3061" y="527"/>
            <a:chExt cx="1089" cy="1270"/>
          </a:xfrm>
        </p:grpSpPr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3560" y="52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3061" y="98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3469" y="125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3878" y="15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3012" name="Freeform 36"/>
            <p:cNvSpPr>
              <a:spLocks/>
            </p:cNvSpPr>
            <p:nvPr/>
          </p:nvSpPr>
          <p:spPr bwMode="auto">
            <a:xfrm>
              <a:off x="3269" y="709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3" name="Freeform 37"/>
            <p:cNvSpPr>
              <a:spLocks/>
            </p:cNvSpPr>
            <p:nvPr/>
          </p:nvSpPr>
          <p:spPr bwMode="auto">
            <a:xfrm>
              <a:off x="3313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3716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22" name="AutoShape 46"/>
          <p:cNvSpPr>
            <a:spLocks noChangeArrowheads="1"/>
          </p:cNvSpPr>
          <p:nvPr/>
        </p:nvSpPr>
        <p:spPr bwMode="auto">
          <a:xfrm>
            <a:off x="5211793" y="2636838"/>
            <a:ext cx="649288" cy="360000"/>
          </a:xfrm>
          <a:prstGeom prst="rightArrow">
            <a:avLst>
              <a:gd name="adj1" fmla="val 50000"/>
              <a:gd name="adj2" fmla="val 32256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851431" y="4437063"/>
            <a:ext cx="2447925" cy="1584325"/>
            <a:chOff x="2517" y="2795"/>
            <a:chExt cx="1542" cy="998"/>
          </a:xfrm>
        </p:grpSpPr>
        <p:sp>
          <p:nvSpPr>
            <p:cNvPr id="383016" name="Oval 40"/>
            <p:cNvSpPr>
              <a:spLocks noChangeArrowheads="1"/>
            </p:cNvSpPr>
            <p:nvPr/>
          </p:nvSpPr>
          <p:spPr bwMode="auto">
            <a:xfrm>
              <a:off x="333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3017" name="Oval 41"/>
            <p:cNvSpPr>
              <a:spLocks noChangeArrowheads="1"/>
            </p:cNvSpPr>
            <p:nvPr/>
          </p:nvSpPr>
          <p:spPr bwMode="auto">
            <a:xfrm>
              <a:off x="3787" y="352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3018" name="Freeform 42"/>
            <p:cNvSpPr>
              <a:spLocks/>
            </p:cNvSpPr>
            <p:nvPr/>
          </p:nvSpPr>
          <p:spPr bwMode="auto">
            <a:xfrm>
              <a:off x="3554" y="3048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9" name="Freeform 43"/>
            <p:cNvSpPr>
              <a:spLocks/>
            </p:cNvSpPr>
            <p:nvPr/>
          </p:nvSpPr>
          <p:spPr bwMode="auto">
            <a:xfrm>
              <a:off x="3596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0" name="Oval 44"/>
            <p:cNvSpPr>
              <a:spLocks noChangeArrowheads="1"/>
            </p:cNvSpPr>
            <p:nvPr/>
          </p:nvSpPr>
          <p:spPr bwMode="auto">
            <a:xfrm>
              <a:off x="3742" y="283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23" name="Line 47"/>
            <p:cNvSpPr>
              <a:spLocks noChangeShapeType="1"/>
            </p:cNvSpPr>
            <p:nvPr/>
          </p:nvSpPr>
          <p:spPr bwMode="auto">
            <a:xfrm>
              <a:off x="2517" y="2795"/>
              <a:ext cx="771" cy="3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698906" y="3141663"/>
            <a:ext cx="3529012" cy="1150937"/>
            <a:chOff x="1791" y="1979"/>
            <a:chExt cx="2223" cy="725"/>
          </a:xfrm>
        </p:grpSpPr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3742" y="197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3515" y="243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14" name="Freeform 38"/>
            <p:cNvSpPr>
              <a:spLocks/>
            </p:cNvSpPr>
            <p:nvPr/>
          </p:nvSpPr>
          <p:spPr bwMode="auto">
            <a:xfrm>
              <a:off x="3697" y="2241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1791" y="1979"/>
              <a:ext cx="1815" cy="317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4783" y="785794"/>
            <a:ext cx="492443" cy="48577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将一棵二叉树还原为多棵树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6" name="组合 49"/>
          <p:cNvGrpSpPr/>
          <p:nvPr/>
        </p:nvGrpSpPr>
        <p:grpSpPr>
          <a:xfrm>
            <a:off x="8072462" y="1917700"/>
            <a:ext cx="857257" cy="3154374"/>
            <a:chOff x="8072462" y="1917700"/>
            <a:chExt cx="857257" cy="3154374"/>
          </a:xfrm>
        </p:grpSpPr>
        <p:sp>
          <p:nvSpPr>
            <p:cNvPr id="383027" name="Text Box 51"/>
            <p:cNvSpPr txBox="1">
              <a:spLocks noChangeArrowheads="1"/>
            </p:cNvSpPr>
            <p:nvPr/>
          </p:nvSpPr>
          <p:spPr bwMode="auto">
            <a:xfrm>
              <a:off x="8437276" y="1917700"/>
              <a:ext cx="492443" cy="31543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转换为</a:t>
              </a:r>
              <a:r>
                <a:rPr lang="en-US" altLang="zh-CN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棵二</a:t>
              </a:r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叉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左箭头 48"/>
            <p:cNvSpPr/>
            <p:nvPr/>
          </p:nvSpPr>
          <p:spPr>
            <a:xfrm>
              <a:off x="8072462" y="3357562"/>
              <a:ext cx="428628" cy="21431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0"/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1763713" y="8366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971550" y="15557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1619250" y="19891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2268538" y="24209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4009" name="Oval 9"/>
          <p:cNvSpPr>
            <a:spLocks noChangeArrowheads="1"/>
          </p:cNvSpPr>
          <p:nvPr/>
        </p:nvSpPr>
        <p:spPr bwMode="auto">
          <a:xfrm>
            <a:off x="2052638" y="314166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4010" name="Oval 10"/>
          <p:cNvSpPr>
            <a:spLocks noChangeArrowheads="1"/>
          </p:cNvSpPr>
          <p:nvPr/>
        </p:nvSpPr>
        <p:spPr bwMode="auto">
          <a:xfrm>
            <a:off x="1692275" y="38608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4011" name="Freeform 11"/>
          <p:cNvSpPr>
            <a:spLocks/>
          </p:cNvSpPr>
          <p:nvPr/>
        </p:nvSpPr>
        <p:spPr bwMode="auto">
          <a:xfrm>
            <a:off x="1301750" y="11255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4013" name="Freeform 13"/>
          <p:cNvSpPr>
            <a:spLocks/>
          </p:cNvSpPr>
          <p:nvPr/>
        </p:nvSpPr>
        <p:spPr bwMode="auto">
          <a:xfrm>
            <a:off x="1981200" y="3557588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4015" name="Oval 15"/>
          <p:cNvSpPr>
            <a:spLocks noChangeArrowheads="1"/>
          </p:cNvSpPr>
          <p:nvPr/>
        </p:nvSpPr>
        <p:spPr bwMode="auto">
          <a:xfrm>
            <a:off x="1403350" y="51562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84016" name="Oval 16"/>
          <p:cNvSpPr>
            <a:spLocks noChangeArrowheads="1"/>
          </p:cNvSpPr>
          <p:nvPr/>
        </p:nvSpPr>
        <p:spPr bwMode="auto">
          <a:xfrm>
            <a:off x="2124075" y="55895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84017" name="Freeform 17"/>
          <p:cNvSpPr>
            <a:spLocks/>
          </p:cNvSpPr>
          <p:nvPr/>
        </p:nvSpPr>
        <p:spPr bwMode="auto">
          <a:xfrm>
            <a:off x="1754188" y="4838700"/>
            <a:ext cx="333375" cy="37147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234"/>
              </a:cxn>
            </a:cxnLst>
            <a:rect l="0" t="0" r="r" b="b"/>
            <a:pathLst>
              <a:path w="210" h="234">
                <a:moveTo>
                  <a:pt x="210" y="0"/>
                </a:moveTo>
                <a:lnTo>
                  <a:pt x="0" y="2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71600" y="1881188"/>
            <a:ext cx="928688" cy="3843337"/>
            <a:chOff x="864" y="1185"/>
            <a:chExt cx="585" cy="2421"/>
          </a:xfrm>
        </p:grpSpPr>
        <p:sp>
          <p:nvSpPr>
            <p:cNvPr id="384012" name="Freeform 12"/>
            <p:cNvSpPr>
              <a:spLocks/>
            </p:cNvSpPr>
            <p:nvPr/>
          </p:nvSpPr>
          <p:spPr bwMode="auto">
            <a:xfrm>
              <a:off x="864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14" name="Line 14"/>
            <p:cNvSpPr>
              <a:spLocks noChangeShapeType="1"/>
            </p:cNvSpPr>
            <p:nvPr/>
          </p:nvSpPr>
          <p:spPr bwMode="auto">
            <a:xfrm>
              <a:off x="1267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18" name="Freeform 18"/>
            <p:cNvSpPr>
              <a:spLocks/>
            </p:cNvSpPr>
            <p:nvPr/>
          </p:nvSpPr>
          <p:spPr bwMode="auto">
            <a:xfrm>
              <a:off x="1147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2638" y="45021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09763" y="1231900"/>
            <a:ext cx="574675" cy="4357688"/>
            <a:chOff x="1203" y="776"/>
            <a:chExt cx="362" cy="2745"/>
          </a:xfrm>
        </p:grpSpPr>
        <p:sp>
          <p:nvSpPr>
            <p:cNvPr id="384023" name="Freeform 23"/>
            <p:cNvSpPr>
              <a:spLocks/>
            </p:cNvSpPr>
            <p:nvPr/>
          </p:nvSpPr>
          <p:spPr bwMode="auto">
            <a:xfrm>
              <a:off x="1203" y="816"/>
              <a:ext cx="29" cy="4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437"/>
                </a:cxn>
              </a:cxnLst>
              <a:rect l="0" t="0" r="r" b="b"/>
              <a:pathLst>
                <a:path w="29" h="437">
                  <a:moveTo>
                    <a:pt x="29" y="0"/>
                  </a:moveTo>
                  <a:lnTo>
                    <a:pt x="0" y="437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4" name="Freeform 24"/>
            <p:cNvSpPr>
              <a:spLocks/>
            </p:cNvSpPr>
            <p:nvPr/>
          </p:nvSpPr>
          <p:spPr bwMode="auto">
            <a:xfrm>
              <a:off x="1344" y="776"/>
              <a:ext cx="221" cy="7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749"/>
                </a:cxn>
              </a:cxnLst>
              <a:rect l="0" t="0" r="r" b="b"/>
              <a:pathLst>
                <a:path w="221" h="749">
                  <a:moveTo>
                    <a:pt x="0" y="0"/>
                  </a:moveTo>
                  <a:lnTo>
                    <a:pt x="221" y="74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5" name="Line 25"/>
            <p:cNvSpPr>
              <a:spLocks noChangeShapeType="1"/>
            </p:cNvSpPr>
            <p:nvPr/>
          </p:nvSpPr>
          <p:spPr bwMode="auto">
            <a:xfrm>
              <a:off x="1474" y="3113"/>
              <a:ext cx="0" cy="408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492500" y="1125538"/>
            <a:ext cx="2951163" cy="4462462"/>
            <a:chOff x="2200" y="709"/>
            <a:chExt cx="1859" cy="2811"/>
          </a:xfrm>
        </p:grpSpPr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3291" y="70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2792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3291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3787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3291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3291" y="22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3280" y="279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2962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364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4035" name="Freeform 35"/>
            <p:cNvSpPr>
              <a:spLocks/>
            </p:cNvSpPr>
            <p:nvPr/>
          </p:nvSpPr>
          <p:spPr bwMode="auto">
            <a:xfrm>
              <a:off x="3000" y="891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6" name="Line 36"/>
            <p:cNvSpPr>
              <a:spLocks noChangeShapeType="1"/>
            </p:cNvSpPr>
            <p:nvPr/>
          </p:nvSpPr>
          <p:spPr bwMode="auto">
            <a:xfrm>
              <a:off x="3427" y="2069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7" name="Freeform 37"/>
            <p:cNvSpPr>
              <a:spLocks/>
            </p:cNvSpPr>
            <p:nvPr/>
          </p:nvSpPr>
          <p:spPr bwMode="auto">
            <a:xfrm>
              <a:off x="3134" y="3022"/>
              <a:ext cx="192" cy="23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35"/>
                </a:cxn>
              </a:cxnLst>
              <a:rect l="0" t="0" r="r" b="b"/>
              <a:pathLst>
                <a:path w="192" h="235">
                  <a:moveTo>
                    <a:pt x="192" y="0"/>
                  </a:moveTo>
                  <a:lnTo>
                    <a:pt x="0" y="2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1" name="Freeform 41"/>
            <p:cNvSpPr>
              <a:spLocks/>
            </p:cNvSpPr>
            <p:nvPr/>
          </p:nvSpPr>
          <p:spPr bwMode="auto">
            <a:xfrm>
              <a:off x="3520" y="3032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5" name="Line 45"/>
            <p:cNvSpPr>
              <a:spLocks noChangeShapeType="1"/>
            </p:cNvSpPr>
            <p:nvPr/>
          </p:nvSpPr>
          <p:spPr bwMode="auto">
            <a:xfrm>
              <a:off x="3424" y="98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6" name="Line 46"/>
            <p:cNvSpPr>
              <a:spLocks noChangeShapeType="1"/>
            </p:cNvSpPr>
            <p:nvPr/>
          </p:nvSpPr>
          <p:spPr bwMode="auto">
            <a:xfrm>
              <a:off x="3560" y="890"/>
              <a:ext cx="31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8" name="AutoShape 48"/>
            <p:cNvSpPr>
              <a:spLocks noChangeArrowheads="1"/>
            </p:cNvSpPr>
            <p:nvPr/>
          </p:nvSpPr>
          <p:spPr bwMode="auto">
            <a:xfrm>
              <a:off x="2200" y="1933"/>
              <a:ext cx="453" cy="227"/>
            </a:xfrm>
            <a:prstGeom prst="rightArrow">
              <a:avLst>
                <a:gd name="adj1" fmla="val 50000"/>
                <a:gd name="adj2" fmla="val 31198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4"/>
          <p:cNvGrpSpPr/>
          <p:nvPr/>
        </p:nvGrpSpPr>
        <p:grpSpPr>
          <a:xfrm>
            <a:off x="6715140" y="1285860"/>
            <a:ext cx="706760" cy="4143404"/>
            <a:chOff x="6715140" y="1285860"/>
            <a:chExt cx="706760" cy="4143404"/>
          </a:xfrm>
        </p:grpSpPr>
        <p:sp>
          <p:nvSpPr>
            <p:cNvPr id="384052" name="Text Box 52"/>
            <p:cNvSpPr txBox="1">
              <a:spLocks noChangeArrowheads="1"/>
            </p:cNvSpPr>
            <p:nvPr/>
          </p:nvSpPr>
          <p:spPr bwMode="auto">
            <a:xfrm>
              <a:off x="6929457" y="2346328"/>
              <a:ext cx="492443" cy="201136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还原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棵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</a:p>
          </p:txBody>
        </p:sp>
        <p:sp>
          <p:nvSpPr>
            <p:cNvPr id="43" name="右大括号 42"/>
            <p:cNvSpPr/>
            <p:nvPr/>
          </p:nvSpPr>
          <p:spPr>
            <a:xfrm>
              <a:off x="6715140" y="1285860"/>
              <a:ext cx="214314" cy="41434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98259"/>
            <a:ext cx="75724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的满二叉树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，将其还原为森林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，其中包含根结点的那棵树中必定有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A.1	   	B.2		C.3		D.4</a:t>
            </a:r>
            <a:endParaRPr lang="zh-CN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528638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6" name="组合 43"/>
          <p:cNvGrpSpPr/>
          <p:nvPr/>
        </p:nvGrpSpPr>
        <p:grpSpPr>
          <a:xfrm>
            <a:off x="1000099" y="3000371"/>
            <a:ext cx="2508059" cy="1733562"/>
            <a:chOff x="1000100" y="3000372"/>
            <a:chExt cx="2193380" cy="1500198"/>
          </a:xfrm>
        </p:grpSpPr>
        <p:sp>
          <p:nvSpPr>
            <p:cNvPr id="11" name="椭圆 10"/>
            <p:cNvSpPr/>
            <p:nvPr/>
          </p:nvSpPr>
          <p:spPr>
            <a:xfrm>
              <a:off x="1960040" y="3000372"/>
              <a:ext cx="285752" cy="28575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57290" y="364331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00100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693282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2" idx="3"/>
              <a:endCxn id="13" idx="0"/>
            </p:cNvCxnSpPr>
            <p:nvPr/>
          </p:nvCxnSpPr>
          <p:spPr>
            <a:xfrm rot="5400000">
              <a:off x="1107258" y="3922938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5"/>
              <a:endCxn id="14" idx="0"/>
            </p:cNvCxnSpPr>
            <p:nvPr/>
          </p:nvCxnSpPr>
          <p:spPr>
            <a:xfrm rot="16200000" flipH="1">
              <a:off x="1554877" y="3933536"/>
              <a:ext cx="327599" cy="23496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571736" y="364331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214546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907728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2" idx="3"/>
              <a:endCxn id="23" idx="0"/>
            </p:cNvCxnSpPr>
            <p:nvPr/>
          </p:nvCxnSpPr>
          <p:spPr>
            <a:xfrm rot="5400000">
              <a:off x="2321704" y="3922938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2" idx="5"/>
              <a:endCxn id="24" idx="0"/>
            </p:cNvCxnSpPr>
            <p:nvPr/>
          </p:nvCxnSpPr>
          <p:spPr>
            <a:xfrm rot="16200000" flipH="1">
              <a:off x="2769323" y="3933536"/>
              <a:ext cx="327599" cy="23496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3"/>
              <a:endCxn id="12" idx="7"/>
            </p:cNvCxnSpPr>
            <p:nvPr/>
          </p:nvCxnSpPr>
          <p:spPr>
            <a:xfrm rot="5400000">
              <a:off x="1581099" y="3264373"/>
              <a:ext cx="440884" cy="4006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1" idx="5"/>
              <a:endCxn id="22" idx="1"/>
            </p:cNvCxnSpPr>
            <p:nvPr/>
          </p:nvCxnSpPr>
          <p:spPr>
            <a:xfrm rot="16200000" flipH="1">
              <a:off x="2188322" y="3259900"/>
              <a:ext cx="440884" cy="4096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" name="组合 45"/>
          <p:cNvGrpSpPr/>
          <p:nvPr/>
        </p:nvGrpSpPr>
        <p:grpSpPr>
          <a:xfrm>
            <a:off x="3571868" y="2500306"/>
            <a:ext cx="2428892" cy="3714776"/>
            <a:chOff x="3571868" y="2500306"/>
            <a:chExt cx="2124146" cy="3214710"/>
          </a:xfrm>
        </p:grpSpPr>
        <p:sp>
          <p:nvSpPr>
            <p:cNvPr id="31" name="椭圆 30"/>
            <p:cNvSpPr/>
            <p:nvPr/>
          </p:nvSpPr>
          <p:spPr>
            <a:xfrm>
              <a:off x="5410262" y="2500306"/>
              <a:ext cx="285752" cy="28575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07512" y="314324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50322" y="3714752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43504" y="3714752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2" idx="3"/>
              <a:endCxn id="33" idx="0"/>
            </p:cNvCxnSpPr>
            <p:nvPr/>
          </p:nvCxnSpPr>
          <p:spPr>
            <a:xfrm rot="5400000">
              <a:off x="4557480" y="3422872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5"/>
              <a:endCxn id="34" idx="0"/>
            </p:cNvCxnSpPr>
            <p:nvPr/>
          </p:nvCxnSpPr>
          <p:spPr>
            <a:xfrm rot="16200000" flipH="1">
              <a:off x="5005099" y="3433470"/>
              <a:ext cx="327599" cy="23496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5307578" y="4214818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50388" y="4786322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214942" y="5429264"/>
              <a:ext cx="285752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7" idx="3"/>
              <a:endCxn id="38" idx="0"/>
            </p:cNvCxnSpPr>
            <p:nvPr/>
          </p:nvCxnSpPr>
          <p:spPr>
            <a:xfrm rot="5400000">
              <a:off x="5057546" y="4494442"/>
              <a:ext cx="327599" cy="256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1" idx="3"/>
              <a:endCxn id="32" idx="7"/>
            </p:cNvCxnSpPr>
            <p:nvPr/>
          </p:nvCxnSpPr>
          <p:spPr>
            <a:xfrm rot="5400000">
              <a:off x="5031321" y="2764307"/>
              <a:ext cx="440884" cy="4006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右箭头 44"/>
            <p:cNvSpPr/>
            <p:nvPr/>
          </p:nvSpPr>
          <p:spPr>
            <a:xfrm>
              <a:off x="3571868" y="3929066"/>
              <a:ext cx="500066" cy="21431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03017"/>
            <a:ext cx="82153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是树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中的一个非根结点，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所对应的二叉树。在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是其双亲结点的右孩子，下列结论正确的是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（  ）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A.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是其双亲的第一个孩子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B.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一定无右边兄弟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C.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一定是叶子结点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D.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一定有左边兄弟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357158" y="160076"/>
            <a:ext cx="1000100" cy="785817"/>
            <a:chOff x="5691204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57290" y="528638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27"/>
          <p:cNvGrpSpPr/>
          <p:nvPr/>
        </p:nvGrpSpPr>
        <p:grpSpPr>
          <a:xfrm>
            <a:off x="1428728" y="3357562"/>
            <a:ext cx="4357718" cy="1357322"/>
            <a:chOff x="1428728" y="3357562"/>
            <a:chExt cx="4357718" cy="1357322"/>
          </a:xfrm>
        </p:grpSpPr>
        <p:sp>
          <p:nvSpPr>
            <p:cNvPr id="12" name="TextBox 11"/>
            <p:cNvSpPr txBox="1"/>
            <p:nvPr/>
          </p:nvSpPr>
          <p:spPr>
            <a:xfrm>
              <a:off x="1428728" y="364331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428860" y="4286256"/>
              <a:ext cx="357190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</a:rPr>
                <a:t>x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7818" y="335756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928794" y="3786190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</a:rPr>
                <a:t>y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cxnSp>
          <p:nvCxnSpPr>
            <p:cNvPr id="17" name="直接连接符 16"/>
            <p:cNvCxnSpPr>
              <a:stCxn id="15" idx="5"/>
              <a:endCxn id="13" idx="1"/>
            </p:cNvCxnSpPr>
            <p:nvPr/>
          </p:nvCxnSpPr>
          <p:spPr>
            <a:xfrm rot="16200000" flipH="1">
              <a:off x="2258932" y="4126790"/>
              <a:ext cx="196980" cy="247494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5286380" y="4286256"/>
              <a:ext cx="357190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</a:rPr>
                <a:t>x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14876" y="4286256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3333FF"/>
                  </a:solidFill>
                </a:rPr>
                <a:t>y</a:t>
              </a:r>
              <a:endParaRPr lang="zh-CN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00628" y="3500438"/>
              <a:ext cx="357190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333FF"/>
                </a:solidFill>
              </a:endParaRPr>
            </a:p>
          </p:txBody>
        </p:sp>
        <p:cxnSp>
          <p:nvCxnSpPr>
            <p:cNvPr id="24" name="直接连接符 23"/>
            <p:cNvCxnSpPr>
              <a:stCxn id="22" idx="3"/>
              <a:endCxn id="20" idx="0"/>
            </p:cNvCxnSpPr>
            <p:nvPr/>
          </p:nvCxnSpPr>
          <p:spPr>
            <a:xfrm rot="5400000">
              <a:off x="4763224" y="3996542"/>
              <a:ext cx="419961" cy="15946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2" idx="5"/>
              <a:endCxn id="19" idx="0"/>
            </p:cNvCxnSpPr>
            <p:nvPr/>
          </p:nvCxnSpPr>
          <p:spPr>
            <a:xfrm rot="16200000" flipH="1">
              <a:off x="5175262" y="3996542"/>
              <a:ext cx="419961" cy="15946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右箭头 26"/>
            <p:cNvSpPr/>
            <p:nvPr/>
          </p:nvSpPr>
          <p:spPr>
            <a:xfrm>
              <a:off x="3357554" y="414338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/>
          <p:nvPr/>
        </p:nvGrpSpPr>
        <p:grpSpPr>
          <a:xfrm>
            <a:off x="2601187" y="3745998"/>
            <a:ext cx="2304522" cy="1766290"/>
            <a:chOff x="2601187" y="3594626"/>
            <a:chExt cx="2304522" cy="1766290"/>
          </a:xfrm>
        </p:grpSpPr>
        <p:sp>
          <p:nvSpPr>
            <p:cNvPr id="45" name="圆角矩形 44"/>
            <p:cNvSpPr/>
            <p:nvPr/>
          </p:nvSpPr>
          <p:spPr>
            <a:xfrm rot="18630622">
              <a:off x="3431977" y="3887184"/>
              <a:ext cx="642942" cy="23045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16200000" flipH="1">
              <a:off x="2878298" y="3825816"/>
              <a:ext cx="496132" cy="3375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4678" y="364331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父子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857356" y="357166"/>
            <a:ext cx="6072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二叉树，表示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夫妻、父子和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兄弟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种关系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324261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二叉树表示的关系：</a:t>
            </a:r>
            <a:endParaRPr lang="zh-CN" altLang="en-US" sz="2000"/>
          </a:p>
        </p:txBody>
      </p:sp>
      <p:grpSp>
        <p:nvGrpSpPr>
          <p:cNvPr id="3" name="组合 20"/>
          <p:cNvGrpSpPr/>
          <p:nvPr/>
        </p:nvGrpSpPr>
        <p:grpSpPr>
          <a:xfrm>
            <a:off x="3317838" y="881024"/>
            <a:ext cx="1574808" cy="1074742"/>
            <a:chOff x="3571868" y="1214422"/>
            <a:chExt cx="1574808" cy="1074742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143372" y="12144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571868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714876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3904713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 rot="16200000" flipH="1">
              <a:off x="4476217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1"/>
          <p:cNvGrpSpPr/>
          <p:nvPr/>
        </p:nvGrpSpPr>
        <p:grpSpPr>
          <a:xfrm>
            <a:off x="5245870" y="953256"/>
            <a:ext cx="572298" cy="857256"/>
            <a:chOff x="5499900" y="1286654"/>
            <a:chExt cx="572298" cy="857256"/>
          </a:xfrm>
        </p:grpSpPr>
        <p:cxnSp>
          <p:nvCxnSpPr>
            <p:cNvPr id="15" name="直接箭头连接符 14"/>
            <p:cNvCxnSpPr/>
            <p:nvPr/>
          </p:nvCxnSpPr>
          <p:spPr>
            <a:xfrm rot="5400000">
              <a:off x="5072066" y="1714488"/>
              <a:ext cx="85725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10533" y="1357298"/>
              <a:ext cx="461665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父子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3603590" y="2095470"/>
            <a:ext cx="1071570" cy="440770"/>
            <a:chOff x="3857620" y="2428868"/>
            <a:chExt cx="1071570" cy="440770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857620" y="2428868"/>
              <a:ext cx="92869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00496" y="250030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兄弟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42910" y="2389718"/>
            <a:ext cx="25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如何表示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种关系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0" name="组合 49"/>
          <p:cNvGrpSpPr/>
          <p:nvPr/>
        </p:nvGrpSpPr>
        <p:grpSpPr>
          <a:xfrm>
            <a:off x="1752770" y="3137693"/>
            <a:ext cx="725860" cy="928694"/>
            <a:chOff x="1752770" y="2986321"/>
            <a:chExt cx="725860" cy="928694"/>
          </a:xfrm>
        </p:grpSpPr>
        <p:sp>
          <p:nvSpPr>
            <p:cNvPr id="28" name="TextBox 27"/>
            <p:cNvSpPr txBox="1"/>
            <p:nvPr/>
          </p:nvSpPr>
          <p:spPr>
            <a:xfrm rot="18945891">
              <a:off x="1752770" y="306534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夫妻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2280000">
              <a:off x="2335754" y="2986321"/>
              <a:ext cx="142876" cy="92869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48"/>
          <p:cNvGrpSpPr/>
          <p:nvPr/>
        </p:nvGrpSpPr>
        <p:grpSpPr>
          <a:xfrm>
            <a:off x="2285984" y="3223182"/>
            <a:ext cx="2441592" cy="2588543"/>
            <a:chOff x="2285984" y="3071810"/>
            <a:chExt cx="2441592" cy="2588543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857488" y="307181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285984" y="3714752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2680456" y="3537720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928926" y="4286256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3571868" y="485776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25" idx="5"/>
              <a:endCxn id="30" idx="1"/>
            </p:cNvCxnSpPr>
            <p:nvPr/>
          </p:nvCxnSpPr>
          <p:spPr>
            <a:xfrm rot="16200000" flipH="1">
              <a:off x="2751894" y="4109224"/>
              <a:ext cx="215122" cy="286560"/>
            </a:xfrm>
            <a:prstGeom prst="line">
              <a:avLst/>
            </a:prstGeom>
            <a:ln w="28575">
              <a:solidFill>
                <a:srgbClr val="00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5"/>
              <a:endCxn id="31" idx="1"/>
            </p:cNvCxnSpPr>
            <p:nvPr/>
          </p:nvCxnSpPr>
          <p:spPr>
            <a:xfrm rot="16200000" flipH="1">
              <a:off x="3394836" y="4680728"/>
              <a:ext cx="215122" cy="286560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</p:cNvCxnSpPr>
            <p:nvPr/>
          </p:nvCxnSpPr>
          <p:spPr>
            <a:xfrm rot="16200000" flipH="1">
              <a:off x="4037778" y="5252231"/>
              <a:ext cx="212751" cy="284189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946836">
              <a:off x="4298948" y="53833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355051" y="4937964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连接符 39"/>
            <p:cNvCxnSpPr>
              <a:endCxn id="39" idx="7"/>
            </p:cNvCxnSpPr>
            <p:nvPr/>
          </p:nvCxnSpPr>
          <p:spPr>
            <a:xfrm rot="5400000">
              <a:off x="2749523" y="4760932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51"/>
          <p:cNvGrpSpPr/>
          <p:nvPr/>
        </p:nvGrpSpPr>
        <p:grpSpPr>
          <a:xfrm>
            <a:off x="3383343" y="4296348"/>
            <a:ext cx="1714512" cy="637516"/>
            <a:chOff x="3383343" y="4144976"/>
            <a:chExt cx="1714512" cy="637516"/>
          </a:xfrm>
        </p:grpSpPr>
        <p:sp>
          <p:nvSpPr>
            <p:cNvPr id="43" name="左大括号 42"/>
            <p:cNvSpPr/>
            <p:nvPr/>
          </p:nvSpPr>
          <p:spPr>
            <a:xfrm rot="7811345">
              <a:off x="4062004" y="3746641"/>
              <a:ext cx="357190" cy="171451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822264">
              <a:off x="4012923" y="414497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兄弟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000760" y="4578502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实际上，是赋予左右分支不同的语义</a:t>
            </a:r>
            <a:endParaRPr lang="zh-CN" altLang="en-US" sz="200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grpSp>
        <p:nvGrpSpPr>
          <p:cNvPr id="17" name="组合 41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5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42911" y="2500306"/>
            <a:ext cx="528641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叉树的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性质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，完全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编号：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714480" y="3405705"/>
            <a:ext cx="2714644" cy="2166435"/>
            <a:chOff x="2500298" y="4000504"/>
            <a:chExt cx="2714644" cy="2166435"/>
          </a:xfrm>
        </p:grpSpPr>
        <p:sp>
          <p:nvSpPr>
            <p:cNvPr id="14" name="椭圆 13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14810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4" idx="4"/>
              <a:endCxn id="15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3"/>
              <a:endCxn id="16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5"/>
              <a:endCxn id="17" idx="1"/>
            </p:cNvCxnSpPr>
            <p:nvPr/>
          </p:nvCxnSpPr>
          <p:spPr>
            <a:xfrm rot="16200000" flipH="1">
              <a:off x="3992142" y="5351087"/>
              <a:ext cx="415745" cy="322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 Box 1028" descr="纸莎草纸"/>
          <p:cNvSpPr txBox="1">
            <a:spLocks noChangeArrowheads="1"/>
          </p:cNvSpPr>
          <p:nvPr/>
        </p:nvSpPr>
        <p:spPr bwMode="auto">
          <a:xfrm>
            <a:off x="428596" y="1476879"/>
            <a:ext cx="5214974" cy="514738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7.3.1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二叉树的顺序存储结构</a:t>
            </a:r>
          </a:p>
        </p:txBody>
      </p:sp>
      <p:sp>
        <p:nvSpPr>
          <p:cNvPr id="13" name="Text Box 15" descr="信纸"/>
          <p:cNvSpPr txBox="1">
            <a:spLocks noChangeArrowheads="1"/>
          </p:cNvSpPr>
          <p:nvPr/>
        </p:nvSpPr>
        <p:spPr bwMode="auto">
          <a:xfrm>
            <a:off x="1857356" y="285728"/>
            <a:ext cx="4429156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的存储结构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97" name="Oval 1225"/>
          <p:cNvSpPr>
            <a:spLocks noChangeArrowheads="1"/>
          </p:cNvSpPr>
          <p:nvPr/>
        </p:nvSpPr>
        <p:spPr bwMode="auto">
          <a:xfrm>
            <a:off x="4211638" y="5492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1098" name="Oval 1226"/>
          <p:cNvSpPr>
            <a:spLocks noChangeArrowheads="1"/>
          </p:cNvSpPr>
          <p:nvPr/>
        </p:nvSpPr>
        <p:spPr bwMode="auto">
          <a:xfrm>
            <a:off x="3203575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1099" name="Oval 1227"/>
          <p:cNvSpPr>
            <a:spLocks noChangeArrowheads="1"/>
          </p:cNvSpPr>
          <p:nvPr/>
        </p:nvSpPr>
        <p:spPr bwMode="auto">
          <a:xfrm>
            <a:off x="5219700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1100" name="Oval 1228"/>
          <p:cNvSpPr>
            <a:spLocks noChangeArrowheads="1"/>
          </p:cNvSpPr>
          <p:nvPr/>
        </p:nvSpPr>
        <p:spPr bwMode="auto">
          <a:xfrm>
            <a:off x="2486025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1101" name="Freeform 1229"/>
          <p:cNvSpPr>
            <a:spLocks/>
          </p:cNvSpPr>
          <p:nvPr/>
        </p:nvSpPr>
        <p:spPr bwMode="auto">
          <a:xfrm>
            <a:off x="3568700" y="863600"/>
            <a:ext cx="666750" cy="4635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292"/>
              </a:cxn>
            </a:cxnLst>
            <a:rect l="0" t="0" r="r" b="b"/>
            <a:pathLst>
              <a:path w="420" h="292">
                <a:moveTo>
                  <a:pt x="420" y="0"/>
                </a:moveTo>
                <a:lnTo>
                  <a:pt x="0" y="29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03" name="Freeform 1231"/>
          <p:cNvSpPr>
            <a:spLocks/>
          </p:cNvSpPr>
          <p:nvPr/>
        </p:nvSpPr>
        <p:spPr bwMode="auto">
          <a:xfrm>
            <a:off x="4629150" y="844550"/>
            <a:ext cx="62865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" y="320"/>
              </a:cxn>
            </a:cxnLst>
            <a:rect l="0" t="0" r="r" b="b"/>
            <a:pathLst>
              <a:path w="396" h="320">
                <a:moveTo>
                  <a:pt x="0" y="0"/>
                </a:moveTo>
                <a:lnTo>
                  <a:pt x="396" y="32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04" name="Oval 1232"/>
          <p:cNvSpPr>
            <a:spLocks noChangeArrowheads="1"/>
          </p:cNvSpPr>
          <p:nvPr/>
        </p:nvSpPr>
        <p:spPr bwMode="auto">
          <a:xfrm>
            <a:off x="3856038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1105" name="Oval 1233"/>
          <p:cNvSpPr>
            <a:spLocks noChangeArrowheads="1"/>
          </p:cNvSpPr>
          <p:nvPr/>
        </p:nvSpPr>
        <p:spPr bwMode="auto">
          <a:xfrm>
            <a:off x="47212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1106" name="Oval 1234"/>
          <p:cNvSpPr>
            <a:spLocks noChangeArrowheads="1"/>
          </p:cNvSpPr>
          <p:nvPr/>
        </p:nvSpPr>
        <p:spPr bwMode="auto">
          <a:xfrm>
            <a:off x="57245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1110" name="Oval 1238"/>
          <p:cNvSpPr>
            <a:spLocks noChangeArrowheads="1"/>
          </p:cNvSpPr>
          <p:nvPr/>
        </p:nvSpPr>
        <p:spPr bwMode="auto">
          <a:xfrm>
            <a:off x="205105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1147" name="Freeform 1275"/>
          <p:cNvSpPr>
            <a:spLocks/>
          </p:cNvSpPr>
          <p:nvPr/>
        </p:nvSpPr>
        <p:spPr bwMode="auto">
          <a:xfrm>
            <a:off x="2819400" y="1619250"/>
            <a:ext cx="438150" cy="46355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292"/>
              </a:cxn>
            </a:cxnLst>
            <a:rect l="0" t="0" r="r" b="b"/>
            <a:pathLst>
              <a:path w="276" h="292">
                <a:moveTo>
                  <a:pt x="276" y="0"/>
                </a:moveTo>
                <a:lnTo>
                  <a:pt x="0" y="29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48" name="Freeform 1276"/>
          <p:cNvSpPr>
            <a:spLocks/>
          </p:cNvSpPr>
          <p:nvPr/>
        </p:nvSpPr>
        <p:spPr bwMode="auto">
          <a:xfrm>
            <a:off x="3600450" y="1612900"/>
            <a:ext cx="38735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" y="276"/>
              </a:cxn>
            </a:cxnLst>
            <a:rect l="0" t="0" r="r" b="b"/>
            <a:pathLst>
              <a:path w="244" h="276">
                <a:moveTo>
                  <a:pt x="0" y="0"/>
                </a:moveTo>
                <a:lnTo>
                  <a:pt x="244" y="27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49" name="Freeform 1277"/>
          <p:cNvSpPr>
            <a:spLocks/>
          </p:cNvSpPr>
          <p:nvPr/>
        </p:nvSpPr>
        <p:spPr bwMode="auto">
          <a:xfrm>
            <a:off x="5022850" y="1638300"/>
            <a:ext cx="254000" cy="406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256"/>
              </a:cxn>
            </a:cxnLst>
            <a:rect l="0" t="0" r="r" b="b"/>
            <a:pathLst>
              <a:path w="160" h="256">
                <a:moveTo>
                  <a:pt x="160" y="0"/>
                </a:moveTo>
                <a:lnTo>
                  <a:pt x="0" y="25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0" name="Freeform 1278"/>
          <p:cNvSpPr>
            <a:spLocks/>
          </p:cNvSpPr>
          <p:nvPr/>
        </p:nvSpPr>
        <p:spPr bwMode="auto">
          <a:xfrm>
            <a:off x="5581650" y="1644650"/>
            <a:ext cx="28575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256"/>
              </a:cxn>
            </a:cxnLst>
            <a:rect l="0" t="0" r="r" b="b"/>
            <a:pathLst>
              <a:path w="180" h="256">
                <a:moveTo>
                  <a:pt x="0" y="0"/>
                </a:moveTo>
                <a:lnTo>
                  <a:pt x="180" y="25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1" name="Oval 1279"/>
          <p:cNvSpPr>
            <a:spLocks noChangeArrowheads="1"/>
          </p:cNvSpPr>
          <p:nvPr/>
        </p:nvSpPr>
        <p:spPr bwMode="auto">
          <a:xfrm>
            <a:off x="284480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1152" name="Oval 1280"/>
          <p:cNvSpPr>
            <a:spLocks noChangeArrowheads="1"/>
          </p:cNvSpPr>
          <p:nvPr/>
        </p:nvSpPr>
        <p:spPr bwMode="auto">
          <a:xfrm>
            <a:off x="349091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1153" name="Oval 1281"/>
          <p:cNvSpPr>
            <a:spLocks noChangeArrowheads="1"/>
          </p:cNvSpPr>
          <p:nvPr/>
        </p:nvSpPr>
        <p:spPr bwMode="auto">
          <a:xfrm>
            <a:off x="428466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1154" name="Freeform 1282"/>
          <p:cNvSpPr>
            <a:spLocks/>
          </p:cNvSpPr>
          <p:nvPr/>
        </p:nvSpPr>
        <p:spPr bwMode="auto">
          <a:xfrm>
            <a:off x="2311400" y="2451100"/>
            <a:ext cx="266700" cy="41275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60"/>
              </a:cxn>
            </a:cxnLst>
            <a:rect l="0" t="0" r="r" b="b"/>
            <a:pathLst>
              <a:path w="168" h="260">
                <a:moveTo>
                  <a:pt x="168" y="0"/>
                </a:moveTo>
                <a:lnTo>
                  <a:pt x="0" y="26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5" name="Freeform 1283"/>
          <p:cNvSpPr>
            <a:spLocks/>
          </p:cNvSpPr>
          <p:nvPr/>
        </p:nvSpPr>
        <p:spPr bwMode="auto">
          <a:xfrm>
            <a:off x="2825750" y="2451100"/>
            <a:ext cx="21590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64"/>
              </a:cxn>
            </a:cxnLst>
            <a:rect l="0" t="0" r="r" b="b"/>
            <a:pathLst>
              <a:path w="136" h="264">
                <a:moveTo>
                  <a:pt x="0" y="0"/>
                </a:moveTo>
                <a:lnTo>
                  <a:pt x="136" y="264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6" name="Freeform 1284"/>
          <p:cNvSpPr>
            <a:spLocks/>
          </p:cNvSpPr>
          <p:nvPr/>
        </p:nvSpPr>
        <p:spPr bwMode="auto">
          <a:xfrm>
            <a:off x="3714750" y="2425700"/>
            <a:ext cx="228600" cy="431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72"/>
              </a:cxn>
            </a:cxnLst>
            <a:rect l="0" t="0" r="r" b="b"/>
            <a:pathLst>
              <a:path w="144" h="272">
                <a:moveTo>
                  <a:pt x="144" y="0"/>
                </a:moveTo>
                <a:lnTo>
                  <a:pt x="0" y="27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7" name="Freeform 1285"/>
          <p:cNvSpPr>
            <a:spLocks/>
          </p:cNvSpPr>
          <p:nvPr/>
        </p:nvSpPr>
        <p:spPr bwMode="auto">
          <a:xfrm>
            <a:off x="4197350" y="2425700"/>
            <a:ext cx="2603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272"/>
              </a:cxn>
            </a:cxnLst>
            <a:rect l="0" t="0" r="r" b="b"/>
            <a:pathLst>
              <a:path w="164" h="272">
                <a:moveTo>
                  <a:pt x="0" y="0"/>
                </a:moveTo>
                <a:lnTo>
                  <a:pt x="164" y="27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20"/>
          <p:cNvGrpSpPr/>
          <p:nvPr/>
        </p:nvGrpSpPr>
        <p:grpSpPr>
          <a:xfrm>
            <a:off x="1785918" y="428604"/>
            <a:ext cx="4679950" cy="2620893"/>
            <a:chOff x="1692275" y="404813"/>
            <a:chExt cx="4679950" cy="2620893"/>
          </a:xfrm>
        </p:grpSpPr>
        <p:sp>
          <p:nvSpPr>
            <p:cNvPr id="81146" name="Text Box 1274"/>
            <p:cNvSpPr txBox="1">
              <a:spLocks noChangeArrowheads="1"/>
            </p:cNvSpPr>
            <p:nvPr/>
          </p:nvSpPr>
          <p:spPr bwMode="auto">
            <a:xfrm>
              <a:off x="4532313" y="404813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1158" name="Text Box 1286"/>
            <p:cNvSpPr txBox="1">
              <a:spLocks noChangeArrowheads="1"/>
            </p:cNvSpPr>
            <p:nvPr/>
          </p:nvSpPr>
          <p:spPr bwMode="auto">
            <a:xfrm>
              <a:off x="2916238" y="10874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1159" name="Text Box 1287"/>
            <p:cNvSpPr txBox="1">
              <a:spLocks noChangeArrowheads="1"/>
            </p:cNvSpPr>
            <p:nvPr/>
          </p:nvSpPr>
          <p:spPr bwMode="auto">
            <a:xfrm>
              <a:off x="2124075" y="1879600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1160" name="Text Box 1288"/>
            <p:cNvSpPr txBox="1">
              <a:spLocks noChangeArrowheads="1"/>
            </p:cNvSpPr>
            <p:nvPr/>
          </p:nvSpPr>
          <p:spPr bwMode="auto">
            <a:xfrm>
              <a:off x="1692275" y="2671763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81161" name="Text Box 1289"/>
            <p:cNvSpPr txBox="1">
              <a:spLocks noChangeArrowheads="1"/>
            </p:cNvSpPr>
            <p:nvPr/>
          </p:nvSpPr>
          <p:spPr bwMode="auto">
            <a:xfrm>
              <a:off x="2555875" y="2636838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81162" name="Text Box 1290"/>
            <p:cNvSpPr txBox="1">
              <a:spLocks noChangeArrowheads="1"/>
            </p:cNvSpPr>
            <p:nvPr/>
          </p:nvSpPr>
          <p:spPr bwMode="auto">
            <a:xfrm>
              <a:off x="3203575" y="2584450"/>
              <a:ext cx="504825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81163" name="Text Box 1291"/>
            <p:cNvSpPr txBox="1">
              <a:spLocks noChangeArrowheads="1"/>
            </p:cNvSpPr>
            <p:nvPr/>
          </p:nvSpPr>
          <p:spPr bwMode="auto">
            <a:xfrm>
              <a:off x="4471988" y="2600325"/>
              <a:ext cx="47786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81164" name="Text Box 1292"/>
            <p:cNvSpPr txBox="1">
              <a:spLocks noChangeArrowheads="1"/>
            </p:cNvSpPr>
            <p:nvPr/>
          </p:nvSpPr>
          <p:spPr bwMode="auto">
            <a:xfrm>
              <a:off x="4067175" y="1773238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1165" name="Text Box 1293"/>
            <p:cNvSpPr txBox="1">
              <a:spLocks noChangeArrowheads="1"/>
            </p:cNvSpPr>
            <p:nvPr/>
          </p:nvSpPr>
          <p:spPr bwMode="auto">
            <a:xfrm>
              <a:off x="4500563" y="1773238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81166" name="Text Box 1294"/>
            <p:cNvSpPr txBox="1">
              <a:spLocks noChangeArrowheads="1"/>
            </p:cNvSpPr>
            <p:nvPr/>
          </p:nvSpPr>
          <p:spPr bwMode="auto">
            <a:xfrm>
              <a:off x="5940425" y="1743075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1167" name="Text Box 1295"/>
            <p:cNvSpPr txBox="1">
              <a:spLocks noChangeArrowheads="1"/>
            </p:cNvSpPr>
            <p:nvPr/>
          </p:nvSpPr>
          <p:spPr bwMode="auto">
            <a:xfrm>
              <a:off x="5435600" y="981075"/>
              <a:ext cx="431800" cy="3539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3" name="组合 119"/>
          <p:cNvGrpSpPr/>
          <p:nvPr/>
        </p:nvGrpSpPr>
        <p:grpSpPr>
          <a:xfrm>
            <a:off x="1428728" y="4191000"/>
            <a:ext cx="6581799" cy="334963"/>
            <a:chOff x="1490663" y="4191000"/>
            <a:chExt cx="6248400" cy="334963"/>
          </a:xfrm>
        </p:grpSpPr>
        <p:sp>
          <p:nvSpPr>
            <p:cNvPr id="80942" name="Rectangle 1070"/>
            <p:cNvSpPr>
              <a:spLocks noChangeArrowheads="1"/>
            </p:cNvSpPr>
            <p:nvPr/>
          </p:nvSpPr>
          <p:spPr bwMode="auto">
            <a:xfrm>
              <a:off x="7069947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80943" name="Rectangle 1071"/>
            <p:cNvSpPr>
              <a:spLocks noChangeArrowheads="1"/>
            </p:cNvSpPr>
            <p:nvPr/>
          </p:nvSpPr>
          <p:spPr bwMode="auto">
            <a:xfrm>
              <a:off x="6706691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80944" name="Rectangle 1072"/>
            <p:cNvSpPr>
              <a:spLocks noChangeArrowheads="1"/>
            </p:cNvSpPr>
            <p:nvPr/>
          </p:nvSpPr>
          <p:spPr bwMode="auto">
            <a:xfrm>
              <a:off x="629980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</a:p>
          </p:txBody>
        </p:sp>
        <p:sp>
          <p:nvSpPr>
            <p:cNvPr id="80945" name="Rectangle 1073"/>
            <p:cNvSpPr>
              <a:spLocks noChangeArrowheads="1"/>
            </p:cNvSpPr>
            <p:nvPr/>
          </p:nvSpPr>
          <p:spPr bwMode="auto">
            <a:xfrm>
              <a:off x="5963539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80946" name="Rectangle 1074"/>
            <p:cNvSpPr>
              <a:spLocks noChangeArrowheads="1"/>
            </p:cNvSpPr>
            <p:nvPr/>
          </p:nvSpPr>
          <p:spPr bwMode="auto">
            <a:xfrm>
              <a:off x="5502540" y="4191000"/>
              <a:ext cx="4429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80947" name="Rectangle 1075"/>
            <p:cNvSpPr>
              <a:spLocks noChangeArrowheads="1"/>
            </p:cNvSpPr>
            <p:nvPr/>
          </p:nvSpPr>
          <p:spPr bwMode="auto">
            <a:xfrm>
              <a:off x="5077572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80948" name="Rectangle 1076"/>
            <p:cNvSpPr>
              <a:spLocks noChangeArrowheads="1"/>
            </p:cNvSpPr>
            <p:nvPr/>
          </p:nvSpPr>
          <p:spPr bwMode="auto">
            <a:xfrm>
              <a:off x="4712106" y="4191000"/>
              <a:ext cx="40163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80949" name="Rectangle 1077"/>
            <p:cNvSpPr>
              <a:spLocks noChangeArrowheads="1"/>
            </p:cNvSpPr>
            <p:nvPr/>
          </p:nvSpPr>
          <p:spPr bwMode="auto">
            <a:xfrm>
              <a:off x="4316615" y="4191000"/>
              <a:ext cx="45878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80950" name="Rectangle 1078"/>
            <p:cNvSpPr>
              <a:spLocks noChangeArrowheads="1"/>
            </p:cNvSpPr>
            <p:nvPr/>
          </p:nvSpPr>
          <p:spPr bwMode="auto">
            <a:xfrm>
              <a:off x="3917048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80951" name="Rectangle 1079"/>
            <p:cNvSpPr>
              <a:spLocks noChangeArrowheads="1"/>
            </p:cNvSpPr>
            <p:nvPr/>
          </p:nvSpPr>
          <p:spPr bwMode="auto">
            <a:xfrm>
              <a:off x="357346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80952" name="Rectangle 1080"/>
            <p:cNvSpPr>
              <a:spLocks noChangeArrowheads="1"/>
            </p:cNvSpPr>
            <p:nvPr/>
          </p:nvSpPr>
          <p:spPr bwMode="auto">
            <a:xfrm>
              <a:off x="31575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0953" name="Rectangle 1081"/>
            <p:cNvSpPr>
              <a:spLocks noChangeArrowheads="1"/>
            </p:cNvSpPr>
            <p:nvPr/>
          </p:nvSpPr>
          <p:spPr bwMode="auto">
            <a:xfrm>
              <a:off x="27400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80954" name="Rectangle 1082"/>
            <p:cNvSpPr>
              <a:spLocks noChangeArrowheads="1"/>
            </p:cNvSpPr>
            <p:nvPr/>
          </p:nvSpPr>
          <p:spPr bwMode="auto">
            <a:xfrm>
              <a:off x="236931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0955" name="Rectangle 1083"/>
            <p:cNvSpPr>
              <a:spLocks noChangeArrowheads="1"/>
            </p:cNvSpPr>
            <p:nvPr/>
          </p:nvSpPr>
          <p:spPr bwMode="auto">
            <a:xfrm>
              <a:off x="1967816" y="4191000"/>
              <a:ext cx="3651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80956" name="Rectangle 1084"/>
            <p:cNvSpPr>
              <a:spLocks noChangeArrowheads="1"/>
            </p:cNvSpPr>
            <p:nvPr/>
          </p:nvSpPr>
          <p:spPr bwMode="auto">
            <a:xfrm>
              <a:off x="1544919" y="4191000"/>
              <a:ext cx="33909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0957" name="Line 1085"/>
            <p:cNvSpPr>
              <a:spLocks noChangeShapeType="1"/>
            </p:cNvSpPr>
            <p:nvPr/>
          </p:nvSpPr>
          <p:spPr bwMode="auto">
            <a:xfrm>
              <a:off x="1490663" y="4525963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58" name="Line 1086"/>
            <p:cNvSpPr>
              <a:spLocks noChangeShapeType="1"/>
            </p:cNvSpPr>
            <p:nvPr/>
          </p:nvSpPr>
          <p:spPr bwMode="auto">
            <a:xfrm>
              <a:off x="14906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3" name="Line 1101"/>
            <p:cNvSpPr>
              <a:spLocks noChangeShapeType="1"/>
            </p:cNvSpPr>
            <p:nvPr/>
          </p:nvSpPr>
          <p:spPr bwMode="auto">
            <a:xfrm>
              <a:off x="77390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4" name="Line 1102"/>
            <p:cNvSpPr>
              <a:spLocks noChangeShapeType="1"/>
            </p:cNvSpPr>
            <p:nvPr/>
          </p:nvSpPr>
          <p:spPr bwMode="auto">
            <a:xfrm>
              <a:off x="4379913" y="4191000"/>
              <a:ext cx="458788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5" name="Line 1103"/>
            <p:cNvSpPr>
              <a:spLocks noChangeShapeType="1"/>
            </p:cNvSpPr>
            <p:nvPr/>
          </p:nvSpPr>
          <p:spPr bwMode="auto">
            <a:xfrm>
              <a:off x="1490663" y="4191000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6" name="Line 1104"/>
            <p:cNvSpPr>
              <a:spLocks noChangeShapeType="1"/>
            </p:cNvSpPr>
            <p:nvPr/>
          </p:nvSpPr>
          <p:spPr bwMode="auto">
            <a:xfrm>
              <a:off x="4838701" y="4191000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7" name="Line 1135"/>
            <p:cNvSpPr>
              <a:spLocks noChangeShapeType="1"/>
            </p:cNvSpPr>
            <p:nvPr/>
          </p:nvSpPr>
          <p:spPr bwMode="auto">
            <a:xfrm>
              <a:off x="1958976" y="4525963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8" name="Line 1136"/>
            <p:cNvSpPr>
              <a:spLocks noChangeShapeType="1"/>
            </p:cNvSpPr>
            <p:nvPr/>
          </p:nvSpPr>
          <p:spPr bwMode="auto">
            <a:xfrm>
              <a:off x="23241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9" name="Line 1137"/>
            <p:cNvSpPr>
              <a:spLocks noChangeShapeType="1"/>
            </p:cNvSpPr>
            <p:nvPr/>
          </p:nvSpPr>
          <p:spPr bwMode="auto">
            <a:xfrm>
              <a:off x="27400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0" name="Line 1138"/>
            <p:cNvSpPr>
              <a:spLocks noChangeShapeType="1"/>
            </p:cNvSpPr>
            <p:nvPr/>
          </p:nvSpPr>
          <p:spPr bwMode="auto">
            <a:xfrm>
              <a:off x="31575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1" name="Line 1139"/>
            <p:cNvSpPr>
              <a:spLocks noChangeShapeType="1"/>
            </p:cNvSpPr>
            <p:nvPr/>
          </p:nvSpPr>
          <p:spPr bwMode="auto">
            <a:xfrm>
              <a:off x="3573463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2" name="Line 1140"/>
            <p:cNvSpPr>
              <a:spLocks noChangeShapeType="1"/>
            </p:cNvSpPr>
            <p:nvPr/>
          </p:nvSpPr>
          <p:spPr bwMode="auto">
            <a:xfrm>
              <a:off x="3989388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3" name="Line 1141"/>
            <p:cNvSpPr>
              <a:spLocks noChangeShapeType="1"/>
            </p:cNvSpPr>
            <p:nvPr/>
          </p:nvSpPr>
          <p:spPr bwMode="auto">
            <a:xfrm>
              <a:off x="4379913" y="4525963"/>
              <a:ext cx="45878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4" name="Line 1142"/>
            <p:cNvSpPr>
              <a:spLocks noChangeShapeType="1"/>
            </p:cNvSpPr>
            <p:nvPr/>
          </p:nvSpPr>
          <p:spPr bwMode="auto">
            <a:xfrm>
              <a:off x="4838701" y="4525963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5" name="Line 1143"/>
            <p:cNvSpPr>
              <a:spLocks noChangeShapeType="1"/>
            </p:cNvSpPr>
            <p:nvPr/>
          </p:nvSpPr>
          <p:spPr bwMode="auto">
            <a:xfrm>
              <a:off x="52403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6" name="Line 1144"/>
            <p:cNvSpPr>
              <a:spLocks noChangeShapeType="1"/>
            </p:cNvSpPr>
            <p:nvPr/>
          </p:nvSpPr>
          <p:spPr bwMode="auto">
            <a:xfrm>
              <a:off x="5656263" y="4525963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7" name="Line 1145"/>
            <p:cNvSpPr>
              <a:spLocks noChangeShapeType="1"/>
            </p:cNvSpPr>
            <p:nvPr/>
          </p:nvSpPr>
          <p:spPr bwMode="auto">
            <a:xfrm>
              <a:off x="6099176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8" name="Line 1146"/>
            <p:cNvSpPr>
              <a:spLocks noChangeShapeType="1"/>
            </p:cNvSpPr>
            <p:nvPr/>
          </p:nvSpPr>
          <p:spPr bwMode="auto">
            <a:xfrm>
              <a:off x="64897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9" name="Line 1147"/>
            <p:cNvSpPr>
              <a:spLocks noChangeShapeType="1"/>
            </p:cNvSpPr>
            <p:nvPr/>
          </p:nvSpPr>
          <p:spPr bwMode="auto">
            <a:xfrm>
              <a:off x="69056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20" name="Line 1148"/>
            <p:cNvSpPr>
              <a:spLocks noChangeShapeType="1"/>
            </p:cNvSpPr>
            <p:nvPr/>
          </p:nvSpPr>
          <p:spPr bwMode="auto">
            <a:xfrm>
              <a:off x="73231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68" name="Line 1196"/>
            <p:cNvSpPr>
              <a:spLocks noChangeShapeType="1"/>
            </p:cNvSpPr>
            <p:nvPr/>
          </p:nvSpPr>
          <p:spPr bwMode="auto">
            <a:xfrm>
              <a:off x="1958976" y="4191000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69" name="Line 1197"/>
            <p:cNvSpPr>
              <a:spLocks noChangeShapeType="1"/>
            </p:cNvSpPr>
            <p:nvPr/>
          </p:nvSpPr>
          <p:spPr bwMode="auto">
            <a:xfrm>
              <a:off x="23241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0" name="Line 1198"/>
            <p:cNvSpPr>
              <a:spLocks noChangeShapeType="1"/>
            </p:cNvSpPr>
            <p:nvPr/>
          </p:nvSpPr>
          <p:spPr bwMode="auto">
            <a:xfrm>
              <a:off x="27400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1" name="Line 1199"/>
            <p:cNvSpPr>
              <a:spLocks noChangeShapeType="1"/>
            </p:cNvSpPr>
            <p:nvPr/>
          </p:nvSpPr>
          <p:spPr bwMode="auto">
            <a:xfrm>
              <a:off x="31575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2" name="Line 1200"/>
            <p:cNvSpPr>
              <a:spLocks noChangeShapeType="1"/>
            </p:cNvSpPr>
            <p:nvPr/>
          </p:nvSpPr>
          <p:spPr bwMode="auto">
            <a:xfrm>
              <a:off x="3573463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3" name="Line 1201"/>
            <p:cNvSpPr>
              <a:spLocks noChangeShapeType="1"/>
            </p:cNvSpPr>
            <p:nvPr/>
          </p:nvSpPr>
          <p:spPr bwMode="auto">
            <a:xfrm>
              <a:off x="3989388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4" name="Line 1202"/>
            <p:cNvSpPr>
              <a:spLocks noChangeShapeType="1"/>
            </p:cNvSpPr>
            <p:nvPr/>
          </p:nvSpPr>
          <p:spPr bwMode="auto">
            <a:xfrm>
              <a:off x="52403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5" name="Line 1203"/>
            <p:cNvSpPr>
              <a:spLocks noChangeShapeType="1"/>
            </p:cNvSpPr>
            <p:nvPr/>
          </p:nvSpPr>
          <p:spPr bwMode="auto">
            <a:xfrm>
              <a:off x="5656263" y="4191000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6" name="Line 1204"/>
            <p:cNvSpPr>
              <a:spLocks noChangeShapeType="1"/>
            </p:cNvSpPr>
            <p:nvPr/>
          </p:nvSpPr>
          <p:spPr bwMode="auto">
            <a:xfrm>
              <a:off x="6099176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7" name="Line 1205"/>
            <p:cNvSpPr>
              <a:spLocks noChangeShapeType="1"/>
            </p:cNvSpPr>
            <p:nvPr/>
          </p:nvSpPr>
          <p:spPr bwMode="auto">
            <a:xfrm>
              <a:off x="64897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8" name="Line 1206"/>
            <p:cNvSpPr>
              <a:spLocks noChangeShapeType="1"/>
            </p:cNvSpPr>
            <p:nvPr/>
          </p:nvSpPr>
          <p:spPr bwMode="auto">
            <a:xfrm>
              <a:off x="69056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9" name="Line 1207"/>
            <p:cNvSpPr>
              <a:spLocks noChangeShapeType="1"/>
            </p:cNvSpPr>
            <p:nvPr/>
          </p:nvSpPr>
          <p:spPr bwMode="auto">
            <a:xfrm>
              <a:off x="73231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1082" name="Text Box 1210"/>
          <p:cNvSpPr txBox="1">
            <a:spLocks noChangeArrowheads="1"/>
          </p:cNvSpPr>
          <p:nvPr/>
        </p:nvSpPr>
        <p:spPr bwMode="auto">
          <a:xfrm>
            <a:off x="2071670" y="5286388"/>
            <a:ext cx="4521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顺序存储结构（不用下标为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的元素）</a:t>
            </a:r>
          </a:p>
        </p:txBody>
      </p:sp>
      <p:sp>
        <p:nvSpPr>
          <p:cNvPr id="81168" name="AutoShape 1296"/>
          <p:cNvSpPr>
            <a:spLocks noChangeArrowheads="1"/>
          </p:cNvSpPr>
          <p:nvPr/>
        </p:nvSpPr>
        <p:spPr bwMode="auto">
          <a:xfrm>
            <a:off x="4495804" y="3500438"/>
            <a:ext cx="219072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70" name="Text Box 1298"/>
          <p:cNvSpPr txBox="1">
            <a:spLocks noChangeArrowheads="1"/>
          </p:cNvSpPr>
          <p:nvPr/>
        </p:nvSpPr>
        <p:spPr bwMode="auto">
          <a:xfrm>
            <a:off x="507663" y="825509"/>
            <a:ext cx="492443" cy="460375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完全二叉树的顺序存储结构</a:t>
            </a: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1428728" y="4572008"/>
          <a:ext cx="628654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lang="zh-CN" altLang="en-US" sz="18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800" b="0" i="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800" b="0" i="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800" b="0" i="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1800" b="0" i="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82" grpId="0"/>
      <p:bldP spid="811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71472" y="1000108"/>
            <a:ext cx="7929618" cy="45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叉树是可以采用树的逻辑结构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法，其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表示法如下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785926"/>
            <a:ext cx="3143272" cy="1910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树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形表示法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文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氏图表示法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凹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入表示法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括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号表示法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100" y="414338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需要针对二叉树的特点稍做改变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3060679" y="1500175"/>
            <a:ext cx="428627" cy="571503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5489569" y="1428736"/>
            <a:ext cx="428629" cy="57150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4418000" y="714356"/>
            <a:ext cx="785817" cy="42862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30" name="Oval 2"/>
          <p:cNvSpPr>
            <a:spLocks noChangeArrowheads="1"/>
          </p:cNvSpPr>
          <p:nvPr/>
        </p:nvSpPr>
        <p:spPr bwMode="auto">
          <a:xfrm>
            <a:off x="3989372" y="422275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 dirty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2754307" y="1141413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3402007" y="1989138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5130829" y="1069975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5775322" y="1933575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E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5561008" y="2858850"/>
            <a:ext cx="432000" cy="432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</a:t>
            </a: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3132115" y="714356"/>
            <a:ext cx="857255" cy="50006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5775321" y="2357430"/>
            <a:ext cx="142876" cy="50006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5929322" y="285728"/>
            <a:ext cx="2928958" cy="1093776"/>
          </a:xfrm>
          <a:prstGeom prst="wedgeRoundRectCallout">
            <a:avLst>
              <a:gd name="adj1" fmla="val -46379"/>
              <a:gd name="adj2" fmla="val 8658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Ins="0"/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一般的二叉树先</a:t>
            </a:r>
            <a:r>
              <a:rPr lang="zh-CN" altLang="en-US" sz="200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en-US" sz="20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空结点补</a:t>
            </a:r>
            <a:r>
              <a:rPr lang="zh-CN" altLang="en-US" sz="20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全成为</a:t>
            </a:r>
            <a:r>
              <a:rPr lang="zh-CN" altLang="en-US" sz="200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完全</a:t>
            </a:r>
            <a:r>
              <a:rPr lang="zh-CN" altLang="en-US" sz="20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二叉树，然后对结点编号</a:t>
            </a:r>
            <a:endParaRPr lang="zh-CN" altLang="en-US" sz="2000" dirty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507659" y="473078"/>
            <a:ext cx="492443" cy="50990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华文中宋" pitchFamily="2" charset="-122"/>
                <a:cs typeface="Consolas" pitchFamily="49" charset="0"/>
              </a:rPr>
              <a:t>非完全二叉树的顺序存储结构</a:t>
            </a: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1285881" y="5286388"/>
            <a:ext cx="4714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ElemType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SqBTree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[MaxSize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297913" y="5726125"/>
            <a:ext cx="43576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SqBTree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bt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="#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ABD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######</a:t>
            </a:r>
            <a:r>
              <a:rPr lang="en-US" altLang="zh-CN" sz="18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";</a:t>
            </a:r>
          </a:p>
        </p:txBody>
      </p:sp>
      <p:sp>
        <p:nvSpPr>
          <p:cNvPr id="201774" name="AutoShape 46"/>
          <p:cNvSpPr>
            <a:spLocks noChangeArrowheads="1"/>
          </p:cNvSpPr>
          <p:nvPr/>
        </p:nvSpPr>
        <p:spPr bwMode="auto">
          <a:xfrm>
            <a:off x="4143372" y="3571876"/>
            <a:ext cx="285752" cy="396562"/>
          </a:xfrm>
          <a:prstGeom prst="downArrow">
            <a:avLst>
              <a:gd name="adj1" fmla="val 50000"/>
              <a:gd name="adj2" fmla="val 28168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304902" y="4633930"/>
          <a:ext cx="7000924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zh-CN" altLang="en-US" sz="2000" b="0" i="0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33"/>
          <p:cNvGrpSpPr/>
          <p:nvPr/>
        </p:nvGrpSpPr>
        <p:grpSpPr>
          <a:xfrm>
            <a:off x="1285852" y="4286256"/>
            <a:ext cx="7081865" cy="334963"/>
            <a:chOff x="1409678" y="4601139"/>
            <a:chExt cx="7081865" cy="334963"/>
          </a:xfrm>
        </p:grpSpPr>
        <p:sp>
          <p:nvSpPr>
            <p:cNvPr id="50" name="Rectangle 1071"/>
            <p:cNvSpPr>
              <a:spLocks noChangeArrowheads="1"/>
            </p:cNvSpPr>
            <p:nvPr/>
          </p:nvSpPr>
          <p:spPr bwMode="auto">
            <a:xfrm>
              <a:off x="7880225" y="4601139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1" name="Rectangle 1072"/>
            <p:cNvSpPr>
              <a:spLocks noChangeArrowheads="1"/>
            </p:cNvSpPr>
            <p:nvPr/>
          </p:nvSpPr>
          <p:spPr bwMode="auto">
            <a:xfrm>
              <a:off x="7413708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</a:p>
          </p:txBody>
        </p:sp>
        <p:sp>
          <p:nvSpPr>
            <p:cNvPr id="52" name="Rectangle 1073"/>
            <p:cNvSpPr>
              <a:spLocks noChangeArrowheads="1"/>
            </p:cNvSpPr>
            <p:nvPr/>
          </p:nvSpPr>
          <p:spPr bwMode="auto">
            <a:xfrm>
              <a:off x="6905964" y="4601139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53" name="Rectangle 1074"/>
            <p:cNvSpPr>
              <a:spLocks noChangeArrowheads="1"/>
            </p:cNvSpPr>
            <p:nvPr/>
          </p:nvSpPr>
          <p:spPr bwMode="auto">
            <a:xfrm>
              <a:off x="6403971" y="4601139"/>
              <a:ext cx="50199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4" name="Rectangle 1075"/>
            <p:cNvSpPr>
              <a:spLocks noChangeArrowheads="1"/>
            </p:cNvSpPr>
            <p:nvPr/>
          </p:nvSpPr>
          <p:spPr bwMode="auto">
            <a:xfrm>
              <a:off x="5913517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5426556" y="4601139"/>
              <a:ext cx="455212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4906571" y="4601139"/>
              <a:ext cx="51998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57" name="Rectangle 1078"/>
            <p:cNvSpPr>
              <a:spLocks noChangeArrowheads="1"/>
            </p:cNvSpPr>
            <p:nvPr/>
          </p:nvSpPr>
          <p:spPr bwMode="auto">
            <a:xfrm>
              <a:off x="4454429" y="4601139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8" name="Rectangle 1079"/>
            <p:cNvSpPr>
              <a:spLocks noChangeArrowheads="1"/>
            </p:cNvSpPr>
            <p:nvPr/>
          </p:nvSpPr>
          <p:spPr bwMode="auto">
            <a:xfrm>
              <a:off x="3932225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59" name="Rectangle 1080"/>
            <p:cNvSpPr>
              <a:spLocks noChangeArrowheads="1"/>
            </p:cNvSpPr>
            <p:nvPr/>
          </p:nvSpPr>
          <p:spPr bwMode="auto">
            <a:xfrm>
              <a:off x="3422720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60" name="Rectangle 1081"/>
            <p:cNvSpPr>
              <a:spLocks noChangeArrowheads="1"/>
            </p:cNvSpPr>
            <p:nvPr/>
          </p:nvSpPr>
          <p:spPr bwMode="auto">
            <a:xfrm>
              <a:off x="2920942" y="4601139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61" name="Rectangle 1082"/>
            <p:cNvSpPr>
              <a:spLocks noChangeArrowheads="1"/>
            </p:cNvSpPr>
            <p:nvPr/>
          </p:nvSpPr>
          <p:spPr bwMode="auto">
            <a:xfrm>
              <a:off x="2449537" y="4601139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2" name="Rectangle 1083"/>
            <p:cNvSpPr>
              <a:spLocks noChangeArrowheads="1"/>
            </p:cNvSpPr>
            <p:nvPr/>
          </p:nvSpPr>
          <p:spPr bwMode="auto">
            <a:xfrm>
              <a:off x="1963738" y="4601139"/>
              <a:ext cx="41382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63" name="Rectangle 1084"/>
            <p:cNvSpPr>
              <a:spLocks noChangeArrowheads="1"/>
            </p:cNvSpPr>
            <p:nvPr/>
          </p:nvSpPr>
          <p:spPr bwMode="auto">
            <a:xfrm>
              <a:off x="1409678" y="4601139"/>
              <a:ext cx="53078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409678" y="4936102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409678" y="4601139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101"/>
            <p:cNvSpPr>
              <a:spLocks noChangeShapeType="1"/>
            </p:cNvSpPr>
            <p:nvPr/>
          </p:nvSpPr>
          <p:spPr bwMode="auto">
            <a:xfrm>
              <a:off x="8491543" y="4601139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02"/>
            <p:cNvSpPr>
              <a:spLocks noChangeShapeType="1"/>
            </p:cNvSpPr>
            <p:nvPr/>
          </p:nvSpPr>
          <p:spPr bwMode="auto">
            <a:xfrm>
              <a:off x="4684321" y="4601139"/>
              <a:ext cx="519985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103"/>
            <p:cNvSpPr>
              <a:spLocks noChangeShapeType="1"/>
            </p:cNvSpPr>
            <p:nvPr/>
          </p:nvSpPr>
          <p:spPr bwMode="auto">
            <a:xfrm>
              <a:off x="1409678" y="4601139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104"/>
            <p:cNvSpPr>
              <a:spLocks noChangeShapeType="1"/>
            </p:cNvSpPr>
            <p:nvPr/>
          </p:nvSpPr>
          <p:spPr bwMode="auto">
            <a:xfrm>
              <a:off x="5204306" y="4601139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135"/>
            <p:cNvSpPr>
              <a:spLocks noChangeShapeType="1"/>
            </p:cNvSpPr>
            <p:nvPr/>
          </p:nvSpPr>
          <p:spPr bwMode="auto">
            <a:xfrm>
              <a:off x="1940459" y="4936102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136"/>
            <p:cNvSpPr>
              <a:spLocks noChangeShapeType="1"/>
            </p:cNvSpPr>
            <p:nvPr/>
          </p:nvSpPr>
          <p:spPr bwMode="auto">
            <a:xfrm>
              <a:off x="2354287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137"/>
            <p:cNvSpPr>
              <a:spLocks noChangeShapeType="1"/>
            </p:cNvSpPr>
            <p:nvPr/>
          </p:nvSpPr>
          <p:spPr bwMode="auto">
            <a:xfrm>
              <a:off x="2825692" y="4936102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138"/>
            <p:cNvSpPr>
              <a:spLocks noChangeShapeType="1"/>
            </p:cNvSpPr>
            <p:nvPr/>
          </p:nvSpPr>
          <p:spPr bwMode="auto">
            <a:xfrm>
              <a:off x="3298895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1139"/>
            <p:cNvSpPr>
              <a:spLocks noChangeShapeType="1"/>
            </p:cNvSpPr>
            <p:nvPr/>
          </p:nvSpPr>
          <p:spPr bwMode="auto">
            <a:xfrm>
              <a:off x="3770300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140"/>
            <p:cNvSpPr>
              <a:spLocks noChangeShapeType="1"/>
            </p:cNvSpPr>
            <p:nvPr/>
          </p:nvSpPr>
          <p:spPr bwMode="auto">
            <a:xfrm>
              <a:off x="4241704" y="4936102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141"/>
            <p:cNvSpPr>
              <a:spLocks noChangeShapeType="1"/>
            </p:cNvSpPr>
            <p:nvPr/>
          </p:nvSpPr>
          <p:spPr bwMode="auto">
            <a:xfrm>
              <a:off x="4684321" y="4936102"/>
              <a:ext cx="51998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142"/>
            <p:cNvSpPr>
              <a:spLocks noChangeShapeType="1"/>
            </p:cNvSpPr>
            <p:nvPr/>
          </p:nvSpPr>
          <p:spPr bwMode="auto">
            <a:xfrm>
              <a:off x="5204306" y="4936102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143"/>
            <p:cNvSpPr>
              <a:spLocks noChangeShapeType="1"/>
            </p:cNvSpPr>
            <p:nvPr/>
          </p:nvSpPr>
          <p:spPr bwMode="auto">
            <a:xfrm>
              <a:off x="5659517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144"/>
            <p:cNvSpPr>
              <a:spLocks noChangeShapeType="1"/>
            </p:cNvSpPr>
            <p:nvPr/>
          </p:nvSpPr>
          <p:spPr bwMode="auto">
            <a:xfrm>
              <a:off x="6130921" y="4936102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1145"/>
            <p:cNvSpPr>
              <a:spLocks noChangeShapeType="1"/>
            </p:cNvSpPr>
            <p:nvPr/>
          </p:nvSpPr>
          <p:spPr bwMode="auto">
            <a:xfrm>
              <a:off x="6632914" y="4936102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1146"/>
            <p:cNvSpPr>
              <a:spLocks noChangeShapeType="1"/>
            </p:cNvSpPr>
            <p:nvPr/>
          </p:nvSpPr>
          <p:spPr bwMode="auto">
            <a:xfrm>
              <a:off x="7075530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147"/>
            <p:cNvSpPr>
              <a:spLocks noChangeShapeType="1"/>
            </p:cNvSpPr>
            <p:nvPr/>
          </p:nvSpPr>
          <p:spPr bwMode="auto">
            <a:xfrm>
              <a:off x="7546935" y="4936102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148"/>
            <p:cNvSpPr>
              <a:spLocks noChangeShapeType="1"/>
            </p:cNvSpPr>
            <p:nvPr/>
          </p:nvSpPr>
          <p:spPr bwMode="auto">
            <a:xfrm>
              <a:off x="8020138" y="4936102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196"/>
            <p:cNvSpPr>
              <a:spLocks noChangeShapeType="1"/>
            </p:cNvSpPr>
            <p:nvPr/>
          </p:nvSpPr>
          <p:spPr bwMode="auto">
            <a:xfrm>
              <a:off x="1940459" y="4601139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197"/>
            <p:cNvSpPr>
              <a:spLocks noChangeShapeType="1"/>
            </p:cNvSpPr>
            <p:nvPr/>
          </p:nvSpPr>
          <p:spPr bwMode="auto">
            <a:xfrm>
              <a:off x="2354287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198"/>
            <p:cNvSpPr>
              <a:spLocks noChangeShapeType="1"/>
            </p:cNvSpPr>
            <p:nvPr/>
          </p:nvSpPr>
          <p:spPr bwMode="auto">
            <a:xfrm>
              <a:off x="2825692" y="4601139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199"/>
            <p:cNvSpPr>
              <a:spLocks noChangeShapeType="1"/>
            </p:cNvSpPr>
            <p:nvPr/>
          </p:nvSpPr>
          <p:spPr bwMode="auto">
            <a:xfrm>
              <a:off x="3298895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200"/>
            <p:cNvSpPr>
              <a:spLocks noChangeShapeType="1"/>
            </p:cNvSpPr>
            <p:nvPr/>
          </p:nvSpPr>
          <p:spPr bwMode="auto">
            <a:xfrm>
              <a:off x="3770300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201"/>
            <p:cNvSpPr>
              <a:spLocks noChangeShapeType="1"/>
            </p:cNvSpPr>
            <p:nvPr/>
          </p:nvSpPr>
          <p:spPr bwMode="auto">
            <a:xfrm>
              <a:off x="4241704" y="4601139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202"/>
            <p:cNvSpPr>
              <a:spLocks noChangeShapeType="1"/>
            </p:cNvSpPr>
            <p:nvPr/>
          </p:nvSpPr>
          <p:spPr bwMode="auto">
            <a:xfrm>
              <a:off x="5659517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Line 1203"/>
            <p:cNvSpPr>
              <a:spLocks noChangeShapeType="1"/>
            </p:cNvSpPr>
            <p:nvPr/>
          </p:nvSpPr>
          <p:spPr bwMode="auto">
            <a:xfrm>
              <a:off x="6130921" y="4601139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204"/>
            <p:cNvSpPr>
              <a:spLocks noChangeShapeType="1"/>
            </p:cNvSpPr>
            <p:nvPr/>
          </p:nvSpPr>
          <p:spPr bwMode="auto">
            <a:xfrm>
              <a:off x="6632914" y="4601139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05"/>
            <p:cNvSpPr>
              <a:spLocks noChangeShapeType="1"/>
            </p:cNvSpPr>
            <p:nvPr/>
          </p:nvSpPr>
          <p:spPr bwMode="auto">
            <a:xfrm>
              <a:off x="7075530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206"/>
            <p:cNvSpPr>
              <a:spLocks noChangeShapeType="1"/>
            </p:cNvSpPr>
            <p:nvPr/>
          </p:nvSpPr>
          <p:spPr bwMode="auto">
            <a:xfrm>
              <a:off x="7546935" y="4601139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207"/>
            <p:cNvSpPr>
              <a:spLocks noChangeShapeType="1"/>
            </p:cNvSpPr>
            <p:nvPr/>
          </p:nvSpPr>
          <p:spPr bwMode="auto">
            <a:xfrm>
              <a:off x="8020138" y="4601139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7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99"/>
          <p:cNvGrpSpPr/>
          <p:nvPr/>
        </p:nvGrpSpPr>
        <p:grpSpPr>
          <a:xfrm>
            <a:off x="5857884" y="5500702"/>
            <a:ext cx="2643206" cy="571504"/>
            <a:chOff x="6143636" y="5500702"/>
            <a:chExt cx="2643206" cy="571504"/>
          </a:xfrm>
        </p:grpSpPr>
        <p:sp>
          <p:nvSpPr>
            <p:cNvPr id="98" name="右大括号 97"/>
            <p:cNvSpPr/>
            <p:nvPr/>
          </p:nvSpPr>
          <p:spPr>
            <a:xfrm>
              <a:off x="6143636" y="5500702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29388" y="5572140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用一个数组存储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31"/>
          <p:cNvGrpSpPr/>
          <p:nvPr/>
        </p:nvGrpSpPr>
        <p:grpSpPr>
          <a:xfrm>
            <a:off x="1774794" y="1438711"/>
            <a:ext cx="3610000" cy="1852139"/>
            <a:chOff x="1774794" y="1438711"/>
            <a:chExt cx="3610000" cy="1852139"/>
          </a:xfrm>
        </p:grpSpPr>
        <p:sp>
          <p:nvSpPr>
            <p:cNvPr id="101" name="Oval 3"/>
            <p:cNvSpPr>
              <a:spLocks noChangeArrowheads="1"/>
            </p:cNvSpPr>
            <p:nvPr/>
          </p:nvSpPr>
          <p:spPr bwMode="auto">
            <a:xfrm>
              <a:off x="2131984" y="1996868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103" name="直接连接符 102"/>
            <p:cNvCxnSpPr>
              <a:stCxn id="201731" idx="3"/>
              <a:endCxn id="101" idx="0"/>
            </p:cNvCxnSpPr>
            <p:nvPr/>
          </p:nvCxnSpPr>
          <p:spPr>
            <a:xfrm rot="5400000">
              <a:off x="2339418" y="1518714"/>
              <a:ext cx="486720" cy="469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3"/>
            <p:cNvSpPr>
              <a:spLocks noChangeArrowheads="1"/>
            </p:cNvSpPr>
            <p:nvPr/>
          </p:nvSpPr>
          <p:spPr bwMode="auto">
            <a:xfrm>
              <a:off x="4608501" y="200024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05" name="Oval 3"/>
            <p:cNvSpPr>
              <a:spLocks noChangeArrowheads="1"/>
            </p:cNvSpPr>
            <p:nvPr/>
          </p:nvSpPr>
          <p:spPr bwMode="auto">
            <a:xfrm>
              <a:off x="177479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06" name="Oval 3"/>
            <p:cNvSpPr>
              <a:spLocks noChangeArrowheads="1"/>
            </p:cNvSpPr>
            <p:nvPr/>
          </p:nvSpPr>
          <p:spPr bwMode="auto">
            <a:xfrm>
              <a:off x="243341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108" name="直接连接符 107"/>
            <p:cNvCxnSpPr>
              <a:stCxn id="101" idx="3"/>
              <a:endCxn id="105" idx="0"/>
            </p:cNvCxnSpPr>
            <p:nvPr/>
          </p:nvCxnSpPr>
          <p:spPr>
            <a:xfrm rot="5400000">
              <a:off x="1846399" y="2509999"/>
              <a:ext cx="493247" cy="20445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1" idx="5"/>
              <a:endCxn id="106" idx="0"/>
            </p:cNvCxnSpPr>
            <p:nvPr/>
          </p:nvCxnSpPr>
          <p:spPr>
            <a:xfrm rot="16200000" flipH="1">
              <a:off x="2328443" y="2537878"/>
              <a:ext cx="493247" cy="1486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3"/>
            <p:cNvSpPr>
              <a:spLocks noChangeArrowheads="1"/>
            </p:cNvSpPr>
            <p:nvPr/>
          </p:nvSpPr>
          <p:spPr bwMode="auto">
            <a:xfrm>
              <a:off x="3070203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12" name="Oval 3"/>
            <p:cNvSpPr>
              <a:spLocks noChangeArrowheads="1"/>
            </p:cNvSpPr>
            <p:nvPr/>
          </p:nvSpPr>
          <p:spPr bwMode="auto">
            <a:xfrm>
              <a:off x="3728823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113" name="直接连接符 112"/>
            <p:cNvCxnSpPr>
              <a:endCxn id="111" idx="0"/>
            </p:cNvCxnSpPr>
            <p:nvPr/>
          </p:nvCxnSpPr>
          <p:spPr>
            <a:xfrm rot="5400000">
              <a:off x="3142486" y="2510675"/>
              <a:ext cx="491893" cy="20445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201732" idx="5"/>
              <a:endCxn id="112" idx="0"/>
            </p:cNvCxnSpPr>
            <p:nvPr/>
          </p:nvCxnSpPr>
          <p:spPr>
            <a:xfrm rot="16200000" flipH="1">
              <a:off x="3607294" y="2521320"/>
              <a:ext cx="500977" cy="17408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3"/>
            <p:cNvSpPr>
              <a:spLocks noChangeArrowheads="1"/>
            </p:cNvSpPr>
            <p:nvPr/>
          </p:nvSpPr>
          <p:spPr bwMode="auto">
            <a:xfrm>
              <a:off x="427512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17" name="Oval 3"/>
            <p:cNvSpPr>
              <a:spLocks noChangeArrowheads="1"/>
            </p:cNvSpPr>
            <p:nvPr/>
          </p:nvSpPr>
          <p:spPr bwMode="auto">
            <a:xfrm>
              <a:off x="4952794" y="2858850"/>
              <a:ext cx="432000" cy="43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en-US" altLang="zh-CN" sz="1800" b="0" smtClean="0">
                  <a:solidFill>
                    <a:srgbClr val="3333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#</a:t>
              </a:r>
              <a:endParaRPr kumimoji="1" lang="en-US" altLang="zh-CN" sz="1800" b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119" name="直接连接符 118"/>
            <p:cNvCxnSpPr>
              <a:stCxn id="104" idx="3"/>
              <a:endCxn id="116" idx="0"/>
            </p:cNvCxnSpPr>
            <p:nvPr/>
          </p:nvCxnSpPr>
          <p:spPr>
            <a:xfrm rot="5400000">
              <a:off x="4336508" y="2523591"/>
              <a:ext cx="489875" cy="18064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4" idx="5"/>
              <a:endCxn id="117" idx="0"/>
            </p:cNvCxnSpPr>
            <p:nvPr/>
          </p:nvCxnSpPr>
          <p:spPr>
            <a:xfrm rot="16200000" flipH="1">
              <a:off x="4828078" y="2518133"/>
              <a:ext cx="489875" cy="19155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201733" idx="3"/>
              <a:endCxn id="104" idx="0"/>
            </p:cNvCxnSpPr>
            <p:nvPr/>
          </p:nvCxnSpPr>
          <p:spPr>
            <a:xfrm rot="5400000">
              <a:off x="4728533" y="1534679"/>
              <a:ext cx="561530" cy="36959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132"/>
          <p:cNvGrpSpPr/>
          <p:nvPr/>
        </p:nvGrpSpPr>
        <p:grpSpPr>
          <a:xfrm>
            <a:off x="1549356" y="273586"/>
            <a:ext cx="4816610" cy="2794977"/>
            <a:chOff x="1549356" y="273586"/>
            <a:chExt cx="4816610" cy="2794977"/>
          </a:xfrm>
        </p:grpSpPr>
        <p:sp>
          <p:nvSpPr>
            <p:cNvPr id="201762" name="Text Box 34"/>
            <p:cNvSpPr txBox="1">
              <a:spLocks noChangeArrowheads="1"/>
            </p:cNvSpPr>
            <p:nvPr/>
          </p:nvSpPr>
          <p:spPr bwMode="auto">
            <a:xfrm>
              <a:off x="2536799" y="987966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63" name="Text Box 35"/>
            <p:cNvSpPr txBox="1">
              <a:spLocks noChangeArrowheads="1"/>
            </p:cNvSpPr>
            <p:nvPr/>
          </p:nvSpPr>
          <p:spPr bwMode="auto">
            <a:xfrm>
              <a:off x="3646427" y="1733124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1764" name="Text Box 36"/>
            <p:cNvSpPr txBox="1">
              <a:spLocks noChangeArrowheads="1"/>
            </p:cNvSpPr>
            <p:nvPr/>
          </p:nvSpPr>
          <p:spPr bwMode="auto">
            <a:xfrm>
              <a:off x="3775058" y="273586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65" name="Text Box 37"/>
            <p:cNvSpPr txBox="1">
              <a:spLocks noChangeArrowheads="1"/>
            </p:cNvSpPr>
            <p:nvPr/>
          </p:nvSpPr>
          <p:spPr bwMode="auto">
            <a:xfrm>
              <a:off x="5794864" y="2631040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201766" name="Text Box 38"/>
            <p:cNvSpPr txBox="1">
              <a:spLocks noChangeArrowheads="1"/>
            </p:cNvSpPr>
            <p:nvPr/>
          </p:nvSpPr>
          <p:spPr bwMode="auto">
            <a:xfrm>
              <a:off x="5478446" y="947306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67" name="Text Box 39"/>
            <p:cNvSpPr txBox="1">
              <a:spLocks noChangeArrowheads="1"/>
            </p:cNvSpPr>
            <p:nvPr/>
          </p:nvSpPr>
          <p:spPr bwMode="auto">
            <a:xfrm>
              <a:off x="6061074" y="1714488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24" name="Text Box 34"/>
            <p:cNvSpPr txBox="1">
              <a:spLocks noChangeArrowheads="1"/>
            </p:cNvSpPr>
            <p:nvPr/>
          </p:nvSpPr>
          <p:spPr bwMode="auto">
            <a:xfrm>
              <a:off x="1917670" y="1771638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5" name="Text Box 35"/>
            <p:cNvSpPr txBox="1">
              <a:spLocks noChangeArrowheads="1"/>
            </p:cNvSpPr>
            <p:nvPr/>
          </p:nvSpPr>
          <p:spPr bwMode="auto">
            <a:xfrm>
              <a:off x="4478314" y="1714488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  <a:endParaRPr kumimoji="1" lang="en-US" altLang="zh-CN" sz="1700" b="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26" name="Text Box 34"/>
            <p:cNvSpPr txBox="1">
              <a:spLocks noChangeArrowheads="1"/>
            </p:cNvSpPr>
            <p:nvPr/>
          </p:nvSpPr>
          <p:spPr bwMode="auto">
            <a:xfrm>
              <a:off x="1549356" y="2714620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  <a:endParaRPr kumimoji="1" lang="en-US" altLang="zh-CN" sz="1700" b="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27" name="Text Box 34"/>
            <p:cNvSpPr txBox="1">
              <a:spLocks noChangeArrowheads="1"/>
            </p:cNvSpPr>
            <p:nvPr/>
          </p:nvSpPr>
          <p:spPr bwMode="auto">
            <a:xfrm>
              <a:off x="2255810" y="2714620"/>
              <a:ext cx="304892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  <a:endParaRPr kumimoji="1" lang="en-US" altLang="zh-CN" sz="1700" b="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28" name="Text Box 34"/>
            <p:cNvSpPr txBox="1">
              <a:spLocks noChangeArrowheads="1"/>
            </p:cNvSpPr>
            <p:nvPr/>
          </p:nvSpPr>
          <p:spPr bwMode="auto">
            <a:xfrm>
              <a:off x="2917802" y="2571745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  <a:endParaRPr kumimoji="1" lang="en-US" altLang="zh-CN" sz="1700" b="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29" name="Text Box 34"/>
            <p:cNvSpPr txBox="1">
              <a:spLocks noChangeArrowheads="1"/>
            </p:cNvSpPr>
            <p:nvPr/>
          </p:nvSpPr>
          <p:spPr bwMode="auto">
            <a:xfrm>
              <a:off x="3908901" y="2547931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  <a:endParaRPr kumimoji="1" lang="en-US" altLang="zh-CN" sz="1700" b="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4580418" y="2643182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  <a:endParaRPr kumimoji="1" lang="en-US" altLang="zh-CN" sz="1700" b="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5164119" y="2643182"/>
              <a:ext cx="425116" cy="3539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700" b="0" smtClean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  <a:endParaRPr kumimoji="1" lang="en-US" altLang="zh-CN" sz="1700" b="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8" grpId="0" animBg="1"/>
      <p:bldP spid="201769" grpId="0"/>
      <p:bldP spid="201770" grpId="0"/>
      <p:bldP spid="2017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395288" y="911223"/>
            <a:ext cx="8280400" cy="2139020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对于完全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来说，其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顺序存储是十分合适的。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对于一般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二叉树，特别是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对于那些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分支结点较多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的二叉树来说是很不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合适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的，因为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可能只有少数存储单元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利用，特别是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对退化的二叉树（即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分支结点都是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单分支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），空间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浪费更是惊人。</a:t>
            </a: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在顺序存储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中，找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双亲和孩子都很容易。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500034" y="214290"/>
            <a:ext cx="374649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二叉树顺序存储结构的特点：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1142976" y="4000504"/>
            <a:ext cx="4714908" cy="1497440"/>
            <a:chOff x="785786" y="4000504"/>
            <a:chExt cx="4714908" cy="1497440"/>
          </a:xfrm>
        </p:grpSpPr>
        <p:grpSp>
          <p:nvGrpSpPr>
            <p:cNvPr id="3" name="组合 3"/>
            <p:cNvGrpSpPr>
              <a:grpSpLocks noChangeAspect="1"/>
            </p:cNvGrpSpPr>
            <p:nvPr/>
          </p:nvGrpSpPr>
          <p:grpSpPr>
            <a:xfrm>
              <a:off x="785786" y="4000504"/>
              <a:ext cx="1834298" cy="1497440"/>
              <a:chOff x="2500298" y="4000504"/>
              <a:chExt cx="2653788" cy="216643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28992" y="4000504"/>
                <a:ext cx="714380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i="1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2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/2</a:t>
                </a:r>
                <a:endParaRPr lang="zh-CN" altLang="en-US" sz="12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428992" y="4857760"/>
                <a:ext cx="714380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500298" y="5643578"/>
                <a:ext cx="714380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400" i="1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153954" y="5643578"/>
                <a:ext cx="1000132" cy="52336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200" i="1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200" dirty="0" err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+1</a:t>
                </a:r>
                <a:endParaRPr lang="zh-CN" altLang="en-US" sz="12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" name="直接连接符 8"/>
              <p:cNvCxnSpPr>
                <a:stCxn id="5" idx="4"/>
                <a:endCxn id="6" idx="0"/>
              </p:cNvCxnSpPr>
              <p:nvPr/>
            </p:nvCxnSpPr>
            <p:spPr>
              <a:xfrm rot="5400000">
                <a:off x="3619235" y="4690812"/>
                <a:ext cx="333895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6" idx="3"/>
                <a:endCxn id="7" idx="7"/>
              </p:cNvCxnSpPr>
              <p:nvPr/>
            </p:nvCxnSpPr>
            <p:spPr>
              <a:xfrm rot="5400000">
                <a:off x="3113963" y="5300573"/>
                <a:ext cx="415745" cy="42355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6" idx="5"/>
                <a:endCxn id="8" idx="1"/>
              </p:cNvCxnSpPr>
              <p:nvPr/>
            </p:nvCxnSpPr>
            <p:spPr>
              <a:xfrm rot="16200000" flipH="1">
                <a:off x="3961713" y="5381515"/>
                <a:ext cx="415748" cy="261665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17"/>
            <p:cNvGrpSpPr/>
            <p:nvPr/>
          </p:nvGrpSpPr>
          <p:grpSpPr>
            <a:xfrm>
              <a:off x="2071670" y="4592104"/>
              <a:ext cx="3429024" cy="369332"/>
              <a:chOff x="3357554" y="4592104"/>
              <a:chExt cx="3429024" cy="369332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357554" y="4786322"/>
                <a:ext cx="720000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000496" y="4592104"/>
                <a:ext cx="2786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结点</a:t>
                </a:r>
                <a:r>
                  <a:rPr lang="en-US" altLang="zh-CN" sz="1800" i="1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i</a:t>
                </a:r>
                <a:r>
                  <a:rPr lang="zh-CN" altLang="en-US" sz="1800" smtClean="0"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层次为</a:t>
                </a:r>
                <a:r>
                  <a:rPr lang="zh-CN" altLang="en-US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</a:t>
                </a:r>
                <a:r>
                  <a:rPr lang="en-US" altLang="zh-CN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log</a:t>
                </a:r>
                <a:r>
                  <a:rPr lang="en-US" altLang="zh-CN" sz="1800" baseline="-250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2</a:t>
                </a:r>
                <a:r>
                  <a:rPr lang="en-US" altLang="zh-CN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(</a:t>
                </a:r>
                <a:r>
                  <a:rPr lang="en-US" altLang="zh-CN" sz="1800" i="1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i</a:t>
                </a:r>
                <a:r>
                  <a:rPr lang="en-US" altLang="zh-CN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+1)</a:t>
                </a:r>
                <a:r>
                  <a:rPr lang="zh-CN" altLang="en-US" sz="1800" smtClean="0">
                    <a:latin typeface="Consolas" pitchFamily="49" charset="0"/>
                    <a:ea typeface="仿宋" pitchFamily="49" charset="-122"/>
                    <a:cs typeface="Consolas" pitchFamily="49" charset="0"/>
                    <a:sym typeface="Symbol"/>
                  </a:rPr>
                  <a:t></a:t>
                </a:r>
                <a:endPara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2" name="组合 32"/>
          <p:cNvGrpSpPr/>
          <p:nvPr/>
        </p:nvGrpSpPr>
        <p:grpSpPr>
          <a:xfrm>
            <a:off x="2500298" y="3143248"/>
            <a:ext cx="2714644" cy="1857388"/>
            <a:chOff x="5786446" y="3714752"/>
            <a:chExt cx="2714644" cy="1857388"/>
          </a:xfrm>
        </p:grpSpPr>
        <p:sp>
          <p:nvSpPr>
            <p:cNvPr id="20" name="Oval 1280"/>
            <p:cNvSpPr>
              <a:spLocks noChangeArrowheads="1"/>
            </p:cNvSpPr>
            <p:nvPr/>
          </p:nvSpPr>
          <p:spPr bwMode="auto">
            <a:xfrm>
              <a:off x="6215074" y="3786190"/>
              <a:ext cx="357190" cy="35719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1280"/>
            <p:cNvSpPr>
              <a:spLocks noChangeArrowheads="1"/>
            </p:cNvSpPr>
            <p:nvPr/>
          </p:nvSpPr>
          <p:spPr bwMode="auto">
            <a:xfrm>
              <a:off x="6643702" y="4214818"/>
              <a:ext cx="357190" cy="35719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1280"/>
            <p:cNvSpPr>
              <a:spLocks noChangeArrowheads="1"/>
            </p:cNvSpPr>
            <p:nvPr/>
          </p:nvSpPr>
          <p:spPr bwMode="auto">
            <a:xfrm>
              <a:off x="7500958" y="5143512"/>
              <a:ext cx="357190" cy="35719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20" idx="5"/>
              <a:endCxn id="21" idx="1"/>
            </p:cNvCxnSpPr>
            <p:nvPr/>
          </p:nvCxnSpPr>
          <p:spPr>
            <a:xfrm rot="16200000" flipH="1">
              <a:off x="6519955" y="4091071"/>
              <a:ext cx="176056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6938979" y="4548353"/>
              <a:ext cx="176056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7386815" y="5010319"/>
              <a:ext cx="176056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843764">
              <a:off x="7101558" y="459867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6072198" y="4071942"/>
              <a:ext cx="142876" cy="1500198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6446" y="463130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58148" y="5224061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i="1" baseline="30000" smtClean="0"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72264" y="371475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00892" y="4162016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55651" y="2445406"/>
            <a:ext cx="4745043" cy="15200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node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data;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;      </a:t>
            </a:r>
          </a:p>
        </p:txBody>
      </p:sp>
      <p:sp>
        <p:nvSpPr>
          <p:cNvPr id="171010" name="Text Box 2" descr="纸莎草纸"/>
          <p:cNvSpPr txBox="1">
            <a:spLocks noChangeArrowheads="1"/>
          </p:cNvSpPr>
          <p:nvPr/>
        </p:nvSpPr>
        <p:spPr bwMode="auto">
          <a:xfrm>
            <a:off x="250824" y="495282"/>
            <a:ext cx="4749804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7.3.2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二叉树的链式存储结构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7920037" cy="73866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借鉴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树的孩子链存储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  <a:sym typeface="Wingdings" pitchFamily="2" charset="2"/>
              </a:rPr>
              <a:t>二叉树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的链式存储结构。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在二叉树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链式存储中，结点的类型声明如下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071670" y="3551796"/>
            <a:ext cx="4786346" cy="1551056"/>
            <a:chOff x="2000232" y="3635376"/>
            <a:chExt cx="4786346" cy="1551056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4786322"/>
              <a:ext cx="478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指向的都是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 pitchFamily="2" charset="2"/>
                </a:rPr>
                <a:t>二叉树：递归性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856693" y="4214024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14612" y="3635376"/>
              <a:ext cx="2160000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68575" y="329248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53"/>
          <p:cNvGrpSpPr/>
          <p:nvPr/>
        </p:nvGrpSpPr>
        <p:grpSpPr>
          <a:xfrm>
            <a:off x="358775" y="1385900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168650" y="2970225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102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777" y="360"/>
              <a:ext cx="40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395288" y="473087"/>
            <a:ext cx="2676514" cy="40011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二叉链存储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结构示例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249988" y="4002104"/>
            <a:ext cx="1368425" cy="1212851"/>
            <a:chOff x="3937" y="2387"/>
            <a:chExt cx="862" cy="764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二叉链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 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3500462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   二</a:t>
            </a:r>
            <a:r>
              <a: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叉链存储结构的特点：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032778" cy="1526160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除了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外，二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叉链</a:t>
            </a: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比较节省存储空间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。占用的存储空间与树形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没有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关系，只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中结点个数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有关。</a:t>
            </a: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在二叉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中，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zh-CN" altLang="en-US" sz="20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</a:t>
            </a:r>
            <a:r>
              <a:rPr lang="zh-CN" altLang="en-US" sz="20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很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容易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，但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找其双亲不方便。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43108" y="2857496"/>
            <a:ext cx="3929090" cy="2928958"/>
            <a:chOff x="2584" y="360"/>
            <a:chExt cx="3040" cy="2057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3779" y="360"/>
              <a:ext cx="408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00034" y="928670"/>
            <a:ext cx="4826000" cy="3265488"/>
            <a:chOff x="2584" y="360"/>
            <a:chExt cx="3040" cy="2057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799" y="360"/>
              <a:ext cx="40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7158" y="28572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二叉链中，空指针的个数？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4500570"/>
            <a:ext cx="5572164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个指针域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分支数为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非空指针域有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空指针域个数 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 2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-(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-1) = 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+1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6"/>
          <p:cNvGrpSpPr/>
          <p:nvPr/>
        </p:nvGrpSpPr>
        <p:grpSpPr>
          <a:xfrm>
            <a:off x="5572132" y="1357298"/>
            <a:ext cx="2357454" cy="2786082"/>
            <a:chOff x="5572132" y="1357298"/>
            <a:chExt cx="2357454" cy="2786082"/>
          </a:xfrm>
        </p:grpSpPr>
        <p:sp>
          <p:nvSpPr>
            <p:cNvPr id="35" name="TextBox 34"/>
            <p:cNvSpPr txBox="1"/>
            <p:nvPr/>
          </p:nvSpPr>
          <p:spPr>
            <a:xfrm>
              <a:off x="5929322" y="2230178"/>
              <a:ext cx="200026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=7</a:t>
              </a:r>
            </a:p>
            <a:p>
              <a:pPr algn="l">
                <a:lnSpc>
                  <a:spcPts val="3200"/>
                </a:lnSpc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空指针域个数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=8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右大括号 35"/>
            <p:cNvSpPr/>
            <p:nvPr/>
          </p:nvSpPr>
          <p:spPr>
            <a:xfrm>
              <a:off x="5572132" y="1357298"/>
              <a:ext cx="285752" cy="2786082"/>
            </a:xfrm>
            <a:prstGeom prst="rightBrac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00034" y="3120736"/>
            <a:ext cx="8143932" cy="2570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二叉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CreateBTree(*b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：根据二叉树括号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法字符串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生成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对应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的二叉链存储结构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销毁二叉链存储结构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DestroyBTree(*b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：销毁二叉链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并释放空间。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查找结点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：在二叉树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中寻找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域值为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的结点，并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该结点的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       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7876" name="Text Box 4" descr="纸莎草纸"/>
          <p:cNvSpPr txBox="1">
            <a:spLocks noChangeArrowheads="1"/>
          </p:cNvSpPr>
          <p:nvPr/>
        </p:nvSpPr>
        <p:spPr bwMode="auto">
          <a:xfrm>
            <a:off x="500034" y="1477662"/>
            <a:ext cx="478634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7.4.1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二叉树的基本运算概述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477794"/>
            <a:ext cx="4429156" cy="40011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归纳起来，二叉树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有以下基本运算：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1500166" y="357166"/>
            <a:ext cx="5500726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基本运算及其实现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032778" cy="2852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找孩子结点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LchildNode(p)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RchildNode(p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：分别求二叉树中结点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的左孩子结点和右孩子结点。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高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度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BTHeight(*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：求二叉树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的高度。若二叉树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空，则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其高度为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否则，其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高度等于左子树与右子树中的最大高度加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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二叉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DispBTree(*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：以括号表示法输出一棵二叉树。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071942"/>
            <a:ext cx="550072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二叉树抽象数据类型  </a:t>
            </a:r>
            <a:r>
              <a:rPr kumimoji="1" lang="en-US" altLang="zh-CN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= </a:t>
            </a:r>
            <a:r>
              <a:rPr kumimoji="1" lang="zh-CN" altLang="en-US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 </a:t>
            </a:r>
            <a:r>
              <a:rPr kumimoji="1" lang="en-US" altLang="zh-CN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+ </a:t>
            </a:r>
            <a:r>
              <a:rPr kumimoji="1" lang="zh-CN" altLang="en-US" sz="2000" spc="50" smtClean="0">
                <a:ln w="11430"/>
                <a:latin typeface="华文中宋" pitchFamily="2" charset="-122"/>
                <a:ea typeface="华文中宋" pitchFamily="2" charset="-122"/>
                <a:cs typeface="Consolas" pitchFamily="49" charset="0"/>
              </a:rPr>
              <a:t>基本运算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2285984" y="3071810"/>
            <a:ext cx="3214710" cy="2143140"/>
            <a:chOff x="714348" y="2786058"/>
            <a:chExt cx="3500462" cy="2143140"/>
          </a:xfrm>
        </p:grpSpPr>
        <p:sp>
          <p:nvSpPr>
            <p:cNvPr id="42" name="椭圆 41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>
              <a:stCxn id="44" idx="5"/>
              <a:endCxn id="43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7" idx="3"/>
              <a:endCxn id="44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>
              <a:stCxn id="51" idx="3"/>
              <a:endCxn id="50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2"/>
              <a:endCxn id="47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6"/>
              <a:endCxn id="5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14282" y="285728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将二叉树的二叉链结点类型及其基本运算函数存储在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btree.cpp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文件中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7158" y="107154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应用示例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85852" y="1571612"/>
            <a:ext cx="7072362" cy="136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创建以下二叉树的二叉链存储结构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求其高度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查找是否存在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'F'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541334" y="3286124"/>
            <a:ext cx="31734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b="0" smtClean="0">
                <a:latin typeface="Consolas" pitchFamily="49" charset="0"/>
                <a:ea typeface="宋体" charset="-122"/>
                <a:cs typeface="Consolas" pitchFamily="49" charset="0"/>
              </a:rPr>
              <a:t>A(B(D(</a:t>
            </a:r>
            <a:r>
              <a:rPr kumimoji="1" lang="zh-CN" altLang="en-US" sz="2000" b="0" smtClean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000" b="0" smtClean="0">
                <a:latin typeface="Consolas" pitchFamily="49" charset="0"/>
                <a:ea typeface="宋体" charset="-122"/>
                <a:cs typeface="Consolas" pitchFamily="49" charset="0"/>
              </a:rPr>
              <a:t>G))</a:t>
            </a:r>
            <a:r>
              <a:rPr kumimoji="1" lang="zh-CN" altLang="en-US" sz="2000" b="0" smtClean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000" b="0" smtClean="0">
                <a:latin typeface="Consolas" pitchFamily="49" charset="0"/>
                <a:ea typeface="宋体" charset="-122"/>
                <a:cs typeface="Consolas" pitchFamily="49" charset="0"/>
              </a:rPr>
              <a:t>C(E</a:t>
            </a:r>
            <a:r>
              <a:rPr kumimoji="1" lang="zh-CN" altLang="en-US" sz="2000" b="0" smtClean="0">
                <a:latin typeface="Consolas" pitchFamily="49" charset="0"/>
                <a:ea typeface="宋体" charset="-122"/>
                <a:cs typeface="Consolas" pitchFamily="49" charset="0"/>
              </a:rPr>
              <a:t>，</a:t>
            </a:r>
            <a:r>
              <a:rPr kumimoji="1" lang="en-US" altLang="zh-CN" sz="2000" b="0" smtClean="0">
                <a:latin typeface="Consolas" pitchFamily="49" charset="0"/>
                <a:ea typeface="宋体" charset="-122"/>
                <a:cs typeface="Consolas" pitchFamily="49" charset="0"/>
              </a:rPr>
              <a:t>F))</a:t>
            </a:r>
            <a:endParaRPr kumimoji="1" lang="en-US" altLang="zh-CN" sz="2000" b="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grpSp>
        <p:nvGrpSpPr>
          <p:cNvPr id="2" name="组合 40"/>
          <p:cNvGrpSpPr/>
          <p:nvPr/>
        </p:nvGrpSpPr>
        <p:grpSpPr>
          <a:xfrm>
            <a:off x="255582" y="357166"/>
            <a:ext cx="3214710" cy="2143140"/>
            <a:chOff x="714348" y="2786058"/>
            <a:chExt cx="3500462" cy="2143140"/>
          </a:xfrm>
        </p:grpSpPr>
        <p:sp>
          <p:nvSpPr>
            <p:cNvPr id="42" name="椭圆 41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>
              <a:stCxn id="44" idx="5"/>
              <a:endCxn id="43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7" idx="3"/>
              <a:endCxn id="44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>
              <a:stCxn id="51" idx="3"/>
              <a:endCxn id="50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2"/>
              <a:endCxn id="47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6"/>
              <a:endCxn id="5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下箭头 56"/>
          <p:cNvSpPr/>
          <p:nvPr/>
        </p:nvSpPr>
        <p:spPr>
          <a:xfrm>
            <a:off x="1827218" y="2571744"/>
            <a:ext cx="214314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58"/>
          <p:cNvGrpSpPr/>
          <p:nvPr/>
        </p:nvGrpSpPr>
        <p:grpSpPr>
          <a:xfrm>
            <a:off x="3857620" y="2214554"/>
            <a:ext cx="4786346" cy="3143272"/>
            <a:chOff x="3857620" y="2214554"/>
            <a:chExt cx="5072098" cy="3265488"/>
          </a:xfrm>
        </p:grpSpPr>
        <p:grpSp>
          <p:nvGrpSpPr>
            <p:cNvPr id="7" name="组合 94"/>
            <p:cNvGrpSpPr/>
            <p:nvPr/>
          </p:nvGrpSpPr>
          <p:grpSpPr>
            <a:xfrm>
              <a:off x="4753005" y="3606792"/>
              <a:ext cx="1081088" cy="360363"/>
              <a:chOff x="1577950" y="3678230"/>
              <a:chExt cx="1081088" cy="360363"/>
            </a:xfrm>
          </p:grpSpPr>
          <p:sp>
            <p:nvSpPr>
              <p:cNvPr id="4" name="Rectangle 26"/>
              <p:cNvSpPr>
                <a:spLocks noChangeArrowheads="1"/>
              </p:cNvSpPr>
              <p:nvPr/>
            </p:nvSpPr>
            <p:spPr bwMode="auto">
              <a:xfrm>
                <a:off x="1577950" y="3678230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Rectangle 27"/>
              <p:cNvSpPr>
                <a:spLocks noChangeArrowheads="1"/>
              </p:cNvSpPr>
              <p:nvPr/>
            </p:nvSpPr>
            <p:spPr bwMode="auto">
              <a:xfrm>
                <a:off x="1938312" y="3678230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6" name="Rectangle 28"/>
              <p:cNvSpPr>
                <a:spLocks noChangeArrowheads="1"/>
              </p:cNvSpPr>
              <p:nvPr/>
            </p:nvSpPr>
            <p:spPr bwMode="auto">
              <a:xfrm>
                <a:off x="2298675" y="3678230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1" name="组合 98"/>
            <p:cNvGrpSpPr/>
            <p:nvPr/>
          </p:nvGrpSpPr>
          <p:grpSpPr>
            <a:xfrm>
              <a:off x="4103717" y="4398954"/>
              <a:ext cx="1081088" cy="360363"/>
              <a:chOff x="928662" y="4470392"/>
              <a:chExt cx="1081088" cy="360363"/>
            </a:xfrm>
          </p:grpSpPr>
          <p:sp>
            <p:nvSpPr>
              <p:cNvPr id="8" name="Rectangle 29"/>
              <p:cNvSpPr>
                <a:spLocks noChangeArrowheads="1"/>
              </p:cNvSpPr>
              <p:nvPr/>
            </p:nvSpPr>
            <p:spPr bwMode="auto">
              <a:xfrm>
                <a:off x="928662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9" name="Rectangle 30"/>
              <p:cNvSpPr>
                <a:spLocks noChangeArrowheads="1"/>
              </p:cNvSpPr>
              <p:nvPr/>
            </p:nvSpPr>
            <p:spPr bwMode="auto">
              <a:xfrm>
                <a:off x="1289025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10" name="Rectangle 31"/>
              <p:cNvSpPr>
                <a:spLocks noChangeArrowheads="1"/>
              </p:cNvSpPr>
              <p:nvPr/>
            </p:nvSpPr>
            <p:spPr bwMode="auto">
              <a:xfrm>
                <a:off x="1649387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5" name="组合 99"/>
            <p:cNvGrpSpPr/>
            <p:nvPr/>
          </p:nvGrpSpPr>
          <p:grpSpPr>
            <a:xfrm>
              <a:off x="4968905" y="5119679"/>
              <a:ext cx="1081088" cy="360363"/>
              <a:chOff x="1793850" y="5191117"/>
              <a:chExt cx="1081088" cy="360363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793850" y="51911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2154212" y="51911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14" name="Rectangle 34"/>
              <p:cNvSpPr>
                <a:spLocks noChangeArrowheads="1"/>
              </p:cNvSpPr>
              <p:nvPr/>
            </p:nvSpPr>
            <p:spPr bwMode="auto">
              <a:xfrm>
                <a:off x="2514575" y="51911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9" name="组合 95"/>
            <p:cNvGrpSpPr/>
            <p:nvPr/>
          </p:nvGrpSpPr>
          <p:grpSpPr>
            <a:xfrm>
              <a:off x="6985030" y="3608379"/>
              <a:ext cx="1081088" cy="360363"/>
              <a:chOff x="3809975" y="3679817"/>
              <a:chExt cx="1081088" cy="360363"/>
            </a:xfrm>
          </p:grpSpPr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3809975" y="36798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36"/>
              <p:cNvSpPr>
                <a:spLocks noChangeArrowheads="1"/>
              </p:cNvSpPr>
              <p:nvPr/>
            </p:nvSpPr>
            <p:spPr bwMode="auto">
              <a:xfrm>
                <a:off x="4170337" y="36798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4530700" y="3679817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" name="组合 97"/>
            <p:cNvGrpSpPr/>
            <p:nvPr/>
          </p:nvGrpSpPr>
          <p:grpSpPr>
            <a:xfrm>
              <a:off x="6049992" y="4398954"/>
              <a:ext cx="1081088" cy="360363"/>
              <a:chOff x="2874937" y="4470392"/>
              <a:chExt cx="1081088" cy="360363"/>
            </a:xfrm>
          </p:grpSpPr>
          <p:sp>
            <p:nvSpPr>
              <p:cNvPr id="20" name="Rectangle 38"/>
              <p:cNvSpPr>
                <a:spLocks noChangeArrowheads="1"/>
              </p:cNvSpPr>
              <p:nvPr/>
            </p:nvSpPr>
            <p:spPr bwMode="auto">
              <a:xfrm>
                <a:off x="2874937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3235300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3595662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31" name="组合 96"/>
            <p:cNvGrpSpPr/>
            <p:nvPr/>
          </p:nvGrpSpPr>
          <p:grpSpPr>
            <a:xfrm>
              <a:off x="7848630" y="4398954"/>
              <a:ext cx="1081088" cy="360363"/>
              <a:chOff x="4673575" y="4470392"/>
              <a:chExt cx="1081088" cy="360363"/>
            </a:xfrm>
          </p:grpSpPr>
          <p:sp>
            <p:nvSpPr>
              <p:cNvPr id="24" name="Rectangle 41"/>
              <p:cNvSpPr>
                <a:spLocks noChangeArrowheads="1"/>
              </p:cNvSpPr>
              <p:nvPr/>
            </p:nvSpPr>
            <p:spPr bwMode="auto">
              <a:xfrm>
                <a:off x="4673575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25" name="Rectangle 42"/>
              <p:cNvSpPr>
                <a:spLocks noChangeArrowheads="1"/>
              </p:cNvSpPr>
              <p:nvPr/>
            </p:nvSpPr>
            <p:spPr bwMode="auto">
              <a:xfrm>
                <a:off x="5033937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5394300" y="4470392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 flipH="1">
              <a:off x="4537105" y="3751254"/>
              <a:ext cx="43180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4981605" y="4591042"/>
              <a:ext cx="419100" cy="528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6553230" y="3824279"/>
              <a:ext cx="647700" cy="574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7850217" y="3824279"/>
              <a:ext cx="503238" cy="574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5" name="组合 109"/>
            <p:cNvGrpSpPr/>
            <p:nvPr/>
          </p:nvGrpSpPr>
          <p:grpSpPr>
            <a:xfrm>
              <a:off x="5903942" y="2816217"/>
              <a:ext cx="1081088" cy="360363"/>
              <a:chOff x="2728887" y="2887655"/>
              <a:chExt cx="1081088" cy="360363"/>
            </a:xfrm>
          </p:grpSpPr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2728887" y="2887655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3089250" y="2887655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3449612" y="2887655"/>
                <a:ext cx="3603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1" name="组合 110"/>
            <p:cNvGrpSpPr/>
            <p:nvPr/>
          </p:nvGrpSpPr>
          <p:grpSpPr>
            <a:xfrm>
              <a:off x="6010929" y="2214554"/>
              <a:ext cx="647700" cy="600075"/>
              <a:chOff x="2835874" y="2285992"/>
              <a:chExt cx="647700" cy="600075"/>
            </a:xfrm>
          </p:grpSpPr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>
                <a:off x="3306737" y="2454267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Text Box 51"/>
              <p:cNvSpPr txBox="1">
                <a:spLocks noChangeArrowheads="1"/>
              </p:cNvSpPr>
              <p:nvPr/>
            </p:nvSpPr>
            <p:spPr bwMode="auto">
              <a:xfrm>
                <a:off x="2835874" y="2285992"/>
                <a:ext cx="6477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</p:grp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H="1">
              <a:off x="5473730" y="3032117"/>
              <a:ext cx="64770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6842155" y="3032117"/>
              <a:ext cx="64770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3857620" y="342900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0"/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5318134" cy="1019661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18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次树有什么区别？</a:t>
            </a:r>
            <a:endParaRPr lang="zh-CN" altLang="en-US" sz="18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90820" name="Picture 4" descr="u=1620897235,3513278235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857364"/>
            <a:ext cx="2928958" cy="18312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1538" y="3714752"/>
            <a:ext cx="7358114" cy="18082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次树是度为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的树，至少有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个结点；二叉树的结点个数可以为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次树中度为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的结点的孩子不分左、右孩子；而二叉树中度为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的结点的孩子需要区分左、右孩子。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57143"/>
            <a:ext cx="7286676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"btree.cpp"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包含二叉树的基本运算函数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*b,*p;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(b,"A(B(D(,G)),C(E,F))");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 ");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(b);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的高度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BTHeight(b)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FindNode(b,'F')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(p!=NULL)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中存在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中不存在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DestroyBTree(b);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643306" y="4429132"/>
            <a:ext cx="142876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857760"/>
            <a:ext cx="27813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642918"/>
            <a:ext cx="8548718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设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销毁二叉链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。则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&gt;lchild)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销毁左子树，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&gt;rchild)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销毁右子树：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两个小问题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357158" y="109815"/>
            <a:ext cx="4500594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）销毁二叉链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DestroyBTree(*b)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285984" y="1571612"/>
            <a:ext cx="3814762" cy="2674382"/>
            <a:chOff x="1857356" y="2143116"/>
            <a:chExt cx="3814762" cy="267438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0" y="16430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31003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&gt;lchild)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&gt;rchild)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7358114" cy="1202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≡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不做任何事件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≡   </a:t>
            </a: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child)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-&gt;rchild)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00079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*&amp;b)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free(b);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剩下一个结点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，直接释放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35716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078788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设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在二叉树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中查找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的结点（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唯一）。找到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后返回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指针，否则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66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400052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）查找结点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FindNode</a:t>
            </a:r>
            <a:r>
              <a:rPr kumimoji="1" lang="en-US" altLang="zh-CN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(*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471750" y="1571612"/>
            <a:ext cx="3814762" cy="2674382"/>
            <a:chOff x="1857356" y="2143116"/>
            <a:chExt cx="3814762" cy="267438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06" y="31003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&gt;lchild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&gt;rchild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421481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4714884"/>
            <a:ext cx="8572560" cy="132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08000" bIns="108000" rtlCol="0">
            <a:spAutoFit/>
          </a:bodyPr>
          <a:lstStyle/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-&gt;data==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i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若在左子树中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找到了，即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18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&gt;lchild，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sz="1800" i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sz="18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572296" cy="437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x)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 NULL;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(b-&gt;data==x) return b;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(p!=NULL) return 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return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5716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42910" y="1845073"/>
            <a:ext cx="6335712" cy="3227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44000" rIns="252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LchildNod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610553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找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孩子结点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LchildNode(p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和</a:t>
            </a:r>
            <a:r>
              <a:rPr kumimoji="1"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RchildNode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(p)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8164" y="1181385"/>
            <a:ext cx="667704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返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孩子结点或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指针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23851" y="260350"/>
            <a:ext cx="3605207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求高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度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BTHeight(*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582636" y="4286256"/>
            <a:ext cx="6989760" cy="1574965"/>
            <a:chOff x="582636" y="4286256"/>
            <a:chExt cx="6989760" cy="1574965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727099" y="4929198"/>
              <a:ext cx="6845297" cy="932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0	</a:t>
              </a:r>
              <a:r>
                <a:rPr kumimoji="1"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     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　　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zh-CN" altLang="en-US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kumimoji="1"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=NULL</a:t>
              </a:r>
              <a:endPara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= MAX{</a:t>
              </a:r>
              <a:r>
                <a:rPr kumimoji="1"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</a:t>
              </a:r>
              <a:r>
                <a:rPr kumimoji="1" lang="en-US" altLang="zh-CN" sz="180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lchild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1"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</a:t>
              </a:r>
              <a:r>
                <a:rPr kumimoji="1" lang="en-US" altLang="zh-CN" sz="1800" dirty="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rchild</a:t>
              </a:r>
              <a:r>
                <a:rPr kumimoji="1"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)}+1    </a:t>
              </a:r>
              <a:r>
                <a:rPr kumimoji="1"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582636" y="4286256"/>
              <a:ext cx="6769100" cy="5565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144000" tIns="108000" rIns="144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求二叉树的高度的递归模型</a:t>
              </a:r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如下：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938597" y="1538230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094" name="Arc 6"/>
          <p:cNvSpPr>
            <a:spLocks/>
          </p:cNvSpPr>
          <p:nvPr/>
        </p:nvSpPr>
        <p:spPr bwMode="auto">
          <a:xfrm>
            <a:off x="3675072" y="1288993"/>
            <a:ext cx="43338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2786072" y="24748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635509" y="24621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3421072" y="1970030"/>
            <a:ext cx="64770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4635509" y="1995430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3146434" y="1081030"/>
            <a:ext cx="71913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576516" y="3386080"/>
            <a:ext cx="17272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&gt;lchild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210052" y="3386080"/>
            <a:ext cx="172720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&gt;rchild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9124" y="114298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235743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-&gt;rchild)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5717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-&gt;lchild)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：小问题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357158" y="1035276"/>
            <a:ext cx="8572560" cy="4222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lchilddep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return(0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空树的高度为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lchilddep=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左子树的高度为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rchilddep=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BTHeight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求右子树的高度为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return(lchilddep&gt;rchilddep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)?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lchilddep+1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rchilddep+1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42860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4249737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6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输出二叉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DispBTree(*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b)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879493" y="1314378"/>
            <a:ext cx="51212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二叉树的二叉链　 </a:t>
            </a:r>
            <a:r>
              <a:rPr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　二叉树的括号表示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54103" y="1812924"/>
            <a:ext cx="4895850" cy="1057277"/>
            <a:chOff x="476" y="975"/>
            <a:chExt cx="3084" cy="666"/>
          </a:xfrm>
        </p:grpSpPr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V="1">
              <a:off x="2970" y="975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929" y="975"/>
              <a:ext cx="0" cy="272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76" y="1253"/>
              <a:ext cx="10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219146" name="AutoShape 10"/>
            <p:cNvSpPr>
              <a:spLocks noChangeArrowheads="1"/>
            </p:cNvSpPr>
            <p:nvPr/>
          </p:nvSpPr>
          <p:spPr bwMode="auto">
            <a:xfrm>
              <a:off x="1428" y="1318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1429" y="1408"/>
              <a:ext cx="86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输出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85786" y="1130275"/>
            <a:ext cx="7345363" cy="421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28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  <a:endParaRPr kumimoji="1" lang="en-US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递归处理左子树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 </a:t>
            </a:r>
            <a:r>
              <a:rPr kumimoji="1" lang="en-US" altLang="zh-CN" sz="1800" err="1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kumimoji="1" lang="zh-CN" altLang="en-US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DispBTree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递归处理右子树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(")");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0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35716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（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左子树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35716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solidFill>
                  <a:srgbClr val="003300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zh-CN" altLang="en-US" sz="2000">
              <a:solidFill>
                <a:srgbClr val="00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0430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右子树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35716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5143504" y="324129"/>
            <a:ext cx="2143140" cy="400110"/>
            <a:chOff x="5143504" y="324129"/>
            <a:chExt cx="2143140" cy="400110"/>
          </a:xfrm>
        </p:grpSpPr>
        <p:sp>
          <p:nvSpPr>
            <p:cNvPr id="9" name="左箭头 8"/>
            <p:cNvSpPr/>
            <p:nvPr/>
          </p:nvSpPr>
          <p:spPr>
            <a:xfrm>
              <a:off x="5143504" y="428604"/>
              <a:ext cx="571504" cy="214314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7884" y="324129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括号表示</a:t>
              </a:r>
              <a:endParaRPr lang="zh-CN" altLang="en-US" sz="2000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14348" y="857232"/>
            <a:ext cx="50720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满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二叉树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：在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一棵二叉树</a:t>
            </a: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中：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　　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642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5" y="4786322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1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269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8596" y="285728"/>
            <a:ext cx="2857520" cy="4001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两种特殊的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二叉树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0232" y="1285860"/>
            <a:ext cx="5572164" cy="1015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</a:rPr>
              <a:t>如果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</a:rPr>
              <a:t>所有分支结点都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</a:rPr>
              <a:t>有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</a:rPr>
              <a:t>双分结点</a:t>
            </a:r>
            <a:r>
              <a:rPr kumimoji="1" lang="en-US" altLang="zh-CN" sz="2000" dirty="0" smtClean="0">
                <a:latin typeface="仿宋" pitchFamily="49" charset="-122"/>
                <a:ea typeface="仿宋" pitchFamily="49" charset="-122"/>
              </a:rPr>
              <a:t>;</a:t>
            </a: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仿宋" pitchFamily="49" charset="-122"/>
                <a:ea typeface="仿宋" pitchFamily="49" charset="-122"/>
              </a:rPr>
              <a:t>并且叶结点都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</a:rPr>
              <a:t>集中在二叉树的最下一层。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5786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层序编号</a:t>
              </a:r>
              <a:endPara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52045"/>
              <a:ext cx="1487209" cy="148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000100" y="2857496"/>
            <a:ext cx="6929486" cy="1783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这里的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都是以二叉链为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结构，如果</a:t>
            </a: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采用顺序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结构，算法</a:t>
            </a: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如何改写？</a:t>
            </a:r>
          </a:p>
        </p:txBody>
      </p:sp>
      <p:pic>
        <p:nvPicPr>
          <p:cNvPr id="379910" name="Picture 6" descr="u=156936711,3313617084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333375"/>
            <a:ext cx="1724025" cy="2447925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42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14348" y="4572008"/>
            <a:ext cx="6643734" cy="958755"/>
            <a:chOff x="714348" y="4572008"/>
            <a:chExt cx="6643734" cy="958755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满二叉树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：在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一棵二叉树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中：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71670" y="5000636"/>
              <a:ext cx="5286412" cy="53012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72000" bIns="72000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高度为</a:t>
              </a:r>
              <a:r>
                <a:rPr kumimoji="1" lang="en-US" altLang="zh-CN" sz="20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的二叉树恰好有</a:t>
              </a:r>
              <a:r>
                <a:rPr lang="en-US" altLang="zh-CN" sz="2000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i="1" baseline="30000" dirty="0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5984" y="385762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层序编号：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7429520" y="428604"/>
            <a:ext cx="180000" cy="3214710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43834" y="157161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h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 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72396" y="2000240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zh-CN" sz="2000" baseline="300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 15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14290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完全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二叉树：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在一棵二叉树中：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785794"/>
            <a:ext cx="7858180" cy="9661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最多只有下面两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层的结点的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度数小于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并且最下面一层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的叶结点都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依次排列在该层最左边的位置上。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2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71472" y="5500702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完全</a:t>
            </a:r>
            <a:r>
              <a:rPr kumimoji="1"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实际上是对应的</a:t>
            </a:r>
            <a:r>
              <a:rPr kumimoji="1"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满二叉树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删除叶结点层最右边若干个结点得到的。</a:t>
            </a:r>
            <a:endParaRPr lang="zh-CN" altLang="en-US" sz="20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0100" y="1928802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满的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57158" y="1142984"/>
            <a:ext cx="8286808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非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空二叉树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上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叶结点数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等于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双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分支结点数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加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。即：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=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+1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85720" y="357166"/>
            <a:ext cx="3643338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7.2.2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叉树性质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714348" y="2786058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5" idx="7"/>
          </p:cNvCxnSpPr>
          <p:nvPr/>
        </p:nvCxnSpPr>
        <p:spPr>
          <a:xfrm rot="5400000">
            <a:off x="2482094" y="2610852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000628" y="2000240"/>
            <a:ext cx="1785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之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支数</a:t>
            </a:r>
          </a:p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分支数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en-US" altLang="zh-CN" sz="1800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628" y="327398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度之和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err="1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5664768" y="4643446"/>
            <a:ext cx="171451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6314" y="417189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94846" y="507207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643570" y="3714752"/>
            <a:ext cx="171451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/>
      <p:bldP spid="45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 descr="羊皮纸"/>
          <p:cNvSpPr txBox="1">
            <a:spLocks noChangeArrowheads="1"/>
          </p:cNvSpPr>
          <p:nvPr/>
        </p:nvSpPr>
        <p:spPr bwMode="auto">
          <a:xfrm>
            <a:off x="357158" y="1357313"/>
            <a:ext cx="8424862" cy="3449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66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常利用二叉树的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性质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来求解这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问题，常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利用以下关系求解：</a:t>
            </a:r>
            <a:endParaRPr lang="zh-CN" altLang="pt-BR" sz="2000" i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n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pt-BR" altLang="zh-CN" sz="2000" baseline="-25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pt-BR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pt-BR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度</a:t>
            </a:r>
            <a:r>
              <a:rPr lang="zh-CN" altLang="pt-BR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之和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>
              <a:lnSpc>
                <a:spcPct val="150000"/>
              </a:lnSpc>
            </a:pPr>
            <a:r>
              <a:rPr lang="zh-CN" altLang="pt-BR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pt-BR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度</a:t>
            </a:r>
            <a:r>
              <a:rPr lang="zh-CN" altLang="pt-BR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之和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2000" baseline="-25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所以有：</a:t>
            </a:r>
            <a:endParaRPr lang="zh-CN" altLang="en-US" sz="2000" i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i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714480" y="642918"/>
            <a:ext cx="514353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解一般二叉树结点个数方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法归纳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</TotalTime>
  <Words>3872</Words>
  <Application>Microsoft Office PowerPoint</Application>
  <PresentationFormat>全屏显示(4:3)</PresentationFormat>
  <Paragraphs>813</Paragraphs>
  <Slides>50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1005</cp:revision>
  <dcterms:created xsi:type="dcterms:W3CDTF">2004-04-08T11:59:15Z</dcterms:created>
  <dcterms:modified xsi:type="dcterms:W3CDTF">2021-05-08T06:31:17Z</dcterms:modified>
</cp:coreProperties>
</file>