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9"/>
  </p:notesMasterIdLst>
  <p:handoutMasterIdLst>
    <p:handoutMasterId r:id="rId80"/>
  </p:handoutMasterIdLst>
  <p:sldIdLst>
    <p:sldId id="275" r:id="rId2"/>
    <p:sldId id="512" r:id="rId3"/>
    <p:sldId id="276" r:id="rId4"/>
    <p:sldId id="439" r:id="rId5"/>
    <p:sldId id="440" r:id="rId6"/>
    <p:sldId id="539" r:id="rId7"/>
    <p:sldId id="540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  <p:sldId id="552" r:id="rId18"/>
    <p:sldId id="553" r:id="rId19"/>
    <p:sldId id="554" r:id="rId20"/>
    <p:sldId id="555" r:id="rId21"/>
    <p:sldId id="556" r:id="rId22"/>
    <p:sldId id="557" r:id="rId23"/>
    <p:sldId id="558" r:id="rId24"/>
    <p:sldId id="559" r:id="rId25"/>
    <p:sldId id="560" r:id="rId26"/>
    <p:sldId id="561" r:id="rId27"/>
    <p:sldId id="562" r:id="rId28"/>
    <p:sldId id="563" r:id="rId29"/>
    <p:sldId id="564" r:id="rId30"/>
    <p:sldId id="565" r:id="rId31"/>
    <p:sldId id="566" r:id="rId32"/>
    <p:sldId id="567" r:id="rId33"/>
    <p:sldId id="568" r:id="rId34"/>
    <p:sldId id="569" r:id="rId35"/>
    <p:sldId id="570" r:id="rId36"/>
    <p:sldId id="571" r:id="rId37"/>
    <p:sldId id="572" r:id="rId38"/>
    <p:sldId id="573" r:id="rId39"/>
    <p:sldId id="574" r:id="rId40"/>
    <p:sldId id="575" r:id="rId41"/>
    <p:sldId id="576" r:id="rId42"/>
    <p:sldId id="577" r:id="rId43"/>
    <p:sldId id="578" r:id="rId44"/>
    <p:sldId id="579" r:id="rId45"/>
    <p:sldId id="580" r:id="rId46"/>
    <p:sldId id="581" r:id="rId47"/>
    <p:sldId id="582" r:id="rId48"/>
    <p:sldId id="583" r:id="rId49"/>
    <p:sldId id="584" r:id="rId50"/>
    <p:sldId id="585" r:id="rId51"/>
    <p:sldId id="586" r:id="rId52"/>
    <p:sldId id="587" r:id="rId53"/>
    <p:sldId id="588" r:id="rId54"/>
    <p:sldId id="589" r:id="rId55"/>
    <p:sldId id="590" r:id="rId56"/>
    <p:sldId id="591" r:id="rId57"/>
    <p:sldId id="592" r:id="rId58"/>
    <p:sldId id="593" r:id="rId59"/>
    <p:sldId id="594" r:id="rId60"/>
    <p:sldId id="595" r:id="rId61"/>
    <p:sldId id="596" r:id="rId62"/>
    <p:sldId id="597" r:id="rId63"/>
    <p:sldId id="598" r:id="rId64"/>
    <p:sldId id="599" r:id="rId65"/>
    <p:sldId id="600" r:id="rId66"/>
    <p:sldId id="601" r:id="rId67"/>
    <p:sldId id="602" r:id="rId68"/>
    <p:sldId id="603" r:id="rId69"/>
    <p:sldId id="604" r:id="rId70"/>
    <p:sldId id="605" r:id="rId71"/>
    <p:sldId id="606" r:id="rId72"/>
    <p:sldId id="607" r:id="rId73"/>
    <p:sldId id="614" r:id="rId74"/>
    <p:sldId id="615" r:id="rId75"/>
    <p:sldId id="616" r:id="rId76"/>
    <p:sldId id="617" r:id="rId77"/>
    <p:sldId id="618" r:id="rId7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3333FF"/>
    <a:srgbClr val="CC00FF"/>
    <a:srgbClr val="990099"/>
    <a:srgbClr val="FF0000"/>
    <a:srgbClr val="336600"/>
    <a:srgbClr val="663300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5" autoAdjust="0"/>
  </p:normalViewPr>
  <p:slideViewPr>
    <p:cSldViewPr>
      <p:cViewPr varScale="1">
        <p:scale>
          <a:sx n="95" d="100"/>
          <a:sy n="95" d="100"/>
        </p:scale>
        <p:origin x="-9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DF35D-4E0B-48AD-B551-D0EF223ADC27}" type="datetimeFigureOut">
              <a:rPr lang="zh-CN" altLang="en-US" smtClean="0"/>
              <a:pPr/>
              <a:t>2021/5/9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F4E18-B896-49C9-8F50-6F125F5B24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ABA1A-0077-4CFB-BDDA-5B226ED6712F}" type="datetimeFigureOut">
              <a:rPr lang="zh-CN" altLang="en-US" smtClean="0"/>
              <a:pPr/>
              <a:t>2021/5/9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44AAA-33F8-41E3-A3BD-44044CA56C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CE16EF74-44C8-45A6-ABDA-05EEEFC7119E}" type="slidenum">
              <a:rPr lang="en-US" altLang="zh-CN" smtClean="0"/>
              <a:pPr/>
              <a:t>‹#›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F90E-02E8-4B7E-B891-D25186405F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71472" y="3000372"/>
            <a:ext cx="7929618" cy="1372271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Consolas" pitchFamily="49" charset="0"/>
              </a:rPr>
              <a:t>二</a:t>
            </a:r>
            <a:r>
              <a:rPr kumimoji="1" lang="zh-CN" altLang="en-US" sz="200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Consolas" pitchFamily="49" charset="0"/>
              </a:rPr>
              <a:t>叉树遍历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是指按照一定次序访问树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所有结点，并且每个结点仅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被访问一次的过程。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历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是二叉树最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运算，是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二叉树中其他运算的基础。</a:t>
            </a:r>
          </a:p>
        </p:txBody>
      </p:sp>
      <p:sp>
        <p:nvSpPr>
          <p:cNvPr id="21509" name="Text Box 5" descr="信纸"/>
          <p:cNvSpPr txBox="1">
            <a:spLocks noChangeArrowheads="1"/>
          </p:cNvSpPr>
          <p:nvPr/>
        </p:nvSpPr>
        <p:spPr bwMode="auto">
          <a:xfrm>
            <a:off x="571472" y="1857364"/>
            <a:ext cx="4233834" cy="514738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7.5.1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二叉树遍历的概念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000232" y="571480"/>
            <a:ext cx="3924000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7.5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的遍历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57224" y="1500174"/>
            <a:ext cx="6553200" cy="2600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85786" y="928670"/>
            <a:ext cx="388778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后序遍历的递归算法：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10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1193966"/>
            <a:ext cx="7786742" cy="1449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这里算法中的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是直接输出结点值。实际上，访问结点可以对该结点进行各种操作，如计数、删除结点等。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种递归算法的执行过程是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50004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3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注意几点：</a:t>
            </a:r>
            <a:endParaRPr lang="zh-CN" altLang="en-US" sz="2000" spc="3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11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3"/>
          <p:cNvGrpSpPr/>
          <p:nvPr/>
        </p:nvGrpSpPr>
        <p:grpSpPr>
          <a:xfrm>
            <a:off x="3714744" y="4313557"/>
            <a:ext cx="1714512" cy="558490"/>
            <a:chOff x="3714744" y="4313557"/>
            <a:chExt cx="1714512" cy="558490"/>
          </a:xfrm>
        </p:grpSpPr>
        <p:cxnSp>
          <p:nvCxnSpPr>
            <p:cNvPr id="44" name="直接箭头连接符 43"/>
            <p:cNvCxnSpPr/>
            <p:nvPr/>
          </p:nvCxnSpPr>
          <p:spPr>
            <a:xfrm rot="16200000" flipH="1">
              <a:off x="4321124" y="4421557"/>
              <a:ext cx="216000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14744" y="4533493"/>
              <a:ext cx="1714512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PreOrder(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/>
            </a:p>
          </p:txBody>
        </p:sp>
      </p:grpSp>
      <p:sp>
        <p:nvSpPr>
          <p:cNvPr id="4" name="Line 5"/>
          <p:cNvSpPr>
            <a:spLocks noChangeShapeType="1"/>
          </p:cNvSpPr>
          <p:nvPr/>
        </p:nvSpPr>
        <p:spPr bwMode="auto">
          <a:xfrm flipH="1">
            <a:off x="3176648" y="468824"/>
            <a:ext cx="255666" cy="25453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3719053" y="426637"/>
            <a:ext cx="268378" cy="3445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3680916" y="1004609"/>
            <a:ext cx="255665" cy="25453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3368750" y="214291"/>
            <a:ext cx="384204" cy="31922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919570" y="723357"/>
            <a:ext cx="384204" cy="31922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881493" y="723357"/>
            <a:ext cx="384204" cy="31922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370163" y="1233829"/>
            <a:ext cx="384204" cy="3192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158" y="357166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以先序为例：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596" y="1652989"/>
            <a:ext cx="1428760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PreOrder(</a:t>
            </a:r>
            <a:r>
              <a:rPr kumimoji="1"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600"/>
          </a:p>
        </p:txBody>
      </p:sp>
      <p:grpSp>
        <p:nvGrpSpPr>
          <p:cNvPr id="3" name="组合 56"/>
          <p:cNvGrpSpPr/>
          <p:nvPr/>
        </p:nvGrpSpPr>
        <p:grpSpPr>
          <a:xfrm>
            <a:off x="2000232" y="1643050"/>
            <a:ext cx="1233496" cy="338554"/>
            <a:chOff x="2000232" y="1643050"/>
            <a:chExt cx="1233496" cy="338554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2000232" y="1795865"/>
              <a:ext cx="428628" cy="1588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447910" y="1643050"/>
              <a:ext cx="785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</a:t>
              </a:r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929190" y="64291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先序序列：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14942" y="11429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43570" y="11429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2198" y="11429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5588" y="11429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组合 57"/>
          <p:cNvGrpSpPr/>
          <p:nvPr/>
        </p:nvGrpSpPr>
        <p:grpSpPr>
          <a:xfrm>
            <a:off x="2071670" y="1921642"/>
            <a:ext cx="1428760" cy="712843"/>
            <a:chOff x="2071670" y="1921642"/>
            <a:chExt cx="1428760" cy="712843"/>
          </a:xfrm>
        </p:grpSpPr>
        <p:cxnSp>
          <p:nvCxnSpPr>
            <p:cNvPr id="31" name="直接箭头连接符 30"/>
            <p:cNvCxnSpPr/>
            <p:nvPr/>
          </p:nvCxnSpPr>
          <p:spPr>
            <a:xfrm rot="16200000" flipH="1">
              <a:off x="2606050" y="2101642"/>
              <a:ext cx="360000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71670" y="2295931"/>
              <a:ext cx="1428760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PreOrder(</a:t>
              </a:r>
              <a:r>
                <a:rPr kumimoji="1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/>
            </a:p>
          </p:txBody>
        </p:sp>
      </p:grpSp>
      <p:grpSp>
        <p:nvGrpSpPr>
          <p:cNvPr id="8" name="组合 58"/>
          <p:cNvGrpSpPr/>
          <p:nvPr/>
        </p:nvGrpSpPr>
        <p:grpSpPr>
          <a:xfrm>
            <a:off x="3643306" y="2295931"/>
            <a:ext cx="1233496" cy="338554"/>
            <a:chOff x="3643306" y="2295931"/>
            <a:chExt cx="1233496" cy="338554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3643306" y="2448746"/>
              <a:ext cx="428628" cy="1588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90984" y="2295931"/>
              <a:ext cx="785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</a:t>
              </a:r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2" name="组合 59"/>
          <p:cNvGrpSpPr/>
          <p:nvPr/>
        </p:nvGrpSpPr>
        <p:grpSpPr>
          <a:xfrm>
            <a:off x="3714744" y="2570884"/>
            <a:ext cx="1714512" cy="558490"/>
            <a:chOff x="3714744" y="2570884"/>
            <a:chExt cx="1714512" cy="558490"/>
          </a:xfrm>
        </p:grpSpPr>
        <p:cxnSp>
          <p:nvCxnSpPr>
            <p:cNvPr id="35" name="直接箭头连接符 34"/>
            <p:cNvCxnSpPr/>
            <p:nvPr/>
          </p:nvCxnSpPr>
          <p:spPr>
            <a:xfrm rot="16200000" flipH="1">
              <a:off x="4321124" y="2678884"/>
              <a:ext cx="216000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714744" y="2790820"/>
              <a:ext cx="1714512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PreOrder(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NULL</a:t>
              </a:r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/>
            </a:p>
          </p:txBody>
        </p:sp>
      </p:grpSp>
      <p:grpSp>
        <p:nvGrpSpPr>
          <p:cNvPr id="14" name="组合 60"/>
          <p:cNvGrpSpPr/>
          <p:nvPr/>
        </p:nvGrpSpPr>
        <p:grpSpPr>
          <a:xfrm>
            <a:off x="3714744" y="3170137"/>
            <a:ext cx="1714512" cy="573190"/>
            <a:chOff x="3714744" y="3170137"/>
            <a:chExt cx="1714512" cy="573190"/>
          </a:xfrm>
        </p:grpSpPr>
        <p:cxnSp>
          <p:nvCxnSpPr>
            <p:cNvPr id="37" name="直接箭头连接符 36"/>
            <p:cNvCxnSpPr/>
            <p:nvPr/>
          </p:nvCxnSpPr>
          <p:spPr>
            <a:xfrm rot="16200000" flipH="1">
              <a:off x="4321124" y="3278137"/>
              <a:ext cx="216000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714744" y="3404773"/>
              <a:ext cx="1714512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PreOrder(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NULL</a:t>
              </a:r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/>
            </a:p>
          </p:txBody>
        </p:sp>
      </p:grpSp>
      <p:grpSp>
        <p:nvGrpSpPr>
          <p:cNvPr id="15" name="组合 61"/>
          <p:cNvGrpSpPr/>
          <p:nvPr/>
        </p:nvGrpSpPr>
        <p:grpSpPr>
          <a:xfrm>
            <a:off x="2071670" y="2669066"/>
            <a:ext cx="1428760" cy="1650941"/>
            <a:chOff x="2071670" y="2669066"/>
            <a:chExt cx="1428760" cy="1650941"/>
          </a:xfrm>
        </p:grpSpPr>
        <p:cxnSp>
          <p:nvCxnSpPr>
            <p:cNvPr id="39" name="直接箭头连接符 38"/>
            <p:cNvCxnSpPr/>
            <p:nvPr/>
          </p:nvCxnSpPr>
          <p:spPr>
            <a:xfrm rot="5400000">
              <a:off x="2138050" y="3316272"/>
              <a:ext cx="1296000" cy="1588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071670" y="3981453"/>
              <a:ext cx="1428760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PreOrder(</a:t>
              </a:r>
              <a:r>
                <a:rPr kumimoji="1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/>
            </a:p>
          </p:txBody>
        </p:sp>
      </p:grpSp>
      <p:grpSp>
        <p:nvGrpSpPr>
          <p:cNvPr id="17" name="组合 62"/>
          <p:cNvGrpSpPr/>
          <p:nvPr/>
        </p:nvGrpSpPr>
        <p:grpSpPr>
          <a:xfrm>
            <a:off x="3643306" y="4004852"/>
            <a:ext cx="1233496" cy="338554"/>
            <a:chOff x="3643306" y="4004852"/>
            <a:chExt cx="1233496" cy="338554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3643306" y="4157667"/>
              <a:ext cx="428628" cy="1588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090984" y="4004852"/>
              <a:ext cx="785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</a:t>
              </a:r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9" name="组合 64"/>
          <p:cNvGrpSpPr/>
          <p:nvPr/>
        </p:nvGrpSpPr>
        <p:grpSpPr>
          <a:xfrm>
            <a:off x="5500694" y="4586295"/>
            <a:ext cx="1233496" cy="338554"/>
            <a:chOff x="5500694" y="4586295"/>
            <a:chExt cx="1233496" cy="338554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5500694" y="4739110"/>
              <a:ext cx="428628" cy="1588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948372" y="4586295"/>
              <a:ext cx="785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</a:t>
              </a:r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7" name="组合 65"/>
          <p:cNvGrpSpPr/>
          <p:nvPr/>
        </p:nvGrpSpPr>
        <p:grpSpPr>
          <a:xfrm>
            <a:off x="5572132" y="4861248"/>
            <a:ext cx="1714512" cy="558490"/>
            <a:chOff x="5572132" y="4861248"/>
            <a:chExt cx="1714512" cy="558490"/>
          </a:xfrm>
        </p:grpSpPr>
        <p:cxnSp>
          <p:nvCxnSpPr>
            <p:cNvPr id="48" name="直接箭头连接符 47"/>
            <p:cNvCxnSpPr/>
            <p:nvPr/>
          </p:nvCxnSpPr>
          <p:spPr>
            <a:xfrm rot="16200000" flipH="1">
              <a:off x="6178512" y="4969248"/>
              <a:ext cx="216000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572132" y="5081184"/>
              <a:ext cx="1714512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PreOrder(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NULL</a:t>
              </a:r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/>
            </a:p>
          </p:txBody>
        </p:sp>
      </p:grpSp>
      <p:grpSp>
        <p:nvGrpSpPr>
          <p:cNvPr id="28" name="组合 66"/>
          <p:cNvGrpSpPr/>
          <p:nvPr/>
        </p:nvGrpSpPr>
        <p:grpSpPr>
          <a:xfrm>
            <a:off x="5572132" y="5460501"/>
            <a:ext cx="1714512" cy="573190"/>
            <a:chOff x="5572132" y="5460501"/>
            <a:chExt cx="1714512" cy="573190"/>
          </a:xfrm>
        </p:grpSpPr>
        <p:cxnSp>
          <p:nvCxnSpPr>
            <p:cNvPr id="50" name="直接箭头连接符 49"/>
            <p:cNvCxnSpPr/>
            <p:nvPr/>
          </p:nvCxnSpPr>
          <p:spPr>
            <a:xfrm rot="16200000" flipH="1">
              <a:off x="6178512" y="5568501"/>
              <a:ext cx="216000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572132" y="5695137"/>
              <a:ext cx="1714512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PreOrder(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NULL</a:t>
              </a:r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/>
            </a:p>
          </p:txBody>
        </p:sp>
      </p:grpSp>
      <p:grpSp>
        <p:nvGrpSpPr>
          <p:cNvPr id="29" name="组合 67"/>
          <p:cNvGrpSpPr/>
          <p:nvPr/>
        </p:nvGrpSpPr>
        <p:grpSpPr>
          <a:xfrm>
            <a:off x="3662356" y="4943485"/>
            <a:ext cx="1714512" cy="1571636"/>
            <a:chOff x="3662356" y="4943485"/>
            <a:chExt cx="1714512" cy="1571636"/>
          </a:xfrm>
        </p:grpSpPr>
        <p:cxnSp>
          <p:nvCxnSpPr>
            <p:cNvPr id="52" name="直接箭头连接符 51"/>
            <p:cNvCxnSpPr/>
            <p:nvPr/>
          </p:nvCxnSpPr>
          <p:spPr>
            <a:xfrm rot="5400000">
              <a:off x="3816330" y="5554691"/>
              <a:ext cx="1224000" cy="1588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662356" y="6176567"/>
              <a:ext cx="1714512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PreOrder(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NULL</a:t>
              </a:r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2876550" y="2724150"/>
            <a:ext cx="1570831" cy="1243810"/>
          </a:xfrm>
          <a:custGeom>
            <a:avLst/>
            <a:gdLst>
              <a:gd name="connsiteX0" fmla="*/ 1543050 w 1598613"/>
              <a:gd name="connsiteY0" fmla="*/ 1092200 h 1390650"/>
              <a:gd name="connsiteX1" fmla="*/ 1476375 w 1598613"/>
              <a:gd name="connsiteY1" fmla="*/ 1244600 h 1390650"/>
              <a:gd name="connsiteX2" fmla="*/ 809625 w 1598613"/>
              <a:gd name="connsiteY2" fmla="*/ 1216025 h 1390650"/>
              <a:gd name="connsiteX3" fmla="*/ 285750 w 1598613"/>
              <a:gd name="connsiteY3" fmla="*/ 196850 h 1390650"/>
              <a:gd name="connsiteX4" fmla="*/ 0 w 1598613"/>
              <a:gd name="connsiteY4" fmla="*/ 34925 h 1390650"/>
              <a:gd name="connsiteX0" fmla="*/ 1543050 w 1570831"/>
              <a:gd name="connsiteY0" fmla="*/ 1092200 h 1396207"/>
              <a:gd name="connsiteX1" fmla="*/ 1266822 w 1570831"/>
              <a:gd name="connsiteY1" fmla="*/ 1277941 h 1396207"/>
              <a:gd name="connsiteX2" fmla="*/ 809625 w 1570831"/>
              <a:gd name="connsiteY2" fmla="*/ 1216025 h 1396207"/>
              <a:gd name="connsiteX3" fmla="*/ 285750 w 1570831"/>
              <a:gd name="connsiteY3" fmla="*/ 196850 h 1396207"/>
              <a:gd name="connsiteX4" fmla="*/ 0 w 1570831"/>
              <a:gd name="connsiteY4" fmla="*/ 34925 h 1396207"/>
              <a:gd name="connsiteX0" fmla="*/ 1543050 w 1570831"/>
              <a:gd name="connsiteY0" fmla="*/ 1074738 h 1365252"/>
              <a:gd name="connsiteX1" fmla="*/ 1266822 w 1570831"/>
              <a:gd name="connsiteY1" fmla="*/ 1260479 h 1365252"/>
              <a:gd name="connsiteX2" fmla="*/ 809625 w 1570831"/>
              <a:gd name="connsiteY2" fmla="*/ 1198563 h 1365252"/>
              <a:gd name="connsiteX3" fmla="*/ 338128 w 1570831"/>
              <a:gd name="connsiteY3" fmla="*/ 260347 h 1365252"/>
              <a:gd name="connsiteX4" fmla="*/ 0 w 1570831"/>
              <a:gd name="connsiteY4" fmla="*/ 17463 h 1365252"/>
              <a:gd name="connsiteX0" fmla="*/ 1543050 w 1570831"/>
              <a:gd name="connsiteY0" fmla="*/ 1074738 h 1261273"/>
              <a:gd name="connsiteX1" fmla="*/ 1266822 w 1570831"/>
              <a:gd name="connsiteY1" fmla="*/ 1260479 h 1261273"/>
              <a:gd name="connsiteX2" fmla="*/ 766756 w 1570831"/>
              <a:gd name="connsiteY2" fmla="*/ 1079503 h 1261273"/>
              <a:gd name="connsiteX3" fmla="*/ 338128 w 1570831"/>
              <a:gd name="connsiteY3" fmla="*/ 260347 h 1261273"/>
              <a:gd name="connsiteX4" fmla="*/ 0 w 1570831"/>
              <a:gd name="connsiteY4" fmla="*/ 17463 h 1261273"/>
              <a:gd name="connsiteX0" fmla="*/ 1543050 w 1570831"/>
              <a:gd name="connsiteY0" fmla="*/ 1057275 h 1243810"/>
              <a:gd name="connsiteX1" fmla="*/ 1266822 w 1570831"/>
              <a:gd name="connsiteY1" fmla="*/ 1243016 h 1243810"/>
              <a:gd name="connsiteX2" fmla="*/ 766756 w 1570831"/>
              <a:gd name="connsiteY2" fmla="*/ 1062040 h 1243810"/>
              <a:gd name="connsiteX3" fmla="*/ 338128 w 1570831"/>
              <a:gd name="connsiteY3" fmla="*/ 242884 h 1243810"/>
              <a:gd name="connsiteX4" fmla="*/ 266690 w 1570831"/>
              <a:gd name="connsiteY4" fmla="*/ 61909 h 1243810"/>
              <a:gd name="connsiteX5" fmla="*/ 0 w 1570831"/>
              <a:gd name="connsiteY5" fmla="*/ 0 h 1243810"/>
              <a:gd name="connsiteX0" fmla="*/ 1543050 w 1570831"/>
              <a:gd name="connsiteY0" fmla="*/ 1057275 h 1243810"/>
              <a:gd name="connsiteX1" fmla="*/ 1266822 w 1570831"/>
              <a:gd name="connsiteY1" fmla="*/ 1243016 h 1243810"/>
              <a:gd name="connsiteX2" fmla="*/ 766756 w 1570831"/>
              <a:gd name="connsiteY2" fmla="*/ 1062040 h 1243810"/>
              <a:gd name="connsiteX3" fmla="*/ 409566 w 1570831"/>
              <a:gd name="connsiteY3" fmla="*/ 276222 h 1243810"/>
              <a:gd name="connsiteX4" fmla="*/ 266690 w 1570831"/>
              <a:gd name="connsiteY4" fmla="*/ 61909 h 1243810"/>
              <a:gd name="connsiteX5" fmla="*/ 0 w 1570831"/>
              <a:gd name="connsiteY5" fmla="*/ 0 h 124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0831" h="1243810">
                <a:moveTo>
                  <a:pt x="1543050" y="1057275"/>
                </a:moveTo>
                <a:cubicBezTo>
                  <a:pt x="1570831" y="1123156"/>
                  <a:pt x="1396204" y="1242222"/>
                  <a:pt x="1266822" y="1243016"/>
                </a:cubicBezTo>
                <a:cubicBezTo>
                  <a:pt x="1137440" y="1243810"/>
                  <a:pt x="909632" y="1223172"/>
                  <a:pt x="766756" y="1062040"/>
                </a:cubicBezTo>
                <a:cubicBezTo>
                  <a:pt x="623880" y="900908"/>
                  <a:pt x="492910" y="442911"/>
                  <a:pt x="409566" y="276222"/>
                </a:cubicBezTo>
                <a:cubicBezTo>
                  <a:pt x="326222" y="109534"/>
                  <a:pt x="334951" y="107946"/>
                  <a:pt x="266690" y="61909"/>
                </a:cubicBezTo>
                <a:cubicBezTo>
                  <a:pt x="198429" y="15872"/>
                  <a:pt x="33337" y="19050"/>
                  <a:pt x="0" y="0"/>
                </a:cubicBezTo>
              </a:path>
            </a:pathLst>
          </a:custGeom>
          <a:ln w="28575">
            <a:solidFill>
              <a:srgbClr val="FF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4501367" y="5000636"/>
            <a:ext cx="1570831" cy="1243810"/>
          </a:xfrm>
          <a:custGeom>
            <a:avLst/>
            <a:gdLst>
              <a:gd name="connsiteX0" fmla="*/ 1543050 w 1598613"/>
              <a:gd name="connsiteY0" fmla="*/ 1092200 h 1390650"/>
              <a:gd name="connsiteX1" fmla="*/ 1476375 w 1598613"/>
              <a:gd name="connsiteY1" fmla="*/ 1244600 h 1390650"/>
              <a:gd name="connsiteX2" fmla="*/ 809625 w 1598613"/>
              <a:gd name="connsiteY2" fmla="*/ 1216025 h 1390650"/>
              <a:gd name="connsiteX3" fmla="*/ 285750 w 1598613"/>
              <a:gd name="connsiteY3" fmla="*/ 196850 h 1390650"/>
              <a:gd name="connsiteX4" fmla="*/ 0 w 1598613"/>
              <a:gd name="connsiteY4" fmla="*/ 34925 h 1390650"/>
              <a:gd name="connsiteX0" fmla="*/ 1543050 w 1570831"/>
              <a:gd name="connsiteY0" fmla="*/ 1092200 h 1396207"/>
              <a:gd name="connsiteX1" fmla="*/ 1266822 w 1570831"/>
              <a:gd name="connsiteY1" fmla="*/ 1277941 h 1396207"/>
              <a:gd name="connsiteX2" fmla="*/ 809625 w 1570831"/>
              <a:gd name="connsiteY2" fmla="*/ 1216025 h 1396207"/>
              <a:gd name="connsiteX3" fmla="*/ 285750 w 1570831"/>
              <a:gd name="connsiteY3" fmla="*/ 196850 h 1396207"/>
              <a:gd name="connsiteX4" fmla="*/ 0 w 1570831"/>
              <a:gd name="connsiteY4" fmla="*/ 34925 h 1396207"/>
              <a:gd name="connsiteX0" fmla="*/ 1543050 w 1570831"/>
              <a:gd name="connsiteY0" fmla="*/ 1074738 h 1365252"/>
              <a:gd name="connsiteX1" fmla="*/ 1266822 w 1570831"/>
              <a:gd name="connsiteY1" fmla="*/ 1260479 h 1365252"/>
              <a:gd name="connsiteX2" fmla="*/ 809625 w 1570831"/>
              <a:gd name="connsiteY2" fmla="*/ 1198563 h 1365252"/>
              <a:gd name="connsiteX3" fmla="*/ 338128 w 1570831"/>
              <a:gd name="connsiteY3" fmla="*/ 260347 h 1365252"/>
              <a:gd name="connsiteX4" fmla="*/ 0 w 1570831"/>
              <a:gd name="connsiteY4" fmla="*/ 17463 h 1365252"/>
              <a:gd name="connsiteX0" fmla="*/ 1543050 w 1570831"/>
              <a:gd name="connsiteY0" fmla="*/ 1074738 h 1261273"/>
              <a:gd name="connsiteX1" fmla="*/ 1266822 w 1570831"/>
              <a:gd name="connsiteY1" fmla="*/ 1260479 h 1261273"/>
              <a:gd name="connsiteX2" fmla="*/ 766756 w 1570831"/>
              <a:gd name="connsiteY2" fmla="*/ 1079503 h 1261273"/>
              <a:gd name="connsiteX3" fmla="*/ 338128 w 1570831"/>
              <a:gd name="connsiteY3" fmla="*/ 260347 h 1261273"/>
              <a:gd name="connsiteX4" fmla="*/ 0 w 1570831"/>
              <a:gd name="connsiteY4" fmla="*/ 17463 h 1261273"/>
              <a:gd name="connsiteX0" fmla="*/ 1543050 w 1570831"/>
              <a:gd name="connsiteY0" fmla="*/ 1057275 h 1243810"/>
              <a:gd name="connsiteX1" fmla="*/ 1266822 w 1570831"/>
              <a:gd name="connsiteY1" fmla="*/ 1243016 h 1243810"/>
              <a:gd name="connsiteX2" fmla="*/ 766756 w 1570831"/>
              <a:gd name="connsiteY2" fmla="*/ 1062040 h 1243810"/>
              <a:gd name="connsiteX3" fmla="*/ 338128 w 1570831"/>
              <a:gd name="connsiteY3" fmla="*/ 242884 h 1243810"/>
              <a:gd name="connsiteX4" fmla="*/ 266690 w 1570831"/>
              <a:gd name="connsiteY4" fmla="*/ 61909 h 1243810"/>
              <a:gd name="connsiteX5" fmla="*/ 0 w 1570831"/>
              <a:gd name="connsiteY5" fmla="*/ 0 h 1243810"/>
              <a:gd name="connsiteX0" fmla="*/ 1543050 w 1570831"/>
              <a:gd name="connsiteY0" fmla="*/ 1057275 h 1243810"/>
              <a:gd name="connsiteX1" fmla="*/ 1266822 w 1570831"/>
              <a:gd name="connsiteY1" fmla="*/ 1243016 h 1243810"/>
              <a:gd name="connsiteX2" fmla="*/ 766756 w 1570831"/>
              <a:gd name="connsiteY2" fmla="*/ 1062040 h 1243810"/>
              <a:gd name="connsiteX3" fmla="*/ 409566 w 1570831"/>
              <a:gd name="connsiteY3" fmla="*/ 276222 h 1243810"/>
              <a:gd name="connsiteX4" fmla="*/ 266690 w 1570831"/>
              <a:gd name="connsiteY4" fmla="*/ 61909 h 1243810"/>
              <a:gd name="connsiteX5" fmla="*/ 0 w 1570831"/>
              <a:gd name="connsiteY5" fmla="*/ 0 h 124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0831" h="1243810">
                <a:moveTo>
                  <a:pt x="1543050" y="1057275"/>
                </a:moveTo>
                <a:cubicBezTo>
                  <a:pt x="1570831" y="1123156"/>
                  <a:pt x="1396204" y="1242222"/>
                  <a:pt x="1266822" y="1243016"/>
                </a:cubicBezTo>
                <a:cubicBezTo>
                  <a:pt x="1137440" y="1243810"/>
                  <a:pt x="909632" y="1223172"/>
                  <a:pt x="766756" y="1062040"/>
                </a:cubicBezTo>
                <a:cubicBezTo>
                  <a:pt x="623880" y="900908"/>
                  <a:pt x="492910" y="442911"/>
                  <a:pt x="409566" y="276222"/>
                </a:cubicBezTo>
                <a:cubicBezTo>
                  <a:pt x="326222" y="109534"/>
                  <a:pt x="334951" y="107946"/>
                  <a:pt x="266690" y="61909"/>
                </a:cubicBezTo>
                <a:cubicBezTo>
                  <a:pt x="198429" y="15872"/>
                  <a:pt x="33337" y="19050"/>
                  <a:pt x="0" y="0"/>
                </a:cubicBezTo>
              </a:path>
            </a:pathLst>
          </a:custGeom>
          <a:ln w="28575">
            <a:solidFill>
              <a:srgbClr val="FF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1500167" y="2071678"/>
            <a:ext cx="1213641" cy="2458256"/>
          </a:xfrm>
          <a:custGeom>
            <a:avLst/>
            <a:gdLst>
              <a:gd name="connsiteX0" fmla="*/ 1543050 w 1598613"/>
              <a:gd name="connsiteY0" fmla="*/ 1092200 h 1390650"/>
              <a:gd name="connsiteX1" fmla="*/ 1476375 w 1598613"/>
              <a:gd name="connsiteY1" fmla="*/ 1244600 h 1390650"/>
              <a:gd name="connsiteX2" fmla="*/ 809625 w 1598613"/>
              <a:gd name="connsiteY2" fmla="*/ 1216025 h 1390650"/>
              <a:gd name="connsiteX3" fmla="*/ 285750 w 1598613"/>
              <a:gd name="connsiteY3" fmla="*/ 196850 h 1390650"/>
              <a:gd name="connsiteX4" fmla="*/ 0 w 1598613"/>
              <a:gd name="connsiteY4" fmla="*/ 34925 h 1390650"/>
              <a:gd name="connsiteX0" fmla="*/ 1543050 w 1570831"/>
              <a:gd name="connsiteY0" fmla="*/ 1092200 h 1396207"/>
              <a:gd name="connsiteX1" fmla="*/ 1266822 w 1570831"/>
              <a:gd name="connsiteY1" fmla="*/ 1277941 h 1396207"/>
              <a:gd name="connsiteX2" fmla="*/ 809625 w 1570831"/>
              <a:gd name="connsiteY2" fmla="*/ 1216025 h 1396207"/>
              <a:gd name="connsiteX3" fmla="*/ 285750 w 1570831"/>
              <a:gd name="connsiteY3" fmla="*/ 196850 h 1396207"/>
              <a:gd name="connsiteX4" fmla="*/ 0 w 1570831"/>
              <a:gd name="connsiteY4" fmla="*/ 34925 h 1396207"/>
              <a:gd name="connsiteX0" fmla="*/ 1543050 w 1570831"/>
              <a:gd name="connsiteY0" fmla="*/ 1074738 h 1365252"/>
              <a:gd name="connsiteX1" fmla="*/ 1266822 w 1570831"/>
              <a:gd name="connsiteY1" fmla="*/ 1260479 h 1365252"/>
              <a:gd name="connsiteX2" fmla="*/ 809625 w 1570831"/>
              <a:gd name="connsiteY2" fmla="*/ 1198563 h 1365252"/>
              <a:gd name="connsiteX3" fmla="*/ 338128 w 1570831"/>
              <a:gd name="connsiteY3" fmla="*/ 260347 h 1365252"/>
              <a:gd name="connsiteX4" fmla="*/ 0 w 1570831"/>
              <a:gd name="connsiteY4" fmla="*/ 17463 h 1365252"/>
              <a:gd name="connsiteX0" fmla="*/ 1543050 w 1570831"/>
              <a:gd name="connsiteY0" fmla="*/ 1074738 h 1261273"/>
              <a:gd name="connsiteX1" fmla="*/ 1266822 w 1570831"/>
              <a:gd name="connsiteY1" fmla="*/ 1260479 h 1261273"/>
              <a:gd name="connsiteX2" fmla="*/ 766756 w 1570831"/>
              <a:gd name="connsiteY2" fmla="*/ 1079503 h 1261273"/>
              <a:gd name="connsiteX3" fmla="*/ 338128 w 1570831"/>
              <a:gd name="connsiteY3" fmla="*/ 260347 h 1261273"/>
              <a:gd name="connsiteX4" fmla="*/ 0 w 1570831"/>
              <a:gd name="connsiteY4" fmla="*/ 17463 h 1261273"/>
              <a:gd name="connsiteX0" fmla="*/ 1543050 w 1570831"/>
              <a:gd name="connsiteY0" fmla="*/ 1057275 h 1243810"/>
              <a:gd name="connsiteX1" fmla="*/ 1266822 w 1570831"/>
              <a:gd name="connsiteY1" fmla="*/ 1243016 h 1243810"/>
              <a:gd name="connsiteX2" fmla="*/ 766756 w 1570831"/>
              <a:gd name="connsiteY2" fmla="*/ 1062040 h 1243810"/>
              <a:gd name="connsiteX3" fmla="*/ 338128 w 1570831"/>
              <a:gd name="connsiteY3" fmla="*/ 242884 h 1243810"/>
              <a:gd name="connsiteX4" fmla="*/ 266690 w 1570831"/>
              <a:gd name="connsiteY4" fmla="*/ 61909 h 1243810"/>
              <a:gd name="connsiteX5" fmla="*/ 0 w 1570831"/>
              <a:gd name="connsiteY5" fmla="*/ 0 h 1243810"/>
              <a:gd name="connsiteX0" fmla="*/ 1543050 w 1570831"/>
              <a:gd name="connsiteY0" fmla="*/ 1057275 h 1243810"/>
              <a:gd name="connsiteX1" fmla="*/ 1266822 w 1570831"/>
              <a:gd name="connsiteY1" fmla="*/ 1243016 h 1243810"/>
              <a:gd name="connsiteX2" fmla="*/ 766756 w 1570831"/>
              <a:gd name="connsiteY2" fmla="*/ 1062040 h 1243810"/>
              <a:gd name="connsiteX3" fmla="*/ 409566 w 1570831"/>
              <a:gd name="connsiteY3" fmla="*/ 276222 h 1243810"/>
              <a:gd name="connsiteX4" fmla="*/ 266690 w 1570831"/>
              <a:gd name="connsiteY4" fmla="*/ 61909 h 1243810"/>
              <a:gd name="connsiteX5" fmla="*/ 0 w 1570831"/>
              <a:gd name="connsiteY5" fmla="*/ 0 h 1243810"/>
              <a:gd name="connsiteX0" fmla="*/ 1285089 w 1312870"/>
              <a:gd name="connsiteY0" fmla="*/ 2271721 h 2458256"/>
              <a:gd name="connsiteX1" fmla="*/ 1008861 w 1312870"/>
              <a:gd name="connsiteY1" fmla="*/ 2457462 h 2458256"/>
              <a:gd name="connsiteX2" fmla="*/ 508795 w 1312870"/>
              <a:gd name="connsiteY2" fmla="*/ 2276486 h 2458256"/>
              <a:gd name="connsiteX3" fmla="*/ 151605 w 1312870"/>
              <a:gd name="connsiteY3" fmla="*/ 1490668 h 2458256"/>
              <a:gd name="connsiteX4" fmla="*/ 8729 w 1312870"/>
              <a:gd name="connsiteY4" fmla="*/ 1276355 h 2458256"/>
              <a:gd name="connsiteX5" fmla="*/ 99229 w 1312870"/>
              <a:gd name="connsiteY5" fmla="*/ 0 h 2458256"/>
              <a:gd name="connsiteX0" fmla="*/ 1335891 w 1363672"/>
              <a:gd name="connsiteY0" fmla="*/ 2271721 h 2458256"/>
              <a:gd name="connsiteX1" fmla="*/ 1059663 w 1363672"/>
              <a:gd name="connsiteY1" fmla="*/ 2457462 h 2458256"/>
              <a:gd name="connsiteX2" fmla="*/ 559597 w 1363672"/>
              <a:gd name="connsiteY2" fmla="*/ 2276486 h 2458256"/>
              <a:gd name="connsiteX3" fmla="*/ 507220 w 1363672"/>
              <a:gd name="connsiteY3" fmla="*/ 1643074 h 2458256"/>
              <a:gd name="connsiteX4" fmla="*/ 59531 w 1363672"/>
              <a:gd name="connsiteY4" fmla="*/ 1276355 h 2458256"/>
              <a:gd name="connsiteX5" fmla="*/ 150031 w 1363672"/>
              <a:gd name="connsiteY5" fmla="*/ 0 h 2458256"/>
              <a:gd name="connsiteX0" fmla="*/ 1185860 w 1213641"/>
              <a:gd name="connsiteY0" fmla="*/ 2271721 h 2458256"/>
              <a:gd name="connsiteX1" fmla="*/ 909632 w 1213641"/>
              <a:gd name="connsiteY1" fmla="*/ 2457462 h 2458256"/>
              <a:gd name="connsiteX2" fmla="*/ 409566 w 1213641"/>
              <a:gd name="connsiteY2" fmla="*/ 2276486 h 2458256"/>
              <a:gd name="connsiteX3" fmla="*/ 357189 w 1213641"/>
              <a:gd name="connsiteY3" fmla="*/ 1643074 h 2458256"/>
              <a:gd name="connsiteX4" fmla="*/ 285751 w 1213641"/>
              <a:gd name="connsiteY4" fmla="*/ 857256 h 2458256"/>
              <a:gd name="connsiteX5" fmla="*/ 0 w 1213641"/>
              <a:gd name="connsiteY5" fmla="*/ 0 h 245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3641" h="2458256">
                <a:moveTo>
                  <a:pt x="1185860" y="2271721"/>
                </a:moveTo>
                <a:cubicBezTo>
                  <a:pt x="1213641" y="2337602"/>
                  <a:pt x="1039014" y="2456668"/>
                  <a:pt x="909632" y="2457462"/>
                </a:cubicBezTo>
                <a:cubicBezTo>
                  <a:pt x="780250" y="2458256"/>
                  <a:pt x="501640" y="2412217"/>
                  <a:pt x="409566" y="2276486"/>
                </a:cubicBezTo>
                <a:cubicBezTo>
                  <a:pt x="317492" y="2140755"/>
                  <a:pt x="377825" y="1879612"/>
                  <a:pt x="357189" y="1643074"/>
                </a:cubicBezTo>
                <a:cubicBezTo>
                  <a:pt x="336553" y="1406536"/>
                  <a:pt x="345282" y="1131102"/>
                  <a:pt x="285751" y="857256"/>
                </a:cubicBezTo>
                <a:cubicBezTo>
                  <a:pt x="226220" y="583410"/>
                  <a:pt x="33337" y="19050"/>
                  <a:pt x="0" y="0"/>
                </a:cubicBezTo>
              </a:path>
            </a:pathLst>
          </a:custGeom>
          <a:ln w="28575">
            <a:solidFill>
              <a:srgbClr val="FF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2786855" y="4328330"/>
            <a:ext cx="1213641" cy="2458256"/>
          </a:xfrm>
          <a:custGeom>
            <a:avLst/>
            <a:gdLst>
              <a:gd name="connsiteX0" fmla="*/ 1543050 w 1598613"/>
              <a:gd name="connsiteY0" fmla="*/ 1092200 h 1390650"/>
              <a:gd name="connsiteX1" fmla="*/ 1476375 w 1598613"/>
              <a:gd name="connsiteY1" fmla="*/ 1244600 h 1390650"/>
              <a:gd name="connsiteX2" fmla="*/ 809625 w 1598613"/>
              <a:gd name="connsiteY2" fmla="*/ 1216025 h 1390650"/>
              <a:gd name="connsiteX3" fmla="*/ 285750 w 1598613"/>
              <a:gd name="connsiteY3" fmla="*/ 196850 h 1390650"/>
              <a:gd name="connsiteX4" fmla="*/ 0 w 1598613"/>
              <a:gd name="connsiteY4" fmla="*/ 34925 h 1390650"/>
              <a:gd name="connsiteX0" fmla="*/ 1543050 w 1570831"/>
              <a:gd name="connsiteY0" fmla="*/ 1092200 h 1396207"/>
              <a:gd name="connsiteX1" fmla="*/ 1266822 w 1570831"/>
              <a:gd name="connsiteY1" fmla="*/ 1277941 h 1396207"/>
              <a:gd name="connsiteX2" fmla="*/ 809625 w 1570831"/>
              <a:gd name="connsiteY2" fmla="*/ 1216025 h 1396207"/>
              <a:gd name="connsiteX3" fmla="*/ 285750 w 1570831"/>
              <a:gd name="connsiteY3" fmla="*/ 196850 h 1396207"/>
              <a:gd name="connsiteX4" fmla="*/ 0 w 1570831"/>
              <a:gd name="connsiteY4" fmla="*/ 34925 h 1396207"/>
              <a:gd name="connsiteX0" fmla="*/ 1543050 w 1570831"/>
              <a:gd name="connsiteY0" fmla="*/ 1074738 h 1365252"/>
              <a:gd name="connsiteX1" fmla="*/ 1266822 w 1570831"/>
              <a:gd name="connsiteY1" fmla="*/ 1260479 h 1365252"/>
              <a:gd name="connsiteX2" fmla="*/ 809625 w 1570831"/>
              <a:gd name="connsiteY2" fmla="*/ 1198563 h 1365252"/>
              <a:gd name="connsiteX3" fmla="*/ 338128 w 1570831"/>
              <a:gd name="connsiteY3" fmla="*/ 260347 h 1365252"/>
              <a:gd name="connsiteX4" fmla="*/ 0 w 1570831"/>
              <a:gd name="connsiteY4" fmla="*/ 17463 h 1365252"/>
              <a:gd name="connsiteX0" fmla="*/ 1543050 w 1570831"/>
              <a:gd name="connsiteY0" fmla="*/ 1074738 h 1261273"/>
              <a:gd name="connsiteX1" fmla="*/ 1266822 w 1570831"/>
              <a:gd name="connsiteY1" fmla="*/ 1260479 h 1261273"/>
              <a:gd name="connsiteX2" fmla="*/ 766756 w 1570831"/>
              <a:gd name="connsiteY2" fmla="*/ 1079503 h 1261273"/>
              <a:gd name="connsiteX3" fmla="*/ 338128 w 1570831"/>
              <a:gd name="connsiteY3" fmla="*/ 260347 h 1261273"/>
              <a:gd name="connsiteX4" fmla="*/ 0 w 1570831"/>
              <a:gd name="connsiteY4" fmla="*/ 17463 h 1261273"/>
              <a:gd name="connsiteX0" fmla="*/ 1543050 w 1570831"/>
              <a:gd name="connsiteY0" fmla="*/ 1057275 h 1243810"/>
              <a:gd name="connsiteX1" fmla="*/ 1266822 w 1570831"/>
              <a:gd name="connsiteY1" fmla="*/ 1243016 h 1243810"/>
              <a:gd name="connsiteX2" fmla="*/ 766756 w 1570831"/>
              <a:gd name="connsiteY2" fmla="*/ 1062040 h 1243810"/>
              <a:gd name="connsiteX3" fmla="*/ 338128 w 1570831"/>
              <a:gd name="connsiteY3" fmla="*/ 242884 h 1243810"/>
              <a:gd name="connsiteX4" fmla="*/ 266690 w 1570831"/>
              <a:gd name="connsiteY4" fmla="*/ 61909 h 1243810"/>
              <a:gd name="connsiteX5" fmla="*/ 0 w 1570831"/>
              <a:gd name="connsiteY5" fmla="*/ 0 h 1243810"/>
              <a:gd name="connsiteX0" fmla="*/ 1543050 w 1570831"/>
              <a:gd name="connsiteY0" fmla="*/ 1057275 h 1243810"/>
              <a:gd name="connsiteX1" fmla="*/ 1266822 w 1570831"/>
              <a:gd name="connsiteY1" fmla="*/ 1243016 h 1243810"/>
              <a:gd name="connsiteX2" fmla="*/ 766756 w 1570831"/>
              <a:gd name="connsiteY2" fmla="*/ 1062040 h 1243810"/>
              <a:gd name="connsiteX3" fmla="*/ 409566 w 1570831"/>
              <a:gd name="connsiteY3" fmla="*/ 276222 h 1243810"/>
              <a:gd name="connsiteX4" fmla="*/ 266690 w 1570831"/>
              <a:gd name="connsiteY4" fmla="*/ 61909 h 1243810"/>
              <a:gd name="connsiteX5" fmla="*/ 0 w 1570831"/>
              <a:gd name="connsiteY5" fmla="*/ 0 h 1243810"/>
              <a:gd name="connsiteX0" fmla="*/ 1285089 w 1312870"/>
              <a:gd name="connsiteY0" fmla="*/ 2271721 h 2458256"/>
              <a:gd name="connsiteX1" fmla="*/ 1008861 w 1312870"/>
              <a:gd name="connsiteY1" fmla="*/ 2457462 h 2458256"/>
              <a:gd name="connsiteX2" fmla="*/ 508795 w 1312870"/>
              <a:gd name="connsiteY2" fmla="*/ 2276486 h 2458256"/>
              <a:gd name="connsiteX3" fmla="*/ 151605 w 1312870"/>
              <a:gd name="connsiteY3" fmla="*/ 1490668 h 2458256"/>
              <a:gd name="connsiteX4" fmla="*/ 8729 w 1312870"/>
              <a:gd name="connsiteY4" fmla="*/ 1276355 h 2458256"/>
              <a:gd name="connsiteX5" fmla="*/ 99229 w 1312870"/>
              <a:gd name="connsiteY5" fmla="*/ 0 h 2458256"/>
              <a:gd name="connsiteX0" fmla="*/ 1335891 w 1363672"/>
              <a:gd name="connsiteY0" fmla="*/ 2271721 h 2458256"/>
              <a:gd name="connsiteX1" fmla="*/ 1059663 w 1363672"/>
              <a:gd name="connsiteY1" fmla="*/ 2457462 h 2458256"/>
              <a:gd name="connsiteX2" fmla="*/ 559597 w 1363672"/>
              <a:gd name="connsiteY2" fmla="*/ 2276486 h 2458256"/>
              <a:gd name="connsiteX3" fmla="*/ 507220 w 1363672"/>
              <a:gd name="connsiteY3" fmla="*/ 1643074 h 2458256"/>
              <a:gd name="connsiteX4" fmla="*/ 59531 w 1363672"/>
              <a:gd name="connsiteY4" fmla="*/ 1276355 h 2458256"/>
              <a:gd name="connsiteX5" fmla="*/ 150031 w 1363672"/>
              <a:gd name="connsiteY5" fmla="*/ 0 h 2458256"/>
              <a:gd name="connsiteX0" fmla="*/ 1185860 w 1213641"/>
              <a:gd name="connsiteY0" fmla="*/ 2271721 h 2458256"/>
              <a:gd name="connsiteX1" fmla="*/ 909632 w 1213641"/>
              <a:gd name="connsiteY1" fmla="*/ 2457462 h 2458256"/>
              <a:gd name="connsiteX2" fmla="*/ 409566 w 1213641"/>
              <a:gd name="connsiteY2" fmla="*/ 2276486 h 2458256"/>
              <a:gd name="connsiteX3" fmla="*/ 357189 w 1213641"/>
              <a:gd name="connsiteY3" fmla="*/ 1643074 h 2458256"/>
              <a:gd name="connsiteX4" fmla="*/ 285751 w 1213641"/>
              <a:gd name="connsiteY4" fmla="*/ 857256 h 2458256"/>
              <a:gd name="connsiteX5" fmla="*/ 0 w 1213641"/>
              <a:gd name="connsiteY5" fmla="*/ 0 h 245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3641" h="2458256">
                <a:moveTo>
                  <a:pt x="1185860" y="2271721"/>
                </a:moveTo>
                <a:cubicBezTo>
                  <a:pt x="1213641" y="2337602"/>
                  <a:pt x="1039014" y="2456668"/>
                  <a:pt x="909632" y="2457462"/>
                </a:cubicBezTo>
                <a:cubicBezTo>
                  <a:pt x="780250" y="2458256"/>
                  <a:pt x="501640" y="2412217"/>
                  <a:pt x="409566" y="2276486"/>
                </a:cubicBezTo>
                <a:cubicBezTo>
                  <a:pt x="317492" y="2140755"/>
                  <a:pt x="377825" y="1879612"/>
                  <a:pt x="357189" y="1643074"/>
                </a:cubicBezTo>
                <a:cubicBezTo>
                  <a:pt x="336553" y="1406536"/>
                  <a:pt x="345282" y="1131102"/>
                  <a:pt x="285751" y="857256"/>
                </a:cubicBezTo>
                <a:cubicBezTo>
                  <a:pt x="226220" y="583410"/>
                  <a:pt x="33337" y="19050"/>
                  <a:pt x="0" y="0"/>
                </a:cubicBezTo>
              </a:path>
            </a:pathLst>
          </a:custGeom>
          <a:ln w="28575">
            <a:solidFill>
              <a:srgbClr val="FF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429256" y="164305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遍历完毕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12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  <p:bldP spid="24" grpId="0"/>
      <p:bldP spid="25" grpId="0"/>
      <p:bldP spid="26" grpId="0"/>
      <p:bldP spid="54" grpId="0" animBg="1"/>
      <p:bldP spid="55" grpId="0" animBg="1"/>
      <p:bldP spid="56" grpId="0" animBg="1"/>
      <p:bldP spid="69" grpId="0" animBg="1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971789" y="1928802"/>
            <a:ext cx="158736" cy="373081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589314" y="1941521"/>
            <a:ext cx="720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214414" y="4246571"/>
            <a:ext cx="1871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lchild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230539" y="4221171"/>
            <a:ext cx="1943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dirty="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rchild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39989" y="2301884"/>
            <a:ext cx="863600" cy="504825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1512864" y="3238509"/>
            <a:ext cx="1150937" cy="792162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3375001" y="3238509"/>
            <a:ext cx="1150938" cy="792162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2160564" y="2733684"/>
            <a:ext cx="647700" cy="649287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3349601" y="2746384"/>
            <a:ext cx="5429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364"/>
              </a:cxn>
            </a:cxnLst>
            <a:rect l="0" t="0" r="r" b="b"/>
            <a:pathLst>
              <a:path w="342" h="364">
                <a:moveTo>
                  <a:pt x="0" y="0"/>
                </a:moveTo>
                <a:lnTo>
                  <a:pt x="342" y="364"/>
                </a:lnTo>
              </a:path>
            </a:pathLst>
          </a:custGeom>
          <a:ln>
            <a:headEnd type="none" w="med" len="med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7224" y="1142984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基本思路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4357686" y="1966883"/>
            <a:ext cx="2643206" cy="2608899"/>
            <a:chOff x="5143504" y="2967015"/>
            <a:chExt cx="2643206" cy="2608899"/>
          </a:xfrm>
        </p:grpSpPr>
        <p:sp>
          <p:nvSpPr>
            <p:cNvPr id="18" name="TextBox 17"/>
            <p:cNvSpPr txBox="1"/>
            <p:nvPr/>
          </p:nvSpPr>
          <p:spPr>
            <a:xfrm>
              <a:off x="6218211" y="2967015"/>
              <a:ext cx="985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大问题</a:t>
              </a:r>
              <a:endPara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27326" y="5175804"/>
              <a:ext cx="1559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两个小问题</a:t>
              </a:r>
              <a:endPara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5143504" y="3071810"/>
              <a:ext cx="928694" cy="14287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5759792" y="5337730"/>
              <a:ext cx="360000" cy="14287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5928528" y="2501100"/>
            <a:ext cx="2358248" cy="1571636"/>
            <a:chOff x="5785652" y="3501232"/>
            <a:chExt cx="2358248" cy="1571636"/>
          </a:xfrm>
        </p:grpSpPr>
        <p:cxnSp>
          <p:nvCxnSpPr>
            <p:cNvPr id="25" name="直接箭头连接符 24"/>
            <p:cNvCxnSpPr/>
            <p:nvPr/>
          </p:nvCxnSpPr>
          <p:spPr>
            <a:xfrm rot="5400000">
              <a:off x="5000628" y="4286256"/>
              <a:ext cx="157163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57884" y="3864122"/>
              <a:ext cx="2286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求解过程相似，仅仅是大小规模的不同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714612" y="1746241"/>
            <a:ext cx="35719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596" y="285728"/>
            <a:ext cx="4429156" cy="4839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r>
              <a:rPr kumimoji="1" lang="zh-CN" altLang="en-US" sz="2200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</a:t>
            </a:r>
            <a:r>
              <a:rPr kumimoji="1" lang="en-US" altLang="zh-CN" sz="2200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200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种递归遍历算法的应用</a:t>
            </a:r>
            <a:endParaRPr lang="zh-CN" altLang="en-US" sz="22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13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23850" y="214290"/>
            <a:ext cx="8569325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二叉树采用二叉链存储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结构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算法，计算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一棵给定二叉树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所有结点个数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1357290" y="4214818"/>
            <a:ext cx="70723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计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算一棵二叉树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所有结点个数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的递归模型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928662" y="4857760"/>
            <a:ext cx="6357982" cy="855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		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</a:p>
          <a:p>
            <a:pPr algn="l">
              <a:lnSpc>
                <a:spcPct val="120000"/>
              </a:lnSpc>
            </a:pP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)+1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</a:t>
            </a:r>
          </a:p>
        </p:txBody>
      </p:sp>
      <p:grpSp>
        <p:nvGrpSpPr>
          <p:cNvPr id="2" name="组合 26"/>
          <p:cNvGrpSpPr/>
          <p:nvPr/>
        </p:nvGrpSpPr>
        <p:grpSpPr>
          <a:xfrm>
            <a:off x="1970097" y="1130842"/>
            <a:ext cx="3959225" cy="2726786"/>
            <a:chOff x="1970097" y="1130842"/>
            <a:chExt cx="3959225" cy="2726786"/>
          </a:xfrm>
        </p:grpSpPr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3727472" y="1313403"/>
              <a:ext cx="158736" cy="37308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4000496" y="1273718"/>
              <a:ext cx="7207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970097" y="3488296"/>
              <a:ext cx="1871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lchild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3986222" y="3462896"/>
              <a:ext cx="1943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 smtClean="0">
                  <a:latin typeface="Consolas" pitchFamily="49" charset="0"/>
                  <a:cs typeface="Consolas" pitchFamily="49" charset="0"/>
                </a:rPr>
                <a:t>rchild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3395672" y="1686485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" name="AutoShape 16"/>
            <p:cNvSpPr>
              <a:spLocks noChangeArrowheads="1"/>
            </p:cNvSpPr>
            <p:nvPr/>
          </p:nvSpPr>
          <p:spPr bwMode="auto">
            <a:xfrm>
              <a:off x="2268547" y="2623110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23" name="AutoShape 17"/>
            <p:cNvSpPr>
              <a:spLocks noChangeArrowheads="1"/>
            </p:cNvSpPr>
            <p:nvPr/>
          </p:nvSpPr>
          <p:spPr bwMode="auto">
            <a:xfrm>
              <a:off x="4130684" y="2623110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H="1">
              <a:off x="2916247" y="2118285"/>
              <a:ext cx="647700" cy="649287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05284" y="2130985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3470295" y="1130842"/>
              <a:ext cx="35719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77853" y="4132271"/>
            <a:ext cx="722313" cy="582613"/>
            <a:chOff x="1774825" y="5489593"/>
            <a:chExt cx="722313" cy="582613"/>
          </a:xfrm>
        </p:grpSpPr>
        <p:sp>
          <p:nvSpPr>
            <p:cNvPr id="29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30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31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2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14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5" grpId="0"/>
      <p:bldP spid="2918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358775" y="1125538"/>
            <a:ext cx="7885113" cy="2617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algn="l">
              <a:lnSpc>
                <a:spcPct val="12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</a:p>
          <a:p>
            <a:pPr algn="l">
              <a:lnSpc>
                <a:spcPct val="12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(b==NULL) </a:t>
            </a:r>
          </a:p>
          <a:p>
            <a:pPr algn="l">
              <a:lnSpc>
                <a:spcPct val="12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)+1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642911" y="5072074"/>
            <a:ext cx="56436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提示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本例算法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可以基于任何一种遍历算法。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57158" y="571480"/>
            <a:ext cx="4103688" cy="426335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1928794" y="2786058"/>
            <a:ext cx="5429288" cy="1993770"/>
            <a:chOff x="1857356" y="2928934"/>
            <a:chExt cx="5429288" cy="1993770"/>
          </a:xfrm>
        </p:grpSpPr>
        <p:sp>
          <p:nvSpPr>
            <p:cNvPr id="5" name="圆角矩形 4"/>
            <p:cNvSpPr/>
            <p:nvPr/>
          </p:nvSpPr>
          <p:spPr>
            <a:xfrm>
              <a:off x="2000232" y="2928934"/>
              <a:ext cx="4572032" cy="64294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5" idx="2"/>
            </p:cNvCxnSpPr>
            <p:nvPr/>
          </p:nvCxnSpPr>
          <p:spPr>
            <a:xfrm rot="5400000">
              <a:off x="3929058" y="3929066"/>
              <a:ext cx="714380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857356" y="4214818"/>
              <a:ext cx="542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先左子树、再右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子树，最后根结点（</a:t>
              </a:r>
              <a:r>
                <a:rPr kumimoji="1"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计</a:t>
              </a:r>
              <a:r>
                <a:rPr kumimoji="1"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），</a:t>
              </a:r>
              <a:endPara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r>
                <a:rPr kumimoji="1"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</a:t>
              </a:r>
              <a:r>
                <a:rPr kumimoji="1" lang="zh-CN" altLang="en-US" sz="2000" dirty="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后序遍历</a:t>
              </a:r>
              <a:r>
                <a:rPr kumimoji="1"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的思路。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15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857224" y="4500570"/>
            <a:ext cx="7572428" cy="1260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不做任何事件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所指结点的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所指结点为叶子结点</a:t>
            </a:r>
          </a:p>
          <a:p>
            <a:pPr algn="l">
              <a:lnSpc>
                <a:spcPts val="2800"/>
              </a:lnSpc>
            </a:pP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36017" cy="810478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结构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算法，输出一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棵给定二叉树的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叶子结点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1285852" y="3988362"/>
            <a:ext cx="6786610" cy="400110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输出一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棵二叉树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叶子结点的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递归模型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2" name="组合 34"/>
          <p:cNvGrpSpPr/>
          <p:nvPr/>
        </p:nvGrpSpPr>
        <p:grpSpPr>
          <a:xfrm>
            <a:off x="1970097" y="1071546"/>
            <a:ext cx="3959225" cy="2726786"/>
            <a:chOff x="1970097" y="1130842"/>
            <a:chExt cx="3959225" cy="2726786"/>
          </a:xfrm>
        </p:grpSpPr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3727472" y="1313403"/>
              <a:ext cx="158736" cy="37308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4000496" y="1273718"/>
              <a:ext cx="7207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38" name="Text Box 13"/>
            <p:cNvSpPr txBox="1">
              <a:spLocks noChangeArrowheads="1"/>
            </p:cNvSpPr>
            <p:nvPr/>
          </p:nvSpPr>
          <p:spPr bwMode="auto">
            <a:xfrm>
              <a:off x="1970097" y="3488296"/>
              <a:ext cx="1871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lchild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3986222" y="3462896"/>
              <a:ext cx="1943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 smtClean="0">
                  <a:latin typeface="Consolas" pitchFamily="49" charset="0"/>
                  <a:cs typeface="Consolas" pitchFamily="49" charset="0"/>
                </a:rPr>
                <a:t>rchild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3395672" y="1686485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2268547" y="2623110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2" name="AutoShape 17"/>
            <p:cNvSpPr>
              <a:spLocks noChangeArrowheads="1"/>
            </p:cNvSpPr>
            <p:nvPr/>
          </p:nvSpPr>
          <p:spPr bwMode="auto">
            <a:xfrm>
              <a:off x="4130684" y="2623110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 flipH="1">
              <a:off x="2916247" y="2118285"/>
              <a:ext cx="647700" cy="649287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4105284" y="2130985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3470295" y="1130842"/>
              <a:ext cx="35719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2910" y="3857628"/>
            <a:ext cx="722313" cy="582613"/>
            <a:chOff x="1774825" y="5489593"/>
            <a:chExt cx="722313" cy="582613"/>
          </a:xfrm>
        </p:grpSpPr>
        <p:sp>
          <p:nvSpPr>
            <p:cNvPr id="19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20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21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2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16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animBg="1"/>
      <p:bldP spid="2938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468313" y="908050"/>
            <a:ext cx="803277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(b!=NULL)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(b-&gt;lchild==NULL &amp;&amp; b-&gt;rchild==NULL)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printf("%c "，b-&gt;data);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访问叶子结点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(b-&gt;lchild);	   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输出左子树中的叶子结点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(b-&gt;rchild);	   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输出右子树中的叶子结点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357158" y="285728"/>
            <a:ext cx="4103688" cy="426335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1214414" y="1500174"/>
            <a:ext cx="5143536" cy="2714644"/>
            <a:chOff x="1285852" y="2857496"/>
            <a:chExt cx="5143536" cy="2714644"/>
          </a:xfrm>
        </p:grpSpPr>
        <p:sp>
          <p:nvSpPr>
            <p:cNvPr id="4" name="圆角矩形 3"/>
            <p:cNvSpPr/>
            <p:nvPr/>
          </p:nvSpPr>
          <p:spPr>
            <a:xfrm>
              <a:off x="1285852" y="2857496"/>
              <a:ext cx="5143536" cy="135732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2"/>
              <a:endCxn id="7" idx="0"/>
            </p:cNvCxnSpPr>
            <p:nvPr/>
          </p:nvCxnSpPr>
          <p:spPr>
            <a:xfrm rot="16200000" flipH="1">
              <a:off x="3533453" y="4538985"/>
              <a:ext cx="649436" cy="1102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072772" y="4864254"/>
              <a:ext cx="3571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先根、再左子树、最后右子树</a:t>
              </a:r>
              <a:endPara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</a:t>
              </a:r>
              <a:r>
                <a:rPr kumimoji="1" lang="zh-CN" altLang="en-US" sz="20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先序</a:t>
              </a:r>
              <a:r>
                <a:rPr kumimoji="1" lang="zh-CN" altLang="en-US" sz="2000" dirty="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遍历</a:t>
              </a:r>
              <a:r>
                <a:rPr kumimoji="1"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的思路。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000100" y="4643446"/>
            <a:ext cx="6215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提示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同样本例算法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可以基于任何一种遍历算法。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17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357158" y="357166"/>
            <a:ext cx="8405842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 eaLnBrk="1" hangingPunct="1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7.13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二叉树采用二叉链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结构，设计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一个算法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Level()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的结点的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层次（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假设所有结点值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唯一）。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1071538" y="1357298"/>
            <a:ext cx="7643866" cy="170816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Level(</a:t>
            </a:r>
            <a:r>
              <a:rPr kumimoji="1"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的结点的层次，其中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指结点的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 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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增加的临时形参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在二叉树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中找到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的结点，返回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其层次（一个大于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的整数）；若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没有找到，返回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9"/>
          <p:cNvGrpSpPr/>
          <p:nvPr/>
        </p:nvGrpSpPr>
        <p:grpSpPr>
          <a:xfrm>
            <a:off x="928662" y="3609399"/>
            <a:ext cx="7224763" cy="2277263"/>
            <a:chOff x="928662" y="3609399"/>
            <a:chExt cx="7224763" cy="2277263"/>
          </a:xfrm>
        </p:grpSpPr>
        <p:grpSp>
          <p:nvGrpSpPr>
            <p:cNvPr id="3" name="组合 17"/>
            <p:cNvGrpSpPr/>
            <p:nvPr/>
          </p:nvGrpSpPr>
          <p:grpSpPr>
            <a:xfrm>
              <a:off x="928662" y="3609399"/>
              <a:ext cx="3357586" cy="2277263"/>
              <a:chOff x="2571736" y="1714488"/>
              <a:chExt cx="3357586" cy="2277263"/>
            </a:xfrm>
          </p:grpSpPr>
          <p:sp>
            <p:nvSpPr>
              <p:cNvPr id="17" name="椭圆 16"/>
              <p:cNvSpPr/>
              <p:nvPr/>
            </p:nvSpPr>
            <p:spPr bwMode="auto">
              <a:xfrm>
                <a:off x="3929058" y="2000240"/>
                <a:ext cx="571504" cy="42862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等腰三角形 17"/>
              <p:cNvSpPr/>
              <p:nvPr/>
            </p:nvSpPr>
            <p:spPr bwMode="auto">
              <a:xfrm>
                <a:off x="2643174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 bwMode="auto">
              <a:xfrm>
                <a:off x="4714876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0" name="直接箭头连接符 19"/>
              <p:cNvCxnSpPr>
                <a:stCxn id="17" idx="3"/>
              </p:cNvCxnSpPr>
              <p:nvPr/>
            </p:nvCxnSpPr>
            <p:spPr bwMode="auto">
              <a:xfrm rot="5400000">
                <a:off x="3332298" y="2319916"/>
                <a:ext cx="634275" cy="72663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直接箭头连接符 20"/>
              <p:cNvCxnSpPr>
                <a:stCxn id="17" idx="5"/>
              </p:cNvCxnSpPr>
              <p:nvPr/>
            </p:nvCxnSpPr>
            <p:spPr bwMode="auto">
              <a:xfrm rot="16200000" flipH="1">
                <a:off x="4391610" y="2391353"/>
                <a:ext cx="705713" cy="65519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直接箭头连接符 21"/>
              <p:cNvCxnSpPr>
                <a:endCxn id="17" idx="1"/>
              </p:cNvCxnSpPr>
              <p:nvPr/>
            </p:nvCxnSpPr>
            <p:spPr bwMode="auto">
              <a:xfrm>
                <a:off x="3786182" y="1928802"/>
                <a:ext cx="226571" cy="13420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3571868" y="1714488"/>
                <a:ext cx="2143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1736" y="3714752"/>
                <a:ext cx="12144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dirty="0" smtClean="0"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altLang="zh-CN" sz="1800" dirty="0" smtClean="0">
                    <a:latin typeface="Consolas" pitchFamily="49" charset="0"/>
                    <a:ea typeface="+mn-ea"/>
                    <a:cs typeface="Consolas" pitchFamily="49" charset="0"/>
                  </a:rPr>
                  <a:t>-</a:t>
                </a:r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sz="1800" dirty="0" err="1" smtClean="0">
                    <a:latin typeface="Consolas" pitchFamily="49" charset="0"/>
                    <a:cs typeface="Consolas" pitchFamily="49" charset="0"/>
                  </a:rPr>
                  <a:t>lchild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4876" y="3714752"/>
                <a:ext cx="12144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dirty="0" smtClean="0"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altLang="zh-CN" sz="1800" dirty="0" smtClean="0">
                    <a:latin typeface="Consolas" pitchFamily="49" charset="0"/>
                    <a:ea typeface="+mn-ea"/>
                    <a:cs typeface="Consolas" pitchFamily="49" charset="0"/>
                  </a:rPr>
                  <a:t>-</a:t>
                </a:r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sz="1800" dirty="0" err="1" smtClean="0">
                    <a:latin typeface="Consolas" pitchFamily="49" charset="0"/>
                    <a:cs typeface="Consolas" pitchFamily="49" charset="0"/>
                  </a:rPr>
                  <a:t>rchild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组合 38"/>
            <p:cNvGrpSpPr/>
            <p:nvPr/>
          </p:nvGrpSpPr>
          <p:grpSpPr>
            <a:xfrm>
              <a:off x="4632867" y="3774300"/>
              <a:ext cx="3520558" cy="2022395"/>
              <a:chOff x="4632867" y="2962007"/>
              <a:chExt cx="3520558" cy="2022395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632867" y="2962007"/>
                <a:ext cx="3520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dirty="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初始调用</a:t>
                </a:r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：</a:t>
                </a:r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Level(</a:t>
                </a:r>
                <a:r>
                  <a:rPr lang="en-US" altLang="zh-CN" sz="1800" i="1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r>
                  <a:rPr lang="zh-CN" altLang="en-US" sz="1800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 i="1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x</a:t>
                </a:r>
                <a:r>
                  <a:rPr lang="zh-CN" altLang="en-US" sz="1800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1800" dirty="0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）</a:t>
                </a:r>
                <a:endParaRPr lang="zh-CN" altLang="en-US" sz="18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35" name="直接箭头连接符 34"/>
              <p:cNvCxnSpPr/>
              <p:nvPr/>
            </p:nvCxnSpPr>
            <p:spPr bwMode="auto">
              <a:xfrm rot="5400000" flipH="1" flipV="1">
                <a:off x="6720229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6" name="TextBox 35"/>
              <p:cNvSpPr txBox="1"/>
              <p:nvPr/>
            </p:nvSpPr>
            <p:spPr>
              <a:xfrm>
                <a:off x="6518615" y="3793598"/>
                <a:ext cx="7143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i="1" dirty="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b</a:t>
                </a:r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指向根结点</a:t>
                </a:r>
                <a:endPara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270265" y="3784073"/>
                <a:ext cx="7143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根结点的</a:t>
                </a:r>
                <a:r>
                  <a:rPr kumimoji="1" lang="zh-CN" altLang="en-US" sz="1800" dirty="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层次为</a:t>
                </a:r>
                <a:r>
                  <a:rPr kumimoji="1" lang="en-US" altLang="zh-CN" sz="1800" dirty="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</a:t>
                </a:r>
                <a:endPara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 bwMode="auto">
              <a:xfrm rot="5400000" flipH="1" flipV="1">
                <a:off x="7467381" y="3561557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26" name="组合 25"/>
          <p:cNvGrpSpPr/>
          <p:nvPr/>
        </p:nvGrpSpPr>
        <p:grpSpPr>
          <a:xfrm>
            <a:off x="349225" y="1774817"/>
            <a:ext cx="722313" cy="582613"/>
            <a:chOff x="1774825" y="5489593"/>
            <a:chExt cx="722313" cy="582613"/>
          </a:xfrm>
        </p:grpSpPr>
        <p:sp>
          <p:nvSpPr>
            <p:cNvPr id="28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29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30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1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18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2071678"/>
            <a:ext cx="835824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/>
              </a:rPr>
              <a:t>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对于其他情况</a:t>
            </a:r>
            <a:r>
              <a:rPr lang="en-US" altLang="zh-CN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首先在左子</a:t>
            </a:r>
            <a:r>
              <a:rPr lang="zh-CN" altLang="en-US" sz="20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树中</a:t>
            </a:r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找。若找到</a:t>
            </a:r>
            <a:r>
              <a:rPr lang="zh-CN" altLang="en-US" sz="20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了直接返回。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571736" y="3929066"/>
            <a:ext cx="3357586" cy="2277263"/>
            <a:chOff x="2571736" y="1714488"/>
            <a:chExt cx="3357586" cy="2277263"/>
          </a:xfrm>
        </p:grpSpPr>
        <p:sp>
          <p:nvSpPr>
            <p:cNvPr id="17" name="椭圆 16"/>
            <p:cNvSpPr/>
            <p:nvPr/>
          </p:nvSpPr>
          <p:spPr bwMode="auto">
            <a:xfrm>
              <a:off x="3929058" y="2000240"/>
              <a:ext cx="571504" cy="428628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等腰三角形 17"/>
            <p:cNvSpPr/>
            <p:nvPr/>
          </p:nvSpPr>
          <p:spPr bwMode="auto">
            <a:xfrm>
              <a:off x="2643174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等腰三角形 18"/>
            <p:cNvSpPr/>
            <p:nvPr/>
          </p:nvSpPr>
          <p:spPr bwMode="auto">
            <a:xfrm>
              <a:off x="4714876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>
              <a:stCxn id="17" idx="3"/>
            </p:cNvCxnSpPr>
            <p:nvPr/>
          </p:nvCxnSpPr>
          <p:spPr bwMode="auto">
            <a:xfrm rot="5400000">
              <a:off x="3332298" y="2319916"/>
              <a:ext cx="634275" cy="7266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>
              <a:stCxn id="17" idx="5"/>
            </p:cNvCxnSpPr>
            <p:nvPr/>
          </p:nvCxnSpPr>
          <p:spPr bwMode="auto">
            <a:xfrm rot="16200000" flipH="1">
              <a:off x="4391610" y="2391353"/>
              <a:ext cx="705713" cy="6551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>
              <a:endCxn id="17" idx="1"/>
            </p:cNvCxnSpPr>
            <p:nvPr/>
          </p:nvCxnSpPr>
          <p:spPr bwMode="auto">
            <a:xfrm>
              <a:off x="3786182" y="1928802"/>
              <a:ext cx="226571" cy="1342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571868" y="171448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173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lchild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487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rchild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椭圆 29"/>
          <p:cNvSpPr/>
          <p:nvPr/>
        </p:nvSpPr>
        <p:spPr bwMode="auto">
          <a:xfrm>
            <a:off x="2357422" y="4879785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429124" y="4929198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720" y="236868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二叉树中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找不到值为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4409028" y="274162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330" y="21429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  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i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20" y="81431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4409028" y="871702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组合 47"/>
          <p:cNvGrpSpPr/>
          <p:nvPr/>
        </p:nvGrpSpPr>
        <p:grpSpPr>
          <a:xfrm>
            <a:off x="4357686" y="814312"/>
            <a:ext cx="4869073" cy="1126632"/>
            <a:chOff x="4357686" y="814312"/>
            <a:chExt cx="4869073" cy="1126632"/>
          </a:xfrm>
        </p:grpSpPr>
        <p:sp>
          <p:nvSpPr>
            <p:cNvPr id="38" name="TextBox 37"/>
            <p:cNvSpPr txBox="1"/>
            <p:nvPr/>
          </p:nvSpPr>
          <p:spPr>
            <a:xfrm>
              <a:off x="4869041" y="814312"/>
              <a:ext cx="435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Level</a:t>
              </a:r>
              <a:r>
                <a:rPr lang="en-US" altLang="zh-CN" sz="1800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z="18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800" u="heavy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lang="en-US" altLang="zh-CN" sz="1800" i="1" u="heavy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800" i="1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</a:t>
              </a:r>
              <a:r>
                <a:rPr lang="en-US" altLang="zh-CN" sz="1800" i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</a:t>
              </a:r>
              <a:r>
                <a:rPr lang="en-US" altLang="zh-CN" sz="1800" i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</a:t>
              </a:r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1800" i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4" name="组合 41"/>
            <p:cNvGrpSpPr/>
            <p:nvPr/>
          </p:nvGrpSpPr>
          <p:grpSpPr>
            <a:xfrm>
              <a:off x="4357686" y="1237794"/>
              <a:ext cx="4286280" cy="703150"/>
              <a:chOff x="4357686" y="1452108"/>
              <a:chExt cx="4286280" cy="703150"/>
            </a:xfrm>
          </p:grpSpPr>
          <p:cxnSp>
            <p:nvCxnSpPr>
              <p:cNvPr id="40" name="直接箭头连接符 39"/>
              <p:cNvCxnSpPr/>
              <p:nvPr/>
            </p:nvCxnSpPr>
            <p:spPr bwMode="auto">
              <a:xfrm rot="5400000" flipH="1" flipV="1">
                <a:off x="6162333" y="1594190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4357686" y="1785926"/>
                <a:ext cx="4286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 dirty="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因为假设“</a:t>
                </a:r>
                <a:r>
                  <a:rPr kumimoji="1" lang="en-US" altLang="zh-CN" sz="1800" i="1" dirty="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h</a:t>
                </a:r>
                <a:r>
                  <a:rPr kumimoji="1" lang="zh-CN" altLang="en-US" sz="1800" dirty="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表示</a:t>
                </a:r>
                <a:r>
                  <a:rPr kumimoji="1" lang="en-US" altLang="zh-CN" sz="1800" i="1" dirty="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b</a:t>
                </a:r>
                <a:r>
                  <a:rPr kumimoji="1" lang="zh-CN" altLang="en-US" sz="18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所指结点的层次”</a:t>
                </a:r>
                <a:endPara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285720" y="3100328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/>
              </a:rPr>
              <a:t>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 否则</a:t>
            </a:r>
            <a:r>
              <a:rPr lang="zh-CN" altLang="en-US" sz="20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返回在右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左子</a:t>
            </a:r>
            <a:r>
              <a:rPr lang="zh-CN" altLang="en-US" sz="20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树中的查找结果。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71604" y="2571744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 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=Level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)≠0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57258" y="3500438"/>
            <a:ext cx="721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Level(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)=Level(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46" name="右箭头 45"/>
          <p:cNvSpPr/>
          <p:nvPr/>
        </p:nvSpPr>
        <p:spPr bwMode="auto">
          <a:xfrm>
            <a:off x="1000100" y="2618342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7" name="右箭头 46"/>
          <p:cNvSpPr/>
          <p:nvPr/>
        </p:nvSpPr>
        <p:spPr bwMode="auto">
          <a:xfrm>
            <a:off x="1000100" y="3541732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19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 animBg="1"/>
      <p:bldP spid="30" grpId="1" animBg="1"/>
      <p:bldP spid="31" grpId="0" animBg="1"/>
      <p:bldP spid="36" grpId="0"/>
      <p:bldP spid="37" grpId="0" animBg="1"/>
      <p:bldP spid="43" grpId="0"/>
      <p:bldP spid="44" grpId="0"/>
      <p:bldP spid="45" grpId="0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566988" y="788988"/>
            <a:ext cx="3013075" cy="1728787"/>
            <a:chOff x="2566988" y="788988"/>
            <a:chExt cx="3013075" cy="1728787"/>
          </a:xfrm>
        </p:grpSpPr>
        <p:sp>
          <p:nvSpPr>
            <p:cNvPr id="37888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378887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378888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378889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78890" name="Freeform 10"/>
            <p:cNvSpPr>
              <a:spLocks/>
            </p:cNvSpPr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/>
            </a:p>
          </p:txBody>
        </p:sp>
      </p:grpSp>
      <p:sp>
        <p:nvSpPr>
          <p:cNvPr id="378896" name="Text Box 16"/>
          <p:cNvSpPr txBox="1">
            <a:spLocks noChangeArrowheads="1"/>
          </p:cNvSpPr>
          <p:nvPr/>
        </p:nvSpPr>
        <p:spPr bwMode="auto">
          <a:xfrm>
            <a:off x="785786" y="857232"/>
            <a:ext cx="26638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二叉树的组成：</a:t>
            </a:r>
          </a:p>
        </p:txBody>
      </p:sp>
      <p:grpSp>
        <p:nvGrpSpPr>
          <p:cNvPr id="378905" name="Group 25"/>
          <p:cNvGrpSpPr>
            <a:grpSpLocks/>
          </p:cNvGrpSpPr>
          <p:nvPr/>
        </p:nvGrpSpPr>
        <p:grpSpPr bwMode="auto">
          <a:xfrm>
            <a:off x="2928926" y="2781300"/>
            <a:ext cx="2051050" cy="3130550"/>
            <a:chOff x="1180" y="1752"/>
            <a:chExt cx="1292" cy="1972"/>
          </a:xfrm>
        </p:grpSpPr>
        <p:sp>
          <p:nvSpPr>
            <p:cNvPr id="378897" name="AutoShape 17"/>
            <p:cNvSpPr>
              <a:spLocks noChangeArrowheads="1"/>
            </p:cNvSpPr>
            <p:nvPr/>
          </p:nvSpPr>
          <p:spPr bwMode="auto">
            <a:xfrm>
              <a:off x="1829" y="1752"/>
              <a:ext cx="227" cy="317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898" name="Text Box 18"/>
            <p:cNvSpPr txBox="1">
              <a:spLocks noChangeArrowheads="1"/>
            </p:cNvSpPr>
            <p:nvPr/>
          </p:nvSpPr>
          <p:spPr bwMode="auto">
            <a:xfrm>
              <a:off x="1474" y="2251"/>
              <a:ext cx="998" cy="14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NLR</a:t>
              </a:r>
              <a:endPara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LNR</a:t>
              </a:r>
              <a:endPara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LRN</a:t>
              </a:r>
              <a:endPara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NRL</a:t>
              </a:r>
              <a:endPara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RNL</a:t>
              </a:r>
              <a:endPara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RLN</a:t>
              </a:r>
              <a:endPara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8899" name="Text Box 19"/>
            <p:cNvSpPr txBox="1">
              <a:spLocks noChangeArrowheads="1"/>
            </p:cNvSpPr>
            <p:nvPr/>
          </p:nvSpPr>
          <p:spPr bwMode="auto">
            <a:xfrm>
              <a:off x="1180" y="2205"/>
              <a:ext cx="310" cy="14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种遍历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方式</a:t>
              </a:r>
            </a:p>
          </p:txBody>
        </p:sp>
      </p:grpSp>
      <p:grpSp>
        <p:nvGrpSpPr>
          <p:cNvPr id="378906" name="Group 26"/>
          <p:cNvGrpSpPr>
            <a:grpSpLocks/>
          </p:cNvGrpSpPr>
          <p:nvPr/>
        </p:nvGrpSpPr>
        <p:grpSpPr bwMode="auto">
          <a:xfrm>
            <a:off x="3756013" y="3571879"/>
            <a:ext cx="4094163" cy="2143126"/>
            <a:chOff x="1701" y="2250"/>
            <a:chExt cx="2579" cy="1350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701" y="3105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1701" y="3351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2" name="Line 22"/>
            <p:cNvSpPr>
              <a:spLocks noChangeShapeType="1"/>
            </p:cNvSpPr>
            <p:nvPr/>
          </p:nvSpPr>
          <p:spPr bwMode="auto">
            <a:xfrm>
              <a:off x="1709" y="3600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3" name="Text Box 23"/>
            <p:cNvSpPr txBox="1">
              <a:spLocks noChangeArrowheads="1"/>
            </p:cNvSpPr>
            <p:nvPr/>
          </p:nvSpPr>
          <p:spPr bwMode="auto">
            <a:xfrm>
              <a:off x="2432" y="2461"/>
              <a:ext cx="184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只考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虑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 pitchFamily="2" charset="2"/>
                </a:rPr>
                <a:t> </a:t>
              </a:r>
              <a:r>
                <a:rPr lang="en-US" altLang="zh-CN" sz="2000" i="1" dirty="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 pitchFamily="2" charset="2"/>
                </a:rPr>
                <a:t>R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 pitchFamily="2" charset="2"/>
                </a:rPr>
                <a:t>的情况</a:t>
              </a:r>
            </a:p>
          </p:txBody>
        </p:sp>
        <p:sp>
          <p:nvSpPr>
            <p:cNvPr id="378904" name="AutoShape 24"/>
            <p:cNvSpPr>
              <a:spLocks/>
            </p:cNvSpPr>
            <p:nvPr/>
          </p:nvSpPr>
          <p:spPr bwMode="auto">
            <a:xfrm>
              <a:off x="2250" y="2250"/>
              <a:ext cx="136" cy="681"/>
            </a:xfrm>
            <a:prstGeom prst="rightBrace">
              <a:avLst>
                <a:gd name="adj1" fmla="val 41728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Text Box 14"/>
          <p:cNvSpPr txBox="1">
            <a:spLocks noChangeArrowheads="1"/>
          </p:cNvSpPr>
          <p:nvPr/>
        </p:nvSpPr>
        <p:spPr bwMode="auto">
          <a:xfrm>
            <a:off x="428596" y="428604"/>
            <a:ext cx="3714776" cy="40010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square" lIns="91435" tIns="45718" rIns="91435" bIns="4571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递归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模型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428596" y="1071546"/>
            <a:ext cx="8358246" cy="1520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=0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b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=NULL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x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)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)≠0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571736" y="2928934"/>
            <a:ext cx="3357586" cy="2277263"/>
            <a:chOff x="2571736" y="1714488"/>
            <a:chExt cx="3357586" cy="2277263"/>
          </a:xfrm>
        </p:grpSpPr>
        <p:sp>
          <p:nvSpPr>
            <p:cNvPr id="7" name="椭圆 6"/>
            <p:cNvSpPr/>
            <p:nvPr/>
          </p:nvSpPr>
          <p:spPr bwMode="auto">
            <a:xfrm>
              <a:off x="3929058" y="2000240"/>
              <a:ext cx="571504" cy="428628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等腰三角形 7"/>
            <p:cNvSpPr/>
            <p:nvPr/>
          </p:nvSpPr>
          <p:spPr bwMode="auto">
            <a:xfrm>
              <a:off x="2643174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 bwMode="auto">
            <a:xfrm>
              <a:off x="4714876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7" idx="3"/>
            </p:cNvCxnSpPr>
            <p:nvPr/>
          </p:nvCxnSpPr>
          <p:spPr bwMode="auto">
            <a:xfrm rot="5400000">
              <a:off x="3332298" y="2319916"/>
              <a:ext cx="634275" cy="72663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5"/>
            </p:cNvCxnSpPr>
            <p:nvPr/>
          </p:nvCxnSpPr>
          <p:spPr bwMode="auto">
            <a:xfrm rot="16200000" flipH="1">
              <a:off x="4391610" y="2391353"/>
              <a:ext cx="705713" cy="65519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7" idx="1"/>
            </p:cNvCxnSpPr>
            <p:nvPr/>
          </p:nvCxnSpPr>
          <p:spPr bwMode="auto">
            <a:xfrm>
              <a:off x="3786182" y="1928802"/>
              <a:ext cx="226571" cy="1342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571868" y="171448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7173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 smtClean="0">
                  <a:latin typeface="Consolas" pitchFamily="49" charset="0"/>
                  <a:cs typeface="Consolas" pitchFamily="49" charset="0"/>
                </a:rPr>
                <a:t>lchild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1487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 smtClean="0">
                  <a:latin typeface="Consolas" pitchFamily="49" charset="0"/>
                  <a:cs typeface="Consolas" pitchFamily="49" charset="0"/>
                </a:rPr>
                <a:t>rchild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20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588962" y="927100"/>
            <a:ext cx="8197879" cy="4044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x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kumimoji="1"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结点后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kumimoji="1"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层次，否则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return 0;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空树时返回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(b-&gt;data==x) return h; 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找到结点时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在左子树中查找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==0)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左子树中未找到时在右子树中查找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214414" y="5286388"/>
            <a:ext cx="4824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注意：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基于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先序遍历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算法思想。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00034" y="285728"/>
            <a:ext cx="4103687" cy="412613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对应的递归算法如下：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21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001056" cy="9392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7.14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假设二叉树采用二叉链存储结构，设计一个算法求二叉树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中第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层的结点个数。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1714488"/>
            <a:ext cx="6786610" cy="233653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设计算法为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Lnodenum(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所指的结点层次（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增加的临时形参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），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是引用型参数，用于保存第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层的结点个数。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初始调用时，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为根结点指针，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赋值为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，即调用方式是：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Lnodenum(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42910" y="2500306"/>
            <a:ext cx="722313" cy="582613"/>
            <a:chOff x="1774825" y="5489593"/>
            <a:chExt cx="722313" cy="582613"/>
          </a:xfrm>
        </p:grpSpPr>
        <p:sp>
          <p:nvSpPr>
            <p:cNvPr id="7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9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0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22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2984"/>
            <a:ext cx="8286808" cy="386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52000" bIns="108000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*b，int h，int k，int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空树直接返回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return;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处理非空树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(h==k) n++;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当前访问的结点在第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层时，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h&lt;k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若当前结点层次小于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，递归处理左、右子树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(b-&gt;lchild，h+1，k，n);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(b-&gt;rchild，h+1，k，n);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采用基于先序遍历的思路得到如下算法：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23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14290"/>
            <a:ext cx="8358246" cy="82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上述算法中，引用形参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用于记录二叉树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中第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层的结点个数，也可以用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全局变量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来代替，功能等价的算法如下：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285860"/>
            <a:ext cx="8215370" cy="35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n=0;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Lnodenum1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*b，int h，int k)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空树直接返回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处理非空树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(h==k) n++;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当前访问的结点在第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层时，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h&lt;k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若当前结点层次小于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，递归处理左、右子树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Lnodenum1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(b-&gt;lchild，h+1，k);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Lnodenum1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(b-&gt;rchild，h+1，k);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85720" y="5143512"/>
            <a:ext cx="8501122" cy="1040822"/>
            <a:chOff x="285720" y="5143512"/>
            <a:chExt cx="8501122" cy="1040822"/>
          </a:xfrm>
        </p:grpSpPr>
        <p:sp>
          <p:nvSpPr>
            <p:cNvPr id="5" name="TextBox 4"/>
            <p:cNvSpPr txBox="1"/>
            <p:nvPr/>
          </p:nvSpPr>
          <p:spPr>
            <a:xfrm>
              <a:off x="642910" y="5357826"/>
              <a:ext cx="8143932" cy="82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zh-CN" altLang="en-US" sz="20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函数中的引用型形参可以通过全局变量来实现。一般地，只有在函数的形参个数比较多并且数据类型复杂时，为了简化算法才采用这种方法。</a:t>
              </a: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285720" y="5143512"/>
              <a:ext cx="285752" cy="714380"/>
            </a:xfrm>
            <a:prstGeom prst="curved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24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28604"/>
            <a:ext cx="8715404" cy="17338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7-15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假设二叉树采用二叉链存储结构，设计一个算法判断两棵二叉树是否相似，所谓二叉树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是相似的指的是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都是空的二叉树；或者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的根结点是相似的，以及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的左子树和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的左子树是相似的且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的右子树与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的右子树是相似的。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14414" y="2643182"/>
            <a:ext cx="69770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判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断两棵二叉树是否相似的递归模型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如下：	</a:t>
            </a:r>
            <a:endParaRPr kumimoji="1" lang="zh-CN" altLang="en-US" sz="2000" b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4212" y="3357563"/>
            <a:ext cx="8316943" cy="1573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l">
              <a:lnSpc>
                <a:spcPts val="2500"/>
              </a:lnSpc>
            </a:pP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)=true   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1=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2=NULL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)=false  	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之一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为空，另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一不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</a:t>
            </a:r>
            <a:endParaRPr kumimoji="1"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2)=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&gt;lchild) &amp;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况</a:t>
            </a:r>
            <a:endParaRPr kumimoji="1"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&gt;rchild)     </a:t>
            </a:r>
            <a:endParaRPr lang="en-US" altLang="zh-CN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5750" y="4029089"/>
            <a:ext cx="6189663" cy="1614489"/>
            <a:chOff x="180" y="2430"/>
            <a:chExt cx="3899" cy="1017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0" y="2430"/>
              <a:ext cx="272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0" y="2435"/>
              <a:ext cx="0" cy="8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0" y="3302"/>
              <a:ext cx="227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50" y="3195"/>
              <a:ext cx="3629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需要根据题意自已归纳起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出，否则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不完整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2910" y="2560635"/>
            <a:ext cx="722313" cy="582613"/>
            <a:chOff x="1774825" y="5489593"/>
            <a:chExt cx="722313" cy="582613"/>
          </a:xfrm>
        </p:grpSpPr>
        <p:sp>
          <p:nvSpPr>
            <p:cNvPr id="15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7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8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25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857232"/>
            <a:ext cx="8429684" cy="4601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*b1，BTNode *b2)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//b1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b2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两棵二叉树相似时返回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，否则返回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bool like1，like2;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(b1==NULL &amp;&amp; b2==NULL)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(b1==NULL || b2==NULL)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like1=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(b1-&gt;lchild，b2-&gt;lchild);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like2=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(b1-&gt;rchild，b2-&gt;rchild);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(like1 &amp;&amp; like2);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like1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like2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的与运算结果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26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24186"/>
            <a:ext cx="8501122" cy="101566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7.16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假设二叉树采用二叉链存储结构，设计一个算法输出值为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的结点的所有祖先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唯一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1643050"/>
            <a:ext cx="7500990" cy="193899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表示结点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是否为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（值为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的结点）的祖先结点，若结点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结点的祖先结点，返回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否则返回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flase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时，输出结点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的值。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求值为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的结点的所有祖先的递归模型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4000504"/>
            <a:ext cx="8358246" cy="1994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false		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true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，并输出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	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若结点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的左孩子或右孩子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域为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true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，并输出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	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-&gt;lchild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-&gt;rchild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false		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28596" y="1774817"/>
            <a:ext cx="722313" cy="582613"/>
            <a:chOff x="1774825" y="5489593"/>
            <a:chExt cx="722313" cy="582613"/>
          </a:xfrm>
        </p:grpSpPr>
        <p:sp>
          <p:nvSpPr>
            <p:cNvPr id="8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0" name="Picture 49" descr="阴影5"/>
              <p:cNvPicPr preferRelativeResize="0"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1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27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923116"/>
            <a:ext cx="8072494" cy="493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*b，ElemType x)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false;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b-&gt;lchild!=NULL &amp;&amp; b-&gt;lchild-&gt;data==x 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|| b-&gt;rchild!=NULL &amp;&amp; b-&gt;rchild-&gt;data==x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printf("%c "，b-&gt;data);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(b-&gt;lchild，x) ||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(b-&gt;rchild，x))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printf("%c "，b-&gt;data);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return false;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357166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28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1214414" y="357166"/>
            <a:ext cx="2592388" cy="2016125"/>
            <a:chOff x="1916094" y="214290"/>
            <a:chExt cx="2592388" cy="2016125"/>
          </a:xfrm>
        </p:grpSpPr>
        <p:sp>
          <p:nvSpPr>
            <p:cNvPr id="3" name="Line 4"/>
            <p:cNvSpPr>
              <a:spLocks noChangeShapeType="1"/>
            </p:cNvSpPr>
            <p:nvPr/>
          </p:nvSpPr>
          <p:spPr bwMode="auto">
            <a:xfrm>
              <a:off x="2274869" y="1654153"/>
              <a:ext cx="288925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Line 5"/>
            <p:cNvSpPr>
              <a:spLocks noChangeShapeType="1"/>
            </p:cNvSpPr>
            <p:nvPr/>
          </p:nvSpPr>
          <p:spPr bwMode="auto">
            <a:xfrm flipH="1">
              <a:off x="2779694" y="501628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389294" y="454003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2203432" y="1077890"/>
              <a:ext cx="360362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H="1">
              <a:off x="3346432" y="1106465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932219" y="1077890"/>
              <a:ext cx="287338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2995594" y="214290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490769" y="78896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571857" y="78896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916094" y="136522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2997182" y="136522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2490769" y="187005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4076682" y="136522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2844" y="2714620"/>
            <a:ext cx="5715040" cy="3155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*b;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ElemType x='G';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CreateBTree(b,"A(B(D(,G)),C(E,F))");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printf("b:");DispBTree(b);printf("\n");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的所有祖先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:",x);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ancestor(b,x)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printf("\n");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DestroyBTree(b);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9058" y="92867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求结点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'G'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的所有祖先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3571876"/>
            <a:ext cx="273552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右箭头 20"/>
          <p:cNvSpPr/>
          <p:nvPr/>
        </p:nvSpPr>
        <p:spPr bwMode="auto">
          <a:xfrm>
            <a:off x="5929322" y="4143380"/>
            <a:ext cx="285752" cy="214314"/>
          </a:xfrm>
          <a:prstGeom prst="rightArrow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29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371600" y="666750"/>
            <a:ext cx="5791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1.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先序遍历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先序遍历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NLR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二叉树的过程是：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531" name="Text Box 3" descr="羊皮纸"/>
          <p:cNvSpPr txBox="1">
            <a:spLocks noChangeArrowheads="1"/>
          </p:cNvSpPr>
          <p:nvPr/>
        </p:nvSpPr>
        <p:spPr bwMode="auto">
          <a:xfrm>
            <a:off x="1476375" y="1880234"/>
            <a:ext cx="3024188" cy="1603672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16000" tIns="144000" bIns="144000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访问根结点；</a:t>
            </a:r>
            <a:endParaRPr kumimoji="1" lang="zh-CN" altLang="en-US" sz="20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 先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 先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序遍历右子树。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1700" y="4143380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先序序列的第一个结点是根结点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</a:t>
            </a:fld>
            <a:r>
              <a:rPr lang="en-US" altLang="zh-CN" smtClean="0"/>
              <a:t>/77</a:t>
            </a:r>
            <a:endParaRPr lang="en-US" altLang="zh-CN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2817" y="4071942"/>
            <a:ext cx="760225" cy="6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14246"/>
            <a:ext cx="850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另外一种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path[0..d]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存放从根结点到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结点的正向路径。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4166738"/>
            <a:ext cx="8286808" cy="19769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,path,d)=false	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,path,d)=true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b-&gt;data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-&gt;data=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,path,d)=true			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-&gt;lchild,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,path,d)=true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,path,d)=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-&gt;rchild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path,d)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357187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,path,d)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递归模型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b="0"/>
          </a:p>
        </p:txBody>
      </p:sp>
      <p:grpSp>
        <p:nvGrpSpPr>
          <p:cNvPr id="4" name="组合 18"/>
          <p:cNvGrpSpPr/>
          <p:nvPr/>
        </p:nvGrpSpPr>
        <p:grpSpPr>
          <a:xfrm>
            <a:off x="1928794" y="1142984"/>
            <a:ext cx="3357586" cy="1857388"/>
            <a:chOff x="2428860" y="1000108"/>
            <a:chExt cx="3357586" cy="1857388"/>
          </a:xfrm>
        </p:grpSpPr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2428860" y="1071546"/>
              <a:ext cx="3600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3140430" y="1925630"/>
              <a:ext cx="3600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3569058" y="2497134"/>
              <a:ext cx="3600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cxnSp>
          <p:nvCxnSpPr>
            <p:cNvPr id="12" name="直接连接符 11"/>
            <p:cNvCxnSpPr>
              <a:stCxn id="9" idx="5"/>
              <a:endCxn id="10" idx="1"/>
            </p:cNvCxnSpPr>
            <p:nvPr/>
          </p:nvCxnSpPr>
          <p:spPr>
            <a:xfrm rot="16200000" flipH="1">
              <a:off x="3376399" y="2304528"/>
              <a:ext cx="316690" cy="174070"/>
            </a:xfrm>
            <a:prstGeom prst="line">
              <a:avLst/>
            </a:prstGeom>
            <a:ln w="28575">
              <a:solidFill>
                <a:srgbClr val="33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5"/>
            </p:cNvCxnSpPr>
            <p:nvPr/>
          </p:nvCxnSpPr>
          <p:spPr>
            <a:xfrm rot="16200000" flipH="1">
              <a:off x="2736293" y="1378979"/>
              <a:ext cx="121040" cy="121349"/>
            </a:xfrm>
            <a:prstGeom prst="line">
              <a:avLst/>
            </a:prstGeom>
            <a:ln w="28575">
              <a:solidFill>
                <a:srgbClr val="33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3093482" y="1847685"/>
              <a:ext cx="121040" cy="121349"/>
            </a:xfrm>
            <a:prstGeom prst="line">
              <a:avLst/>
            </a:prstGeom>
            <a:ln w="28575">
              <a:solidFill>
                <a:srgbClr val="33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2669968">
              <a:off x="2777634" y="1379294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…</a:t>
              </a:r>
              <a:endParaRPr lang="zh-CN" altLang="en-US" sz="2000"/>
            </a:p>
          </p:txBody>
        </p:sp>
        <p:sp>
          <p:nvSpPr>
            <p:cNvPr id="17" name="右大括号 16"/>
            <p:cNvSpPr/>
            <p:nvPr/>
          </p:nvSpPr>
          <p:spPr>
            <a:xfrm>
              <a:off x="3929058" y="1000108"/>
              <a:ext cx="142876" cy="157163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43372" y="1559470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path[0..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1"/>
          <p:cNvGrpSpPr/>
          <p:nvPr/>
        </p:nvGrpSpPr>
        <p:grpSpPr>
          <a:xfrm>
            <a:off x="5214942" y="1714488"/>
            <a:ext cx="2714644" cy="400110"/>
            <a:chOff x="5715008" y="1571612"/>
            <a:chExt cx="2714644" cy="400110"/>
          </a:xfrm>
        </p:grpSpPr>
        <p:sp>
          <p:nvSpPr>
            <p:cNvPr id="20" name="右箭头 19"/>
            <p:cNvSpPr/>
            <p:nvPr/>
          </p:nvSpPr>
          <p:spPr bwMode="auto">
            <a:xfrm>
              <a:off x="5715008" y="1643050"/>
              <a:ext cx="357190" cy="214314"/>
            </a:xfrm>
            <a:prstGeom prst="rightArrow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43636" y="1571612"/>
              <a:ext cx="228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输出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path[0..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30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6" y="357166"/>
            <a:ext cx="8929718" cy="5349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*b,ElemType x,ElemType path[],int d)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bool find;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(b==NULL)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false;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d++; path[d]=b-&gt;data;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当前结点加入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b-&gt;data==x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当前结点值为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，输出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i=0;i&lt;d;i++)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printf("%c ",path[i]);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printf("\n");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find=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1(b-&gt;lchild,x,path,d);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在左子树中查找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(find)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左子树中成功找到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true;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左子树中没有找到，在右子树中查找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(b-&gt;rchild,x,path,d);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31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214414" y="357166"/>
            <a:ext cx="2592388" cy="2016125"/>
            <a:chOff x="1916094" y="214290"/>
            <a:chExt cx="2592388" cy="2016125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274869" y="1654153"/>
              <a:ext cx="288925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2779694" y="501628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389294" y="454003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2203432" y="1077890"/>
              <a:ext cx="360362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3346432" y="1106465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932219" y="1077890"/>
              <a:ext cx="287338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995594" y="214290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490769" y="78896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571857" y="78896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16094" y="136522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997182" y="136522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490769" y="187005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076682" y="136522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2844" y="2714620"/>
            <a:ext cx="5715040" cy="333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ElemType x='G';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CreateBTree(b,"A(B(D(,G)),C(E,F))");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printf("b:");DispBTree(b);printf("\n");</a:t>
            </a:r>
          </a:p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ElemType path[100];</a:t>
            </a:r>
          </a:p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d=-1;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的所有祖先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:",x);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(b,x,path,d);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DestroyBTree(b);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9058" y="92867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求结点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'G'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的所有祖先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5929322" y="4143380"/>
            <a:ext cx="285752" cy="214314"/>
          </a:xfrm>
          <a:prstGeom prst="rightArrow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3643314"/>
            <a:ext cx="2643206" cy="128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6143636" y="5143512"/>
            <a:ext cx="2928958" cy="753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两种算法都是正确的，但输出所有祖先的顺序不同！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32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857224" y="1783667"/>
            <a:ext cx="3357586" cy="430887"/>
          </a:xfrm>
          <a:prstGeom prst="rect">
            <a:avLst/>
          </a:prstGeom>
          <a:solidFill>
            <a:srgbClr val="00B0F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1. </a:t>
            </a:r>
            <a:r>
              <a:rPr kumimoji="1"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先序遍历非递归算</a:t>
            </a:r>
            <a:r>
              <a:rPr kumimoji="1"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法</a:t>
            </a:r>
            <a:endParaRPr lang="en-US" altLang="zh-CN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2428868"/>
            <a:ext cx="7215238" cy="18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两种算法：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非递归算法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：常规算法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非递归算法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：其思路适合非递归中序遍历和后序遍历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 Box 4" descr="信纸"/>
          <p:cNvSpPr txBox="1">
            <a:spLocks noChangeArrowheads="1"/>
          </p:cNvSpPr>
          <p:nvPr/>
        </p:nvSpPr>
        <p:spPr bwMode="auto">
          <a:xfrm>
            <a:off x="714348" y="500042"/>
            <a:ext cx="6175390" cy="514738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7.5.3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先序、中序、后序遍历非递归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33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214810" y="1857364"/>
            <a:ext cx="20002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NLR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571472" y="1468999"/>
            <a:ext cx="3387722" cy="2817257"/>
            <a:chOff x="571472" y="1468999"/>
            <a:chExt cx="3387722" cy="2817257"/>
          </a:xfrm>
        </p:grpSpPr>
        <p:sp>
          <p:nvSpPr>
            <p:cNvPr id="168975" name="Line 15"/>
            <p:cNvSpPr>
              <a:spLocks noChangeShapeType="1"/>
            </p:cNvSpPr>
            <p:nvPr/>
          </p:nvSpPr>
          <p:spPr bwMode="auto">
            <a:xfrm>
              <a:off x="1954168" y="1713456"/>
              <a:ext cx="196866" cy="31593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1670005" y="1468999"/>
              <a:ext cx="2889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68977" name="Text Box 17"/>
            <p:cNvSpPr txBox="1">
              <a:spLocks noChangeArrowheads="1"/>
            </p:cNvSpPr>
            <p:nvPr/>
          </p:nvSpPr>
          <p:spPr bwMode="auto">
            <a:xfrm>
              <a:off x="571472" y="3916924"/>
              <a:ext cx="13874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&gt;lchild</a:t>
              </a:r>
            </a:p>
          </p:txBody>
        </p:sp>
        <p:sp>
          <p:nvSpPr>
            <p:cNvPr id="168978" name="Text Box 18"/>
            <p:cNvSpPr txBox="1">
              <a:spLocks noChangeArrowheads="1"/>
            </p:cNvSpPr>
            <p:nvPr/>
          </p:nvSpPr>
          <p:spPr bwMode="auto">
            <a:xfrm>
              <a:off x="2443134" y="3916924"/>
              <a:ext cx="15160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&gt;rchild</a:t>
              </a:r>
            </a:p>
          </p:txBody>
        </p:sp>
        <p:sp>
          <p:nvSpPr>
            <p:cNvPr id="168979" name="Oval 19"/>
            <p:cNvSpPr>
              <a:spLocks noChangeArrowheads="1"/>
            </p:cNvSpPr>
            <p:nvPr/>
          </p:nvSpPr>
          <p:spPr bwMode="auto">
            <a:xfrm>
              <a:off x="1781147" y="2045262"/>
              <a:ext cx="863600" cy="50482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168980" name="AutoShape 20"/>
            <p:cNvSpPr>
              <a:spLocks noChangeArrowheads="1"/>
            </p:cNvSpPr>
            <p:nvPr/>
          </p:nvSpPr>
          <p:spPr bwMode="auto">
            <a:xfrm>
              <a:off x="654022" y="2981887"/>
              <a:ext cx="1150937" cy="792162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68981" name="AutoShape 21"/>
            <p:cNvSpPr>
              <a:spLocks noChangeArrowheads="1"/>
            </p:cNvSpPr>
            <p:nvPr/>
          </p:nvSpPr>
          <p:spPr bwMode="auto">
            <a:xfrm>
              <a:off x="2516159" y="2981887"/>
              <a:ext cx="1150938" cy="792162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168982" name="Line 22"/>
            <p:cNvSpPr>
              <a:spLocks noChangeShapeType="1"/>
            </p:cNvSpPr>
            <p:nvPr/>
          </p:nvSpPr>
          <p:spPr bwMode="auto">
            <a:xfrm flipH="1">
              <a:off x="1301722" y="2477062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83" name="Freeform 23"/>
            <p:cNvSpPr>
              <a:spLocks/>
            </p:cNvSpPr>
            <p:nvPr/>
          </p:nvSpPr>
          <p:spPr bwMode="auto">
            <a:xfrm>
              <a:off x="2490759" y="2489762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4143372" y="2428868"/>
            <a:ext cx="4500594" cy="2292908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保存遍历结点的孩子结点（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子结点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保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存子结点（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地址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右孩子先进、左孩子后进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栈，因为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栈后进先出。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34" y="500042"/>
            <a:ext cx="371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ln w="11430"/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200" smtClean="0">
                <a:ln w="11430"/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n w="11430"/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）先序遍历非递归算法</a:t>
            </a:r>
            <a:r>
              <a:rPr kumimoji="1" lang="en-US" altLang="zh-CN" sz="2200" smtClean="0">
                <a:ln w="11430"/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endParaRPr lang="en-US" altLang="zh-CN" sz="2200" smtClean="0">
              <a:ln w="11430"/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34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642910" y="642918"/>
            <a:ext cx="54594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先序遍历非递归过程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684213" y="1250950"/>
            <a:ext cx="6030927" cy="2988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树不空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根结点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并访问之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孩子，将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进栈； 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孩子，将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进栈；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b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35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Line 4"/>
          <p:cNvSpPr>
            <a:spLocks noChangeShapeType="1"/>
          </p:cNvSpPr>
          <p:nvPr/>
        </p:nvSpPr>
        <p:spPr bwMode="auto">
          <a:xfrm>
            <a:off x="1114425" y="249554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3" name="Line 5"/>
          <p:cNvSpPr>
            <a:spLocks noChangeShapeType="1"/>
          </p:cNvSpPr>
          <p:nvPr/>
        </p:nvSpPr>
        <p:spPr bwMode="auto">
          <a:xfrm flipH="1">
            <a:off x="1619250" y="1343023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4" name="Freeform 6"/>
          <p:cNvSpPr>
            <a:spLocks/>
          </p:cNvSpPr>
          <p:nvPr/>
        </p:nvSpPr>
        <p:spPr bwMode="auto">
          <a:xfrm>
            <a:off x="2228850" y="129539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5" name="Line 7"/>
          <p:cNvSpPr>
            <a:spLocks noChangeShapeType="1"/>
          </p:cNvSpPr>
          <p:nvPr/>
        </p:nvSpPr>
        <p:spPr bwMode="auto">
          <a:xfrm flipH="1">
            <a:off x="1042988" y="1919285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6" name="Line 8"/>
          <p:cNvSpPr>
            <a:spLocks noChangeShapeType="1"/>
          </p:cNvSpPr>
          <p:nvPr/>
        </p:nvSpPr>
        <p:spPr bwMode="auto">
          <a:xfrm flipH="1">
            <a:off x="2185988" y="1947860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7" name="Line 9"/>
          <p:cNvSpPr>
            <a:spLocks noChangeShapeType="1"/>
          </p:cNvSpPr>
          <p:nvPr/>
        </p:nvSpPr>
        <p:spPr bwMode="auto">
          <a:xfrm>
            <a:off x="2771775" y="1919285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8" name="Oval 10"/>
          <p:cNvSpPr>
            <a:spLocks noChangeArrowheads="1"/>
          </p:cNvSpPr>
          <p:nvPr/>
        </p:nvSpPr>
        <p:spPr bwMode="auto">
          <a:xfrm>
            <a:off x="1835150" y="105568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6299" name="Oval 11"/>
          <p:cNvSpPr>
            <a:spLocks noChangeArrowheads="1"/>
          </p:cNvSpPr>
          <p:nvPr/>
        </p:nvSpPr>
        <p:spPr bwMode="auto">
          <a:xfrm>
            <a:off x="1330325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6300" name="Oval 12"/>
          <p:cNvSpPr>
            <a:spLocks noChangeArrowheads="1"/>
          </p:cNvSpPr>
          <p:nvPr/>
        </p:nvSpPr>
        <p:spPr bwMode="auto">
          <a:xfrm>
            <a:off x="2411413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6301" name="Oval 13"/>
          <p:cNvSpPr>
            <a:spLocks noChangeArrowheads="1"/>
          </p:cNvSpPr>
          <p:nvPr/>
        </p:nvSpPr>
        <p:spPr bwMode="auto">
          <a:xfrm>
            <a:off x="755650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6302" name="Oval 14"/>
          <p:cNvSpPr>
            <a:spLocks noChangeArrowheads="1"/>
          </p:cNvSpPr>
          <p:nvPr/>
        </p:nvSpPr>
        <p:spPr bwMode="auto">
          <a:xfrm>
            <a:off x="18367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6303" name="Oval 15"/>
          <p:cNvSpPr>
            <a:spLocks noChangeArrowheads="1"/>
          </p:cNvSpPr>
          <p:nvPr/>
        </p:nvSpPr>
        <p:spPr bwMode="auto">
          <a:xfrm>
            <a:off x="1330325" y="27114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6304" name="Oval 16"/>
          <p:cNvSpPr>
            <a:spLocks noChangeArrowheads="1"/>
          </p:cNvSpPr>
          <p:nvPr/>
        </p:nvSpPr>
        <p:spPr bwMode="auto">
          <a:xfrm>
            <a:off x="29162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6305" name="Line 17"/>
          <p:cNvSpPr>
            <a:spLocks noChangeShapeType="1"/>
          </p:cNvSpPr>
          <p:nvPr/>
        </p:nvSpPr>
        <p:spPr bwMode="auto">
          <a:xfrm>
            <a:off x="1476375" y="3775035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306" name="Line 18"/>
          <p:cNvSpPr>
            <a:spLocks noChangeShapeType="1"/>
          </p:cNvSpPr>
          <p:nvPr/>
        </p:nvSpPr>
        <p:spPr bwMode="auto">
          <a:xfrm>
            <a:off x="2628900" y="3775035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307" name="Line 19"/>
          <p:cNvSpPr>
            <a:spLocks noChangeShapeType="1"/>
          </p:cNvSpPr>
          <p:nvPr/>
        </p:nvSpPr>
        <p:spPr bwMode="auto">
          <a:xfrm>
            <a:off x="1476375" y="5599072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308" name="Text Box 20"/>
          <p:cNvSpPr txBox="1">
            <a:spLocks noChangeArrowheads="1"/>
          </p:cNvSpPr>
          <p:nvPr/>
        </p:nvSpPr>
        <p:spPr bwMode="auto">
          <a:xfrm>
            <a:off x="1562087" y="5715016"/>
            <a:ext cx="11525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0">
                <a:latin typeface="仿宋" pitchFamily="49" charset="-122"/>
                <a:ea typeface="仿宋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6315" name="Oval 27"/>
          <p:cNvSpPr>
            <a:spLocks noChangeArrowheads="1"/>
          </p:cNvSpPr>
          <p:nvPr/>
        </p:nvSpPr>
        <p:spPr bwMode="auto">
          <a:xfrm>
            <a:off x="1835150" y="105568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6316" name="Oval 28"/>
          <p:cNvSpPr>
            <a:spLocks noChangeArrowheads="1"/>
          </p:cNvSpPr>
          <p:nvPr/>
        </p:nvSpPr>
        <p:spPr bwMode="auto">
          <a:xfrm>
            <a:off x="1330325" y="16319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6317" name="Oval 29"/>
          <p:cNvSpPr>
            <a:spLocks noChangeArrowheads="1"/>
          </p:cNvSpPr>
          <p:nvPr/>
        </p:nvSpPr>
        <p:spPr bwMode="auto">
          <a:xfrm>
            <a:off x="2411413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6318" name="Oval 30"/>
          <p:cNvSpPr>
            <a:spLocks noChangeArrowheads="1"/>
          </p:cNvSpPr>
          <p:nvPr/>
        </p:nvSpPr>
        <p:spPr bwMode="auto">
          <a:xfrm>
            <a:off x="755650" y="220821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6319" name="Oval 31"/>
          <p:cNvSpPr>
            <a:spLocks noChangeArrowheads="1"/>
          </p:cNvSpPr>
          <p:nvPr/>
        </p:nvSpPr>
        <p:spPr bwMode="auto">
          <a:xfrm>
            <a:off x="18367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6320" name="Oval 32"/>
          <p:cNvSpPr>
            <a:spLocks noChangeArrowheads="1"/>
          </p:cNvSpPr>
          <p:nvPr/>
        </p:nvSpPr>
        <p:spPr bwMode="auto">
          <a:xfrm>
            <a:off x="1330325" y="27114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6321" name="Oval 33"/>
          <p:cNvSpPr>
            <a:spLocks noChangeArrowheads="1"/>
          </p:cNvSpPr>
          <p:nvPr/>
        </p:nvSpPr>
        <p:spPr bwMode="auto">
          <a:xfrm>
            <a:off x="29162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6322" name="Text Box 34"/>
          <p:cNvSpPr txBox="1">
            <a:spLocks noChangeArrowheads="1"/>
          </p:cNvSpPr>
          <p:nvPr/>
        </p:nvSpPr>
        <p:spPr bwMode="auto">
          <a:xfrm>
            <a:off x="3714744" y="2143116"/>
            <a:ext cx="17287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</a:p>
        </p:txBody>
      </p:sp>
      <p:sp>
        <p:nvSpPr>
          <p:cNvPr id="396323" name="Text Box 35"/>
          <p:cNvSpPr txBox="1">
            <a:spLocks noChangeArrowheads="1"/>
          </p:cNvSpPr>
          <p:nvPr/>
        </p:nvSpPr>
        <p:spPr bwMode="auto">
          <a:xfrm>
            <a:off x="3706813" y="2782888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6324" name="Text Box 36"/>
          <p:cNvSpPr txBox="1">
            <a:spLocks noChangeArrowheads="1"/>
          </p:cNvSpPr>
          <p:nvPr/>
        </p:nvSpPr>
        <p:spPr bwMode="auto">
          <a:xfrm>
            <a:off x="4354513" y="2782888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6325" name="Text Box 37"/>
          <p:cNvSpPr txBox="1">
            <a:spLocks noChangeArrowheads="1"/>
          </p:cNvSpPr>
          <p:nvPr/>
        </p:nvSpPr>
        <p:spPr bwMode="auto">
          <a:xfrm>
            <a:off x="5002213" y="2782888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5651500" y="2782888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6207125" y="2782888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6854825" y="2782888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6329" name="Text Box 41"/>
          <p:cNvSpPr txBox="1">
            <a:spLocks noChangeArrowheads="1"/>
          </p:cNvSpPr>
          <p:nvPr/>
        </p:nvSpPr>
        <p:spPr bwMode="auto">
          <a:xfrm>
            <a:off x="7504113" y="2782888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3786182" y="4000504"/>
            <a:ext cx="2735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0">
                <a:latin typeface="仿宋" pitchFamily="49" charset="-122"/>
                <a:ea typeface="仿宋" pitchFamily="49" charset="-122"/>
                <a:cs typeface="Consolas" pitchFamily="49" charset="0"/>
              </a:rPr>
              <a:t>先序遍历完毕</a:t>
            </a:r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500035" y="428604"/>
            <a:ext cx="3000395" cy="40011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先序非递归算法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演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36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4.44444E-6 0.58797 " pathEditMode="relative" ptsTypes="AA">
                                      <p:cBhvr>
                                        <p:cTn id="6" dur="2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58287 C 0.01666 0.43797 0.0335 0.29352 0.05694 0.24051 C 0.08038 0.18727 0.11024 0.2257 0.14027 0.26436 " pathEditMode="fixed" rAng="0" ptsTypes="aaA">
                                      <p:cBhvr>
                                        <p:cTn id="10" dur="2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-1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20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2662 L -0.06302 0.49907 " pathEditMode="relative" ptsTypes="AA">
                                      <p:cBhvr>
                                        <p:cTn id="22" dur="2000" fill="hold"/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2662 L 0.05521 0.436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42546 C 0.06302 0.29306 0.071 0.16088 0.11354 0.12014 C 0.15607 0.0794 0.23333 0.13009 0.31076 0.18102 " pathEditMode="fixed" rAng="0" ptsTypes="aaA">
                                      <p:cBhvr>
                                        <p:cTn id="30" dur="2000" fill="hold"/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-17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2000"/>
                                        <p:tgtEl>
                                          <p:spTgt spid="396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2 2.59259E-6 C 0.03489 0.04236 0.07708 0.08495 0.09791 0.1419 C 0.11892 0.19884 0.1184 0.27014 0.11805 0.34166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8 0.34143 C 0.12222 0.29282 0.10434 0.09467 0.15486 0.0493 C 0.20538 0.00393 0.36372 0.06505 0.41858 0.06921 " pathEditMode="fixed" rAng="0" ptsTypes="aaa">
                                      <p:cBhvr>
                                        <p:cTn id="46" dur="20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1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05504 0.25208 " pathEditMode="relative" ptsTypes="AA">
                                      <p:cBhvr>
                                        <p:cTn id="58" dur="20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68 0.26667 C 0.07048 0.2169 0.0658 0.0081 0.12951 -0.03148 C 0.19323 -0.07107 0.37621 0.01667 0.44114 0.02917 " pathEditMode="fixed" rAng="0" ptsTypes="aaa">
                                      <p:cBhvr>
                                        <p:cTn id="62" dur="20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2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2000"/>
                                        <p:tgtEl>
                                          <p:spTgt spid="396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07 0.48866 C -0.05539 0.43009 -0.09132 0.18796 -0.01233 0.13727 C 0.06666 0.08657 0.3217 0.17477 0.40955 0.18449 " pathEditMode="fixed" rAng="0" ptsTypes="aaa">
                                      <p:cBhvr>
                                        <p:cTn id="77" dur="2000" fill="hold"/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" y="-20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2000"/>
                                        <p:tgtEl>
                                          <p:spTgt spid="396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C -0.01302 0.01342 -0.06076 0.04398 -0.07864 0.08102 C -0.09652 0.11805 -0.10138 0.16643 -0.10781 0.22176 C -0.11423 0.27708 -0.11545 0.37268 -0.11753 0.4125 " pathEditMode="fixed" rAng="0" ptsTypes="aaaa">
                                      <p:cBhvr>
                                        <p:cTn id="89" dur="2000" fill="hold"/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2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C 0.00521 0.04676 0.0099 0.0912 0.00972 0.14629 C 0.00955 0.20139 0.00139 0.29259 -0.00087 0.33102 " pathEditMode="relative" rAng="0" ptsTypes="aaa">
                                      <p:cBhvr>
                                        <p:cTn id="93" dur="20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34213 C 0.01354 0.29282 -0.00608 0.08912 0.08524 0.04768 C 0.17656 0.00625 0.45104 0.08403 0.54722 0.09352 " pathEditMode="fixed" rAng="0" ptsTypes="aaa">
                                      <p:cBhvr>
                                        <p:cTn id="97" dur="20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" y="-16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2000"/>
                                        <p:tgtEl>
                                          <p:spTgt spid="396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5 0.41504 C -0.12083 0.37291 -0.13281 0.22268 -0.1217 0.1625 C -0.11059 0.10231 -0.09114 0.06944 -0.05364 0.05324 C -0.01614 0.03703 0.01181 0.05694 0.10348 0.06551 C 0.19514 0.07407 0.41424 0.09606 0.49601 0.10416 " pathEditMode="fixed" rAng="0" ptsTypes="aaaaa">
                                      <p:cBhvr>
                                        <p:cTn id="109" dur="2000" fill="hold"/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" y="-18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2000"/>
                                        <p:tgtEl>
                                          <p:spTgt spid="396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15" grpId="0" animBg="1"/>
      <p:bldP spid="396315" grpId="1" animBg="1"/>
      <p:bldP spid="396315" grpId="2" animBg="1"/>
      <p:bldP spid="396316" grpId="0" animBg="1"/>
      <p:bldP spid="396316" grpId="1" animBg="1"/>
      <p:bldP spid="396316" grpId="2" animBg="1"/>
      <p:bldP spid="396317" grpId="0" animBg="1"/>
      <p:bldP spid="396317" grpId="1" animBg="1"/>
      <p:bldP spid="396317" grpId="2" animBg="1"/>
      <p:bldP spid="396318" grpId="0" animBg="1"/>
      <p:bldP spid="396318" grpId="1" animBg="1"/>
      <p:bldP spid="396318" grpId="2" animBg="1"/>
      <p:bldP spid="396318" grpId="3" animBg="1"/>
      <p:bldP spid="396319" grpId="0" animBg="1"/>
      <p:bldP spid="396319" grpId="1" animBg="1"/>
      <p:bldP spid="396319" grpId="2" animBg="1"/>
      <p:bldP spid="396320" grpId="0" animBg="1"/>
      <p:bldP spid="396320" grpId="1" animBg="1"/>
      <p:bldP spid="396320" grpId="2" animBg="1"/>
      <p:bldP spid="396321" grpId="0" animBg="1"/>
      <p:bldP spid="396321" grpId="1" animBg="1"/>
      <p:bldP spid="396321" grpId="2" animBg="1"/>
      <p:bldP spid="396323" grpId="0"/>
      <p:bldP spid="396324" grpId="0"/>
      <p:bldP spid="396325" grpId="0"/>
      <p:bldP spid="396326" grpId="0"/>
      <p:bldP spid="396327" grpId="0"/>
      <p:bldP spid="396328" grpId="0"/>
      <p:bldP spid="3963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026"/>
          <p:cNvSpPr txBox="1">
            <a:spLocks noChangeArrowheads="1"/>
          </p:cNvSpPr>
          <p:nvPr/>
        </p:nvSpPr>
        <p:spPr bwMode="auto">
          <a:xfrm>
            <a:off x="500034" y="857232"/>
            <a:ext cx="7675588" cy="537894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0800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PreOrder1(BTNode *b)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*st;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定义栈指针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(b!=NULL) 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Push(st，b);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根结点进栈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栈不为空时循环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并访问它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printf("%c "，p-&gt;data);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(p-&gt;rchild!=NULL)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有右孩子时将其进栈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Push(st，p-&gt;rchild);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(p-&gt;lchild!=NULL)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有左孩子时将其进栈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Push(st，p-&gt;lchild);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printf("\n");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5413" name="Rectangle 1029"/>
          <p:cNvSpPr>
            <a:spLocks noChangeArrowheads="1"/>
          </p:cNvSpPr>
          <p:nvPr/>
        </p:nvSpPr>
        <p:spPr bwMode="auto">
          <a:xfrm>
            <a:off x="428596" y="285728"/>
            <a:ext cx="3786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先序遍历非递归算法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37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428596" y="357166"/>
            <a:ext cx="3857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ln w="11430"/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200" smtClean="0">
                <a:ln w="11430"/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ln w="11430"/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）先序遍历非递归算法</a:t>
            </a:r>
            <a:r>
              <a:rPr kumimoji="1" lang="en-US" altLang="zh-CN" sz="2200" smtClean="0">
                <a:ln w="11430"/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endParaRPr lang="en-US" altLang="zh-CN" sz="2200" smtClean="0">
              <a:ln w="11430"/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5" name="Line 4"/>
          <p:cNvSpPr>
            <a:spLocks noChangeShapeType="1"/>
          </p:cNvSpPr>
          <p:nvPr/>
        </p:nvSpPr>
        <p:spPr bwMode="auto">
          <a:xfrm>
            <a:off x="1052503" y="2740006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 flipH="1">
            <a:off x="1557328" y="1587481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2166928" y="1539856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981066" y="2163743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1773228" y="1300143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11"/>
          <p:cNvSpPr>
            <a:spLocks noChangeArrowheads="1"/>
          </p:cNvSpPr>
          <p:nvPr/>
        </p:nvSpPr>
        <p:spPr bwMode="auto">
          <a:xfrm>
            <a:off x="1268403" y="1874818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693728" y="2451081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3357554" y="1630274"/>
            <a:ext cx="21431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NLR</a:t>
            </a:r>
          </a:p>
        </p:txBody>
      </p:sp>
      <p:cxnSp>
        <p:nvCxnSpPr>
          <p:cNvPr id="57" name="直接箭头连接符 56"/>
          <p:cNvCxnSpPr/>
          <p:nvPr/>
        </p:nvCxnSpPr>
        <p:spPr>
          <a:xfrm rot="5400000">
            <a:off x="428596" y="1173128"/>
            <a:ext cx="1214446" cy="1214446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694252" y="2918886"/>
            <a:ext cx="428628" cy="42862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等腰三角形 59"/>
          <p:cNvSpPr/>
          <p:nvPr/>
        </p:nvSpPr>
        <p:spPr bwMode="auto">
          <a:xfrm>
            <a:off x="1051442" y="3000372"/>
            <a:ext cx="642942" cy="642942"/>
          </a:xfrm>
          <a:prstGeom prst="triangle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等腰三角形 60"/>
          <p:cNvSpPr/>
          <p:nvPr/>
        </p:nvSpPr>
        <p:spPr bwMode="auto">
          <a:xfrm>
            <a:off x="2153156" y="1877460"/>
            <a:ext cx="642942" cy="642942"/>
          </a:xfrm>
          <a:prstGeom prst="triangle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86116" y="2173260"/>
            <a:ext cx="5357850" cy="24147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NL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查找左下结点，边访问边进栈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阶段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达到最左下结点时，该结点没有左子树，转到其右子树做同样的操作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阶段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栈中保存的是遍历的结点地址。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38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5" name="Oval 7"/>
          <p:cNvSpPr>
            <a:spLocks noChangeArrowheads="1"/>
          </p:cNvSpPr>
          <p:nvPr/>
        </p:nvSpPr>
        <p:spPr bwMode="auto">
          <a:xfrm>
            <a:off x="4210067" y="1274758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6" name="Oval 8"/>
          <p:cNvSpPr>
            <a:spLocks noChangeArrowheads="1"/>
          </p:cNvSpPr>
          <p:nvPr/>
        </p:nvSpPr>
        <p:spPr bwMode="auto">
          <a:xfrm>
            <a:off x="3706829" y="199389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7" name="Oval 9"/>
          <p:cNvSpPr>
            <a:spLocks noChangeArrowheads="1"/>
          </p:cNvSpPr>
          <p:nvPr/>
        </p:nvSpPr>
        <p:spPr bwMode="auto">
          <a:xfrm>
            <a:off x="3273442" y="2714620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8" name="Line 10"/>
          <p:cNvSpPr>
            <a:spLocks noChangeShapeType="1"/>
          </p:cNvSpPr>
          <p:nvPr/>
        </p:nvSpPr>
        <p:spPr bwMode="auto">
          <a:xfrm flipH="1">
            <a:off x="4498992" y="985833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9019" name="Freeform 11"/>
          <p:cNvSpPr>
            <a:spLocks/>
          </p:cNvSpPr>
          <p:nvPr/>
        </p:nvSpPr>
        <p:spPr bwMode="auto">
          <a:xfrm>
            <a:off x="4024329" y="1609720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0" name="Freeform 12"/>
          <p:cNvSpPr>
            <a:spLocks/>
          </p:cNvSpPr>
          <p:nvPr/>
        </p:nvSpPr>
        <p:spPr bwMode="auto">
          <a:xfrm>
            <a:off x="3563954" y="2320920"/>
            <a:ext cx="250825" cy="393700"/>
          </a:xfrm>
          <a:custGeom>
            <a:avLst/>
            <a:gdLst>
              <a:gd name="connsiteX0" fmla="*/ 158 w 158"/>
              <a:gd name="connsiteY0" fmla="*/ 0 h 248"/>
              <a:gd name="connsiteX1" fmla="*/ 0 w 158"/>
              <a:gd name="connsiteY1" fmla="*/ 248 h 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1" name="Freeform 13"/>
          <p:cNvSpPr>
            <a:spLocks/>
          </p:cNvSpPr>
          <p:nvPr/>
        </p:nvSpPr>
        <p:spPr bwMode="auto">
          <a:xfrm>
            <a:off x="4576779" y="1597020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2" name="Line 14"/>
          <p:cNvSpPr>
            <a:spLocks noChangeShapeType="1"/>
          </p:cNvSpPr>
          <p:nvPr/>
        </p:nvSpPr>
        <p:spPr bwMode="auto">
          <a:xfrm>
            <a:off x="3633804" y="3001958"/>
            <a:ext cx="360363" cy="360362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3" name="AutoShape 15"/>
          <p:cNvSpPr>
            <a:spLocks noChangeArrowheads="1"/>
          </p:cNvSpPr>
          <p:nvPr/>
        </p:nvSpPr>
        <p:spPr bwMode="auto">
          <a:xfrm>
            <a:off x="3633804" y="3362320"/>
            <a:ext cx="719138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24" name="Freeform 16"/>
          <p:cNvSpPr>
            <a:spLocks/>
          </p:cNvSpPr>
          <p:nvPr/>
        </p:nvSpPr>
        <p:spPr bwMode="auto">
          <a:xfrm>
            <a:off x="4065604" y="2305045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5" name="Text Box 17"/>
          <p:cNvSpPr txBox="1">
            <a:spLocks noChangeArrowheads="1"/>
          </p:cNvSpPr>
          <p:nvPr/>
        </p:nvSpPr>
        <p:spPr bwMode="auto">
          <a:xfrm>
            <a:off x="4714892" y="769933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99026" name="Text Box 18"/>
          <p:cNvSpPr txBox="1">
            <a:spLocks noChangeArrowheads="1"/>
          </p:cNvSpPr>
          <p:nvPr/>
        </p:nvSpPr>
        <p:spPr bwMode="auto">
          <a:xfrm>
            <a:off x="1000115" y="3136895"/>
            <a:ext cx="2305050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重点：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这个最左下结点，没有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左子树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346472" y="2071685"/>
            <a:ext cx="296863" cy="642938"/>
            <a:chOff x="1973" y="1755"/>
            <a:chExt cx="187" cy="405"/>
          </a:xfrm>
        </p:grpSpPr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9028" name="Text Box 20"/>
            <p:cNvSpPr txBox="1">
              <a:spLocks noChangeArrowheads="1"/>
            </p:cNvSpPr>
            <p:nvPr/>
          </p:nvSpPr>
          <p:spPr bwMode="auto">
            <a:xfrm>
              <a:off x="1979" y="1755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127394" y="285748"/>
            <a:ext cx="1152525" cy="2482850"/>
            <a:chOff x="1835" y="630"/>
            <a:chExt cx="726" cy="1564"/>
          </a:xfrm>
        </p:grpSpPr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 flipH="1">
              <a:off x="1835" y="1071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 rot="18445431">
              <a:off x="1305" y="1295"/>
              <a:ext cx="156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①</a:t>
              </a:r>
              <a:r>
                <a:rPr lang="en-US" altLang="zh-CN" sz="1800" smtClean="0">
                  <a:solidFill>
                    <a:srgbClr val="990099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边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访问边进栈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011629" y="2854322"/>
            <a:ext cx="2917825" cy="1135063"/>
            <a:chOff x="2392" y="2248"/>
            <a:chExt cx="1838" cy="715"/>
          </a:xfrm>
        </p:grpSpPr>
        <p:sp>
          <p:nvSpPr>
            <p:cNvPr id="299031" name="Text Box 23"/>
            <p:cNvSpPr txBox="1">
              <a:spLocks noChangeArrowheads="1"/>
            </p:cNvSpPr>
            <p:nvPr/>
          </p:nvSpPr>
          <p:spPr bwMode="auto">
            <a:xfrm>
              <a:off x="2699" y="2614"/>
              <a:ext cx="1531" cy="3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②</a:t>
              </a:r>
              <a:r>
                <a:rPr lang="zh-CN" altLang="en-US" sz="1800" smtClean="0">
                  <a:solidFill>
                    <a:srgbClr val="7030A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&gt;rchild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转向右子树做相同的工作</a:t>
              </a:r>
            </a:p>
          </p:txBody>
        </p:sp>
        <p:sp>
          <p:nvSpPr>
            <p:cNvPr id="299033" name="Freeform 25"/>
            <p:cNvSpPr>
              <a:spLocks/>
            </p:cNvSpPr>
            <p:nvPr/>
          </p:nvSpPr>
          <p:spPr bwMode="auto">
            <a:xfrm>
              <a:off x="2392" y="2342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9034" name="Text Box 26"/>
            <p:cNvSpPr txBox="1">
              <a:spLocks noChangeArrowheads="1"/>
            </p:cNvSpPr>
            <p:nvPr/>
          </p:nvSpPr>
          <p:spPr bwMode="auto">
            <a:xfrm>
              <a:off x="2517" y="2248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sp>
        <p:nvSpPr>
          <p:cNvPr id="299037" name="Text Box 29"/>
          <p:cNvSpPr txBox="1">
            <a:spLocks noChangeArrowheads="1"/>
          </p:cNvSpPr>
          <p:nvPr/>
        </p:nvSpPr>
        <p:spPr bwMode="auto">
          <a:xfrm>
            <a:off x="1643057" y="214290"/>
            <a:ext cx="41036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用于结点遍历，初始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3260732" y="2798758"/>
            <a:ext cx="785818" cy="785818"/>
          </a:xfrm>
          <a:prstGeom prst="straightConnector1">
            <a:avLst/>
          </a:prstGeom>
          <a:ln w="38100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00232" y="5286388"/>
            <a:ext cx="4429156" cy="936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栈中结点均已经访问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指向刚刚出栈结点的右子树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35"/>
          <p:cNvGrpSpPr/>
          <p:nvPr/>
        </p:nvGrpSpPr>
        <p:grpSpPr>
          <a:xfrm>
            <a:off x="2071670" y="3214685"/>
            <a:ext cx="2857520" cy="1857389"/>
            <a:chOff x="785786" y="3289512"/>
            <a:chExt cx="2857520" cy="1857389"/>
          </a:xfrm>
        </p:grpSpPr>
        <p:cxnSp>
          <p:nvCxnSpPr>
            <p:cNvPr id="33" name="直接箭头连接符 32"/>
            <p:cNvCxnSpPr/>
            <p:nvPr/>
          </p:nvCxnSpPr>
          <p:spPr>
            <a:xfrm rot="5400000">
              <a:off x="1536786" y="3895041"/>
              <a:ext cx="1211851" cy="79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85786" y="4500570"/>
              <a:ext cx="2857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如果不是最左下结点，其左子树一定遍历过</a:t>
              </a:r>
              <a:endParaRPr lang="zh-CN" altLang="en-US" sz="1800"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39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6" grpId="0"/>
      <p:bldP spid="299026" grpId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84213" y="765175"/>
            <a:ext cx="6840537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.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中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序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遍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历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LNR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</a:p>
        </p:txBody>
      </p:sp>
      <p:sp>
        <p:nvSpPr>
          <p:cNvPr id="221189" name="Text Box 5" descr="羊皮纸"/>
          <p:cNvSpPr txBox="1">
            <a:spLocks noChangeArrowheads="1"/>
          </p:cNvSpPr>
          <p:nvPr/>
        </p:nvSpPr>
        <p:spPr bwMode="auto">
          <a:xfrm>
            <a:off x="827088" y="2060575"/>
            <a:ext cx="3457575" cy="1603672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216000" tIns="144000" bIns="144000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中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访问根结点；</a:t>
            </a:r>
            <a:endParaRPr kumimoji="1" lang="zh-CN" altLang="en-US" sz="2000" dirty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 中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序遍历右子树。</a:t>
            </a:r>
            <a:endParaRPr lang="zh-CN" altLang="en-US" sz="2000" dirty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4457650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中序序列的根结点左边是左子树的结点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，右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边是右子树的结点。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</a:t>
            </a:fld>
            <a:r>
              <a:rPr lang="en-US" altLang="zh-CN" smtClean="0"/>
              <a:t>/77</a:t>
            </a:r>
            <a:endParaRPr lang="en-US" altLang="zh-CN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4286256"/>
            <a:ext cx="760225" cy="6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642910" y="1257355"/>
            <a:ext cx="4143404" cy="4096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bIns="108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p=b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栈不空或者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p!=NULL)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进栈；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&gt;lchild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  <a:endParaRPr lang="en-US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if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&gt;rchild;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642910" y="500042"/>
            <a:ext cx="4143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先序遍历非递归过程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5000628" y="2215091"/>
            <a:ext cx="1357322" cy="857256"/>
            <a:chOff x="5000628" y="1928802"/>
            <a:chExt cx="1357322" cy="857256"/>
          </a:xfrm>
        </p:grpSpPr>
        <p:sp>
          <p:nvSpPr>
            <p:cNvPr id="9" name="右大括号 8"/>
            <p:cNvSpPr/>
            <p:nvPr/>
          </p:nvSpPr>
          <p:spPr>
            <a:xfrm>
              <a:off x="5000628" y="1928802"/>
              <a:ext cx="214314" cy="85725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14942" y="214311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华文中宋" pitchFamily="2" charset="-122"/>
                  <a:ea typeface="华文中宋" pitchFamily="2" charset="-122"/>
                </a:rPr>
                <a:t>阶段</a:t>
              </a:r>
              <a:r>
                <a:rPr lang="en-US" altLang="zh-CN" sz="1800" smtClean="0">
                  <a:latin typeface="华文中宋" pitchFamily="2" charset="-122"/>
                  <a:ea typeface="华文中宋" pitchFamily="2" charset="-122"/>
                </a:rPr>
                <a:t>1</a:t>
              </a:r>
              <a:endParaRPr lang="zh-CN" altLang="en-US" sz="1800"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4971007" y="3623755"/>
            <a:ext cx="1357322" cy="857256"/>
            <a:chOff x="4991103" y="3214686"/>
            <a:chExt cx="1357322" cy="857256"/>
          </a:xfrm>
        </p:grpSpPr>
        <p:sp>
          <p:nvSpPr>
            <p:cNvPr id="12" name="右大括号 11"/>
            <p:cNvSpPr/>
            <p:nvPr/>
          </p:nvSpPr>
          <p:spPr>
            <a:xfrm>
              <a:off x="4991103" y="3214686"/>
              <a:ext cx="214314" cy="85725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05417" y="3429000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华文中宋" pitchFamily="2" charset="-122"/>
                  <a:ea typeface="华文中宋" pitchFamily="2" charset="-122"/>
                </a:rPr>
                <a:t>阶段</a:t>
              </a:r>
              <a:r>
                <a:rPr lang="en-US" altLang="zh-CN" sz="1800" smtClean="0">
                  <a:latin typeface="华文中宋" pitchFamily="2" charset="-122"/>
                  <a:ea typeface="华文中宋" pitchFamily="2" charset="-122"/>
                </a:rPr>
                <a:t>2</a:t>
              </a:r>
              <a:endParaRPr lang="zh-CN" altLang="en-US" sz="180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40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>
          <a:xfrm>
            <a:off x="785786" y="3643314"/>
            <a:ext cx="1512888" cy="936625"/>
            <a:chOff x="1330325" y="1777995"/>
            <a:chExt cx="1512888" cy="936625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1619250" y="2065333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228850" y="2017708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27"/>
            <p:cNvSpPr>
              <a:spLocks noChangeArrowheads="1"/>
            </p:cNvSpPr>
            <p:nvPr/>
          </p:nvSpPr>
          <p:spPr bwMode="auto">
            <a:xfrm>
              <a:off x="1835150" y="177799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1330325" y="235425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1" name="Oval 29"/>
            <p:cNvSpPr>
              <a:spLocks noChangeArrowheads="1"/>
            </p:cNvSpPr>
            <p:nvPr/>
          </p:nvSpPr>
          <p:spPr bwMode="auto">
            <a:xfrm>
              <a:off x="2411413" y="2352670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0034" y="2285992"/>
            <a:ext cx="6215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改为：</a:t>
            </a:r>
            <a:endParaRPr lang="en-US" altLang="zh-CN" sz="2000" smtClean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algn="l"/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    do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；阶段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 }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while(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栈不空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); 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?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357166"/>
            <a:ext cx="7143800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外循环：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 while (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栈不空或者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p!=NULL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；阶段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 }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19"/>
          <p:cNvGrpSpPr/>
          <p:nvPr/>
        </p:nvGrpSpPr>
        <p:grpSpPr>
          <a:xfrm>
            <a:off x="2786050" y="3643314"/>
            <a:ext cx="723897" cy="1260000"/>
            <a:chOff x="2714612" y="3429000"/>
            <a:chExt cx="723897" cy="1260000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714612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438509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714612" y="4681534"/>
              <a:ext cx="720000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2863833" y="4122182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9" name="Oval 28"/>
            <p:cNvSpPr>
              <a:spLocks noChangeArrowheads="1"/>
            </p:cNvSpPr>
            <p:nvPr/>
          </p:nvSpPr>
          <p:spPr bwMode="auto">
            <a:xfrm>
              <a:off x="2863833" y="3547506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4" name="组合 33"/>
          <p:cNvGrpSpPr/>
          <p:nvPr/>
        </p:nvGrpSpPr>
        <p:grpSpPr>
          <a:xfrm>
            <a:off x="4310752" y="3643314"/>
            <a:ext cx="1000132" cy="1694416"/>
            <a:chOff x="3920112" y="3429000"/>
            <a:chExt cx="1000132" cy="1694416"/>
          </a:xfrm>
        </p:grpSpPr>
        <p:grpSp>
          <p:nvGrpSpPr>
            <p:cNvPr id="5" name="组合 20"/>
            <p:cNvGrpSpPr/>
            <p:nvPr/>
          </p:nvGrpSpPr>
          <p:grpSpPr>
            <a:xfrm>
              <a:off x="3990979" y="3429000"/>
              <a:ext cx="723897" cy="1260000"/>
              <a:chOff x="2714612" y="3429000"/>
              <a:chExt cx="723897" cy="1260000"/>
            </a:xfrm>
          </p:grpSpPr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2714612" y="3429000"/>
                <a:ext cx="0" cy="1260000"/>
              </a:xfrm>
              <a:prstGeom prst="line">
                <a:avLst/>
              </a:prstGeom>
              <a:ln>
                <a:headEnd/>
                <a:tailEnd type="none" w="med" len="lg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3438509" y="3429000"/>
                <a:ext cx="0" cy="1260000"/>
              </a:xfrm>
              <a:prstGeom prst="line">
                <a:avLst/>
              </a:prstGeom>
              <a:ln>
                <a:headEnd/>
                <a:tailEnd type="none" w="med" len="lg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2714612" y="4681534"/>
                <a:ext cx="720000" cy="0"/>
              </a:xfrm>
              <a:prstGeom prst="line">
                <a:avLst/>
              </a:prstGeom>
              <a:ln>
                <a:headEnd/>
                <a:tailEnd type="none" w="med" len="lg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Oval 27"/>
              <p:cNvSpPr>
                <a:spLocks noChangeArrowheads="1"/>
              </p:cNvSpPr>
              <p:nvPr/>
            </p:nvSpPr>
            <p:spPr bwMode="auto">
              <a:xfrm>
                <a:off x="2863833" y="4112134"/>
                <a:ext cx="431800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920112" y="475408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0" smtClean="0">
                  <a:latin typeface="Consolas" pitchFamily="49" charset="0"/>
                  <a:cs typeface="Consolas" pitchFamily="49" charset="0"/>
                </a:rPr>
                <a:t>p=NULL</a:t>
              </a:r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34"/>
          <p:cNvGrpSpPr/>
          <p:nvPr/>
        </p:nvGrpSpPr>
        <p:grpSpPr>
          <a:xfrm>
            <a:off x="6024693" y="3643314"/>
            <a:ext cx="833323" cy="1714512"/>
            <a:chOff x="5419739" y="3429000"/>
            <a:chExt cx="833323" cy="1714512"/>
          </a:xfrm>
        </p:grpSpPr>
        <p:grpSp>
          <p:nvGrpSpPr>
            <p:cNvPr id="13" name="组合 27"/>
            <p:cNvGrpSpPr/>
            <p:nvPr/>
          </p:nvGrpSpPr>
          <p:grpSpPr>
            <a:xfrm>
              <a:off x="5419739" y="3429000"/>
              <a:ext cx="723897" cy="1260000"/>
              <a:chOff x="2714612" y="3429000"/>
              <a:chExt cx="723897" cy="1260000"/>
            </a:xfrm>
          </p:grpSpPr>
          <p:sp>
            <p:nvSpPr>
              <p:cNvPr id="29" name="Line 15"/>
              <p:cNvSpPr>
                <a:spLocks noChangeShapeType="1"/>
              </p:cNvSpPr>
              <p:nvPr/>
            </p:nvSpPr>
            <p:spPr bwMode="auto">
              <a:xfrm>
                <a:off x="2714612" y="3429000"/>
                <a:ext cx="0" cy="1260000"/>
              </a:xfrm>
              <a:prstGeom prst="line">
                <a:avLst/>
              </a:prstGeom>
              <a:ln>
                <a:headEnd/>
                <a:tailEnd type="none" w="med" len="lg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Line 16"/>
              <p:cNvSpPr>
                <a:spLocks noChangeShapeType="1"/>
              </p:cNvSpPr>
              <p:nvPr/>
            </p:nvSpPr>
            <p:spPr bwMode="auto">
              <a:xfrm>
                <a:off x="3438509" y="3429000"/>
                <a:ext cx="0" cy="1260000"/>
              </a:xfrm>
              <a:prstGeom prst="line">
                <a:avLst/>
              </a:prstGeom>
              <a:ln>
                <a:headEnd/>
                <a:tailEnd type="none" w="med" len="lg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Line 17"/>
              <p:cNvSpPr>
                <a:spLocks noChangeShapeType="1"/>
              </p:cNvSpPr>
              <p:nvPr/>
            </p:nvSpPr>
            <p:spPr bwMode="auto">
              <a:xfrm>
                <a:off x="2714612" y="4681534"/>
                <a:ext cx="720000" cy="0"/>
              </a:xfrm>
              <a:prstGeom prst="line">
                <a:avLst/>
              </a:prstGeom>
              <a:ln>
                <a:headEnd/>
                <a:tailEnd type="none" w="med" len="lg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467244" y="477418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p=C↑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右箭头 35"/>
          <p:cNvSpPr/>
          <p:nvPr/>
        </p:nvSpPr>
        <p:spPr bwMode="auto">
          <a:xfrm>
            <a:off x="3786182" y="4143380"/>
            <a:ext cx="357190" cy="214314"/>
          </a:xfrm>
          <a:prstGeom prst="rightArrow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5500694" y="4143380"/>
            <a:ext cx="357190" cy="214314"/>
          </a:xfrm>
          <a:prstGeom prst="rightArrow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右箭头 37"/>
          <p:cNvSpPr/>
          <p:nvPr/>
        </p:nvSpPr>
        <p:spPr bwMode="auto">
          <a:xfrm>
            <a:off x="7143768" y="4143380"/>
            <a:ext cx="357190" cy="214314"/>
          </a:xfrm>
          <a:prstGeom prst="rightArrow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62348" y="4061894"/>
            <a:ext cx="10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结束 </a:t>
            </a:r>
            <a:r>
              <a:rPr lang="en-US" altLang="zh-CN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1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5918" y="1571612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栈空且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结束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2" name="下箭头 41"/>
          <p:cNvSpPr/>
          <p:nvPr/>
        </p:nvSpPr>
        <p:spPr bwMode="auto">
          <a:xfrm>
            <a:off x="2786050" y="1142984"/>
            <a:ext cx="214314" cy="360000"/>
          </a:xfrm>
          <a:prstGeom prst="downArrow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28860" y="5786454"/>
            <a:ext cx="45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循环结束条件：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栈空并且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=NULL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41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 animBg="1"/>
      <p:bldP spid="37" grpId="0" animBg="1"/>
      <p:bldP spid="38" grpId="0" animBg="1"/>
      <p:bldP spid="39" grpId="0"/>
      <p:bldP spid="4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285984" y="428604"/>
            <a:ext cx="3387722" cy="2817257"/>
            <a:chOff x="571472" y="1468999"/>
            <a:chExt cx="3387722" cy="2817257"/>
          </a:xfrm>
        </p:grpSpPr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1954168" y="1713456"/>
              <a:ext cx="196866" cy="31593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1670005" y="1468999"/>
              <a:ext cx="2889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571472" y="3916924"/>
              <a:ext cx="13874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&gt;lchild</a:t>
              </a:r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2443134" y="3916924"/>
              <a:ext cx="15160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&gt;rchild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781147" y="2045262"/>
              <a:ext cx="863600" cy="50482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auto">
            <a:xfrm>
              <a:off x="654022" y="2981887"/>
              <a:ext cx="1150937" cy="792162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>
              <a:off x="2516159" y="2981887"/>
              <a:ext cx="1150938" cy="792162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H="1">
              <a:off x="1301722" y="2477062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2490759" y="2489762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57158" y="3643314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当根结点出栈时，表示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已经访问，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已经遍历，此时栈空，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指向右孩子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4" name="下箭头 53"/>
          <p:cNvSpPr/>
          <p:nvPr/>
        </p:nvSpPr>
        <p:spPr bwMode="auto">
          <a:xfrm>
            <a:off x="4000496" y="4143380"/>
            <a:ext cx="214314" cy="357190"/>
          </a:xfrm>
          <a:prstGeom prst="downArrow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5918" y="4643446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栈空并且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，说明没有右子树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" name="下箭头 55"/>
          <p:cNvSpPr/>
          <p:nvPr/>
        </p:nvSpPr>
        <p:spPr bwMode="auto">
          <a:xfrm>
            <a:off x="4000496" y="5072074"/>
            <a:ext cx="214314" cy="357190"/>
          </a:xfrm>
          <a:prstGeom prst="downArrow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28926" y="550070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整个二叉树遍历完毕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642918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华文中宋" pitchFamily="2" charset="-122"/>
                <a:ea typeface="华文中宋" pitchFamily="2" charset="-122"/>
              </a:rPr>
              <a:t>考虑一般情况：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42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5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562087" y="5917188"/>
            <a:ext cx="11525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0">
                <a:latin typeface="仿宋" pitchFamily="49" charset="-122"/>
                <a:ea typeface="仿宋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3995738" y="2278062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4013200" y="2920999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4660900" y="2920999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5308600" y="2920999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5957888" y="2920999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6513513" y="2920999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68" name="Text Box 32"/>
          <p:cNvSpPr txBox="1">
            <a:spLocks noChangeArrowheads="1"/>
          </p:cNvSpPr>
          <p:nvPr/>
        </p:nvSpPr>
        <p:spPr bwMode="auto">
          <a:xfrm>
            <a:off x="7072330" y="2920999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9" name="Text Box 33"/>
          <p:cNvSpPr txBox="1">
            <a:spLocks noChangeArrowheads="1"/>
          </p:cNvSpPr>
          <p:nvPr/>
        </p:nvSpPr>
        <p:spPr bwMode="auto">
          <a:xfrm>
            <a:off x="7643834" y="2920999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572000" y="4214818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先序遍历完毕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1" y="142852"/>
            <a:ext cx="3214709" cy="40011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先序非递归算法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演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86314" y="367183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栈空  且 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43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087 0.06111 0.00139 0.11852 1.94444E-6 0.22084 C -0.00139 0.32315 -0.00643 0.53172 -0.00816 0.61366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" y="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-0.00208 -0.01111 -0.00399 -0.02222 0.00104 0.0125 C 0.00608 0.04722 0.02274 0.13472 0.03021 0.20833 C 0.03767 0.28195 0.04271 0.40324 0.04601 0.45463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0.00209 0.03634 0.00434 0.07268 0.01875 0.10139 C 0.03316 0.13009 0.07136 0.13889 0.08646 0.17222 C 0.10157 0.20555 0.10417 0.2743 0.10886 0.30116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-0.0026 -0.01227 -0.00573 -0.02917 0.00208 0.00833 C 0.0099 0.04583 0.03767 0.17986 0.04705 0.225 " pathEditMode="relative" rAng="0" ptsTypes="aaa">
                                      <p:cBhvr>
                                        <p:cTn id="65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-0.00747 0.02639 -0.01476 0.05301 -0.02604 0.11111 C -0.03733 0.16921 -0.06042 0.27986 -0.06771 0.34861 C -0.075 0.41736 -0.06962 0.48773 -0.07014 0.52431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2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-0.00399 0.02361 -0.00781 0.04398 -0.00937 0.10555 C -0.01094 0.16713 -0.00937 0.31458 -0.00937 0.36967 " pathEditMode="relative" rAng="0" ptsTypes="aaa">
                                      <p:cBhvr>
                                        <p:cTn id="125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1563 0.00578 -0.03125 0.01157 -0.05 0.05833 C -0.06875 0.10509 -0.09931 0.21713 -0.1125 0.28055 C -0.1257 0.34398 -0.12604 0.40602 -0.12952 0.43889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63" grpId="0"/>
      <p:bldP spid="398364" grpId="0"/>
      <p:bldP spid="398365" grpId="0"/>
      <p:bldP spid="398366" grpId="0"/>
      <p:bldP spid="398367" grpId="0"/>
      <p:bldP spid="398368" grpId="0"/>
      <p:bldP spid="398369" grpId="0"/>
      <p:bldP spid="398370" grpId="0"/>
      <p:bldP spid="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274667" y="704210"/>
            <a:ext cx="8583613" cy="586714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6000" tIns="180000" bIns="14400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PreOrder2(BTNode *b)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  SqStack *st;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|| p!=NULL)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 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及其左下结点并进栈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printf("%c "，p-&gt;data);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p=p-&gt;lchild;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若栈不空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p=p-&gt;rchild;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346105" y="214290"/>
            <a:ext cx="4714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先序遍历非递归算法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44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323851" y="283469"/>
            <a:ext cx="3390894" cy="430887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2. </a:t>
            </a:r>
            <a:r>
              <a:rPr kumimoji="1"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中序遍历非递归算法   </a:t>
            </a:r>
          </a:p>
        </p:txBody>
      </p:sp>
      <p:sp>
        <p:nvSpPr>
          <p:cNvPr id="146455" name="Oval 23"/>
          <p:cNvSpPr>
            <a:spLocks noChangeArrowheads="1"/>
          </p:cNvSpPr>
          <p:nvPr/>
        </p:nvSpPr>
        <p:spPr bwMode="auto">
          <a:xfrm>
            <a:off x="4999059" y="2587612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6" name="Oval 24"/>
          <p:cNvSpPr>
            <a:spLocks noChangeArrowheads="1"/>
          </p:cNvSpPr>
          <p:nvPr/>
        </p:nvSpPr>
        <p:spPr bwMode="auto">
          <a:xfrm>
            <a:off x="4495822" y="3306749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7" name="Oval 25"/>
          <p:cNvSpPr>
            <a:spLocks noChangeArrowheads="1"/>
          </p:cNvSpPr>
          <p:nvPr/>
        </p:nvSpPr>
        <p:spPr bwMode="auto">
          <a:xfrm>
            <a:off x="4062434" y="4027474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8" name="Line 26"/>
          <p:cNvSpPr>
            <a:spLocks noChangeShapeType="1"/>
          </p:cNvSpPr>
          <p:nvPr/>
        </p:nvSpPr>
        <p:spPr bwMode="auto">
          <a:xfrm flipH="1">
            <a:off x="5287984" y="2298687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59" name="Freeform 27"/>
          <p:cNvSpPr>
            <a:spLocks/>
          </p:cNvSpPr>
          <p:nvPr/>
        </p:nvSpPr>
        <p:spPr bwMode="auto">
          <a:xfrm>
            <a:off x="4813322" y="2922574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0" name="Freeform 28"/>
          <p:cNvSpPr>
            <a:spLocks/>
          </p:cNvSpPr>
          <p:nvPr/>
        </p:nvSpPr>
        <p:spPr bwMode="auto">
          <a:xfrm>
            <a:off x="4352947" y="3633774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1" name="Freeform 29"/>
          <p:cNvSpPr>
            <a:spLocks/>
          </p:cNvSpPr>
          <p:nvPr/>
        </p:nvSpPr>
        <p:spPr bwMode="auto">
          <a:xfrm>
            <a:off x="5365772" y="2909874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2" name="Line 30"/>
          <p:cNvSpPr>
            <a:spLocks noChangeShapeType="1"/>
          </p:cNvSpPr>
          <p:nvPr/>
        </p:nvSpPr>
        <p:spPr bwMode="auto">
          <a:xfrm>
            <a:off x="4422797" y="4314812"/>
            <a:ext cx="360362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3" name="AutoShape 31"/>
          <p:cNvSpPr>
            <a:spLocks noChangeArrowheads="1"/>
          </p:cNvSpPr>
          <p:nvPr/>
        </p:nvSpPr>
        <p:spPr bwMode="auto">
          <a:xfrm>
            <a:off x="4422797" y="4675174"/>
            <a:ext cx="719137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64" name="Freeform 32"/>
          <p:cNvSpPr>
            <a:spLocks/>
          </p:cNvSpPr>
          <p:nvPr/>
        </p:nvSpPr>
        <p:spPr bwMode="auto">
          <a:xfrm>
            <a:off x="4854597" y="3617899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5" name="Text Box 33"/>
          <p:cNvSpPr txBox="1">
            <a:spLocks noChangeArrowheads="1"/>
          </p:cNvSpPr>
          <p:nvPr/>
        </p:nvSpPr>
        <p:spPr bwMode="auto">
          <a:xfrm>
            <a:off x="5503884" y="2082787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857656" y="3575040"/>
            <a:ext cx="349251" cy="452438"/>
            <a:chOff x="1798" y="1875"/>
            <a:chExt cx="220" cy="285"/>
          </a:xfrm>
        </p:grpSpPr>
        <p:sp>
          <p:nvSpPr>
            <p:cNvPr id="146468" name="Line 36"/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6469" name="Text Box 37"/>
            <p:cNvSpPr txBox="1">
              <a:spLocks noChangeArrowheads="1"/>
            </p:cNvSpPr>
            <p:nvPr/>
          </p:nvSpPr>
          <p:spPr bwMode="auto">
            <a:xfrm>
              <a:off x="1798" y="1875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741772" y="1857364"/>
            <a:ext cx="1152525" cy="2035175"/>
            <a:chOff x="1882" y="1289"/>
            <a:chExt cx="726" cy="1282"/>
          </a:xfrm>
        </p:grpSpPr>
        <p:sp>
          <p:nvSpPr>
            <p:cNvPr id="146471" name="Line 39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6472" name="Text Box 40"/>
            <p:cNvSpPr txBox="1">
              <a:spLocks noChangeArrowheads="1"/>
            </p:cNvSpPr>
            <p:nvPr/>
          </p:nvSpPr>
          <p:spPr bwMode="auto">
            <a:xfrm rot="18445431">
              <a:off x="1487" y="1813"/>
              <a:ext cx="128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990099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① 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栈而不访问</a:t>
              </a:r>
            </a:p>
          </p:txBody>
        </p: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214414" y="4672718"/>
            <a:ext cx="3071834" cy="25648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这个最左下结点，没有左子树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6477" name="Text Box 45"/>
          <p:cNvSpPr txBox="1">
            <a:spLocks noChangeArrowheads="1"/>
          </p:cNvSpPr>
          <p:nvPr/>
        </p:nvSpPr>
        <p:spPr bwMode="auto">
          <a:xfrm>
            <a:off x="785786" y="1558341"/>
            <a:ext cx="3143272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用于结点遍历，初始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6478" name="Text Box 46"/>
          <p:cNvSpPr txBox="1">
            <a:spLocks noChangeArrowheads="1"/>
          </p:cNvSpPr>
          <p:nvPr/>
        </p:nvSpPr>
        <p:spPr bwMode="auto">
          <a:xfrm>
            <a:off x="592154" y="986837"/>
            <a:ext cx="63373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在先序遍历非递归算法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的基础上改进而来的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800623" y="4167176"/>
            <a:ext cx="3057525" cy="995363"/>
            <a:chOff x="2619" y="2744"/>
            <a:chExt cx="1926" cy="627"/>
          </a:xfrm>
        </p:grpSpPr>
        <p:sp>
          <p:nvSpPr>
            <p:cNvPr id="146475" name="Freeform 43"/>
            <p:cNvSpPr>
              <a:spLocks/>
            </p:cNvSpPr>
            <p:nvPr/>
          </p:nvSpPr>
          <p:spPr bwMode="auto">
            <a:xfrm>
              <a:off x="2619" y="2838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46476" name="Text Box 44"/>
            <p:cNvSpPr txBox="1">
              <a:spLocks noChangeArrowheads="1"/>
            </p:cNvSpPr>
            <p:nvPr/>
          </p:nvSpPr>
          <p:spPr bwMode="auto">
            <a:xfrm>
              <a:off x="2700" y="274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</a:p>
          </p:txBody>
        </p:sp>
        <p:sp>
          <p:nvSpPr>
            <p:cNvPr id="146479" name="Text Box 47"/>
            <p:cNvSpPr txBox="1">
              <a:spLocks noChangeArrowheads="1"/>
            </p:cNvSpPr>
            <p:nvPr/>
          </p:nvSpPr>
          <p:spPr bwMode="auto">
            <a:xfrm>
              <a:off x="2971" y="3022"/>
              <a:ext cx="1574" cy="3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③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-&gt;rchild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转向右子树做相同的工作</a:t>
              </a:r>
            </a:p>
          </p:txBody>
        </p:sp>
      </p:grp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1857356" y="4298658"/>
            <a:ext cx="1785950" cy="25648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9900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访问栈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顶结点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27"/>
          <p:cNvGrpSpPr/>
          <p:nvPr/>
        </p:nvGrpSpPr>
        <p:grpSpPr>
          <a:xfrm>
            <a:off x="571472" y="5429264"/>
            <a:ext cx="7143800" cy="936255"/>
            <a:chOff x="571472" y="5429264"/>
            <a:chExt cx="7143800" cy="936255"/>
          </a:xfrm>
        </p:grpSpPr>
        <p:sp>
          <p:nvSpPr>
            <p:cNvPr id="29" name="TextBox 28"/>
            <p:cNvSpPr txBox="1"/>
            <p:nvPr/>
          </p:nvSpPr>
          <p:spPr>
            <a:xfrm>
              <a:off x="571472" y="5429264"/>
              <a:ext cx="4071966" cy="93625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栈中结点均没有访问</a:t>
              </a:r>
              <a:endPara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en-US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指向刚刚出栈结点的右子树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86380" y="5715016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栈空且</a:t>
              </a:r>
              <a:r>
                <a:rPr lang="en-US" altLang="zh-CN" sz="2000" i="1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p</a:t>
              </a:r>
              <a:r>
                <a:rPr lang="en-US" altLang="zh-CN" sz="20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=NULL</a:t>
              </a:r>
              <a:r>
                <a:rPr lang="zh-CN" altLang="en-US" sz="20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结束</a:t>
              </a:r>
              <a:endParaRPr lang="zh-CN" altLang="en-US" sz="2000"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4714876" y="5786511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3" name="直接箭头连接符 32"/>
          <p:cNvCxnSpPr/>
          <p:nvPr/>
        </p:nvCxnSpPr>
        <p:spPr>
          <a:xfrm rot="16200000" flipH="1">
            <a:off x="4179091" y="4321975"/>
            <a:ext cx="714380" cy="642942"/>
          </a:xfrm>
          <a:prstGeom prst="straightConnector1">
            <a:avLst/>
          </a:prstGeom>
          <a:ln w="38100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45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4" grpId="0"/>
      <p:bldP spid="146474" grpId="1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642910" y="214290"/>
            <a:ext cx="42148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中序遍历非递归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过程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827088" y="785794"/>
            <a:ext cx="3816350" cy="4030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p=b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栈不空或者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p!=NULL)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进栈；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&gt;lchild;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  <a:endParaRPr lang="en-US" altLang="zh-CN" sz="180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并访问之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&gt;rchild;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224" y="5214950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外循环结束条件：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栈空且</a:t>
            </a:r>
            <a:r>
              <a:rPr lang="en-US" altLang="zh-CN" sz="20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p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=NULL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结束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4857752" y="1852606"/>
            <a:ext cx="1357322" cy="857256"/>
            <a:chOff x="5000628" y="1928802"/>
            <a:chExt cx="1357322" cy="857256"/>
          </a:xfrm>
        </p:grpSpPr>
        <p:sp>
          <p:nvSpPr>
            <p:cNvPr id="18" name="右大括号 17"/>
            <p:cNvSpPr/>
            <p:nvPr/>
          </p:nvSpPr>
          <p:spPr>
            <a:xfrm>
              <a:off x="5000628" y="1928802"/>
              <a:ext cx="214314" cy="85725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9" name="TextBox 10"/>
            <p:cNvSpPr txBox="1"/>
            <p:nvPr/>
          </p:nvSpPr>
          <p:spPr>
            <a:xfrm>
              <a:off x="5214942" y="214311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/>
              <a:r>
                <a:rPr lang="zh-CN" altLang="en-US" sz="1800" smtClean="0">
                  <a:latin typeface="华文中宋" pitchFamily="2" charset="-122"/>
                  <a:ea typeface="华文中宋" pitchFamily="2" charset="-122"/>
                </a:rPr>
                <a:t>阶段</a:t>
              </a:r>
              <a:r>
                <a:rPr lang="en-US" altLang="zh-CN" sz="1800" smtClean="0">
                  <a:latin typeface="华文中宋" pitchFamily="2" charset="-122"/>
                  <a:ea typeface="华文中宋" pitchFamily="2" charset="-122"/>
                </a:rPr>
                <a:t>1</a:t>
              </a:r>
              <a:endParaRPr lang="zh-CN" altLang="en-US" sz="1800"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4828131" y="3352804"/>
            <a:ext cx="1357322" cy="857256"/>
            <a:chOff x="4991103" y="3214686"/>
            <a:chExt cx="1357322" cy="857256"/>
          </a:xfrm>
        </p:grpSpPr>
        <p:sp>
          <p:nvSpPr>
            <p:cNvPr id="16" name="右大括号 15"/>
            <p:cNvSpPr/>
            <p:nvPr/>
          </p:nvSpPr>
          <p:spPr>
            <a:xfrm>
              <a:off x="4991103" y="3214686"/>
              <a:ext cx="214314" cy="85725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7" name="TextBox 12"/>
            <p:cNvSpPr txBox="1"/>
            <p:nvPr/>
          </p:nvSpPr>
          <p:spPr>
            <a:xfrm>
              <a:off x="5205417" y="3429000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/>
              <a:r>
                <a:rPr lang="zh-CN" altLang="en-US" sz="1800" smtClean="0">
                  <a:latin typeface="华文中宋" pitchFamily="2" charset="-122"/>
                  <a:ea typeface="华文中宋" pitchFamily="2" charset="-122"/>
                </a:rPr>
                <a:t>阶段</a:t>
              </a:r>
              <a:r>
                <a:rPr lang="en-US" altLang="zh-CN" sz="1800" smtClean="0">
                  <a:latin typeface="华文中宋" pitchFamily="2" charset="-122"/>
                  <a:ea typeface="华文中宋" pitchFamily="2" charset="-122"/>
                </a:rPr>
                <a:t>2</a:t>
              </a:r>
              <a:endParaRPr lang="zh-CN" altLang="en-US" sz="180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46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285984" y="428604"/>
            <a:ext cx="3387722" cy="2817257"/>
            <a:chOff x="571472" y="1468999"/>
            <a:chExt cx="3387722" cy="2817257"/>
          </a:xfrm>
        </p:grpSpPr>
        <p:sp>
          <p:nvSpPr>
            <p:cNvPr id="4" name="Line 15"/>
            <p:cNvSpPr>
              <a:spLocks noChangeShapeType="1"/>
            </p:cNvSpPr>
            <p:nvPr/>
          </p:nvSpPr>
          <p:spPr bwMode="auto">
            <a:xfrm>
              <a:off x="1954168" y="1713456"/>
              <a:ext cx="196866" cy="31593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1670005" y="1468999"/>
              <a:ext cx="2889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571472" y="3916924"/>
              <a:ext cx="13874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&gt;lchild</a:t>
              </a: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2443134" y="3916924"/>
              <a:ext cx="15160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&gt;rchild</a:t>
              </a:r>
            </a:p>
          </p:txBody>
        </p:sp>
        <p:sp>
          <p:nvSpPr>
            <p:cNvPr id="8" name="Oval 19"/>
            <p:cNvSpPr>
              <a:spLocks noChangeArrowheads="1"/>
            </p:cNvSpPr>
            <p:nvPr/>
          </p:nvSpPr>
          <p:spPr bwMode="auto">
            <a:xfrm>
              <a:off x="1781147" y="2045262"/>
              <a:ext cx="863600" cy="50482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54022" y="2981887"/>
              <a:ext cx="1150937" cy="792162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0" name="AutoShape 21"/>
            <p:cNvSpPr>
              <a:spLocks noChangeArrowheads="1"/>
            </p:cNvSpPr>
            <p:nvPr/>
          </p:nvSpPr>
          <p:spPr bwMode="auto">
            <a:xfrm>
              <a:off x="2516159" y="2981887"/>
              <a:ext cx="1150938" cy="792162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1301722" y="2477062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auto">
            <a:xfrm>
              <a:off x="2490759" y="2489762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7158" y="3643314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当根结点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出栈时，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已经遍历，并且访问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，此时栈空，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指向右孩子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4000496" y="4143380"/>
            <a:ext cx="214314" cy="357190"/>
          </a:xfrm>
          <a:prstGeom prst="downArrow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5918" y="4643446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栈空并且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，说明没有右子树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4000496" y="5072074"/>
            <a:ext cx="214314" cy="357190"/>
          </a:xfrm>
          <a:prstGeom prst="downArrow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8926" y="550070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整个二叉树遍历完毕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64291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华文中宋" pitchFamily="2" charset="-122"/>
                <a:ea typeface="华文中宋" pitchFamily="2" charset="-122"/>
              </a:rPr>
              <a:t>考虑一般情况：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47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881316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719266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714488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2285992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2324103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2285992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431928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2006603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2006603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582866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582866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3087691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582866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4301098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4301098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6125136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619251" y="6202940"/>
            <a:ext cx="95248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0">
                <a:latin typeface="仿宋" pitchFamily="49" charset="-122"/>
                <a:ea typeface="仿宋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431928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2008191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2006603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584453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571753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3087691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582866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3995738" y="2278062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4013200" y="2920999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4660900" y="2920999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5308600" y="2920999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5957888" y="2920999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6513513" y="2920999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8" name="Text Box 32"/>
          <p:cNvSpPr txBox="1">
            <a:spLocks noChangeArrowheads="1"/>
          </p:cNvSpPr>
          <p:nvPr/>
        </p:nvSpPr>
        <p:spPr bwMode="auto">
          <a:xfrm>
            <a:off x="7072330" y="2920999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69" name="Text Box 33"/>
          <p:cNvSpPr txBox="1">
            <a:spLocks noChangeArrowheads="1"/>
          </p:cNvSpPr>
          <p:nvPr/>
        </p:nvSpPr>
        <p:spPr bwMode="auto">
          <a:xfrm>
            <a:off x="7643834" y="2920999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572000" y="4214818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中序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500034" y="242808"/>
            <a:ext cx="2928958" cy="40011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中序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非递归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算法演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440062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429723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973719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963380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973719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982430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946517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2402215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1267134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107154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86314" y="367183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栈空  且 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48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104 0.06065 0.00191 0.11644 0.00139 0.22037 C 0.00087 0.32431 -0.00209 0.53982 -0.00295 0.62385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0.01111 0.05 0.0224 0.10023 0.03056 0.15 C 0.03872 0.19977 0.04497 0.24421 0.04861 0.29815 C 0.05226 0.35208 0.05156 0.43681 0.05226 0.47315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0.01094 0.03241 0.02205 0.06505 0.04028 0.1 C 0.05851 0.13495 0.09705 0.17199 0.10972 0.20926 C 0.1224 0.24653 0.11511 0.30023 0.1165 0.324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0295 0.01412 0.00885 0.04305 0.01753 0.08426 C 0.02622 0.12546 0.04497 0.21319 0.05226 0.24722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0.00347 0.03009 0.00712 0.06019 -0.00278 0.1037 C -0.01267 0.14722 -0.04896 0.18912 -0.05972 0.26111 C -0.07049 0.3331 -0.0658 0.47894 -0.06736 0.53634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-0.00069 0.06412 -0.00364 0.30509 -0.00451 0.3854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0382 0.01828 -0.00174 0.07801 -0.02257 0.10972 C -0.04341 0.14143 -0.10816 0.13889 -0.125 0.19074 C -0.14184 0.24259 -0.12917 0.33032 -0.12361 0.42037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63" grpId="0"/>
      <p:bldP spid="398364" grpId="0"/>
      <p:bldP spid="398365" grpId="0"/>
      <p:bldP spid="398366" grpId="0"/>
      <p:bldP spid="398367" grpId="0"/>
      <p:bldP spid="398368" grpId="0"/>
      <p:bldP spid="398369" grpId="0"/>
      <p:bldP spid="398370" grpId="0"/>
      <p:bldP spid="7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189942" cy="572173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7200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InOrder1(BTNode *b)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  SqStack *st;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|| p!=NULL)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的所有左下结点并进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p=p-&gt;lchild;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若栈不空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，访问结点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printf("%c "，p-&gt;data);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p=p-&gt;rchild;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500034" y="142852"/>
            <a:ext cx="37147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中序遍历非递归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49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5105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.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后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序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遍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历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LRN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</a:p>
        </p:txBody>
      </p:sp>
      <p:sp>
        <p:nvSpPr>
          <p:cNvPr id="222211" name="Text Box 3" descr="羊皮纸"/>
          <p:cNvSpPr txBox="1">
            <a:spLocks noChangeArrowheads="1"/>
          </p:cNvSpPr>
          <p:nvPr/>
        </p:nvSpPr>
        <p:spPr bwMode="auto">
          <a:xfrm>
            <a:off x="1214414" y="1928802"/>
            <a:ext cx="3095625" cy="1603672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216000" tIns="144000" bIns="144000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后序</a:t>
            </a:r>
            <a:r>
              <a:rPr kumimoji="1"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 后序</a:t>
            </a:r>
            <a:r>
              <a:rPr kumimoji="1"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遍历右子树；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访问根结点。</a:t>
            </a:r>
            <a:endParaRPr lang="zh-CN" altLang="en-US" sz="2000" dirty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4020600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后序序列的最后一个结点是根结点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</a:t>
            </a:fld>
            <a:r>
              <a:rPr lang="en-US" altLang="zh-CN" smtClean="0"/>
              <a:t>/77</a:t>
            </a:r>
            <a:endParaRPr lang="en-US" altLang="zh-CN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189" y="3929066"/>
            <a:ext cx="760225" cy="6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Oval 3"/>
          <p:cNvSpPr>
            <a:spLocks noChangeArrowheads="1"/>
          </p:cNvSpPr>
          <p:nvPr/>
        </p:nvSpPr>
        <p:spPr bwMode="auto">
          <a:xfrm>
            <a:off x="3636963" y="2112298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0" name="Oval 4"/>
          <p:cNvSpPr>
            <a:spLocks noChangeArrowheads="1"/>
          </p:cNvSpPr>
          <p:nvPr/>
        </p:nvSpPr>
        <p:spPr bwMode="auto">
          <a:xfrm>
            <a:off x="3133725" y="283143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1" name="Oval 5"/>
          <p:cNvSpPr>
            <a:spLocks noChangeArrowheads="1"/>
          </p:cNvSpPr>
          <p:nvPr/>
        </p:nvSpPr>
        <p:spPr bwMode="auto">
          <a:xfrm>
            <a:off x="2700338" y="3552160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3" name="Freeform 7"/>
          <p:cNvSpPr>
            <a:spLocks/>
          </p:cNvSpPr>
          <p:nvPr/>
        </p:nvSpPr>
        <p:spPr bwMode="auto">
          <a:xfrm>
            <a:off x="3451225" y="2447260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4" name="Freeform 8"/>
          <p:cNvSpPr>
            <a:spLocks/>
          </p:cNvSpPr>
          <p:nvPr/>
        </p:nvSpPr>
        <p:spPr bwMode="auto">
          <a:xfrm>
            <a:off x="2990850" y="3158460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5" name="Freeform 9"/>
          <p:cNvSpPr>
            <a:spLocks/>
          </p:cNvSpPr>
          <p:nvPr/>
        </p:nvSpPr>
        <p:spPr bwMode="auto">
          <a:xfrm>
            <a:off x="4003675" y="2434560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6" name="Line 10"/>
          <p:cNvSpPr>
            <a:spLocks noChangeShapeType="1"/>
          </p:cNvSpPr>
          <p:nvPr/>
        </p:nvSpPr>
        <p:spPr bwMode="auto">
          <a:xfrm>
            <a:off x="3060700" y="3839498"/>
            <a:ext cx="360363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7" name="AutoShape 11"/>
          <p:cNvSpPr>
            <a:spLocks noChangeArrowheads="1"/>
          </p:cNvSpPr>
          <p:nvPr/>
        </p:nvSpPr>
        <p:spPr bwMode="auto">
          <a:xfrm>
            <a:off x="3060700" y="4352263"/>
            <a:ext cx="719138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8" name="Freeform 12"/>
          <p:cNvSpPr>
            <a:spLocks/>
          </p:cNvSpPr>
          <p:nvPr/>
        </p:nvSpPr>
        <p:spPr bwMode="auto">
          <a:xfrm>
            <a:off x="3492500" y="3142585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组合 24"/>
          <p:cNvGrpSpPr/>
          <p:nvPr/>
        </p:nvGrpSpPr>
        <p:grpSpPr>
          <a:xfrm>
            <a:off x="2557463" y="2991773"/>
            <a:ext cx="287337" cy="566737"/>
            <a:chOff x="2557463" y="2065338"/>
            <a:chExt cx="287337" cy="566737"/>
          </a:xfrm>
        </p:grpSpPr>
        <p:sp>
          <p:nvSpPr>
            <p:cNvPr id="403462" name="Freeform 6"/>
            <p:cNvSpPr>
              <a:spLocks/>
            </p:cNvSpPr>
            <p:nvPr/>
          </p:nvSpPr>
          <p:spPr bwMode="auto">
            <a:xfrm>
              <a:off x="2757488" y="2416175"/>
              <a:ext cx="50800" cy="215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136"/>
                </a:cxn>
              </a:cxnLst>
              <a:rect l="0" t="0" r="r" b="b"/>
              <a:pathLst>
                <a:path w="32" h="136">
                  <a:moveTo>
                    <a:pt x="0" y="0"/>
                  </a:moveTo>
                  <a:lnTo>
                    <a:pt x="32" y="13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3469" name="Text Box 13"/>
            <p:cNvSpPr txBox="1">
              <a:spLocks noChangeArrowheads="1"/>
            </p:cNvSpPr>
            <p:nvPr/>
          </p:nvSpPr>
          <p:spPr bwMode="auto">
            <a:xfrm>
              <a:off x="2557463" y="206533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p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341561" y="1131224"/>
            <a:ext cx="1152525" cy="2593975"/>
            <a:chOff x="1882" y="1131"/>
            <a:chExt cx="726" cy="1634"/>
          </a:xfrm>
        </p:grpSpPr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72" name="Text Box 16"/>
            <p:cNvSpPr txBox="1">
              <a:spLocks noChangeArrowheads="1"/>
            </p:cNvSpPr>
            <p:nvPr/>
          </p:nvSpPr>
          <p:spPr bwMode="auto">
            <a:xfrm rot="18445431">
              <a:off x="1251" y="1831"/>
              <a:ext cx="163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①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进栈而不访问</a:t>
              </a:r>
            </a:p>
          </p:txBody>
        </p:sp>
      </p:grpSp>
      <p:sp>
        <p:nvSpPr>
          <p:cNvPr id="403473" name="Text Box 17"/>
          <p:cNvSpPr txBox="1">
            <a:spLocks noChangeArrowheads="1"/>
          </p:cNvSpPr>
          <p:nvPr/>
        </p:nvSpPr>
        <p:spPr bwMode="auto">
          <a:xfrm>
            <a:off x="928662" y="3946572"/>
            <a:ext cx="2071701" cy="55399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9900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结点可以访问，则访问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它</a:t>
            </a:r>
          </a:p>
        </p:txBody>
      </p:sp>
      <p:grpSp>
        <p:nvGrpSpPr>
          <p:cNvPr id="4" name="组合 25"/>
          <p:cNvGrpSpPr/>
          <p:nvPr/>
        </p:nvGrpSpPr>
        <p:grpSpPr>
          <a:xfrm>
            <a:off x="3565525" y="3568035"/>
            <a:ext cx="2863863" cy="1119148"/>
            <a:chOff x="3565525" y="2641600"/>
            <a:chExt cx="2863863" cy="1119148"/>
          </a:xfrm>
        </p:grpSpPr>
        <p:sp>
          <p:nvSpPr>
            <p:cNvPr id="403476" name="Freeform 20"/>
            <p:cNvSpPr>
              <a:spLocks/>
            </p:cNvSpPr>
            <p:nvPr/>
          </p:nvSpPr>
          <p:spPr bwMode="auto">
            <a:xfrm>
              <a:off x="3565525" y="2790825"/>
              <a:ext cx="127000" cy="35877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3477" name="Text Box 21"/>
            <p:cNvSpPr txBox="1">
              <a:spLocks noChangeArrowheads="1"/>
            </p:cNvSpPr>
            <p:nvPr/>
          </p:nvSpPr>
          <p:spPr bwMode="auto">
            <a:xfrm>
              <a:off x="3763963" y="264160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03478" name="Text Box 22"/>
            <p:cNvSpPr txBox="1">
              <a:spLocks noChangeArrowheads="1"/>
            </p:cNvSpPr>
            <p:nvPr/>
          </p:nvSpPr>
          <p:spPr bwMode="auto">
            <a:xfrm>
              <a:off x="3997325" y="3206750"/>
              <a:ext cx="2432063" cy="5539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③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&gt;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rchild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，转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向右子树做相同的工作</a:t>
              </a:r>
            </a:p>
          </p:txBody>
        </p:sp>
      </p:grpSp>
      <p:sp>
        <p:nvSpPr>
          <p:cNvPr id="403479" name="Oval 23"/>
          <p:cNvSpPr>
            <a:spLocks noChangeArrowheads="1"/>
          </p:cNvSpPr>
          <p:nvPr/>
        </p:nvSpPr>
        <p:spPr bwMode="auto">
          <a:xfrm>
            <a:off x="3205163" y="405063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82" name="Text Box 26"/>
          <p:cNvSpPr txBox="1">
            <a:spLocks noChangeArrowheads="1"/>
          </p:cNvSpPr>
          <p:nvPr/>
        </p:nvSpPr>
        <p:spPr bwMode="auto">
          <a:xfrm>
            <a:off x="357158" y="1212163"/>
            <a:ext cx="45720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遍历结点，初始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33"/>
          <p:cNvGrpSpPr/>
          <p:nvPr/>
        </p:nvGrpSpPr>
        <p:grpSpPr>
          <a:xfrm>
            <a:off x="1643042" y="4572008"/>
            <a:ext cx="6000792" cy="1763009"/>
            <a:chOff x="1643042" y="4572008"/>
            <a:chExt cx="6000792" cy="1763009"/>
          </a:xfrm>
        </p:grpSpPr>
        <p:sp>
          <p:nvSpPr>
            <p:cNvPr id="403480" name="Line 24"/>
            <p:cNvSpPr>
              <a:spLocks noChangeShapeType="1"/>
            </p:cNvSpPr>
            <p:nvPr/>
          </p:nvSpPr>
          <p:spPr bwMode="auto">
            <a:xfrm flipV="1">
              <a:off x="2428860" y="4572008"/>
              <a:ext cx="0" cy="720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3481" name="Text Box 25"/>
            <p:cNvSpPr txBox="1">
              <a:spLocks noChangeArrowheads="1"/>
            </p:cNvSpPr>
            <p:nvPr/>
          </p:nvSpPr>
          <p:spPr bwMode="auto">
            <a:xfrm>
              <a:off x="1643042" y="5357826"/>
              <a:ext cx="2571768" cy="9771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2300"/>
                </a:lnSpc>
                <a:spcBef>
                  <a:spcPts val="0"/>
                </a:spcBef>
              </a:pPr>
              <a:r>
                <a:rPr lang="zh-CN" altLang="en-US" sz="180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用</a:t>
              </a:r>
              <a:r>
                <a:rPr lang="en-US" altLang="zh-CN" sz="18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flag=true</a:t>
              </a:r>
              <a:r>
                <a:rPr lang="zh-CN" altLang="en-US" sz="18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标识</a:t>
              </a:r>
              <a:endPara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  <a:p>
              <a:pPr algn="l">
                <a:lnSpc>
                  <a:spcPts val="2300"/>
                </a:lnSpc>
                <a:spcBef>
                  <a:spcPts val="0"/>
                </a:spcBef>
              </a:pPr>
              <a:r>
                <a:rPr lang="zh-CN" altLang="en-US" sz="18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正在判断栈顶结点是否可以访问：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阶段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500562" y="5357826"/>
              <a:ext cx="3143272" cy="68223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2300"/>
                </a:lnSpc>
                <a:spcBef>
                  <a:spcPts val="0"/>
                </a:spcBef>
              </a:pPr>
              <a:r>
                <a:rPr lang="zh-CN" altLang="en-US" sz="180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用</a:t>
              </a:r>
              <a:r>
                <a:rPr lang="en-US" altLang="zh-CN" sz="18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flag=false</a:t>
              </a:r>
              <a:r>
                <a:rPr lang="zh-CN" altLang="en-US" sz="18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标识</a:t>
              </a:r>
              <a:endPara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  <a:p>
              <a:pPr algn="l">
                <a:lnSpc>
                  <a:spcPts val="2300"/>
                </a:lnSpc>
                <a:spcBef>
                  <a:spcPts val="0"/>
                </a:spcBef>
              </a:pPr>
              <a:r>
                <a:rPr lang="zh-CN" altLang="en-US" sz="18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正在处理左下结点：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阶段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 flipV="1">
              <a:off x="5357817" y="4714884"/>
              <a:ext cx="0" cy="583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428596" y="214290"/>
            <a:ext cx="3429024" cy="430887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3. </a:t>
            </a:r>
            <a:r>
              <a:rPr kumimoji="1"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后序遍历非递归算法 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57158" y="785794"/>
            <a:ext cx="528641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在中序遍历非递归算法的基础上改进而来的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5720" y="4963081"/>
            <a:ext cx="1357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问题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endParaRPr lang="en-US" altLang="zh-CN" sz="2000" smtClean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algn="l"/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如何区分正在判断栈顶结点？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6" name="组合 36"/>
          <p:cNvGrpSpPr/>
          <p:nvPr/>
        </p:nvGrpSpPr>
        <p:grpSpPr>
          <a:xfrm>
            <a:off x="5222786" y="2641613"/>
            <a:ext cx="2921114" cy="423065"/>
            <a:chOff x="5222786" y="2641613"/>
            <a:chExt cx="2921114" cy="423065"/>
          </a:xfrm>
        </p:grpSpPr>
        <p:sp>
          <p:nvSpPr>
            <p:cNvPr id="403474" name="Text Box 18"/>
            <p:cNvSpPr txBox="1">
              <a:spLocks noChangeArrowheads="1"/>
            </p:cNvSpPr>
            <p:nvPr/>
          </p:nvSpPr>
          <p:spPr bwMode="auto">
            <a:xfrm>
              <a:off x="5500694" y="2641613"/>
              <a:ext cx="2643206" cy="4230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457200" indent="-457200" algn="l">
                <a:lnSpc>
                  <a:spcPts val="2800"/>
                </a:lnSpc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栈中结点均没有访问</a:t>
              </a:r>
              <a:endPara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右箭头 34"/>
            <p:cNvSpPr/>
            <p:nvPr/>
          </p:nvSpPr>
          <p:spPr bwMode="auto">
            <a:xfrm>
              <a:off x="5222786" y="2745866"/>
              <a:ext cx="285752" cy="214314"/>
            </a:xfrm>
            <a:prstGeom prst="rightArrow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50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3" grpId="0"/>
      <p:bldP spid="3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468313" y="1515798"/>
            <a:ext cx="8175653" cy="103884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ts val="3200"/>
              </a:lnSpc>
              <a:buFontTx/>
              <a:buBlip>
                <a:blip r:embed="rId3"/>
              </a:buBlip>
            </a:pP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在后序遍历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中，一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棵二叉树或子树的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根结点最后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</a:p>
          <a:p>
            <a:pPr marL="457200" indent="-457200" algn="l">
              <a:lnSpc>
                <a:spcPts val="3200"/>
              </a:lnSpc>
              <a:buFontTx/>
              <a:buBlip>
                <a:blip r:embed="rId3"/>
              </a:buBlip>
            </a:pP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在后序遍历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中，一个结点的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右孩子刚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访问，则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马上可以访问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该结点</a:t>
            </a:r>
            <a:endParaRPr kumimoji="1"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857224" y="1000108"/>
            <a:ext cx="27463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后序遍历：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左 右 根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1357290" y="2643182"/>
            <a:ext cx="2308225" cy="2154238"/>
            <a:chOff x="1357290" y="3357562"/>
            <a:chExt cx="2308225" cy="2154238"/>
          </a:xfrm>
        </p:grpSpPr>
        <p:sp>
          <p:nvSpPr>
            <p:cNvPr id="148517" name="Freeform 37"/>
            <p:cNvSpPr>
              <a:spLocks/>
            </p:cNvSpPr>
            <p:nvPr/>
          </p:nvSpPr>
          <p:spPr bwMode="auto">
            <a:xfrm>
              <a:off x="2281215" y="3619500"/>
              <a:ext cx="428625" cy="530225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0" y="334"/>
                </a:cxn>
              </a:cxnLst>
              <a:rect l="0" t="0" r="r" b="b"/>
              <a:pathLst>
                <a:path w="270" h="334">
                  <a:moveTo>
                    <a:pt x="270" y="0"/>
                  </a:moveTo>
                  <a:lnTo>
                    <a:pt x="0" y="33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8" name="Line 38"/>
            <p:cNvSpPr>
              <a:spLocks noChangeShapeType="1"/>
            </p:cNvSpPr>
            <p:nvPr/>
          </p:nvSpPr>
          <p:spPr bwMode="auto">
            <a:xfrm>
              <a:off x="2398690" y="4298950"/>
              <a:ext cx="287338" cy="215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9" name="Oval 39"/>
            <p:cNvSpPr>
              <a:spLocks noChangeArrowheads="1"/>
            </p:cNvSpPr>
            <p:nvPr/>
          </p:nvSpPr>
          <p:spPr bwMode="auto">
            <a:xfrm>
              <a:off x="2641578" y="33575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0" name="Oval 40"/>
            <p:cNvSpPr>
              <a:spLocks noChangeArrowheads="1"/>
            </p:cNvSpPr>
            <p:nvPr/>
          </p:nvSpPr>
          <p:spPr bwMode="auto">
            <a:xfrm>
              <a:off x="2065315" y="40767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1" name="Oval 41"/>
            <p:cNvSpPr>
              <a:spLocks noChangeArrowheads="1"/>
            </p:cNvSpPr>
            <p:nvPr/>
          </p:nvSpPr>
          <p:spPr bwMode="auto">
            <a:xfrm>
              <a:off x="2641578" y="44370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2" name="Line 42"/>
            <p:cNvSpPr>
              <a:spLocks noChangeShapeType="1"/>
            </p:cNvSpPr>
            <p:nvPr/>
          </p:nvSpPr>
          <p:spPr bwMode="auto">
            <a:xfrm>
              <a:off x="1693840" y="4259262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3" name="Line 43"/>
            <p:cNvSpPr>
              <a:spLocks noChangeShapeType="1"/>
            </p:cNvSpPr>
            <p:nvPr/>
          </p:nvSpPr>
          <p:spPr bwMode="auto">
            <a:xfrm flipH="1">
              <a:off x="3001940" y="4581525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4" name="AutoShape 44"/>
            <p:cNvSpPr>
              <a:spLocks noChangeArrowheads="1"/>
            </p:cNvSpPr>
            <p:nvPr/>
          </p:nvSpPr>
          <p:spPr bwMode="auto">
            <a:xfrm>
              <a:off x="2343128" y="4791075"/>
              <a:ext cx="1008062" cy="720725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5" name="Text Box 45"/>
            <p:cNvSpPr txBox="1">
              <a:spLocks noChangeArrowheads="1"/>
            </p:cNvSpPr>
            <p:nvPr/>
          </p:nvSpPr>
          <p:spPr bwMode="auto">
            <a:xfrm>
              <a:off x="3233715" y="4325937"/>
              <a:ext cx="431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148526" name="Text Box 46"/>
            <p:cNvSpPr txBox="1">
              <a:spLocks noChangeArrowheads="1"/>
            </p:cNvSpPr>
            <p:nvPr/>
          </p:nvSpPr>
          <p:spPr bwMode="auto">
            <a:xfrm>
              <a:off x="1357290" y="4032250"/>
              <a:ext cx="5048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ea typeface="宋体" charset="-122"/>
                  <a:cs typeface="Consolas" pitchFamily="49" charset="0"/>
                </a:rPr>
                <a:t>p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143372" y="3286124"/>
            <a:ext cx="4214842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指向刚刚访问的结点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-&gt;rchild==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，便访问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357166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问题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如何判断一个结点可以访问？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51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4" grpId="0" animBg="1"/>
      <p:bldP spid="148515" grpId="0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500034" y="214290"/>
            <a:ext cx="50323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后序遍历非递归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过程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571473" y="714356"/>
            <a:ext cx="6715172" cy="5845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p=b;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(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p=p-&gt;lchild;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此时栈顶结点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尚未访问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没有左孩子或左子树已遍历过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栈不空且结点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是栈顶结点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的右子树已访问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p=p-&gt;rchild;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转向阶段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         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while (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7429520" y="1857364"/>
            <a:ext cx="1357322" cy="857256"/>
            <a:chOff x="5000628" y="1928802"/>
            <a:chExt cx="1357322" cy="857256"/>
          </a:xfrm>
        </p:grpSpPr>
        <p:sp>
          <p:nvSpPr>
            <p:cNvPr id="14" name="右大括号 13"/>
            <p:cNvSpPr/>
            <p:nvPr/>
          </p:nvSpPr>
          <p:spPr>
            <a:xfrm>
              <a:off x="5000628" y="1928802"/>
              <a:ext cx="214314" cy="857256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5" name="TextBox 10"/>
            <p:cNvSpPr txBox="1"/>
            <p:nvPr/>
          </p:nvSpPr>
          <p:spPr>
            <a:xfrm>
              <a:off x="5214942" y="214311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/>
              <a:r>
                <a:rPr lang="zh-CN" altLang="en-US" sz="1800" smtClean="0">
                  <a:latin typeface="华文中宋" pitchFamily="2" charset="-122"/>
                  <a:ea typeface="华文中宋" pitchFamily="2" charset="-122"/>
                </a:rPr>
                <a:t>阶段</a:t>
              </a:r>
              <a:r>
                <a:rPr lang="en-US" altLang="zh-CN" sz="1800" smtClean="0">
                  <a:latin typeface="华文中宋" pitchFamily="2" charset="-122"/>
                  <a:ea typeface="华文中宋" pitchFamily="2" charset="-122"/>
                </a:rPr>
                <a:t>1</a:t>
              </a:r>
              <a:endParaRPr lang="zh-CN" altLang="en-US" sz="1800"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7399899" y="3286124"/>
            <a:ext cx="1357322" cy="1928826"/>
            <a:chOff x="4991103" y="3214686"/>
            <a:chExt cx="1357322" cy="1928826"/>
          </a:xfrm>
        </p:grpSpPr>
        <p:sp>
          <p:nvSpPr>
            <p:cNvPr id="12" name="右大括号 11"/>
            <p:cNvSpPr/>
            <p:nvPr/>
          </p:nvSpPr>
          <p:spPr>
            <a:xfrm>
              <a:off x="4991103" y="3214686"/>
              <a:ext cx="172497" cy="1928826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05417" y="3429000"/>
              <a:ext cx="1143008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/>
              <a:r>
                <a:rPr lang="zh-CN" altLang="en-US" sz="1800" smtClean="0">
                  <a:latin typeface="华文中宋" pitchFamily="2" charset="-122"/>
                  <a:ea typeface="华文中宋" pitchFamily="2" charset="-122"/>
                </a:rPr>
                <a:t>阶段</a:t>
              </a:r>
              <a:r>
                <a:rPr lang="en-US" altLang="zh-CN" sz="1800" smtClean="0">
                  <a:latin typeface="华文中宋" pitchFamily="2" charset="-122"/>
                  <a:ea typeface="华文中宋" pitchFamily="2" charset="-122"/>
                </a:rPr>
                <a:t>2</a:t>
              </a:r>
            </a:p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连续判断栈顶结点是否可以访问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52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/>
          <p:nvPr/>
        </p:nvGrpSpPr>
        <p:grpSpPr>
          <a:xfrm>
            <a:off x="642910" y="4643446"/>
            <a:ext cx="8215370" cy="1372271"/>
            <a:chOff x="785786" y="4643446"/>
            <a:chExt cx="8215370" cy="1372271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4643446"/>
              <a:ext cx="6572296" cy="1372271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当根结点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访问时，其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已经遍历，并且将其出栈。</a:t>
              </a:r>
              <a:endPara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如果栈空，说明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已经访问过，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L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已经遍历，即整个二叉树遍历完毕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786710" y="5070448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栈空结束</a:t>
              </a:r>
              <a:endParaRPr lang="zh-CN" altLang="en-US" sz="2000">
                <a:latin typeface="华文中宋" pitchFamily="2" charset="-122"/>
                <a:ea typeface="华文中宋" pitchFamily="2" charset="-122"/>
                <a:cs typeface="Times New Roman" pitchFamily="18" charset="0"/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7266548" y="5150832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85852" y="357166"/>
            <a:ext cx="714380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为什么外循环为：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 do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；阶段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 } while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栈不空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</a:p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而不是：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 do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；阶段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 } while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栈不空或者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p!=NULL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7"/>
          <p:cNvGrpSpPr/>
          <p:nvPr/>
        </p:nvGrpSpPr>
        <p:grpSpPr>
          <a:xfrm>
            <a:off x="2071670" y="1928803"/>
            <a:ext cx="3000396" cy="2418885"/>
            <a:chOff x="571472" y="1468999"/>
            <a:chExt cx="3387722" cy="2805648"/>
          </a:xfrm>
        </p:grpSpPr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954168" y="1713456"/>
              <a:ext cx="196866" cy="31593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70005" y="1468999"/>
              <a:ext cx="288926" cy="39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571472" y="3881959"/>
              <a:ext cx="1387458" cy="39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&gt;lchild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2443134" y="3881960"/>
              <a:ext cx="1516060" cy="39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&gt;rchild</a:t>
              </a:r>
            </a:p>
          </p:txBody>
        </p:sp>
        <p:sp>
          <p:nvSpPr>
            <p:cNvPr id="13" name="Oval 19"/>
            <p:cNvSpPr>
              <a:spLocks noChangeArrowheads="1"/>
            </p:cNvSpPr>
            <p:nvPr/>
          </p:nvSpPr>
          <p:spPr bwMode="auto">
            <a:xfrm>
              <a:off x="1781147" y="2045262"/>
              <a:ext cx="863600" cy="50482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14" name="AutoShape 20"/>
            <p:cNvSpPr>
              <a:spLocks noChangeArrowheads="1"/>
            </p:cNvSpPr>
            <p:nvPr/>
          </p:nvSpPr>
          <p:spPr bwMode="auto">
            <a:xfrm>
              <a:off x="654022" y="2981887"/>
              <a:ext cx="1150937" cy="792162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2516159" y="2981887"/>
              <a:ext cx="1150938" cy="792162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1301722" y="2477062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2490759" y="2489762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6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4282" y="78579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疑问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53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3451" y="794796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为什么在阶段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中需要连续判断栈顶结点是否可以访问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282" y="78579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疑问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46"/>
          <p:cNvGrpSpPr/>
          <p:nvPr/>
        </p:nvGrpSpPr>
        <p:grpSpPr>
          <a:xfrm>
            <a:off x="214282" y="2081726"/>
            <a:ext cx="1360494" cy="990084"/>
            <a:chOff x="785786" y="1928802"/>
            <a:chExt cx="1360494" cy="990084"/>
          </a:xfrm>
        </p:grpSpPr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1222345" y="1928802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785786" y="2558524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1714480" y="255693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22" idx="3"/>
              <a:endCxn id="23" idx="0"/>
            </p:cNvCxnSpPr>
            <p:nvPr/>
          </p:nvCxnSpPr>
          <p:spPr>
            <a:xfrm rot="5400000">
              <a:off x="982568" y="2255510"/>
              <a:ext cx="322133" cy="28389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2" idx="5"/>
              <a:endCxn id="24" idx="0"/>
            </p:cNvCxnSpPr>
            <p:nvPr/>
          </p:nvCxnSpPr>
          <p:spPr>
            <a:xfrm rot="16200000" flipH="1">
              <a:off x="1600372" y="2226927"/>
              <a:ext cx="320545" cy="33947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组合 40"/>
          <p:cNvGrpSpPr/>
          <p:nvPr/>
        </p:nvGrpSpPr>
        <p:grpSpPr>
          <a:xfrm>
            <a:off x="1857356" y="1954686"/>
            <a:ext cx="723897" cy="1260000"/>
            <a:chOff x="2714612" y="3429000"/>
            <a:chExt cx="723897" cy="1260000"/>
          </a:xfrm>
        </p:grpSpPr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2714612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3438509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2714612" y="4681534"/>
              <a:ext cx="720000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27"/>
            <p:cNvSpPr>
              <a:spLocks noChangeArrowheads="1"/>
            </p:cNvSpPr>
            <p:nvPr/>
          </p:nvSpPr>
          <p:spPr bwMode="auto">
            <a:xfrm>
              <a:off x="2863833" y="41020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46" name="Oval 28"/>
            <p:cNvSpPr>
              <a:spLocks noChangeArrowheads="1"/>
            </p:cNvSpPr>
            <p:nvPr/>
          </p:nvSpPr>
          <p:spPr bwMode="auto">
            <a:xfrm>
              <a:off x="2863833" y="3527410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4" name="组合 48"/>
          <p:cNvGrpSpPr/>
          <p:nvPr/>
        </p:nvGrpSpPr>
        <p:grpSpPr>
          <a:xfrm>
            <a:off x="3643306" y="1928802"/>
            <a:ext cx="723897" cy="1260000"/>
            <a:chOff x="2714612" y="3429000"/>
            <a:chExt cx="723897" cy="1260000"/>
          </a:xfrm>
        </p:grpSpPr>
        <p:sp>
          <p:nvSpPr>
            <p:cNvPr id="50" name="Line 15"/>
            <p:cNvSpPr>
              <a:spLocks noChangeShapeType="1"/>
            </p:cNvSpPr>
            <p:nvPr/>
          </p:nvSpPr>
          <p:spPr bwMode="auto">
            <a:xfrm>
              <a:off x="2714612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3438509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2714612" y="4681534"/>
              <a:ext cx="720000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auto">
            <a:xfrm>
              <a:off x="2863833" y="41020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5" name="组合 60"/>
          <p:cNvGrpSpPr/>
          <p:nvPr/>
        </p:nvGrpSpPr>
        <p:grpSpPr>
          <a:xfrm>
            <a:off x="5572132" y="1928802"/>
            <a:ext cx="723897" cy="1260000"/>
            <a:chOff x="2714612" y="3429000"/>
            <a:chExt cx="723897" cy="1260000"/>
          </a:xfrm>
        </p:grpSpPr>
        <p:sp>
          <p:nvSpPr>
            <p:cNvPr id="62" name="Line 15"/>
            <p:cNvSpPr>
              <a:spLocks noChangeShapeType="1"/>
            </p:cNvSpPr>
            <p:nvPr/>
          </p:nvSpPr>
          <p:spPr bwMode="auto">
            <a:xfrm>
              <a:off x="2714612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3438509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Line 17"/>
            <p:cNvSpPr>
              <a:spLocks noChangeShapeType="1"/>
            </p:cNvSpPr>
            <p:nvPr/>
          </p:nvSpPr>
          <p:spPr bwMode="auto">
            <a:xfrm>
              <a:off x="2714612" y="4681534"/>
              <a:ext cx="720000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Oval 27"/>
            <p:cNvSpPr>
              <a:spLocks noChangeArrowheads="1"/>
            </p:cNvSpPr>
            <p:nvPr/>
          </p:nvSpPr>
          <p:spPr bwMode="auto">
            <a:xfrm>
              <a:off x="2863833" y="41020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6" name="Oval 28"/>
            <p:cNvSpPr>
              <a:spLocks noChangeArrowheads="1"/>
            </p:cNvSpPr>
            <p:nvPr/>
          </p:nvSpPr>
          <p:spPr bwMode="auto">
            <a:xfrm>
              <a:off x="2863833" y="3527410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6" name="组合 90"/>
          <p:cNvGrpSpPr/>
          <p:nvPr/>
        </p:nvGrpSpPr>
        <p:grpSpPr>
          <a:xfrm>
            <a:off x="2714612" y="1934166"/>
            <a:ext cx="928694" cy="923330"/>
            <a:chOff x="2714612" y="2058407"/>
            <a:chExt cx="928694" cy="923330"/>
          </a:xfrm>
        </p:grpSpPr>
        <p:sp>
          <p:nvSpPr>
            <p:cNvPr id="48" name="右箭头 47"/>
            <p:cNvSpPr/>
            <p:nvPr/>
          </p:nvSpPr>
          <p:spPr bwMode="auto">
            <a:xfrm>
              <a:off x="2857488" y="2767423"/>
              <a:ext cx="642942" cy="214314"/>
            </a:xfrm>
            <a:prstGeom prst="rightArrow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14612" y="2058407"/>
              <a:ext cx="928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并出栈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8" name="组合 91"/>
          <p:cNvGrpSpPr/>
          <p:nvPr/>
        </p:nvGrpSpPr>
        <p:grpSpPr>
          <a:xfrm>
            <a:off x="4500562" y="1934166"/>
            <a:ext cx="1000132" cy="799089"/>
            <a:chOff x="4500562" y="2058407"/>
            <a:chExt cx="1000132" cy="799089"/>
          </a:xfrm>
        </p:grpSpPr>
        <p:sp>
          <p:nvSpPr>
            <p:cNvPr id="68" name="右箭头 67"/>
            <p:cNvSpPr/>
            <p:nvPr/>
          </p:nvSpPr>
          <p:spPr bwMode="auto">
            <a:xfrm>
              <a:off x="4643438" y="2643182"/>
              <a:ext cx="642942" cy="214314"/>
            </a:xfrm>
            <a:prstGeom prst="rightArrow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00562" y="2058407"/>
              <a:ext cx="1000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转向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的右孩子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9" name="组合 72"/>
          <p:cNvGrpSpPr/>
          <p:nvPr/>
        </p:nvGrpSpPr>
        <p:grpSpPr>
          <a:xfrm>
            <a:off x="5593861" y="4143380"/>
            <a:ext cx="723897" cy="1260000"/>
            <a:chOff x="2714612" y="3429000"/>
            <a:chExt cx="723897" cy="1260000"/>
          </a:xfrm>
        </p:grpSpPr>
        <p:sp>
          <p:nvSpPr>
            <p:cNvPr id="74" name="Line 15"/>
            <p:cNvSpPr>
              <a:spLocks noChangeShapeType="1"/>
            </p:cNvSpPr>
            <p:nvPr/>
          </p:nvSpPr>
          <p:spPr bwMode="auto">
            <a:xfrm>
              <a:off x="2714612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>
              <a:off x="3438509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7"/>
            <p:cNvSpPr>
              <a:spLocks noChangeShapeType="1"/>
            </p:cNvSpPr>
            <p:nvPr/>
          </p:nvSpPr>
          <p:spPr bwMode="auto">
            <a:xfrm>
              <a:off x="2714612" y="4681534"/>
              <a:ext cx="720000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Oval 27"/>
            <p:cNvSpPr>
              <a:spLocks noChangeArrowheads="1"/>
            </p:cNvSpPr>
            <p:nvPr/>
          </p:nvSpPr>
          <p:spPr bwMode="auto">
            <a:xfrm>
              <a:off x="2863833" y="41020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10" name="组合 92"/>
          <p:cNvGrpSpPr/>
          <p:nvPr/>
        </p:nvGrpSpPr>
        <p:grpSpPr>
          <a:xfrm>
            <a:off x="5807644" y="3357562"/>
            <a:ext cx="1143008" cy="646331"/>
            <a:chOff x="5857884" y="3357562"/>
            <a:chExt cx="1143008" cy="646331"/>
          </a:xfrm>
        </p:grpSpPr>
        <p:sp>
          <p:nvSpPr>
            <p:cNvPr id="72" name="TextBox 71"/>
            <p:cNvSpPr txBox="1"/>
            <p:nvPr/>
          </p:nvSpPr>
          <p:spPr>
            <a:xfrm>
              <a:off x="6072198" y="3357562"/>
              <a:ext cx="928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并出栈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9" name="下箭头 78"/>
            <p:cNvSpPr/>
            <p:nvPr/>
          </p:nvSpPr>
          <p:spPr bwMode="auto">
            <a:xfrm>
              <a:off x="5857884" y="3429000"/>
              <a:ext cx="216000" cy="540000"/>
            </a:xfrm>
            <a:prstGeom prst="downArrow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组合 93"/>
          <p:cNvGrpSpPr/>
          <p:nvPr/>
        </p:nvGrpSpPr>
        <p:grpSpPr>
          <a:xfrm>
            <a:off x="4500562" y="4143380"/>
            <a:ext cx="928694" cy="857256"/>
            <a:chOff x="4500562" y="4143380"/>
            <a:chExt cx="928694" cy="857256"/>
          </a:xfrm>
        </p:grpSpPr>
        <p:sp>
          <p:nvSpPr>
            <p:cNvPr id="80" name="TextBox 79"/>
            <p:cNvSpPr txBox="1"/>
            <p:nvPr/>
          </p:nvSpPr>
          <p:spPr>
            <a:xfrm>
              <a:off x="4500562" y="4143380"/>
              <a:ext cx="928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并出栈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" name="左箭头 80"/>
            <p:cNvSpPr/>
            <p:nvPr/>
          </p:nvSpPr>
          <p:spPr bwMode="auto">
            <a:xfrm>
              <a:off x="4714876" y="4786322"/>
              <a:ext cx="571504" cy="214314"/>
            </a:xfrm>
            <a:prstGeom prst="leftArrow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组合 81"/>
          <p:cNvGrpSpPr/>
          <p:nvPr/>
        </p:nvGrpSpPr>
        <p:grpSpPr>
          <a:xfrm>
            <a:off x="3694648" y="4143380"/>
            <a:ext cx="723897" cy="1260000"/>
            <a:chOff x="2714612" y="3429000"/>
            <a:chExt cx="723897" cy="1260000"/>
          </a:xfrm>
        </p:grpSpPr>
        <p:sp>
          <p:nvSpPr>
            <p:cNvPr id="83" name="Line 15"/>
            <p:cNvSpPr>
              <a:spLocks noChangeShapeType="1"/>
            </p:cNvSpPr>
            <p:nvPr/>
          </p:nvSpPr>
          <p:spPr bwMode="auto">
            <a:xfrm>
              <a:off x="2714612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6"/>
            <p:cNvSpPr>
              <a:spLocks noChangeShapeType="1"/>
            </p:cNvSpPr>
            <p:nvPr/>
          </p:nvSpPr>
          <p:spPr bwMode="auto">
            <a:xfrm>
              <a:off x="3438509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17"/>
            <p:cNvSpPr>
              <a:spLocks noChangeShapeType="1"/>
            </p:cNvSpPr>
            <p:nvPr/>
          </p:nvSpPr>
          <p:spPr bwMode="auto">
            <a:xfrm>
              <a:off x="2714612" y="4681534"/>
              <a:ext cx="720000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929454" y="4071942"/>
            <a:ext cx="18573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如果不连续判断栈顶结点是否可以访问，则会对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做重复操作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89" name="直接箭头连接符 88"/>
          <p:cNvCxnSpPr>
            <a:stCxn id="87" idx="1"/>
          </p:cNvCxnSpPr>
          <p:nvPr/>
        </p:nvCxnSpPr>
        <p:spPr>
          <a:xfrm rot="10800000">
            <a:off x="6429388" y="4714882"/>
            <a:ext cx="500066" cy="1726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54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734454"/>
            <a:ext cx="0" cy="205200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734454"/>
            <a:ext cx="0" cy="205200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562087" y="5857892"/>
            <a:ext cx="11525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4210052" y="1463672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后序序列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786314" y="3400428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后序</a:t>
            </a:r>
            <a:r>
              <a: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500034" y="142852"/>
            <a:ext cx="3071834" cy="40011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后序</a:t>
            </a:r>
            <a:r>
              <a:rPr lang="zh-CN" altLang="en-US" sz="20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非递归</a:t>
            </a:r>
            <a:r>
              <a:rPr lang="zh-CN" altLang="en-US" sz="20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算法演</a:t>
            </a:r>
            <a:r>
              <a:rPr lang="zh-CN" altLang="en-US" sz="20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5008" y="285744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栈空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4324379" y="2185982"/>
            <a:ext cx="433387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4972079" y="2185982"/>
            <a:ext cx="433387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9" name="Text Box 29"/>
          <p:cNvSpPr txBox="1">
            <a:spLocks noChangeArrowheads="1"/>
          </p:cNvSpPr>
          <p:nvPr/>
        </p:nvSpPr>
        <p:spPr bwMode="auto">
          <a:xfrm>
            <a:off x="5619779" y="2185982"/>
            <a:ext cx="433387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6269066" y="2185982"/>
            <a:ext cx="433388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6913591" y="2185982"/>
            <a:ext cx="433388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7561291" y="2185982"/>
            <a:ext cx="433388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8210579" y="2185982"/>
            <a:ext cx="433387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9058" y="4143380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注意：由于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r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指针变化复杂，这里没有考虑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55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069 0.01945 0.00173 0.03473 1.94444E-6 0.13889 C -0.00174 0.24306 -0.00834 0.52431 -0.01042 0.6257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3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0.00729 0.01713 0.01458 0.03426 0.01493 0.06134 C 0.01528 0.08843 -0.0026 0.09514 0.0026 0.16227 C 0.00781 0.2294 0.03698 0.40139 0.04601 0.46435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-0.00347 -0.00602 -0.00694 -0.01181 0.00122 0.0125 C 0.00938 0.0368 0.03108 0.11528 0.04861 0.14583 C 0.06615 0.17639 0.0967 0.17083 0.10677 0.1963 C 0.11684 0.22176 0.10851 0.27778 0.10886 0.29907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0764 0.02616 0.03646 0.12454 0.04601 0.1571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-0.00104 0.05301 -0.00191 0.10602 -0.01354 0.16227 C -0.02517 0.21852 -0.06059 0.28727 -0.07031 0.33704 C -0.08004 0.38681 -0.07188 0.43519 -0.07222 0.46088 " pathEditMode="relative" rAng="0" ptsTypes="aaaa">
                                      <p:cBhvr>
                                        <p:cTn id="98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" y="2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0.0033 0.00231 0.00729 0.00023 0.00538 0.04861 C 0.00347 0.09699 -0.00833 0.24004 -0.01198 0.29028 " pathEditMode="relative" rAng="0" ptsTypes="aaa">
                                      <p:cBhvr>
                                        <p:cTn id="110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2969 0.01805 -0.05573 0.03287 -0.07709 0.08125 C -0.09844 0.12963 -0.11788 0.24676 -0.12865 0.29028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" y="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70" grpId="0"/>
      <p:bldP spid="70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7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1026"/>
          <p:cNvSpPr txBox="1">
            <a:spLocks noChangeArrowheads="1"/>
          </p:cNvSpPr>
          <p:nvPr/>
        </p:nvSpPr>
        <p:spPr bwMode="auto">
          <a:xfrm>
            <a:off x="357158" y="939806"/>
            <a:ext cx="8286808" cy="458898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08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PostOrder1(BTNode *b)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后序非递归遍历算法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*p，*r;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flag;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*st;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的所有左下结点并进栈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p=p-&gt;lchild;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r=NULL;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指向刚刚访问的结点，初始时为空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flag=true;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//flag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为真表示正在处理栈顶结点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9508" name="Rectangle 1028"/>
          <p:cNvSpPr>
            <a:spLocks noChangeArrowheads="1"/>
          </p:cNvSpPr>
          <p:nvPr/>
        </p:nvSpPr>
        <p:spPr bwMode="auto">
          <a:xfrm>
            <a:off x="357158" y="406005"/>
            <a:ext cx="45323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后序遍历非递归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56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42844" y="357166"/>
            <a:ext cx="8858280" cy="555290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(!StackEmpty(st) &amp;&amp; flag)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GetTop(st，p);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取当前的栈顶结点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p-&gt;rchild==r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的右孩子为空或者为刚访问结点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printf("%c "，p-&gt;data);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r=p;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//r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指向刚访问过的结点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p=p-&gt;rchild;	  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</a:t>
            </a:r>
            <a:endParaRPr lang="en-US" altLang="zh-CN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flag=false;	  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表示当前不是处理栈顶结点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while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  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57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1026"/>
          <p:cNvSpPr txBox="1">
            <a:spLocks noChangeArrowheads="1"/>
          </p:cNvSpPr>
          <p:nvPr/>
        </p:nvSpPr>
        <p:spPr bwMode="auto">
          <a:xfrm>
            <a:off x="785786" y="714356"/>
            <a:ext cx="7500990" cy="158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上述过程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可知，栈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中保存的是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当前结点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祖先结点（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均未访问过）。 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例如，求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个结点的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所有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祖先结点等。</a:t>
            </a:r>
            <a:endParaRPr kumimoji="1"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58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208962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7.17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假设二叉树采用二叉链存储结构，设计一个算法输出从根结点到每个叶子结点的路径逆序列。要求采用后序遍历非递归算法来实现。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5852" y="2643182"/>
            <a:ext cx="7215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00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利用后序非递归算法的特点，将其中访问结点改为判断该结点是否为叶子结点，若是，输出栈中所有结点值。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85786" y="2643182"/>
            <a:ext cx="722313" cy="582613"/>
            <a:chOff x="1774825" y="5489593"/>
            <a:chExt cx="722313" cy="582613"/>
          </a:xfrm>
        </p:grpSpPr>
        <p:sp>
          <p:nvSpPr>
            <p:cNvPr id="7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9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0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59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642918"/>
            <a:ext cx="7858180" cy="86177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       以若一颗二叉树的先序序列和后序序列正好相反。该二叉树的形态是什么？</a:t>
            </a:r>
            <a:endParaRPr lang="en-US" altLang="zh-CN" sz="2000" smtClean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43174" y="1428736"/>
            <a:ext cx="2500330" cy="1500198"/>
            <a:chOff x="2566988" y="788988"/>
            <a:chExt cx="3013075" cy="172878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71538" y="3143248"/>
            <a:ext cx="6143668" cy="1288143"/>
            <a:chOff x="1071538" y="3143248"/>
            <a:chExt cx="6143668" cy="1288143"/>
          </a:xfrm>
        </p:grpSpPr>
        <p:sp>
          <p:nvSpPr>
            <p:cNvPr id="10" name="TextBox 9"/>
            <p:cNvSpPr txBox="1"/>
            <p:nvPr/>
          </p:nvSpPr>
          <p:spPr>
            <a:xfrm>
              <a:off x="1071538" y="3357562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先序序列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29190" y="3143248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后序序列：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 R N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29190" y="3500438"/>
              <a:ext cx="207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后序序列的反序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852" y="4000504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latin typeface="Consolas" pitchFamily="49" charset="0"/>
                  <a:cs typeface="Consolas" pitchFamily="49" charset="0"/>
                </a:rPr>
                <a:t>N  L  R</a:t>
              </a:r>
              <a:endParaRPr lang="zh-CN" altLang="en-US" sz="22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35580" y="4000504"/>
              <a:ext cx="12858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latin typeface="Consolas" pitchFamily="49" charset="0"/>
                  <a:cs typeface="Consolas" pitchFamily="49" charset="0"/>
                </a:rPr>
                <a:t>N  R  L</a:t>
              </a:r>
              <a:endParaRPr lang="zh-CN" altLang="en-US" sz="2200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00298" y="4214818"/>
            <a:ext cx="2643206" cy="512208"/>
            <a:chOff x="2500298" y="4214818"/>
            <a:chExt cx="2643206" cy="512208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2786050" y="4214818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786050" y="4286256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00298" y="4357694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为空或者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为空时成立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1538" y="4929198"/>
            <a:ext cx="5500726" cy="1136514"/>
            <a:chOff x="1071538" y="4929198"/>
            <a:chExt cx="5500726" cy="1136514"/>
          </a:xfrm>
        </p:grpSpPr>
        <p:sp>
          <p:nvSpPr>
            <p:cNvPr id="18" name="TextBox 17"/>
            <p:cNvSpPr txBox="1"/>
            <p:nvPr/>
          </p:nvSpPr>
          <p:spPr>
            <a:xfrm>
              <a:off x="1071538" y="5357826"/>
              <a:ext cx="55007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       这样的二叉树每层只有一个结点，即二叉树的形态是其高度等于结点个数。</a:t>
              </a:r>
              <a:endParaRPr lang="zh-CN" altLang="en-US" sz="2000"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3643306" y="4929198"/>
              <a:ext cx="214314" cy="357190"/>
            </a:xfrm>
            <a:prstGeom prst="down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633820" y="4714884"/>
            <a:ext cx="1714819" cy="1643074"/>
            <a:chOff x="6865640" y="4857760"/>
            <a:chExt cx="1714819" cy="1643074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7966096" y="5229247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>
              <a:off x="7923234" y="5881709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7572396" y="49895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8148659" y="5564209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7573984" y="6140472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65640" y="4857760"/>
              <a:ext cx="492443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例如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8596" y="214290"/>
            <a:ext cx="1000100" cy="785817"/>
            <a:chOff x="5691204" y="3835411"/>
            <a:chExt cx="1238250" cy="1236663"/>
          </a:xfrm>
        </p:grpSpPr>
        <p:grpSp>
          <p:nvGrpSpPr>
            <p:cNvPr id="3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3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4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41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85794"/>
            <a:ext cx="8001056" cy="529218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AllPath1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*p，*r;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flag;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*st;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的所有左下结点并进栈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p=p-&gt;lchild;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r=NULL;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指向刚刚访问的结点，初始时为空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flag=true;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//flag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为真表示正在处理栈顶结点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对应的算法：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60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42852"/>
            <a:ext cx="8715436" cy="631208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flag)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GetTop(st，p);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取当前的栈顶结点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(p-&gt;rchild==r) 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的右孩子为空或刚刚访问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{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</a:t>
            </a:r>
          </a:p>
          <a:p>
            <a:pPr algn="l"/>
            <a:endParaRPr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 algn="l"/>
            <a:endParaRPr 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</a:t>
            </a:r>
            <a:endParaRPr 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r=p;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指向刚访问过的结点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else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{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=p-&gt;rchild;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flag=false;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表示当前不是处理栈顶结点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while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428728" y="1357298"/>
            <a:ext cx="7215238" cy="20002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252000" rtlCol="0" anchor="ctr"/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if (p-&gt;lchild==NULL &amp;&amp; p-&gt;rchild==NULL)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若为叶子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输出栈中所有结点值</a:t>
            </a:r>
          </a:p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(int i=st-&gt;top;i&gt;0;i--)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printf("%c-&gt;"，st-&gt;data[i]-&gt;data);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printf("%c\n"，st-&gt;data[0]-&gt;data);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</a:p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40" y="228599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增加部分</a:t>
            </a:r>
            <a:endParaRPr lang="zh-CN" altLang="en-US" sz="18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61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Line 2"/>
          <p:cNvSpPr>
            <a:spLocks noChangeShapeType="1"/>
          </p:cNvSpPr>
          <p:nvPr/>
        </p:nvSpPr>
        <p:spPr bwMode="auto">
          <a:xfrm>
            <a:off x="2338388" y="177323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07" name="Line 3"/>
          <p:cNvSpPr>
            <a:spLocks noChangeShapeType="1"/>
          </p:cNvSpPr>
          <p:nvPr/>
        </p:nvSpPr>
        <p:spPr bwMode="auto">
          <a:xfrm flipH="1">
            <a:off x="2843213" y="620713"/>
            <a:ext cx="287337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08" name="Freeform 4"/>
          <p:cNvSpPr>
            <a:spLocks/>
          </p:cNvSpPr>
          <p:nvPr/>
        </p:nvSpPr>
        <p:spPr bwMode="auto">
          <a:xfrm>
            <a:off x="3452813" y="57308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09" name="Line 5"/>
          <p:cNvSpPr>
            <a:spLocks noChangeShapeType="1"/>
          </p:cNvSpPr>
          <p:nvPr/>
        </p:nvSpPr>
        <p:spPr bwMode="auto">
          <a:xfrm flipH="1">
            <a:off x="2266950" y="1196975"/>
            <a:ext cx="360363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10" name="Line 6"/>
          <p:cNvSpPr>
            <a:spLocks noChangeShapeType="1"/>
          </p:cNvSpPr>
          <p:nvPr/>
        </p:nvSpPr>
        <p:spPr bwMode="auto">
          <a:xfrm flipH="1">
            <a:off x="3409950" y="1225550"/>
            <a:ext cx="287338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11" name="Line 7"/>
          <p:cNvSpPr>
            <a:spLocks noChangeShapeType="1"/>
          </p:cNvSpPr>
          <p:nvPr/>
        </p:nvSpPr>
        <p:spPr bwMode="auto">
          <a:xfrm>
            <a:off x="3995738" y="1196975"/>
            <a:ext cx="287337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12" name="Oval 8"/>
          <p:cNvSpPr>
            <a:spLocks noChangeArrowheads="1"/>
          </p:cNvSpPr>
          <p:nvPr/>
        </p:nvSpPr>
        <p:spPr bwMode="auto">
          <a:xfrm>
            <a:off x="3059113" y="3333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05513" name="Oval 9"/>
          <p:cNvSpPr>
            <a:spLocks noChangeArrowheads="1"/>
          </p:cNvSpPr>
          <p:nvPr/>
        </p:nvSpPr>
        <p:spPr bwMode="auto">
          <a:xfrm>
            <a:off x="2554288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405514" name="Oval 10"/>
          <p:cNvSpPr>
            <a:spLocks noChangeArrowheads="1"/>
          </p:cNvSpPr>
          <p:nvPr/>
        </p:nvSpPr>
        <p:spPr bwMode="auto">
          <a:xfrm>
            <a:off x="3635375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05515" name="Oval 11"/>
          <p:cNvSpPr>
            <a:spLocks noChangeArrowheads="1"/>
          </p:cNvSpPr>
          <p:nvPr/>
        </p:nvSpPr>
        <p:spPr bwMode="auto">
          <a:xfrm>
            <a:off x="1979613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05516" name="Oval 12"/>
          <p:cNvSpPr>
            <a:spLocks noChangeArrowheads="1"/>
          </p:cNvSpPr>
          <p:nvPr/>
        </p:nvSpPr>
        <p:spPr bwMode="auto">
          <a:xfrm>
            <a:off x="30607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405517" name="Oval 13"/>
          <p:cNvSpPr>
            <a:spLocks noChangeArrowheads="1"/>
          </p:cNvSpPr>
          <p:nvPr/>
        </p:nvSpPr>
        <p:spPr bwMode="auto">
          <a:xfrm>
            <a:off x="2554288" y="19891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405518" name="Oval 14"/>
          <p:cNvSpPr>
            <a:spLocks noChangeArrowheads="1"/>
          </p:cNvSpPr>
          <p:nvPr/>
        </p:nvSpPr>
        <p:spPr bwMode="auto">
          <a:xfrm>
            <a:off x="41402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05519" name="Oval 15"/>
          <p:cNvSpPr>
            <a:spLocks noChangeArrowheads="1"/>
          </p:cNvSpPr>
          <p:nvPr/>
        </p:nvSpPr>
        <p:spPr bwMode="auto">
          <a:xfrm>
            <a:off x="3059113" y="3333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05520" name="Oval 16"/>
          <p:cNvSpPr>
            <a:spLocks noChangeArrowheads="1"/>
          </p:cNvSpPr>
          <p:nvPr/>
        </p:nvSpPr>
        <p:spPr bwMode="auto">
          <a:xfrm>
            <a:off x="2554288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405521" name="Oval 17"/>
          <p:cNvSpPr>
            <a:spLocks noChangeArrowheads="1"/>
          </p:cNvSpPr>
          <p:nvPr/>
        </p:nvSpPr>
        <p:spPr bwMode="auto">
          <a:xfrm>
            <a:off x="3635375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05522" name="Oval 18"/>
          <p:cNvSpPr>
            <a:spLocks noChangeArrowheads="1"/>
          </p:cNvSpPr>
          <p:nvPr/>
        </p:nvSpPr>
        <p:spPr bwMode="auto">
          <a:xfrm>
            <a:off x="1979613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05523" name="Oval 19"/>
          <p:cNvSpPr>
            <a:spLocks noChangeArrowheads="1"/>
          </p:cNvSpPr>
          <p:nvPr/>
        </p:nvSpPr>
        <p:spPr bwMode="auto">
          <a:xfrm>
            <a:off x="30607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405524" name="Oval 20"/>
          <p:cNvSpPr>
            <a:spLocks noChangeArrowheads="1"/>
          </p:cNvSpPr>
          <p:nvPr/>
        </p:nvSpPr>
        <p:spPr bwMode="auto">
          <a:xfrm>
            <a:off x="2554288" y="19891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405525" name="Oval 21"/>
          <p:cNvSpPr>
            <a:spLocks noChangeArrowheads="1"/>
          </p:cNvSpPr>
          <p:nvPr/>
        </p:nvSpPr>
        <p:spPr bwMode="auto">
          <a:xfrm>
            <a:off x="41402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05526" name="Text Box 22"/>
          <p:cNvSpPr txBox="1">
            <a:spLocks noChangeArrowheads="1"/>
          </p:cNvSpPr>
          <p:nvPr/>
        </p:nvSpPr>
        <p:spPr bwMode="auto">
          <a:xfrm>
            <a:off x="2268538" y="3429000"/>
            <a:ext cx="3240087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20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zh-CN" altLang="en-US" sz="20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b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zh-CN" altLang="en-US" sz="2000" b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zh-CN" altLang="en-US" sz="2000" b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en-US" sz="2000" b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20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zh-CN" altLang="en-US" sz="20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b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zh-CN" altLang="en-US" sz="2000" b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en-US" sz="2000" b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20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zh-CN" altLang="en-US" sz="20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b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zh-CN" altLang="en-US" sz="2000" b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en-US" sz="2000" b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27" name="Text Box 23"/>
          <p:cNvSpPr txBox="1">
            <a:spLocks noChangeArrowheads="1"/>
          </p:cNvSpPr>
          <p:nvPr/>
        </p:nvSpPr>
        <p:spPr bwMode="auto">
          <a:xfrm>
            <a:off x="1981200" y="2781300"/>
            <a:ext cx="21590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输出结果：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62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785786" y="2181821"/>
            <a:ext cx="7643866" cy="1675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于一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颗二叉树，从根结点开始，按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从上到下、从左到右的顺序访问每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一个结点。</a:t>
            </a:r>
            <a:endParaRPr lang="en-US" altLang="zh-CN" sz="20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一个结点仅仅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访问一次。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3413" name="Text Box 5" descr="蓝色面巾纸"/>
          <p:cNvSpPr txBox="1">
            <a:spLocks noChangeArrowheads="1"/>
          </p:cNvSpPr>
          <p:nvPr/>
        </p:nvSpPr>
        <p:spPr bwMode="auto">
          <a:xfrm>
            <a:off x="571473" y="571480"/>
            <a:ext cx="3500462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7.5.4</a:t>
            </a: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　层次遍历算法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2571768" cy="400110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层次遍历过程：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63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720756" y="1797642"/>
            <a:ext cx="7637458" cy="2368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 marL="514350" indent="-514350" algn="l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将根结点进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队；</a:t>
            </a:r>
            <a:endParaRPr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514350" indent="-514350" algn="l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</a:pP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不空时循环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从队列中出列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，访问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它有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孩子结点，将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孩子结点进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有右孩子结点，将右孩子结点进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428604"/>
            <a:ext cx="2071702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算法设计思路：</a:t>
            </a:r>
            <a:endParaRPr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113084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使用一个队列。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64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642911" y="928670"/>
            <a:ext cx="6357982" cy="2085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16000" rIns="144000" bIns="252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*data[MaxSize];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存放队中元素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front，rear;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队头和队尾指针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环形队列类型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714348" y="357166"/>
            <a:ext cx="45720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基本层次遍历算法：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65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00034" y="214290"/>
            <a:ext cx="7705725" cy="5317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44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LevelOrder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SqQueue *qu;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定义环形队列指针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enQueue(qu，b);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根结点指针进入队列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QueueEmpty(qu)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队不为空循环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deQueue(qu，p);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printf("%c "，p-&gt;data);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(p-&gt;lchild!=NULL)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有左孩子时将其进队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enQueue(qu，p-&gt;lchild);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(p-&gt;rchild!=NULL)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有右孩子时将其进队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enQueue(qu，p-&gt;rchild);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 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5786454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算法的时间复杂度为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O(</a:t>
            </a:r>
            <a:r>
              <a:rPr lang="en-US" altLang="zh-CN" sz="20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66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642910" y="814312"/>
            <a:ext cx="64294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7.18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采用层次遍历方法设计例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7.17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的算法。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14348" y="1984709"/>
            <a:ext cx="78581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假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设二叉树采用二叉链存储结构，设计一个算法输出从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根结点到每个叶子结点的路径逆序列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14348" y="1714488"/>
            <a:ext cx="722313" cy="582613"/>
            <a:chOff x="1774825" y="5489593"/>
            <a:chExt cx="722313" cy="582613"/>
          </a:xfrm>
        </p:grpSpPr>
        <p:sp>
          <p:nvSpPr>
            <p:cNvPr id="7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0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1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67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85720" y="500042"/>
            <a:ext cx="8643998" cy="77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采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用类似用队列求解迷宫问题的方法。这里设计的队列为非环形队列，队列的类型声明如下：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4348" y="1571612"/>
            <a:ext cx="7858180" cy="3522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snode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*pt;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存放当前结点指针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parent;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存放双亲结点在队列中的位置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非环形队列元素类型</a:t>
            </a:r>
          </a:p>
          <a:p>
            <a:pPr algn="l">
              <a:lnSpc>
                <a:spcPts val="2800"/>
              </a:lnSpc>
            </a:pPr>
            <a:endParaRPr 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data[MaxSize];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存放队列元素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front，rear;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队头指针和队尾指针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顺序队类型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8596" y="5341894"/>
            <a:ext cx="8143932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当找到一个叶子结点时，在队列中通过双亲结点的位置输出根结点到该叶子结点的逆路径。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68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00034" y="1000108"/>
            <a:ext cx="8001056" cy="3651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AllPath2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BTNode *p;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NodeType qelem;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QuType *qu;		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定义非非环形队列指针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qelem.pt=b; qelem.parent=-1;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创建根结点对应的队列元素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enQueue(qu，qelem);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根结点进队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500034" y="357166"/>
            <a:ext cx="33131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对应算法如下：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69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5105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4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.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层次遍历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层次遍历二叉树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1472" y="1428736"/>
            <a:ext cx="7358114" cy="2137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若二叉树非空（假设其高度为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），则：</a:t>
            </a:r>
          </a:p>
          <a:p>
            <a:pPr algn="l"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）访问根结点（第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层）；</a:t>
            </a:r>
          </a:p>
          <a:p>
            <a:pPr algn="l"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）从左到右访问第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层的所有结点；</a:t>
            </a:r>
          </a:p>
          <a:p>
            <a:pPr algn="l"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）从左到右访问第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层的所有结点、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层的所有结点。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4143380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层次序列的第一个结点是根结点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468313" y="692150"/>
            <a:ext cx="8247091" cy="4362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while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QueueEmpty(qu)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deQueue(qu，qelem);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出队元素在队中下标为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qu-&gt;front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p=qelem.pt;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qelem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(p-&gt;lchild==NULL &amp;&amp; p-&gt;rchild==NULL)  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k=qu-&gt;front;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到根结点的路径逆序列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while (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qu-&gt;data[k].parent!=-1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  printf("%c-&gt;"，qu-&gt;data[k].pt-&gt;data);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k=qu-&gt;data[k].parent;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printf("%c\n"，qu-&gt;data[k].pt-&gt;data);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70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358246" cy="4834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(p-&gt;lchild!=NULL)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qelem.pt=p-&gt;lchild;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创建左孩子对应的队列元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素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qelem.parent=qu-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&gt;front;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其双亲位置为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qu-&gt;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endParaRPr 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enQueue(qu，qelem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的左孩子进队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(p-&gt;rchild!=NULL)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qelem.pt=p-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&gt;rchild;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创建右孩子对应的队列元素  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qelem.parent=qu-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其双亲位置为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qu-&gt;front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enQueue(qu，qelem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的右孩子进队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71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2698740" y="642918"/>
            <a:ext cx="2587640" cy="2016125"/>
            <a:chOff x="1916094" y="2984511"/>
            <a:chExt cx="2587640" cy="2016125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274869" y="4424374"/>
              <a:ext cx="288925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2779694" y="3271849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389294" y="3224224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2203432" y="3848111"/>
              <a:ext cx="360362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346432" y="3876686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932219" y="3848111"/>
              <a:ext cx="287338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95594" y="2984511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490769" y="35591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571857" y="35591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916094" y="4135449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997182" y="4135449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490769" y="4640274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934" y="4135449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28728" y="714356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23"/>
          <p:cNvGrpSpPr/>
          <p:nvPr/>
        </p:nvGrpSpPr>
        <p:grpSpPr>
          <a:xfrm>
            <a:off x="1571604" y="2857496"/>
            <a:ext cx="3429024" cy="1458408"/>
            <a:chOff x="1571604" y="4714884"/>
            <a:chExt cx="3429024" cy="1458408"/>
          </a:xfrm>
          <a:scene3d>
            <a:camera prst="perspectiveRight"/>
            <a:lightRig rig="threePt" dir="t"/>
          </a:scene3d>
        </p:grpSpPr>
        <p:sp>
          <p:nvSpPr>
            <p:cNvPr id="22" name="TextBox 21"/>
            <p:cNvSpPr txBox="1"/>
            <p:nvPr/>
          </p:nvSpPr>
          <p:spPr>
            <a:xfrm>
              <a:off x="1571604" y="471488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</a:rPr>
                <a:t>输出结果：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5249962"/>
              <a:ext cx="2286016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zh-CN" altLang="en-US" sz="1800" b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  C  A</a:t>
              </a:r>
            </a:p>
            <a:p>
              <a:pPr algn="l"/>
              <a:r>
                <a:rPr lang="en-US" altLang="zh-CN" sz="1800" b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zh-CN" altLang="en-US" sz="1800" b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  C  A</a:t>
              </a:r>
            </a:p>
            <a:p>
              <a:pPr algn="l"/>
              <a:r>
                <a:rPr lang="en-US" altLang="zh-CN" sz="1800" b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lang="zh-CN" altLang="en-US" sz="1800" b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  D  B   A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72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857224" y="1571612"/>
            <a:ext cx="7637458" cy="4318325"/>
          </a:xfrm>
          <a:prstGeom prst="rect">
            <a:avLst/>
          </a:prstGeom>
          <a:solidFill>
            <a:schemeClr val="bg1"/>
          </a:solidFill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 marL="514350" indent="-514350" algn="l">
              <a:lnSpc>
                <a:spcPct val="15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将根结点进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队；</a:t>
            </a:r>
            <a:endParaRPr lang="en-US" altLang="zh-CN" sz="20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不空时循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环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此时队列元素个数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表示当前层的结点个数，做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次这样的操作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①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出队一个结点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，访问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②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它有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孩子结点，将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孩子结点进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③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有右孩子结点，将右孩子结点进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次操作后表示当前层次的结点访问完毕，此时队列中恰好包含下一层的全部结点，依次处理直到队列为空。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428604"/>
            <a:ext cx="8001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面的基本层次遍历中结点是一层一层地访问的，但无法判断某一层的结点何时访问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层次的层次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历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73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0"/>
          <p:cNvGrpSpPr/>
          <p:nvPr/>
        </p:nvGrpSpPr>
        <p:grpSpPr>
          <a:xfrm>
            <a:off x="2714612" y="3059668"/>
            <a:ext cx="3286148" cy="1369464"/>
            <a:chOff x="2500298" y="2845354"/>
            <a:chExt cx="3286148" cy="1369464"/>
          </a:xfrm>
        </p:grpSpPr>
        <p:sp>
          <p:nvSpPr>
            <p:cNvPr id="22" name="矩形 21"/>
            <p:cNvSpPr/>
            <p:nvPr/>
          </p:nvSpPr>
          <p:spPr bwMode="auto">
            <a:xfrm>
              <a:off x="2643174" y="3273982"/>
              <a:ext cx="3143272" cy="500066"/>
            </a:xfrm>
            <a:prstGeom prst="rect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7620" y="384548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队列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00298" y="284535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72066" y="284535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3" name="组合 22"/>
          <p:cNvGrpSpPr/>
          <p:nvPr/>
        </p:nvGrpSpPr>
        <p:grpSpPr>
          <a:xfrm>
            <a:off x="3187751" y="428604"/>
            <a:ext cx="2170067" cy="2016125"/>
            <a:chOff x="2357422" y="428604"/>
            <a:chExt cx="2170067" cy="2016125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605140" y="1868467"/>
              <a:ext cx="257019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3054217" y="715942"/>
              <a:ext cx="255607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596499" y="668317"/>
              <a:ext cx="268317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2541591" y="1292204"/>
              <a:ext cx="320567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3558370" y="1320779"/>
              <a:ext cx="255606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079469" y="1292204"/>
              <a:ext cx="255607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246275" y="428604"/>
              <a:ext cx="384117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797198" y="1003279"/>
              <a:ext cx="384117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758902" y="1003279"/>
              <a:ext cx="384117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57422" y="1579542"/>
              <a:ext cx="384117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330627" y="1579542"/>
              <a:ext cx="384117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797198" y="2084367"/>
              <a:ext cx="384117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143372" y="1579542"/>
              <a:ext cx="384117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85786" y="500042"/>
            <a:ext cx="785818" cy="857255"/>
            <a:chOff x="214282" y="142852"/>
            <a:chExt cx="1000100" cy="1071569"/>
          </a:xfrm>
        </p:grpSpPr>
        <p:sp>
          <p:nvSpPr>
            <p:cNvPr id="18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gray">
            <a:xfrm>
              <a:off x="317323" y="447840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4076604" y="447654"/>
            <a:ext cx="384117" cy="3603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2" name="Oval 11"/>
          <p:cNvSpPr>
            <a:spLocks noChangeArrowheads="1"/>
          </p:cNvSpPr>
          <p:nvPr/>
        </p:nvSpPr>
        <p:spPr bwMode="auto">
          <a:xfrm>
            <a:off x="3624310" y="1022329"/>
            <a:ext cx="384117" cy="3603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3" name="Oval 12"/>
          <p:cNvSpPr>
            <a:spLocks noChangeArrowheads="1"/>
          </p:cNvSpPr>
          <p:nvPr/>
        </p:nvSpPr>
        <p:spPr bwMode="auto">
          <a:xfrm>
            <a:off x="4596062" y="1012281"/>
            <a:ext cx="384117" cy="3603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4" name="Oval 13"/>
          <p:cNvSpPr>
            <a:spLocks noChangeArrowheads="1"/>
          </p:cNvSpPr>
          <p:nvPr/>
        </p:nvSpPr>
        <p:spPr bwMode="auto">
          <a:xfrm>
            <a:off x="3194582" y="1588544"/>
            <a:ext cx="384117" cy="3603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4167787" y="1588544"/>
            <a:ext cx="384117" cy="3603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6" name="Oval 15"/>
          <p:cNvSpPr>
            <a:spLocks noChangeArrowheads="1"/>
          </p:cNvSpPr>
          <p:nvPr/>
        </p:nvSpPr>
        <p:spPr bwMode="auto">
          <a:xfrm>
            <a:off x="3634358" y="2093369"/>
            <a:ext cx="384117" cy="3603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7" name="Oval 16"/>
          <p:cNvSpPr>
            <a:spLocks noChangeArrowheads="1"/>
          </p:cNvSpPr>
          <p:nvPr/>
        </p:nvSpPr>
        <p:spPr bwMode="auto">
          <a:xfrm>
            <a:off x="4980532" y="1588544"/>
            <a:ext cx="384117" cy="3603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86116" y="4714884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仿宋" pitchFamily="49" charset="-122"/>
                <a:ea typeface="仿宋" pitchFamily="49" charset="-122"/>
              </a:rPr>
              <a:t>各层次遍历完毕</a:t>
            </a:r>
            <a:endParaRPr lang="zh-CN" altLang="en-US" sz="20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74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1 -0.00069 L 0.20903 0.20727 L 0.22882 0.44738 L -0.11406 0.45177 " pathEditMode="relative" ptsTypes="AA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15 0.45455 L -0.40087 0.461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48 0.00208 L 0.08924 0.02267 L 0.16945 0.04303 L 0.2342 0.12954 L 0.26181 0.27157 L 0.26059 0.35045 L 0.23976 0.36965 L -0.01406 0.36664 " pathEditMode="relative" ptsTypes="AAAAAAAA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95235E-6 L 0.11424 0.05853 L 0.15504 0.20195 L 0.16823 0.32061 L 0.14774 0.36803 L -0.06979 0.36803 " pathEditMode="relative" rAng="0" ptsTypes="AAAA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6 0.36664 L -0.07569 0.36525 L -0.21076 0.3944 L -0.34913 0.4823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" y="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18E-6 L 0.10226 0.03216 L 0.25938 0.1654 L 0.27466 0.27389 L 0.11875 0.28707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" y="1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83 0.37081 L -0.16962 0.3722 L -0.29375 0.43812 L -0.39167 0.48346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0.01527 L 0.1585 0.12515 L 0.19253 0.21143 L 0.19027 0.28476 L 0.05399 0.28615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18E-6 L 0.09549 0.11265 L 0.11754 0.22554 L 0.10209 0.27666 L 0.01129 0.28268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54 0.29887 L -0.01337 0.29447 L -0.07257 0.30766 L -0.16718 0.42031 L -0.30347 0.49202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3 0.01596 L 0.10313 0.04071 L 0.25591 0.06708 L 0.28004 0.12584 L 0.27014 0.19315 L 0.19983 0.21073 " pathEditMode="relative" rAng="0" ptsTypes="AAAAAA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18 0.2954 L -0.02379 0.29239 L -0.14792 0.30858 L -0.19184 0.30558 L -0.34896 0.49734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" y="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28892 L -0.19914 0.29031 L -0.26823 0.29031 L -0.37275 0.49387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15 0.21259 L -0.13298 0.2186 L -0.21319 0.44252 L -0.35937 0.51145 " pathEditMode="relative" rAng="0" ptsTypes="AAAA"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" y="1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2928934"/>
            <a:ext cx="7929618" cy="22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LevelOrder1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	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分层次的层次遍历算法 </a:t>
            </a:r>
          </a:p>
          <a:p>
            <a:pPr algn="l">
              <a:lnSpc>
                <a:spcPts val="25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</a:t>
            </a:r>
            <a:endParaRPr lang="zh-CN" altLang="zh-CN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SqQueue *qu;</a:t>
            </a:r>
            <a:endParaRPr lang="zh-CN" altLang="zh-CN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InitQueue(qu);		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</a:p>
          <a:p>
            <a:pPr algn="l">
              <a:lnSpc>
                <a:spcPts val="25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curl=1;			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表示当前层次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初始化为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1) </a:t>
            </a:r>
            <a:endParaRPr lang="zh-CN" altLang="zh-CN" sz="17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enQueue(qu,b);		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根结点指针进入队列</a:t>
            </a:r>
            <a:endParaRPr lang="zh-CN" altLang="zh-CN" sz="17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71480"/>
            <a:ext cx="80724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假设二叉树采用二叉链存储，设计一个算法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层一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输出所有结点值。</a:t>
            </a:r>
            <a:endParaRPr lang="zh-CN" altLang="en-US" sz="2000"/>
          </a:p>
        </p:txBody>
      </p:sp>
      <p:grpSp>
        <p:nvGrpSpPr>
          <p:cNvPr id="13" name="组合 12"/>
          <p:cNvGrpSpPr/>
          <p:nvPr/>
        </p:nvGrpSpPr>
        <p:grpSpPr>
          <a:xfrm>
            <a:off x="1000100" y="1917693"/>
            <a:ext cx="4857784" cy="582613"/>
            <a:chOff x="928662" y="1785926"/>
            <a:chExt cx="4857784" cy="582613"/>
          </a:xfrm>
        </p:grpSpPr>
        <p:grpSp>
          <p:nvGrpSpPr>
            <p:cNvPr id="7" name="组合 6"/>
            <p:cNvGrpSpPr/>
            <p:nvPr/>
          </p:nvGrpSpPr>
          <p:grpSpPr>
            <a:xfrm>
              <a:off x="928662" y="1785926"/>
              <a:ext cx="722313" cy="582613"/>
              <a:chOff x="1774825" y="5489593"/>
              <a:chExt cx="722313" cy="582613"/>
            </a:xfrm>
          </p:grpSpPr>
          <p:sp>
            <p:nvSpPr>
              <p:cNvPr id="8" name="Text Box 13"/>
              <p:cNvSpPr>
                <a:spLocks noChangeArrowheads="1"/>
              </p:cNvSpPr>
              <p:nvPr/>
            </p:nvSpPr>
            <p:spPr bwMode="auto">
              <a:xfrm>
                <a:off x="2124075" y="5489593"/>
                <a:ext cx="373063" cy="461963"/>
              </a:xfrm>
              <a:prstGeom prst="rect">
                <a:avLst/>
              </a:prstGeom>
              <a:noFill/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eaLnBrk="0" hangingPunct="0"/>
                <a:r>
                  <a:rPr lang="ru-RU" altLang="zh-CN" sz="2400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1774825" y="5518173"/>
                <a:ext cx="544513" cy="554040"/>
                <a:chOff x="1019" y="1020"/>
                <a:chExt cx="399" cy="406"/>
              </a:xfrm>
            </p:grpSpPr>
            <p:pic>
              <p:nvPicPr>
                <p:cNvPr id="10" name="Picture 49" descr="阴影5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039" y="1380"/>
                  <a:ext cx="363" cy="46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88900" cap="sq">
                  <a:solidFill>
                    <a:srgbClr val="FFFFFF"/>
                  </a:solidFill>
                  <a:miter lim="800000"/>
                </a:ln>
                <a:effectLst>
                  <a:outerShdw blurRad="55000" dist="18000" dir="54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twoPt" dir="t">
                    <a:rot lat="0" lon="0" rev="7200000"/>
                  </a:lightRig>
                </a:scene3d>
                <a:sp3d>
                  <a:bevelT w="25400" h="19050"/>
                  <a:contourClr>
                    <a:srgbClr val="FFFFFF"/>
                  </a:contourClr>
                </a:sp3d>
              </p:spPr>
            </p:pic>
            <p:sp>
              <p:nvSpPr>
                <p:cNvPr id="11" name="AutoShape 8"/>
                <p:cNvSpPr>
                  <a:spLocks noChangeArrowheads="1"/>
                </p:cNvSpPr>
                <p:nvPr/>
              </p:nvSpPr>
              <p:spPr bwMode="auto">
                <a:xfrm>
                  <a:off x="1019" y="1020"/>
                  <a:ext cx="399" cy="370"/>
                </a:xfrm>
                <a:prstGeom prst="roundRect">
                  <a:avLst>
                    <a:gd name="adj" fmla="val 8380"/>
                  </a:avLst>
                </a:prstGeom>
                <a:gradFill rotWithShape="1">
                  <a:gsLst>
                    <a:gs pos="0">
                      <a:srgbClr val="8F0000"/>
                    </a:gs>
                    <a:gs pos="50000">
                      <a:srgbClr val="CF0001"/>
                    </a:gs>
                    <a:gs pos="100000">
                      <a:srgbClr val="F60004"/>
                    </a:gs>
                  </a:gsLst>
                  <a:lin ang="2700000"/>
                </a:gradFill>
                <a:ln w="9525" cap="flat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marL="342900" indent="-342900" algn="ctr">
                    <a:buFont typeface="Wingdings" pitchFamily="2" charset="2"/>
                    <a:buNone/>
                  </a:pPr>
                  <a:r>
                    <a:rPr lang="zh-CN" altLang="en-US" sz="2200" b="1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解</a:t>
                  </a:r>
                  <a:endParaRPr lang="ru-RU" altLang="zh-CN" sz="2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714480" y="1885882"/>
              <a:ext cx="407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采用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分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层次的层次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遍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历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思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路。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75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214282" y="428604"/>
            <a:ext cx="8715436" cy="5559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8000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!QueueEmpty(qu)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队不空时循环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printf("</a:t>
            </a:r>
            <a:r>
              <a:rPr lang="zh-CN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",curl); </a:t>
            </a:r>
            <a:endParaRPr lang="zh-CN" altLang="zh-CN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</a:t>
            </a:r>
            <a:r>
              <a:rPr lang="en-US" altLang="zh-CN" sz="1700" smtClean="0">
                <a:solidFill>
                  <a:srgbClr val="33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cnt=Count(qu)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求当前层次的结点个数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endParaRPr lang="zh-CN" altLang="zh-CN" sz="17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for(int i=0;i&lt;cnt;i++)	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zh-CN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次访问当前层的全部结点 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deQueue(qu,p);		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出队结点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zh-CN" sz="17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printf("%c ",p-&gt;data);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zh-CN" sz="17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(p-&gt;lchild!=NULL)	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有左孩子时将其进队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enQueue(qu,p-&gt;lchild);</a:t>
            </a:r>
            <a:endParaRPr lang="zh-CN" altLang="zh-CN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(p-&gt;rchild!=NULL) 	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有右孩子时将其进队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enQueue(qu,p-&gt;rchild);</a:t>
            </a:r>
            <a:endParaRPr lang="zh-CN" altLang="zh-CN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curl++;			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当前层访问完毕，进入下一层处理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printf("\n"); </a:t>
            </a:r>
            <a:endParaRPr lang="zh-CN" altLang="zh-CN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</a:t>
            </a:r>
            <a:endParaRPr lang="zh-CN" altLang="zh-CN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DestroyQueue(qu); 		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</a:t>
            </a:r>
          </a:p>
          <a:p>
            <a:pPr algn="l">
              <a:lnSpc>
                <a:spcPts val="24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7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76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2412988" y="642918"/>
            <a:ext cx="2301888" cy="2016125"/>
            <a:chOff x="1916094" y="2984511"/>
            <a:chExt cx="2587640" cy="2016125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274869" y="4424374"/>
              <a:ext cx="288925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2779694" y="3271849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389294" y="3224224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2203432" y="3848111"/>
              <a:ext cx="360362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3346432" y="3876686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932219" y="3848111"/>
              <a:ext cx="287338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95594" y="2984511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490769" y="35591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571857" y="35591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16094" y="4135449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997182" y="4135449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490769" y="4640274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071934" y="4135449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571736" y="3429000"/>
            <a:ext cx="2357454" cy="152191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 A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 B C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 D E F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 G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6" name="下箭头 65"/>
          <p:cNvSpPr/>
          <p:nvPr/>
        </p:nvSpPr>
        <p:spPr bwMode="auto">
          <a:xfrm>
            <a:off x="3500430" y="2786058"/>
            <a:ext cx="214314" cy="428628"/>
          </a:xfrm>
          <a:prstGeom prst="downArrow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77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84246" y="2285992"/>
            <a:ext cx="6788150" cy="2745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80000" bIns="180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69988" name="Text Box 4" descr="信纸"/>
          <p:cNvSpPr txBox="1">
            <a:spLocks noChangeArrowheads="1"/>
          </p:cNvSpPr>
          <p:nvPr/>
        </p:nvSpPr>
        <p:spPr bwMode="auto">
          <a:xfrm>
            <a:off x="468312" y="333375"/>
            <a:ext cx="6175390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7.5.2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先序、中序、后序遍历的递归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714348" y="1214422"/>
            <a:ext cx="5786478" cy="9078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由二叉树的三种遍历过程直接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得到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种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递归算法。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先序遍历的递归算法：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74733" y="1564144"/>
            <a:ext cx="6626225" cy="2600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857224" y="928670"/>
            <a:ext cx="388778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中序遍历的递归算法：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9</a:t>
            </a:fld>
            <a:r>
              <a:rPr lang="en-US" altLang="zh-CN" smtClean="0"/>
              <a:t>/77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med" len="med"/>
        </a:ln>
      </a:spPr>
      <a:bodyPr wrap="none"/>
      <a:lstStyle>
        <a:defPPr>
          <a:defRPr>
            <a:latin typeface="Times New Roman" pitchFamily="18" charset="0"/>
            <a:cs typeface="Times New Roman" pitchFamily="18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 w="28575">
          <a:solidFill>
            <a:srgbClr val="3366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4124</TotalTime>
  <Words>5420</Words>
  <Application>Microsoft Office PowerPoint</Application>
  <PresentationFormat>全屏显示(4:3)</PresentationFormat>
  <Paragraphs>1074</Paragraphs>
  <Slides>77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7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1291</cp:revision>
  <dcterms:created xsi:type="dcterms:W3CDTF">2004-04-08T11:59:15Z</dcterms:created>
  <dcterms:modified xsi:type="dcterms:W3CDTF">2021-05-08T23:56:35Z</dcterms:modified>
</cp:coreProperties>
</file>