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350" r:id="rId2"/>
    <p:sldId id="469" r:id="rId3"/>
    <p:sldId id="467" r:id="rId4"/>
    <p:sldId id="466" r:id="rId5"/>
    <p:sldId id="468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003300"/>
    <a:srgbClr val="FF0000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5F6E-0A71-4477-8BD7-71B34C09A78C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46DF-0FC8-4BA8-8D58-306502154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3176-EE8A-4C36-B360-47BA890D619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3176-EE8A-4C36-B360-47BA890D619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3176-EE8A-4C36-B360-47BA890D619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4D22D14-2240-46D4-8E7F-5554B7314E3C}" type="slidenum">
              <a:rPr lang="en-US" altLang="zh-CN" smtClean="0"/>
              <a:pPr/>
              <a:t>‹#›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3762-1DBD-455F-80ED-78C782AA4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1538" y="200024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每个结点值唯一（均为单个字符）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5984" y="271462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华文中宋" pitchFamily="2" charset="-122"/>
                <a:ea typeface="华文中宋" pitchFamily="2" charset="-122"/>
              </a:rPr>
              <a:t>给定若干个遍历序列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8926" y="385762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二叉树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357554" y="3214686"/>
            <a:ext cx="142876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3571868" y="328612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构造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2357422" y="571480"/>
            <a:ext cx="3786214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7.6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叉树的构造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85720" y="428604"/>
            <a:ext cx="8137525" cy="85741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　定理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7.2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任何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＞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不同结点的二叉树，都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可由它的中序序列和后序序列唯一地确定。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7118" y="2154204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后序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354106" y="2171666"/>
            <a:ext cx="33464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smtClean="0">
                <a:latin typeface="Consolas" pitchFamily="49" charset="0"/>
                <a:cs typeface="Consolas" pitchFamily="49" charset="0"/>
              </a:rPr>
              <a:t>-2 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428728" y="2593949"/>
            <a:ext cx="1143008" cy="1073157"/>
            <a:chOff x="1428728" y="3143248"/>
            <a:chExt cx="1143008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500165" y="3385408"/>
              <a:ext cx="1071571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2974964" y="2592362"/>
            <a:ext cx="1096970" cy="1350156"/>
            <a:chOff x="2974964" y="3141661"/>
            <a:chExt cx="1096970" cy="1350156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74964" y="3383821"/>
              <a:ext cx="1096970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410729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486275" y="2171666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783263" y="2189129"/>
            <a:ext cx="3060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i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34"/>
          <p:cNvGrpSpPr/>
          <p:nvPr/>
        </p:nvGrpSpPr>
        <p:grpSpPr>
          <a:xfrm>
            <a:off x="5857884" y="2592361"/>
            <a:ext cx="1071570" cy="1073158"/>
            <a:chOff x="5918219" y="3141660"/>
            <a:chExt cx="1071570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918219" y="3383821"/>
              <a:ext cx="1071570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37"/>
          <p:cNvGrpSpPr/>
          <p:nvPr/>
        </p:nvGrpSpPr>
        <p:grpSpPr>
          <a:xfrm>
            <a:off x="7561294" y="2592361"/>
            <a:ext cx="1082672" cy="1350157"/>
            <a:chOff x="7500958" y="3141660"/>
            <a:chExt cx="1082672" cy="1350157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500958" y="3383821"/>
              <a:ext cx="1082672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46"/>
          <p:cNvGrpSpPr/>
          <p:nvPr/>
        </p:nvGrpSpPr>
        <p:grpSpPr>
          <a:xfrm>
            <a:off x="4000496" y="1450941"/>
            <a:ext cx="4000528" cy="777875"/>
            <a:chOff x="4000496" y="2000240"/>
            <a:chExt cx="4000528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4000496" y="2000240"/>
              <a:ext cx="400052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23"/>
          <p:cNvGrpSpPr/>
          <p:nvPr/>
        </p:nvGrpSpPr>
        <p:grpSpPr>
          <a:xfrm>
            <a:off x="2079295" y="4424636"/>
            <a:ext cx="5850293" cy="1861884"/>
            <a:chOff x="2079295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429264"/>
              <a:ext cx="2143140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5" y="5208456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左子树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429264"/>
              <a:ext cx="220695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-2</a:t>
              </a:r>
              <a:endParaRPr lang="en-US" altLang="zh-CN" sz="1800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5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右子树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02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02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2844" y="428604"/>
            <a:ext cx="8893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。对应的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造该二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树。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428992" y="5929330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0430" y="1214422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GDBEFC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DGB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57686" y="185736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57554" y="3071810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72132" y="3071810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00628" y="400050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00826" y="400050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428860" y="400050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14678" y="492919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571869" y="2223221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830700" y="2116063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794717" y="3437667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23279" y="4437799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143505" y="3509105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5937989" y="3437667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3108" y="2568355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GD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DG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9322" y="2568355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EF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E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392567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G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0430" y="4782933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0020" y="3925677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67540" y="3925677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14282" y="1071546"/>
            <a:ext cx="8643998" cy="366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*post，char *in，int n)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  char r，*p;  int k;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r=*(post+n-1);		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b-&gt;data=r;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(p=in;p&lt;in+n;p++)		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中查找根结点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(*p==r) break;</a:t>
            </a:r>
            <a:endParaRPr lang="zh-CN" altLang="en-US" sz="1800" smtClean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中的下标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47863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42844" y="3071810"/>
            <a:ext cx="8001056" cy="1624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(post，in，k);	 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递归构造左子树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b-&gt;rchild=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(post+k，p+1，n-k-1);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递归构造右子树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5338" y="2643182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92867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1564967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solidFill>
                <a:srgbClr val="CC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643438" y="1961939"/>
            <a:ext cx="500066" cy="528026"/>
            <a:chOff x="4286248" y="1917489"/>
            <a:chExt cx="500066" cy="528026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4396580" y="205957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86248" y="2168516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2643174" y="419279"/>
            <a:ext cx="714380" cy="580829"/>
            <a:chOff x="2614599" y="614343"/>
            <a:chExt cx="714380" cy="580829"/>
          </a:xfrm>
        </p:grpSpPr>
        <p:cxnSp>
          <p:nvCxnSpPr>
            <p:cNvPr id="11" name="直接箭头连接符 10"/>
            <p:cNvCxnSpPr/>
            <p:nvPr/>
          </p:nvCxnSpPr>
          <p:spPr>
            <a:xfrm rot="5400000">
              <a:off x="2855107" y="105150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14599" y="614343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post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386261" y="347841"/>
            <a:ext cx="857256" cy="580829"/>
            <a:chOff x="4071934" y="642918"/>
            <a:chExt cx="857256" cy="580829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4383880" y="108007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71934" y="642918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post+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5214942" y="1961939"/>
            <a:ext cx="500066" cy="528026"/>
            <a:chOff x="4824414" y="1904789"/>
            <a:chExt cx="500066" cy="528026"/>
          </a:xfrm>
        </p:grpSpPr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896646" y="204687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24414" y="2155816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25"/>
          <p:cNvGrpSpPr/>
          <p:nvPr/>
        </p:nvGrpSpPr>
        <p:grpSpPr>
          <a:xfrm>
            <a:off x="2776525" y="1904789"/>
            <a:ext cx="500066" cy="585176"/>
            <a:chOff x="2838438" y="1904789"/>
            <a:chExt cx="500066" cy="585176"/>
          </a:xfrm>
        </p:grpSpPr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2929720" y="204687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38438" y="2212966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in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26"/>
          <p:cNvGrpSpPr/>
          <p:nvPr/>
        </p:nvGrpSpPr>
        <p:grpSpPr>
          <a:xfrm>
            <a:off x="2690798" y="1014396"/>
            <a:ext cx="1881202" cy="2271728"/>
            <a:chOff x="2690798" y="1014396"/>
            <a:chExt cx="1881202" cy="2271728"/>
          </a:xfrm>
        </p:grpSpPr>
        <p:sp>
          <p:nvSpPr>
            <p:cNvPr id="28" name="矩形 27"/>
            <p:cNvSpPr/>
            <p:nvPr/>
          </p:nvSpPr>
          <p:spPr>
            <a:xfrm>
              <a:off x="2857488" y="1014396"/>
              <a:ext cx="171451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857488" y="1609712"/>
              <a:ext cx="171451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90798" y="1357298"/>
              <a:ext cx="595318" cy="1928825"/>
            </a:xfrm>
            <a:custGeom>
              <a:avLst/>
              <a:gdLst>
                <a:gd name="connsiteX0" fmla="*/ 60325 w 898525"/>
                <a:gd name="connsiteY0" fmla="*/ 0 h 1838325"/>
                <a:gd name="connsiteX1" fmla="*/ 69850 w 898525"/>
                <a:gd name="connsiteY1" fmla="*/ 704850 h 1838325"/>
                <a:gd name="connsiteX2" fmla="*/ 479425 w 898525"/>
                <a:gd name="connsiteY2" fmla="*/ 1381125 h 1838325"/>
                <a:gd name="connsiteX3" fmla="*/ 898525 w 898525"/>
                <a:gd name="connsiteY3" fmla="*/ 1838325 h 1838325"/>
                <a:gd name="connsiteX0" fmla="*/ 270660 w 856458"/>
                <a:gd name="connsiteY0" fmla="*/ 0 h 1871677"/>
                <a:gd name="connsiteX1" fmla="*/ 27783 w 856458"/>
                <a:gd name="connsiteY1" fmla="*/ 738202 h 1871677"/>
                <a:gd name="connsiteX2" fmla="*/ 437358 w 856458"/>
                <a:gd name="connsiteY2" fmla="*/ 1414477 h 1871677"/>
                <a:gd name="connsiteX3" fmla="*/ 856458 w 856458"/>
                <a:gd name="connsiteY3" fmla="*/ 1871677 h 1871677"/>
                <a:gd name="connsiteX0" fmla="*/ 30163 w 615961"/>
                <a:gd name="connsiteY0" fmla="*/ 0 h 1871677"/>
                <a:gd name="connsiteX1" fmla="*/ 101600 w 615961"/>
                <a:gd name="connsiteY1" fmla="*/ 714380 h 1871677"/>
                <a:gd name="connsiteX2" fmla="*/ 196861 w 615961"/>
                <a:gd name="connsiteY2" fmla="*/ 1414477 h 1871677"/>
                <a:gd name="connsiteX3" fmla="*/ 615961 w 615961"/>
                <a:gd name="connsiteY3" fmla="*/ 1871677 h 1871677"/>
                <a:gd name="connsiteX0" fmla="*/ 30163 w 615961"/>
                <a:gd name="connsiteY0" fmla="*/ 0 h 1871677"/>
                <a:gd name="connsiteX1" fmla="*/ 101600 w 615961"/>
                <a:gd name="connsiteY1" fmla="*/ 714380 h 1871677"/>
                <a:gd name="connsiteX2" fmla="*/ 315914 w 615961"/>
                <a:gd name="connsiteY2" fmla="*/ 1357322 h 1871677"/>
                <a:gd name="connsiteX3" fmla="*/ 615961 w 615961"/>
                <a:gd name="connsiteY3" fmla="*/ 1871677 h 1871677"/>
                <a:gd name="connsiteX0" fmla="*/ 30163 w 387352"/>
                <a:gd name="connsiteY0" fmla="*/ 0 h 2000264"/>
                <a:gd name="connsiteX1" fmla="*/ 101600 w 387352"/>
                <a:gd name="connsiteY1" fmla="*/ 714380 h 2000264"/>
                <a:gd name="connsiteX2" fmla="*/ 315914 w 387352"/>
                <a:gd name="connsiteY2" fmla="*/ 1357322 h 2000264"/>
                <a:gd name="connsiteX3" fmla="*/ 387352 w 387352"/>
                <a:gd name="connsiteY3" fmla="*/ 2000264 h 2000264"/>
                <a:gd name="connsiteX0" fmla="*/ 30163 w 387352"/>
                <a:gd name="connsiteY0" fmla="*/ 0 h 2000264"/>
                <a:gd name="connsiteX1" fmla="*/ 101600 w 387352"/>
                <a:gd name="connsiteY1" fmla="*/ 714380 h 2000264"/>
                <a:gd name="connsiteX2" fmla="*/ 101600 w 387352"/>
                <a:gd name="connsiteY2" fmla="*/ 1428759 h 2000264"/>
                <a:gd name="connsiteX3" fmla="*/ 387352 w 387352"/>
                <a:gd name="connsiteY3" fmla="*/ 2000264 h 2000264"/>
                <a:gd name="connsiteX0" fmla="*/ 369097 w 726286"/>
                <a:gd name="connsiteY0" fmla="*/ 0 h 2000264"/>
                <a:gd name="connsiteX1" fmla="*/ 11906 w 726286"/>
                <a:gd name="connsiteY1" fmla="*/ 857255 h 2000264"/>
                <a:gd name="connsiteX2" fmla="*/ 440534 w 726286"/>
                <a:gd name="connsiteY2" fmla="*/ 1428759 h 2000264"/>
                <a:gd name="connsiteX3" fmla="*/ 726286 w 726286"/>
                <a:gd name="connsiteY3" fmla="*/ 2000264 h 2000264"/>
                <a:gd name="connsiteX0" fmla="*/ 381004 w 738193"/>
                <a:gd name="connsiteY0" fmla="*/ 0 h 2000264"/>
                <a:gd name="connsiteX1" fmla="*/ 23813 w 738193"/>
                <a:gd name="connsiteY1" fmla="*/ 857255 h 2000264"/>
                <a:gd name="connsiteX2" fmla="*/ 238127 w 738193"/>
                <a:gd name="connsiteY2" fmla="*/ 1571635 h 2000264"/>
                <a:gd name="connsiteX3" fmla="*/ 738193 w 738193"/>
                <a:gd name="connsiteY3" fmla="*/ 2000264 h 2000264"/>
                <a:gd name="connsiteX0" fmla="*/ 381004 w 595318"/>
                <a:gd name="connsiteY0" fmla="*/ 0 h 1928825"/>
                <a:gd name="connsiteX1" fmla="*/ 23813 w 595318"/>
                <a:gd name="connsiteY1" fmla="*/ 857255 h 1928825"/>
                <a:gd name="connsiteX2" fmla="*/ 238127 w 595318"/>
                <a:gd name="connsiteY2" fmla="*/ 1571635 h 1928825"/>
                <a:gd name="connsiteX3" fmla="*/ 595318 w 595318"/>
                <a:gd name="connsiteY3" fmla="*/ 1928825 h 19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8" h="1928825">
                  <a:moveTo>
                    <a:pt x="381004" y="0"/>
                  </a:moveTo>
                  <a:cubicBezTo>
                    <a:pt x="350841" y="237331"/>
                    <a:pt x="47626" y="595316"/>
                    <a:pt x="23813" y="857255"/>
                  </a:cubicBezTo>
                  <a:cubicBezTo>
                    <a:pt x="0" y="1119194"/>
                    <a:pt x="142876" y="1393040"/>
                    <a:pt x="238127" y="1571635"/>
                  </a:cubicBezTo>
                  <a:cubicBezTo>
                    <a:pt x="333378" y="1750230"/>
                    <a:pt x="454824" y="1794681"/>
                    <a:pt x="595318" y="1928825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143240" y="1962150"/>
              <a:ext cx="714380" cy="1323974"/>
            </a:xfrm>
            <a:custGeom>
              <a:avLst/>
              <a:gdLst>
                <a:gd name="connsiteX0" fmla="*/ 0 w 828675"/>
                <a:gd name="connsiteY0" fmla="*/ 0 h 1257300"/>
                <a:gd name="connsiteX1" fmla="*/ 114300 w 828675"/>
                <a:gd name="connsiteY1" fmla="*/ 419100 h 1257300"/>
                <a:gd name="connsiteX2" fmla="*/ 409575 w 828675"/>
                <a:gd name="connsiteY2" fmla="*/ 895350 h 1257300"/>
                <a:gd name="connsiteX3" fmla="*/ 828675 w 828675"/>
                <a:gd name="connsiteY3" fmla="*/ 1257300 h 1257300"/>
                <a:gd name="connsiteX0" fmla="*/ 0 w 500066"/>
                <a:gd name="connsiteY0" fmla="*/ 0 h 1323974"/>
                <a:gd name="connsiteX1" fmla="*/ 114300 w 500066"/>
                <a:gd name="connsiteY1" fmla="*/ 419100 h 1323974"/>
                <a:gd name="connsiteX2" fmla="*/ 409575 w 500066"/>
                <a:gd name="connsiteY2" fmla="*/ 895350 h 1323974"/>
                <a:gd name="connsiteX3" fmla="*/ 500066 w 500066"/>
                <a:gd name="connsiteY3" fmla="*/ 1323974 h 1323974"/>
                <a:gd name="connsiteX0" fmla="*/ 0 w 500066"/>
                <a:gd name="connsiteY0" fmla="*/ 0 h 1323974"/>
                <a:gd name="connsiteX1" fmla="*/ 114300 w 500066"/>
                <a:gd name="connsiteY1" fmla="*/ 419100 h 1323974"/>
                <a:gd name="connsiteX2" fmla="*/ 214314 w 500066"/>
                <a:gd name="connsiteY2" fmla="*/ 966784 h 1323974"/>
                <a:gd name="connsiteX3" fmla="*/ 500066 w 500066"/>
                <a:gd name="connsiteY3" fmla="*/ 1323974 h 1323974"/>
                <a:gd name="connsiteX0" fmla="*/ 0 w 500066"/>
                <a:gd name="connsiteY0" fmla="*/ 0 h 1323974"/>
                <a:gd name="connsiteX1" fmla="*/ 71438 w 500066"/>
                <a:gd name="connsiteY1" fmla="*/ 466718 h 1323974"/>
                <a:gd name="connsiteX2" fmla="*/ 214314 w 500066"/>
                <a:gd name="connsiteY2" fmla="*/ 966784 h 1323974"/>
                <a:gd name="connsiteX3" fmla="*/ 500066 w 500066"/>
                <a:gd name="connsiteY3" fmla="*/ 1323974 h 1323974"/>
                <a:gd name="connsiteX0" fmla="*/ 0 w 714380"/>
                <a:gd name="connsiteY0" fmla="*/ 0 h 1395412"/>
                <a:gd name="connsiteX1" fmla="*/ 71438 w 714380"/>
                <a:gd name="connsiteY1" fmla="*/ 466718 h 1395412"/>
                <a:gd name="connsiteX2" fmla="*/ 214314 w 714380"/>
                <a:gd name="connsiteY2" fmla="*/ 966784 h 1395412"/>
                <a:gd name="connsiteX3" fmla="*/ 714380 w 714380"/>
                <a:gd name="connsiteY3" fmla="*/ 1395412 h 1395412"/>
                <a:gd name="connsiteX0" fmla="*/ 0 w 714380"/>
                <a:gd name="connsiteY0" fmla="*/ 0 h 1395412"/>
                <a:gd name="connsiteX1" fmla="*/ 71438 w 714380"/>
                <a:gd name="connsiteY1" fmla="*/ 466718 h 1395412"/>
                <a:gd name="connsiteX2" fmla="*/ 428628 w 714380"/>
                <a:gd name="connsiteY2" fmla="*/ 895346 h 1395412"/>
                <a:gd name="connsiteX3" fmla="*/ 714380 w 714380"/>
                <a:gd name="connsiteY3" fmla="*/ 1395412 h 1395412"/>
                <a:gd name="connsiteX0" fmla="*/ 0 w 714380"/>
                <a:gd name="connsiteY0" fmla="*/ 0 h 1395412"/>
                <a:gd name="connsiteX1" fmla="*/ 214314 w 714380"/>
                <a:gd name="connsiteY1" fmla="*/ 466718 h 1395412"/>
                <a:gd name="connsiteX2" fmla="*/ 428628 w 714380"/>
                <a:gd name="connsiteY2" fmla="*/ 895346 h 1395412"/>
                <a:gd name="connsiteX3" fmla="*/ 714380 w 714380"/>
                <a:gd name="connsiteY3" fmla="*/ 1395412 h 1395412"/>
                <a:gd name="connsiteX0" fmla="*/ 0 w 714380"/>
                <a:gd name="connsiteY0" fmla="*/ 0 h 1323974"/>
                <a:gd name="connsiteX1" fmla="*/ 214314 w 714380"/>
                <a:gd name="connsiteY1" fmla="*/ 466718 h 1323974"/>
                <a:gd name="connsiteX2" fmla="*/ 428628 w 714380"/>
                <a:gd name="connsiteY2" fmla="*/ 895346 h 1323974"/>
                <a:gd name="connsiteX3" fmla="*/ 714380 w 714380"/>
                <a:gd name="connsiteY3" fmla="*/ 1323974 h 1323974"/>
                <a:gd name="connsiteX0" fmla="*/ 0 w 714380"/>
                <a:gd name="connsiteY0" fmla="*/ 0 h 1323974"/>
                <a:gd name="connsiteX1" fmla="*/ 214314 w 714380"/>
                <a:gd name="connsiteY1" fmla="*/ 466718 h 1323974"/>
                <a:gd name="connsiteX2" fmla="*/ 428628 w 714380"/>
                <a:gd name="connsiteY2" fmla="*/ 895346 h 1323974"/>
                <a:gd name="connsiteX3" fmla="*/ 714380 w 714380"/>
                <a:gd name="connsiteY3" fmla="*/ 1323974 h 13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80" h="1323974">
                  <a:moveTo>
                    <a:pt x="0" y="0"/>
                  </a:moveTo>
                  <a:cubicBezTo>
                    <a:pt x="23019" y="134937"/>
                    <a:pt x="142876" y="317494"/>
                    <a:pt x="214314" y="466718"/>
                  </a:cubicBezTo>
                  <a:cubicBezTo>
                    <a:pt x="285752" y="615942"/>
                    <a:pt x="345284" y="752470"/>
                    <a:pt x="428628" y="895346"/>
                  </a:cubicBezTo>
                  <a:cubicBezTo>
                    <a:pt x="511972" y="1038222"/>
                    <a:pt x="535792" y="1074738"/>
                    <a:pt x="714380" y="1323974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31"/>
          <p:cNvGrpSpPr/>
          <p:nvPr/>
        </p:nvGrpSpPr>
        <p:grpSpPr>
          <a:xfrm>
            <a:off x="3643306" y="1000108"/>
            <a:ext cx="3643338" cy="2714644"/>
            <a:chOff x="3643306" y="1000108"/>
            <a:chExt cx="3643338" cy="2714644"/>
          </a:xfrm>
        </p:grpSpPr>
        <p:sp>
          <p:nvSpPr>
            <p:cNvPr id="33" name="矩形 32"/>
            <p:cNvSpPr/>
            <p:nvPr/>
          </p:nvSpPr>
          <p:spPr>
            <a:xfrm>
              <a:off x="4724924" y="1000108"/>
              <a:ext cx="1857388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153552" y="1571612"/>
              <a:ext cx="213309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643306" y="1357298"/>
              <a:ext cx="1214446" cy="2286016"/>
            </a:xfrm>
            <a:custGeom>
              <a:avLst/>
              <a:gdLst>
                <a:gd name="connsiteX0" fmla="*/ 762000 w 762000"/>
                <a:gd name="connsiteY0" fmla="*/ 0 h 2247900"/>
                <a:gd name="connsiteX1" fmla="*/ 247650 w 762000"/>
                <a:gd name="connsiteY1" fmla="*/ 1085850 h 2247900"/>
                <a:gd name="connsiteX2" fmla="*/ 0 w 762000"/>
                <a:gd name="connsiteY2" fmla="*/ 2247900 h 2247900"/>
                <a:gd name="connsiteX0" fmla="*/ 895352 w 895352"/>
                <a:gd name="connsiteY0" fmla="*/ 0 h 2314590"/>
                <a:gd name="connsiteX1" fmla="*/ 247650 w 895352"/>
                <a:gd name="connsiteY1" fmla="*/ 1152540 h 2314590"/>
                <a:gd name="connsiteX2" fmla="*/ 0 w 895352"/>
                <a:gd name="connsiteY2" fmla="*/ 2314590 h 2314590"/>
                <a:gd name="connsiteX0" fmla="*/ 895352 w 895352"/>
                <a:gd name="connsiteY0" fmla="*/ 0 h 2243152"/>
                <a:gd name="connsiteX1" fmla="*/ 247650 w 895352"/>
                <a:gd name="connsiteY1" fmla="*/ 1081102 h 2243152"/>
                <a:gd name="connsiteX2" fmla="*/ 0 w 895352"/>
                <a:gd name="connsiteY2" fmla="*/ 2243152 h 2243152"/>
                <a:gd name="connsiteX0" fmla="*/ 1214446 w 1214446"/>
                <a:gd name="connsiteY0" fmla="*/ 0 h 2286016"/>
                <a:gd name="connsiteX1" fmla="*/ 566744 w 1214446"/>
                <a:gd name="connsiteY1" fmla="*/ 1081102 h 2286016"/>
                <a:gd name="connsiteX2" fmla="*/ 0 w 1214446"/>
                <a:gd name="connsiteY2" fmla="*/ 2286016 h 228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446" h="2286016">
                  <a:moveTo>
                    <a:pt x="1214446" y="0"/>
                  </a:moveTo>
                  <a:cubicBezTo>
                    <a:pt x="1020771" y="355600"/>
                    <a:pt x="769152" y="700099"/>
                    <a:pt x="566744" y="1081102"/>
                  </a:cubicBezTo>
                  <a:cubicBezTo>
                    <a:pt x="364336" y="1462105"/>
                    <a:pt x="60325" y="1892316"/>
                    <a:pt x="0" y="2286016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357686" y="1928802"/>
              <a:ext cx="950919" cy="1785950"/>
            </a:xfrm>
            <a:custGeom>
              <a:avLst/>
              <a:gdLst>
                <a:gd name="connsiteX0" fmla="*/ 704850 w 749300"/>
                <a:gd name="connsiteY0" fmla="*/ 0 h 1666875"/>
                <a:gd name="connsiteX1" fmla="*/ 695325 w 749300"/>
                <a:gd name="connsiteY1" fmla="*/ 533400 h 1666875"/>
                <a:gd name="connsiteX2" fmla="*/ 381000 w 749300"/>
                <a:gd name="connsiteY2" fmla="*/ 1285875 h 1666875"/>
                <a:gd name="connsiteX3" fmla="*/ 0 w 749300"/>
                <a:gd name="connsiteY3" fmla="*/ 1666875 h 1666875"/>
                <a:gd name="connsiteX0" fmla="*/ 352429 w 700087"/>
                <a:gd name="connsiteY0" fmla="*/ 0 h 1671648"/>
                <a:gd name="connsiteX1" fmla="*/ 695325 w 700087"/>
                <a:gd name="connsiteY1" fmla="*/ 538173 h 1671648"/>
                <a:gd name="connsiteX2" fmla="*/ 381000 w 700087"/>
                <a:gd name="connsiteY2" fmla="*/ 1290648 h 1671648"/>
                <a:gd name="connsiteX3" fmla="*/ 0 w 700087"/>
                <a:gd name="connsiteY3" fmla="*/ 1671648 h 1671648"/>
                <a:gd name="connsiteX0" fmla="*/ 352429 w 451645"/>
                <a:gd name="connsiteY0" fmla="*/ 0 h 1671648"/>
                <a:gd name="connsiteX1" fmla="*/ 423868 w 451645"/>
                <a:gd name="connsiteY1" fmla="*/ 642942 h 1671648"/>
                <a:gd name="connsiteX2" fmla="*/ 381000 w 451645"/>
                <a:gd name="connsiteY2" fmla="*/ 1290648 h 1671648"/>
                <a:gd name="connsiteX3" fmla="*/ 0 w 451645"/>
                <a:gd name="connsiteY3" fmla="*/ 1671648 h 1671648"/>
                <a:gd name="connsiteX0" fmla="*/ 495306 w 517531"/>
                <a:gd name="connsiteY0" fmla="*/ 0 h 1671648"/>
                <a:gd name="connsiteX1" fmla="*/ 423868 w 517531"/>
                <a:gd name="connsiteY1" fmla="*/ 642942 h 1671648"/>
                <a:gd name="connsiteX2" fmla="*/ 381000 w 517531"/>
                <a:gd name="connsiteY2" fmla="*/ 1290648 h 1671648"/>
                <a:gd name="connsiteX3" fmla="*/ 0 w 517531"/>
                <a:gd name="connsiteY3" fmla="*/ 1671648 h 1671648"/>
                <a:gd name="connsiteX0" fmla="*/ 495306 w 517531"/>
                <a:gd name="connsiteY0" fmla="*/ 0 h 1671648"/>
                <a:gd name="connsiteX1" fmla="*/ 423868 w 517531"/>
                <a:gd name="connsiteY1" fmla="*/ 642942 h 1671648"/>
                <a:gd name="connsiteX2" fmla="*/ 280992 w 517531"/>
                <a:gd name="connsiteY2" fmla="*/ 1285884 h 1671648"/>
                <a:gd name="connsiteX3" fmla="*/ 0 w 517531"/>
                <a:gd name="connsiteY3" fmla="*/ 1671648 h 1671648"/>
                <a:gd name="connsiteX0" fmla="*/ 928694 w 950919"/>
                <a:gd name="connsiteY0" fmla="*/ 0 h 1785950"/>
                <a:gd name="connsiteX1" fmla="*/ 857256 w 950919"/>
                <a:gd name="connsiteY1" fmla="*/ 642942 h 1785950"/>
                <a:gd name="connsiteX2" fmla="*/ 714380 w 950919"/>
                <a:gd name="connsiteY2" fmla="*/ 1285884 h 1785950"/>
                <a:gd name="connsiteX3" fmla="*/ 0 w 950919"/>
                <a:gd name="connsiteY3" fmla="*/ 1785950 h 1785950"/>
                <a:gd name="connsiteX0" fmla="*/ 928694 w 950919"/>
                <a:gd name="connsiteY0" fmla="*/ 0 h 1785950"/>
                <a:gd name="connsiteX1" fmla="*/ 857256 w 950919"/>
                <a:gd name="connsiteY1" fmla="*/ 642942 h 1785950"/>
                <a:gd name="connsiteX2" fmla="*/ 428628 w 950919"/>
                <a:gd name="connsiteY2" fmla="*/ 1357322 h 1785950"/>
                <a:gd name="connsiteX3" fmla="*/ 0 w 950919"/>
                <a:gd name="connsiteY3" fmla="*/ 1785950 h 17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919" h="1785950">
                  <a:moveTo>
                    <a:pt x="928694" y="0"/>
                  </a:moveTo>
                  <a:cubicBezTo>
                    <a:pt x="950919" y="159544"/>
                    <a:pt x="940600" y="416722"/>
                    <a:pt x="857256" y="642942"/>
                  </a:cubicBezTo>
                  <a:cubicBezTo>
                    <a:pt x="773912" y="869162"/>
                    <a:pt x="571504" y="1166821"/>
                    <a:pt x="428628" y="1357322"/>
                  </a:cubicBezTo>
                  <a:cubicBezTo>
                    <a:pt x="285752" y="1547823"/>
                    <a:pt x="132556" y="1689906"/>
                    <a:pt x="0" y="1785950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282" y="428604"/>
            <a:ext cx="86058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7.19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142976" y="1253811"/>
            <a:ext cx="7286676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二叉树的顺序存储结构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返回创建的以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为根结点的二叉链存储结构。</a:t>
            </a: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返回创建的二叉链存储结构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514892"/>
            <a:ext cx="8208962" cy="1628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的结点为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</a:p>
          <a:p>
            <a:pPr algn="l">
              <a:lnSpc>
                <a:spcPts val="2200"/>
              </a:lnSpc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5786446" y="2500306"/>
            <a:ext cx="1643074" cy="1714512"/>
            <a:chOff x="6143636" y="2143116"/>
            <a:chExt cx="1643074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29520" y="214311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2"/>
          <p:cNvGrpSpPr/>
          <p:nvPr/>
        </p:nvGrpSpPr>
        <p:grpSpPr>
          <a:xfrm>
            <a:off x="1428728" y="2857496"/>
            <a:ext cx="2571768" cy="857256"/>
            <a:chOff x="1428728" y="2428868"/>
            <a:chExt cx="2571768" cy="857256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240" y="2701349"/>
              <a:ext cx="857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3200"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3214686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2910" y="40290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递归模型：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8596" y="1203313"/>
            <a:ext cx="722313" cy="582613"/>
            <a:chOff x="1774825" y="5489593"/>
            <a:chExt cx="722313" cy="582613"/>
          </a:xfrm>
        </p:grpSpPr>
        <p:sp>
          <p:nvSpPr>
            <p:cNvPr id="2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285721" y="1125538"/>
            <a:ext cx="8001056" cy="4065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(SqBTree 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i&gt;MaxSize) return NULL;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]==‘#’)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空结点时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00034" y="571480"/>
            <a:ext cx="28575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40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143932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"btree.cpp"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char Elemtype;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ElemType SqBTree[MaxSize];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*trans(SqBTree a,int i)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SqBTree a="0ABCD#EF##G####################";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(a,1);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072074"/>
            <a:ext cx="326741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>
          <a:xfrm>
            <a:off x="3714744" y="4572008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14348" y="3143248"/>
            <a:ext cx="7696195" cy="175699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具有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个结点的二叉树，采用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二叉链存储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时，每个结点有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域，总共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个指针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其中只有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个结点被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有效指针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指向，即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个非空指针域。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所以共有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个空链域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642910" y="1571612"/>
            <a:ext cx="424815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索二叉树的概念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4288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2357422" y="500042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索二叉树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4640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采用某种方法遍历二叉树的结果是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一个结点的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线性序列。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修改空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链域改为存放指向结点的前驱和后继结点的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地址。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这样的指向该线性序列中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的“前驱”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和“后继”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的指针，称作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线索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线索的过程称为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线索化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线索化的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二叉树称为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线索二叉树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显然线索二叉树与采用的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方法相关，有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线索二叉树、中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线索二叉树和后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线索二叉树。</a:t>
            </a:r>
            <a:endParaRPr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线索二叉树的目的是提高该遍历过程的效率。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相关概念：</a:t>
            </a:r>
            <a:endParaRPr lang="zh-CN" altLang="en-US" sz="2000" spc="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569221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/>
                <a:gridCol w="1360487"/>
                <a:gridCol w="1358900"/>
                <a:gridCol w="1360488"/>
                <a:gridCol w="13604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ltag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lchild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rchild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rtag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组合 10"/>
          <p:cNvGrpSpPr/>
          <p:nvPr/>
        </p:nvGrpSpPr>
        <p:grpSpPr>
          <a:xfrm>
            <a:off x="1185864" y="1250564"/>
            <a:ext cx="6672284" cy="812530"/>
            <a:chOff x="1185864" y="1250564"/>
            <a:chExt cx="6672284" cy="812530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185864" y="1559470"/>
              <a:ext cx="13858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左标志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857784" cy="812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向左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孩子结点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指向前驱结点，即</a:t>
              </a:r>
              <a:r>
                <a:rPr kumimoji="1"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11"/>
          <p:cNvGrpSpPr/>
          <p:nvPr/>
        </p:nvGrpSpPr>
        <p:grpSpPr>
          <a:xfrm>
            <a:off x="1185864" y="2465010"/>
            <a:ext cx="7029474" cy="812530"/>
            <a:chOff x="1185864" y="2465010"/>
            <a:chExt cx="7029474" cy="812530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85864" y="2702478"/>
              <a:ext cx="14573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右标志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rtag</a:t>
              </a:r>
              <a:endPara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5156225" cy="812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向右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孩子结点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后继结点，即</a:t>
              </a:r>
              <a:r>
                <a:rPr kumimoji="1"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7500990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为了方便算法设计，在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个头结点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928662" y="1142984"/>
            <a:ext cx="7358114" cy="134393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同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棵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二叉树具有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唯一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先序序列、中序序列和后序序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但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不同的二叉树可能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具有相同的先序序列、中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序列或后序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序列。　　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85786" y="571480"/>
            <a:ext cx="8572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071538" y="2714620"/>
            <a:ext cx="7091412" cy="2357454"/>
            <a:chOff x="857224" y="3929066"/>
            <a:chExt cx="7091412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4857752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62620" y="5126608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先序序列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均为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00034" y="1530633"/>
            <a:ext cx="6929486" cy="2827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5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ltag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树结点类型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 </a:t>
            </a:r>
            <a:endParaRPr kumimoji="1" lang="zh-CN" altLang="en-US" sz="18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化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二叉树中结点的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A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B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D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G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58"/>
          <p:cNvGrpSpPr/>
          <p:nvPr/>
        </p:nvGrpSpPr>
        <p:grpSpPr>
          <a:xfrm>
            <a:off x="3631448" y="223838"/>
            <a:ext cx="1300915" cy="792162"/>
            <a:chOff x="3631448" y="223838"/>
            <a:chExt cx="1300915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1448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线索</a:t>
            </a:r>
            <a:r>
              <a:rPr kumimoji="1"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</a:t>
            </a:r>
            <a:r>
              <a:rPr kumimoji="1"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叉树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一个头结点 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71472" y="1314378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sz="20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371477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7.7.2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线索化二叉树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中序线索二叉树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为例，讨论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2000240"/>
            <a:ext cx="7715304" cy="1936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以该遍历方法遍历一棵二叉树。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在遍历的过程中，检查当前访问结点的左、右指针域是否为空：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ts val="3200"/>
              </a:lnSpc>
              <a:spcBef>
                <a:spcPts val="600"/>
              </a:spcBef>
              <a:buBlip>
                <a:blip r:embed="rId5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如果左指针域为空，将它改为指向前驱结点的线索；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5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如果右指针域为空，将它改为指向后继结点的线索。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031060" cy="193383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CreatThread(b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：对以二叉链存储的二叉树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进行中序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化，并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返回线索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后头结点的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Thread(p)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算法：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二叉树子树的中序线索化。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9" y="857232"/>
            <a:ext cx="3786214" cy="49244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建立中序线索二叉树的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算法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357158" y="928670"/>
            <a:ext cx="8429684" cy="148980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08000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总是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当前线索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全局变量，指向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刚刚访问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过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结点是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结点的中序前驱结点，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结点是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结点的中序后继结点。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285728"/>
            <a:ext cx="3643338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sz="2000" dirty="0" smtClean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的前驱结点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后继结点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6" name="组合 28"/>
          <p:cNvGrpSpPr/>
          <p:nvPr/>
        </p:nvGrpSpPr>
        <p:grpSpPr>
          <a:xfrm>
            <a:off x="2273293" y="4781550"/>
            <a:ext cx="2084393" cy="1047353"/>
            <a:chOff x="1701789" y="4781550"/>
            <a:chExt cx="2084393" cy="1047353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rchild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后继线索</a:t>
              </a:r>
            </a:p>
          </p:txBody>
        </p:sp>
      </p:grpSp>
      <p:grpSp>
        <p:nvGrpSpPr>
          <p:cNvPr id="7" name="组合 29"/>
          <p:cNvGrpSpPr/>
          <p:nvPr/>
        </p:nvGrpSpPr>
        <p:grpSpPr>
          <a:xfrm>
            <a:off x="4929190" y="4799013"/>
            <a:ext cx="1990749" cy="996553"/>
            <a:chOff x="5357818" y="4799013"/>
            <a:chExt cx="1990749" cy="996553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lchild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，改为前驱线索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D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390761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中序线索</a:t>
            </a:r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化演示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中序线索树建立完毕</a:t>
            </a:r>
          </a:p>
        </p:txBody>
      </p:sp>
      <p:grpSp>
        <p:nvGrpSpPr>
          <p:cNvPr id="11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p=NULL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237564" cy="1949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*pre;		   		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中序线索化二叉树</a:t>
            </a: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*root;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989261" y="3335352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///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3421061" y="3335352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3854448" y="3335352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2989261" y="3767152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3636961" y="3767152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3989393" y="3922721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2989261" y="4708539"/>
            <a:ext cx="1296987" cy="792163"/>
            <a:chOff x="2290" y="1010"/>
            <a:chExt cx="817" cy="49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46253" y="4922853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4815" y="3494093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头结点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14282" y="264509"/>
            <a:ext cx="8501122" cy="373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root-&gt;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pre=root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的前驱结点，供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后加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=pre;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54013" y="4192631"/>
            <a:ext cx="7204135" cy="2308203"/>
            <a:chOff x="582575" y="4000504"/>
            <a:chExt cx="7204135" cy="2308203"/>
          </a:xfrm>
        </p:grpSpPr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3203575" y="4000504"/>
              <a:ext cx="12969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3635375" y="4000504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35"/>
            <p:cNvSpPr>
              <a:spLocks noChangeShapeType="1"/>
            </p:cNvSpPr>
            <p:nvPr/>
          </p:nvSpPr>
          <p:spPr bwMode="auto">
            <a:xfrm>
              <a:off x="4068762" y="4000504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03575" y="4432304"/>
              <a:ext cx="129698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3851275" y="4432304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Group 73"/>
            <p:cNvGrpSpPr>
              <a:grpSpLocks/>
            </p:cNvGrpSpPr>
            <p:nvPr/>
          </p:nvGrpSpPr>
          <p:grpSpPr bwMode="auto">
            <a:xfrm>
              <a:off x="1643042" y="5373691"/>
              <a:ext cx="1296987" cy="792163"/>
              <a:chOff x="2290" y="1010"/>
              <a:chExt cx="817" cy="499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2290" y="1010"/>
                <a:ext cx="817" cy="2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0  </a:t>
                </a:r>
                <a:r>
                  <a:rPr lang="en-US" altLang="zh-CN" sz="1800" i="1" smtClean="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A</a:t>
                </a:r>
                <a:r>
                  <a:rPr lang="en-US" altLang="zh-CN" sz="1800" smtClean="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  </a:t>
                </a:r>
                <a:r>
                  <a:rPr lang="en-US" altLang="zh-CN" sz="1800" dirty="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2562" y="1010"/>
                <a:ext cx="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2835" y="1010"/>
                <a:ext cx="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2290" y="1282"/>
                <a:ext cx="81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698" y="1282"/>
                <a:ext cx="0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82575" y="5588005"/>
              <a:ext cx="989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根结点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4159245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头结点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4726007" y="5380036"/>
              <a:ext cx="1296987" cy="792163"/>
              <a:chOff x="2290" y="1010"/>
              <a:chExt cx="817" cy="499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2290" y="1010"/>
                <a:ext cx="817" cy="2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  </a:t>
                </a:r>
                <a:r>
                  <a:rPr lang="en-US" altLang="zh-CN" sz="1800" i="1" smtClean="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F</a:t>
                </a:r>
                <a:r>
                  <a:rPr lang="en-US" altLang="zh-CN" sz="1800" smtClean="0">
                    <a:solidFill>
                      <a:srgbClr val="3333FF"/>
                    </a:solidFill>
                    <a:latin typeface="Consolas" pitchFamily="49" charset="0"/>
                    <a:ea typeface="黑体" pitchFamily="2" charset="-122"/>
                    <a:cs typeface="Consolas" pitchFamily="49" charset="0"/>
                  </a:rPr>
                  <a:t>  1</a:t>
                </a:r>
                <a:endPara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endParaRPr>
              </a:p>
            </p:txBody>
          </p:sp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>
                <a:off x="2562" y="1010"/>
                <a:ext cx="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>
                <a:off x="2835" y="1010"/>
                <a:ext cx="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2290" y="1282"/>
                <a:ext cx="81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2698" y="1282"/>
                <a:ext cx="0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05672" y="5600658"/>
              <a:ext cx="1481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最后结点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2821769" y="4629937"/>
              <a:ext cx="785818" cy="71438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29190" y="466565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8" idx="2"/>
            </p:cNvCxnSpPr>
            <p:nvPr/>
          </p:nvCxnSpPr>
          <p:spPr>
            <a:xfrm rot="16200000" flipH="1">
              <a:off x="5113856" y="5136074"/>
              <a:ext cx="345048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4500562" y="4258453"/>
              <a:ext cx="1714512" cy="2050254"/>
            </a:xfrm>
            <a:custGeom>
              <a:avLst/>
              <a:gdLst>
                <a:gd name="connsiteX0" fmla="*/ 1038225 w 1563687"/>
                <a:gd name="connsiteY0" fmla="*/ 1709737 h 2057399"/>
                <a:gd name="connsiteX1" fmla="*/ 1304925 w 1563687"/>
                <a:gd name="connsiteY1" fmla="*/ 1957387 h 2057399"/>
                <a:gd name="connsiteX2" fmla="*/ 1562100 w 1563687"/>
                <a:gd name="connsiteY2" fmla="*/ 1843087 h 2057399"/>
                <a:gd name="connsiteX3" fmla="*/ 1314450 w 1563687"/>
                <a:gd name="connsiteY3" fmla="*/ 671512 h 2057399"/>
                <a:gd name="connsiteX4" fmla="*/ 552450 w 1563687"/>
                <a:gd name="connsiteY4" fmla="*/ 109537 h 2057399"/>
                <a:gd name="connsiteX5" fmla="*/ 0 w 1563687"/>
                <a:gd name="connsiteY5" fmla="*/ 14287 h 2057399"/>
                <a:gd name="connsiteX0" fmla="*/ 1189050 w 1714512"/>
                <a:gd name="connsiteY0" fmla="*/ 1702592 h 2050254"/>
                <a:gd name="connsiteX1" fmla="*/ 1455750 w 1714512"/>
                <a:gd name="connsiteY1" fmla="*/ 1950242 h 2050254"/>
                <a:gd name="connsiteX2" fmla="*/ 1712925 w 1714512"/>
                <a:gd name="connsiteY2" fmla="*/ 1835942 h 2050254"/>
                <a:gd name="connsiteX3" fmla="*/ 1465275 w 1714512"/>
                <a:gd name="connsiteY3" fmla="*/ 664367 h 2050254"/>
                <a:gd name="connsiteX4" fmla="*/ 703275 w 1714512"/>
                <a:gd name="connsiteY4" fmla="*/ 102392 h 2050254"/>
                <a:gd name="connsiteX5" fmla="*/ 0 w 1714512"/>
                <a:gd name="connsiteY5" fmla="*/ 50014 h 205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12" h="2050254">
                  <a:moveTo>
                    <a:pt x="1189050" y="1702592"/>
                  </a:moveTo>
                  <a:cubicBezTo>
                    <a:pt x="1278744" y="1815304"/>
                    <a:pt x="1368438" y="1928017"/>
                    <a:pt x="1455750" y="1950242"/>
                  </a:cubicBezTo>
                  <a:cubicBezTo>
                    <a:pt x="1543063" y="1972467"/>
                    <a:pt x="1711338" y="2050254"/>
                    <a:pt x="1712925" y="1835942"/>
                  </a:cubicBezTo>
                  <a:cubicBezTo>
                    <a:pt x="1714512" y="1621630"/>
                    <a:pt x="1633550" y="953292"/>
                    <a:pt x="1465275" y="664367"/>
                  </a:cubicBezTo>
                  <a:cubicBezTo>
                    <a:pt x="1297000" y="375442"/>
                    <a:pt x="947488" y="204784"/>
                    <a:pt x="703275" y="102392"/>
                  </a:cubicBezTo>
                  <a:cubicBezTo>
                    <a:pt x="459063" y="0"/>
                    <a:pt x="166687" y="42870"/>
                    <a:pt x="0" y="50014"/>
                  </a:cubicBezTo>
                </a:path>
              </a:pathLst>
            </a:cu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16200000" flipH="1">
              <a:off x="4107653" y="4629937"/>
              <a:ext cx="785818" cy="71438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85720" y="532228"/>
            <a:ext cx="8643935" cy="5245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*&amp;p)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进行中序线索化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     	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左子树线索化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}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当前结点的前驱线索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建立前驱结点的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递归调用右子树线索化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338463" y="1662100"/>
            <a:ext cx="7805374" cy="3571900"/>
            <a:chOff x="552840" y="1679918"/>
            <a:chExt cx="7805374" cy="3571900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35745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60887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840" y="1751356"/>
              <a:ext cx="461665" cy="35004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中序遍历</a:t>
              </a:r>
              <a:r>
                <a:rPr kumimoji="1" lang="en-US" altLang="zh-CN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(</a:t>
              </a:r>
              <a:r>
                <a:rPr kumimoji="1" lang="zh-CN" altLang="en-US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递归</a:t>
              </a:r>
              <a:r>
                <a:rPr kumimoji="1" lang="en-US" altLang="zh-CN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kumimoji="1" lang="zh-CN" altLang="en-US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算法</a:t>
              </a:r>
              <a:endParaRPr lang="zh-CN" altLang="en-US" sz="1800" spc="3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714348" y="2216123"/>
            <a:ext cx="7143800" cy="114143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，从开始结点出发。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反复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该结点在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该次序下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后继结点，直到头结点。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428604"/>
            <a:ext cx="446246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7.7.3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遍历线索化二叉树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152869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遍历某种次序的线索二叉树：</a:t>
            </a:r>
            <a:endParaRPr lang="zh-CN" altLang="en-US" sz="2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714488"/>
            <a:ext cx="7858180" cy="116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给定一棵二叉树的一种遍历序列（先序序列、中序序列或后序序列）不能唯一确定该二叉树。　</a:t>
            </a:r>
            <a:endParaRPr lang="zh-CN" altLang="en-US" sz="2000">
              <a:solidFill>
                <a:srgbClr val="3333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48" y="1142984"/>
            <a:ext cx="8572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000" spc="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2714612" y="1428736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910" y="714356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以中序线索二叉树为例，开始结点是根结点的最左下结点。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5643570" y="2285992"/>
            <a:ext cx="3214710" cy="183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	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2273850"/>
            <a:ext cx="3357586" cy="2226720"/>
            <a:chOff x="428596" y="3845486"/>
            <a:chExt cx="3357586" cy="2226720"/>
          </a:xfrm>
        </p:grpSpPr>
        <p:sp>
          <p:nvSpPr>
            <p:cNvPr id="24" name="TextBox 23"/>
            <p:cNvSpPr txBox="1"/>
            <p:nvPr/>
          </p:nvSpPr>
          <p:spPr>
            <a:xfrm>
              <a:off x="1000100" y="3845486"/>
              <a:ext cx="1357322" cy="4001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开始结点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在中序线索二叉树中，开始结点的左指针域为线索，即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ltag=1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1712229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找开始结点的算法：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714356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在中序线索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二叉树中中序遍历的过程：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357298"/>
            <a:ext cx="4572032" cy="292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smtClean="0">
                <a:solidFill>
                  <a:srgbClr val="FF00FF"/>
                </a:solidFill>
                <a:latin typeface="+mj-ea"/>
                <a:ea typeface="+mj-ea"/>
                <a:cs typeface="Consolas" pitchFamily="49" charset="0"/>
              </a:rPr>
              <a:t>≠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找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结点有右线索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一直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访问下去；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向右孩子结点；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312012"/>
            <a:ext cx="8686800" cy="4402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3214678" y="2598028"/>
            <a:ext cx="3714776" cy="2350960"/>
            <a:chOff x="3830638" y="2501896"/>
            <a:chExt cx="3714776" cy="2350960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830638" y="2501896"/>
              <a:ext cx="1820862" cy="1651004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330704" y="4144970"/>
              <a:ext cx="321471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28596" y="5072074"/>
            <a:ext cx="77867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优点：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中序遍历算法既没有递归也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没有用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栈，空间效率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得到提高。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274086" y="2643182"/>
            <a:ext cx="727070" cy="1784358"/>
            <a:chOff x="8001024" y="2643182"/>
            <a:chExt cx="727070" cy="1784358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8001024" y="2643182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8007369" y="3206752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8007369" y="3786190"/>
              <a:ext cx="7207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0034" y="1781164"/>
            <a:ext cx="7715304" cy="2815500"/>
            <a:chOff x="500034" y="1857364"/>
            <a:chExt cx="7715304" cy="2815500"/>
          </a:xfrm>
        </p:grpSpPr>
        <p:sp>
          <p:nvSpPr>
            <p:cNvPr id="250884" name="Text Box 4"/>
            <p:cNvSpPr txBox="1">
              <a:spLocks noChangeArrowheads="1"/>
            </p:cNvSpPr>
            <p:nvPr/>
          </p:nvSpPr>
          <p:spPr bwMode="auto">
            <a:xfrm>
              <a:off x="500034" y="2571744"/>
              <a:ext cx="7715304" cy="2101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0" tIns="72000" bIns="180000">
              <a:spAutoFit/>
            </a:bodyPr>
            <a:lstStyle/>
            <a:p>
              <a:pPr marL="342900" indent="-342900" algn="l">
                <a:lnSpc>
                  <a:spcPct val="200000"/>
                </a:lnSpc>
                <a:buBlip>
                  <a:blip r:embed="rId2"/>
                </a:buBlip>
              </a:pPr>
              <a:r>
                <a:rPr kumimoji="1"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给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定一棵二叉树的先序序列和中序</a:t>
              </a:r>
              <a:r>
                <a:rPr kumimoji="1" lang="zh-CN" altLang="en-US" sz="20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序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列能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唯一确定这棵二叉树。</a:t>
              </a:r>
              <a:r>
                <a:rPr kumimoji="1" lang="zh-CN" altLang="en-US" sz="2000" b="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</a:p>
            <a:p>
              <a:pPr marL="342900" indent="-342900" algn="l">
                <a:lnSpc>
                  <a:spcPct val="200000"/>
                </a:lnSpc>
                <a:buBlip>
                  <a:blip r:embed="rId2"/>
                </a:buBlip>
              </a:pPr>
              <a:r>
                <a:rPr kumimoji="1"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给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定一棵二叉树的中序序列和后序</a:t>
              </a:r>
              <a:r>
                <a:rPr kumimoji="1" lang="zh-CN" altLang="en-US" sz="20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序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列能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唯一确定这棵二叉树。</a:t>
              </a:r>
              <a:r>
                <a:rPr kumimoji="1" lang="zh-CN" altLang="en-US" sz="2000" b="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endParaRPr lang="zh-CN" altLang="en-US" sz="20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42900" indent="-342900" algn="l">
                <a:lnSpc>
                  <a:spcPct val="200000"/>
                </a:lnSpc>
                <a:buBlip>
                  <a:blip r:embed="rId2"/>
                </a:buBlip>
              </a:pPr>
              <a:r>
                <a:rPr kumimoji="1"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给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定一棵二叉树的先序序列和后序</a:t>
              </a:r>
              <a:r>
                <a:rPr kumimoji="1" lang="zh-CN" altLang="en-US" sz="20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序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列能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唯一确定这棵二叉树。</a:t>
              </a:r>
              <a:r>
                <a:rPr kumimoji="1" lang="zh-CN" altLang="en-US" sz="2000" b="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endParaRPr lang="zh-CN" altLang="en-US" sz="20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1857364"/>
              <a:ext cx="231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以下命题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成立否？</a:t>
              </a:r>
              <a:endParaRPr lang="zh-CN" altLang="en-US" sz="20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0034" y="107154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那么给定两种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遍历序列呢？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1571612"/>
            <a:ext cx="1857388" cy="245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先序序列</a:t>
            </a:r>
            <a:endParaRPr kumimoji="1"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中序序列</a:t>
            </a:r>
            <a:endParaRPr kumimoji="1"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后序序列</a:t>
            </a:r>
            <a:endParaRPr kumimoji="1"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层次序列</a:t>
            </a:r>
            <a:endParaRPr lang="zh-CN" altLang="en-US" sz="2000"/>
          </a:p>
        </p:txBody>
      </p:sp>
      <p:sp>
        <p:nvSpPr>
          <p:cNvPr id="4" name="右箭头 3"/>
          <p:cNvSpPr/>
          <p:nvPr/>
        </p:nvSpPr>
        <p:spPr>
          <a:xfrm>
            <a:off x="3184534" y="1847316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3970352" y="1773784"/>
            <a:ext cx="131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84534" y="2931029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970352" y="2857497"/>
            <a:ext cx="131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184534" y="2388622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3970352" y="2305042"/>
            <a:ext cx="438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根结点已知时，可以确定左右子树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85723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各种遍历序列提供的信息：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184534" y="3485162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3970352" y="3411630"/>
            <a:ext cx="138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96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理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7.1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任何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i="1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n&gt;</a:t>
            </a:r>
            <a:r>
              <a:rPr kumimoji="1" lang="en-US" altLang="zh-CN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不同结点的二叉树，都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9511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908166" y="2855909"/>
            <a:ext cx="1011235" cy="1359681"/>
            <a:chOff x="1704955" y="3141661"/>
            <a:chExt cx="1011235" cy="1359681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704955" y="3393346"/>
              <a:ext cx="1011235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左子树先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3295643" y="2857495"/>
            <a:ext cx="1071569" cy="1348570"/>
            <a:chOff x="3322640" y="3143247"/>
            <a:chExt cx="1071569" cy="1348570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322640" y="3383821"/>
              <a:ext cx="1071569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右子树先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780631" y="2709067"/>
              <a:ext cx="142875" cy="1011235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3060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i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21"/>
          <p:cNvGrpSpPr/>
          <p:nvPr/>
        </p:nvGrpSpPr>
        <p:grpSpPr>
          <a:xfrm>
            <a:off x="6005492" y="2857495"/>
            <a:ext cx="1004924" cy="1348570"/>
            <a:chOff x="6011862" y="3143247"/>
            <a:chExt cx="1004924" cy="1348570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027757" y="3383821"/>
              <a:ext cx="989029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423837" y="2731272"/>
              <a:ext cx="142876" cy="966825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2"/>
          <p:cNvGrpSpPr/>
          <p:nvPr/>
        </p:nvGrpSpPr>
        <p:grpSpPr>
          <a:xfrm>
            <a:off x="7618444" y="2855908"/>
            <a:ext cx="1082672" cy="1350157"/>
            <a:chOff x="7500958" y="3141660"/>
            <a:chExt cx="1082672" cy="1350157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500958" y="3383821"/>
              <a:ext cx="1082672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4"/>
          <p:cNvGrpSpPr/>
          <p:nvPr/>
        </p:nvGrpSpPr>
        <p:grpSpPr>
          <a:xfrm>
            <a:off x="1714479" y="1714488"/>
            <a:ext cx="5652000" cy="777875"/>
            <a:chOff x="1692274" y="2000240"/>
            <a:chExt cx="5652000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4" y="2433946"/>
              <a:ext cx="5652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335877" y="2444740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692407" y="2000240"/>
              <a:ext cx="403225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2079294" y="4638950"/>
            <a:ext cx="5850293" cy="1766633"/>
            <a:chOff x="2079294" y="4638950"/>
            <a:chExt cx="5850293" cy="1766633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214578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191137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左子树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1800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191137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右子树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679026" y="4926950"/>
              <a:ext cx="888479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686301" y="3957641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8429684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序序列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，构造该二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  <a:r>
              <a:rPr kumimoji="1" lang="zh-CN" altLang="en-US" sz="2000" b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000364" y="564357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二叉树构造完毕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1802" y="114298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:DGB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29058" y="17859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0232" y="235743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:DG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28926" y="300037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3504" y="235743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:E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43504" y="300037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9058" y="328612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572000" y="392906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57884" y="328612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72198" y="392906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1538" y="328612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000232" y="392906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4678" y="4497181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786050" y="4857760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143241" y="2151783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402072" y="2044625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366089" y="3366229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294651" y="4366361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4714877" y="3437667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5509361" y="3366229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14282" y="1214422"/>
            <a:ext cx="8715436" cy="366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char *p;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(n&lt;=0) return NULL;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&gt;data=*pre;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in+n;p</a:t>
            </a:r>
            <a:r>
              <a:rPr kumimoji="1" lang="en-US" altLang="zh-CN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(*p==*pre)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k=p-in; </a:t>
            </a:r>
            <a:endParaRPr kumimoji="1"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2844" y="3109910"/>
            <a:ext cx="8001056" cy="1660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构造左子树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(pre+k+1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n-k-1);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构造右子树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6776" y="2643182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976095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 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576117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 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+1 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-2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solidFill>
                <a:srgbClr val="CC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3814757" y="2004802"/>
            <a:ext cx="500066" cy="528026"/>
            <a:chOff x="3814757" y="1988927"/>
            <a:chExt cx="500066" cy="528026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3925089" y="213100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14757" y="2239954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2214546" y="428604"/>
            <a:ext cx="714380" cy="561779"/>
            <a:chOff x="2214546" y="739756"/>
            <a:chExt cx="714380" cy="561779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436004" y="115786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14546" y="739756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133847" y="471667"/>
            <a:ext cx="1000132" cy="580829"/>
            <a:chOff x="3714744" y="714356"/>
            <a:chExt cx="1000132" cy="580829"/>
          </a:xfrm>
        </p:grpSpPr>
        <p:cxnSp>
          <p:nvCxnSpPr>
            <p:cNvPr id="14" name="直接箭头连接符 13"/>
            <p:cNvCxnSpPr/>
            <p:nvPr/>
          </p:nvCxnSpPr>
          <p:spPr>
            <a:xfrm rot="5400000">
              <a:off x="4098128" y="115151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14744" y="714356"/>
              <a:ext cx="100013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pre+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4429124" y="2004802"/>
            <a:ext cx="500066" cy="528026"/>
            <a:chOff x="4429124" y="1976227"/>
            <a:chExt cx="500066" cy="528026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01356" y="211830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29124" y="2227254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26"/>
          <p:cNvGrpSpPr/>
          <p:nvPr/>
        </p:nvGrpSpPr>
        <p:grpSpPr>
          <a:xfrm>
            <a:off x="2028808" y="1976227"/>
            <a:ext cx="500066" cy="556601"/>
            <a:chOff x="2028808" y="1976227"/>
            <a:chExt cx="500066" cy="556601"/>
          </a:xfrm>
        </p:grpSpPr>
        <p:cxnSp>
          <p:nvCxnSpPr>
            <p:cNvPr id="19" name="直接箭头连接符 18"/>
            <p:cNvCxnSpPr/>
            <p:nvPr/>
          </p:nvCxnSpPr>
          <p:spPr>
            <a:xfrm rot="5400000" flipH="1" flipV="1">
              <a:off x="2129615" y="211830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28808" y="2255829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in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36"/>
          <p:cNvGrpSpPr/>
          <p:nvPr/>
        </p:nvGrpSpPr>
        <p:grpSpPr>
          <a:xfrm>
            <a:off x="2114531" y="995346"/>
            <a:ext cx="2162190" cy="2290778"/>
            <a:chOff x="2143108" y="1014396"/>
            <a:chExt cx="2162190" cy="2290778"/>
          </a:xfrm>
        </p:grpSpPr>
        <p:sp>
          <p:nvSpPr>
            <p:cNvPr id="28" name="矩形 27"/>
            <p:cNvSpPr/>
            <p:nvPr/>
          </p:nvSpPr>
          <p:spPr>
            <a:xfrm>
              <a:off x="2447910" y="1014396"/>
              <a:ext cx="1857388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43108" y="1609712"/>
              <a:ext cx="171451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00313" y="1390650"/>
              <a:ext cx="928694" cy="1914524"/>
            </a:xfrm>
            <a:custGeom>
              <a:avLst/>
              <a:gdLst>
                <a:gd name="connsiteX0" fmla="*/ 60325 w 898525"/>
                <a:gd name="connsiteY0" fmla="*/ 0 h 1838325"/>
                <a:gd name="connsiteX1" fmla="*/ 69850 w 898525"/>
                <a:gd name="connsiteY1" fmla="*/ 704850 h 1838325"/>
                <a:gd name="connsiteX2" fmla="*/ 479425 w 898525"/>
                <a:gd name="connsiteY2" fmla="*/ 1381125 h 1838325"/>
                <a:gd name="connsiteX3" fmla="*/ 898525 w 898525"/>
                <a:gd name="connsiteY3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525" h="1838325">
                  <a:moveTo>
                    <a:pt x="60325" y="0"/>
                  </a:moveTo>
                  <a:cubicBezTo>
                    <a:pt x="30162" y="237331"/>
                    <a:pt x="0" y="474662"/>
                    <a:pt x="69850" y="704850"/>
                  </a:cubicBezTo>
                  <a:cubicBezTo>
                    <a:pt x="139700" y="935038"/>
                    <a:pt x="341313" y="1192213"/>
                    <a:pt x="479425" y="1381125"/>
                  </a:cubicBezTo>
                  <a:cubicBezTo>
                    <a:pt x="617537" y="1570037"/>
                    <a:pt x="758031" y="1704181"/>
                    <a:pt x="898525" y="1838325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385999" y="1947852"/>
              <a:ext cx="1714511" cy="1357322"/>
            </a:xfrm>
            <a:custGeom>
              <a:avLst/>
              <a:gdLst>
                <a:gd name="connsiteX0" fmla="*/ 0 w 828675"/>
                <a:gd name="connsiteY0" fmla="*/ 0 h 1257300"/>
                <a:gd name="connsiteX1" fmla="*/ 114300 w 828675"/>
                <a:gd name="connsiteY1" fmla="*/ 419100 h 1257300"/>
                <a:gd name="connsiteX2" fmla="*/ 409575 w 828675"/>
                <a:gd name="connsiteY2" fmla="*/ 895350 h 1257300"/>
                <a:gd name="connsiteX3" fmla="*/ 828675 w 828675"/>
                <a:gd name="connsiteY3" fmla="*/ 1257300 h 1257300"/>
                <a:gd name="connsiteX0" fmla="*/ 0 w 1500198"/>
                <a:gd name="connsiteY0" fmla="*/ 0 h 1357322"/>
                <a:gd name="connsiteX1" fmla="*/ 114300 w 1500198"/>
                <a:gd name="connsiteY1" fmla="*/ 419100 h 1357322"/>
                <a:gd name="connsiteX2" fmla="*/ 409575 w 1500198"/>
                <a:gd name="connsiteY2" fmla="*/ 895350 h 1357322"/>
                <a:gd name="connsiteX3" fmla="*/ 1500198 w 1500198"/>
                <a:gd name="connsiteY3" fmla="*/ 1357322 h 1357322"/>
                <a:gd name="connsiteX0" fmla="*/ 4763 w 1504961"/>
                <a:gd name="connsiteY0" fmla="*/ 0 h 1357322"/>
                <a:gd name="connsiteX1" fmla="*/ 119063 w 1504961"/>
                <a:gd name="connsiteY1" fmla="*/ 419100 h 1357322"/>
                <a:gd name="connsiteX2" fmla="*/ 719142 w 1504961"/>
                <a:gd name="connsiteY2" fmla="*/ 642942 h 1357322"/>
                <a:gd name="connsiteX3" fmla="*/ 1504961 w 1504961"/>
                <a:gd name="connsiteY3" fmla="*/ 1357322 h 1357322"/>
                <a:gd name="connsiteX0" fmla="*/ 0 w 1500198"/>
                <a:gd name="connsiteY0" fmla="*/ 0 h 1357322"/>
                <a:gd name="connsiteX1" fmla="*/ 285752 w 1500198"/>
                <a:gd name="connsiteY1" fmla="*/ 285752 h 1357322"/>
                <a:gd name="connsiteX2" fmla="*/ 714379 w 1500198"/>
                <a:gd name="connsiteY2" fmla="*/ 642942 h 1357322"/>
                <a:gd name="connsiteX3" fmla="*/ 1500198 w 1500198"/>
                <a:gd name="connsiteY3" fmla="*/ 1357322 h 13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198" h="1357322">
                  <a:moveTo>
                    <a:pt x="0" y="0"/>
                  </a:moveTo>
                  <a:cubicBezTo>
                    <a:pt x="23019" y="134937"/>
                    <a:pt x="166689" y="178595"/>
                    <a:pt x="285752" y="285752"/>
                  </a:cubicBezTo>
                  <a:cubicBezTo>
                    <a:pt x="404815" y="392909"/>
                    <a:pt x="511971" y="464347"/>
                    <a:pt x="714379" y="642942"/>
                  </a:cubicBezTo>
                  <a:cubicBezTo>
                    <a:pt x="916787" y="821537"/>
                    <a:pt x="1350179" y="1246197"/>
                    <a:pt x="1500198" y="1357322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37"/>
          <p:cNvGrpSpPr/>
          <p:nvPr/>
        </p:nvGrpSpPr>
        <p:grpSpPr>
          <a:xfrm>
            <a:off x="3500430" y="1000108"/>
            <a:ext cx="3000396" cy="2714644"/>
            <a:chOff x="3500430" y="1000108"/>
            <a:chExt cx="3000396" cy="2714644"/>
          </a:xfrm>
        </p:grpSpPr>
        <p:sp>
          <p:nvSpPr>
            <p:cNvPr id="33" name="矩形 32"/>
            <p:cNvSpPr/>
            <p:nvPr/>
          </p:nvSpPr>
          <p:spPr>
            <a:xfrm>
              <a:off x="4357686" y="1000108"/>
              <a:ext cx="2143140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57686" y="1571612"/>
              <a:ext cx="2143140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500430" y="1357298"/>
              <a:ext cx="1143008" cy="2286016"/>
            </a:xfrm>
            <a:custGeom>
              <a:avLst/>
              <a:gdLst>
                <a:gd name="connsiteX0" fmla="*/ 762000 w 762000"/>
                <a:gd name="connsiteY0" fmla="*/ 0 h 2247900"/>
                <a:gd name="connsiteX1" fmla="*/ 247650 w 762000"/>
                <a:gd name="connsiteY1" fmla="*/ 1085850 h 2247900"/>
                <a:gd name="connsiteX2" fmla="*/ 0 w 762000"/>
                <a:gd name="connsiteY2" fmla="*/ 2247900 h 2247900"/>
                <a:gd name="connsiteX0" fmla="*/ 1152532 w 1152532"/>
                <a:gd name="connsiteY0" fmla="*/ 0 h 2290764"/>
                <a:gd name="connsiteX1" fmla="*/ 638182 w 1152532"/>
                <a:gd name="connsiteY1" fmla="*/ 1085850 h 2290764"/>
                <a:gd name="connsiteX2" fmla="*/ 0 w 1152532"/>
                <a:gd name="connsiteY2" fmla="*/ 2290764 h 2290764"/>
                <a:gd name="connsiteX0" fmla="*/ 1152532 w 1152532"/>
                <a:gd name="connsiteY0" fmla="*/ 0 h 2290764"/>
                <a:gd name="connsiteX1" fmla="*/ 714380 w 1152532"/>
                <a:gd name="connsiteY1" fmla="*/ 1219194 h 2290764"/>
                <a:gd name="connsiteX2" fmla="*/ 0 w 1152532"/>
                <a:gd name="connsiteY2" fmla="*/ 2290764 h 2290764"/>
                <a:gd name="connsiteX0" fmla="*/ 1071570 w 1071570"/>
                <a:gd name="connsiteY0" fmla="*/ 0 h 2286016"/>
                <a:gd name="connsiteX1" fmla="*/ 714380 w 1071570"/>
                <a:gd name="connsiteY1" fmla="*/ 1214446 h 2286016"/>
                <a:gd name="connsiteX2" fmla="*/ 0 w 1071570"/>
                <a:gd name="connsiteY2" fmla="*/ 2286016 h 2286016"/>
                <a:gd name="connsiteX0" fmla="*/ 1071570 w 1071570"/>
                <a:gd name="connsiteY0" fmla="*/ 0 h 2286016"/>
                <a:gd name="connsiteX1" fmla="*/ 571504 w 1071570"/>
                <a:gd name="connsiteY1" fmla="*/ 1285884 h 2286016"/>
                <a:gd name="connsiteX2" fmla="*/ 0 w 1071570"/>
                <a:gd name="connsiteY2" fmla="*/ 2286016 h 2286016"/>
                <a:gd name="connsiteX0" fmla="*/ 1214446 w 1214446"/>
                <a:gd name="connsiteY0" fmla="*/ 0 h 2214578"/>
                <a:gd name="connsiteX1" fmla="*/ 714380 w 1214446"/>
                <a:gd name="connsiteY1" fmla="*/ 1285884 h 2214578"/>
                <a:gd name="connsiteX2" fmla="*/ 0 w 1214446"/>
                <a:gd name="connsiteY2" fmla="*/ 2214578 h 2214578"/>
                <a:gd name="connsiteX0" fmla="*/ 1285884 w 1285884"/>
                <a:gd name="connsiteY0" fmla="*/ 0 h 2286016"/>
                <a:gd name="connsiteX1" fmla="*/ 785818 w 1285884"/>
                <a:gd name="connsiteY1" fmla="*/ 1285884 h 2286016"/>
                <a:gd name="connsiteX2" fmla="*/ 0 w 1285884"/>
                <a:gd name="connsiteY2" fmla="*/ 2286016 h 228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884" h="2286016">
                  <a:moveTo>
                    <a:pt x="1285884" y="0"/>
                  </a:moveTo>
                  <a:cubicBezTo>
                    <a:pt x="1092209" y="355600"/>
                    <a:pt x="1000132" y="904881"/>
                    <a:pt x="785818" y="1285884"/>
                  </a:cubicBezTo>
                  <a:cubicBezTo>
                    <a:pt x="571504" y="1666887"/>
                    <a:pt x="60325" y="1892316"/>
                    <a:pt x="0" y="2286016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429124" y="1933575"/>
              <a:ext cx="372266" cy="1781177"/>
            </a:xfrm>
            <a:custGeom>
              <a:avLst/>
              <a:gdLst>
                <a:gd name="connsiteX0" fmla="*/ 704850 w 749300"/>
                <a:gd name="connsiteY0" fmla="*/ 0 h 1666875"/>
                <a:gd name="connsiteX1" fmla="*/ 695325 w 749300"/>
                <a:gd name="connsiteY1" fmla="*/ 533400 h 1666875"/>
                <a:gd name="connsiteX2" fmla="*/ 381000 w 749300"/>
                <a:gd name="connsiteY2" fmla="*/ 1285875 h 1666875"/>
                <a:gd name="connsiteX3" fmla="*/ 0 w 749300"/>
                <a:gd name="connsiteY3" fmla="*/ 1666875 h 1666875"/>
                <a:gd name="connsiteX0" fmla="*/ 490536 w 534986"/>
                <a:gd name="connsiteY0" fmla="*/ 0 h 1638301"/>
                <a:gd name="connsiteX1" fmla="*/ 481011 w 534986"/>
                <a:gd name="connsiteY1" fmla="*/ 533400 h 1638301"/>
                <a:gd name="connsiteX2" fmla="*/ 166686 w 534986"/>
                <a:gd name="connsiteY2" fmla="*/ 1285875 h 1638301"/>
                <a:gd name="connsiteX3" fmla="*/ 0 w 534986"/>
                <a:gd name="connsiteY3" fmla="*/ 1638301 h 1638301"/>
                <a:gd name="connsiteX0" fmla="*/ 490536 w 515142"/>
                <a:gd name="connsiteY0" fmla="*/ 0 h 1638301"/>
                <a:gd name="connsiteX1" fmla="*/ 481011 w 515142"/>
                <a:gd name="connsiteY1" fmla="*/ 533400 h 1638301"/>
                <a:gd name="connsiteX2" fmla="*/ 285752 w 515142"/>
                <a:gd name="connsiteY2" fmla="*/ 1281111 h 1638301"/>
                <a:gd name="connsiteX3" fmla="*/ 0 w 515142"/>
                <a:gd name="connsiteY3" fmla="*/ 1638301 h 1638301"/>
                <a:gd name="connsiteX0" fmla="*/ 490536 w 515142"/>
                <a:gd name="connsiteY0" fmla="*/ 0 h 1709739"/>
                <a:gd name="connsiteX1" fmla="*/ 481011 w 515142"/>
                <a:gd name="connsiteY1" fmla="*/ 533400 h 1709739"/>
                <a:gd name="connsiteX2" fmla="*/ 285752 w 515142"/>
                <a:gd name="connsiteY2" fmla="*/ 1281111 h 1709739"/>
                <a:gd name="connsiteX3" fmla="*/ 0 w 515142"/>
                <a:gd name="connsiteY3" fmla="*/ 1709739 h 170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142" h="1709739">
                  <a:moveTo>
                    <a:pt x="490536" y="0"/>
                  </a:moveTo>
                  <a:cubicBezTo>
                    <a:pt x="512761" y="159544"/>
                    <a:pt x="515142" y="319882"/>
                    <a:pt x="481011" y="533400"/>
                  </a:cubicBezTo>
                  <a:cubicBezTo>
                    <a:pt x="446880" y="746918"/>
                    <a:pt x="365920" y="1085055"/>
                    <a:pt x="285752" y="1281111"/>
                  </a:cubicBezTo>
                  <a:cubicBezTo>
                    <a:pt x="205584" y="1477167"/>
                    <a:pt x="132556" y="1613695"/>
                    <a:pt x="0" y="1709739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2506</Words>
  <Application>Microsoft Office PowerPoint</Application>
  <PresentationFormat>全屏显示(4:3)</PresentationFormat>
  <Paragraphs>413</Paragraphs>
  <Slides>32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942</cp:revision>
  <dcterms:created xsi:type="dcterms:W3CDTF">2004-04-08T11:59:15Z</dcterms:created>
  <dcterms:modified xsi:type="dcterms:W3CDTF">2021-05-09T00:19:32Z</dcterms:modified>
</cp:coreProperties>
</file>