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288" r:id="rId2"/>
    <p:sldId id="521" r:id="rId3"/>
    <p:sldId id="470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00FF"/>
    <a:srgbClr val="CC00FF"/>
    <a:srgbClr val="663300"/>
    <a:srgbClr val="003300"/>
    <a:srgbClr val="0E0E14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42910" y="2643182"/>
            <a:ext cx="7948642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设二叉树具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带权值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叶结点，那么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根结点到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各个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相应结点权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值的乘积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和，叫做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571472" y="1643050"/>
            <a:ext cx="381793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7.8.1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</a:t>
            </a:r>
            <a:r>
              <a:rPr kumimoji="1"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夫曼树的定义</a:t>
            </a: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4143380"/>
            <a:ext cx="1928826" cy="115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2643174" y="428604"/>
            <a:ext cx="3240000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夫曼树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3" name="Picture 5" descr="u=3556464200,2180925461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1" y="404813"/>
            <a:ext cx="3157048" cy="2095493"/>
          </a:xfrm>
          <a:prstGeom prst="rect">
            <a:avLst/>
          </a:prstGeom>
          <a:noFill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642910" y="2857496"/>
            <a:ext cx="710408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哈夫曼编码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特点：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权值越大的字符编码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越</a:t>
            </a:r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短，反之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越长。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3: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0000</a:t>
            </a:r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		5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:0001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	</a:t>
            </a:r>
            <a:r>
              <a:rPr lang="en-US" altLang="zh-CN" sz="2000" dirty="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11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:001	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7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:1000</a:t>
            </a:r>
          </a:p>
          <a:p>
            <a:pPr algn="l"/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:1111		</a:t>
            </a:r>
            <a:r>
              <a:rPr lang="en-US" altLang="zh-CN" sz="20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23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:01   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2000" dirty="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29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     	</a:t>
            </a:r>
            <a:r>
              <a:rPr lang="en-US" altLang="zh-CN" sz="2000" dirty="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14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:110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8952" y="3840163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63089" y="1844675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15839" y="17732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760631" y="773652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80424" y="28527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34978" y="28527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75752" y="3860800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42364" y="28527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95200" y="17732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94804" y="1844675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14478" y="2779713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3289" y="768350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395288" y="333375"/>
            <a:ext cx="2033572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产生哈夫曼编码示例</a:t>
            </a:r>
            <a:r>
              <a:rPr lang="zh-CN" altLang="en-US" sz="20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的演示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277929" y="3856049"/>
            <a:ext cx="577848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05793" y="3852071"/>
            <a:ext cx="579433" cy="4476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0" y="2948000"/>
            <a:ext cx="744552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7" y="2825755"/>
            <a:ext cx="714379" cy="4921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animBg="1"/>
      <p:bldP spid="264236" grpId="0"/>
      <p:bldP spid="264223" grpId="0"/>
      <p:bldP spid="264224" grpId="0"/>
      <p:bldP spid="264224" grpId="1"/>
      <p:bldP spid="264225" grpId="0"/>
      <p:bldP spid="264226" grpId="0"/>
      <p:bldP spid="264226" grpId="1"/>
      <p:bldP spid="264227" grpId="0"/>
      <p:bldP spid="264228" grpId="0"/>
      <p:bldP spid="264229" grpId="0"/>
      <p:bldP spid="264230" grpId="0"/>
      <p:bldP spid="264230" grpId="1"/>
      <p:bldP spid="264231" grpId="0"/>
      <p:bldP spid="264231" grpId="1"/>
      <p:bldP spid="264232" grpId="0"/>
      <p:bldP spid="264233" grpId="0"/>
      <p:bldP spid="264234" grpId="0"/>
      <p:bldP spid="264235" grpId="0"/>
      <p:bldP spid="264237" grpId="0"/>
      <p:bldP spid="88" grpId="0"/>
      <p:bldP spid="89" grpId="0"/>
      <p:bldP spid="90" grpId="0"/>
      <p:bldP spid="91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28604"/>
            <a:ext cx="8207375" cy="81047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在一组字符的哈夫曼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编码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中，不可能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出现一个字符的哈夫曼编码是另一个字符哈夫曼编码的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前缀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112840" y="1585729"/>
            <a:ext cx="467360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例如，有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个字符的编码如下：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3286116" y="2285992"/>
            <a:ext cx="10795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×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214414" y="3095602"/>
            <a:ext cx="4572032" cy="1114490"/>
            <a:chOff x="857224" y="3929066"/>
            <a:chExt cx="4572032" cy="1114490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哈夫曼编码也称为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前缀编码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5786" y="5000636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创建哈夫曼树和哈夫曼编码的算法（省略）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1000108"/>
            <a:ext cx="7715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根据使用频率为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个字符设计的哈夫曼编码不可能是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 111,110,10,01,00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B. 000,001,010,011,1</a:t>
            </a:r>
            <a:endParaRPr lang="zh-CN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0,11,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,1,0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D. 001,000,01,11,10</a:t>
            </a:r>
            <a:endParaRPr lang="zh-CN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28596" y="142853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7290" y="378619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808664"/>
            <a:ext cx="7429552" cy="142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设哈夫曼编码的长度不超过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，若已对两个字符编码为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最多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还可对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个字符编码。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A. 2	   B. 3        C. 4		D. 5</a:t>
            </a:r>
            <a:endParaRPr lang="zh-CN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6"/>
          <p:cNvGrpSpPr/>
          <p:nvPr/>
        </p:nvGrpSpPr>
        <p:grpSpPr>
          <a:xfrm>
            <a:off x="428596" y="142853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5" name="组合 58"/>
          <p:cNvGrpSpPr/>
          <p:nvPr/>
        </p:nvGrpSpPr>
        <p:grpSpPr>
          <a:xfrm>
            <a:off x="3667123" y="2428868"/>
            <a:ext cx="1719266" cy="2071702"/>
            <a:chOff x="3667123" y="2428868"/>
            <a:chExt cx="1719266" cy="2071702"/>
          </a:xfrm>
        </p:grpSpPr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4205285" y="2428868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4776789" y="3143248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4848227" y="2702478"/>
              <a:ext cx="311303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rot="16200000" flipH="1">
              <a:off x="4741070" y="2893215"/>
              <a:ext cx="285752" cy="2143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3667123" y="3252790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4238627" y="3967170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4310065" y="3526400"/>
              <a:ext cx="311303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rot="16200000" flipH="1">
              <a:off x="4202908" y="3717137"/>
              <a:ext cx="285752" cy="2143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8" idx="0"/>
            </p:cNvCxnSpPr>
            <p:nvPr/>
          </p:nvCxnSpPr>
          <p:spPr>
            <a:xfrm rot="5400000">
              <a:off x="3904055" y="2942035"/>
              <a:ext cx="361956" cy="2595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3776657" y="2776533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6" name="组合 59"/>
          <p:cNvGrpSpPr/>
          <p:nvPr/>
        </p:nvGrpSpPr>
        <p:grpSpPr>
          <a:xfrm>
            <a:off x="1690667" y="3643314"/>
            <a:ext cx="3381399" cy="2500330"/>
            <a:chOff x="1690667" y="3643314"/>
            <a:chExt cx="3381399" cy="2500330"/>
          </a:xfrm>
        </p:grpSpPr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224075" y="4857760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Oval 3"/>
            <p:cNvSpPr>
              <a:spLocks noChangeArrowheads="1"/>
            </p:cNvSpPr>
            <p:nvPr/>
          </p:nvSpPr>
          <p:spPr bwMode="auto">
            <a:xfrm>
              <a:off x="2709854" y="5610244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2867017" y="5131370"/>
              <a:ext cx="311303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cxnSp>
          <p:nvCxnSpPr>
            <p:cNvPr id="31" name="直接连接符 30"/>
            <p:cNvCxnSpPr>
              <a:endCxn id="29" idx="0"/>
            </p:cNvCxnSpPr>
            <p:nvPr/>
          </p:nvCxnSpPr>
          <p:spPr>
            <a:xfrm rot="16200000" flipH="1">
              <a:off x="2738426" y="5334016"/>
              <a:ext cx="323856" cy="228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690667" y="5610244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34" name="直接连接符 33"/>
            <p:cNvCxnSpPr>
              <a:endCxn id="32" idx="0"/>
            </p:cNvCxnSpPr>
            <p:nvPr/>
          </p:nvCxnSpPr>
          <p:spPr>
            <a:xfrm rot="5400000">
              <a:off x="1957364" y="5324492"/>
              <a:ext cx="323856" cy="2476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1833543" y="5214950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3976687" y="4857760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4462466" y="5610244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4619629" y="5131370"/>
              <a:ext cx="311303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cxnSp>
          <p:nvCxnSpPr>
            <p:cNvPr id="42" name="直接连接符 41"/>
            <p:cNvCxnSpPr>
              <a:endCxn id="40" idx="0"/>
            </p:cNvCxnSpPr>
            <p:nvPr/>
          </p:nvCxnSpPr>
          <p:spPr>
            <a:xfrm rot="16200000" flipH="1">
              <a:off x="4491038" y="5334016"/>
              <a:ext cx="323856" cy="228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3443279" y="5610244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endCxn id="43" idx="0"/>
            </p:cNvCxnSpPr>
            <p:nvPr/>
          </p:nvCxnSpPr>
          <p:spPr>
            <a:xfrm rot="5400000">
              <a:off x="3709976" y="5324492"/>
              <a:ext cx="323856" cy="2476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3586155" y="5214950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148002" y="4051319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endCxn id="46" idx="0"/>
            </p:cNvCxnSpPr>
            <p:nvPr/>
          </p:nvCxnSpPr>
          <p:spPr>
            <a:xfrm rot="5400000">
              <a:off x="3378580" y="3753255"/>
              <a:ext cx="355618" cy="24051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2795575" y="4500570"/>
              <a:ext cx="357190" cy="3571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 flipH="1">
              <a:off x="3679025" y="4536289"/>
              <a:ext cx="357190" cy="28575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3260564" y="3643314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7" name="Text Box 41"/>
            <p:cNvSpPr txBox="1">
              <a:spLocks noChangeArrowheads="1"/>
            </p:cNvSpPr>
            <p:nvPr/>
          </p:nvSpPr>
          <p:spPr bwMode="auto">
            <a:xfrm>
              <a:off x="2714612" y="4345552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8" name="Text Box 41"/>
            <p:cNvSpPr txBox="1">
              <a:spLocks noChangeArrowheads="1"/>
            </p:cNvSpPr>
            <p:nvPr/>
          </p:nvSpPr>
          <p:spPr bwMode="auto">
            <a:xfrm>
              <a:off x="3786182" y="4357694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215074" y="407194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714348" y="2285992"/>
            <a:ext cx="7643866" cy="282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例如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：如果已经得到完整的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家谱，判断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两个人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是否亲戚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应该是可行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的，但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如果两个人的最近公共祖先与他们相隔好几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代，使得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家谱十分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庞大，那么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检验亲戚关系就十分复杂。在这种情况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下，就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需要应用并查集。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将问题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简化，将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得到一些亲戚关系的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信息，如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Marry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Tom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亲戚，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Tom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Ben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亲戚，等等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。从这些信息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中，可以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推出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Marry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Ben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是亲戚。</a:t>
            </a: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500034" y="1428736"/>
            <a:ext cx="3603622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7.9.1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什么叫并查集</a:t>
            </a:r>
            <a:endParaRPr kumimoji="1" lang="zh-CN" alt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2714612" y="285728"/>
            <a:ext cx="3240000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7.9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并查集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4"/>
          <p:cNvSpPr txBox="1">
            <a:spLocks noChangeArrowheads="1"/>
          </p:cNvSpPr>
          <p:nvPr/>
        </p:nvSpPr>
        <p:spPr bwMode="auto">
          <a:xfrm>
            <a:off x="500034" y="857232"/>
            <a:ext cx="8280400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第一部分以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开始。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为问题涉及的人的个数（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20000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）。这些人的编号为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面有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行（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M≤1000000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），每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行有两个数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已知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是亲戚。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二部分以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开始。以下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行有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个询问（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200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1000 000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），每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行为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询问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是否为亲戚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输出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对于每个询问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，输出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一行：若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亲戚，则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输出“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Yes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，否则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输出“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No”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4500562" y="4143380"/>
            <a:ext cx="1571636" cy="928694"/>
          </a:xfrm>
          <a:prstGeom prst="wedgeEllipseCallout">
            <a:avLst>
              <a:gd name="adj1" fmla="val -37604"/>
              <a:gd name="adj2" fmla="val -63712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8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解决分类问题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 descr="羊皮纸"/>
          <p:cNvSpPr txBox="1">
            <a:spLocks noChangeArrowheads="1"/>
          </p:cNvSpPr>
          <p:nvPr/>
        </p:nvSpPr>
        <p:spPr bwMode="auto">
          <a:xfrm>
            <a:off x="761995" y="571480"/>
            <a:ext cx="3024187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输入样例：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10 7	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N=10</a:t>
            </a:r>
            <a:r>
              <a:rPr lang="zh-CN" altLang="en-US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M=7</a:t>
            </a:r>
            <a:endParaRPr lang="en-US" altLang="zh-CN" sz="20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2 4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5 7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1 3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8 9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1 2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5 6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2 3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	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//Q=3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3 4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7 10</a:t>
            </a:r>
          </a:p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8 9 </a:t>
            </a:r>
          </a:p>
        </p:txBody>
      </p:sp>
      <p:sp>
        <p:nvSpPr>
          <p:cNvPr id="203779" name="Text Box 5"/>
          <p:cNvSpPr txBox="1">
            <a:spLocks noChangeArrowheads="1"/>
          </p:cNvSpPr>
          <p:nvPr/>
        </p:nvSpPr>
        <p:spPr bwMode="auto">
          <a:xfrm>
            <a:off x="4000496" y="1928802"/>
            <a:ext cx="4824412" cy="157722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类似于离散数学中的等价类问题：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给定一个集合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和一个等价关系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，产生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具有等价关系的等价类。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4"/>
          <p:cNvSpPr txBox="1">
            <a:spLocks noChangeArrowheads="1"/>
          </p:cNvSpPr>
          <p:nvPr/>
        </p:nvSpPr>
        <p:spPr bwMode="auto">
          <a:xfrm>
            <a:off x="2357422" y="214290"/>
            <a:ext cx="33178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采用</a:t>
            </a:r>
            <a:r>
              <a:rPr lang="zh-CN" altLang="en-US" sz="20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集合的思路求解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85723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输入关系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7422" y="85723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分离集合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35729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初始状态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7422" y="135729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7422" y="192880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500306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7422" y="2500306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3071810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071810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364331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7422" y="364331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348" y="421481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7422" y="421481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48" y="482622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57422" y="482622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542926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7422" y="542926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28794" y="500042"/>
            <a:ext cx="5357850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18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7290" y="214311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3 4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3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4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150017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7290" y="2855237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7 10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7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不在同一个集合中 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No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7290" y="3569617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8 9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8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9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20" y="5000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结果集合：</a:t>
            </a:r>
            <a:endParaRPr lang="zh-CN" altLang="en-US" sz="200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00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28662" y="71435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的计算：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57422" y="2071679"/>
            <a:ext cx="4429156" cy="1938708"/>
            <a:chOff x="2357422" y="2071679"/>
            <a:chExt cx="4429156" cy="1938708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WPL = (2+3)×2 + 1×1=11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10" idx="5"/>
            </p:cNvCxnSpPr>
            <p:nvPr/>
          </p:nvCxnSpPr>
          <p:spPr>
            <a:xfrm rot="16200000" flipV="1">
              <a:off x="3284322" y="3141453"/>
              <a:ext cx="716175" cy="430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1" idx="4"/>
            </p:cNvCxnSpPr>
            <p:nvPr/>
          </p:nvCxnSpPr>
          <p:spPr>
            <a:xfrm rot="5400000" flipH="1" flipV="1">
              <a:off x="4049312" y="3280171"/>
              <a:ext cx="623892" cy="2071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9" idx="4"/>
            </p:cNvCxnSpPr>
            <p:nvPr/>
          </p:nvCxnSpPr>
          <p:spPr>
            <a:xfrm rot="5400000" flipH="1" flipV="1">
              <a:off x="4589859" y="2839637"/>
              <a:ext cx="157163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4"/>
          <p:cNvSpPr txBox="1">
            <a:spLocks noChangeArrowheads="1"/>
          </p:cNvSpPr>
          <p:nvPr/>
        </p:nvSpPr>
        <p:spPr bwMode="auto">
          <a:xfrm>
            <a:off x="428596" y="2357430"/>
            <a:ext cx="8424862" cy="193899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并查集的数据结构记录了一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组动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态集合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每个动态集合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）通过一个“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代表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”加以标识，该代表即为所代表的集合中的某个元素。对于集合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，选取其中哪个元素作为代表是任意的。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57166"/>
            <a:ext cx="120070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928794" y="1428736"/>
            <a:ext cx="521497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18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564834"/>
            <a:ext cx="8001056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对于给定的编号为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表示其中的一个元素，设并查集为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，并查集的实现需要支持如下运算： 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0034" y="2538707"/>
            <a:ext cx="8286808" cy="270843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Init(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：初始化并查集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，每个动态集合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）仅仅包含一个编号为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的元素，该元素作为集合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的“代表”。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Find(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：返回并查集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元素所在集合的代表。 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Union(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：在并查集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中将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两个元素所在的动态集合（例如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）合并为一个新的集合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∪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1857356" y="4274114"/>
            <a:ext cx="2071702" cy="1869530"/>
            <a:chOff x="1714480" y="3429000"/>
            <a:chExt cx="2071702" cy="1869530"/>
          </a:xfrm>
        </p:grpSpPr>
        <p:sp>
          <p:nvSpPr>
            <p:cNvPr id="9" name="TextBox 8"/>
            <p:cNvSpPr txBox="1"/>
            <p:nvPr/>
          </p:nvSpPr>
          <p:spPr>
            <a:xfrm>
              <a:off x="2285984" y="4929198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pc="6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并查集</a:t>
              </a:r>
              <a:endParaRPr lang="zh-CN" altLang="en-US" sz="1800" spc="600">
                <a:solidFill>
                  <a:srgbClr val="FF00FF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V="1">
              <a:off x="1643042" y="4000504"/>
              <a:ext cx="100013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0"/>
            </p:cNvCxnSpPr>
            <p:nvPr/>
          </p:nvCxnSpPr>
          <p:spPr>
            <a:xfrm rot="16200000" flipV="1">
              <a:off x="1768059" y="3661174"/>
              <a:ext cx="1500198" cy="1035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1357290" y="71435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18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5"/>
          <p:cNvSpPr txBox="1">
            <a:spLocks noChangeArrowheads="1"/>
          </p:cNvSpPr>
          <p:nvPr/>
        </p:nvSpPr>
        <p:spPr bwMode="auto">
          <a:xfrm>
            <a:off x="285720" y="1214422"/>
            <a:ext cx="864399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有根树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来表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示一个集合。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     多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个集合形成一个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森林，以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每棵树的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树根作为集合的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代表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，并且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根结点的父结点指向其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自身，树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上的其他结点都用一个父指针表示它的附属关系。</a:t>
            </a:r>
            <a:r>
              <a:rPr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6" descr="新闻纸"/>
          <p:cNvSpPr txBox="1">
            <a:spLocks noChangeArrowheads="1"/>
          </p:cNvSpPr>
          <p:nvPr/>
        </p:nvSpPr>
        <p:spPr bwMode="auto">
          <a:xfrm>
            <a:off x="428596" y="428604"/>
            <a:ext cx="428628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7.9.2 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并查集的算法实现</a:t>
            </a:r>
            <a:endParaRPr kumimoji="1" lang="zh-CN" alt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214678" y="2857496"/>
            <a:ext cx="2500330" cy="3016475"/>
            <a:chOff x="357158" y="2500306"/>
            <a:chExt cx="2500330" cy="3016475"/>
          </a:xfrm>
        </p:grpSpPr>
        <p:sp>
          <p:nvSpPr>
            <p:cNvPr id="9" name="椭圆 8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158" y="5147449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1"/>
              <a:endCxn id="9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2" idx="0"/>
              <a:endCxn id="10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几个问题：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en-US" altLang="zh-CN" sz="20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28860" y="1571612"/>
            <a:ext cx="2500330" cy="3016475"/>
            <a:chOff x="357158" y="2500306"/>
            <a:chExt cx="2500330" cy="3016475"/>
          </a:xfrm>
        </p:grpSpPr>
        <p:sp>
          <p:nvSpPr>
            <p:cNvPr id="6" name="椭圆 5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58" y="5147449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6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1"/>
              <a:endCxn id="6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0"/>
              <a:endCxn id="7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492919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用数组存放：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20"/>
          <p:cNvGrpSpPr/>
          <p:nvPr/>
        </p:nvGrpSpPr>
        <p:grpSpPr>
          <a:xfrm>
            <a:off x="214282" y="1142984"/>
            <a:ext cx="1257938" cy="1285884"/>
            <a:chOff x="1003205" y="2000240"/>
            <a:chExt cx="1257938" cy="1285884"/>
          </a:xfrm>
        </p:grpSpPr>
        <p:pic>
          <p:nvPicPr>
            <p:cNvPr id="19" name="Picture 29" descr="1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55933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en-US" altLang="zh-CN" sz="20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所在的集合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214414" y="1130842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1472" y="463130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所在的集合：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次比较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3"/>
          <p:cNvGrpSpPr/>
          <p:nvPr/>
        </p:nvGrpSpPr>
        <p:grpSpPr>
          <a:xfrm>
            <a:off x="4643438" y="845090"/>
            <a:ext cx="3643338" cy="4155546"/>
            <a:chOff x="4572000" y="571480"/>
            <a:chExt cx="3643338" cy="4155546"/>
          </a:xfrm>
        </p:grpSpPr>
        <p:sp>
          <p:nvSpPr>
            <p:cNvPr id="16" name="椭圆 15"/>
            <p:cNvSpPr/>
            <p:nvPr/>
          </p:nvSpPr>
          <p:spPr>
            <a:xfrm>
              <a:off x="6072198" y="78973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072198" y="1575549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72198" y="2357430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72198" y="3214686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4942" y="3857628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27411" y="571480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4357694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所在的集合：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次比较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>
              <a:stCxn id="17" idx="0"/>
              <a:endCxn id="16" idx="4"/>
            </p:cNvCxnSpPr>
            <p:nvPr/>
          </p:nvCxnSpPr>
          <p:spPr>
            <a:xfrm rot="5400000" flipH="1" flipV="1">
              <a:off x="6143636" y="1432673"/>
              <a:ext cx="285752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17" idx="4"/>
            </p:cNvCxnSpPr>
            <p:nvPr/>
          </p:nvCxnSpPr>
          <p:spPr>
            <a:xfrm rot="5400000" flipH="1" flipV="1">
              <a:off x="6145605" y="2216523"/>
              <a:ext cx="281815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18" idx="4"/>
            </p:cNvCxnSpPr>
            <p:nvPr/>
          </p:nvCxnSpPr>
          <p:spPr>
            <a:xfrm rot="5400000" flipH="1" flipV="1">
              <a:off x="6107917" y="3036091"/>
              <a:ext cx="357190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36"/>
          <p:cNvGrpSpPr/>
          <p:nvPr/>
        </p:nvGrpSpPr>
        <p:grpSpPr>
          <a:xfrm>
            <a:off x="3357554" y="5131370"/>
            <a:ext cx="2357454" cy="1012274"/>
            <a:chOff x="3286116" y="4857760"/>
            <a:chExt cx="2357454" cy="1012274"/>
          </a:xfrm>
        </p:grpSpPr>
        <p:sp>
          <p:nvSpPr>
            <p:cNvPr id="35" name="TextBox 34"/>
            <p:cNvSpPr txBox="1"/>
            <p:nvPr/>
          </p:nvSpPr>
          <p:spPr>
            <a:xfrm>
              <a:off x="3286116" y="5500702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树高度越小越好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4143372" y="4857760"/>
              <a:ext cx="285752" cy="57150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82" y="345024"/>
            <a:ext cx="1257938" cy="1285884"/>
            <a:chOff x="1003205" y="2000240"/>
            <a:chExt cx="1257938" cy="1285884"/>
          </a:xfrm>
        </p:grpSpPr>
        <p:pic>
          <p:nvPicPr>
            <p:cNvPr id="39" name="Picture 29" descr="1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2786050" y="4143380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500034" y="1252000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  <a:endParaRPr lang="zh-CN" altLang="en-US" sz="18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3108" y="1252000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18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85720" y="2113193"/>
            <a:ext cx="620296" cy="718317"/>
            <a:chOff x="428596" y="1500174"/>
            <a:chExt cx="620296" cy="718317"/>
          </a:xfrm>
        </p:grpSpPr>
        <p:sp>
          <p:nvSpPr>
            <p:cNvPr id="5" name="椭圆 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7"/>
          <p:cNvGrpSpPr/>
          <p:nvPr/>
        </p:nvGrpSpPr>
        <p:grpSpPr>
          <a:xfrm>
            <a:off x="1165622" y="2113193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10"/>
          <p:cNvGrpSpPr/>
          <p:nvPr/>
        </p:nvGrpSpPr>
        <p:grpSpPr>
          <a:xfrm>
            <a:off x="2094316" y="2109256"/>
            <a:ext cx="620296" cy="718317"/>
            <a:chOff x="428596" y="1500174"/>
            <a:chExt cx="620296" cy="718317"/>
          </a:xfrm>
        </p:grpSpPr>
        <p:sp>
          <p:nvSpPr>
            <p:cNvPr id="12" name="椭圆 11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13"/>
          <p:cNvGrpSpPr/>
          <p:nvPr/>
        </p:nvGrpSpPr>
        <p:grpSpPr>
          <a:xfrm>
            <a:off x="2928926" y="2117130"/>
            <a:ext cx="620296" cy="718317"/>
            <a:chOff x="428596" y="1500174"/>
            <a:chExt cx="620296" cy="718317"/>
          </a:xfrm>
        </p:grpSpPr>
        <p:sp>
          <p:nvSpPr>
            <p:cNvPr id="15" name="椭圆 1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6"/>
          <p:cNvGrpSpPr/>
          <p:nvPr/>
        </p:nvGrpSpPr>
        <p:grpSpPr>
          <a:xfrm>
            <a:off x="3808828" y="2117130"/>
            <a:ext cx="620296" cy="718317"/>
            <a:chOff x="428596" y="1500174"/>
            <a:chExt cx="620296" cy="718317"/>
          </a:xfrm>
        </p:grpSpPr>
        <p:sp>
          <p:nvSpPr>
            <p:cNvPr id="18" name="椭圆 17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4737522" y="2113193"/>
            <a:ext cx="620296" cy="718317"/>
            <a:chOff x="428596" y="1500174"/>
            <a:chExt cx="620296" cy="718317"/>
          </a:xfrm>
        </p:grpSpPr>
        <p:sp>
          <p:nvSpPr>
            <p:cNvPr id="21" name="椭圆 20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22"/>
          <p:cNvGrpSpPr/>
          <p:nvPr/>
        </p:nvGrpSpPr>
        <p:grpSpPr>
          <a:xfrm>
            <a:off x="5572132" y="2117130"/>
            <a:ext cx="620296" cy="718317"/>
            <a:chOff x="428596" y="1500174"/>
            <a:chExt cx="620296" cy="718317"/>
          </a:xfrm>
        </p:grpSpPr>
        <p:sp>
          <p:nvSpPr>
            <p:cNvPr id="24" name="椭圆 2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5"/>
          <p:cNvGrpSpPr/>
          <p:nvPr/>
        </p:nvGrpSpPr>
        <p:grpSpPr>
          <a:xfrm>
            <a:off x="6452034" y="2117130"/>
            <a:ext cx="620296" cy="718317"/>
            <a:chOff x="428596" y="1500174"/>
            <a:chExt cx="620296" cy="718317"/>
          </a:xfrm>
        </p:grpSpPr>
        <p:sp>
          <p:nvSpPr>
            <p:cNvPr id="27" name="椭圆 2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8"/>
          <p:cNvGrpSpPr/>
          <p:nvPr/>
        </p:nvGrpSpPr>
        <p:grpSpPr>
          <a:xfrm>
            <a:off x="7380728" y="2113193"/>
            <a:ext cx="620296" cy="718317"/>
            <a:chOff x="428596" y="1500174"/>
            <a:chExt cx="620296" cy="718317"/>
          </a:xfrm>
        </p:grpSpPr>
        <p:sp>
          <p:nvSpPr>
            <p:cNvPr id="30" name="椭圆 2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31"/>
          <p:cNvGrpSpPr/>
          <p:nvPr/>
        </p:nvGrpSpPr>
        <p:grpSpPr>
          <a:xfrm>
            <a:off x="8237984" y="2113193"/>
            <a:ext cx="620296" cy="718317"/>
            <a:chOff x="428596" y="1500174"/>
            <a:chExt cx="620296" cy="718317"/>
          </a:xfrm>
        </p:grpSpPr>
        <p:sp>
          <p:nvSpPr>
            <p:cNvPr id="33" name="椭圆 3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68"/>
          <p:cNvGrpSpPr/>
          <p:nvPr/>
        </p:nvGrpSpPr>
        <p:grpSpPr>
          <a:xfrm>
            <a:off x="285720" y="3323702"/>
            <a:ext cx="8572560" cy="2500330"/>
            <a:chOff x="285720" y="2500306"/>
            <a:chExt cx="8572560" cy="2500330"/>
          </a:xfrm>
        </p:grpSpPr>
        <p:sp>
          <p:nvSpPr>
            <p:cNvPr id="35" name="矩形 34"/>
            <p:cNvSpPr/>
            <p:nvPr/>
          </p:nvSpPr>
          <p:spPr>
            <a:xfrm>
              <a:off x="500034" y="2500306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43108" y="2500306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{7}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0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2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3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9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2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5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8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8" name="直接箭头连接符 67"/>
            <p:cNvCxnSpPr>
              <a:stCxn id="41" idx="0"/>
              <a:endCxn id="47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500166" y="31424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合并过程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1472" y="1823504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parent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1" name="组合 20"/>
          <p:cNvGrpSpPr/>
          <p:nvPr/>
        </p:nvGrpSpPr>
        <p:grpSpPr>
          <a:xfrm>
            <a:off x="214282" y="142852"/>
            <a:ext cx="1257938" cy="1285884"/>
            <a:chOff x="1003205" y="2000240"/>
            <a:chExt cx="1257938" cy="1285884"/>
          </a:xfrm>
        </p:grpSpPr>
        <p:pic>
          <p:nvPicPr>
            <p:cNvPr id="74" name="Picture 29" descr="1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76" name="灯片编号占位符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5429256" y="350043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" name="组合 67"/>
          <p:cNvGrpSpPr/>
          <p:nvPr/>
        </p:nvGrpSpPr>
        <p:grpSpPr>
          <a:xfrm>
            <a:off x="285720" y="2571744"/>
            <a:ext cx="8572560" cy="2571768"/>
            <a:chOff x="285720" y="2571744"/>
            <a:chExt cx="8572560" cy="2571768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85720" y="3575813"/>
              <a:ext cx="620296" cy="718317"/>
              <a:chOff x="428596" y="1500174"/>
              <a:chExt cx="620296" cy="71831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928926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94316" y="3571876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28926" y="3579750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572132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" name="组合 17"/>
            <p:cNvGrpSpPr/>
            <p:nvPr/>
          </p:nvGrpSpPr>
          <p:grpSpPr>
            <a:xfrm>
              <a:off x="4737522" y="3575813"/>
              <a:ext cx="620296" cy="718317"/>
              <a:chOff x="428596" y="1500174"/>
              <a:chExt cx="620296" cy="71831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20"/>
            <p:cNvGrpSpPr/>
            <p:nvPr/>
          </p:nvGrpSpPr>
          <p:grpSpPr>
            <a:xfrm>
              <a:off x="5572132" y="3579750"/>
              <a:ext cx="620296" cy="718317"/>
              <a:chOff x="428596" y="1500174"/>
              <a:chExt cx="620296" cy="71831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组合 23"/>
            <p:cNvGrpSpPr/>
            <p:nvPr/>
          </p:nvGrpSpPr>
          <p:grpSpPr>
            <a:xfrm>
              <a:off x="6452034" y="3579750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组合 26"/>
            <p:cNvGrpSpPr/>
            <p:nvPr/>
          </p:nvGrpSpPr>
          <p:grpSpPr>
            <a:xfrm>
              <a:off x="7380728" y="3575813"/>
              <a:ext cx="620296" cy="718317"/>
              <a:chOff x="428596" y="1500174"/>
              <a:chExt cx="620296" cy="71831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" name="组合 29"/>
            <p:cNvGrpSpPr/>
            <p:nvPr/>
          </p:nvGrpSpPr>
          <p:grpSpPr>
            <a:xfrm>
              <a:off x="8237984" y="3575813"/>
              <a:ext cx="620296" cy="718317"/>
              <a:chOff x="428596" y="1500174"/>
              <a:chExt cx="620296" cy="7183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3" name="直接箭头连接符 32"/>
            <p:cNvCxnSpPr>
              <a:stCxn id="8" idx="0"/>
            </p:cNvCxnSpPr>
            <p:nvPr/>
          </p:nvCxnSpPr>
          <p:spPr>
            <a:xfrm rot="5400000" flipH="1" flipV="1">
              <a:off x="2970551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0"/>
            </p:cNvCxnSpPr>
            <p:nvPr/>
          </p:nvCxnSpPr>
          <p:spPr>
            <a:xfrm rot="5400000" flipH="1" flipV="1">
              <a:off x="5613757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35"/>
          <p:cNvGrpSpPr/>
          <p:nvPr/>
        </p:nvGrpSpPr>
        <p:grpSpPr>
          <a:xfrm>
            <a:off x="285720" y="642918"/>
            <a:ext cx="8572560" cy="1571636"/>
            <a:chOff x="285720" y="3429000"/>
            <a:chExt cx="8572560" cy="1571636"/>
          </a:xfrm>
        </p:grpSpPr>
        <p:grpSp>
          <p:nvGrpSpPr>
            <p:cNvPr id="30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4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6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7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8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9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1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2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3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9" name="直接箭头连接符 48"/>
            <p:cNvCxnSpPr>
              <a:stCxn id="40" idx="0"/>
              <a:endCxn id="62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928662" y="3786190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" name="组合 62"/>
          <p:cNvGrpSpPr/>
          <p:nvPr/>
        </p:nvGrpSpPr>
        <p:grpSpPr>
          <a:xfrm>
            <a:off x="714348" y="2714620"/>
            <a:ext cx="7858180" cy="2714644"/>
            <a:chOff x="714348" y="2714620"/>
            <a:chExt cx="7858180" cy="2714644"/>
          </a:xfrm>
        </p:grpSpPr>
        <p:sp>
          <p:nvSpPr>
            <p:cNvPr id="3" name="矩形 2"/>
            <p:cNvSpPr/>
            <p:nvPr/>
          </p:nvSpPr>
          <p:spPr>
            <a:xfrm>
              <a:off x="714348" y="2714620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714620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7394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06148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" name="组合 8"/>
            <p:cNvGrpSpPr/>
            <p:nvPr/>
          </p:nvGrpSpPr>
          <p:grpSpPr>
            <a:xfrm>
              <a:off x="1071538" y="3857628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组合 11"/>
            <p:cNvGrpSpPr/>
            <p:nvPr/>
          </p:nvGrpSpPr>
          <p:grpSpPr>
            <a:xfrm>
              <a:off x="1906148" y="3865502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454935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15"/>
            <p:cNvGrpSpPr/>
            <p:nvPr/>
          </p:nvGrpSpPr>
          <p:grpSpPr>
            <a:xfrm>
              <a:off x="3714744" y="3861565"/>
              <a:ext cx="620296" cy="718317"/>
              <a:chOff x="428596" y="1500174"/>
              <a:chExt cx="620296" cy="71831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8"/>
            <p:cNvGrpSpPr/>
            <p:nvPr/>
          </p:nvGrpSpPr>
          <p:grpSpPr>
            <a:xfrm>
              <a:off x="4549354" y="3865502"/>
              <a:ext cx="620296" cy="718317"/>
              <a:chOff x="428596" y="1500174"/>
              <a:chExt cx="620296" cy="718317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组合 21"/>
            <p:cNvGrpSpPr/>
            <p:nvPr/>
          </p:nvGrpSpPr>
          <p:grpSpPr>
            <a:xfrm>
              <a:off x="5429256" y="3865502"/>
              <a:ext cx="620296" cy="718317"/>
              <a:chOff x="428596" y="1500174"/>
              <a:chExt cx="620296" cy="71831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组合 24"/>
            <p:cNvGrpSpPr/>
            <p:nvPr/>
          </p:nvGrpSpPr>
          <p:grpSpPr>
            <a:xfrm>
              <a:off x="6357950" y="3861565"/>
              <a:ext cx="620296" cy="718317"/>
              <a:chOff x="428596" y="1500174"/>
              <a:chExt cx="620296" cy="71831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组合 27"/>
            <p:cNvGrpSpPr/>
            <p:nvPr/>
          </p:nvGrpSpPr>
          <p:grpSpPr>
            <a:xfrm>
              <a:off x="7215206" y="3861565"/>
              <a:ext cx="620296" cy="718317"/>
              <a:chOff x="428596" y="1500174"/>
              <a:chExt cx="620296" cy="71831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1" name="直接箭头连接符 30"/>
            <p:cNvCxnSpPr>
              <a:stCxn id="8" idx="0"/>
            </p:cNvCxnSpPr>
            <p:nvPr/>
          </p:nvCxnSpPr>
          <p:spPr>
            <a:xfrm rot="5400000" flipH="1" flipV="1">
              <a:off x="1947773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5" idx="0"/>
            </p:cNvCxnSpPr>
            <p:nvPr/>
          </p:nvCxnSpPr>
          <p:spPr>
            <a:xfrm rot="5400000" flipH="1" flipV="1">
              <a:off x="4590979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0"/>
            </p:cNvCxnSpPr>
            <p:nvPr/>
          </p:nvCxnSpPr>
          <p:spPr>
            <a:xfrm rot="16200000" flipV="1">
              <a:off x="1110429" y="475136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34"/>
          <p:cNvGrpSpPr/>
          <p:nvPr/>
        </p:nvGrpSpPr>
        <p:grpSpPr>
          <a:xfrm>
            <a:off x="285720" y="646855"/>
            <a:ext cx="620296" cy="718317"/>
            <a:chOff x="428596" y="1500174"/>
            <a:chExt cx="620296" cy="718317"/>
          </a:xfrm>
        </p:grpSpPr>
        <p:sp>
          <p:nvSpPr>
            <p:cNvPr id="36" name="椭圆 3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2928926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8" name="组合 38"/>
          <p:cNvGrpSpPr/>
          <p:nvPr/>
        </p:nvGrpSpPr>
        <p:grpSpPr>
          <a:xfrm>
            <a:off x="2094316" y="64291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组合 41"/>
          <p:cNvGrpSpPr/>
          <p:nvPr/>
        </p:nvGrpSpPr>
        <p:grpSpPr>
          <a:xfrm>
            <a:off x="2928926" y="650792"/>
            <a:ext cx="620296" cy="718317"/>
            <a:chOff x="428596" y="1500174"/>
            <a:chExt cx="620296" cy="718317"/>
          </a:xfrm>
        </p:grpSpPr>
        <p:sp>
          <p:nvSpPr>
            <p:cNvPr id="43" name="椭圆 4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5572132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组合 45"/>
          <p:cNvGrpSpPr/>
          <p:nvPr/>
        </p:nvGrpSpPr>
        <p:grpSpPr>
          <a:xfrm>
            <a:off x="4737522" y="646855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48"/>
          <p:cNvGrpSpPr/>
          <p:nvPr/>
        </p:nvGrpSpPr>
        <p:grpSpPr>
          <a:xfrm>
            <a:off x="5572132" y="650792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51"/>
          <p:cNvGrpSpPr/>
          <p:nvPr/>
        </p:nvGrpSpPr>
        <p:grpSpPr>
          <a:xfrm>
            <a:off x="6452034" y="650792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54"/>
          <p:cNvGrpSpPr/>
          <p:nvPr/>
        </p:nvGrpSpPr>
        <p:grpSpPr>
          <a:xfrm>
            <a:off x="7380728" y="646855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57"/>
          <p:cNvGrpSpPr/>
          <p:nvPr/>
        </p:nvGrpSpPr>
        <p:grpSpPr>
          <a:xfrm>
            <a:off x="8237984" y="646855"/>
            <a:ext cx="620296" cy="718317"/>
            <a:chOff x="428596" y="1500174"/>
            <a:chExt cx="620296" cy="718317"/>
          </a:xfrm>
        </p:grpSpPr>
        <p:sp>
          <p:nvSpPr>
            <p:cNvPr id="59" name="椭圆 5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1" name="直接箭头连接符 60"/>
          <p:cNvCxnSpPr>
            <a:stCxn id="38" idx="0"/>
          </p:cNvCxnSpPr>
          <p:nvPr/>
        </p:nvCxnSpPr>
        <p:spPr>
          <a:xfrm rot="5400000" flipH="1" flipV="1">
            <a:off x="2970551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5" idx="0"/>
          </p:cNvCxnSpPr>
          <p:nvPr/>
        </p:nvCxnSpPr>
        <p:spPr>
          <a:xfrm rot="5400000" flipH="1" flipV="1">
            <a:off x="5613757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6295320" y="3357562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" name="组合 60"/>
          <p:cNvGrpSpPr/>
          <p:nvPr/>
        </p:nvGrpSpPr>
        <p:grpSpPr>
          <a:xfrm>
            <a:off x="714348" y="2571744"/>
            <a:ext cx="7858180" cy="2500330"/>
            <a:chOff x="714348" y="2571744"/>
            <a:chExt cx="7858180" cy="2500330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4538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77586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42976" y="3500438"/>
              <a:ext cx="620296" cy="718317"/>
              <a:chOff x="428596" y="1500174"/>
              <a:chExt cx="620296" cy="71831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977586" y="3508312"/>
              <a:ext cx="620296" cy="718317"/>
              <a:chOff x="428596" y="1500174"/>
              <a:chExt cx="620296" cy="71831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462079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786182" y="3504375"/>
              <a:ext cx="620296" cy="718317"/>
              <a:chOff x="428596" y="1500174"/>
              <a:chExt cx="620296" cy="71831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620792" y="3508312"/>
              <a:ext cx="620296" cy="718317"/>
              <a:chOff x="428596" y="1500174"/>
              <a:chExt cx="620296" cy="71831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6429388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组合 22"/>
            <p:cNvGrpSpPr/>
            <p:nvPr/>
          </p:nvGrpSpPr>
          <p:grpSpPr>
            <a:xfrm>
              <a:off x="6429388" y="3504375"/>
              <a:ext cx="620296" cy="718317"/>
              <a:chOff x="428596" y="1500174"/>
              <a:chExt cx="620296" cy="71831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组合 25"/>
            <p:cNvGrpSpPr/>
            <p:nvPr/>
          </p:nvGrpSpPr>
          <p:grpSpPr>
            <a:xfrm>
              <a:off x="7286644" y="3504375"/>
              <a:ext cx="620296" cy="718317"/>
              <a:chOff x="428596" y="1500174"/>
              <a:chExt cx="620296" cy="71831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9" name="直接箭头连接符 28"/>
            <p:cNvCxnSpPr>
              <a:stCxn id="6" idx="0"/>
            </p:cNvCxnSpPr>
            <p:nvPr/>
          </p:nvCxnSpPr>
          <p:spPr>
            <a:xfrm rot="5400000" flipH="1" flipV="1">
              <a:off x="2019211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0"/>
            </p:cNvCxnSpPr>
            <p:nvPr/>
          </p:nvCxnSpPr>
          <p:spPr>
            <a:xfrm rot="5400000" flipH="1" flipV="1">
              <a:off x="4662417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0"/>
            </p:cNvCxnSpPr>
            <p:nvPr/>
          </p:nvCxnSpPr>
          <p:spPr>
            <a:xfrm rot="16200000" flipV="1">
              <a:off x="1181867" y="439417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1" idx="0"/>
            </p:cNvCxnSpPr>
            <p:nvPr/>
          </p:nvCxnSpPr>
          <p:spPr>
            <a:xfrm rot="5400000" flipH="1" flipV="1">
              <a:off x="6469044" y="4397350"/>
              <a:ext cx="349316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7394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906148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组合 35"/>
          <p:cNvGrpSpPr/>
          <p:nvPr/>
        </p:nvGrpSpPr>
        <p:grpSpPr>
          <a:xfrm>
            <a:off x="1071538" y="428604"/>
            <a:ext cx="620296" cy="718317"/>
            <a:chOff x="428596" y="1500174"/>
            <a:chExt cx="620296" cy="718317"/>
          </a:xfrm>
        </p:grpSpPr>
        <p:sp>
          <p:nvSpPr>
            <p:cNvPr id="37" name="椭圆 3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38"/>
          <p:cNvGrpSpPr/>
          <p:nvPr/>
        </p:nvGrpSpPr>
        <p:grpSpPr>
          <a:xfrm>
            <a:off x="1906148" y="43647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454935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组合 42"/>
          <p:cNvGrpSpPr/>
          <p:nvPr/>
        </p:nvGrpSpPr>
        <p:grpSpPr>
          <a:xfrm>
            <a:off x="3714744" y="432541"/>
            <a:ext cx="620296" cy="718317"/>
            <a:chOff x="428596" y="1500174"/>
            <a:chExt cx="620296" cy="718317"/>
          </a:xfrm>
        </p:grpSpPr>
        <p:sp>
          <p:nvSpPr>
            <p:cNvPr id="44" name="椭圆 4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45"/>
          <p:cNvGrpSpPr/>
          <p:nvPr/>
        </p:nvGrpSpPr>
        <p:grpSpPr>
          <a:xfrm>
            <a:off x="4549354" y="436478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48"/>
          <p:cNvGrpSpPr/>
          <p:nvPr/>
        </p:nvGrpSpPr>
        <p:grpSpPr>
          <a:xfrm>
            <a:off x="5429256" y="436478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51"/>
          <p:cNvGrpSpPr/>
          <p:nvPr/>
        </p:nvGrpSpPr>
        <p:grpSpPr>
          <a:xfrm>
            <a:off x="6357950" y="432541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54"/>
          <p:cNvGrpSpPr/>
          <p:nvPr/>
        </p:nvGrpSpPr>
        <p:grpSpPr>
          <a:xfrm>
            <a:off x="7215206" y="432541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接箭头连接符 57"/>
          <p:cNvCxnSpPr>
            <a:stCxn id="35" idx="0"/>
          </p:cNvCxnSpPr>
          <p:nvPr/>
        </p:nvCxnSpPr>
        <p:spPr>
          <a:xfrm rot="5400000" flipH="1" flipV="1">
            <a:off x="1947773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2" idx="0"/>
          </p:cNvCxnSpPr>
          <p:nvPr/>
        </p:nvCxnSpPr>
        <p:spPr>
          <a:xfrm rot="5400000" flipH="1" flipV="1">
            <a:off x="4590979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0"/>
          </p:cNvCxnSpPr>
          <p:nvPr/>
        </p:nvCxnSpPr>
        <p:spPr>
          <a:xfrm rot="16200000" flipV="1">
            <a:off x="1110429" y="1322345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28596" y="2714620"/>
            <a:ext cx="1285884" cy="36433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" name="组合 46"/>
          <p:cNvGrpSpPr/>
          <p:nvPr/>
        </p:nvGrpSpPr>
        <p:grpSpPr>
          <a:xfrm>
            <a:off x="1857356" y="3994918"/>
            <a:ext cx="1397306" cy="2434478"/>
            <a:chOff x="1928794" y="3155059"/>
            <a:chExt cx="1397306" cy="2434478"/>
          </a:xfrm>
        </p:grpSpPr>
        <p:sp>
          <p:nvSpPr>
            <p:cNvPr id="33" name="椭圆 32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9" name="直接箭头连接符 38"/>
            <p:cNvCxnSpPr>
              <a:stCxn id="34" idx="0"/>
              <a:endCxn id="37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3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1"/>
              <a:endCxn id="37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 rot="16200000" flipH="1">
            <a:off x="1678761" y="4107661"/>
            <a:ext cx="571504" cy="500066"/>
          </a:xfrm>
          <a:prstGeom prst="straightConnector1">
            <a:avLst/>
          </a:prstGeom>
          <a:ln w="571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78"/>
          <p:cNvGrpSpPr/>
          <p:nvPr/>
        </p:nvGrpSpPr>
        <p:grpSpPr>
          <a:xfrm>
            <a:off x="642910" y="2197157"/>
            <a:ext cx="7858180" cy="3925153"/>
            <a:chOff x="642910" y="2197157"/>
            <a:chExt cx="7858180" cy="3925153"/>
          </a:xfrm>
        </p:grpSpPr>
        <p:sp>
          <p:nvSpPr>
            <p:cNvPr id="3" name="矩形 2"/>
            <p:cNvSpPr/>
            <p:nvPr/>
          </p:nvSpPr>
          <p:spPr>
            <a:xfrm>
              <a:off x="642910" y="2197157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85984" y="2197157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8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77"/>
            <p:cNvGrpSpPr/>
            <p:nvPr/>
          </p:nvGrpSpPr>
          <p:grpSpPr>
            <a:xfrm>
              <a:off x="3643306" y="2844036"/>
              <a:ext cx="4120758" cy="1567699"/>
              <a:chOff x="3643306" y="2844036"/>
              <a:chExt cx="4120758" cy="156769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77916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3643306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800" smtClean="0"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4477916" y="2847973"/>
                <a:ext cx="620296" cy="718317"/>
                <a:chOff x="428596" y="1500174"/>
                <a:chExt cx="620296" cy="718317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800" smtClean="0"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20" name="椭圆 19"/>
              <p:cNvSpPr/>
              <p:nvPr/>
            </p:nvSpPr>
            <p:spPr>
              <a:xfrm>
                <a:off x="6286512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6286512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800" smtClean="0"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7143768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800" smtClean="0">
                      <a:latin typeface="Consolas" pitchFamily="49" charset="0"/>
                      <a:cs typeface="Consolas" pitchFamily="49" charset="0"/>
                    </a:rPr>
                    <a:t>10</a:t>
                  </a:r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8" name="直接箭头连接符 27"/>
              <p:cNvCxnSpPr>
                <a:stCxn id="13" idx="0"/>
              </p:cNvCxnSpPr>
              <p:nvPr/>
            </p:nvCxnSpPr>
            <p:spPr>
              <a:xfrm rot="5400000" flipH="1" flipV="1">
                <a:off x="4519541" y="3738980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0" idx="0"/>
              </p:cNvCxnSpPr>
              <p:nvPr/>
            </p:nvCxnSpPr>
            <p:spPr>
              <a:xfrm rot="5400000" flipH="1" flipV="1">
                <a:off x="6326168" y="3737011"/>
                <a:ext cx="349316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45"/>
            <p:cNvGrpSpPr/>
            <p:nvPr/>
          </p:nvGrpSpPr>
          <p:grpSpPr>
            <a:xfrm>
              <a:off x="785786" y="2847973"/>
              <a:ext cx="625108" cy="3274337"/>
              <a:chOff x="857224" y="2008114"/>
              <a:chExt cx="625108" cy="327433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59630" y="478238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62036" y="3071810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57224" y="3929066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36" name="组合 9"/>
              <p:cNvGrpSpPr/>
              <p:nvPr/>
            </p:nvGrpSpPr>
            <p:grpSpPr>
              <a:xfrm>
                <a:off x="862036" y="2008114"/>
                <a:ext cx="620296" cy="718317"/>
                <a:chOff x="428596" y="1500174"/>
                <a:chExt cx="620296" cy="718317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800" smtClean="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7" name="直接箭头连接符 26"/>
              <p:cNvCxnSpPr>
                <a:stCxn id="6" idx="0"/>
              </p:cNvCxnSpPr>
              <p:nvPr/>
            </p:nvCxnSpPr>
            <p:spPr>
              <a:xfrm rot="5400000" flipH="1" flipV="1">
                <a:off x="903661" y="2899121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5" idx="0"/>
              </p:cNvCxnSpPr>
              <p:nvPr/>
            </p:nvCxnSpPr>
            <p:spPr>
              <a:xfrm rot="16200000" flipV="1">
                <a:off x="896115" y="4604556"/>
                <a:ext cx="353253" cy="240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8" idx="0"/>
                <a:endCxn id="6" idx="4"/>
              </p:cNvCxnSpPr>
              <p:nvPr/>
            </p:nvCxnSpPr>
            <p:spPr>
              <a:xfrm rot="5400000" flipH="1" flipV="1">
                <a:off x="895349" y="3748065"/>
                <a:ext cx="357190" cy="4812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椭圆 49"/>
          <p:cNvSpPr/>
          <p:nvPr/>
        </p:nvSpPr>
        <p:spPr>
          <a:xfrm>
            <a:off x="114538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977586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1" name="组合 51"/>
          <p:cNvGrpSpPr/>
          <p:nvPr/>
        </p:nvGrpSpPr>
        <p:grpSpPr>
          <a:xfrm>
            <a:off x="1142976" y="357166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54"/>
          <p:cNvGrpSpPr/>
          <p:nvPr/>
        </p:nvGrpSpPr>
        <p:grpSpPr>
          <a:xfrm>
            <a:off x="1977586" y="365040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462079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组合 58"/>
          <p:cNvGrpSpPr/>
          <p:nvPr/>
        </p:nvGrpSpPr>
        <p:grpSpPr>
          <a:xfrm>
            <a:off x="3786182" y="361103"/>
            <a:ext cx="620296" cy="718317"/>
            <a:chOff x="428596" y="1500174"/>
            <a:chExt cx="620296" cy="718317"/>
          </a:xfrm>
        </p:grpSpPr>
        <p:sp>
          <p:nvSpPr>
            <p:cNvPr id="60" name="椭圆 5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5" name="组合 61"/>
          <p:cNvGrpSpPr/>
          <p:nvPr/>
        </p:nvGrpSpPr>
        <p:grpSpPr>
          <a:xfrm>
            <a:off x="4620792" y="365040"/>
            <a:ext cx="620296" cy="718317"/>
            <a:chOff x="428596" y="1500174"/>
            <a:chExt cx="620296" cy="718317"/>
          </a:xfrm>
        </p:grpSpPr>
        <p:sp>
          <p:nvSpPr>
            <p:cNvPr id="63" name="椭圆 6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429388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65"/>
          <p:cNvGrpSpPr/>
          <p:nvPr/>
        </p:nvGrpSpPr>
        <p:grpSpPr>
          <a:xfrm>
            <a:off x="6429388" y="361103"/>
            <a:ext cx="620296" cy="718317"/>
            <a:chOff x="428596" y="1500174"/>
            <a:chExt cx="620296" cy="718317"/>
          </a:xfrm>
        </p:grpSpPr>
        <p:sp>
          <p:nvSpPr>
            <p:cNvPr id="67" name="椭圆 6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组合 68"/>
          <p:cNvGrpSpPr/>
          <p:nvPr/>
        </p:nvGrpSpPr>
        <p:grpSpPr>
          <a:xfrm>
            <a:off x="7286644" y="361103"/>
            <a:ext cx="620296" cy="718317"/>
            <a:chOff x="428596" y="1500174"/>
            <a:chExt cx="620296" cy="718317"/>
          </a:xfrm>
        </p:grpSpPr>
        <p:sp>
          <p:nvSpPr>
            <p:cNvPr id="70" name="椭圆 6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2" name="直接箭头连接符 71"/>
          <p:cNvCxnSpPr>
            <a:stCxn id="51" idx="0"/>
          </p:cNvCxnSpPr>
          <p:nvPr/>
        </p:nvCxnSpPr>
        <p:spPr>
          <a:xfrm rot="5400000" flipH="1" flipV="1">
            <a:off x="2019211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0"/>
          </p:cNvCxnSpPr>
          <p:nvPr/>
        </p:nvCxnSpPr>
        <p:spPr>
          <a:xfrm rot="5400000" flipH="1" flipV="1">
            <a:off x="4662417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0" idx="0"/>
          </p:cNvCxnSpPr>
          <p:nvPr/>
        </p:nvCxnSpPr>
        <p:spPr>
          <a:xfrm rot="16200000" flipV="1">
            <a:off x="1181867" y="1250907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0"/>
          </p:cNvCxnSpPr>
          <p:nvPr/>
        </p:nvCxnSpPr>
        <p:spPr>
          <a:xfrm rot="5400000" flipH="1" flipV="1">
            <a:off x="6469044" y="1254078"/>
            <a:ext cx="349316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733480">
            <a:off x="1622879" y="3784529"/>
            <a:ext cx="7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改为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574675" y="893763"/>
            <a:ext cx="3068631" cy="2463799"/>
            <a:chOff x="574675" y="893763"/>
            <a:chExt cx="3505200" cy="2667000"/>
          </a:xfrm>
        </p:grpSpPr>
        <p:sp>
          <p:nvSpPr>
            <p:cNvPr id="256024" name="Freeform 24"/>
            <p:cNvSpPr>
              <a:spLocks/>
            </p:cNvSpPr>
            <p:nvPr/>
          </p:nvSpPr>
          <p:spPr bwMode="auto">
            <a:xfrm>
              <a:off x="901700" y="1866900"/>
              <a:ext cx="317500" cy="419100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0" y="264"/>
                </a:cxn>
              </a:cxnLst>
              <a:rect l="0" t="0" r="r" b="b"/>
              <a:pathLst>
                <a:path w="200" h="264">
                  <a:moveTo>
                    <a:pt x="200" y="0"/>
                  </a:moveTo>
                  <a:lnTo>
                    <a:pt x="0" y="264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8" name="Freeform 18"/>
            <p:cNvSpPr>
              <a:spLocks/>
            </p:cNvSpPr>
            <p:nvPr/>
          </p:nvSpPr>
          <p:spPr bwMode="auto">
            <a:xfrm>
              <a:off x="1549400" y="1122363"/>
              <a:ext cx="549275" cy="427037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0" y="269"/>
                </a:cxn>
              </a:cxnLst>
              <a:rect l="0" t="0" r="r" b="b"/>
              <a:pathLst>
                <a:path w="346" h="269">
                  <a:moveTo>
                    <a:pt x="346" y="0"/>
                  </a:moveTo>
                  <a:lnTo>
                    <a:pt x="0" y="26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9" name="Freeform 19"/>
            <p:cNvSpPr>
              <a:spLocks/>
            </p:cNvSpPr>
            <p:nvPr/>
          </p:nvSpPr>
          <p:spPr bwMode="auto">
            <a:xfrm>
              <a:off x="2555875" y="1122363"/>
              <a:ext cx="555625" cy="427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269"/>
                </a:cxn>
              </a:cxnLst>
              <a:rect l="0" t="0" r="r" b="b"/>
              <a:pathLst>
                <a:path w="350" h="269">
                  <a:moveTo>
                    <a:pt x="0" y="0"/>
                  </a:moveTo>
                  <a:lnTo>
                    <a:pt x="350" y="26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0" name="Freeform 20"/>
            <p:cNvSpPr>
              <a:spLocks/>
            </p:cNvSpPr>
            <p:nvPr/>
          </p:nvSpPr>
          <p:spPr bwMode="auto">
            <a:xfrm>
              <a:off x="2708275" y="1854200"/>
              <a:ext cx="339725" cy="411163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0" y="259"/>
                </a:cxn>
              </a:cxnLst>
              <a:rect l="0" t="0" r="r" b="b"/>
              <a:pathLst>
                <a:path w="214" h="259">
                  <a:moveTo>
                    <a:pt x="214" y="0"/>
                  </a:moveTo>
                  <a:lnTo>
                    <a:pt x="0" y="25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1" name="Freeform 21"/>
            <p:cNvSpPr>
              <a:spLocks/>
            </p:cNvSpPr>
            <p:nvPr/>
          </p:nvSpPr>
          <p:spPr bwMode="auto">
            <a:xfrm>
              <a:off x="3441700" y="1828800"/>
              <a:ext cx="409575" cy="436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275"/>
                </a:cxn>
              </a:cxnLst>
              <a:rect l="0" t="0" r="r" b="b"/>
              <a:pathLst>
                <a:path w="258" h="275">
                  <a:moveTo>
                    <a:pt x="0" y="0"/>
                  </a:moveTo>
                  <a:lnTo>
                    <a:pt x="258" y="275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3" name="Freeform 23"/>
            <p:cNvSpPr>
              <a:spLocks/>
            </p:cNvSpPr>
            <p:nvPr/>
          </p:nvSpPr>
          <p:spPr bwMode="auto">
            <a:xfrm>
              <a:off x="2895600" y="2679700"/>
              <a:ext cx="269875" cy="423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267"/>
                </a:cxn>
              </a:cxnLst>
              <a:rect l="0" t="0" r="r" b="b"/>
              <a:pathLst>
                <a:path w="170" h="267">
                  <a:moveTo>
                    <a:pt x="0" y="0"/>
                  </a:moveTo>
                  <a:lnTo>
                    <a:pt x="170" y="267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5" name="Freeform 25"/>
            <p:cNvSpPr>
              <a:spLocks/>
            </p:cNvSpPr>
            <p:nvPr/>
          </p:nvSpPr>
          <p:spPr bwMode="auto">
            <a:xfrm>
              <a:off x="1625600" y="1854200"/>
              <a:ext cx="320675" cy="411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259"/>
                </a:cxn>
              </a:cxnLst>
              <a:rect l="0" t="0" r="r" b="b"/>
              <a:pathLst>
                <a:path w="202" h="259">
                  <a:moveTo>
                    <a:pt x="0" y="0"/>
                  </a:moveTo>
                  <a:lnTo>
                    <a:pt x="202" y="25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2" name="Oval 2"/>
            <p:cNvSpPr>
              <a:spLocks noChangeArrowheads="1"/>
            </p:cNvSpPr>
            <p:nvPr/>
          </p:nvSpPr>
          <p:spPr bwMode="auto">
            <a:xfrm>
              <a:off x="1184275" y="1503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3" name="Oval 3"/>
            <p:cNvSpPr>
              <a:spLocks noChangeArrowheads="1"/>
            </p:cNvSpPr>
            <p:nvPr/>
          </p:nvSpPr>
          <p:spPr bwMode="auto">
            <a:xfrm>
              <a:off x="3013075" y="1503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4" name="Oval 4"/>
            <p:cNvSpPr>
              <a:spLocks noChangeArrowheads="1"/>
            </p:cNvSpPr>
            <p:nvPr/>
          </p:nvSpPr>
          <p:spPr bwMode="auto">
            <a:xfrm>
              <a:off x="2098675" y="8937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5" name="Oval 5"/>
            <p:cNvSpPr>
              <a:spLocks noChangeArrowheads="1"/>
            </p:cNvSpPr>
            <p:nvPr/>
          </p:nvSpPr>
          <p:spPr bwMode="auto">
            <a:xfrm>
              <a:off x="2479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6" name="Oval 6"/>
            <p:cNvSpPr>
              <a:spLocks noChangeArrowheads="1"/>
            </p:cNvSpPr>
            <p:nvPr/>
          </p:nvSpPr>
          <p:spPr bwMode="auto">
            <a:xfrm>
              <a:off x="3622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56007" name="Oval 7"/>
            <p:cNvSpPr>
              <a:spLocks noChangeArrowheads="1"/>
            </p:cNvSpPr>
            <p:nvPr/>
          </p:nvSpPr>
          <p:spPr bwMode="auto">
            <a:xfrm>
              <a:off x="1870075" y="3103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6008" name="Oval 8"/>
            <p:cNvSpPr>
              <a:spLocks noChangeArrowheads="1"/>
            </p:cNvSpPr>
            <p:nvPr/>
          </p:nvSpPr>
          <p:spPr bwMode="auto">
            <a:xfrm>
              <a:off x="2936875" y="3103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56009" name="Oval 9"/>
            <p:cNvSpPr>
              <a:spLocks noChangeArrowheads="1"/>
            </p:cNvSpPr>
            <p:nvPr/>
          </p:nvSpPr>
          <p:spPr bwMode="auto">
            <a:xfrm>
              <a:off x="574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56017" name="Oval 17"/>
            <p:cNvSpPr>
              <a:spLocks noChangeArrowheads="1"/>
            </p:cNvSpPr>
            <p:nvPr/>
          </p:nvSpPr>
          <p:spPr bwMode="auto">
            <a:xfrm>
              <a:off x="1717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56022" name="Freeform 22"/>
            <p:cNvSpPr>
              <a:spLocks/>
            </p:cNvSpPr>
            <p:nvPr/>
          </p:nvSpPr>
          <p:spPr bwMode="auto">
            <a:xfrm>
              <a:off x="2146300" y="2616200"/>
              <a:ext cx="368300" cy="48260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304"/>
                </a:cxn>
              </a:cxnLst>
              <a:rect l="0" t="0" r="r" b="b"/>
              <a:pathLst>
                <a:path w="232" h="304">
                  <a:moveTo>
                    <a:pt x="232" y="0"/>
                  </a:moveTo>
                  <a:lnTo>
                    <a:pt x="0" y="304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86314" y="817563"/>
            <a:ext cx="3571900" cy="2825751"/>
            <a:chOff x="4572000" y="817563"/>
            <a:chExt cx="4405313" cy="3140075"/>
          </a:xfrm>
        </p:grpSpPr>
        <p:sp>
          <p:nvSpPr>
            <p:cNvPr id="256043" name="Freeform 43"/>
            <p:cNvSpPr>
              <a:spLocks/>
            </p:cNvSpPr>
            <p:nvPr/>
          </p:nvSpPr>
          <p:spPr bwMode="auto">
            <a:xfrm>
              <a:off x="6248400" y="2400300"/>
              <a:ext cx="393700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32"/>
                </a:cxn>
              </a:cxnLst>
              <a:rect l="0" t="0" r="r" b="b"/>
              <a:pathLst>
                <a:path w="248" h="232">
                  <a:moveTo>
                    <a:pt x="0" y="0"/>
                  </a:moveTo>
                  <a:lnTo>
                    <a:pt x="248" y="232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41" name="Freeform 41"/>
            <p:cNvSpPr>
              <a:spLocks/>
            </p:cNvSpPr>
            <p:nvPr/>
          </p:nvSpPr>
          <p:spPr bwMode="auto">
            <a:xfrm>
              <a:off x="4838700" y="3103563"/>
              <a:ext cx="346075" cy="401637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0" y="253"/>
                </a:cxn>
              </a:cxnLst>
              <a:rect l="0" t="0" r="r" b="b"/>
              <a:pathLst>
                <a:path w="218" h="253">
                  <a:moveTo>
                    <a:pt x="218" y="0"/>
                  </a:moveTo>
                  <a:lnTo>
                    <a:pt x="0" y="253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38" name="Freeform 38"/>
            <p:cNvSpPr>
              <a:spLocks/>
            </p:cNvSpPr>
            <p:nvPr/>
          </p:nvSpPr>
          <p:spPr bwMode="auto">
            <a:xfrm>
              <a:off x="7048500" y="1122363"/>
              <a:ext cx="536575" cy="350837"/>
            </a:xfrm>
            <a:custGeom>
              <a:avLst/>
              <a:gdLst/>
              <a:ahLst/>
              <a:cxnLst>
                <a:cxn ang="0">
                  <a:pos x="338" y="0"/>
                </a:cxn>
                <a:cxn ang="0">
                  <a:pos x="0" y="221"/>
                </a:cxn>
              </a:cxnLst>
              <a:rect l="0" t="0" r="r" b="b"/>
              <a:pathLst>
                <a:path w="338" h="221">
                  <a:moveTo>
                    <a:pt x="338" y="0"/>
                  </a:moveTo>
                  <a:lnTo>
                    <a:pt x="0" y="221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39" name="Freeform 39"/>
            <p:cNvSpPr>
              <a:spLocks/>
            </p:cNvSpPr>
            <p:nvPr/>
          </p:nvSpPr>
          <p:spPr bwMode="auto">
            <a:xfrm>
              <a:off x="7127875" y="1731963"/>
              <a:ext cx="5175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45"/>
                </a:cxn>
              </a:cxnLst>
              <a:rect l="0" t="0" r="r" b="b"/>
              <a:pathLst>
                <a:path w="326" h="245">
                  <a:moveTo>
                    <a:pt x="0" y="0"/>
                  </a:moveTo>
                  <a:lnTo>
                    <a:pt x="326" y="245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40" name="Freeform 40"/>
            <p:cNvSpPr>
              <a:spLocks/>
            </p:cNvSpPr>
            <p:nvPr/>
          </p:nvSpPr>
          <p:spPr bwMode="auto">
            <a:xfrm>
              <a:off x="6235700" y="1731963"/>
              <a:ext cx="434975" cy="350837"/>
            </a:xfrm>
            <a:custGeom>
              <a:avLst/>
              <a:gdLst/>
              <a:ahLst/>
              <a:cxnLst>
                <a:cxn ang="0">
                  <a:pos x="274" y="0"/>
                </a:cxn>
                <a:cxn ang="0">
                  <a:pos x="0" y="221"/>
                </a:cxn>
              </a:cxnLst>
              <a:rect l="0" t="0" r="r" b="b"/>
              <a:pathLst>
                <a:path w="274" h="221">
                  <a:moveTo>
                    <a:pt x="274" y="0"/>
                  </a:moveTo>
                  <a:lnTo>
                    <a:pt x="0" y="221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42" name="Freeform 42"/>
            <p:cNvSpPr>
              <a:spLocks/>
            </p:cNvSpPr>
            <p:nvPr/>
          </p:nvSpPr>
          <p:spPr bwMode="auto">
            <a:xfrm>
              <a:off x="5588000" y="3060700"/>
              <a:ext cx="396875" cy="423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0" y="267"/>
                </a:cxn>
              </a:cxnLst>
              <a:rect l="0" t="0" r="r" b="b"/>
              <a:pathLst>
                <a:path w="250" h="267">
                  <a:moveTo>
                    <a:pt x="0" y="0"/>
                  </a:moveTo>
                  <a:lnTo>
                    <a:pt x="250" y="267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44" name="Freeform 44"/>
            <p:cNvSpPr>
              <a:spLocks/>
            </p:cNvSpPr>
            <p:nvPr/>
          </p:nvSpPr>
          <p:spPr bwMode="auto">
            <a:xfrm>
              <a:off x="5511800" y="2400300"/>
              <a:ext cx="381000" cy="342900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0" y="216"/>
                </a:cxn>
              </a:cxnLst>
              <a:rect l="0" t="0" r="r" b="b"/>
              <a:pathLst>
                <a:path w="240" h="216">
                  <a:moveTo>
                    <a:pt x="240" y="0"/>
                  </a:moveTo>
                  <a:lnTo>
                    <a:pt x="0" y="216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37" name="Freeform 37"/>
            <p:cNvSpPr>
              <a:spLocks/>
            </p:cNvSpPr>
            <p:nvPr/>
          </p:nvSpPr>
          <p:spPr bwMode="auto">
            <a:xfrm>
              <a:off x="8042275" y="1122363"/>
              <a:ext cx="555625" cy="36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229"/>
                </a:cxn>
              </a:cxnLst>
              <a:rect l="0" t="0" r="r" b="b"/>
              <a:pathLst>
                <a:path w="350" h="229">
                  <a:moveTo>
                    <a:pt x="0" y="0"/>
                  </a:moveTo>
                  <a:lnTo>
                    <a:pt x="350" y="22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0" name="Oval 10"/>
            <p:cNvSpPr>
              <a:spLocks noChangeArrowheads="1"/>
            </p:cNvSpPr>
            <p:nvPr/>
          </p:nvSpPr>
          <p:spPr bwMode="auto">
            <a:xfrm>
              <a:off x="7585075" y="817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1" name="Oval 11"/>
            <p:cNvSpPr>
              <a:spLocks noChangeArrowheads="1"/>
            </p:cNvSpPr>
            <p:nvPr/>
          </p:nvSpPr>
          <p:spPr bwMode="auto">
            <a:xfrm>
              <a:off x="6670675" y="14271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2" name="Oval 12"/>
            <p:cNvSpPr>
              <a:spLocks noChangeArrowheads="1"/>
            </p:cNvSpPr>
            <p:nvPr/>
          </p:nvSpPr>
          <p:spPr bwMode="auto">
            <a:xfrm>
              <a:off x="8520113" y="14271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6013" name="Oval 13"/>
            <p:cNvSpPr>
              <a:spLocks noChangeArrowheads="1"/>
            </p:cNvSpPr>
            <p:nvPr/>
          </p:nvSpPr>
          <p:spPr bwMode="auto">
            <a:xfrm>
              <a:off x="5832475" y="20367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4" name="Oval 14"/>
            <p:cNvSpPr>
              <a:spLocks noChangeArrowheads="1"/>
            </p:cNvSpPr>
            <p:nvPr/>
          </p:nvSpPr>
          <p:spPr bwMode="auto">
            <a:xfrm>
              <a:off x="7585075" y="20367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56015" name="Oval 15"/>
            <p:cNvSpPr>
              <a:spLocks noChangeArrowheads="1"/>
            </p:cNvSpPr>
            <p:nvPr/>
          </p:nvSpPr>
          <p:spPr bwMode="auto">
            <a:xfrm>
              <a:off x="5146675" y="2722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6" name="Oval 16"/>
            <p:cNvSpPr>
              <a:spLocks noChangeArrowheads="1"/>
            </p:cNvSpPr>
            <p:nvPr/>
          </p:nvSpPr>
          <p:spPr bwMode="auto">
            <a:xfrm>
              <a:off x="6594475" y="2708275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56026" name="Oval 26"/>
            <p:cNvSpPr>
              <a:spLocks noChangeArrowheads="1"/>
            </p:cNvSpPr>
            <p:nvPr/>
          </p:nvSpPr>
          <p:spPr bwMode="auto">
            <a:xfrm>
              <a:off x="4572000" y="3500438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56027" name="Oval 27"/>
            <p:cNvSpPr>
              <a:spLocks noChangeArrowheads="1"/>
            </p:cNvSpPr>
            <p:nvPr/>
          </p:nvSpPr>
          <p:spPr bwMode="auto">
            <a:xfrm>
              <a:off x="5770563" y="3484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539750" y="188913"/>
            <a:ext cx="6696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叶结点构造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57158" y="3643314"/>
            <a:ext cx="3960813" cy="1484561"/>
            <a:chOff x="539749" y="3786190"/>
            <a:chExt cx="3960813" cy="1484561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7408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WPL(T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2+52+23+43+92 =60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287967" y="3643314"/>
            <a:ext cx="3570313" cy="1469172"/>
            <a:chOff x="5430843" y="3786190"/>
            <a:chExt cx="3570313" cy="1469172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8023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WPL(T</a:t>
              </a:r>
              <a:r>
                <a:rPr kumimoji="1"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4+94+53+42+21=89 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57224" y="5641319"/>
            <a:ext cx="75724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具有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最小带权路径长度的二叉树称为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哈夫曼树（也称最优树）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428596" y="1142984"/>
            <a:ext cx="8135937" cy="170145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的高度相同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的孩子或者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的孩子均可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合并树高度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的高度不相同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时，将较低的根作为较高根的孩子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合并树高度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max(h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,h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642918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如何保证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（根为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）和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（根为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）合并的树高度较低呢？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48"/>
          <p:cNvGrpSpPr/>
          <p:nvPr/>
        </p:nvGrpSpPr>
        <p:grpSpPr>
          <a:xfrm>
            <a:off x="1928794" y="2857496"/>
            <a:ext cx="4071966" cy="1788515"/>
            <a:chOff x="1214414" y="3640749"/>
            <a:chExt cx="4071966" cy="1788515"/>
          </a:xfrm>
        </p:grpSpPr>
        <p:sp>
          <p:nvSpPr>
            <p:cNvPr id="6" name="椭圆 5"/>
            <p:cNvSpPr/>
            <p:nvPr/>
          </p:nvSpPr>
          <p:spPr>
            <a:xfrm>
              <a:off x="1216819" y="4929198"/>
              <a:ext cx="381868" cy="367379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49023" y="4929198"/>
              <a:ext cx="381868" cy="367379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51"/>
            <p:cNvGrpSpPr/>
            <p:nvPr/>
          </p:nvGrpSpPr>
          <p:grpSpPr>
            <a:xfrm>
              <a:off x="1214414" y="3857628"/>
              <a:ext cx="552628" cy="527719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54"/>
            <p:cNvGrpSpPr/>
            <p:nvPr/>
          </p:nvGrpSpPr>
          <p:grpSpPr>
            <a:xfrm>
              <a:off x="2049024" y="3865502"/>
              <a:ext cx="552628" cy="527719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5" name="直接箭头连接符 14"/>
            <p:cNvCxnSpPr>
              <a:stCxn id="8" idx="0"/>
            </p:cNvCxnSpPr>
            <p:nvPr/>
          </p:nvCxnSpPr>
          <p:spPr>
            <a:xfrm rot="5400000" flipH="1" flipV="1">
              <a:off x="1971970" y="4661209"/>
              <a:ext cx="535977" cy="2"/>
            </a:xfrm>
            <a:prstGeom prst="straightConnector1">
              <a:avLst/>
            </a:prstGeom>
            <a:ln w="19050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0"/>
            </p:cNvCxnSpPr>
            <p:nvPr/>
          </p:nvCxnSpPr>
          <p:spPr>
            <a:xfrm rot="16200000" flipV="1">
              <a:off x="1134626" y="4656071"/>
              <a:ext cx="543851" cy="2404"/>
            </a:xfrm>
            <a:prstGeom prst="straightConnector1">
              <a:avLst/>
            </a:prstGeom>
            <a:ln w="19050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46"/>
            <p:cNvGrpSpPr/>
            <p:nvPr/>
          </p:nvGrpSpPr>
          <p:grpSpPr>
            <a:xfrm>
              <a:off x="4041507" y="3640749"/>
              <a:ext cx="1244873" cy="1788515"/>
              <a:chOff x="1928794" y="3155059"/>
              <a:chExt cx="1397306" cy="243447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897472" y="5089471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928794" y="4218755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895066" y="4236152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9" name="组合 35"/>
              <p:cNvGrpSpPr/>
              <p:nvPr/>
            </p:nvGrpSpPr>
            <p:grpSpPr>
              <a:xfrm>
                <a:off x="2362234" y="3155059"/>
                <a:ext cx="620296" cy="718317"/>
                <a:chOff x="428596" y="1500174"/>
                <a:chExt cx="620296" cy="718317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600" smtClean="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19050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2" name="直接箭头连接符 21"/>
              <p:cNvCxnSpPr>
                <a:stCxn id="19" idx="0"/>
                <a:endCxn id="25" idx="3"/>
              </p:cNvCxnSpPr>
              <p:nvPr/>
            </p:nvCxnSpPr>
            <p:spPr>
              <a:xfrm rot="5400000" flipH="1" flipV="1">
                <a:off x="2074750" y="3868501"/>
                <a:ext cx="418612" cy="281897"/>
              </a:xfrm>
              <a:prstGeom prst="straightConnector1">
                <a:avLst/>
              </a:pr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8" idx="0"/>
              </p:cNvCxnSpPr>
              <p:nvPr/>
            </p:nvCxnSpPr>
            <p:spPr>
              <a:xfrm rot="16200000" flipV="1">
                <a:off x="2933957" y="4911642"/>
                <a:ext cx="353253" cy="2406"/>
              </a:xfrm>
              <a:prstGeom prst="straightConnector1">
                <a:avLst/>
              </a:pr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20" idx="1"/>
                <a:endCxn id="25" idx="5"/>
              </p:cNvCxnSpPr>
              <p:nvPr/>
            </p:nvCxnSpPr>
            <p:spPr>
              <a:xfrm rot="16200000" flipV="1">
                <a:off x="2588343" y="3939891"/>
                <a:ext cx="509242" cy="229746"/>
              </a:xfrm>
              <a:prstGeom prst="straightConnector1">
                <a:avLst/>
              </a:pr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右箭头 26"/>
            <p:cNvSpPr/>
            <p:nvPr/>
          </p:nvSpPr>
          <p:spPr>
            <a:xfrm>
              <a:off x="3000364" y="4429132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49"/>
          <p:cNvGrpSpPr/>
          <p:nvPr/>
        </p:nvGrpSpPr>
        <p:grpSpPr>
          <a:xfrm>
            <a:off x="1928794" y="3000372"/>
            <a:ext cx="4069821" cy="1438949"/>
            <a:chOff x="1142976" y="5715016"/>
            <a:chExt cx="4069821" cy="1438949"/>
          </a:xfrm>
        </p:grpSpPr>
        <p:sp>
          <p:nvSpPr>
            <p:cNvPr id="28" name="椭圆 27"/>
            <p:cNvSpPr/>
            <p:nvPr/>
          </p:nvSpPr>
          <p:spPr>
            <a:xfrm>
              <a:off x="1145381" y="6786586"/>
              <a:ext cx="381868" cy="367379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7" name="组合 51"/>
            <p:cNvGrpSpPr/>
            <p:nvPr/>
          </p:nvGrpSpPr>
          <p:grpSpPr>
            <a:xfrm>
              <a:off x="1142976" y="5715016"/>
              <a:ext cx="552628" cy="527719"/>
              <a:chOff x="428596" y="1500174"/>
              <a:chExt cx="620296" cy="7183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组合 54"/>
            <p:cNvGrpSpPr/>
            <p:nvPr/>
          </p:nvGrpSpPr>
          <p:grpSpPr>
            <a:xfrm>
              <a:off x="1928794" y="6143644"/>
              <a:ext cx="552628" cy="527719"/>
              <a:chOff x="428596" y="1500174"/>
              <a:chExt cx="620296" cy="718317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7" name="直接箭头连接符 36"/>
            <p:cNvCxnSpPr>
              <a:stCxn id="28" idx="0"/>
            </p:cNvCxnSpPr>
            <p:nvPr/>
          </p:nvCxnSpPr>
          <p:spPr>
            <a:xfrm rot="16200000" flipV="1">
              <a:off x="1063188" y="6513459"/>
              <a:ext cx="543851" cy="2404"/>
            </a:xfrm>
            <a:prstGeom prst="straightConnector1">
              <a:avLst/>
            </a:prstGeom>
            <a:ln w="19050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46"/>
            <p:cNvGrpSpPr/>
            <p:nvPr/>
          </p:nvGrpSpPr>
          <p:grpSpPr>
            <a:xfrm>
              <a:off x="3970068" y="5767847"/>
              <a:ext cx="1242729" cy="1161615"/>
              <a:chOff x="1928794" y="3155059"/>
              <a:chExt cx="1394900" cy="1581159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928794" y="4218755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895066" y="4236152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30" name="组合 35"/>
              <p:cNvGrpSpPr/>
              <p:nvPr/>
            </p:nvGrpSpPr>
            <p:grpSpPr>
              <a:xfrm>
                <a:off x="2362234" y="3155059"/>
                <a:ext cx="620296" cy="718317"/>
                <a:chOff x="428596" y="1500174"/>
                <a:chExt cx="620296" cy="718317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600" smtClean="0">
                      <a:latin typeface="Consolas" pitchFamily="49" charset="0"/>
                      <a:cs typeface="Consolas" pitchFamily="49" charset="0"/>
                    </a:rPr>
                    <a:t>3</a:t>
                  </a:r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19050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43" name="直接箭头连接符 42"/>
              <p:cNvCxnSpPr>
                <a:stCxn id="40" idx="0"/>
                <a:endCxn id="46" idx="3"/>
              </p:cNvCxnSpPr>
              <p:nvPr/>
            </p:nvCxnSpPr>
            <p:spPr>
              <a:xfrm rot="5400000" flipH="1" flipV="1">
                <a:off x="2074750" y="3868501"/>
                <a:ext cx="418612" cy="281897"/>
              </a:xfrm>
              <a:prstGeom prst="straightConnector1">
                <a:avLst/>
              </a:pr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41" idx="1"/>
                <a:endCxn id="46" idx="5"/>
              </p:cNvCxnSpPr>
              <p:nvPr/>
            </p:nvCxnSpPr>
            <p:spPr>
              <a:xfrm rot="16200000" flipV="1">
                <a:off x="2588343" y="3939891"/>
                <a:ext cx="509242" cy="229746"/>
              </a:xfrm>
              <a:prstGeom prst="straightConnector1">
                <a:avLst/>
              </a:pr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右箭头 47"/>
            <p:cNvSpPr/>
            <p:nvPr/>
          </p:nvSpPr>
          <p:spPr>
            <a:xfrm>
              <a:off x="2928926" y="628652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59999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查找中的路径压缩</a:t>
            </a:r>
            <a:endParaRPr lang="zh-CN" altLang="en-US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385104" y="428604"/>
            <a:ext cx="1257938" cy="1285884"/>
            <a:chOff x="1003205" y="2000240"/>
            <a:chExt cx="1257938" cy="1285884"/>
          </a:xfrm>
        </p:grpSpPr>
        <p:pic>
          <p:nvPicPr>
            <p:cNvPr id="5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31"/>
            <p:cNvSpPr txBox="1">
              <a:spLocks noChangeArrowheads="1"/>
            </p:cNvSpPr>
            <p:nvPr/>
          </p:nvSpPr>
          <p:spPr bwMode="white">
            <a:xfrm>
              <a:off x="1665829" y="2214554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28"/>
          <p:cNvGrpSpPr/>
          <p:nvPr/>
        </p:nvGrpSpPr>
        <p:grpSpPr>
          <a:xfrm>
            <a:off x="2071670" y="1285860"/>
            <a:ext cx="4456742" cy="2148722"/>
            <a:chOff x="2214546" y="1500174"/>
            <a:chExt cx="4456742" cy="2148722"/>
          </a:xfrm>
        </p:grpSpPr>
        <p:sp>
          <p:nvSpPr>
            <p:cNvPr id="54292" name="Oval 20"/>
            <p:cNvSpPr>
              <a:spLocks noChangeArrowheads="1"/>
            </p:cNvSpPr>
            <p:nvPr/>
          </p:nvSpPr>
          <p:spPr bwMode="auto">
            <a:xfrm>
              <a:off x="3296514" y="1675507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54291" name="AutoShape 19"/>
            <p:cNvSpPr>
              <a:spLocks noChangeArrowheads="1"/>
            </p:cNvSpPr>
            <p:nvPr/>
          </p:nvSpPr>
          <p:spPr bwMode="auto">
            <a:xfrm>
              <a:off x="3291144" y="2068217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90" name="Oval 18"/>
            <p:cNvSpPr>
              <a:spLocks noChangeArrowheads="1"/>
            </p:cNvSpPr>
            <p:nvPr/>
          </p:nvSpPr>
          <p:spPr bwMode="auto">
            <a:xfrm>
              <a:off x="2723760" y="2244445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54289" name="AutoShape 17"/>
            <p:cNvSpPr>
              <a:spLocks noChangeArrowheads="1"/>
            </p:cNvSpPr>
            <p:nvPr/>
          </p:nvSpPr>
          <p:spPr bwMode="auto">
            <a:xfrm>
              <a:off x="2718390" y="2637154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8" name="Oval 16"/>
            <p:cNvSpPr>
              <a:spLocks noChangeArrowheads="1"/>
            </p:cNvSpPr>
            <p:nvPr/>
          </p:nvSpPr>
          <p:spPr bwMode="auto">
            <a:xfrm>
              <a:off x="2219915" y="2774021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>
              <a:off x="2214546" y="3166731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6" name="AutoShape 14"/>
            <p:cNvSpPr>
              <a:spLocks noChangeShapeType="1"/>
            </p:cNvSpPr>
            <p:nvPr/>
          </p:nvSpPr>
          <p:spPr bwMode="auto">
            <a:xfrm flipH="1">
              <a:off x="3009242" y="2002915"/>
              <a:ext cx="335598" cy="29788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5" name="AutoShape 13"/>
            <p:cNvSpPr>
              <a:spLocks noChangeShapeType="1"/>
            </p:cNvSpPr>
            <p:nvPr/>
          </p:nvSpPr>
          <p:spPr bwMode="auto">
            <a:xfrm flipH="1">
              <a:off x="2506292" y="2570957"/>
              <a:ext cx="266689" cy="25942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4" name="Oval 12"/>
            <p:cNvSpPr>
              <a:spLocks noChangeArrowheads="1"/>
            </p:cNvSpPr>
            <p:nvPr/>
          </p:nvSpPr>
          <p:spPr bwMode="auto">
            <a:xfrm>
              <a:off x="6129857" y="1683558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54283" name="AutoShape 11"/>
            <p:cNvSpPr>
              <a:spLocks noChangeArrowheads="1"/>
            </p:cNvSpPr>
            <p:nvPr/>
          </p:nvSpPr>
          <p:spPr bwMode="auto">
            <a:xfrm>
              <a:off x="6124487" y="2076268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2" name="Oval 10"/>
            <p:cNvSpPr>
              <a:spLocks noChangeArrowheads="1"/>
            </p:cNvSpPr>
            <p:nvPr/>
          </p:nvSpPr>
          <p:spPr bwMode="auto">
            <a:xfrm>
              <a:off x="5557103" y="2252496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5551733" y="2645205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5023725" y="2260547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5018356" y="2653256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8" name="AutoShape 6"/>
            <p:cNvSpPr>
              <a:spLocks noChangeShapeType="1"/>
            </p:cNvSpPr>
            <p:nvPr/>
          </p:nvSpPr>
          <p:spPr bwMode="auto">
            <a:xfrm flipH="1">
              <a:off x="5842585" y="2010071"/>
              <a:ext cx="336493" cy="29878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7" name="AutoShape 5"/>
            <p:cNvSpPr>
              <a:spLocks noChangeShapeType="1"/>
            </p:cNvSpPr>
            <p:nvPr/>
          </p:nvSpPr>
          <p:spPr bwMode="auto">
            <a:xfrm flipH="1">
              <a:off x="5309207" y="1874993"/>
              <a:ext cx="820649" cy="4419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4025880" y="2473451"/>
              <a:ext cx="461783" cy="356928"/>
            </a:xfrm>
            <a:prstGeom prst="rightArrow">
              <a:avLst>
                <a:gd name="adj1" fmla="val 50000"/>
                <a:gd name="adj2" fmla="val 32331"/>
              </a:avLst>
            </a:prstGeom>
            <a:ln w="19050"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5" name="Freeform 3"/>
            <p:cNvSpPr>
              <a:spLocks/>
            </p:cNvSpPr>
            <p:nvPr/>
          </p:nvSpPr>
          <p:spPr bwMode="auto">
            <a:xfrm>
              <a:off x="3458496" y="1500174"/>
              <a:ext cx="382134" cy="533155"/>
            </a:xfrm>
            <a:custGeom>
              <a:avLst/>
              <a:gdLst/>
              <a:ahLst/>
              <a:cxnLst>
                <a:cxn ang="0">
                  <a:pos x="160" y="539"/>
                </a:cxn>
                <a:cxn ang="0">
                  <a:pos x="387" y="548"/>
                </a:cxn>
                <a:cxn ang="0">
                  <a:pos x="398" y="251"/>
                </a:cxn>
                <a:cxn ang="0">
                  <a:pos x="279" y="36"/>
                </a:cxn>
                <a:cxn ang="0">
                  <a:pos x="161" y="36"/>
                </a:cxn>
                <a:cxn ang="0">
                  <a:pos x="0" y="174"/>
                </a:cxn>
              </a:cxnLst>
              <a:rect l="0" t="0" r="r" b="b"/>
              <a:pathLst>
                <a:path w="427" h="596">
                  <a:moveTo>
                    <a:pt x="160" y="539"/>
                  </a:moveTo>
                  <a:cubicBezTo>
                    <a:pt x="253" y="567"/>
                    <a:pt x="347" y="596"/>
                    <a:pt x="387" y="548"/>
                  </a:cubicBezTo>
                  <a:cubicBezTo>
                    <a:pt x="427" y="500"/>
                    <a:pt x="416" y="336"/>
                    <a:pt x="398" y="251"/>
                  </a:cubicBezTo>
                  <a:cubicBezTo>
                    <a:pt x="380" y="166"/>
                    <a:pt x="318" y="72"/>
                    <a:pt x="279" y="36"/>
                  </a:cubicBezTo>
                  <a:cubicBezTo>
                    <a:pt x="240" y="0"/>
                    <a:pt x="207" y="13"/>
                    <a:pt x="161" y="36"/>
                  </a:cubicBezTo>
                  <a:cubicBezTo>
                    <a:pt x="115" y="59"/>
                    <a:pt x="34" y="145"/>
                    <a:pt x="0" y="1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4" name="Freeform 2"/>
            <p:cNvSpPr>
              <a:spLocks/>
            </p:cNvSpPr>
            <p:nvPr/>
          </p:nvSpPr>
          <p:spPr bwMode="auto">
            <a:xfrm>
              <a:off x="6289154" y="1508225"/>
              <a:ext cx="382134" cy="533155"/>
            </a:xfrm>
            <a:custGeom>
              <a:avLst/>
              <a:gdLst/>
              <a:ahLst/>
              <a:cxnLst>
                <a:cxn ang="0">
                  <a:pos x="160" y="539"/>
                </a:cxn>
                <a:cxn ang="0">
                  <a:pos x="387" y="548"/>
                </a:cxn>
                <a:cxn ang="0">
                  <a:pos x="398" y="251"/>
                </a:cxn>
                <a:cxn ang="0">
                  <a:pos x="279" y="36"/>
                </a:cxn>
                <a:cxn ang="0">
                  <a:pos x="161" y="36"/>
                </a:cxn>
                <a:cxn ang="0">
                  <a:pos x="0" y="174"/>
                </a:cxn>
              </a:cxnLst>
              <a:rect l="0" t="0" r="r" b="b"/>
              <a:pathLst>
                <a:path w="427" h="596">
                  <a:moveTo>
                    <a:pt x="160" y="539"/>
                  </a:moveTo>
                  <a:cubicBezTo>
                    <a:pt x="253" y="567"/>
                    <a:pt x="347" y="596"/>
                    <a:pt x="387" y="548"/>
                  </a:cubicBezTo>
                  <a:cubicBezTo>
                    <a:pt x="427" y="500"/>
                    <a:pt x="416" y="336"/>
                    <a:pt x="398" y="251"/>
                  </a:cubicBezTo>
                  <a:cubicBezTo>
                    <a:pt x="380" y="166"/>
                    <a:pt x="318" y="72"/>
                    <a:pt x="279" y="36"/>
                  </a:cubicBezTo>
                  <a:cubicBezTo>
                    <a:pt x="240" y="0"/>
                    <a:pt x="207" y="13"/>
                    <a:pt x="161" y="36"/>
                  </a:cubicBezTo>
                  <a:cubicBezTo>
                    <a:pt x="115" y="59"/>
                    <a:pt x="34" y="145"/>
                    <a:pt x="0" y="1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66"/>
          <p:cNvGrpSpPr/>
          <p:nvPr/>
        </p:nvGrpSpPr>
        <p:grpSpPr>
          <a:xfrm>
            <a:off x="2000232" y="3929066"/>
            <a:ext cx="4786346" cy="1859955"/>
            <a:chOff x="2000232" y="3929066"/>
            <a:chExt cx="4786346" cy="1859955"/>
          </a:xfrm>
        </p:grpSpPr>
        <p:sp>
          <p:nvSpPr>
            <p:cNvPr id="54" name="椭圆 53"/>
            <p:cNvSpPr/>
            <p:nvPr/>
          </p:nvSpPr>
          <p:spPr>
            <a:xfrm>
              <a:off x="6404709" y="4847571"/>
              <a:ext cx="381869" cy="367379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47387" y="4847571"/>
              <a:ext cx="381869" cy="367379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727040" y="4847571"/>
              <a:ext cx="381869" cy="367379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8" name="组合 46"/>
            <p:cNvGrpSpPr/>
            <p:nvPr/>
          </p:nvGrpSpPr>
          <p:grpSpPr>
            <a:xfrm>
              <a:off x="2000232" y="4000504"/>
              <a:ext cx="1244874" cy="1788517"/>
              <a:chOff x="1928794" y="3155059"/>
              <a:chExt cx="1397306" cy="2434478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897472" y="5089471"/>
                <a:ext cx="428628" cy="500066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928794" y="4218755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895066" y="4236152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9" name="组合 35"/>
              <p:cNvGrpSpPr/>
              <p:nvPr/>
            </p:nvGrpSpPr>
            <p:grpSpPr>
              <a:xfrm>
                <a:off x="2362234" y="3155059"/>
                <a:ext cx="620296" cy="718317"/>
                <a:chOff x="428596" y="1500174"/>
                <a:chExt cx="620296" cy="718317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600" smtClean="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19050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43" name="直接箭头连接符 42"/>
              <p:cNvCxnSpPr>
                <a:stCxn id="40" idx="0"/>
                <a:endCxn id="46" idx="3"/>
              </p:cNvCxnSpPr>
              <p:nvPr/>
            </p:nvCxnSpPr>
            <p:spPr>
              <a:xfrm rot="5400000" flipH="1" flipV="1">
                <a:off x="2074750" y="3868501"/>
                <a:ext cx="418612" cy="281897"/>
              </a:xfrm>
              <a:prstGeom prst="straightConnector1">
                <a:avLst/>
              </a:pr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9" idx="0"/>
              </p:cNvCxnSpPr>
              <p:nvPr/>
            </p:nvCxnSpPr>
            <p:spPr>
              <a:xfrm rot="16200000" flipV="1">
                <a:off x="2933957" y="4911642"/>
                <a:ext cx="353253" cy="2406"/>
              </a:xfrm>
              <a:prstGeom prst="straightConnector1">
                <a:avLst/>
              </a:pr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41" idx="1"/>
                <a:endCxn id="46" idx="5"/>
              </p:cNvCxnSpPr>
              <p:nvPr/>
            </p:nvCxnSpPr>
            <p:spPr>
              <a:xfrm rot="16200000" flipV="1">
                <a:off x="2588343" y="3939891"/>
                <a:ext cx="509242" cy="229746"/>
              </a:xfrm>
              <a:prstGeom prst="straightConnector1">
                <a:avLst/>
              </a:pr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AutoShape 4"/>
            <p:cNvSpPr>
              <a:spLocks noChangeArrowheads="1"/>
            </p:cNvSpPr>
            <p:nvPr/>
          </p:nvSpPr>
          <p:spPr bwMode="auto">
            <a:xfrm>
              <a:off x="3904379" y="4643446"/>
              <a:ext cx="461783" cy="356928"/>
            </a:xfrm>
            <a:prstGeom prst="rightArrow">
              <a:avLst>
                <a:gd name="adj1" fmla="val 50000"/>
                <a:gd name="adj2" fmla="val 32331"/>
              </a:avLst>
            </a:prstGeom>
            <a:ln w="19050"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10" name="组合 35"/>
            <p:cNvGrpSpPr/>
            <p:nvPr/>
          </p:nvGrpSpPr>
          <p:grpSpPr>
            <a:xfrm>
              <a:off x="5719295" y="3929066"/>
              <a:ext cx="552628" cy="527720"/>
              <a:chOff x="428596" y="1500174"/>
              <a:chExt cx="620296" cy="718317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  <a:ln w="19050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19050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8" name="直接箭头连接符 57"/>
            <p:cNvCxnSpPr>
              <a:stCxn id="55" idx="0"/>
            </p:cNvCxnSpPr>
            <p:nvPr/>
          </p:nvCxnSpPr>
          <p:spPr>
            <a:xfrm rot="5400000" flipH="1" flipV="1">
              <a:off x="5284477" y="4356830"/>
              <a:ext cx="444586" cy="536896"/>
            </a:xfrm>
            <a:prstGeom prst="straightConnector1">
              <a:avLst/>
            </a:prstGeom>
            <a:ln w="19050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4" idx="0"/>
            </p:cNvCxnSpPr>
            <p:nvPr/>
          </p:nvCxnSpPr>
          <p:spPr>
            <a:xfrm rot="16200000" flipV="1">
              <a:off x="6098150" y="4350076"/>
              <a:ext cx="444586" cy="550403"/>
            </a:xfrm>
            <a:prstGeom prst="straightConnector1">
              <a:avLst/>
            </a:prstGeom>
            <a:ln w="19050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6" idx="0"/>
            </p:cNvCxnSpPr>
            <p:nvPr/>
          </p:nvCxnSpPr>
          <p:spPr>
            <a:xfrm rot="16200000" flipV="1">
              <a:off x="5718711" y="4648306"/>
              <a:ext cx="390785" cy="7745"/>
            </a:xfrm>
            <a:prstGeom prst="straightConnector1">
              <a:avLst/>
            </a:prstGeom>
            <a:ln w="19050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任意多边形 65"/>
            <p:cNvSpPr/>
            <p:nvPr/>
          </p:nvSpPr>
          <p:spPr>
            <a:xfrm>
              <a:off x="2883877" y="4401178"/>
              <a:ext cx="460550" cy="1014884"/>
            </a:xfrm>
            <a:custGeom>
              <a:avLst/>
              <a:gdLst>
                <a:gd name="connsiteX0" fmla="*/ 411982 w 460550"/>
                <a:gd name="connsiteY0" fmla="*/ 1014884 h 1014884"/>
                <a:gd name="connsiteX1" fmla="*/ 452176 w 460550"/>
                <a:gd name="connsiteY1" fmla="*/ 602901 h 1014884"/>
                <a:gd name="connsiteX2" fmla="*/ 361741 w 460550"/>
                <a:gd name="connsiteY2" fmla="*/ 281354 h 1014884"/>
                <a:gd name="connsiteX3" fmla="*/ 0 w 460550"/>
                <a:gd name="connsiteY3" fmla="*/ 0 h 101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550" h="1014884">
                  <a:moveTo>
                    <a:pt x="411982" y="1014884"/>
                  </a:moveTo>
                  <a:cubicBezTo>
                    <a:pt x="436266" y="870020"/>
                    <a:pt x="460550" y="725156"/>
                    <a:pt x="452176" y="602901"/>
                  </a:cubicBezTo>
                  <a:cubicBezTo>
                    <a:pt x="443803" y="480646"/>
                    <a:pt x="437104" y="381837"/>
                    <a:pt x="361741" y="281354"/>
                  </a:cubicBezTo>
                  <a:cubicBezTo>
                    <a:pt x="286378" y="180871"/>
                    <a:pt x="143189" y="90435"/>
                    <a:pt x="0" y="0"/>
                  </a:cubicBezTo>
                </a:path>
              </a:pathLst>
            </a:custGeom>
            <a:ln w="28575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4"/>
          <p:cNvSpPr txBox="1">
            <a:spLocks noChangeArrowheads="1"/>
          </p:cNvSpPr>
          <p:nvPr/>
        </p:nvSpPr>
        <p:spPr bwMode="auto">
          <a:xfrm>
            <a:off x="785786" y="1500174"/>
            <a:ext cx="6283341" cy="2061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rank;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结点秩，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大致为树的高度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parent;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结点对应双亲下标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并查集树的结点类型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并查集采用顺序方法存储，结点的类型声明如下：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4"/>
          <p:cNvSpPr txBox="1">
            <a:spLocks noChangeArrowheads="1"/>
          </p:cNvSpPr>
          <p:nvPr/>
        </p:nvSpPr>
        <p:spPr bwMode="auto">
          <a:xfrm>
            <a:off x="431800" y="615950"/>
            <a:ext cx="3783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（</a:t>
            </a:r>
            <a:r>
              <a:rPr 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）并查集树的初始化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6858048" cy="327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S[]，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n)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S[i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].rank=0;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秩初始化为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S[i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].parent=i;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双亲初始化指向自已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99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）查找一个元素所属的集合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8786874" cy="289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[]，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x)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所在树中查找根结点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!=S[x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].parent)		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双亲不是自已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(S，S[x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].parent)); 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路径压缩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].parent;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457200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递归算法</a:t>
            </a:r>
            <a:endParaRPr lang="zh-CN" altLang="en-US" sz="180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2928926" y="4214818"/>
            <a:ext cx="214314" cy="28575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827694"/>
            <a:ext cx="8215370" cy="3830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S[],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所在子树中查找根结点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=x;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(S[rx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].parent!=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rx=S[rx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y=x;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(y!=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路径压缩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tmp=S[y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y=tmp;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4285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非递归算法</a:t>
            </a:r>
            <a:endParaRPr lang="zh-CN" altLang="en-US" sz="180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214414" y="500042"/>
            <a:ext cx="214314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8"/>
          <p:cNvGrpSpPr/>
          <p:nvPr/>
        </p:nvGrpSpPr>
        <p:grpSpPr>
          <a:xfrm>
            <a:off x="1571604" y="4566426"/>
            <a:ext cx="4456742" cy="2148722"/>
            <a:chOff x="2214546" y="1500174"/>
            <a:chExt cx="4456742" cy="2148722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3296514" y="1675507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3291144" y="2068217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2723760" y="2244445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2718390" y="2637154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2219915" y="2774021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2214546" y="3166731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AutoShape 14"/>
            <p:cNvSpPr>
              <a:spLocks noChangeShapeType="1"/>
            </p:cNvSpPr>
            <p:nvPr/>
          </p:nvSpPr>
          <p:spPr bwMode="auto">
            <a:xfrm flipH="1">
              <a:off x="3009242" y="2002915"/>
              <a:ext cx="335598" cy="29788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AutoShape 13"/>
            <p:cNvSpPr>
              <a:spLocks noChangeShapeType="1"/>
            </p:cNvSpPr>
            <p:nvPr/>
          </p:nvSpPr>
          <p:spPr bwMode="auto">
            <a:xfrm flipH="1">
              <a:off x="2506292" y="2570957"/>
              <a:ext cx="266689" cy="25942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129857" y="1683558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6124487" y="2076268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557103" y="2252496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5551733" y="2645205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023725" y="2260547"/>
              <a:ext cx="334703" cy="382870"/>
            </a:xfrm>
            <a:prstGeom prst="ellipse">
              <a:avLst/>
            </a:prstGeom>
            <a:ln w="19050"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529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5018356" y="2653256"/>
              <a:ext cx="346337" cy="482165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AutoShape 6"/>
            <p:cNvSpPr>
              <a:spLocks noChangeShapeType="1"/>
            </p:cNvSpPr>
            <p:nvPr/>
          </p:nvSpPr>
          <p:spPr bwMode="auto">
            <a:xfrm flipH="1">
              <a:off x="5842585" y="2010071"/>
              <a:ext cx="336493" cy="29878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AutoShape 5"/>
            <p:cNvSpPr>
              <a:spLocks noChangeShapeType="1"/>
            </p:cNvSpPr>
            <p:nvPr/>
          </p:nvSpPr>
          <p:spPr bwMode="auto">
            <a:xfrm flipH="1">
              <a:off x="5309207" y="1874993"/>
              <a:ext cx="820649" cy="4419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>
              <a:off x="4025880" y="2473451"/>
              <a:ext cx="461783" cy="356928"/>
            </a:xfrm>
            <a:prstGeom prst="rightArrow">
              <a:avLst>
                <a:gd name="adj1" fmla="val 50000"/>
                <a:gd name="adj2" fmla="val 32331"/>
              </a:avLst>
            </a:prstGeom>
            <a:ln w="19050"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Freeform 3"/>
            <p:cNvSpPr>
              <a:spLocks/>
            </p:cNvSpPr>
            <p:nvPr/>
          </p:nvSpPr>
          <p:spPr bwMode="auto">
            <a:xfrm>
              <a:off x="3458496" y="1500174"/>
              <a:ext cx="382134" cy="533155"/>
            </a:xfrm>
            <a:custGeom>
              <a:avLst/>
              <a:gdLst/>
              <a:ahLst/>
              <a:cxnLst>
                <a:cxn ang="0">
                  <a:pos x="160" y="539"/>
                </a:cxn>
                <a:cxn ang="0">
                  <a:pos x="387" y="548"/>
                </a:cxn>
                <a:cxn ang="0">
                  <a:pos x="398" y="251"/>
                </a:cxn>
                <a:cxn ang="0">
                  <a:pos x="279" y="36"/>
                </a:cxn>
                <a:cxn ang="0">
                  <a:pos x="161" y="36"/>
                </a:cxn>
                <a:cxn ang="0">
                  <a:pos x="0" y="174"/>
                </a:cxn>
              </a:cxnLst>
              <a:rect l="0" t="0" r="r" b="b"/>
              <a:pathLst>
                <a:path w="427" h="596">
                  <a:moveTo>
                    <a:pt x="160" y="539"/>
                  </a:moveTo>
                  <a:cubicBezTo>
                    <a:pt x="253" y="567"/>
                    <a:pt x="347" y="596"/>
                    <a:pt x="387" y="548"/>
                  </a:cubicBezTo>
                  <a:cubicBezTo>
                    <a:pt x="427" y="500"/>
                    <a:pt x="416" y="336"/>
                    <a:pt x="398" y="251"/>
                  </a:cubicBezTo>
                  <a:cubicBezTo>
                    <a:pt x="380" y="166"/>
                    <a:pt x="318" y="72"/>
                    <a:pt x="279" y="36"/>
                  </a:cubicBezTo>
                  <a:cubicBezTo>
                    <a:pt x="240" y="0"/>
                    <a:pt x="207" y="13"/>
                    <a:pt x="161" y="36"/>
                  </a:cubicBezTo>
                  <a:cubicBezTo>
                    <a:pt x="115" y="59"/>
                    <a:pt x="34" y="145"/>
                    <a:pt x="0" y="1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6289154" y="1508225"/>
              <a:ext cx="382134" cy="533155"/>
            </a:xfrm>
            <a:custGeom>
              <a:avLst/>
              <a:gdLst/>
              <a:ahLst/>
              <a:cxnLst>
                <a:cxn ang="0">
                  <a:pos x="160" y="539"/>
                </a:cxn>
                <a:cxn ang="0">
                  <a:pos x="387" y="548"/>
                </a:cxn>
                <a:cxn ang="0">
                  <a:pos x="398" y="251"/>
                </a:cxn>
                <a:cxn ang="0">
                  <a:pos x="279" y="36"/>
                </a:cxn>
                <a:cxn ang="0">
                  <a:pos x="161" y="36"/>
                </a:cxn>
                <a:cxn ang="0">
                  <a:pos x="0" y="174"/>
                </a:cxn>
              </a:cxnLst>
              <a:rect l="0" t="0" r="r" b="b"/>
              <a:pathLst>
                <a:path w="427" h="596">
                  <a:moveTo>
                    <a:pt x="160" y="539"/>
                  </a:moveTo>
                  <a:cubicBezTo>
                    <a:pt x="253" y="567"/>
                    <a:pt x="347" y="596"/>
                    <a:pt x="387" y="548"/>
                  </a:cubicBezTo>
                  <a:cubicBezTo>
                    <a:pt x="427" y="500"/>
                    <a:pt x="416" y="336"/>
                    <a:pt x="398" y="251"/>
                  </a:cubicBezTo>
                  <a:cubicBezTo>
                    <a:pt x="380" y="166"/>
                    <a:pt x="318" y="72"/>
                    <a:pt x="279" y="36"/>
                  </a:cubicBezTo>
                  <a:cubicBezTo>
                    <a:pt x="240" y="0"/>
                    <a:pt x="207" y="13"/>
                    <a:pt x="161" y="36"/>
                  </a:cubicBezTo>
                  <a:cubicBezTo>
                    <a:pt x="115" y="59"/>
                    <a:pt x="34" y="145"/>
                    <a:pt x="0" y="1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600"/>
                </a:lnSpc>
              </a:pPr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4282" y="395567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）两个元素各自所属的集合的合并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44" y="1000108"/>
            <a:ext cx="8786842" cy="4365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S[],int x,int y)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所属子集树合并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	int rx=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(S,x);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ry=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(S,y);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(rx==ry)			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属于同一棵子集树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(S[rx].rank&gt;S[ry].rank)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结点秩大于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S[ry].parent=rx;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		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结点秩小于等于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	S[rx].parent=ry;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if (S[rx].rank==S[ry].rank)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秩相同时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S[ry].rank++;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34" y="5857892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个人，本算法的时间复杂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接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近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71480"/>
            <a:ext cx="8215370" cy="2013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7.21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&lt;100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）个微信用户，编号为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，现在建立有若干朋友圈，一个朋友圈中的用户至少有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个，每个用户只能加入一个朋友圈。任意两个属于同一个朋友圈的用户称为朋友对，用二维数组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给出所有的朋友对，共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个朋友对，每个朋友对形如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。设计一个算法求朋友圈的个数。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792961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采用并查集实现。首先初始化并查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集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对于每个朋友关系（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），调用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Union(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将它们合并。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在并查集中找到所有子集树的根结点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（满足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S[i].parent=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），累计其中满足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S[i].rank]&gt;0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（表示对应的朋友圈人数至少是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）的根结点个数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，最后返回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3786190"/>
            <a:ext cx="500066" cy="46166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zh-CN" altLang="en-US" b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2000"/>
          </a:p>
        </p:txBody>
      </p:sp>
      <p:grpSp>
        <p:nvGrpSpPr>
          <p:cNvPr id="2" name="组合 32"/>
          <p:cNvGrpSpPr/>
          <p:nvPr/>
        </p:nvGrpSpPr>
        <p:grpSpPr>
          <a:xfrm>
            <a:off x="928662" y="1714488"/>
            <a:ext cx="6500858" cy="2571768"/>
            <a:chOff x="928662" y="1714488"/>
            <a:chExt cx="6500858" cy="2571768"/>
          </a:xfrm>
        </p:grpSpPr>
        <p:sp>
          <p:nvSpPr>
            <p:cNvPr id="5" name="椭圆 4"/>
            <p:cNvSpPr/>
            <p:nvPr/>
          </p:nvSpPr>
          <p:spPr>
            <a:xfrm>
              <a:off x="1571604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28662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285984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1248338" y="2905819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926999" y="2870100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726817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65886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321099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177100" y="3273598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6" idx="0"/>
              <a:endCxn id="14" idx="4"/>
            </p:cNvCxnSpPr>
            <p:nvPr/>
          </p:nvCxnSpPr>
          <p:spPr>
            <a:xfrm rot="16200000" flipV="1">
              <a:off x="3215444" y="3097628"/>
              <a:ext cx="340727" cy="112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4666084" y="250030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821297" y="2282055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380596" y="250424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535809" y="228599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66084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821297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80596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535809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1743006"/>
              <a:ext cx="14287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rank[1]=1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7488" y="1714488"/>
              <a:ext cx="14287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rank[4]=1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7686" y="1743006"/>
              <a:ext cx="14287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rank[5]=0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0760" y="1714488"/>
              <a:ext cx="14287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rank[6]=0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7686" y="3171766"/>
              <a:ext cx="14287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rank[7]=0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3143248"/>
              <a:ext cx="14287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rank[8]=0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下箭头 33"/>
          <p:cNvSpPr/>
          <p:nvPr/>
        </p:nvSpPr>
        <p:spPr>
          <a:xfrm>
            <a:off x="4071934" y="1000108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4" name="组合 38"/>
          <p:cNvGrpSpPr/>
          <p:nvPr/>
        </p:nvGrpSpPr>
        <p:grpSpPr>
          <a:xfrm>
            <a:off x="1643042" y="4935692"/>
            <a:ext cx="4904170" cy="646331"/>
            <a:chOff x="1643042" y="4935692"/>
            <a:chExt cx="4904170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1643042" y="4935692"/>
              <a:ext cx="3571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Find(S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)==</a:t>
              </a:r>
              <a:r>
                <a:rPr lang="en-US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&amp;&amp; </a:t>
              </a:r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S[i</a:t>
              </a:r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].</a:t>
              </a:r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rank&gt;0</a:t>
              </a:r>
              <a:endParaRPr lang="zh-CN" altLang="en-US" sz="180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5357818" y="5078568"/>
              <a:ext cx="571504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7146" y="501398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下箭头 37"/>
          <p:cNvSpPr/>
          <p:nvPr/>
        </p:nvSpPr>
        <p:spPr>
          <a:xfrm>
            <a:off x="4143372" y="4286256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1656"/>
            <a:ext cx="8643998" cy="5079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friends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R[][2],int m,int n)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UFSTree S[MaxSize];	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定义并查集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(S,n);				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for(int i=0;i&lt;m;i++)	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遍历所有朋友对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	int a=R[i][0];		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朋友对为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(a,b)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int b=R[i][1];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(S,a,b);				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ans=0;						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表示朋友圈个数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for(int 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	if (S[i].parent==i &amp;&amp; S[i].rank&gt;0)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找到一个朋友圈</a:t>
            </a: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ans++;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ans;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360000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71538" y="2272497"/>
            <a:ext cx="3786214" cy="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构造哈夫曼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原则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sz="20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843" name="Text Box 3" descr="新闻纸"/>
          <p:cNvSpPr txBox="1">
            <a:spLocks noChangeArrowheads="1"/>
          </p:cNvSpPr>
          <p:nvPr/>
        </p:nvSpPr>
        <p:spPr bwMode="auto">
          <a:xfrm>
            <a:off x="323850" y="333375"/>
            <a:ext cx="3605207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7.8.2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构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造哈夫曼树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915439"/>
            <a:ext cx="5572164" cy="11056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权值越大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的叶结点越靠近根结点。</a:t>
            </a:r>
            <a:endParaRPr kumimoji="1" lang="en-US" altLang="zh-CN" sz="2000" dirty="0" smtClean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权值越小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的叶结点越远离根结点。</a:t>
            </a:r>
            <a:endParaRPr lang="zh-CN" altLang="en-US" sz="20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1142984"/>
            <a:ext cx="1676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86800" cy="356465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）给定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，构造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个叶结点的二叉树，从而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得到一个二叉树的集合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权值最小和次小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的两棵二叉树作为左、右子树构造一棵新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二叉树，这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棵新的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根结点的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权值为其左、右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树根结点权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中用新得到的二叉树代替这两棵树。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）重复（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）、（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）两步，当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中只剩下一棵二叉树时，这棵二叉树便是所要建立的哈夫曼树。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华文中宋" pitchFamily="2" charset="-122"/>
                <a:ea typeface="华文中宋" pitchFamily="2" charset="-122"/>
              </a:rPr>
              <a:t>构造哈夫曼</a:t>
            </a:r>
            <a:r>
              <a:rPr kumimoji="1" lang="zh-CN" altLang="en-US" sz="2000" dirty="0" smtClean="0">
                <a:latin typeface="华文中宋" pitchFamily="2" charset="-122"/>
                <a:ea typeface="华文中宋" pitchFamily="2" charset="-122"/>
              </a:rPr>
              <a:t>树的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过程</a:t>
            </a:r>
            <a:r>
              <a:rPr kumimoji="1" lang="zh-CN" altLang="en-US" sz="2000" dirty="0" smtClean="0">
                <a:latin typeface="华文中宋" pitchFamily="2" charset="-122"/>
                <a:ea typeface="华文中宋" pitchFamily="2" charset="-122"/>
              </a:rPr>
              <a:t>：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857224" y="4543424"/>
            <a:ext cx="339751" cy="528649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1498600" y="4543424"/>
            <a:ext cx="287318" cy="600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1609704" y="2593975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3" name="Freeform 9"/>
          <p:cNvSpPr>
            <a:spLocks/>
          </p:cNvSpPr>
          <p:nvPr/>
        </p:nvSpPr>
        <p:spPr bwMode="auto">
          <a:xfrm>
            <a:off x="2143108" y="2595557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5" name="Freeform 31"/>
          <p:cNvSpPr>
            <a:spLocks/>
          </p:cNvSpPr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786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28662" y="188913"/>
            <a:ext cx="819807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={ 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0.05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0.29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0.07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0.08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0.14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0.23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0.03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093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08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22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27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691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27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491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2133600" y="5143512"/>
            <a:ext cx="438136" cy="584188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2786050" y="5143512"/>
            <a:ext cx="401650" cy="609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91781" y="404813"/>
            <a:ext cx="492443" cy="3738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pc="-15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建立哈夫曼树示例</a:t>
            </a:r>
            <a:r>
              <a:rPr lang="zh-CN" altLang="en-US" sz="2000" spc="-15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的演示</a:t>
            </a:r>
            <a:endParaRPr lang="zh-CN" altLang="en-US" sz="2000" spc="-15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创建完毕</a:t>
            </a:r>
            <a:endParaRPr lang="zh-CN" altLang="en-US" sz="18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animBg="1"/>
      <p:bldP spid="257036" grpId="1" animBg="1"/>
      <p:bldP spid="257037" grpId="0" animBg="1"/>
      <p:bldP spid="257037" grpId="1" animBg="1"/>
      <p:bldP spid="257032" grpId="0" animBg="1"/>
      <p:bldP spid="257032" grpId="1" animBg="1"/>
      <p:bldP spid="257033" grpId="0" animBg="1"/>
      <p:bldP spid="257033" grpId="1" animBg="1"/>
      <p:bldP spid="257054" grpId="0" animBg="1"/>
      <p:bldP spid="257055" grpId="0" animBg="1"/>
      <p:bldP spid="257051" grpId="0" animBg="1"/>
      <p:bldP spid="257050" grpId="0" animBg="1"/>
      <p:bldP spid="257026" grpId="0" animBg="1"/>
      <p:bldP spid="257026" grpId="1" animBg="1"/>
      <p:bldP spid="257028" grpId="0" animBg="1"/>
      <p:bldP spid="257028" grpId="1" animBg="1"/>
      <p:bldP spid="257028" grpId="2" animBg="1"/>
      <p:bldP spid="257029" grpId="0" animBg="1"/>
      <p:bldP spid="257029" grpId="1" animBg="1"/>
      <p:bldP spid="257030" grpId="0" animBg="1"/>
      <p:bldP spid="257030" grpId="1" animBg="1"/>
      <p:bldP spid="257031" grpId="0" animBg="1"/>
      <p:bldP spid="257031" grpId="1" animBg="1"/>
      <p:bldP spid="257034" grpId="0" animBg="1"/>
      <p:bldP spid="257034" grpId="1" animBg="1"/>
      <p:bldP spid="257035" grpId="0" animBg="1"/>
      <p:bldP spid="257035" grpId="1" animBg="1"/>
      <p:bldP spid="257038" grpId="0" animBg="1"/>
      <p:bldP spid="257038" grpId="1" animBg="1"/>
      <p:bldP spid="257039" grpId="0" animBg="1"/>
      <p:bldP spid="257039" grpId="1" animBg="1"/>
      <p:bldP spid="257039" grpId="2" animBg="1"/>
      <p:bldP spid="257040" grpId="0" animBg="1"/>
      <p:bldP spid="257040" grpId="1" animBg="1"/>
      <p:bldP spid="257041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56" grpId="0" animBg="1"/>
      <p:bldP spid="257057" grpId="0" animBg="1"/>
      <p:bldP spid="257058" grpId="0" animBg="1"/>
      <p:bldP spid="257059" grpId="0" animBg="1"/>
      <p:bldP spid="257060" grpId="0" animBg="1"/>
      <p:bldP spid="257061" grpId="0" animBg="1"/>
      <p:bldP spid="257062" grpId="0" animBg="1"/>
      <p:bldP spid="257063" grpId="0" animBg="1"/>
      <p:bldP spid="257064" grpId="0" animBg="1"/>
      <p:bldP spid="257065" grpId="0" animBg="1"/>
      <p:bldP spid="2570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214414" y="1000108"/>
            <a:ext cx="221457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哈夫曼树</a:t>
            </a:r>
            <a:r>
              <a:rPr kumimoji="1"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特点</a:t>
            </a:r>
            <a:endParaRPr kumimoji="1" lang="en-US" altLang="zh-CN" sz="2000" dirty="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5143536" cy="1756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：因为每次两棵树合并。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= 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=  2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105451"/>
            <a:ext cx="7572428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一棵哈夫曼树中共有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199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个结点，它用于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个字符的编码。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A.99	   B.100	C.101		D.199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28596" y="500042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57290" y="2357430"/>
            <a:ext cx="4143404" cy="15219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2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+1)/2=200/2=100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28662" y="1500174"/>
            <a:ext cx="7605736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规定哈夫曼树中的</a:t>
            </a:r>
            <a:r>
              <a:rPr kumimoji="1" lang="zh-CN" altLang="en-US" sz="2000" u="sng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左分支</a:t>
            </a:r>
            <a:r>
              <a:rPr kumimoji="1" lang="zh-CN" altLang="en-US" sz="2000" u="sng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u="sng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u="sng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 u="sng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kumimoji="1" lang="zh-CN" altLang="en-US" sz="2000" u="sng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</a:t>
            </a:r>
            <a:r>
              <a:rPr kumimoji="1" lang="zh-CN" altLang="en-US" sz="2000" u="sng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u="sng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根结点到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经过的分支对应的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组成的序列便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该结点对应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字符的编码。这样的编码称为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哈夫曼编码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7" y="571480"/>
            <a:ext cx="3429024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7.8.3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</a:t>
            </a:r>
            <a:r>
              <a:rPr kumimoji="1"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夫曼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编码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33796" y="1898655"/>
            <a:ext cx="2143125" cy="2378077"/>
            <a:chOff x="2125" y="2288"/>
            <a:chExt cx="1350" cy="1498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2755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125" y="3340"/>
              <a:ext cx="1350" cy="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哈夫曼编码属</a:t>
              </a:r>
              <a:r>
                <a:rPr kumimoji="1"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kumimoji="1"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二进制编码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3090</Words>
  <Application>Microsoft Office PowerPoint</Application>
  <PresentationFormat>全屏显示(4:3)</PresentationFormat>
  <Paragraphs>531</Paragraphs>
  <Slides>39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912</cp:revision>
  <dcterms:created xsi:type="dcterms:W3CDTF">2004-04-08T11:59:15Z</dcterms:created>
  <dcterms:modified xsi:type="dcterms:W3CDTF">2021-10-10T03:17:42Z</dcterms:modified>
</cp:coreProperties>
</file>