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4"/>
  </p:notesMasterIdLst>
  <p:sldIdLst>
    <p:sldId id="295" r:id="rId2"/>
    <p:sldId id="424" r:id="rId3"/>
    <p:sldId id="427" r:id="rId4"/>
    <p:sldId id="428" r:id="rId5"/>
    <p:sldId id="430" r:id="rId6"/>
    <p:sldId id="431" r:id="rId7"/>
    <p:sldId id="433" r:id="rId8"/>
    <p:sldId id="432" r:id="rId9"/>
    <p:sldId id="434" r:id="rId10"/>
    <p:sldId id="455" r:id="rId11"/>
    <p:sldId id="404" r:id="rId12"/>
    <p:sldId id="421" r:id="rId13"/>
    <p:sldId id="449" r:id="rId14"/>
    <p:sldId id="438" r:id="rId15"/>
    <p:sldId id="439" r:id="rId16"/>
    <p:sldId id="441" r:id="rId17"/>
    <p:sldId id="442" r:id="rId18"/>
    <p:sldId id="450" r:id="rId19"/>
    <p:sldId id="452" r:id="rId20"/>
    <p:sldId id="453" r:id="rId21"/>
    <p:sldId id="454" r:id="rId22"/>
    <p:sldId id="456" r:id="rId23"/>
    <p:sldId id="457" r:id="rId24"/>
    <p:sldId id="458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9900CC"/>
    <a:srgbClr val="000000"/>
    <a:srgbClr val="0033CC"/>
    <a:srgbClr val="6600CC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94" d="100"/>
          <a:sy n="94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714356"/>
            <a:ext cx="307183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小结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71570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321471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树中结点计算方法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3789296"/>
            <a:ext cx="478634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的树中所有结点的度</a:t>
            </a:r>
            <a:r>
              <a: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至少有一个度为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28992" y="5143513"/>
            <a:ext cx="3500462" cy="953305"/>
            <a:chOff x="2714612" y="3857634"/>
            <a:chExt cx="3500462" cy="714979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4214822"/>
              <a:ext cx="350046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度为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的树至少有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个结点！</a:t>
              </a: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214810" y="385763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28" y="4000504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500042"/>
            <a:ext cx="6643734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中最常用的操作是查找某个结点的祖先结点，采用</a:t>
            </a:r>
            <a:r>
              <a:rPr lang="zh-CN" altLang="en-US" sz="2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哪种存储结构最合适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52" y="2190741"/>
            <a:ext cx="2714644" cy="43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双亲存储结构</a:t>
            </a:r>
            <a:endParaRPr lang="en-US" altLang="zh-CN" sz="2000" smtClean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1" y="4095755"/>
            <a:ext cx="6169645" cy="43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  <a:sym typeface="Wingdings"/>
              </a:rPr>
              <a:t>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孩子链存储结构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或者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孩子兄弟链存储结构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2946723"/>
            <a:ext cx="7786742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最常用的操作是查找某个结点的所有兄弟，采用</a:t>
            </a:r>
            <a:r>
              <a:rPr lang="zh-CN" altLang="en-US" sz="2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哪种存储结构最合适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14348" y="500043"/>
            <a:ext cx="785818" cy="857255"/>
            <a:chOff x="214282" y="142852"/>
            <a:chExt cx="1000100" cy="1071569"/>
          </a:xfrm>
        </p:grpSpPr>
        <p:sp>
          <p:nvSpPr>
            <p:cNvPr id="13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785786" y="67157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72211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882360"/>
            <a:ext cx="2071702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二 叉 树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1809739"/>
            <a:ext cx="5357850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20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个不同的结点构造的二叉树个数？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3902242"/>
            <a:ext cx="307183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2" y="2666999"/>
            <a:ext cx="6215104" cy="899646"/>
            <a:chOff x="1714481" y="2000247"/>
            <a:chExt cx="6215104" cy="674734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1" y="2000247"/>
              <a:ext cx="2928958" cy="6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5392421" y="2143120"/>
              <a:ext cx="2537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Catalan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</a:t>
              </a:r>
              <a:endPara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966992" y="2189160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1604" y="765966"/>
            <a:ext cx="7429552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个结点并且高度为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不同形态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的二叉树个数是多少？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1571612"/>
            <a:ext cx="664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该二叉树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层，每层一个结点，该结点可以作为双亲结点的左孩子，也可以作为右孩子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这样的二叉树的个数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=1×2×</a:t>
            </a:r>
            <a:r>
              <a:rPr 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×2=2</a:t>
            </a:r>
            <a:r>
              <a:rPr lang="en-US" sz="20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例如，当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个这样的二叉树。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786050" y="3929066"/>
            <a:ext cx="4072528" cy="2000264"/>
            <a:chOff x="1214414" y="2786064"/>
            <a:chExt cx="4072528" cy="1500198"/>
          </a:xfrm>
        </p:grpSpPr>
        <p:sp>
          <p:nvSpPr>
            <p:cNvPr id="24" name="椭圆 23"/>
            <p:cNvSpPr/>
            <p:nvPr/>
          </p:nvSpPr>
          <p:spPr>
            <a:xfrm>
              <a:off x="1785918" y="336709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98480" y="365284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214414" y="400834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1719691" y="3576072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3"/>
              <a:endCxn id="26" idx="7"/>
            </p:cNvCxnSpPr>
            <p:nvPr/>
          </p:nvCxnSpPr>
          <p:spPr>
            <a:xfrm rot="5400000">
              <a:off x="1399063" y="3898386"/>
              <a:ext cx="202769" cy="8042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71461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27174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12926" y="407026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29" idx="3"/>
              <a:endCxn id="30" idx="7"/>
            </p:cNvCxnSpPr>
            <p:nvPr/>
          </p:nvCxnSpPr>
          <p:spPr>
            <a:xfrm rot="5400000">
              <a:off x="2648385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5"/>
              <a:endCxn id="31" idx="0"/>
            </p:cNvCxnSpPr>
            <p:nvPr/>
          </p:nvCxnSpPr>
          <p:spPr>
            <a:xfrm rot="16200000" flipH="1">
              <a:off x="2643674" y="3857009"/>
              <a:ext cx="242575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2899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1643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30678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36" idx="5"/>
              <a:endCxn id="37" idx="1"/>
            </p:cNvCxnSpPr>
            <p:nvPr/>
          </p:nvCxnSpPr>
          <p:spPr>
            <a:xfrm rot="16200000" flipH="1">
              <a:off x="365020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  <a:endCxn id="38" idx="7"/>
            </p:cNvCxnSpPr>
            <p:nvPr/>
          </p:nvCxnSpPr>
          <p:spPr>
            <a:xfrm rot="5400000">
              <a:off x="3616170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442575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1319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942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连接符 45"/>
            <p:cNvCxnSpPr>
              <a:stCxn id="43" idx="5"/>
              <a:endCxn id="44" idx="1"/>
            </p:cNvCxnSpPr>
            <p:nvPr/>
          </p:nvCxnSpPr>
          <p:spPr>
            <a:xfrm rot="16200000" flipH="1">
              <a:off x="464696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5"/>
              <a:endCxn id="45" idx="1"/>
            </p:cNvCxnSpPr>
            <p:nvPr/>
          </p:nvCxnSpPr>
          <p:spPr>
            <a:xfrm rot="16200000" flipH="1">
              <a:off x="4898682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下箭头 49"/>
            <p:cNvSpPr/>
            <p:nvPr/>
          </p:nvSpPr>
          <p:spPr>
            <a:xfrm>
              <a:off x="2928926" y="278606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4348" y="500043"/>
            <a:ext cx="785818" cy="857255"/>
            <a:chOff x="214282" y="142852"/>
            <a:chExt cx="1000100" cy="1071569"/>
          </a:xfrm>
        </p:grpSpPr>
        <p:sp>
          <p:nvSpPr>
            <p:cNvPr id="42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4414" y="928670"/>
            <a:ext cx="4143404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二叉树中结点计算方法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4480" y="2285993"/>
            <a:ext cx="6000792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二叉树中所有结点的度≤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所有结点度之和，分支数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en-US" altLang="zh-CN" sz="2000" i="1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64347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完全二叉树中结点计算方法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1857364"/>
            <a:ext cx="6858048" cy="234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结点个数为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可以唯一确定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叶子结点个数为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，树形不能唯一确定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为奇数时，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为偶数时，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高度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log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，是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个结点高度最小的二叉树</a:t>
            </a:r>
            <a:endParaRPr lang="en-US" altLang="zh-CN" sz="2000" i="1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3" y="2346743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714356"/>
            <a:ext cx="6715172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个叶子结点的二叉树的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500990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在该二叉树中，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-1=59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=119+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且为完全二叉树时高度最小。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此时高度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4348" y="500043"/>
            <a:ext cx="785818" cy="857255"/>
            <a:chOff x="214282" y="142852"/>
            <a:chExt cx="1000100" cy="1071569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714908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满二叉树中结点计算方法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1714488"/>
            <a:ext cx="6357982" cy="244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高度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</a:t>
            </a:r>
            <a:endParaRPr lang="en-US" altLang="zh-CN" sz="2000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的满二叉树，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一定为奇数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078124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1142984"/>
            <a:ext cx="792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知一棵非空满二叉树中有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个分支结点，则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总结点个数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360536"/>
            <a:ext cx="742955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（双分支结点个数）。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+1=32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（二叉树性质），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4282" y="1000109"/>
            <a:ext cx="785818" cy="857255"/>
            <a:chOff x="214282" y="142852"/>
            <a:chExt cx="1000100" cy="1071569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642918"/>
            <a:ext cx="371477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叉树的存储结构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809739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顺序存储结构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8662" y="2762245"/>
            <a:ext cx="1643074" cy="2051262"/>
            <a:chOff x="1714480" y="1928808"/>
            <a:chExt cx="1643074" cy="1538446"/>
          </a:xfrm>
        </p:grpSpPr>
        <p:sp>
          <p:nvSpPr>
            <p:cNvPr id="8" name="椭圆 7"/>
            <p:cNvSpPr/>
            <p:nvPr/>
          </p:nvSpPr>
          <p:spPr>
            <a:xfrm>
              <a:off x="1714480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555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14546" y="3143254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>
              <a:stCxn id="3" idx="3"/>
              <a:endCxn id="8" idx="7"/>
            </p:cNvCxnSpPr>
            <p:nvPr/>
          </p:nvCxnSpPr>
          <p:spPr>
            <a:xfrm rot="5400000">
              <a:off x="1974955" y="2249765"/>
              <a:ext cx="347262" cy="2584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9" idx="1"/>
            </p:cNvCxnSpPr>
            <p:nvPr/>
          </p:nvCxnSpPr>
          <p:spPr>
            <a:xfrm rot="16200000" flipH="1">
              <a:off x="2614850" y="2173790"/>
              <a:ext cx="342401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3"/>
              <a:endCxn id="10" idx="7"/>
            </p:cNvCxnSpPr>
            <p:nvPr/>
          </p:nvCxnSpPr>
          <p:spPr>
            <a:xfrm rot="5400000">
              <a:off x="2579130" y="2781013"/>
              <a:ext cx="413840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928794" y="2762245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3489403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286124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4346659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6116" y="3013149"/>
            <a:ext cx="3429024" cy="892104"/>
            <a:chOff x="4357686" y="2116986"/>
            <a:chExt cx="3429024" cy="669078"/>
          </a:xfrm>
        </p:grpSpPr>
        <p:sp>
          <p:nvSpPr>
            <p:cNvPr id="22" name="矩形 21"/>
            <p:cNvSpPr/>
            <p:nvPr/>
          </p:nvSpPr>
          <p:spPr>
            <a:xfrm>
              <a:off x="435768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29190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494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0694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72198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8651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43702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16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1520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9520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2643174" y="3476625"/>
            <a:ext cx="428628" cy="38100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286644" y="2519997"/>
            <a:ext cx="1571636" cy="2242512"/>
            <a:chOff x="7500958" y="1928808"/>
            <a:chExt cx="1571636" cy="1681884"/>
          </a:xfrm>
        </p:grpSpPr>
        <p:sp>
          <p:nvSpPr>
            <p:cNvPr id="38" name="椭圆 37"/>
            <p:cNvSpPr/>
            <p:nvPr/>
          </p:nvSpPr>
          <p:spPr>
            <a:xfrm>
              <a:off x="8072462" y="2571750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500958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2i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58214" y="3214692"/>
              <a:ext cx="714380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2i+1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937524" y="1928808"/>
              <a:ext cx="642942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i/2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41" idx="4"/>
              <a:endCxn id="38" idx="0"/>
            </p:cNvCxnSpPr>
            <p:nvPr/>
          </p:nvCxnSpPr>
          <p:spPr>
            <a:xfrm rot="5400000">
              <a:off x="8112150" y="2424905"/>
              <a:ext cx="285752" cy="79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0"/>
            </p:cNvCxnSpPr>
            <p:nvPr/>
          </p:nvCxnSpPr>
          <p:spPr>
            <a:xfrm rot="5400000">
              <a:off x="7804570" y="2894490"/>
              <a:ext cx="338061" cy="30234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5"/>
              <a:endCxn id="40" idx="0"/>
            </p:cNvCxnSpPr>
            <p:nvPr/>
          </p:nvCxnSpPr>
          <p:spPr>
            <a:xfrm rot="16200000" flipH="1">
              <a:off x="8377343" y="2876630"/>
              <a:ext cx="338062" cy="3380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814501"/>
            <a:ext cx="8143932" cy="142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一棵高度为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的并且只有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个结点的二叉树，采用顺序存储结构存放在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应该至少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B.2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  C.2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   D.2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2000" i="1" baseline="30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666995"/>
            <a:ext cx="7358114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可能是一棵有斜树，最后一个结点的层序编号为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57422" y="3524251"/>
            <a:ext cx="5143536" cy="2476517"/>
            <a:chOff x="2357422" y="2643188"/>
            <a:chExt cx="5143536" cy="1857388"/>
          </a:xfrm>
        </p:grpSpPr>
        <p:sp>
          <p:nvSpPr>
            <p:cNvPr id="7" name="椭圆 6"/>
            <p:cNvSpPr/>
            <p:nvPr/>
          </p:nvSpPr>
          <p:spPr>
            <a:xfrm>
              <a:off x="2928926" y="264318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97058" y="3105006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68628" y="407194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8" idx="1"/>
            </p:cNvCxnSpPr>
            <p:nvPr/>
          </p:nvCxnSpPr>
          <p:spPr>
            <a:xfrm rot="16200000" flipH="1">
              <a:off x="3312635" y="2904766"/>
              <a:ext cx="232715" cy="2626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5"/>
            </p:cNvCxnSpPr>
            <p:nvPr/>
          </p:nvCxnSpPr>
          <p:spPr>
            <a:xfrm rot="16200000" flipH="1">
              <a:off x="3855842" y="3391508"/>
              <a:ext cx="368920" cy="34901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1"/>
            </p:cNvCxnSpPr>
            <p:nvPr/>
          </p:nvCxnSpPr>
          <p:spPr>
            <a:xfrm rot="16200000" flipH="1">
              <a:off x="4397940" y="3885444"/>
              <a:ext cx="261764" cy="2061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50764" y="3685076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5072066" y="4257186"/>
              <a:ext cx="35719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9256" y="4098832"/>
              <a:ext cx="2071702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层序编号为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2714612" y="2928940"/>
              <a:ext cx="142876" cy="1571636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357188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h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0034" y="357167"/>
            <a:ext cx="785818" cy="857255"/>
            <a:chOff x="214282" y="142852"/>
            <a:chExt cx="1000100" cy="1071569"/>
          </a:xfrm>
        </p:grpSpPr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7290" y="1714489"/>
            <a:ext cx="7358114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任何非空树中：分支数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所有结点度之和，分支数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的树中：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的树中：所有结点度之和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mn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endParaRPr lang="zh-CN" altLang="en-US" sz="2000" i="1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666731"/>
            <a:ext cx="3786214" cy="4419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树中结点计算的</a:t>
            </a:r>
            <a:r>
              <a:rPr lang="zh-CN" altLang="en-US" sz="20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013" y="2000240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6731"/>
            <a:ext cx="3286148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二叉链存储结构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1904989"/>
            <a:ext cx="1643074" cy="2095515"/>
            <a:chOff x="1571604" y="1928808"/>
            <a:chExt cx="1643074" cy="1571636"/>
          </a:xfrm>
        </p:grpSpPr>
        <p:sp>
          <p:nvSpPr>
            <p:cNvPr id="5" name="椭圆 4"/>
            <p:cNvSpPr/>
            <p:nvPr/>
          </p:nvSpPr>
          <p:spPr>
            <a:xfrm>
              <a:off x="157160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2678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1937875" y="2207823"/>
              <a:ext cx="342401" cy="3374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543412" y="2245228"/>
              <a:ext cx="342401" cy="2626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73335" y="2822955"/>
              <a:ext cx="418701" cy="326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952483"/>
            <a:ext cx="3929090" cy="3429024"/>
            <a:chOff x="3857620" y="714362"/>
            <a:chExt cx="3929090" cy="2571768"/>
          </a:xfrm>
        </p:grpSpPr>
        <p:sp>
          <p:nvSpPr>
            <p:cNvPr id="16" name="矩形 15"/>
            <p:cNvSpPr/>
            <p:nvPr/>
          </p:nvSpPr>
          <p:spPr>
            <a:xfrm>
              <a:off x="5429256" y="1214428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43636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0628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5429256" y="857238"/>
              <a:ext cx="428628" cy="428628"/>
            </a:xfrm>
            <a:prstGeom prst="arc">
              <a:avLst>
                <a:gd name="adj1" fmla="val 16200000"/>
                <a:gd name="adj2" fmla="val 2193898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6380" y="71436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b</a:t>
              </a:r>
              <a:endPara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0628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57620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43702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58082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15074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29256" y="2857502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43636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0628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50595" y="1535899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6286512" y="1500180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5893603" y="2321717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右箭头 37"/>
          <p:cNvSpPr/>
          <p:nvPr/>
        </p:nvSpPr>
        <p:spPr>
          <a:xfrm>
            <a:off x="2928926" y="2571744"/>
            <a:ext cx="571504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62" y="4697941"/>
            <a:ext cx="7929618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任何结点的左、右指针分别指向一棵二叉树！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 递归数据结构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995590"/>
            <a:ext cx="6786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个结点的二叉树采用二叉链存储结构，其中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空指针域个数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2226412"/>
            <a:ext cx="6786610" cy="246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个指针域，共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个指针域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除了根结点外，每个结点被一个非空指针所指向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个非空指针域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空指针域的个数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1472" y="928670"/>
            <a:ext cx="785818" cy="857255"/>
            <a:chOff x="214282" y="142852"/>
            <a:chExt cx="1000100" cy="1071569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4480" y="704946"/>
            <a:ext cx="271464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二叉树遍历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5918" y="1714488"/>
            <a:ext cx="207170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2571744"/>
            <a:ext cx="2857520" cy="119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某种次序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访问所有结点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4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23987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先序遍历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中序遍历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后序遍历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层次遍历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常用遍历方法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2786050" y="1643050"/>
            <a:ext cx="2071702" cy="1143008"/>
            <a:chOff x="2786050" y="1357304"/>
            <a:chExt cx="2071702" cy="857256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357304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157161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二叉树算法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二叉树查找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二叉树遍历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递归遍历算法应用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428736"/>
            <a:ext cx="814393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基于递归遍历  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采用递归数据结构的递归算法设计方法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8573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714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部分组成，两种类型：结点，子树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先结点，再子树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先序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先子树，再结点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后序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5250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714356"/>
            <a:ext cx="750099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层的结点个数。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190741"/>
            <a:ext cx="7072362" cy="16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设计算法为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knumber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所指的结点层次，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是引用型参数，用于保存第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层的结点个数。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初始调用时，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为根结点指针，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赋值为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，即调用方式是：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knumber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3929058" y="3929066"/>
            <a:ext cx="2571768" cy="861803"/>
            <a:chOff x="5429256" y="3354758"/>
            <a:chExt cx="2571768" cy="646352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6392264" y="3533964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29256" y="3643320"/>
              <a:ext cx="257176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递归算法赋初值方式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0034" y="642919"/>
            <a:ext cx="785818" cy="857255"/>
            <a:chOff x="214282" y="142852"/>
            <a:chExt cx="1000100" cy="1071569"/>
          </a:xfrm>
        </p:grpSpPr>
        <p:sp>
          <p:nvSpPr>
            <p:cNvPr id="12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0034" y="2714620"/>
            <a:ext cx="722313" cy="582613"/>
            <a:chOff x="1774825" y="5489593"/>
            <a:chExt cx="722313" cy="582613"/>
          </a:xfrm>
        </p:grpSpPr>
        <p:sp>
          <p:nvSpPr>
            <p:cNvPr id="1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14290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928670"/>
            <a:ext cx="8286808" cy="358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knumber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k，int &amp;n)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(h==k) n++;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if (h&lt;k)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knumber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(b-&gt;lchild，h+1，k，n);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knumber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(b-&gt;rchild，h+1，k，n);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071538" y="4572008"/>
            <a:ext cx="2928958" cy="858056"/>
            <a:chOff x="142844" y="4000510"/>
            <a:chExt cx="2928958" cy="64354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4286262"/>
              <a:ext cx="250033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rPr>
                <a:t>基于先序遍历的思路</a:t>
              </a:r>
              <a:endPara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142844" y="4000510"/>
              <a:ext cx="357158" cy="571504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500042"/>
            <a:ext cx="6786610" cy="86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设二叉树采用二叉链存储结构，设计一个算法求二叉树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的宽度（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采用递归方法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3785" y="1928802"/>
            <a:ext cx="7429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：求二叉树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中所有层的结点个数，存放在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数组中，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层结点个数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571876"/>
            <a:ext cx="6286544" cy="16312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不做任何事情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		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当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=NULL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]++; 			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其他情况</a:t>
            </a:r>
            <a:endParaRPr lang="en-US" altLang="zh-CN" sz="1800" smtClean="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         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lchild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         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rchild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)</a:t>
            </a:r>
            <a:endParaRPr lang="zh-CN" altLang="en-US" sz="1800" smtClean="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786182" y="3071811"/>
            <a:ext cx="285752" cy="357190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00034" y="571480"/>
            <a:ext cx="785818" cy="857255"/>
            <a:chOff x="214282" y="142852"/>
            <a:chExt cx="1000100" cy="1071569"/>
          </a:xfrm>
        </p:grpSpPr>
        <p:sp>
          <p:nvSpPr>
            <p:cNvPr id="11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1472" y="2000240"/>
            <a:ext cx="722313" cy="582613"/>
            <a:chOff x="1774825" y="5489593"/>
            <a:chExt cx="722313" cy="582613"/>
          </a:xfrm>
        </p:grpSpPr>
        <p:sp>
          <p:nvSpPr>
            <p:cNvPr id="1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7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8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9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2"/>
            <a:ext cx="6572296" cy="3060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a[])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a[h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levelnumber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7215238" cy="46723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BTWidth1(BTNode *b)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   int a[MaxSize];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(i=1;i&lt;MaxSize;i++)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a[i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levelnumber(b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(a[i]!=0)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中最大元素即宽度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(a[i]&gt;width)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width=a[i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52714"/>
            <a:ext cx="6572296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的树中，度为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）的结点个数有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个，问该树中有多少个叶子结点？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2275826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+1+2+3+4 =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，即：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度之和 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度之和 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+4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30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30+1 = 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= 31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= 21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0034" y="428604"/>
            <a:ext cx="785818" cy="857255"/>
            <a:chOff x="214282" y="142852"/>
            <a:chExt cx="1000100" cy="1071569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291462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2101" y="2928934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3357586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层次遍历算法应用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2643174" y="1809739"/>
            <a:ext cx="1357322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>
            <a:off x="2159586" y="2034107"/>
            <a:ext cx="241411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43108" y="2857496"/>
            <a:ext cx="241411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43108" y="3697819"/>
            <a:ext cx="2414118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572008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每个结点有唯一的双亲结点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双亲结点的层次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666731"/>
            <a:ext cx="742955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设二叉树采用二叉链存储结构，设计一个算法求二叉树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的宽度（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采用层次遍历方法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000240"/>
            <a:ext cx="6429420" cy="273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BTWidth2(BTNode *b)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int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lno;	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结点的层次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Qu[MaxSize];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定义非环形队列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rear;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定义队头和队尾指针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置队列为空队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1472" y="428604"/>
            <a:ext cx="785818" cy="857255"/>
            <a:chOff x="214282" y="142852"/>
            <a:chExt cx="1000100" cy="1071569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7224" y="2024051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292563"/>
            <a:ext cx="7786742" cy="5830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].p=b;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].lno=1;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根结点的层次为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(rear!=front)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b=Qu[front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].p;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lnum=Qu[front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].lno;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(b-&gt;lchild!=NULL)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有左孩子，将其进队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rear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].p=b-&gt;lchild;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].lno=lnum+1;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(b-&gt;rchild!=NULL)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有右孩子，将其进队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rear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].p=b-&gt;rchild;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].lno=lnum+1;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7286676" cy="36763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lnum=1; i=1;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//width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存放宽度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(i&lt;=rear)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n=0;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(i&lt;=rear &amp;&amp; Qu[i].lno==lnum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累计一层中的结点个数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扫描队列中所有结点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lnum=Qu[i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(n&gt;width) width=n;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width;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4480" y="681134"/>
            <a:ext cx="271464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二叉树的构造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707236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由中序序列和先序序列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可以唯一构造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由中序序列和后序序列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可以唯一构造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由中序序列和层次序列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可以唯一构造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一棵二叉树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428604"/>
            <a:ext cx="7929618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一个固定的先序序列（含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个不同的结点），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构造的二叉树个数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2666995"/>
            <a:ext cx="2428892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877862" y="3810003"/>
            <a:ext cx="1125742" cy="1896760"/>
            <a:chOff x="877862" y="2857502"/>
            <a:chExt cx="1125742" cy="1422570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1069157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439047" y="3191673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571604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35052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77862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2497488" y="3810003"/>
            <a:ext cx="789190" cy="1896760"/>
            <a:chOff x="2497488" y="2857502"/>
            <a:chExt cx="789190" cy="1422570"/>
          </a:xfrm>
        </p:grpSpPr>
        <p:cxnSp>
          <p:nvCxnSpPr>
            <p:cNvPr id="33" name="直接连接符 32"/>
            <p:cNvCxnSpPr/>
            <p:nvPr/>
          </p:nvCxnSpPr>
          <p:spPr>
            <a:xfrm rot="16200000" flipH="1">
              <a:off x="2678893" y="37504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658255" y="3212311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783240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97488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54678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4"/>
          <p:cNvGrpSpPr/>
          <p:nvPr/>
        </p:nvGrpSpPr>
        <p:grpSpPr>
          <a:xfrm>
            <a:off x="5926512" y="3801760"/>
            <a:ext cx="1360694" cy="1281752"/>
            <a:chOff x="4000496" y="2890130"/>
            <a:chExt cx="1360694" cy="961314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4250529" y="3309149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4691857" y="3271050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426314" y="2890130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00496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929190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45"/>
          <p:cNvGrpSpPr/>
          <p:nvPr/>
        </p:nvGrpSpPr>
        <p:grpSpPr>
          <a:xfrm>
            <a:off x="3643306" y="3810003"/>
            <a:ext cx="857818" cy="1896760"/>
            <a:chOff x="6286512" y="2857502"/>
            <a:chExt cx="857818" cy="1422570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6595283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 flipH="1">
              <a:off x="6511145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286512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712330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57950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47"/>
          <p:cNvGrpSpPr/>
          <p:nvPr/>
        </p:nvGrpSpPr>
        <p:grpSpPr>
          <a:xfrm>
            <a:off x="4572000" y="3810003"/>
            <a:ext cx="1217818" cy="1896760"/>
            <a:chOff x="7500958" y="2857502"/>
            <a:chExt cx="1217818" cy="1422570"/>
          </a:xfrm>
        </p:grpSpPr>
        <p:cxnSp>
          <p:nvCxnSpPr>
            <p:cNvPr id="47" name="直接连接符 46"/>
            <p:cNvCxnSpPr/>
            <p:nvPr/>
          </p:nvCxnSpPr>
          <p:spPr>
            <a:xfrm rot="16200000" flipH="1">
              <a:off x="8133581" y="37250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 flipH="1">
              <a:off x="7725591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500958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926776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8286776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左弧形箭头 48"/>
          <p:cNvSpPr/>
          <p:nvPr/>
        </p:nvSpPr>
        <p:spPr>
          <a:xfrm>
            <a:off x="857224" y="3143248"/>
            <a:ext cx="357190" cy="1047757"/>
          </a:xfrm>
          <a:prstGeom prst="curvedRight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52"/>
          <p:cNvGrpSpPr/>
          <p:nvPr/>
        </p:nvGrpSpPr>
        <p:grpSpPr>
          <a:xfrm>
            <a:off x="1357291" y="1523987"/>
            <a:ext cx="5715039" cy="857256"/>
            <a:chOff x="1357290" y="1142990"/>
            <a:chExt cx="5715039" cy="642942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290" y="1142990"/>
              <a:ext cx="2790953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4786314" y="1339444"/>
              <a:ext cx="22860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Catalan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</a:t>
              </a:r>
              <a:endPara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4397869" y="1403342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571480"/>
            <a:ext cx="7286676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若某非空二叉树的先序序列和中序序列正好相反，则该二叉树的形态是什么？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357290" y="2000241"/>
            <a:ext cx="1714512" cy="1334310"/>
            <a:chOff x="1500166" y="1500180"/>
            <a:chExt cx="1428760" cy="1000732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500180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先序序列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0166" y="2143122"/>
              <a:ext cx="1214446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  L  R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4286248" y="2000240"/>
            <a:ext cx="2571768" cy="1334310"/>
            <a:chOff x="4286248" y="1500180"/>
            <a:chExt cx="2143140" cy="1000732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1500180"/>
              <a:ext cx="214314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中序序列的反序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2143122"/>
              <a:ext cx="1309697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R  N  L</a:t>
              </a:r>
              <a:endParaRPr lang="zh-CN" alt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16"/>
          <p:cNvGrpSpPr/>
          <p:nvPr/>
        </p:nvGrpSpPr>
        <p:grpSpPr>
          <a:xfrm>
            <a:off x="2727312" y="3071811"/>
            <a:ext cx="1857388" cy="1299558"/>
            <a:chOff x="2727312" y="2403474"/>
            <a:chExt cx="1857388" cy="974668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27312" y="2403474"/>
              <a:ext cx="1857388" cy="0"/>
            </a:xfrm>
            <a:prstGeom prst="line">
              <a:avLst/>
            </a:prstGeom>
            <a:ln w="5715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3428992" y="2714626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4678" y="3046416"/>
              <a:ext cx="92869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</a:t>
              </a:r>
            </a:p>
          </p:txBody>
        </p:sp>
      </p:grpSp>
      <p:grpSp>
        <p:nvGrpSpPr>
          <p:cNvPr id="11" name="组合 17"/>
          <p:cNvGrpSpPr/>
          <p:nvPr/>
        </p:nvGrpSpPr>
        <p:grpSpPr>
          <a:xfrm>
            <a:off x="2571736" y="4762510"/>
            <a:ext cx="2214578" cy="1417435"/>
            <a:chOff x="2571736" y="3571882"/>
            <a:chExt cx="2214578" cy="1063076"/>
          </a:xfrm>
        </p:grpSpPr>
        <p:sp>
          <p:nvSpPr>
            <p:cNvPr id="15" name="TextBox 14"/>
            <p:cNvSpPr txBox="1"/>
            <p:nvPr/>
          </p:nvSpPr>
          <p:spPr>
            <a:xfrm>
              <a:off x="2571736" y="4014980"/>
              <a:ext cx="2214578" cy="61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所有结点没有右子树的单支树</a:t>
              </a:r>
              <a:endPara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428992" y="3571882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472" y="428604"/>
            <a:ext cx="785818" cy="857255"/>
            <a:chOff x="214282" y="142852"/>
            <a:chExt cx="1000100" cy="1071569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3042" y="714356"/>
            <a:ext cx="271464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线索二叉树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023252"/>
            <a:ext cx="3786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二叉链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空指针改为线索</a:t>
            </a:r>
          </a:p>
        </p:txBody>
      </p:sp>
      <p:grpSp>
        <p:nvGrpSpPr>
          <p:cNvPr id="3" name="组合 16"/>
          <p:cNvGrpSpPr/>
          <p:nvPr/>
        </p:nvGrpSpPr>
        <p:grpSpPr>
          <a:xfrm>
            <a:off x="4500562" y="2015860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线索二叉树</a:t>
              </a: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17"/>
          <p:cNvGrpSpPr/>
          <p:nvPr/>
        </p:nvGrpSpPr>
        <p:grpSpPr>
          <a:xfrm>
            <a:off x="1857356" y="2588677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7" name="组合 18"/>
          <p:cNvGrpSpPr/>
          <p:nvPr/>
        </p:nvGrpSpPr>
        <p:grpSpPr>
          <a:xfrm>
            <a:off x="1643042" y="3714754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前驱、后继结点与遍历方式有关</a:t>
              </a:r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5929322" y="4071942"/>
            <a:ext cx="3000396" cy="1246495"/>
            <a:chOff x="5786446" y="3107535"/>
            <a:chExt cx="3000396" cy="93487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5"/>
              <a:ext cx="2428892" cy="93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先序线索二叉树</a:t>
              </a:r>
              <a:endPara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中序线索二叉树</a:t>
              </a: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后序线索二叉树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0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立线索二叉树的目的？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7242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以中序线索二叉树说明：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对二叉树中序遍历，递归算法：时间复杂度均为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对二叉树中序遍历，非递归算法：时间复杂度均为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对中序线索二叉树中序遍历，时间复杂度均为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571504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叉树中序序列的开始结点和尾结点？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785918" y="1714488"/>
            <a:ext cx="1643074" cy="1809763"/>
            <a:chOff x="1785918" y="1285866"/>
            <a:chExt cx="1643074" cy="1357322"/>
          </a:xfrm>
        </p:grpSpPr>
        <p:sp>
          <p:nvSpPr>
            <p:cNvPr id="5" name="椭圆 4"/>
            <p:cNvSpPr/>
            <p:nvPr/>
          </p:nvSpPr>
          <p:spPr>
            <a:xfrm>
              <a:off x="2655874" y="128586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71670" y="178424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85918" y="228431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40992" y="178593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3"/>
              <a:endCxn id="6" idx="7"/>
            </p:cNvCxnSpPr>
            <p:nvPr/>
          </p:nvCxnSpPr>
          <p:spPr>
            <a:xfrm rot="5400000">
              <a:off x="2334950" y="1452777"/>
              <a:ext cx="345646" cy="380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5"/>
              <a:endCxn id="8" idx="0"/>
            </p:cNvCxnSpPr>
            <p:nvPr/>
          </p:nvCxnSpPr>
          <p:spPr>
            <a:xfrm rot="16200000" flipH="1">
              <a:off x="2935495" y="1436435"/>
              <a:ext cx="315699" cy="3832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7" idx="0"/>
            </p:cNvCxnSpPr>
            <p:nvPr/>
          </p:nvCxnSpPr>
          <p:spPr>
            <a:xfrm rot="5400000">
              <a:off x="1864034" y="2034499"/>
              <a:ext cx="315699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18" idx="0"/>
            </p:cNvCxnSpPr>
            <p:nvPr/>
          </p:nvCxnSpPr>
          <p:spPr>
            <a:xfrm rot="16200000" flipH="1">
              <a:off x="2291082" y="1995025"/>
              <a:ext cx="317385" cy="2645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  <a:endCxn id="19" idx="0"/>
            </p:cNvCxnSpPr>
            <p:nvPr/>
          </p:nvCxnSpPr>
          <p:spPr>
            <a:xfrm rot="5400000">
              <a:off x="2935108" y="2037937"/>
              <a:ext cx="315699" cy="1804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240346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82415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785786" y="3412071"/>
            <a:ext cx="2714644" cy="1030737"/>
            <a:chOff x="1000100" y="2559050"/>
            <a:chExt cx="2714644" cy="773052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1974038" y="2772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00100" y="3000376"/>
              <a:ext cx="271464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根结点的最左下结点</a:t>
              </a:r>
            </a:p>
          </p:txBody>
        </p:sp>
      </p:grpSp>
      <p:grpSp>
        <p:nvGrpSpPr>
          <p:cNvPr id="12" name="组合 27"/>
          <p:cNvGrpSpPr/>
          <p:nvPr/>
        </p:nvGrpSpPr>
        <p:grpSpPr>
          <a:xfrm>
            <a:off x="3505192" y="2342478"/>
            <a:ext cx="3281386" cy="442301"/>
            <a:chOff x="3357554" y="1756853"/>
            <a:chExt cx="3281386" cy="331725"/>
          </a:xfrm>
        </p:grpSpPr>
        <p:sp>
          <p:nvSpPr>
            <p:cNvPr id="24" name="TextBox 23"/>
            <p:cNvSpPr txBox="1"/>
            <p:nvPr/>
          </p:nvSpPr>
          <p:spPr>
            <a:xfrm>
              <a:off x="3781420" y="1756853"/>
              <a:ext cx="2857520" cy="3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根结点的最右下结点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>
              <a:off x="3357554" y="19288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4572032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树和二叉树的转换与还原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662" y="2428981"/>
            <a:ext cx="2286016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二叉树还原为树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1666976"/>
            <a:ext cx="2214578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树转换为二叉树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2017296"/>
            <a:ext cx="857256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过程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3286116" y="1850607"/>
            <a:ext cx="142876" cy="857256"/>
          </a:xfrm>
          <a:prstGeom prst="rightBrace">
            <a:avLst/>
          </a:prstGeom>
          <a:ln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4480" y="681134"/>
            <a:ext cx="271464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哈夫曼树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714488"/>
            <a:ext cx="3286148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个叶子结点，含有权值</a:t>
            </a:r>
          </a:p>
        </p:txBody>
      </p:sp>
      <p:grpSp>
        <p:nvGrpSpPr>
          <p:cNvPr id="3" name="组合 9"/>
          <p:cNvGrpSpPr/>
          <p:nvPr/>
        </p:nvGrpSpPr>
        <p:grpSpPr>
          <a:xfrm>
            <a:off x="1142976" y="2381244"/>
            <a:ext cx="5857916" cy="1437927"/>
            <a:chOff x="1142976" y="1785932"/>
            <a:chExt cx="5857916" cy="1078445"/>
          </a:xfrm>
        </p:grpSpPr>
        <p:sp>
          <p:nvSpPr>
            <p:cNvPr id="8" name="TextBox 7"/>
            <p:cNvSpPr txBox="1"/>
            <p:nvPr/>
          </p:nvSpPr>
          <p:spPr>
            <a:xfrm>
              <a:off x="1142976" y="2143121"/>
              <a:ext cx="5857916" cy="72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构造哈夫曼树：权值越小距离根结点越远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构造哈夫曼编码：权值越小编码越长</a:t>
              </a: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1785932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943880"/>
            <a:ext cx="4786346" cy="234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哈夫曼树中：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哈夫曼树满足二叉树的性质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没有两个字符的编码相同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没有两个字符编码的前缀相同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3" y="158682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714356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果一棵哈夫曼树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中共有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个结点，那么该树用于对几个字符进行哈夫曼编码？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904990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=255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，总结点数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+1)/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2=128</a:t>
            </a:r>
            <a:endParaRPr 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所以该树用于对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个字符进行哈夫曼编码。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42910" y="571480"/>
            <a:ext cx="785818" cy="857255"/>
            <a:chOff x="214282" y="142852"/>
            <a:chExt cx="1000100" cy="1071569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28728" y="424086"/>
            <a:ext cx="70009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森林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转换为二叉树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个非叶子结点，则二叉树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无右孩子的结点个数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是多少？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76248" y="1244259"/>
            <a:ext cx="7967718" cy="3103447"/>
            <a:chOff x="676248" y="933194"/>
            <a:chExt cx="8039156" cy="2442664"/>
          </a:xfrm>
        </p:grpSpPr>
        <p:sp>
          <p:nvSpPr>
            <p:cNvPr id="17" name="右箭头 16"/>
            <p:cNvSpPr/>
            <p:nvPr/>
          </p:nvSpPr>
          <p:spPr>
            <a:xfrm>
              <a:off x="3357554" y="2076202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702626" y="1433260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05991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61339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76248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05991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73655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61339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4" idx="3"/>
              <a:endCxn id="5" idx="7"/>
            </p:cNvCxnSpPr>
            <p:nvPr/>
          </p:nvCxnSpPr>
          <p:spPr>
            <a:xfrm rot="5400000">
              <a:off x="1469974" y="1700988"/>
              <a:ext cx="279066" cy="277151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1997648" y="1669949"/>
              <a:ext cx="279066" cy="3392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3"/>
              <a:endCxn id="7" idx="7"/>
            </p:cNvCxnSpPr>
            <p:nvPr/>
          </p:nvCxnSpPr>
          <p:spPr>
            <a:xfrm rot="5400000">
              <a:off x="863023" y="2278262"/>
              <a:ext cx="466590" cy="310259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8" idx="0"/>
            </p:cNvCxnSpPr>
            <p:nvPr/>
          </p:nvCxnSpPr>
          <p:spPr>
            <a:xfrm rot="5400000">
              <a:off x="1173665" y="2433397"/>
              <a:ext cx="375050" cy="13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9" idx="0"/>
            </p:cNvCxnSpPr>
            <p:nvPr/>
          </p:nvCxnSpPr>
          <p:spPr>
            <a:xfrm rot="16200000" flipH="1">
              <a:off x="1439483" y="2231545"/>
              <a:ext cx="420820" cy="35792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4"/>
              <a:endCxn id="10" idx="0"/>
            </p:cNvCxnSpPr>
            <p:nvPr/>
          </p:nvCxnSpPr>
          <p:spPr>
            <a:xfrm rot="5400000">
              <a:off x="2229013" y="2433397"/>
              <a:ext cx="375050" cy="138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456732" y="93319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b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975899" y="1444540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00184" y="201980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b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57686" y="2019804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07209" y="2595067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287296" y="3042495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b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69690" y="2595067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b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0" idx="3"/>
              <a:endCxn id="21" idx="7"/>
            </p:cNvCxnSpPr>
            <p:nvPr/>
          </p:nvCxnSpPr>
          <p:spPr>
            <a:xfrm rot="5400000">
              <a:off x="5245362" y="1229675"/>
              <a:ext cx="285360" cy="23797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3"/>
              <a:endCxn id="23" idx="7"/>
            </p:cNvCxnSpPr>
            <p:nvPr/>
          </p:nvCxnSpPr>
          <p:spPr>
            <a:xfrm rot="5400000">
              <a:off x="4663879" y="1704289"/>
              <a:ext cx="349278" cy="375356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5"/>
              <a:endCxn id="22" idx="1"/>
            </p:cNvCxnSpPr>
            <p:nvPr/>
          </p:nvCxnSpPr>
          <p:spPr>
            <a:xfrm rot="16200000" flipH="1">
              <a:off x="5385129" y="1601254"/>
              <a:ext cx="349278" cy="581427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5"/>
              <a:endCxn id="24" idx="1"/>
            </p:cNvCxnSpPr>
            <p:nvPr/>
          </p:nvCxnSpPr>
          <p:spPr>
            <a:xfrm rot="16200000" flipH="1">
              <a:off x="4629534" y="2313898"/>
              <a:ext cx="349278" cy="306665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5"/>
              <a:endCxn id="25" idx="1"/>
            </p:cNvCxnSpPr>
            <p:nvPr/>
          </p:nvCxnSpPr>
          <p:spPr>
            <a:xfrm rot="16200000" flipH="1">
              <a:off x="5158257" y="2909962"/>
              <a:ext cx="221442" cy="137229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3"/>
              <a:endCxn id="26" idx="0"/>
            </p:cNvCxnSpPr>
            <p:nvPr/>
          </p:nvCxnSpPr>
          <p:spPr>
            <a:xfrm rot="5400000">
              <a:off x="5644711" y="2389297"/>
              <a:ext cx="302476" cy="1090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86248" y="1241958"/>
              <a:ext cx="500066" cy="35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8662" y="1218946"/>
              <a:ext cx="500066" cy="35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000378"/>
              <a:ext cx="2071702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非叶子结点：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74" y="2500313"/>
              <a:ext cx="2500330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无右孩子的结点：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7158" y="4616903"/>
            <a:ext cx="864399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个放在结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点至少有一个孩子结点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一个最右边的孩子结点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没有右孩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非叶子结点，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中对应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个没有右孩子结点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的根结点对应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的根结点，它一定是没有右孩子结点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00034" y="285729"/>
            <a:ext cx="785818" cy="857255"/>
            <a:chOff x="214282" y="142852"/>
            <a:chExt cx="1000100" cy="1071569"/>
          </a:xfrm>
        </p:grpSpPr>
        <p:sp>
          <p:nvSpPr>
            <p:cNvPr id="4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gray">
            <a:xfrm>
              <a:off x="317323" y="4214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214578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树 的 遍 历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523987"/>
            <a:ext cx="242889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先根遍历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后根遍历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层次遍历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14744" y="1666863"/>
            <a:ext cx="1928826" cy="762005"/>
            <a:chOff x="3214678" y="1428742"/>
            <a:chExt cx="1928826" cy="571504"/>
          </a:xfrm>
        </p:grpSpPr>
        <p:sp>
          <p:nvSpPr>
            <p:cNvPr id="7" name="右大括号 6"/>
            <p:cNvSpPr/>
            <p:nvPr/>
          </p:nvSpPr>
          <p:spPr>
            <a:xfrm>
              <a:off x="3214678" y="142874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1525644"/>
              <a:ext cx="164307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具有递归性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424086"/>
            <a:ext cx="71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定一棵树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85720" y="5038304"/>
            <a:ext cx="8429684" cy="487009"/>
            <a:chOff x="214282" y="3564418"/>
            <a:chExt cx="8429684" cy="365257"/>
          </a:xfrm>
        </p:grpSpPr>
        <p:sp>
          <p:nvSpPr>
            <p:cNvPr id="43" name="TextBox 42"/>
            <p:cNvSpPr txBox="1"/>
            <p:nvPr/>
          </p:nvSpPr>
          <p:spPr>
            <a:xfrm>
              <a:off x="214282" y="3571884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先根遍历：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86314" y="3564418"/>
              <a:ext cx="385765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先序遍历：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FF00FF"/>
                </a:solidFill>
                <a:latin typeface="+mn-ea"/>
                <a:ea typeface="+mn-ea"/>
                <a:cs typeface="Consolas" pitchFamily="49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07193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="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="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="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="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="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="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1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+mn-ea"/>
                    <a:ea typeface="+mn-ea"/>
                    <a:cs typeface="Consolas" pitchFamily="49" charset="0"/>
                  </a:rPr>
                  <a:t>…</a:t>
                </a:r>
                <a:endParaRPr lang="zh-CN" altLang="en-US" sz="1800" smtClean="0">
                  <a:solidFill>
                    <a:srgbClr val="0000FF"/>
                  </a:solidFill>
                  <a:latin typeface="+mn-ea"/>
                  <a:ea typeface="+mn-ea"/>
                  <a:cs typeface="Consolas" pitchFamily="49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1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+mn-ea"/>
                    <a:ea typeface="+mn-ea"/>
                    <a:cs typeface="Consolas" pitchFamily="49" charset="0"/>
                  </a:rPr>
                  <a:t>…</a:t>
                </a:r>
                <a:endParaRPr lang="zh-CN" altLang="en-US" sz="1800" smtClean="0">
                  <a:solidFill>
                    <a:srgbClr val="0000FF"/>
                  </a:solidFill>
                  <a:latin typeface="+mn-ea"/>
                  <a:ea typeface="+mn-ea"/>
                  <a:cs typeface="Consolas" pitchFamily="49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3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1714494"/>
              <a:ext cx="500066" cy="33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71472" y="357166"/>
            <a:ext cx="785818" cy="857255"/>
            <a:chOff x="214282" y="142852"/>
            <a:chExt cx="1000100" cy="1071569"/>
          </a:xfrm>
        </p:grpSpPr>
        <p:sp>
          <p:nvSpPr>
            <p:cNvPr id="5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352648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定一棵树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后根遍历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85720" y="4802468"/>
            <a:ext cx="8501122" cy="483920"/>
            <a:chOff x="435986" y="3589741"/>
            <a:chExt cx="8207980" cy="362939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94890"/>
              <a:ext cx="385026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后根序列：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89"/>
              <a:ext cx="364333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="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="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="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="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="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="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="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="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="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="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="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1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b="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1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2000" b="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71472" y="357166"/>
            <a:ext cx="785818" cy="857255"/>
            <a:chOff x="214282" y="142852"/>
            <a:chExt cx="1000100" cy="1071569"/>
          </a:xfrm>
        </p:grpSpPr>
        <p:sp>
          <p:nvSpPr>
            <p:cNvPr id="61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2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3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gray">
            <a:xfrm>
              <a:off x="317323" y="446860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928958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树的存储结构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7429552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的关系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孩子链存储结构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的关系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孩子兄弟链存储结构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：树转化为二叉树，对应二叉链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</TotalTime>
  <Words>2714</Words>
  <Application>Microsoft Office PowerPoint</Application>
  <PresentationFormat>全屏显示(4:3)</PresentationFormat>
  <Paragraphs>456</Paragraphs>
  <Slides>42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1212</cp:revision>
  <dcterms:created xsi:type="dcterms:W3CDTF">2004-03-31T23:50:14Z</dcterms:created>
  <dcterms:modified xsi:type="dcterms:W3CDTF">2021-05-09T01:25:23Z</dcterms:modified>
</cp:coreProperties>
</file>