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4"/>
  </p:notesMasterIdLst>
  <p:sldIdLst>
    <p:sldId id="282" r:id="rId2"/>
    <p:sldId id="464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541" r:id="rId28"/>
    <p:sldId id="535" r:id="rId29"/>
    <p:sldId id="536" r:id="rId30"/>
    <p:sldId id="537" r:id="rId31"/>
    <p:sldId id="538" r:id="rId32"/>
    <p:sldId id="539" r:id="rId33"/>
    <p:sldId id="540" r:id="rId34"/>
    <p:sldId id="484" r:id="rId35"/>
    <p:sldId id="485" r:id="rId36"/>
    <p:sldId id="486" r:id="rId37"/>
    <p:sldId id="487" r:id="rId38"/>
    <p:sldId id="488" r:id="rId39"/>
    <p:sldId id="489" r:id="rId40"/>
    <p:sldId id="490" r:id="rId41"/>
    <p:sldId id="491" r:id="rId42"/>
    <p:sldId id="492" r:id="rId43"/>
    <p:sldId id="493" r:id="rId44"/>
    <p:sldId id="494" r:id="rId45"/>
    <p:sldId id="495" r:id="rId46"/>
    <p:sldId id="496" r:id="rId47"/>
    <p:sldId id="497" r:id="rId48"/>
    <p:sldId id="543" r:id="rId49"/>
    <p:sldId id="544" r:id="rId50"/>
    <p:sldId id="545" r:id="rId51"/>
    <p:sldId id="546" r:id="rId52"/>
    <p:sldId id="547" r:id="rId53"/>
    <p:sldId id="548" r:id="rId54"/>
    <p:sldId id="549" r:id="rId55"/>
    <p:sldId id="550" r:id="rId56"/>
    <p:sldId id="551" r:id="rId57"/>
    <p:sldId id="515" r:id="rId58"/>
    <p:sldId id="516" r:id="rId59"/>
    <p:sldId id="517" r:id="rId60"/>
    <p:sldId id="553" r:id="rId61"/>
    <p:sldId id="554" r:id="rId62"/>
    <p:sldId id="555" r:id="rId63"/>
    <p:sldId id="556" r:id="rId64"/>
    <p:sldId id="557" r:id="rId65"/>
    <p:sldId id="558" r:id="rId66"/>
    <p:sldId id="559" r:id="rId67"/>
    <p:sldId id="560" r:id="rId68"/>
    <p:sldId id="561" r:id="rId69"/>
    <p:sldId id="562" r:id="rId70"/>
    <p:sldId id="563" r:id="rId71"/>
    <p:sldId id="564" r:id="rId72"/>
    <p:sldId id="522" r:id="rId7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3300"/>
    <a:srgbClr val="0000CC"/>
    <a:srgbClr val="CC00CC"/>
    <a:srgbClr val="339933"/>
    <a:srgbClr val="DDDDDD"/>
    <a:srgbClr val="C0C0C0"/>
    <a:srgbClr val="D1DC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1DB53-F458-41B7-B845-FB2F8BA390E1}" type="datetimeFigureOut">
              <a:rPr lang="zh-CN" altLang="en-US" smtClean="0"/>
              <a:pPr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09BE1-35A0-4613-A236-2758F8CD8A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29454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E86C49-6495-4DAA-B066-329291245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642910" y="2714620"/>
            <a:ext cx="7858180" cy="191088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给定图中任意指定的顶点（称为初始点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出发，按照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某种搜索方法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沿着图的边访问图中的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，使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每个顶点仅被访问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，这个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过程称为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图的遍历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的遍历得到的顶点序列称为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图遍历序列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051" name="Text Box 3" descr="水滴"/>
          <p:cNvSpPr txBox="1">
            <a:spLocks noChangeArrowheads="1"/>
          </p:cNvSpPr>
          <p:nvPr/>
        </p:nvSpPr>
        <p:spPr bwMode="auto">
          <a:xfrm>
            <a:off x="500035" y="1643896"/>
            <a:ext cx="3786214" cy="523330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8.3.1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的遍历的概念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3000364" y="571480"/>
            <a:ext cx="300039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8.3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图的遍历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/>
          <p:cNvGrpSpPr/>
          <p:nvPr/>
        </p:nvGrpSpPr>
        <p:grpSpPr>
          <a:xfrm>
            <a:off x="1285852" y="857232"/>
            <a:ext cx="3429024" cy="2071702"/>
            <a:chOff x="1285852" y="857232"/>
            <a:chExt cx="3429024" cy="2071702"/>
          </a:xfrm>
        </p:grpSpPr>
        <p:sp>
          <p:nvSpPr>
            <p:cNvPr id="3" name="椭圆 2"/>
            <p:cNvSpPr/>
            <p:nvPr/>
          </p:nvSpPr>
          <p:spPr>
            <a:xfrm>
              <a:off x="128585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57422" y="85723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5742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7422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286248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687428" y="1035828"/>
              <a:ext cx="634275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" idx="6"/>
              <a:endCxn id="5" idx="2"/>
            </p:cNvCxnSpPr>
            <p:nvPr/>
          </p:nvCxnSpPr>
          <p:spPr>
            <a:xfrm>
              <a:off x="1714480" y="1857364"/>
              <a:ext cx="642942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6" idx="2"/>
            </p:cNvCxnSpPr>
            <p:nvPr/>
          </p:nvCxnSpPr>
          <p:spPr>
            <a:xfrm rot="16200000" flipH="1">
              <a:off x="1651709" y="2008906"/>
              <a:ext cx="705713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7" idx="2"/>
            </p:cNvCxnSpPr>
            <p:nvPr/>
          </p:nvCxnSpPr>
          <p:spPr>
            <a:xfrm>
              <a:off x="2786050" y="2714620"/>
              <a:ext cx="50006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8" idx="2"/>
            </p:cNvCxnSpPr>
            <p:nvPr/>
          </p:nvCxnSpPr>
          <p:spPr>
            <a:xfrm>
              <a:off x="3714744" y="2714620"/>
              <a:ext cx="57150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6"/>
              <a:endCxn id="8" idx="1"/>
            </p:cNvCxnSpPr>
            <p:nvPr/>
          </p:nvCxnSpPr>
          <p:spPr>
            <a:xfrm>
              <a:off x="2786050" y="1857364"/>
              <a:ext cx="1562969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" idx="4"/>
              <a:endCxn id="5" idx="0"/>
            </p:cNvCxnSpPr>
            <p:nvPr/>
          </p:nvCxnSpPr>
          <p:spPr>
            <a:xfrm rot="5400000">
              <a:off x="2393141" y="1464455"/>
              <a:ext cx="35719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14348" y="3429000"/>
            <a:ext cx="35598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a，b，e，c，d，f</a:t>
            </a:r>
            <a:endParaRPr lang="zh-CN" alt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714348" y="3429000"/>
            <a:ext cx="31432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 a，c，f，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，b，d</a:t>
            </a:r>
            <a:endParaRPr lang="zh-CN" altLang="en-US" sz="2000"/>
          </a:p>
        </p:txBody>
      </p:sp>
      <p:sp>
        <p:nvSpPr>
          <p:cNvPr id="34" name="TextBox 33"/>
          <p:cNvSpPr txBox="1"/>
          <p:nvPr/>
        </p:nvSpPr>
        <p:spPr>
          <a:xfrm>
            <a:off x="3929058" y="3000372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下一个访问顶点是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不可能是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e</a:t>
            </a:r>
            <a:endParaRPr lang="zh-CN" altLang="en-US" sz="2000"/>
          </a:p>
        </p:txBody>
      </p:sp>
      <p:cxnSp>
        <p:nvCxnSpPr>
          <p:cNvPr id="37" name="直接箭头连接符 36"/>
          <p:cNvCxnSpPr/>
          <p:nvPr/>
        </p:nvCxnSpPr>
        <p:spPr>
          <a:xfrm rot="16200000" flipH="1">
            <a:off x="1571604" y="2143116"/>
            <a:ext cx="714380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786050" y="2857496"/>
            <a:ext cx="491399" cy="86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695080" y="2847664"/>
            <a:ext cx="634275" cy="86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/>
          <p:cNvGrpSpPr/>
          <p:nvPr/>
        </p:nvGrpSpPr>
        <p:grpSpPr>
          <a:xfrm>
            <a:off x="1285852" y="857232"/>
            <a:ext cx="3429024" cy="2071702"/>
            <a:chOff x="1285852" y="857232"/>
            <a:chExt cx="3429024" cy="2071702"/>
          </a:xfrm>
        </p:grpSpPr>
        <p:sp>
          <p:nvSpPr>
            <p:cNvPr id="3" name="椭圆 2"/>
            <p:cNvSpPr/>
            <p:nvPr/>
          </p:nvSpPr>
          <p:spPr>
            <a:xfrm>
              <a:off x="128585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57422" y="85723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5742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7422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286248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687428" y="1035828"/>
              <a:ext cx="634275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" idx="6"/>
              <a:endCxn id="5" idx="2"/>
            </p:cNvCxnSpPr>
            <p:nvPr/>
          </p:nvCxnSpPr>
          <p:spPr>
            <a:xfrm>
              <a:off x="1714480" y="1857364"/>
              <a:ext cx="642942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6" idx="2"/>
            </p:cNvCxnSpPr>
            <p:nvPr/>
          </p:nvCxnSpPr>
          <p:spPr>
            <a:xfrm rot="16200000" flipH="1">
              <a:off x="1651709" y="2008906"/>
              <a:ext cx="705713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7" idx="2"/>
            </p:cNvCxnSpPr>
            <p:nvPr/>
          </p:nvCxnSpPr>
          <p:spPr>
            <a:xfrm>
              <a:off x="2786050" y="2714620"/>
              <a:ext cx="50006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8" idx="2"/>
            </p:cNvCxnSpPr>
            <p:nvPr/>
          </p:nvCxnSpPr>
          <p:spPr>
            <a:xfrm>
              <a:off x="3714744" y="2714620"/>
              <a:ext cx="57150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6"/>
              <a:endCxn id="8" idx="1"/>
            </p:cNvCxnSpPr>
            <p:nvPr/>
          </p:nvCxnSpPr>
          <p:spPr>
            <a:xfrm>
              <a:off x="2786050" y="1857364"/>
              <a:ext cx="1562969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" idx="4"/>
              <a:endCxn id="5" idx="0"/>
            </p:cNvCxnSpPr>
            <p:nvPr/>
          </p:nvCxnSpPr>
          <p:spPr>
            <a:xfrm rot="5400000">
              <a:off x="2393141" y="1464455"/>
              <a:ext cx="35719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14348" y="3429000"/>
            <a:ext cx="35598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a，b，e，c，d，f</a:t>
            </a:r>
            <a:endParaRPr lang="zh-CN" alt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714348" y="3429000"/>
            <a:ext cx="31432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 a，c，f，e，b，d</a:t>
            </a:r>
            <a:endParaRPr lang="zh-CN" alt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714348" y="3429000"/>
            <a:ext cx="31432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a，e，b，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，f，d</a:t>
            </a:r>
            <a:endParaRPr lang="zh-CN" altLang="en-US" sz="2000"/>
          </a:p>
        </p:txBody>
      </p:sp>
      <p:sp>
        <p:nvSpPr>
          <p:cNvPr id="34" name="TextBox 33"/>
          <p:cNvSpPr txBox="1"/>
          <p:nvPr/>
        </p:nvSpPr>
        <p:spPr>
          <a:xfrm>
            <a:off x="3786182" y="1714488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下一个访问顶点是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不可能是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c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16200000" flipH="1">
            <a:off x="2042869" y="1617747"/>
            <a:ext cx="1588" cy="68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2464623" y="1462081"/>
            <a:ext cx="360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5400000">
            <a:off x="2571736" y="1500174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857488" y="1785926"/>
            <a:ext cx="1500198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/>
          <p:cNvGrpSpPr/>
          <p:nvPr/>
        </p:nvGrpSpPr>
        <p:grpSpPr>
          <a:xfrm>
            <a:off x="1285852" y="857232"/>
            <a:ext cx="3429024" cy="2071702"/>
            <a:chOff x="1285852" y="857232"/>
            <a:chExt cx="3429024" cy="2071702"/>
          </a:xfrm>
        </p:grpSpPr>
        <p:sp>
          <p:nvSpPr>
            <p:cNvPr id="3" name="椭圆 2"/>
            <p:cNvSpPr/>
            <p:nvPr/>
          </p:nvSpPr>
          <p:spPr>
            <a:xfrm>
              <a:off x="128585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57422" y="85723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5742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7422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286248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687428" y="1035828"/>
              <a:ext cx="634275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" idx="6"/>
              <a:endCxn id="5" idx="2"/>
            </p:cNvCxnSpPr>
            <p:nvPr/>
          </p:nvCxnSpPr>
          <p:spPr>
            <a:xfrm>
              <a:off x="1714480" y="1857364"/>
              <a:ext cx="642942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6" idx="2"/>
            </p:cNvCxnSpPr>
            <p:nvPr/>
          </p:nvCxnSpPr>
          <p:spPr>
            <a:xfrm rot="16200000" flipH="1">
              <a:off x="1651709" y="2008906"/>
              <a:ext cx="705713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7" idx="2"/>
            </p:cNvCxnSpPr>
            <p:nvPr/>
          </p:nvCxnSpPr>
          <p:spPr>
            <a:xfrm>
              <a:off x="2786050" y="2714620"/>
              <a:ext cx="50006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8" idx="2"/>
            </p:cNvCxnSpPr>
            <p:nvPr/>
          </p:nvCxnSpPr>
          <p:spPr>
            <a:xfrm>
              <a:off x="3714744" y="2714620"/>
              <a:ext cx="57150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6"/>
              <a:endCxn id="8" idx="1"/>
            </p:cNvCxnSpPr>
            <p:nvPr/>
          </p:nvCxnSpPr>
          <p:spPr>
            <a:xfrm>
              <a:off x="2786050" y="1857364"/>
              <a:ext cx="1562969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" idx="4"/>
              <a:endCxn id="5" idx="0"/>
            </p:cNvCxnSpPr>
            <p:nvPr/>
          </p:nvCxnSpPr>
          <p:spPr>
            <a:xfrm rot="5400000">
              <a:off x="2393141" y="1464455"/>
              <a:ext cx="35719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14348" y="3429000"/>
            <a:ext cx="35598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a，b，e，c，d，f</a:t>
            </a:r>
            <a:endParaRPr lang="zh-CN" alt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714348" y="3429000"/>
            <a:ext cx="31432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 a，c，f，e，b，d</a:t>
            </a:r>
            <a:endParaRPr lang="zh-CN" alt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714348" y="3429000"/>
            <a:ext cx="31432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a，e，b，c，f，d</a:t>
            </a:r>
            <a:endParaRPr lang="zh-CN" altLang="en-US" sz="2000"/>
          </a:p>
        </p:txBody>
      </p:sp>
      <p:sp>
        <p:nvSpPr>
          <p:cNvPr id="32" name="TextBox 31"/>
          <p:cNvSpPr txBox="1"/>
          <p:nvPr/>
        </p:nvSpPr>
        <p:spPr>
          <a:xfrm>
            <a:off x="714348" y="3429000"/>
            <a:ext cx="31432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 a，e，d，f，c，b</a:t>
            </a:r>
            <a:endParaRPr lang="zh-CN" alt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928662" y="428625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766254" y="1928802"/>
            <a:ext cx="61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57488" y="1785926"/>
            <a:ext cx="1500198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0800000" flipV="1">
            <a:off x="3701134" y="2808335"/>
            <a:ext cx="562837" cy="86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3037895" y="2584667"/>
            <a:ext cx="1588" cy="50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786050" y="2951212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773736" y="2928934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2857488" y="1684992"/>
            <a:ext cx="1643074" cy="71438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5400000" flipH="1" flipV="1">
            <a:off x="2501293" y="146445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 descr="羊皮纸"/>
          <p:cNvSpPr txBox="1">
            <a:spLocks noChangeArrowheads="1"/>
          </p:cNvSpPr>
          <p:nvPr/>
        </p:nvSpPr>
        <p:spPr bwMode="auto">
          <a:xfrm>
            <a:off x="714348" y="1785926"/>
            <a:ext cx="7667652" cy="2679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216000" bIns="180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）访问初始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，接着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的所有未被访问过的邻接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i="1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按照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i="1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次序，访问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每一个顶点的所有未被访问过的邻接点。　　　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类推，直到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图中所有和初始点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有路径相通的顶点都被访问过为止。       </a:t>
            </a:r>
          </a:p>
        </p:txBody>
      </p:sp>
      <p:sp>
        <p:nvSpPr>
          <p:cNvPr id="8197" name="Text Box 5" descr="再生纸"/>
          <p:cNvSpPr txBox="1">
            <a:spLocks noChangeArrowheads="1"/>
          </p:cNvSpPr>
          <p:nvPr/>
        </p:nvSpPr>
        <p:spPr bwMode="auto">
          <a:xfrm>
            <a:off x="571472" y="285728"/>
            <a:ext cx="3929090" cy="514738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8.3.3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</a:t>
            </a: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优先遍历算法</a:t>
            </a:r>
            <a:endParaRPr lang="zh-CN" altLang="en-US" b="0" dirty="0">
              <a:solidFill>
                <a:schemeClr val="tx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广度优先遍历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的过程：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714356"/>
            <a:ext cx="8072494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广度优先搜索遍历体现先进先出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的特点，用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队列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实现。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4285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算法设计思路：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508028" y="3929066"/>
            <a:ext cx="8207376" cy="2143140"/>
            <a:chOff x="428596" y="3714752"/>
            <a:chExt cx="8207376" cy="2143140"/>
          </a:xfrm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207376" cy="1282274"/>
            </a:xfrm>
            <a:prstGeom prst="rect">
              <a:avLst/>
            </a:prstGeom>
            <a:ln>
              <a:noFill/>
              <a:headEnd/>
              <a:tailEnd type="none" w="med" len="lg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3"/>
                </a:buBlip>
              </a:pP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如何确定一个顶点是否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访问过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? 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设置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</a:t>
              </a:r>
              <a:r>
                <a:rPr kumimoji="1"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visited[]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数组，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]=0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没有访问；</a:t>
              </a:r>
              <a:r>
                <a:rPr kumimoji="1"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]=1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已经访问过。</a:t>
              </a:r>
              <a:endPara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2928926" y="522819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71868" y="5228197"/>
              <a:ext cx="1635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213100" y="5580609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/72</a:t>
            </a:r>
            <a:endParaRPr lang="en-US" altLang="zh-CN"/>
          </a:p>
        </p:txBody>
      </p:sp>
      <p:sp>
        <p:nvSpPr>
          <p:cNvPr id="11" name="Text Box 2" descr="羊皮纸"/>
          <p:cNvSpPr txBox="1">
            <a:spLocks noChangeArrowheads="1"/>
          </p:cNvSpPr>
          <p:nvPr/>
        </p:nvSpPr>
        <p:spPr bwMode="auto">
          <a:xfrm>
            <a:off x="714348" y="1338386"/>
            <a:ext cx="7667652" cy="2447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216000" bIns="180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）访问初始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，接着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的所有未被访问过的邻接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i="1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按照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i="1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次序，访问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每一个顶点的所有未被访问过的邻接点。　　　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类推，直到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图中所有和初始点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有路径相通的顶点都被访问过为止。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0034" y="1000108"/>
            <a:ext cx="7981976" cy="4137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*G，int v)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w， i;</a:t>
            </a: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定义环形队列指针</a:t>
            </a: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        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定义顶点访问标记数组</a:t>
            </a: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 </a:t>
            </a: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visited[i]=0;	  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访问标记数组初始化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printf("%2d"，v); 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             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enQueue(qu，v);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71472" y="5500702"/>
            <a:ext cx="76327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思考题：</a:t>
            </a:r>
            <a:r>
              <a:rPr lang="zh-CN" altLang="en-US" sz="20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为什么</a:t>
            </a:r>
            <a:r>
              <a:rPr lang="en-US" altLang="zh-CN" sz="20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visited</a:t>
            </a:r>
            <a:r>
              <a:rPr lang="zh-CN" altLang="en-US" sz="20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数组不需要设置为全局变量？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034" y="428604"/>
            <a:ext cx="4603753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采用邻接表的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880" y="286730"/>
            <a:ext cx="8534400" cy="5004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deQueue(qu，w);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p=G-&gt;adjlist[w].firstarc; 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的所有邻接点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visited[p-&gt;adjvex]==0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若当前邻接点未被访问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endParaRPr lang="en-US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printf("%2d"，p-&gt;adjvex);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访问该邻接点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visited[p-&gt;adjvex]=1;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enQueue(qu，p-&gt;adjvex);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              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71472" y="5572140"/>
            <a:ext cx="400052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该算法的时间复杂度为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325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10" name="Text Box 101"/>
          <p:cNvSpPr txBox="1">
            <a:spLocks noChangeArrowheads="1"/>
          </p:cNvSpPr>
          <p:nvPr/>
        </p:nvSpPr>
        <p:spPr bwMode="auto">
          <a:xfrm>
            <a:off x="3286116" y="3714752"/>
            <a:ext cx="2376488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260198" name="Text Box 102"/>
          <p:cNvSpPr txBox="1">
            <a:spLocks noChangeArrowheads="1"/>
          </p:cNvSpPr>
          <p:nvPr/>
        </p:nvSpPr>
        <p:spPr bwMode="auto">
          <a:xfrm>
            <a:off x="4352928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0199" name="Text Box 103"/>
          <p:cNvSpPr txBox="1">
            <a:spLocks noChangeArrowheads="1"/>
          </p:cNvSpPr>
          <p:nvPr/>
        </p:nvSpPr>
        <p:spPr bwMode="auto">
          <a:xfrm>
            <a:off x="5072066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60200" name="Text Box 104"/>
          <p:cNvSpPr txBox="1">
            <a:spLocks noChangeArrowheads="1"/>
          </p:cNvSpPr>
          <p:nvPr/>
        </p:nvSpPr>
        <p:spPr bwMode="auto">
          <a:xfrm>
            <a:off x="5700732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0201" name="Text Box 105"/>
          <p:cNvSpPr txBox="1">
            <a:spLocks noChangeArrowheads="1"/>
          </p:cNvSpPr>
          <p:nvPr/>
        </p:nvSpPr>
        <p:spPr bwMode="auto">
          <a:xfrm>
            <a:off x="6419870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60202" name="Text Box 106"/>
          <p:cNvSpPr txBox="1">
            <a:spLocks noChangeArrowheads="1"/>
          </p:cNvSpPr>
          <p:nvPr/>
        </p:nvSpPr>
        <p:spPr bwMode="auto">
          <a:xfrm>
            <a:off x="7069157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0203" name="Text Box 107"/>
          <p:cNvSpPr txBox="1">
            <a:spLocks noChangeArrowheads="1"/>
          </p:cNvSpPr>
          <p:nvPr/>
        </p:nvSpPr>
        <p:spPr bwMode="auto">
          <a:xfrm>
            <a:off x="3929058" y="4857760"/>
            <a:ext cx="2376487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遍历过程结束</a:t>
            </a:r>
          </a:p>
        </p:txBody>
      </p:sp>
      <p:sp>
        <p:nvSpPr>
          <p:cNvPr id="11317" name="Text Box 108"/>
          <p:cNvSpPr txBox="1">
            <a:spLocks noChangeArrowheads="1"/>
          </p:cNvSpPr>
          <p:nvPr/>
        </p:nvSpPr>
        <p:spPr bwMode="auto">
          <a:xfrm>
            <a:off x="395288" y="188913"/>
            <a:ext cx="3319456" cy="40011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广度优先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遍历过程演示</a:t>
            </a:r>
            <a:endParaRPr lang="zh-CN" altLang="en-US" sz="2000" dirty="0"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10" name="Oval 7"/>
          <p:cNvSpPr>
            <a:spLocks noChangeArrowheads="1"/>
          </p:cNvSpPr>
          <p:nvPr/>
        </p:nvSpPr>
        <p:spPr bwMode="auto">
          <a:xfrm>
            <a:off x="1293783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1" name="Oval 8"/>
          <p:cNvSpPr>
            <a:spLocks noChangeArrowheads="1"/>
          </p:cNvSpPr>
          <p:nvPr/>
        </p:nvSpPr>
        <p:spPr bwMode="auto">
          <a:xfrm>
            <a:off x="357158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12" name="Oval 9"/>
          <p:cNvSpPr>
            <a:spLocks noChangeArrowheads="1"/>
          </p:cNvSpPr>
          <p:nvPr/>
        </p:nvSpPr>
        <p:spPr bwMode="auto">
          <a:xfrm>
            <a:off x="2228821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3" name="Oval 10"/>
          <p:cNvSpPr>
            <a:spLocks noChangeArrowheads="1"/>
          </p:cNvSpPr>
          <p:nvPr/>
        </p:nvSpPr>
        <p:spPr bwMode="auto">
          <a:xfrm>
            <a:off x="1293783" y="36988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14" name="Oval 11"/>
          <p:cNvSpPr>
            <a:spLocks noChangeArrowheads="1"/>
          </p:cNvSpPr>
          <p:nvPr/>
        </p:nvSpPr>
        <p:spPr bwMode="auto">
          <a:xfrm>
            <a:off x="1293783" y="54260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15" name="Freeform 12"/>
          <p:cNvSpPr>
            <a:spLocks/>
          </p:cNvSpPr>
          <p:nvPr/>
        </p:nvSpPr>
        <p:spPr bwMode="auto">
          <a:xfrm>
            <a:off x="663546" y="3986230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788958" y="4778392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25583" y="4778392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Freeform 15"/>
          <p:cNvSpPr>
            <a:spLocks/>
          </p:cNvSpPr>
          <p:nvPr/>
        </p:nvSpPr>
        <p:spPr bwMode="auto">
          <a:xfrm>
            <a:off x="669896" y="4968892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Line 17"/>
          <p:cNvSpPr>
            <a:spLocks noChangeShapeType="1"/>
          </p:cNvSpPr>
          <p:nvPr/>
        </p:nvSpPr>
        <p:spPr bwMode="auto">
          <a:xfrm>
            <a:off x="1725583" y="3986230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Freeform 18"/>
          <p:cNvSpPr>
            <a:spLocks/>
          </p:cNvSpPr>
          <p:nvPr/>
        </p:nvSpPr>
        <p:spPr bwMode="auto">
          <a:xfrm>
            <a:off x="1725583" y="4968892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Line 19"/>
          <p:cNvSpPr>
            <a:spLocks noChangeShapeType="1"/>
          </p:cNvSpPr>
          <p:nvPr/>
        </p:nvSpPr>
        <p:spPr bwMode="auto">
          <a:xfrm>
            <a:off x="1509683" y="49942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Line 20"/>
          <p:cNvSpPr>
            <a:spLocks noChangeShapeType="1"/>
          </p:cNvSpPr>
          <p:nvPr/>
        </p:nvSpPr>
        <p:spPr bwMode="auto">
          <a:xfrm>
            <a:off x="1509683" y="41306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" name="Oval 7"/>
          <p:cNvSpPr>
            <a:spLocks noChangeArrowheads="1"/>
          </p:cNvSpPr>
          <p:nvPr/>
        </p:nvSpPr>
        <p:spPr bwMode="auto">
          <a:xfrm>
            <a:off x="1293783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11" name="Oval 8"/>
          <p:cNvSpPr>
            <a:spLocks noChangeArrowheads="1"/>
          </p:cNvSpPr>
          <p:nvPr/>
        </p:nvSpPr>
        <p:spPr bwMode="auto">
          <a:xfrm>
            <a:off x="357158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12" name="Oval 9"/>
          <p:cNvSpPr>
            <a:spLocks noChangeArrowheads="1"/>
          </p:cNvSpPr>
          <p:nvPr/>
        </p:nvSpPr>
        <p:spPr bwMode="auto">
          <a:xfrm>
            <a:off x="2228821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3" name="Oval 10"/>
          <p:cNvSpPr>
            <a:spLocks noChangeArrowheads="1"/>
          </p:cNvSpPr>
          <p:nvPr/>
        </p:nvSpPr>
        <p:spPr bwMode="auto">
          <a:xfrm>
            <a:off x="1293783" y="37115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4" name="Oval 11"/>
          <p:cNvSpPr>
            <a:spLocks noChangeArrowheads="1"/>
          </p:cNvSpPr>
          <p:nvPr/>
        </p:nvSpPr>
        <p:spPr bwMode="auto">
          <a:xfrm>
            <a:off x="1293783" y="54387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15" name="Freeform 12"/>
          <p:cNvSpPr>
            <a:spLocks/>
          </p:cNvSpPr>
          <p:nvPr/>
        </p:nvSpPr>
        <p:spPr bwMode="auto">
          <a:xfrm>
            <a:off x="747686" y="40259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" name="Freeform 13"/>
          <p:cNvSpPr>
            <a:spLocks/>
          </p:cNvSpPr>
          <p:nvPr/>
        </p:nvSpPr>
        <p:spPr bwMode="auto">
          <a:xfrm>
            <a:off x="785786" y="4857760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7" name="Freeform 15"/>
          <p:cNvSpPr>
            <a:spLocks/>
          </p:cNvSpPr>
          <p:nvPr/>
        </p:nvSpPr>
        <p:spPr bwMode="auto">
          <a:xfrm>
            <a:off x="747686" y="4903798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8" name="Line 17"/>
          <p:cNvSpPr>
            <a:spLocks noChangeShapeType="1"/>
          </p:cNvSpPr>
          <p:nvPr/>
        </p:nvSpPr>
        <p:spPr bwMode="auto">
          <a:xfrm>
            <a:off x="1793860" y="3916366"/>
            <a:ext cx="647700" cy="5762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18"/>
          <p:cNvGrpSpPr/>
          <p:nvPr/>
        </p:nvGrpSpPr>
        <p:grpSpPr>
          <a:xfrm>
            <a:off x="214282" y="982660"/>
            <a:ext cx="5586448" cy="2446340"/>
            <a:chOff x="2771775" y="1339850"/>
            <a:chExt cx="6121410" cy="2520950"/>
          </a:xfrm>
        </p:grpSpPr>
        <p:sp>
          <p:nvSpPr>
            <p:cNvPr id="220" name="Text Box 17"/>
            <p:cNvSpPr txBox="1">
              <a:spLocks noChangeArrowheads="1"/>
            </p:cNvSpPr>
            <p:nvPr/>
          </p:nvSpPr>
          <p:spPr bwMode="auto">
            <a:xfrm>
              <a:off x="2771775" y="1463677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170241" y="1339850"/>
              <a:ext cx="1152526" cy="503238"/>
              <a:chOff x="1997" y="300"/>
              <a:chExt cx="726" cy="317"/>
            </a:xfrm>
          </p:grpSpPr>
          <p:sp>
            <p:nvSpPr>
              <p:cNvPr id="302" name="Rectangle 19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3" name="Rectangle 20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4572005" y="1412875"/>
              <a:ext cx="936626" cy="395288"/>
              <a:chOff x="2880" y="346"/>
              <a:chExt cx="590" cy="249"/>
            </a:xfrm>
          </p:grpSpPr>
          <p:sp>
            <p:nvSpPr>
              <p:cNvPr id="300" name="Rectangle 22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01" name="Rectangle 23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691194" y="1412875"/>
              <a:ext cx="936626" cy="395288"/>
              <a:chOff x="3585" y="346"/>
              <a:chExt cx="590" cy="249"/>
            </a:xfrm>
          </p:grpSpPr>
          <p:sp>
            <p:nvSpPr>
              <p:cNvPr id="298" name="Rectangle 25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99" name="Rectangle 26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6808796" y="1412875"/>
              <a:ext cx="936626" cy="395288"/>
              <a:chOff x="4289" y="346"/>
              <a:chExt cx="590" cy="249"/>
            </a:xfrm>
          </p:grpSpPr>
          <p:sp>
            <p:nvSpPr>
              <p:cNvPr id="296" name="Rectangle 28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97" name="Rectangle 29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25" name="Line 30"/>
            <p:cNvSpPr>
              <a:spLocks noChangeShapeType="1"/>
            </p:cNvSpPr>
            <p:nvPr/>
          </p:nvSpPr>
          <p:spPr bwMode="auto">
            <a:xfrm>
              <a:off x="3995738" y="16287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" name="Line 31"/>
            <p:cNvSpPr>
              <a:spLocks noChangeShapeType="1"/>
            </p:cNvSpPr>
            <p:nvPr/>
          </p:nvSpPr>
          <p:spPr bwMode="auto">
            <a:xfrm>
              <a:off x="5338763" y="16192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7" name="Line 32"/>
            <p:cNvSpPr>
              <a:spLocks noChangeShapeType="1"/>
            </p:cNvSpPr>
            <p:nvPr/>
          </p:nvSpPr>
          <p:spPr bwMode="auto">
            <a:xfrm>
              <a:off x="6461125" y="16287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" name="Text Box 33"/>
            <p:cNvSpPr txBox="1">
              <a:spLocks noChangeArrowheads="1"/>
            </p:cNvSpPr>
            <p:nvPr/>
          </p:nvSpPr>
          <p:spPr bwMode="auto">
            <a:xfrm>
              <a:off x="2771775" y="1968502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3170241" y="1844675"/>
              <a:ext cx="1152526" cy="503238"/>
              <a:chOff x="1997" y="618"/>
              <a:chExt cx="726" cy="317"/>
            </a:xfrm>
          </p:grpSpPr>
          <p:sp>
            <p:nvSpPr>
              <p:cNvPr id="294" name="Rectangle 35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5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4572005" y="1917700"/>
              <a:ext cx="936626" cy="395288"/>
              <a:chOff x="2880" y="664"/>
              <a:chExt cx="590" cy="249"/>
            </a:xfrm>
          </p:grpSpPr>
          <p:sp>
            <p:nvSpPr>
              <p:cNvPr id="292" name="Rectangle 38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93" name="Rectangle 39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5691194" y="1917700"/>
              <a:ext cx="936626" cy="395288"/>
              <a:chOff x="3585" y="664"/>
              <a:chExt cx="590" cy="249"/>
            </a:xfrm>
          </p:grpSpPr>
          <p:sp>
            <p:nvSpPr>
              <p:cNvPr id="290" name="Rectangle 41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91" name="Rectangle 42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6808796" y="1917700"/>
              <a:ext cx="936626" cy="395288"/>
              <a:chOff x="4289" y="664"/>
              <a:chExt cx="590" cy="249"/>
            </a:xfrm>
          </p:grpSpPr>
          <p:sp>
            <p:nvSpPr>
              <p:cNvPr id="288" name="Rectangle 44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9" name="Rectangle 45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33" name="Line 46"/>
            <p:cNvSpPr>
              <a:spLocks noChangeShapeType="1"/>
            </p:cNvSpPr>
            <p:nvPr/>
          </p:nvSpPr>
          <p:spPr bwMode="auto">
            <a:xfrm>
              <a:off x="3995738" y="21336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4" name="Line 47"/>
            <p:cNvSpPr>
              <a:spLocks noChangeShapeType="1"/>
            </p:cNvSpPr>
            <p:nvPr/>
          </p:nvSpPr>
          <p:spPr bwMode="auto">
            <a:xfrm>
              <a:off x="5338763" y="2124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Line 48"/>
            <p:cNvSpPr>
              <a:spLocks noChangeShapeType="1"/>
            </p:cNvSpPr>
            <p:nvPr/>
          </p:nvSpPr>
          <p:spPr bwMode="auto">
            <a:xfrm>
              <a:off x="6461125" y="21336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6" name="Text Box 49"/>
            <p:cNvSpPr txBox="1">
              <a:spLocks noChangeArrowheads="1"/>
            </p:cNvSpPr>
            <p:nvPr/>
          </p:nvSpPr>
          <p:spPr bwMode="auto">
            <a:xfrm>
              <a:off x="2771775" y="2473327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3170241" y="2349500"/>
              <a:ext cx="1152526" cy="503238"/>
              <a:chOff x="1997" y="936"/>
              <a:chExt cx="726" cy="317"/>
            </a:xfrm>
          </p:grpSpPr>
          <p:sp>
            <p:nvSpPr>
              <p:cNvPr id="286" name="Rectangle 51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7" name="Rectangle 52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Group 53"/>
            <p:cNvGrpSpPr>
              <a:grpSpLocks/>
            </p:cNvGrpSpPr>
            <p:nvPr/>
          </p:nvGrpSpPr>
          <p:grpSpPr bwMode="auto">
            <a:xfrm>
              <a:off x="4572005" y="2422525"/>
              <a:ext cx="936626" cy="395288"/>
              <a:chOff x="2880" y="982"/>
              <a:chExt cx="590" cy="249"/>
            </a:xfrm>
          </p:grpSpPr>
          <p:sp>
            <p:nvSpPr>
              <p:cNvPr id="284" name="Rectangle 54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85" name="Rectangle 55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56"/>
            <p:cNvGrpSpPr>
              <a:grpSpLocks/>
            </p:cNvGrpSpPr>
            <p:nvPr/>
          </p:nvGrpSpPr>
          <p:grpSpPr bwMode="auto">
            <a:xfrm>
              <a:off x="5691194" y="2422525"/>
              <a:ext cx="936626" cy="395288"/>
              <a:chOff x="3585" y="982"/>
              <a:chExt cx="590" cy="249"/>
            </a:xfrm>
          </p:grpSpPr>
          <p:sp>
            <p:nvSpPr>
              <p:cNvPr id="282" name="Rectangle 57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3" name="Rectangle 58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4" name="Group 59"/>
            <p:cNvGrpSpPr>
              <a:grpSpLocks/>
            </p:cNvGrpSpPr>
            <p:nvPr/>
          </p:nvGrpSpPr>
          <p:grpSpPr bwMode="auto">
            <a:xfrm>
              <a:off x="6808796" y="2422525"/>
              <a:ext cx="936626" cy="395288"/>
              <a:chOff x="4289" y="982"/>
              <a:chExt cx="590" cy="249"/>
            </a:xfrm>
          </p:grpSpPr>
          <p:sp>
            <p:nvSpPr>
              <p:cNvPr id="280" name="Rectangle 60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81" name="Rectangle 61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41" name="Line 62"/>
            <p:cNvSpPr>
              <a:spLocks noChangeShapeType="1"/>
            </p:cNvSpPr>
            <p:nvPr/>
          </p:nvSpPr>
          <p:spPr bwMode="auto">
            <a:xfrm>
              <a:off x="3995738" y="26384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2" name="Line 63"/>
            <p:cNvSpPr>
              <a:spLocks noChangeShapeType="1"/>
            </p:cNvSpPr>
            <p:nvPr/>
          </p:nvSpPr>
          <p:spPr bwMode="auto">
            <a:xfrm>
              <a:off x="5338763" y="26289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Line 64"/>
            <p:cNvSpPr>
              <a:spLocks noChangeShapeType="1"/>
            </p:cNvSpPr>
            <p:nvPr/>
          </p:nvSpPr>
          <p:spPr bwMode="auto">
            <a:xfrm>
              <a:off x="6461125" y="26384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Text Box 65"/>
            <p:cNvSpPr txBox="1">
              <a:spLocks noChangeArrowheads="1"/>
            </p:cNvSpPr>
            <p:nvPr/>
          </p:nvSpPr>
          <p:spPr bwMode="auto">
            <a:xfrm>
              <a:off x="2771775" y="2976565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grpSp>
          <p:nvGrpSpPr>
            <p:cNvPr id="15" name="Group 66"/>
            <p:cNvGrpSpPr>
              <a:grpSpLocks/>
            </p:cNvGrpSpPr>
            <p:nvPr/>
          </p:nvGrpSpPr>
          <p:grpSpPr bwMode="auto">
            <a:xfrm>
              <a:off x="3170241" y="2852738"/>
              <a:ext cx="1152526" cy="503237"/>
              <a:chOff x="1997" y="1253"/>
              <a:chExt cx="726" cy="317"/>
            </a:xfrm>
          </p:grpSpPr>
          <p:sp>
            <p:nvSpPr>
              <p:cNvPr id="278" name="Rectangle 67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9" name="Rectangle 68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Group 69"/>
            <p:cNvGrpSpPr>
              <a:grpSpLocks/>
            </p:cNvGrpSpPr>
            <p:nvPr/>
          </p:nvGrpSpPr>
          <p:grpSpPr bwMode="auto">
            <a:xfrm>
              <a:off x="4572005" y="2925763"/>
              <a:ext cx="936626" cy="395287"/>
              <a:chOff x="2880" y="1299"/>
              <a:chExt cx="590" cy="249"/>
            </a:xfrm>
          </p:grpSpPr>
          <p:sp>
            <p:nvSpPr>
              <p:cNvPr id="276" name="Rectangle 70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77" name="Rectangle 71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72"/>
            <p:cNvGrpSpPr>
              <a:grpSpLocks/>
            </p:cNvGrpSpPr>
            <p:nvPr/>
          </p:nvGrpSpPr>
          <p:grpSpPr bwMode="auto">
            <a:xfrm>
              <a:off x="5691194" y="2925763"/>
              <a:ext cx="936626" cy="395287"/>
              <a:chOff x="3585" y="1299"/>
              <a:chExt cx="590" cy="249"/>
            </a:xfrm>
          </p:grpSpPr>
          <p:sp>
            <p:nvSpPr>
              <p:cNvPr id="274" name="Rectangle 7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75" name="Rectangle 7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8" name="Group 75"/>
            <p:cNvGrpSpPr>
              <a:grpSpLocks/>
            </p:cNvGrpSpPr>
            <p:nvPr/>
          </p:nvGrpSpPr>
          <p:grpSpPr bwMode="auto">
            <a:xfrm>
              <a:off x="6808796" y="2925763"/>
              <a:ext cx="936626" cy="395287"/>
              <a:chOff x="4289" y="1299"/>
              <a:chExt cx="590" cy="249"/>
            </a:xfrm>
          </p:grpSpPr>
          <p:sp>
            <p:nvSpPr>
              <p:cNvPr id="272" name="Rectangle 76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73" name="Rectangle 77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9" name="Line 78"/>
            <p:cNvSpPr>
              <a:spLocks noChangeShapeType="1"/>
            </p:cNvSpPr>
            <p:nvPr/>
          </p:nvSpPr>
          <p:spPr bwMode="auto">
            <a:xfrm>
              <a:off x="3995738" y="31416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0" name="Line 79"/>
            <p:cNvSpPr>
              <a:spLocks noChangeShapeType="1"/>
            </p:cNvSpPr>
            <p:nvPr/>
          </p:nvSpPr>
          <p:spPr bwMode="auto">
            <a:xfrm>
              <a:off x="5338763" y="31321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1" name="Line 80"/>
            <p:cNvSpPr>
              <a:spLocks noChangeShapeType="1"/>
            </p:cNvSpPr>
            <p:nvPr/>
          </p:nvSpPr>
          <p:spPr bwMode="auto">
            <a:xfrm>
              <a:off x="6461125" y="31416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2771775" y="3481390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grpSp>
          <p:nvGrpSpPr>
            <p:cNvPr id="19" name="Group 82"/>
            <p:cNvGrpSpPr>
              <a:grpSpLocks/>
            </p:cNvGrpSpPr>
            <p:nvPr/>
          </p:nvGrpSpPr>
          <p:grpSpPr bwMode="auto">
            <a:xfrm>
              <a:off x="3170241" y="3357563"/>
              <a:ext cx="1152526" cy="503237"/>
              <a:chOff x="1997" y="1571"/>
              <a:chExt cx="726" cy="317"/>
            </a:xfrm>
          </p:grpSpPr>
          <p:sp>
            <p:nvSpPr>
              <p:cNvPr id="270" name="Rectangle 83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1" name="Rectangle 84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oup 85"/>
            <p:cNvGrpSpPr>
              <a:grpSpLocks/>
            </p:cNvGrpSpPr>
            <p:nvPr/>
          </p:nvGrpSpPr>
          <p:grpSpPr bwMode="auto">
            <a:xfrm>
              <a:off x="4572005" y="3430588"/>
              <a:ext cx="936626" cy="395287"/>
              <a:chOff x="2880" y="1617"/>
              <a:chExt cx="590" cy="249"/>
            </a:xfrm>
          </p:grpSpPr>
          <p:sp>
            <p:nvSpPr>
              <p:cNvPr id="268" name="Rectangle 86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69" name="Rectangle 87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88"/>
            <p:cNvGrpSpPr>
              <a:grpSpLocks/>
            </p:cNvGrpSpPr>
            <p:nvPr/>
          </p:nvGrpSpPr>
          <p:grpSpPr bwMode="auto">
            <a:xfrm>
              <a:off x="5691194" y="3430588"/>
              <a:ext cx="936626" cy="395287"/>
              <a:chOff x="3585" y="1617"/>
              <a:chExt cx="590" cy="249"/>
            </a:xfrm>
          </p:grpSpPr>
          <p:sp>
            <p:nvSpPr>
              <p:cNvPr id="266" name="Rectangle 89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67" name="Rectangle 90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Group 91"/>
            <p:cNvGrpSpPr>
              <a:grpSpLocks/>
            </p:cNvGrpSpPr>
            <p:nvPr/>
          </p:nvGrpSpPr>
          <p:grpSpPr bwMode="auto">
            <a:xfrm>
              <a:off x="6808796" y="3430588"/>
              <a:ext cx="936626" cy="395287"/>
              <a:chOff x="4289" y="1617"/>
              <a:chExt cx="590" cy="249"/>
            </a:xfrm>
          </p:grpSpPr>
          <p:sp>
            <p:nvSpPr>
              <p:cNvPr id="264" name="Rectangle 92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65" name="Rectangle 93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57" name="Line 94"/>
            <p:cNvSpPr>
              <a:spLocks noChangeShapeType="1"/>
            </p:cNvSpPr>
            <p:nvPr/>
          </p:nvSpPr>
          <p:spPr bwMode="auto">
            <a:xfrm>
              <a:off x="3995738" y="36464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" name="Line 95"/>
            <p:cNvSpPr>
              <a:spLocks noChangeShapeType="1"/>
            </p:cNvSpPr>
            <p:nvPr/>
          </p:nvSpPr>
          <p:spPr bwMode="auto">
            <a:xfrm>
              <a:off x="5338763" y="36369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" name="Line 96"/>
            <p:cNvSpPr>
              <a:spLocks noChangeShapeType="1"/>
            </p:cNvSpPr>
            <p:nvPr/>
          </p:nvSpPr>
          <p:spPr bwMode="auto">
            <a:xfrm>
              <a:off x="6461125" y="36464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3" name="Group 97"/>
            <p:cNvGrpSpPr>
              <a:grpSpLocks/>
            </p:cNvGrpSpPr>
            <p:nvPr/>
          </p:nvGrpSpPr>
          <p:grpSpPr bwMode="auto">
            <a:xfrm>
              <a:off x="7956559" y="2924175"/>
              <a:ext cx="936626" cy="395288"/>
              <a:chOff x="5012" y="1298"/>
              <a:chExt cx="590" cy="249"/>
            </a:xfrm>
          </p:grpSpPr>
          <p:sp>
            <p:nvSpPr>
              <p:cNvPr id="262" name="Rectangle 98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63" name="Rectangle 99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61" name="Line 100"/>
            <p:cNvSpPr>
              <a:spLocks noChangeShapeType="1"/>
            </p:cNvSpPr>
            <p:nvPr/>
          </p:nvSpPr>
          <p:spPr bwMode="auto">
            <a:xfrm>
              <a:off x="7608888" y="3140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左弧形箭头 122"/>
          <p:cNvSpPr/>
          <p:nvPr/>
        </p:nvSpPr>
        <p:spPr>
          <a:xfrm>
            <a:off x="285720" y="3571876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4" name="组合 126"/>
          <p:cNvGrpSpPr/>
          <p:nvPr/>
        </p:nvGrpSpPr>
        <p:grpSpPr>
          <a:xfrm>
            <a:off x="3025743" y="5357826"/>
            <a:ext cx="4760967" cy="724263"/>
            <a:chOff x="3019924" y="5429264"/>
            <a:chExt cx="4923930" cy="724263"/>
          </a:xfrm>
        </p:grpSpPr>
        <p:sp>
          <p:nvSpPr>
            <p:cNvPr id="125" name="TextBox 124"/>
            <p:cNvSpPr txBox="1"/>
            <p:nvPr/>
          </p:nvSpPr>
          <p:spPr>
            <a:xfrm>
              <a:off x="3019924" y="5753417"/>
              <a:ext cx="492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BFS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思路：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距离初始顶点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越近越优先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访问！</a:t>
              </a: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5067300" y="5429264"/>
              <a:ext cx="142876" cy="288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28" name="直接连接符 127"/>
          <p:cNvCxnSpPr/>
          <p:nvPr/>
        </p:nvCxnSpPr>
        <p:spPr>
          <a:xfrm rot="5400000">
            <a:off x="-820775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9508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rot="5400000">
            <a:off x="1179490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灯片编号占位符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98" grpId="0"/>
      <p:bldP spid="260199" grpId="0"/>
      <p:bldP spid="260200" grpId="0"/>
      <p:bldP spid="260201" grpId="0"/>
      <p:bldP spid="260202" grpId="0"/>
      <p:bldP spid="260203" grpId="0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0100" y="857232"/>
            <a:ext cx="7572428" cy="132343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图所示的无向图，从顶点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开始进行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广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度优先遍历，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不可能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得到顶点访问序列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A.0231645	B.0163254	C.0613154	D.0243165</a:t>
            </a:r>
            <a:endParaRPr lang="zh-CN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57290" y="3033000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542926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071670" y="2481256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04298" y="3671889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61554" y="3033000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857752" y="3033000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071934" y="2481256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04562" y="3671889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直接连接符 22"/>
          <p:cNvCxnSpPr>
            <a:stCxn id="10" idx="7"/>
            <a:endCxn id="16" idx="2"/>
          </p:cNvCxnSpPr>
          <p:nvPr/>
        </p:nvCxnSpPr>
        <p:spPr>
          <a:xfrm rot="5400000" flipH="1" flipV="1">
            <a:off x="1677615" y="2696939"/>
            <a:ext cx="411737" cy="3763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6"/>
            <a:endCxn id="20" idx="2"/>
          </p:cNvCxnSpPr>
          <p:nvPr/>
        </p:nvCxnSpPr>
        <p:spPr>
          <a:xfrm>
            <a:off x="2467670" y="2679256"/>
            <a:ext cx="160426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5"/>
            <a:endCxn id="17" idx="2"/>
          </p:cNvCxnSpPr>
          <p:nvPr/>
        </p:nvCxnSpPr>
        <p:spPr>
          <a:xfrm rot="16200000" flipH="1">
            <a:off x="1650356" y="3415947"/>
            <a:ext cx="498882" cy="40900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7" idx="6"/>
            <a:endCxn id="21" idx="2"/>
          </p:cNvCxnSpPr>
          <p:nvPr/>
        </p:nvCxnSpPr>
        <p:spPr>
          <a:xfrm>
            <a:off x="2500298" y="3869889"/>
            <a:ext cx="160426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1" idx="6"/>
            <a:endCxn id="19" idx="3"/>
          </p:cNvCxnSpPr>
          <p:nvPr/>
        </p:nvCxnSpPr>
        <p:spPr>
          <a:xfrm flipV="1">
            <a:off x="4500562" y="3371007"/>
            <a:ext cx="415183" cy="49888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0" idx="6"/>
            <a:endCxn id="19" idx="1"/>
          </p:cNvCxnSpPr>
          <p:nvPr/>
        </p:nvCxnSpPr>
        <p:spPr>
          <a:xfrm>
            <a:off x="4467934" y="2679256"/>
            <a:ext cx="447811" cy="4117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5"/>
            <a:endCxn id="18" idx="1"/>
          </p:cNvCxnSpPr>
          <p:nvPr/>
        </p:nvCxnSpPr>
        <p:spPr>
          <a:xfrm rot="16200000" flipH="1">
            <a:off x="2578747" y="2650193"/>
            <a:ext cx="271730" cy="6098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8" idx="3"/>
            <a:endCxn id="17" idx="7"/>
          </p:cNvCxnSpPr>
          <p:nvPr/>
        </p:nvCxnSpPr>
        <p:spPr>
          <a:xfrm rot="5400000">
            <a:off x="2551489" y="3261823"/>
            <a:ext cx="358875" cy="57724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8" idx="7"/>
            <a:endCxn id="20" idx="3"/>
          </p:cNvCxnSpPr>
          <p:nvPr/>
        </p:nvCxnSpPr>
        <p:spPr>
          <a:xfrm rot="5400000" flipH="1" flipV="1">
            <a:off x="3578879" y="2539945"/>
            <a:ext cx="271730" cy="83036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8" idx="5"/>
            <a:endCxn id="21" idx="1"/>
          </p:cNvCxnSpPr>
          <p:nvPr/>
        </p:nvCxnSpPr>
        <p:spPr>
          <a:xfrm rot="16200000" flipH="1">
            <a:off x="3551621" y="3118947"/>
            <a:ext cx="358875" cy="8629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19" idx="2"/>
          </p:cNvCxnSpPr>
          <p:nvPr/>
        </p:nvCxnSpPr>
        <p:spPr>
          <a:xfrm>
            <a:off x="2447777" y="2752587"/>
            <a:ext cx="2409975" cy="47841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00100" y="4429132"/>
            <a:ext cx="70009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D.02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3165</a:t>
            </a: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的距离均为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。一定是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，后面为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2316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的排列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DFS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BFS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的差别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130842"/>
            <a:ext cx="264857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4282" y="3714752"/>
            <a:ext cx="8643998" cy="4001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看到一条可以走（没有走过）路径就直接走下去，没有道路时回退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DFS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4286256"/>
            <a:ext cx="8429684" cy="4001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考虑每一条可以走（没有走过）的路径，尝试走每条道路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BFS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0364" y="642918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找起点 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  <a:sym typeface="Wingdings"/>
              </a:rPr>
              <a:t> 终点的一条路径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514351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记下路径的所有路口位置：确定一条路径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5572140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DFS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BFS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试探的所有路口数是差不多的！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71472" y="571480"/>
            <a:ext cx="6429390" cy="44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根据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搜索方法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不同，图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的遍历方法有两种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357298"/>
            <a:ext cx="3500462" cy="1449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216000" tIns="36000" bIns="180000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深度优先遍历（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DFS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广度优先遍历（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BFS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286808" cy="43075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连通图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：调用一次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，能够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访问到图中的所有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315" name="Text Box 3" descr="蓝色面巾纸"/>
          <p:cNvSpPr txBox="1">
            <a:spLocks noChangeArrowheads="1"/>
          </p:cNvSpPr>
          <p:nvPr/>
        </p:nvSpPr>
        <p:spPr bwMode="auto">
          <a:xfrm>
            <a:off x="500034" y="357166"/>
            <a:ext cx="3678233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8.3.4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非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连通图的遍历</a:t>
            </a:r>
            <a:endParaRPr lang="zh-CN" altLang="en-US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928802"/>
            <a:ext cx="8286808" cy="13080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ts val="28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非连通图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：调用一次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，只能访问到初始点所在连通分量中的所有顶点，不可能访问到其他连通分量中的顶点。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可以分别遍历每个连通分量，才能够访问到图中的所有顶点。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57224" y="1357298"/>
            <a:ext cx="7143800" cy="257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14348" y="642918"/>
            <a:ext cx="7129463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 sz="2000">
                <a:latin typeface="楷体" pitchFamily="49" charset="-122"/>
                <a:ea typeface="楷体" pitchFamily="49" charset="-122"/>
              </a:rPr>
              <a:t>深度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优先遍历方法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非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连通图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00570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非连通图：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调用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DFS()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的次数恰好等于连通分量的个数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76276" y="1324261"/>
            <a:ext cx="6896120" cy="257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71472" y="642918"/>
            <a:ext cx="7345363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 sz="2000">
                <a:latin typeface="楷体" pitchFamily="49" charset="-122"/>
                <a:ea typeface="楷体" pitchFamily="49" charset="-122"/>
              </a:rPr>
              <a:t>广度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优先遍历方法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非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连通图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396095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非连通图：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调用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BFS()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的次数恰好等于连通分量的个数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1214414" y="1801534"/>
            <a:ext cx="7215238" cy="2699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采用某种遍历方式来判断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无向图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是否连通。这里用深度优先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方法，先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visited[]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数组（为全局变量）置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顶点开始遍历该图。</a:t>
            </a: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在一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之后，若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所有顶点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该图是连通的；否则不连通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428596" y="285728"/>
            <a:ext cx="8135937" cy="87190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8.3】</a:t>
            </a:r>
            <a:r>
              <a:rPr kumimoji="1" lang="en-US" altLang="zh-CN" sz="200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算法，判断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是否连通。若连通则返回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/72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571472" y="2643182"/>
            <a:ext cx="722313" cy="582613"/>
            <a:chOff x="1774825" y="5489593"/>
            <a:chExt cx="722313" cy="582613"/>
          </a:xfrm>
        </p:grpSpPr>
        <p:sp>
          <p:nvSpPr>
            <p:cNvPr id="9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1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57158" y="642918"/>
            <a:ext cx="8424862" cy="5357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visited[MAXV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Connect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判断无向图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的连通性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flag=true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数组置初值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visited[i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调用前面的中</a:t>
            </a:r>
            <a:r>
              <a:rPr kumimoji="1"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DSF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算法，从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开始深度优先遍历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flag=false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142852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判断无向图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是否连通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的算法如下：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6215082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思考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：是否可以采用并查集求解？</a:t>
            </a:r>
            <a:endParaRPr lang="zh-CN" altLang="en-US" sz="20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1000100" y="3643314"/>
            <a:ext cx="6929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提示：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两个遍历算法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是图搜索算法的基础，必须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熟练掌握！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488" y="1252823"/>
            <a:ext cx="2571768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图搜索算法设计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2536" y="2577108"/>
            <a:ext cx="3092472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DFS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或</a:t>
            </a:r>
            <a:r>
              <a:rPr kumimoji="1"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BFS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算法求解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1824327"/>
            <a:ext cx="214314" cy="612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6248" y="1924283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转化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285728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图搜索算法设计一般方法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14439" y="2643182"/>
            <a:ext cx="1943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303364" y="3435345"/>
            <a:ext cx="503237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1806601" y="3435345"/>
            <a:ext cx="936625" cy="468312"/>
            <a:chOff x="1692275" y="3357563"/>
            <a:chExt cx="936625" cy="468312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125663" y="3357563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1692275" y="3573463"/>
              <a:ext cx="4318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2741639" y="3435345"/>
            <a:ext cx="936625" cy="468312"/>
            <a:chOff x="2627313" y="3357563"/>
            <a:chExt cx="936625" cy="468312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060700" y="3357563"/>
              <a:ext cx="503238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627313" y="3573463"/>
              <a:ext cx="4318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3714744" y="3435345"/>
            <a:ext cx="2222509" cy="468312"/>
            <a:chOff x="4500563" y="3357563"/>
            <a:chExt cx="2222509" cy="468312"/>
          </a:xfrm>
        </p:grpSpPr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6219835" y="3357563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en-US" altLang="zh-CN" sz="18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5786447" y="3573463"/>
              <a:ext cx="4318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4500563" y="3573463"/>
              <a:ext cx="4318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5126038" y="3368665"/>
              <a:ext cx="863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33CC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……</a:t>
              </a:r>
            </a:p>
          </p:txBody>
        </p:sp>
      </p:grp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98539" y="4418007"/>
            <a:ext cx="5916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一步一步</a:t>
            </a:r>
            <a:r>
              <a:rPr lang="zh-CN" altLang="en-US" sz="200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向前</a:t>
            </a:r>
            <a:r>
              <a:rPr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走，当</a:t>
            </a:r>
            <a:r>
              <a:rPr lang="zh-CN" altLang="en-US" sz="2000" dirty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没有可走的相邻顶点时便</a:t>
            </a:r>
            <a:r>
              <a:rPr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回退</a:t>
            </a:r>
            <a:r>
              <a:rPr lang="zh-CN" altLang="en-US" sz="2000" dirty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。</a:t>
            </a:r>
          </a:p>
        </p:txBody>
      </p:sp>
      <p:sp>
        <p:nvSpPr>
          <p:cNvPr id="19471" name="Text Box 15" descr="纸莎草纸"/>
          <p:cNvSpPr txBox="1">
            <a:spLocks noChangeArrowheads="1"/>
          </p:cNvSpPr>
          <p:nvPr/>
        </p:nvSpPr>
        <p:spPr bwMode="auto">
          <a:xfrm>
            <a:off x="642910" y="642918"/>
            <a:ext cx="3286148" cy="5147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8.3.5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图遍历的应用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857225" y="1571612"/>
            <a:ext cx="4143404" cy="45318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1.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于深度优先遍历算法的应用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animBg="1"/>
      <p:bldP spid="194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0392" y="285728"/>
            <a:ext cx="8353425" cy="91678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 eaLnBrk="1" hangingPunct="1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kumimoji="1" lang="en-US" altLang="zh-CN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8.4】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算法，判断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是否有简单路径。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1074772" y="4643446"/>
            <a:ext cx="7354880" cy="453183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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是否存在简单路径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Symbol" pitchFamily="18" charset="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/72</a:t>
            </a:r>
            <a:endParaRPr lang="en-US" altLang="zh-CN"/>
          </a:p>
        </p:txBody>
      </p:sp>
      <p:grpSp>
        <p:nvGrpSpPr>
          <p:cNvPr id="28" name="组合 27"/>
          <p:cNvGrpSpPr/>
          <p:nvPr/>
        </p:nvGrpSpPr>
        <p:grpSpPr>
          <a:xfrm>
            <a:off x="428596" y="1928802"/>
            <a:ext cx="8358246" cy="2400374"/>
            <a:chOff x="428596" y="1928802"/>
            <a:chExt cx="8358246" cy="2400374"/>
          </a:xfrm>
        </p:grpSpPr>
        <p:sp>
          <p:nvSpPr>
            <p:cNvPr id="38919" name="Text Box 3"/>
            <p:cNvSpPr txBox="1">
              <a:spLocks noChangeArrowheads="1"/>
            </p:cNvSpPr>
            <p:nvPr/>
          </p:nvSpPr>
          <p:spPr bwMode="auto">
            <a:xfrm>
              <a:off x="1146210" y="1928802"/>
              <a:ext cx="7640632" cy="760959"/>
            </a:xfrm>
            <a:prstGeom prst="rect">
              <a:avLst/>
            </a:prstGeom>
            <a:ln>
              <a:noFill/>
              <a:headEnd/>
              <a:tailEnd type="none" w="med" len="lg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marL="457200" indent="-457200" algn="l" eaLnBrk="1" hangingPunct="1"/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 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开始进行</a:t>
              </a:r>
              <a:r>
                <a:rPr kumimoji="1" lang="zh-CN" altLang="en-US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深度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优先遍历，当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搜索到顶点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时表明从顶点</a:t>
              </a:r>
              <a:r>
                <a:rPr kumimoji="1" lang="en-US" altLang="zh-CN" sz="2000" i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kumimoji="1" lang="en-US" altLang="zh-CN" sz="20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kumimoji="1" lang="zh-CN" altLang="en-US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路径，即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2217780" y="3000372"/>
              <a:ext cx="571504" cy="50006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rPr>
                <a:t>u</a:t>
              </a:r>
              <a:endParaRPr kumimoji="0" lang="zh-CN" altLang="en-US" sz="1800" b="1" i="1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" name="组合 26"/>
            <p:cNvGrpSpPr/>
            <p:nvPr/>
          </p:nvGrpSpPr>
          <p:grpSpPr>
            <a:xfrm>
              <a:off x="2825856" y="2989083"/>
              <a:ext cx="1117725" cy="500066"/>
              <a:chOff x="2825856" y="2846207"/>
              <a:chExt cx="1117725" cy="500066"/>
            </a:xfrm>
          </p:grpSpPr>
          <p:cxnSp>
            <p:nvCxnSpPr>
              <p:cNvPr id="20" name="直接箭头连接符 19"/>
              <p:cNvCxnSpPr/>
              <p:nvPr/>
            </p:nvCxnSpPr>
            <p:spPr bwMode="auto">
              <a:xfrm flipV="1">
                <a:off x="2825856" y="3097210"/>
                <a:ext cx="571504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 bwMode="auto">
              <a:xfrm>
                <a:off x="3372077" y="2846207"/>
                <a:ext cx="571504" cy="500066"/>
              </a:xfrm>
              <a:prstGeom prst="ellipse">
                <a:avLst/>
              </a:prstGeom>
              <a:solidFill>
                <a:srgbClr val="FF99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1" u="none" strike="noStrike" cap="none" normalizeH="0" baseline="0" dirty="0" err="1" smtClean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u</a:t>
                </a:r>
                <a:r>
                  <a:rPr kumimoji="0" lang="en-US" altLang="zh-CN" sz="1800" b="1" u="none" strike="noStrike" cap="none" normalizeH="0" baseline="-25000" dirty="0" err="1" smtClean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1</a:t>
                </a:r>
                <a:endParaRPr kumimoji="0" lang="zh-CN" altLang="en-US" sz="1800" b="1" u="none" strike="noStrike" cap="none" normalizeH="0" baseline="-2500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" name="组合 27"/>
            <p:cNvGrpSpPr/>
            <p:nvPr/>
          </p:nvGrpSpPr>
          <p:grpSpPr>
            <a:xfrm>
              <a:off x="3969863" y="3000372"/>
              <a:ext cx="1154297" cy="500066"/>
              <a:chOff x="3895191" y="3500438"/>
              <a:chExt cx="1154297" cy="500066"/>
            </a:xfrm>
          </p:grpSpPr>
          <p:cxnSp>
            <p:nvCxnSpPr>
              <p:cNvPr id="22" name="直接箭头连接符 21"/>
              <p:cNvCxnSpPr/>
              <p:nvPr/>
            </p:nvCxnSpPr>
            <p:spPr bwMode="auto">
              <a:xfrm flipV="1">
                <a:off x="3895191" y="3726041"/>
                <a:ext cx="571504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 bwMode="auto">
              <a:xfrm>
                <a:off x="4477984" y="3500438"/>
                <a:ext cx="571504" cy="500066"/>
              </a:xfrm>
              <a:prstGeom prst="ellipse">
                <a:avLst/>
              </a:prstGeom>
              <a:solidFill>
                <a:srgbClr val="FF99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1" u="none" strike="noStrike" cap="none" normalizeH="0" baseline="0" dirty="0" err="1" smtClean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u</a:t>
                </a:r>
                <a:r>
                  <a:rPr lang="en-US" altLang="zh-CN" sz="1800" i="1" baseline="-25000" dirty="0" err="1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kumimoji="0" lang="zh-CN" altLang="en-US" sz="1800" b="1" u="none" strike="noStrike" cap="none" normalizeH="0" baseline="-2500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28"/>
            <p:cNvGrpSpPr/>
            <p:nvPr/>
          </p:nvGrpSpPr>
          <p:grpSpPr>
            <a:xfrm>
              <a:off x="5135449" y="2902652"/>
              <a:ext cx="1154298" cy="457200"/>
              <a:chOff x="5060777" y="3402718"/>
              <a:chExt cx="1154298" cy="457200"/>
            </a:xfrm>
          </p:grpSpPr>
          <p:sp>
            <p:nvSpPr>
              <p:cNvPr id="38929" name="Text Box 14"/>
              <p:cNvSpPr txBox="1">
                <a:spLocks noChangeArrowheads="1"/>
              </p:cNvSpPr>
              <p:nvPr/>
            </p:nvSpPr>
            <p:spPr bwMode="auto">
              <a:xfrm>
                <a:off x="5643570" y="3402718"/>
                <a:ext cx="571505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3333FF"/>
                    </a:solidFill>
                    <a:cs typeface="Times New Roman" pitchFamily="18" charset="0"/>
                  </a:rPr>
                  <a:t>…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 bwMode="auto">
              <a:xfrm flipV="1">
                <a:off x="5060777" y="3726041"/>
                <a:ext cx="571504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29"/>
            <p:cNvGrpSpPr/>
            <p:nvPr/>
          </p:nvGrpSpPr>
          <p:grpSpPr>
            <a:xfrm>
              <a:off x="6349895" y="3000372"/>
              <a:ext cx="1154297" cy="500066"/>
              <a:chOff x="6275223" y="3500438"/>
              <a:chExt cx="1154297" cy="500066"/>
            </a:xfrm>
          </p:grpSpPr>
          <p:cxnSp>
            <p:nvCxnSpPr>
              <p:cNvPr id="25" name="直接箭头连接符 24"/>
              <p:cNvCxnSpPr/>
              <p:nvPr/>
            </p:nvCxnSpPr>
            <p:spPr bwMode="auto">
              <a:xfrm flipV="1">
                <a:off x="6275223" y="3726041"/>
                <a:ext cx="571504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 bwMode="auto">
              <a:xfrm>
                <a:off x="6858016" y="3500438"/>
                <a:ext cx="571504" cy="500066"/>
              </a:xfrm>
              <a:prstGeom prst="ellipse">
                <a:avLst/>
              </a:prstGeom>
              <a:solidFill>
                <a:srgbClr val="FF99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1" u="none" strike="noStrike" cap="none" normalizeH="0" baseline="0" dirty="0" smtClean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v</a:t>
                </a:r>
                <a:endParaRPr kumimoji="0" lang="zh-CN" altLang="en-US" sz="1800" b="1" u="none" strike="noStrike" cap="none" normalizeH="0" baseline="-2500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组合 32"/>
            <p:cNvGrpSpPr/>
            <p:nvPr/>
          </p:nvGrpSpPr>
          <p:grpSpPr>
            <a:xfrm>
              <a:off x="2289218" y="3643314"/>
              <a:ext cx="5143536" cy="685862"/>
              <a:chOff x="2214546" y="4143380"/>
              <a:chExt cx="5143536" cy="685862"/>
            </a:xfrm>
          </p:grpSpPr>
          <p:sp>
            <p:nvSpPr>
              <p:cNvPr id="31" name="右箭头 30"/>
              <p:cNvSpPr/>
              <p:nvPr/>
            </p:nvSpPr>
            <p:spPr bwMode="auto">
              <a:xfrm>
                <a:off x="2214546" y="4143380"/>
                <a:ext cx="5143536" cy="214314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00430" y="4429132"/>
                <a:ext cx="25003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00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  <a:cs typeface="Times New Roman" pitchFamily="18" charset="0"/>
                  </a:rPr>
                  <a:t>深度优先遍历过程</a:t>
                </a:r>
                <a:endParaRPr lang="zh-CN" altLang="en-US" sz="2000" dirty="0"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grpSp>
          <p:nvGrpSpPr>
            <p:cNvPr id="7" name="组合 28"/>
            <p:cNvGrpSpPr/>
            <p:nvPr/>
          </p:nvGrpSpPr>
          <p:grpSpPr>
            <a:xfrm>
              <a:off x="428596" y="2000240"/>
              <a:ext cx="722313" cy="582613"/>
              <a:chOff x="1774825" y="5489593"/>
              <a:chExt cx="722313" cy="582613"/>
            </a:xfrm>
          </p:grpSpPr>
          <p:sp>
            <p:nvSpPr>
              <p:cNvPr id="30" name="Text Box 13"/>
              <p:cNvSpPr>
                <a:spLocks noChangeArrowheads="1"/>
              </p:cNvSpPr>
              <p:nvPr/>
            </p:nvSpPr>
            <p:spPr bwMode="auto">
              <a:xfrm>
                <a:off x="2124075" y="5489593"/>
                <a:ext cx="373063" cy="461963"/>
              </a:xfrm>
              <a:prstGeom prst="rect">
                <a:avLst/>
              </a:prstGeom>
              <a:noFill/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eaLnBrk="0" hangingPunct="0"/>
                <a:r>
                  <a:rPr lang="ru-RU" altLang="zh-CN" sz="24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grpSp>
            <p:nvGrpSpPr>
              <p:cNvPr id="8" name="Group 8"/>
              <p:cNvGrpSpPr>
                <a:grpSpLocks/>
              </p:cNvGrpSpPr>
              <p:nvPr/>
            </p:nvGrpSpPr>
            <p:grpSpPr bwMode="auto">
              <a:xfrm>
                <a:off x="1774825" y="5518173"/>
                <a:ext cx="544513" cy="554040"/>
                <a:chOff x="1019" y="1020"/>
                <a:chExt cx="399" cy="406"/>
              </a:xfrm>
            </p:grpSpPr>
            <p:pic>
              <p:nvPicPr>
                <p:cNvPr id="34" name="Picture 49" descr="阴影5"/>
                <p:cNvPicPr preferRelativeResize="0"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039" y="1380"/>
                  <a:ext cx="363" cy="46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88900" cap="sq">
                  <a:solidFill>
                    <a:srgbClr val="FFFFFF"/>
                  </a:solidFill>
                  <a:miter lim="800000"/>
                </a:ln>
                <a:effectLst>
                  <a:outerShdw blurRad="55000" dist="18000" dir="54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200000"/>
                  </a:lightRig>
                </a:scene3d>
                <a:sp3d>
                  <a:bevelT w="25400" h="19050"/>
                  <a:contourClr>
                    <a:srgbClr val="FFFFFF"/>
                  </a:contourClr>
                </a:sp3d>
              </p:spPr>
            </p:pic>
            <p:sp>
              <p:nvSpPr>
                <p:cNvPr id="35" name="AutoShape 8"/>
                <p:cNvSpPr>
                  <a:spLocks noChangeArrowheads="1"/>
                </p:cNvSpPr>
                <p:nvPr/>
              </p:nvSpPr>
              <p:spPr bwMode="auto">
                <a:xfrm>
                  <a:off x="1019" y="1020"/>
                  <a:ext cx="399" cy="370"/>
                </a:xfrm>
                <a:prstGeom prst="roundRect">
                  <a:avLst>
                    <a:gd name="adj" fmla="val 8380"/>
                  </a:avLst>
                </a:prstGeom>
                <a:gradFill rotWithShape="1">
                  <a:gsLst>
                    <a:gs pos="0">
                      <a:srgbClr val="8F0000"/>
                    </a:gs>
                    <a:gs pos="50000">
                      <a:srgbClr val="CF0001"/>
                    </a:gs>
                    <a:gs pos="100000">
                      <a:srgbClr val="F60004"/>
                    </a:gs>
                  </a:gsLst>
                  <a:lin ang="2700000"/>
                </a:gradFill>
                <a:ln w="9525" cap="flat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marL="342900" indent="-342900" algn="ctr">
                    <a:buFont typeface="Wingdings" pitchFamily="2" charset="2"/>
                    <a:buNone/>
                  </a:pPr>
                  <a:r>
                    <a:rPr lang="zh-CN" altLang="en-US" sz="2200" b="1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解</a:t>
                  </a:r>
                  <a:endParaRPr lang="ru-RU" altLang="zh-CN" sz="2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299359" y="2871259"/>
            <a:ext cx="846255" cy="3434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(G,u,v)</a:t>
            </a:r>
          </a:p>
        </p:txBody>
      </p: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785786" y="1944531"/>
            <a:ext cx="419764" cy="446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2131184" y="1944531"/>
            <a:ext cx="419764" cy="44697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55" name="Oval 7"/>
          <p:cNvSpPr>
            <a:spLocks noChangeArrowheads="1"/>
          </p:cNvSpPr>
          <p:nvPr/>
        </p:nvSpPr>
        <p:spPr bwMode="auto">
          <a:xfrm>
            <a:off x="3987834" y="1944531"/>
            <a:ext cx="419764" cy="446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54" name="AutoShape 6"/>
          <p:cNvSpPr>
            <a:spLocks noChangeShapeType="1"/>
          </p:cNvSpPr>
          <p:nvPr/>
        </p:nvSpPr>
        <p:spPr bwMode="auto">
          <a:xfrm>
            <a:off x="2550948" y="2168676"/>
            <a:ext cx="1436885" cy="1311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53" name="AutoShape 5"/>
          <p:cNvSpPr>
            <a:spLocks noChangeShapeType="1"/>
          </p:cNvSpPr>
          <p:nvPr/>
        </p:nvSpPr>
        <p:spPr bwMode="auto">
          <a:xfrm>
            <a:off x="1205550" y="2168676"/>
            <a:ext cx="925634" cy="131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871153" y="1785926"/>
            <a:ext cx="846255" cy="3434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(G,w,v)</a:t>
            </a:r>
          </a:p>
        </p:txBody>
      </p:sp>
      <p:sp>
        <p:nvSpPr>
          <p:cNvPr id="2051" name="AutoShape 3"/>
          <p:cNvSpPr>
            <a:spLocks/>
          </p:cNvSpPr>
          <p:nvPr/>
        </p:nvSpPr>
        <p:spPr bwMode="auto">
          <a:xfrm rot="5400000">
            <a:off x="2532918" y="1065579"/>
            <a:ext cx="264779" cy="3215501"/>
          </a:xfrm>
          <a:prstGeom prst="rightBrace">
            <a:avLst>
              <a:gd name="adj1" fmla="val 98597"/>
              <a:gd name="adj2" fmla="val 50000"/>
            </a:avLst>
          </a:prstGeom>
          <a:ln w="19050">
            <a:solidFill>
              <a:schemeClr val="bg1">
                <a:lumMod val="65000"/>
              </a:schemeClr>
            </a:solidFill>
            <a:headEnd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258021" y="1785926"/>
            <a:ext cx="846255" cy="3434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&lt;u,w&gt;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00034" y="642918"/>
            <a:ext cx="5854682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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是否存在简单路径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3571876"/>
            <a:ext cx="7786742" cy="1368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marL="342900" indent="-342900" algn="l"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(G,w,v)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(G,u,v)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出发的所有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&lt;u,w&gt;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(G,w,v)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(G,u,v)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569325" cy="5215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*G,int u,int v)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(u==v) return true;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找到了一条路径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p=G-&gt;adjlist[u].firstarc;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w=p-&gt;adjvex;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visited[w]==0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(G,w,v))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若从顶点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出发找到到达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return true;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 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p=p-&gt;nextarc;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 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571472" y="1850353"/>
            <a:ext cx="7848600" cy="3650349"/>
            <a:chOff x="795366" y="2840049"/>
            <a:chExt cx="7848600" cy="3650349"/>
          </a:xfrm>
        </p:grpSpPr>
        <p:sp>
          <p:nvSpPr>
            <p:cNvPr id="242693" name="Rectangle 5"/>
            <p:cNvSpPr>
              <a:spLocks noChangeArrowheads="1"/>
            </p:cNvSpPr>
            <p:nvPr/>
          </p:nvSpPr>
          <p:spPr bwMode="auto">
            <a:xfrm>
              <a:off x="795366" y="2840049"/>
              <a:ext cx="7848600" cy="2793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 algn="ctr">
              <a:solidFill>
                <a:srgbClr val="FF00FF"/>
              </a:solidFill>
              <a:prstDash val="dash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rot="5400000" flipH="1" flipV="1">
              <a:off x="4433914" y="5918894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3714744" y="6121066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深度优先遍历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 descr="羊皮纸"/>
          <p:cNvSpPr txBox="1">
            <a:spLocks noChangeArrowheads="1"/>
          </p:cNvSpPr>
          <p:nvPr/>
        </p:nvSpPr>
        <p:spPr bwMode="auto">
          <a:xfrm>
            <a:off x="571472" y="1957760"/>
            <a:ext cx="8001056" cy="1756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）从图中某个初始顶点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出发，首先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访问初始顶点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）选择一个与顶点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相邻且没被访问过的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，再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深度优先搜索，直到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图中与当前顶点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邻接的所有顶点都被访问过为止。　　</a:t>
            </a:r>
          </a:p>
        </p:txBody>
      </p:sp>
      <p:sp>
        <p:nvSpPr>
          <p:cNvPr id="4099" name="Text Box 4" descr="粉色面巾纸"/>
          <p:cNvSpPr txBox="1">
            <a:spLocks noChangeArrowheads="1"/>
          </p:cNvSpPr>
          <p:nvPr/>
        </p:nvSpPr>
        <p:spPr bwMode="auto">
          <a:xfrm>
            <a:off x="322263" y="290923"/>
            <a:ext cx="4178299" cy="523330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8.3.2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深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度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优先遍历算法</a:t>
            </a:r>
            <a:endParaRPr lang="zh-CN" altLang="en-US" b="0" dirty="0">
              <a:solidFill>
                <a:schemeClr val="tx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1547813" y="4568836"/>
            <a:ext cx="503238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051051" y="4568836"/>
            <a:ext cx="1081087" cy="431800"/>
            <a:chOff x="2051051" y="3568704"/>
            <a:chExt cx="1081087" cy="431800"/>
          </a:xfrm>
        </p:grpSpPr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2627313" y="3568704"/>
              <a:ext cx="50482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</a:t>
              </a:r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2051051" y="3784604"/>
              <a:ext cx="576263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3132138" y="4543436"/>
            <a:ext cx="1295400" cy="457200"/>
            <a:chOff x="3132138" y="3543304"/>
            <a:chExt cx="1295400" cy="457200"/>
          </a:xfrm>
        </p:grpSpPr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132138" y="3784604"/>
              <a:ext cx="50323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3779838" y="3543304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charset="-122"/>
                  <a:ea typeface="宋体" charset="-122"/>
                </a:rPr>
                <a:t>…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2910" y="142465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深度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优先遍历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406" y="161826"/>
            <a:ext cx="5000660" cy="65788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AdjGraph *G;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A[MAXV][MAXV]={{0,8,INF,5,INF},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{INF,0,3,INF,INF},{INF,INF,0,INF,6},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{INF,INF,9,0,INF},{INF,INF,INF,INF,0}};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n=5, e=5;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CreateAdj(G,A,n,e);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建立邻接表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printf("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的邻接表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DispAdj(G); 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输出邻接表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u=0, v=4;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memset(visited,0,sizeof(visited));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bool has=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(G,u,v);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printf("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%d%s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\n\n",u,v,(has?"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":"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"));</a:t>
            </a:r>
          </a:p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u=4; v=0;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memset(visited,0,sizeof(visited));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has=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(G,u,v);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printf("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%d%s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\n\n",u,v,(has?"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":"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"));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DestroyAdj(G); 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销毁邻接表</a:t>
            </a:r>
          </a:p>
          <a:p>
            <a:pPr algn="l">
              <a:lnSpc>
                <a:spcPts val="2200"/>
              </a:lnSpc>
            </a:pP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</a:t>
            </a:r>
          </a:p>
          <a:p>
            <a:pPr algn="l">
              <a:lnSpc>
                <a:spcPts val="22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7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6715140" y="2643182"/>
            <a:ext cx="285752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2"/>
          <p:cNvGrpSpPr/>
          <p:nvPr/>
        </p:nvGrpSpPr>
        <p:grpSpPr>
          <a:xfrm>
            <a:off x="5857884" y="857232"/>
            <a:ext cx="2531089" cy="1569728"/>
            <a:chOff x="5572132" y="2786058"/>
            <a:chExt cx="2531089" cy="1569728"/>
          </a:xfrm>
        </p:grpSpPr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6215074" y="2786058"/>
              <a:ext cx="414340" cy="425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6215074" y="3929066"/>
              <a:ext cx="4143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b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5572132" y="3360102"/>
              <a:ext cx="4143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b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6884898" y="3360102"/>
              <a:ext cx="4143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b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7687766" y="3357562"/>
              <a:ext cx="415455" cy="4292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b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cxnSp>
          <p:nvCxnSpPr>
            <p:cNvPr id="19" name="直接箭头连接符 18"/>
            <p:cNvCxnSpPr>
              <a:stCxn id="12" idx="7"/>
              <a:endCxn id="10" idx="3"/>
            </p:cNvCxnSpPr>
            <p:nvPr/>
          </p:nvCxnSpPr>
          <p:spPr>
            <a:xfrm rot="5400000" flipH="1" flipV="1">
              <a:off x="5964077" y="3110918"/>
              <a:ext cx="273392" cy="349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5"/>
              <a:endCxn id="11" idx="1"/>
            </p:cNvCxnSpPr>
            <p:nvPr/>
          </p:nvCxnSpPr>
          <p:spPr>
            <a:xfrm rot="16200000" flipH="1">
              <a:off x="5967159" y="3682964"/>
              <a:ext cx="267228" cy="349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5"/>
              <a:endCxn id="13" idx="1"/>
            </p:cNvCxnSpPr>
            <p:nvPr/>
          </p:nvCxnSpPr>
          <p:spPr>
            <a:xfrm rot="16200000" flipH="1">
              <a:off x="6620460" y="3097477"/>
              <a:ext cx="273392" cy="3768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7"/>
              <a:endCxn id="13" idx="3"/>
            </p:cNvCxnSpPr>
            <p:nvPr/>
          </p:nvCxnSpPr>
          <p:spPr>
            <a:xfrm rot="5400000" flipH="1" flipV="1">
              <a:off x="6623542" y="3669523"/>
              <a:ext cx="267228" cy="3768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6"/>
              <a:endCxn id="14" idx="2"/>
            </p:cNvCxnSpPr>
            <p:nvPr/>
          </p:nvCxnSpPr>
          <p:spPr>
            <a:xfrm flipV="1">
              <a:off x="7299238" y="3572192"/>
              <a:ext cx="388528" cy="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857884" y="300037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77548" y="380482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85644" y="3805854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3366" y="300037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35804" y="3236964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3286124"/>
            <a:ext cx="291467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8534430" cy="86177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lang="en-US" altLang="zh-CN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8.5】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一个算法输出图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的一条简单路径（假设图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至少有一条简单路径）。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214414" y="1714488"/>
            <a:ext cx="7429552" cy="1733808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深度优先遍历的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形参，其中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遍历到顶点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后，输出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并返回。</a:t>
            </a: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50825" y="4165616"/>
            <a:ext cx="8713788" cy="1552635"/>
            <a:chOff x="250825" y="4165616"/>
            <a:chExt cx="8713788" cy="1552635"/>
          </a:xfrm>
        </p:grpSpPr>
        <p:sp>
          <p:nvSpPr>
            <p:cNvPr id="247816" name="AutoShape 8"/>
            <p:cNvSpPr>
              <a:spLocks noChangeArrowheads="1"/>
            </p:cNvSpPr>
            <p:nvPr/>
          </p:nvSpPr>
          <p:spPr bwMode="auto">
            <a:xfrm>
              <a:off x="250825" y="4165616"/>
              <a:ext cx="2232025" cy="5762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6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v,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path,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grpSp>
          <p:nvGrpSpPr>
            <p:cNvPr id="2" name="Group 17"/>
            <p:cNvGrpSpPr>
              <a:grpSpLocks/>
            </p:cNvGrpSpPr>
            <p:nvPr/>
          </p:nvGrpSpPr>
          <p:grpSpPr bwMode="auto">
            <a:xfrm>
              <a:off x="2482850" y="4165616"/>
              <a:ext cx="2735263" cy="576263"/>
              <a:chOff x="1564" y="2432"/>
              <a:chExt cx="1723" cy="363"/>
            </a:xfrm>
          </p:grpSpPr>
          <p:sp>
            <p:nvSpPr>
              <p:cNvPr id="247817" name="Line 9"/>
              <p:cNvSpPr>
                <a:spLocks noChangeShapeType="1"/>
              </p:cNvSpPr>
              <p:nvPr/>
            </p:nvSpPr>
            <p:spPr bwMode="auto">
              <a:xfrm>
                <a:off x="1564" y="2614"/>
                <a:ext cx="317" cy="0"/>
              </a:xfrm>
              <a:prstGeom prst="line">
                <a:avLst/>
              </a:prstGeom>
              <a:ln>
                <a:headEnd/>
                <a:tailEnd type="triangle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7818" name="AutoShape 10"/>
              <p:cNvSpPr>
                <a:spLocks noChangeArrowheads="1"/>
              </p:cNvSpPr>
              <p:nvPr/>
            </p:nvSpPr>
            <p:spPr bwMode="auto">
              <a:xfrm>
                <a:off x="1881" y="2432"/>
                <a:ext cx="1406" cy="36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DFS(G,</a:t>
                </a:r>
                <a:r>
                  <a:rPr lang="en-US" altLang="zh-CN" sz="1600" i="1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u</a:t>
                </a:r>
                <a:r>
                  <a:rPr lang="en-US" altLang="zh-CN" sz="1600" baseline="-2500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,path,</a:t>
                </a:r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p:grpSp>
        <p:grpSp>
          <p:nvGrpSpPr>
            <p:cNvPr id="3" name="组合 16"/>
            <p:cNvGrpSpPr/>
            <p:nvPr/>
          </p:nvGrpSpPr>
          <p:grpSpPr>
            <a:xfrm>
              <a:off x="5218113" y="4272508"/>
              <a:ext cx="1096788" cy="365125"/>
              <a:chOff x="5218113" y="3967692"/>
              <a:chExt cx="1096788" cy="365125"/>
            </a:xfrm>
          </p:grpSpPr>
          <p:sp>
            <p:nvSpPr>
              <p:cNvPr id="247819" name="Line 11"/>
              <p:cNvSpPr>
                <a:spLocks noChangeShapeType="1"/>
              </p:cNvSpPr>
              <p:nvPr/>
            </p:nvSpPr>
            <p:spPr bwMode="auto">
              <a:xfrm>
                <a:off x="5218113" y="4149725"/>
                <a:ext cx="503238" cy="0"/>
              </a:xfrm>
              <a:prstGeom prst="line">
                <a:avLst/>
              </a:prstGeom>
              <a:ln>
                <a:headEnd/>
                <a:tailEnd type="triangle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20" name="Text Box 12"/>
              <p:cNvSpPr txBox="1">
                <a:spLocks noChangeArrowheads="1"/>
              </p:cNvSpPr>
              <p:nvPr/>
            </p:nvSpPr>
            <p:spPr bwMode="auto">
              <a:xfrm>
                <a:off x="5738638" y="3967692"/>
                <a:ext cx="576263" cy="36512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宋体"/>
                    <a:ea typeface="宋体" charset="-122"/>
                    <a:cs typeface="Times New Roman" pitchFamily="18" charset="0"/>
                  </a:rPr>
                  <a:t>…</a:t>
                </a:r>
                <a:endParaRPr lang="en-US" altLang="zh-CN" dirty="0">
                  <a:ea typeface="宋体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6229350" y="4165618"/>
              <a:ext cx="2735263" cy="893763"/>
              <a:chOff x="3924" y="2432"/>
              <a:chExt cx="1723" cy="563"/>
            </a:xfrm>
          </p:grpSpPr>
          <p:sp>
            <p:nvSpPr>
              <p:cNvPr id="247821" name="Line 13"/>
              <p:cNvSpPr>
                <a:spLocks noChangeShapeType="1"/>
              </p:cNvSpPr>
              <p:nvPr/>
            </p:nvSpPr>
            <p:spPr bwMode="auto">
              <a:xfrm>
                <a:off x="3924" y="2614"/>
                <a:ext cx="317" cy="0"/>
              </a:xfrm>
              <a:prstGeom prst="line">
                <a:avLst/>
              </a:prstGeom>
              <a:ln>
                <a:headEnd/>
                <a:tailEnd type="triangle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7822" name="AutoShape 14"/>
              <p:cNvSpPr>
                <a:spLocks noChangeArrowheads="1"/>
              </p:cNvSpPr>
              <p:nvPr/>
            </p:nvSpPr>
            <p:spPr bwMode="auto">
              <a:xfrm>
                <a:off x="4241" y="2432"/>
                <a:ext cx="1406" cy="36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DFS(G,</a:t>
                </a:r>
                <a:r>
                  <a:rPr lang="en-US" altLang="zh-CN" sz="1600" i="1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u</a:t>
                </a:r>
                <a:r>
                  <a:rPr lang="en-US" altLang="zh-CN" sz="1600" i="1" baseline="-2500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,path,</a:t>
                </a:r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247823" name="Text Box 15"/>
              <p:cNvSpPr txBox="1">
                <a:spLocks noChangeArrowheads="1"/>
              </p:cNvSpPr>
              <p:nvPr/>
            </p:nvSpPr>
            <p:spPr bwMode="auto">
              <a:xfrm>
                <a:off x="4694" y="2840"/>
                <a:ext cx="499" cy="15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i="1" dirty="0">
                    <a:latin typeface="Consolas" pitchFamily="49" charset="0"/>
                    <a:ea typeface="宋体" charset="-122"/>
                    <a:cs typeface="Consolas" pitchFamily="49" charset="0"/>
                  </a:rPr>
                  <a:t>u</a:t>
                </a:r>
                <a:r>
                  <a:rPr lang="en-US" altLang="zh-CN" sz="1600" i="1" baseline="-25000" dirty="0">
                    <a:latin typeface="Consolas" pitchFamily="49" charset="0"/>
                    <a:ea typeface="宋体" charset="-122"/>
                    <a:cs typeface="Consolas" pitchFamily="49" charset="0"/>
                  </a:rPr>
                  <a:t>m</a:t>
                </a:r>
                <a:r>
                  <a:rPr lang="en-US" altLang="zh-CN" sz="1600" dirty="0">
                    <a:latin typeface="Consolas" pitchFamily="49" charset="0"/>
                    <a:ea typeface="宋体" charset="-122"/>
                    <a:cs typeface="Consolas" pitchFamily="49" charset="0"/>
                  </a:rPr>
                  <a:t>=</a:t>
                </a:r>
                <a:r>
                  <a:rPr lang="en-US" altLang="zh-CN" sz="1600" i="1" dirty="0">
                    <a:latin typeface="Consolas" pitchFamily="49" charset="0"/>
                    <a:ea typeface="宋体" charset="-122"/>
                    <a:cs typeface="Consolas" pitchFamily="49" charset="0"/>
                  </a:rPr>
                  <a:t>v</a:t>
                </a:r>
              </a:p>
            </p:txBody>
          </p:sp>
        </p:grpSp>
        <p:sp>
          <p:nvSpPr>
            <p:cNvPr id="247824" name="Text Box 16"/>
            <p:cNvSpPr txBox="1">
              <a:spLocks noChangeArrowheads="1"/>
            </p:cNvSpPr>
            <p:nvPr/>
          </p:nvSpPr>
          <p:spPr bwMode="auto">
            <a:xfrm>
              <a:off x="6443663" y="5318141"/>
              <a:ext cx="237648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并返回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/8</a:t>
            </a:r>
            <a:endParaRPr lang="en-US" altLang="zh-CN"/>
          </a:p>
        </p:txBody>
      </p:sp>
      <p:grpSp>
        <p:nvGrpSpPr>
          <p:cNvPr id="21" name="组合 28"/>
          <p:cNvGrpSpPr/>
          <p:nvPr/>
        </p:nvGrpSpPr>
        <p:grpSpPr>
          <a:xfrm>
            <a:off x="428596" y="2357430"/>
            <a:ext cx="722313" cy="582613"/>
            <a:chOff x="1774825" y="5489593"/>
            <a:chExt cx="722313" cy="582613"/>
          </a:xfrm>
        </p:grpSpPr>
        <p:sp>
          <p:nvSpPr>
            <p:cNvPr id="22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23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24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5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79388" y="142852"/>
            <a:ext cx="8785225" cy="5493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长度，初始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path[d]=u;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找到一条路径后输出并返回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一条简单路径为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",path[i]);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找到一条路径后返回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相邻点的编号为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500034" y="3268677"/>
            <a:ext cx="7848600" cy="2958547"/>
            <a:chOff x="795366" y="2608288"/>
            <a:chExt cx="7848600" cy="295854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95366" y="2608288"/>
              <a:ext cx="7848600" cy="208914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 algn="ctr">
              <a:solidFill>
                <a:srgbClr val="FF00FF"/>
              </a:solidFill>
              <a:prstDash val="dash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" name="直接箭头连接符 6"/>
            <p:cNvCxnSpPr>
              <a:endCxn id="6" idx="2"/>
            </p:cNvCxnSpPr>
            <p:nvPr/>
          </p:nvCxnSpPr>
          <p:spPr bwMode="auto">
            <a:xfrm rot="5400000" flipH="1" flipV="1">
              <a:off x="4433120" y="4983189"/>
              <a:ext cx="572298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3714744" y="5197503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深度优先遍历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 noChangeAspect="1"/>
          </p:cNvGrpSpPr>
          <p:nvPr/>
        </p:nvGrpSpPr>
        <p:grpSpPr>
          <a:xfrm>
            <a:off x="5857884" y="624834"/>
            <a:ext cx="2071702" cy="1946910"/>
            <a:chOff x="3500430" y="1643050"/>
            <a:chExt cx="2952750" cy="2433638"/>
          </a:xfrm>
        </p:grpSpPr>
        <p:sp>
          <p:nvSpPr>
            <p:cNvPr id="4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lnSpc>
                  <a:spcPts val="1200"/>
                </a:lnSpc>
              </a:pPr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lnSpc>
                  <a:spcPts val="1200"/>
                </a:lnSpc>
              </a:pPr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lnSpc>
                  <a:spcPts val="1200"/>
                </a:lnSpc>
              </a:pPr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lnSpc>
                  <a:spcPts val="1200"/>
                </a:lnSpc>
              </a:pPr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lnSpc>
                  <a:spcPts val="1200"/>
                </a:lnSpc>
              </a:pPr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lnSpc>
                  <a:spcPts val="1200"/>
                </a:lnSpc>
              </a:pPr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b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b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b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b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2844" y="357166"/>
            <a:ext cx="4714908" cy="57580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AdjGraph *G;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A[MAXV][MAXV]={{0,1,0,1,1},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{1,0,1,1,0},{0,1,0,1,1},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{1,1,1,0,1},{1,0,1,1,0}};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n=5, e=8;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CreateAdj(G,A,n,e);	 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建立邻接表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的邻接表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DispAdj(G);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输出邻接表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u=0, v=3;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path[MAXV];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printf("\n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的一条简单路径为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:",u,v);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(G,u,v,path,-1);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DestroyAdj(G);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销毁邻接表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1;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7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3714752"/>
            <a:ext cx="38385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下箭头 16"/>
          <p:cNvSpPr/>
          <p:nvPr/>
        </p:nvSpPr>
        <p:spPr>
          <a:xfrm>
            <a:off x="6786578" y="2928934"/>
            <a:ext cx="285752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8353425" cy="91678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kumimoji="1" lang="en-US" altLang="zh-CN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8.6】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算法，输出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的所有简单路径。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642910" y="2428868"/>
            <a:ext cx="8072494" cy="2472444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回溯的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优先遍历方法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开始进行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优先遍历。增加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记录存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走过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 = v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时，表示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当从顶点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出发的路径找完后，置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visited[u]=0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/72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785786" y="1714488"/>
            <a:ext cx="722313" cy="582613"/>
            <a:chOff x="1774825" y="5489593"/>
            <a:chExt cx="722313" cy="582613"/>
          </a:xfrm>
        </p:grpSpPr>
        <p:sp>
          <p:nvSpPr>
            <p:cNvPr id="9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1" name="Picture 49" descr="阴影5"/>
              <p:cNvPicPr preferRelativeResize="0"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3" name="AutoShape 13"/>
          <p:cNvSpPr>
            <a:spLocks noChangeArrowheads="1"/>
          </p:cNvSpPr>
          <p:nvPr/>
        </p:nvSpPr>
        <p:spPr bwMode="auto">
          <a:xfrm>
            <a:off x="2844800" y="714356"/>
            <a:ext cx="2232025" cy="576262"/>
          </a:xfrm>
          <a:prstGeom prst="roundRect">
            <a:avLst>
              <a:gd name="adj" fmla="val 16667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DFS(G,</a:t>
            </a:r>
            <a:r>
              <a:rPr lang="en-US" altLang="zh-CN" sz="1600" i="1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600" i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,path,</a:t>
            </a:r>
            <a:r>
              <a:rPr lang="en-US" altLang="zh-CN" sz="16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5221288" y="858818"/>
            <a:ext cx="2422546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回溯所有路径后结束</a:t>
            </a:r>
            <a:endParaRPr lang="zh-CN" altLang="en-US" sz="18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116013" y="4135419"/>
            <a:ext cx="2087562" cy="1233488"/>
            <a:chOff x="703" y="2319"/>
            <a:chExt cx="1315" cy="777"/>
          </a:xfrm>
        </p:grpSpPr>
        <p:sp>
          <p:nvSpPr>
            <p:cNvPr id="261131" name="Text Box 11"/>
            <p:cNvSpPr txBox="1">
              <a:spLocks noChangeArrowheads="1"/>
            </p:cNvSpPr>
            <p:nvPr/>
          </p:nvSpPr>
          <p:spPr bwMode="auto">
            <a:xfrm>
              <a:off x="1066" y="2319"/>
              <a:ext cx="499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261132" name="Text Box 12"/>
            <p:cNvSpPr txBox="1">
              <a:spLocks noChangeArrowheads="1"/>
            </p:cNvSpPr>
            <p:nvPr/>
          </p:nvSpPr>
          <p:spPr bwMode="auto">
            <a:xfrm>
              <a:off x="703" y="2863"/>
              <a:ext cx="1315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输出一条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</a:p>
          </p:txBody>
        </p:sp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>
              <a:off x="1293" y="2591"/>
              <a:ext cx="0" cy="22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843213" y="1290618"/>
            <a:ext cx="2232025" cy="1081088"/>
            <a:chOff x="1791" y="527"/>
            <a:chExt cx="1406" cy="681"/>
          </a:xfrm>
        </p:grpSpPr>
        <p:sp>
          <p:nvSpPr>
            <p:cNvPr id="261126" name="AutoShape 6"/>
            <p:cNvSpPr>
              <a:spLocks noChangeArrowheads="1"/>
            </p:cNvSpPr>
            <p:nvPr/>
          </p:nvSpPr>
          <p:spPr bwMode="auto">
            <a:xfrm>
              <a:off x="1791" y="84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600" i="1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600" baseline="-250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61141" name="Line 21"/>
            <p:cNvSpPr>
              <a:spLocks noChangeShapeType="1"/>
            </p:cNvSpPr>
            <p:nvPr/>
          </p:nvSpPr>
          <p:spPr bwMode="auto">
            <a:xfrm>
              <a:off x="2518" y="527"/>
              <a:ext cx="0" cy="318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540000" y="2371706"/>
            <a:ext cx="881063" cy="660400"/>
            <a:chOff x="1600" y="1208"/>
            <a:chExt cx="555" cy="416"/>
          </a:xfrm>
        </p:grpSpPr>
        <p:sp>
          <p:nvSpPr>
            <p:cNvPr id="261128" name="Text Box 8"/>
            <p:cNvSpPr txBox="1">
              <a:spLocks noChangeArrowheads="1"/>
            </p:cNvSpPr>
            <p:nvPr/>
          </p:nvSpPr>
          <p:spPr bwMode="auto">
            <a:xfrm>
              <a:off x="1600" y="1394"/>
              <a:ext cx="363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61142" name="Freeform 22"/>
            <p:cNvSpPr>
              <a:spLocks/>
            </p:cNvSpPr>
            <p:nvPr/>
          </p:nvSpPr>
          <p:spPr bwMode="auto">
            <a:xfrm>
              <a:off x="1942" y="1208"/>
              <a:ext cx="213" cy="184"/>
            </a:xfrm>
            <a:custGeom>
              <a:avLst/>
              <a:gdLst/>
              <a:ahLst/>
              <a:cxnLst>
                <a:cxn ang="0">
                  <a:pos x="213" y="0"/>
                </a:cxn>
                <a:cxn ang="0">
                  <a:pos x="0" y="184"/>
                </a:cxn>
              </a:cxnLst>
              <a:rect l="0" t="0" r="r" b="b"/>
              <a:pathLst>
                <a:path w="213" h="184">
                  <a:moveTo>
                    <a:pt x="213" y="0"/>
                  </a:moveTo>
                  <a:lnTo>
                    <a:pt x="0" y="184"/>
                  </a:lnTo>
                </a:path>
              </a:pathLst>
            </a:custGeom>
            <a:ln>
              <a:headEnd type="none" w="med" len="med"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973138" y="3082906"/>
            <a:ext cx="2232025" cy="908050"/>
            <a:chOff x="613" y="1656"/>
            <a:chExt cx="1406" cy="572"/>
          </a:xfrm>
        </p:grpSpPr>
        <p:sp>
          <p:nvSpPr>
            <p:cNvPr id="261130" name="AutoShape 10"/>
            <p:cNvSpPr>
              <a:spLocks noChangeArrowheads="1"/>
            </p:cNvSpPr>
            <p:nvPr/>
          </p:nvSpPr>
          <p:spPr bwMode="auto">
            <a:xfrm>
              <a:off x="613" y="186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600" i="1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600" i="1" baseline="-250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61143" name="Freeform 23"/>
            <p:cNvSpPr>
              <a:spLocks/>
            </p:cNvSpPr>
            <p:nvPr/>
          </p:nvSpPr>
          <p:spPr bwMode="auto">
            <a:xfrm>
              <a:off x="1339" y="1656"/>
              <a:ext cx="235" cy="187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0" y="187"/>
                </a:cxn>
              </a:cxnLst>
              <a:rect l="0" t="0" r="r" b="b"/>
              <a:pathLst>
                <a:path w="235" h="187">
                  <a:moveTo>
                    <a:pt x="235" y="0"/>
                  </a:moveTo>
                  <a:lnTo>
                    <a:pt x="0" y="187"/>
                  </a:lnTo>
                </a:path>
              </a:pathLst>
            </a:custGeom>
            <a:ln>
              <a:headEnd type="none" w="med" len="med"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003800" y="4135419"/>
            <a:ext cx="2087563" cy="1233488"/>
            <a:chOff x="3152" y="2319"/>
            <a:chExt cx="1315" cy="777"/>
          </a:xfrm>
        </p:grpSpPr>
        <p:sp>
          <p:nvSpPr>
            <p:cNvPr id="261146" name="Text Box 26"/>
            <p:cNvSpPr txBox="1">
              <a:spLocks noChangeArrowheads="1"/>
            </p:cNvSpPr>
            <p:nvPr/>
          </p:nvSpPr>
          <p:spPr bwMode="auto">
            <a:xfrm>
              <a:off x="3515" y="2319"/>
              <a:ext cx="499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261147" name="Text Box 27"/>
            <p:cNvSpPr txBox="1">
              <a:spLocks noChangeArrowheads="1"/>
            </p:cNvSpPr>
            <p:nvPr/>
          </p:nvSpPr>
          <p:spPr bwMode="auto">
            <a:xfrm>
              <a:off x="3152" y="2863"/>
              <a:ext cx="1315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输出一条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</a:p>
          </p:txBody>
        </p:sp>
        <p:sp>
          <p:nvSpPr>
            <p:cNvPr id="261148" name="Line 28"/>
            <p:cNvSpPr>
              <a:spLocks noChangeShapeType="1"/>
            </p:cNvSpPr>
            <p:nvPr/>
          </p:nvSpPr>
          <p:spPr bwMode="auto">
            <a:xfrm>
              <a:off x="3742" y="2591"/>
              <a:ext cx="0" cy="22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860925" y="3095606"/>
            <a:ext cx="2232025" cy="895350"/>
            <a:chOff x="3062" y="1664"/>
            <a:chExt cx="1406" cy="564"/>
          </a:xfrm>
        </p:grpSpPr>
        <p:sp>
          <p:nvSpPr>
            <p:cNvPr id="261145" name="AutoShape 25"/>
            <p:cNvSpPr>
              <a:spLocks noChangeArrowheads="1"/>
            </p:cNvSpPr>
            <p:nvPr/>
          </p:nvSpPr>
          <p:spPr bwMode="auto">
            <a:xfrm>
              <a:off x="3062" y="186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600" i="1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600" i="1" baseline="-250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61149" name="Freeform 29"/>
            <p:cNvSpPr>
              <a:spLocks/>
            </p:cNvSpPr>
            <p:nvPr/>
          </p:nvSpPr>
          <p:spPr bwMode="auto">
            <a:xfrm>
              <a:off x="3302" y="1664"/>
              <a:ext cx="184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" y="192"/>
                </a:cxn>
              </a:cxnLst>
              <a:rect l="0" t="0" r="r" b="b"/>
              <a:pathLst>
                <a:path w="184" h="192">
                  <a:moveTo>
                    <a:pt x="0" y="0"/>
                  </a:moveTo>
                  <a:lnTo>
                    <a:pt x="184" y="192"/>
                  </a:lnTo>
                </a:path>
              </a:pathLst>
            </a:custGeom>
            <a:ln>
              <a:headEnd type="none" w="med" len="med"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4573588" y="2371706"/>
            <a:ext cx="939800" cy="693737"/>
            <a:chOff x="2881" y="1208"/>
            <a:chExt cx="592" cy="437"/>
          </a:xfrm>
        </p:grpSpPr>
        <p:sp>
          <p:nvSpPr>
            <p:cNvPr id="261144" name="Text Box 24"/>
            <p:cNvSpPr txBox="1">
              <a:spLocks noChangeArrowheads="1"/>
            </p:cNvSpPr>
            <p:nvPr/>
          </p:nvSpPr>
          <p:spPr bwMode="auto">
            <a:xfrm>
              <a:off x="3110" y="1415"/>
              <a:ext cx="363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61150" name="Line 30"/>
            <p:cNvSpPr>
              <a:spLocks noChangeShapeType="1"/>
            </p:cNvSpPr>
            <p:nvPr/>
          </p:nvSpPr>
          <p:spPr bwMode="auto">
            <a:xfrm>
              <a:off x="2881" y="1208"/>
              <a:ext cx="272" cy="27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组合 36"/>
          <p:cNvGrpSpPr/>
          <p:nvPr/>
        </p:nvGrpSpPr>
        <p:grpSpPr>
          <a:xfrm>
            <a:off x="3348038" y="2874943"/>
            <a:ext cx="1541463" cy="1008063"/>
            <a:chOff x="3348038" y="2874943"/>
            <a:chExt cx="1541463" cy="1008063"/>
          </a:xfrm>
        </p:grpSpPr>
        <p:sp>
          <p:nvSpPr>
            <p:cNvPr id="261138" name="Text Box 18"/>
            <p:cNvSpPr txBox="1">
              <a:spLocks noChangeArrowheads="1"/>
            </p:cNvSpPr>
            <p:nvPr/>
          </p:nvSpPr>
          <p:spPr bwMode="auto">
            <a:xfrm>
              <a:off x="3736976" y="3090843"/>
              <a:ext cx="1152525" cy="6924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置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  <p:sp>
          <p:nvSpPr>
            <p:cNvPr id="261151" name="AutoShape 31"/>
            <p:cNvSpPr>
              <a:spLocks noChangeArrowheads="1"/>
            </p:cNvSpPr>
            <p:nvPr/>
          </p:nvSpPr>
          <p:spPr bwMode="auto">
            <a:xfrm rot="10800000">
              <a:off x="3348038" y="2874943"/>
              <a:ext cx="288925" cy="1008063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0" name="组合 37"/>
          <p:cNvGrpSpPr/>
          <p:nvPr/>
        </p:nvGrpSpPr>
        <p:grpSpPr>
          <a:xfrm>
            <a:off x="7235825" y="2803506"/>
            <a:ext cx="1531762" cy="1008062"/>
            <a:chOff x="7235825" y="2803506"/>
            <a:chExt cx="1531762" cy="1008062"/>
          </a:xfrm>
        </p:grpSpPr>
        <p:sp>
          <p:nvSpPr>
            <p:cNvPr id="261140" name="AutoShape 20"/>
            <p:cNvSpPr>
              <a:spLocks noChangeArrowheads="1"/>
            </p:cNvSpPr>
            <p:nvPr/>
          </p:nvSpPr>
          <p:spPr bwMode="auto">
            <a:xfrm rot="10800000">
              <a:off x="7235825" y="2803506"/>
              <a:ext cx="288925" cy="1008062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1152" name="Text Box 32"/>
            <p:cNvSpPr txBox="1">
              <a:spLocks noChangeArrowheads="1"/>
            </p:cNvSpPr>
            <p:nvPr/>
          </p:nvSpPr>
          <p:spPr bwMode="auto">
            <a:xfrm>
              <a:off x="7615062" y="2946381"/>
              <a:ext cx="1152525" cy="6924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置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5219700" y="1219181"/>
            <a:ext cx="2447925" cy="1008062"/>
            <a:chOff x="3288" y="482"/>
            <a:chExt cx="1542" cy="635"/>
          </a:xfrm>
        </p:grpSpPr>
        <p:sp>
          <p:nvSpPr>
            <p:cNvPr id="261136" name="Text Box 16"/>
            <p:cNvSpPr txBox="1">
              <a:spLocks noChangeArrowheads="1"/>
            </p:cNvSpPr>
            <p:nvPr/>
          </p:nvSpPr>
          <p:spPr bwMode="auto">
            <a:xfrm>
              <a:off x="3515" y="709"/>
              <a:ext cx="1315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lang="en-US" altLang="zh-CN" sz="18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baseline="-25000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  <p:sp>
          <p:nvSpPr>
            <p:cNvPr id="261153" name="AutoShape 33"/>
            <p:cNvSpPr>
              <a:spLocks noChangeArrowheads="1"/>
            </p:cNvSpPr>
            <p:nvPr/>
          </p:nvSpPr>
          <p:spPr bwMode="auto">
            <a:xfrm rot="10800000">
              <a:off x="3288" y="482"/>
              <a:ext cx="182" cy="635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179388" y="71414"/>
            <a:ext cx="8893175" cy="564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u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w,i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path[d]=u;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找到一条路径则输出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2d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",path[i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visited[u]=0;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访问它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12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616628" y="2928934"/>
            <a:ext cx="7848600" cy="3112494"/>
            <a:chOff x="795366" y="3054363"/>
            <a:chExt cx="7848600" cy="311249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95366" y="3054363"/>
              <a:ext cx="7848600" cy="201771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cxnSp>
          <p:nvCxnSpPr>
            <p:cNvPr id="8" name="直接箭头连接符 7"/>
            <p:cNvCxnSpPr>
              <a:endCxn id="7" idx="2"/>
            </p:cNvCxnSpPr>
            <p:nvPr/>
          </p:nvCxnSpPr>
          <p:spPr bwMode="auto">
            <a:xfrm rot="5400000" flipH="1" flipV="1">
              <a:off x="4335480" y="5456261"/>
              <a:ext cx="768373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3714744" y="5797525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深度优先遍历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500034" y="5347994"/>
            <a:ext cx="2232025" cy="1176894"/>
            <a:chOff x="500034" y="5563106"/>
            <a:chExt cx="2232025" cy="1176894"/>
          </a:xfrm>
        </p:grpSpPr>
        <p:sp>
          <p:nvSpPr>
            <p:cNvPr id="200708" name="Text Box 4"/>
            <p:cNvSpPr txBox="1">
              <a:spLocks noChangeArrowheads="1"/>
            </p:cNvSpPr>
            <p:nvPr/>
          </p:nvSpPr>
          <p:spPr bwMode="auto">
            <a:xfrm>
              <a:off x="500034" y="6093669"/>
              <a:ext cx="2232025" cy="6463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恢复环境，使</a:t>
              </a:r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该顶点可重新使用</a:t>
              </a:r>
              <a:endParaRPr lang="zh-CN" altLang="en-US" sz="180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rot="5400000" flipH="1" flipV="1">
              <a:off x="1194960" y="5868312"/>
              <a:ext cx="61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36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785787" y="1071546"/>
            <a:ext cx="2571768" cy="2447926"/>
            <a:chOff x="4787900" y="981075"/>
            <a:chExt cx="2736851" cy="2447926"/>
          </a:xfrm>
        </p:grpSpPr>
        <p:sp>
          <p:nvSpPr>
            <p:cNvPr id="201732" name="Line 4"/>
            <p:cNvSpPr>
              <a:spLocks noChangeShapeType="1"/>
            </p:cNvSpPr>
            <p:nvPr/>
          </p:nvSpPr>
          <p:spPr bwMode="auto">
            <a:xfrm>
              <a:off x="6443663" y="1268413"/>
              <a:ext cx="649288" cy="6477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3" name="Freeform 5"/>
            <p:cNvSpPr>
              <a:spLocks/>
            </p:cNvSpPr>
            <p:nvPr/>
          </p:nvSpPr>
          <p:spPr bwMode="auto">
            <a:xfrm>
              <a:off x="5210175" y="2278063"/>
              <a:ext cx="842963" cy="784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494"/>
                </a:cxn>
              </a:cxnLst>
              <a:rect l="0" t="0" r="r" b="b"/>
              <a:pathLst>
                <a:path w="531" h="494">
                  <a:moveTo>
                    <a:pt x="0" y="0"/>
                  </a:moveTo>
                  <a:lnTo>
                    <a:pt x="531" y="494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4" name="Freeform 6"/>
            <p:cNvSpPr>
              <a:spLocks/>
            </p:cNvSpPr>
            <p:nvPr/>
          </p:nvSpPr>
          <p:spPr bwMode="auto">
            <a:xfrm>
              <a:off x="5240338" y="1322388"/>
              <a:ext cx="654050" cy="636588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0" y="401"/>
                </a:cxn>
              </a:cxnLst>
              <a:rect l="0" t="0" r="r" b="b"/>
              <a:pathLst>
                <a:path w="412" h="401">
                  <a:moveTo>
                    <a:pt x="412" y="0"/>
                  </a:moveTo>
                  <a:lnTo>
                    <a:pt x="0" y="40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>
              <a:off x="5364163" y="2205038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6156325" y="2420938"/>
              <a:ext cx="0" cy="50323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6443663" y="2133600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8" name="Oval 10"/>
            <p:cNvSpPr>
              <a:spLocks noChangeArrowheads="1"/>
            </p:cNvSpPr>
            <p:nvPr/>
          </p:nvSpPr>
          <p:spPr bwMode="auto">
            <a:xfrm>
              <a:off x="5867400" y="9810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1739" name="Oval 11"/>
            <p:cNvSpPr>
              <a:spLocks noChangeArrowheads="1"/>
            </p:cNvSpPr>
            <p:nvPr/>
          </p:nvSpPr>
          <p:spPr bwMode="auto">
            <a:xfrm>
              <a:off x="5867400" y="1917700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1740" name="Oval 12"/>
            <p:cNvSpPr>
              <a:spLocks noChangeArrowheads="1"/>
            </p:cNvSpPr>
            <p:nvPr/>
          </p:nvSpPr>
          <p:spPr bwMode="auto">
            <a:xfrm>
              <a:off x="4787900" y="191611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1741" name="Oval 13"/>
            <p:cNvSpPr>
              <a:spLocks noChangeArrowheads="1"/>
            </p:cNvSpPr>
            <p:nvPr/>
          </p:nvSpPr>
          <p:spPr bwMode="auto">
            <a:xfrm>
              <a:off x="5940425" y="292576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1742" name="Oval 14"/>
            <p:cNvSpPr>
              <a:spLocks noChangeArrowheads="1"/>
            </p:cNvSpPr>
            <p:nvPr/>
          </p:nvSpPr>
          <p:spPr bwMode="auto">
            <a:xfrm>
              <a:off x="6948488" y="18446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928662" y="357166"/>
            <a:ext cx="2286016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执行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3714744" y="1071546"/>
            <a:ext cx="3786214" cy="1917576"/>
            <a:chOff x="3714744" y="1071546"/>
            <a:chExt cx="3786214" cy="1917576"/>
          </a:xfrm>
        </p:grpSpPr>
        <p:sp>
          <p:nvSpPr>
            <p:cNvPr id="201730" name="Text Box 2" descr="羊皮纸"/>
            <p:cNvSpPr txBox="1">
              <a:spLocks noChangeArrowheads="1"/>
            </p:cNvSpPr>
            <p:nvPr/>
          </p:nvSpPr>
          <p:spPr bwMode="auto">
            <a:xfrm>
              <a:off x="4619646" y="1071546"/>
              <a:ext cx="2881312" cy="19175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kumimoji="1" lang="zh-CN" altLang="en-US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的所有路径</a:t>
              </a:r>
              <a:r>
                <a:rPr kumimoji="1"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1 2 4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1 2 3 4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1 0 3 4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1 0 3 2 4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714744" y="2000240"/>
              <a:ext cx="642942" cy="35719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37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539750" y="692150"/>
            <a:ext cx="8135938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8.7】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算法，输出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的长度为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的所有简单路径。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1000100" y="2214554"/>
            <a:ext cx="74295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思路和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上例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相似，只需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将路径输出条件改为：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 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38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09538" y="142852"/>
            <a:ext cx="8893175" cy="564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PathlenAll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(AdjGraph*G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 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 d++;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]=u;		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将当前顶点添加到路径中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 &amp;&amp; d==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输出一条路径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visited[u]=0;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   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未标记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访问，则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递归访问之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PathlenAll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12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 </a:t>
            </a:r>
            <a:r>
              <a:rPr kumimoji="1"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恢复环境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438176" y="3000372"/>
            <a:ext cx="7848600" cy="3221721"/>
            <a:chOff x="795366" y="2840049"/>
            <a:chExt cx="7848600" cy="3221721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95366" y="2840049"/>
              <a:ext cx="7848600" cy="21094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" name="直接箭头连接符 7"/>
            <p:cNvCxnSpPr>
              <a:endCxn id="7" idx="2"/>
            </p:cNvCxnSpPr>
            <p:nvPr/>
          </p:nvCxnSpPr>
          <p:spPr bwMode="auto">
            <a:xfrm rot="5400000" flipH="1" flipV="1">
              <a:off x="4371853" y="5296559"/>
              <a:ext cx="694832" cy="79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14744" y="5692438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深度优先遍历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428596" y="5214949"/>
            <a:ext cx="2232025" cy="1367206"/>
            <a:chOff x="374605" y="5429264"/>
            <a:chExt cx="2232025" cy="136720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74605" y="6150139"/>
              <a:ext cx="2232025" cy="6463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恢复环境，使</a:t>
              </a:r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该顶点可重新使用</a:t>
              </a:r>
              <a:endParaRPr lang="zh-CN" altLang="en-US" sz="180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2" name="直接箭头连接符 11"/>
            <p:cNvCxnSpPr>
              <a:stCxn id="11" idx="0"/>
            </p:cNvCxnSpPr>
            <p:nvPr/>
          </p:nvCxnSpPr>
          <p:spPr bwMode="auto">
            <a:xfrm rot="16200000" flipV="1">
              <a:off x="1085739" y="5789701"/>
              <a:ext cx="72087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39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1426100"/>
            <a:ext cx="8358246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深度优先遍历的过程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体现出后进先出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的特点：用</a:t>
            </a:r>
            <a:r>
              <a:rPr lang="zh-CN" altLang="en-US" sz="2000" dirty="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en-US" sz="2000" dirty="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递归方式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实现。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78579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算法设计思路：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53"/>
          <p:cNvGrpSpPr/>
          <p:nvPr/>
        </p:nvGrpSpPr>
        <p:grpSpPr>
          <a:xfrm>
            <a:off x="428596" y="2143117"/>
            <a:ext cx="8358246" cy="2214577"/>
            <a:chOff x="428596" y="3714753"/>
            <a:chExt cx="7928962" cy="2214577"/>
          </a:xfrm>
        </p:grpSpPr>
        <p:sp>
          <p:nvSpPr>
            <p:cNvPr id="4107" name="Rectangle 3"/>
            <p:cNvSpPr>
              <a:spLocks noChangeArrowheads="1"/>
            </p:cNvSpPr>
            <p:nvPr/>
          </p:nvSpPr>
          <p:spPr bwMode="auto">
            <a:xfrm>
              <a:off x="428596" y="3714753"/>
              <a:ext cx="7928962" cy="1323439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4"/>
                </a:buBlip>
              </a:pP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如何确定一个顶点是否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访问过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? 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设置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visited[]</a:t>
              </a:r>
              <a:r>
                <a:rPr kumimoji="1"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全局数组，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]=0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没有访问；</a:t>
              </a:r>
              <a:r>
                <a:rPr kumimoji="1"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]=1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已经访问过。</a:t>
              </a:r>
              <a:endPara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928926" y="529963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71868" y="5299635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213100" y="5652047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785787" y="1071546"/>
            <a:ext cx="2428891" cy="2428892"/>
            <a:chOff x="4787900" y="981075"/>
            <a:chExt cx="2736851" cy="2447926"/>
          </a:xfrm>
        </p:grpSpPr>
        <p:sp>
          <p:nvSpPr>
            <p:cNvPr id="201732" name="Line 4"/>
            <p:cNvSpPr>
              <a:spLocks noChangeShapeType="1"/>
            </p:cNvSpPr>
            <p:nvPr/>
          </p:nvSpPr>
          <p:spPr bwMode="auto">
            <a:xfrm>
              <a:off x="6443663" y="1268413"/>
              <a:ext cx="649288" cy="6477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3" name="Freeform 5"/>
            <p:cNvSpPr>
              <a:spLocks/>
            </p:cNvSpPr>
            <p:nvPr/>
          </p:nvSpPr>
          <p:spPr bwMode="auto">
            <a:xfrm>
              <a:off x="5210175" y="2278063"/>
              <a:ext cx="842963" cy="784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494"/>
                </a:cxn>
              </a:cxnLst>
              <a:rect l="0" t="0" r="r" b="b"/>
              <a:pathLst>
                <a:path w="531" h="494">
                  <a:moveTo>
                    <a:pt x="0" y="0"/>
                  </a:moveTo>
                  <a:lnTo>
                    <a:pt x="531" y="494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4" name="Freeform 6"/>
            <p:cNvSpPr>
              <a:spLocks/>
            </p:cNvSpPr>
            <p:nvPr/>
          </p:nvSpPr>
          <p:spPr bwMode="auto">
            <a:xfrm>
              <a:off x="5240338" y="1322388"/>
              <a:ext cx="654050" cy="636588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0" y="401"/>
                </a:cxn>
              </a:cxnLst>
              <a:rect l="0" t="0" r="r" b="b"/>
              <a:pathLst>
                <a:path w="412" h="401">
                  <a:moveTo>
                    <a:pt x="412" y="0"/>
                  </a:moveTo>
                  <a:lnTo>
                    <a:pt x="0" y="40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>
              <a:off x="5364163" y="2205038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6156325" y="2420938"/>
              <a:ext cx="0" cy="50323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6443663" y="2133600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8" name="Oval 10"/>
            <p:cNvSpPr>
              <a:spLocks noChangeArrowheads="1"/>
            </p:cNvSpPr>
            <p:nvPr/>
          </p:nvSpPr>
          <p:spPr bwMode="auto">
            <a:xfrm>
              <a:off x="5867400" y="9810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1739" name="Oval 11"/>
            <p:cNvSpPr>
              <a:spLocks noChangeArrowheads="1"/>
            </p:cNvSpPr>
            <p:nvPr/>
          </p:nvSpPr>
          <p:spPr bwMode="auto">
            <a:xfrm>
              <a:off x="5867400" y="1917700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1740" name="Oval 12"/>
            <p:cNvSpPr>
              <a:spLocks noChangeArrowheads="1"/>
            </p:cNvSpPr>
            <p:nvPr/>
          </p:nvSpPr>
          <p:spPr bwMode="auto">
            <a:xfrm>
              <a:off x="4787900" y="191611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1741" name="Oval 13"/>
            <p:cNvSpPr>
              <a:spLocks noChangeArrowheads="1"/>
            </p:cNvSpPr>
            <p:nvPr/>
          </p:nvSpPr>
          <p:spPr bwMode="auto">
            <a:xfrm>
              <a:off x="5940425" y="292576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1742" name="Oval 14"/>
            <p:cNvSpPr>
              <a:spLocks noChangeArrowheads="1"/>
            </p:cNvSpPr>
            <p:nvPr/>
          </p:nvSpPr>
          <p:spPr bwMode="auto">
            <a:xfrm>
              <a:off x="6948488" y="18446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642910" y="357166"/>
            <a:ext cx="142876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执行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3714744" y="1571612"/>
            <a:ext cx="4000528" cy="1144929"/>
            <a:chOff x="3714744" y="1571612"/>
            <a:chExt cx="4000528" cy="1144929"/>
          </a:xfrm>
        </p:grpSpPr>
        <p:sp>
          <p:nvSpPr>
            <p:cNvPr id="201730" name="Text Box 2" descr="羊皮纸"/>
            <p:cNvSpPr txBox="1">
              <a:spLocks noChangeArrowheads="1"/>
            </p:cNvSpPr>
            <p:nvPr/>
          </p:nvSpPr>
          <p:spPr bwMode="auto">
            <a:xfrm>
              <a:off x="4500562" y="1571612"/>
              <a:ext cx="3214710" cy="1144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kumimoji="1"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kumimoji="1"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kumimoji="1"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的所有长度为</a:t>
              </a:r>
              <a:r>
                <a:rPr kumimoji="1"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kumimoji="1"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路径</a:t>
              </a:r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1 0 3 4 </a:t>
              </a:r>
            </a:p>
            <a:p>
              <a:pPr algn="l"/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1 2 3 4 </a:t>
              </a:r>
              <a:endPara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714744" y="2000240"/>
              <a:ext cx="642942" cy="35719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71480"/>
            <a:ext cx="8072494" cy="143885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8.8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采用邻接表存储，设计一个算法，求图中通过某顶点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的所有简单回路（若存在）。并输出如下图所示的有向图的邻接表和通过顶点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的所有简单回路。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2714612" y="2357430"/>
            <a:ext cx="2286016" cy="2286016"/>
            <a:chOff x="2714612" y="2357430"/>
            <a:chExt cx="2468264" cy="2357454"/>
          </a:xfrm>
        </p:grpSpPr>
        <p:sp>
          <p:nvSpPr>
            <p:cNvPr id="4" name="椭圆 3"/>
            <p:cNvSpPr/>
            <p:nvPr/>
          </p:nvSpPr>
          <p:spPr>
            <a:xfrm>
              <a:off x="3786182" y="2357430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86248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14876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14612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9" idx="7"/>
            </p:cNvCxnSpPr>
            <p:nvPr/>
          </p:nvCxnSpPr>
          <p:spPr>
            <a:xfrm rot="10800000" flipV="1">
              <a:off x="3114076" y="2591429"/>
              <a:ext cx="672107" cy="691793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4"/>
              <a:endCxn id="7" idx="1"/>
            </p:cNvCxnSpPr>
            <p:nvPr/>
          </p:nvCxnSpPr>
          <p:spPr>
            <a:xfrm rot="16200000" flipH="1">
              <a:off x="2835265" y="3796032"/>
              <a:ext cx="632735" cy="406041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6"/>
              <a:endCxn id="6" idx="2"/>
            </p:cNvCxnSpPr>
            <p:nvPr/>
          </p:nvCxnSpPr>
          <p:spPr>
            <a:xfrm>
              <a:off x="3754116" y="4480884"/>
              <a:ext cx="532132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7"/>
              <a:endCxn id="8" idx="4"/>
            </p:cNvCxnSpPr>
            <p:nvPr/>
          </p:nvCxnSpPr>
          <p:spPr>
            <a:xfrm rot="5400000" flipH="1" flipV="1">
              <a:off x="4500926" y="3867472"/>
              <a:ext cx="632735" cy="263165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0"/>
              <a:endCxn id="4" idx="6"/>
            </p:cNvCxnSpPr>
            <p:nvPr/>
          </p:nvCxnSpPr>
          <p:spPr>
            <a:xfrm rot="16200000" flipV="1">
              <a:off x="4289901" y="2555711"/>
              <a:ext cx="623256" cy="69469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4" idx="4"/>
              <a:endCxn id="7" idx="0"/>
            </p:cNvCxnSpPr>
            <p:nvPr/>
          </p:nvCxnSpPr>
          <p:spPr>
            <a:xfrm rot="5400000">
              <a:off x="3059422" y="3286124"/>
              <a:ext cx="1421454" cy="500066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766860" y="3367406"/>
              <a:ext cx="866735" cy="1029297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41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660424"/>
            <a:ext cx="8429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简单回路是指路径上的顶点不重复，但起始顶点与终止顶点相同的回路。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8072494" cy="2025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FindCyclePath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*G,int k)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输出经过顶点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的所有回路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path[MAXV];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DFSPath(G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-1);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643042" y="3124199"/>
            <a:ext cx="2143140" cy="1162058"/>
            <a:chOff x="1357290" y="2195505"/>
            <a:chExt cx="2143140" cy="1162058"/>
          </a:xfrm>
        </p:grpSpPr>
        <p:sp>
          <p:nvSpPr>
            <p:cNvPr id="7" name="TextBox 6"/>
            <p:cNvSpPr txBox="1"/>
            <p:nvPr/>
          </p:nvSpPr>
          <p:spPr>
            <a:xfrm>
              <a:off x="1357290" y="2957453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起点和终点都是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1821638" y="2464588"/>
              <a:ext cx="785817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16200000" flipV="1">
              <a:off x="2464580" y="2445538"/>
              <a:ext cx="785817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椭圆 9"/>
          <p:cNvSpPr/>
          <p:nvPr/>
        </p:nvSpPr>
        <p:spPr>
          <a:xfrm>
            <a:off x="2504261" y="4500570"/>
            <a:ext cx="432000" cy="46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1916900" y="4772026"/>
            <a:ext cx="1583530" cy="1173956"/>
          </a:xfrm>
          <a:custGeom>
            <a:avLst/>
            <a:gdLst>
              <a:gd name="connsiteX0" fmla="*/ 557212 w 1624012"/>
              <a:gd name="connsiteY0" fmla="*/ 0 h 1216025"/>
              <a:gd name="connsiteX1" fmla="*/ 280987 w 1624012"/>
              <a:gd name="connsiteY1" fmla="*/ 95250 h 1216025"/>
              <a:gd name="connsiteX2" fmla="*/ 109537 w 1624012"/>
              <a:gd name="connsiteY2" fmla="*/ 295275 h 1216025"/>
              <a:gd name="connsiteX3" fmla="*/ 14287 w 1624012"/>
              <a:gd name="connsiteY3" fmla="*/ 742950 h 1216025"/>
              <a:gd name="connsiteX4" fmla="*/ 195262 w 1624012"/>
              <a:gd name="connsiteY4" fmla="*/ 942975 h 1216025"/>
              <a:gd name="connsiteX5" fmla="*/ 881062 w 1624012"/>
              <a:gd name="connsiteY5" fmla="*/ 1162050 h 1216025"/>
              <a:gd name="connsiteX6" fmla="*/ 1557337 w 1624012"/>
              <a:gd name="connsiteY6" fmla="*/ 619125 h 1216025"/>
              <a:gd name="connsiteX7" fmla="*/ 1281112 w 1624012"/>
              <a:gd name="connsiteY7" fmla="*/ 133350 h 1216025"/>
              <a:gd name="connsiteX8" fmla="*/ 995362 w 1624012"/>
              <a:gd name="connsiteY8" fmla="*/ 0 h 1216025"/>
              <a:gd name="connsiteX0" fmla="*/ 582610 w 1649410"/>
              <a:gd name="connsiteY0" fmla="*/ 0 h 1239840"/>
              <a:gd name="connsiteX1" fmla="*/ 306385 w 1649410"/>
              <a:gd name="connsiteY1" fmla="*/ 95250 h 1239840"/>
              <a:gd name="connsiteX2" fmla="*/ 134935 w 1649410"/>
              <a:gd name="connsiteY2" fmla="*/ 295275 h 1239840"/>
              <a:gd name="connsiteX3" fmla="*/ 39685 w 1649410"/>
              <a:gd name="connsiteY3" fmla="*/ 742950 h 1239840"/>
              <a:gd name="connsiteX4" fmla="*/ 373047 w 1649410"/>
              <a:gd name="connsiteY4" fmla="*/ 1085867 h 1239840"/>
              <a:gd name="connsiteX5" fmla="*/ 906460 w 1649410"/>
              <a:gd name="connsiteY5" fmla="*/ 1162050 h 1239840"/>
              <a:gd name="connsiteX6" fmla="*/ 1582735 w 1649410"/>
              <a:gd name="connsiteY6" fmla="*/ 619125 h 1239840"/>
              <a:gd name="connsiteX7" fmla="*/ 1306510 w 1649410"/>
              <a:gd name="connsiteY7" fmla="*/ 133350 h 1239840"/>
              <a:gd name="connsiteX8" fmla="*/ 1020760 w 1649410"/>
              <a:gd name="connsiteY8" fmla="*/ 0 h 1239840"/>
              <a:gd name="connsiteX0" fmla="*/ 582610 w 1583530"/>
              <a:gd name="connsiteY0" fmla="*/ 0 h 1173956"/>
              <a:gd name="connsiteX1" fmla="*/ 306385 w 1583530"/>
              <a:gd name="connsiteY1" fmla="*/ 95250 h 1173956"/>
              <a:gd name="connsiteX2" fmla="*/ 134935 w 1583530"/>
              <a:gd name="connsiteY2" fmla="*/ 295275 h 1173956"/>
              <a:gd name="connsiteX3" fmla="*/ 39685 w 1583530"/>
              <a:gd name="connsiteY3" fmla="*/ 742950 h 1173956"/>
              <a:gd name="connsiteX4" fmla="*/ 373047 w 1583530"/>
              <a:gd name="connsiteY4" fmla="*/ 1085867 h 1173956"/>
              <a:gd name="connsiteX5" fmla="*/ 906460 w 1583530"/>
              <a:gd name="connsiteY5" fmla="*/ 1162050 h 1173956"/>
              <a:gd name="connsiteX6" fmla="*/ 1301741 w 1583530"/>
              <a:gd name="connsiteY6" fmla="*/ 1014428 h 1173956"/>
              <a:gd name="connsiteX7" fmla="*/ 1582735 w 1583530"/>
              <a:gd name="connsiteY7" fmla="*/ 619125 h 1173956"/>
              <a:gd name="connsiteX8" fmla="*/ 1306510 w 1583530"/>
              <a:gd name="connsiteY8" fmla="*/ 133350 h 1173956"/>
              <a:gd name="connsiteX9" fmla="*/ 1020760 w 1583530"/>
              <a:gd name="connsiteY9" fmla="*/ 0 h 117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3530" h="1173956">
                <a:moveTo>
                  <a:pt x="582610" y="0"/>
                </a:moveTo>
                <a:cubicBezTo>
                  <a:pt x="481803" y="23019"/>
                  <a:pt x="380997" y="46038"/>
                  <a:pt x="306385" y="95250"/>
                </a:cubicBezTo>
                <a:cubicBezTo>
                  <a:pt x="231773" y="144462"/>
                  <a:pt x="179385" y="187325"/>
                  <a:pt x="134935" y="295275"/>
                </a:cubicBezTo>
                <a:cubicBezTo>
                  <a:pt x="90485" y="403225"/>
                  <a:pt x="0" y="611185"/>
                  <a:pt x="39685" y="742950"/>
                </a:cubicBezTo>
                <a:cubicBezTo>
                  <a:pt x="79370" y="874715"/>
                  <a:pt x="228585" y="1016017"/>
                  <a:pt x="373047" y="1085867"/>
                </a:cubicBezTo>
                <a:cubicBezTo>
                  <a:pt x="517509" y="1155717"/>
                  <a:pt x="751678" y="1173956"/>
                  <a:pt x="906460" y="1162050"/>
                </a:cubicBezTo>
                <a:cubicBezTo>
                  <a:pt x="1061242" y="1150144"/>
                  <a:pt x="1189029" y="1104916"/>
                  <a:pt x="1301741" y="1014428"/>
                </a:cubicBezTo>
                <a:cubicBezTo>
                  <a:pt x="1414454" y="923941"/>
                  <a:pt x="1581940" y="765971"/>
                  <a:pt x="1582735" y="619125"/>
                </a:cubicBezTo>
                <a:cubicBezTo>
                  <a:pt x="1583530" y="472279"/>
                  <a:pt x="1400173" y="236538"/>
                  <a:pt x="1306510" y="133350"/>
                </a:cubicBezTo>
                <a:cubicBezTo>
                  <a:pt x="1212848" y="30163"/>
                  <a:pt x="1116804" y="15081"/>
                  <a:pt x="1020760" y="0"/>
                </a:cubicBezTo>
              </a:path>
            </a:pathLst>
          </a:custGeom>
          <a:noFill/>
          <a:ln w="25400" cap="flat" cmpd="sng" algn="ctr">
            <a:solidFill>
              <a:srgbClr val="9900FF"/>
            </a:solidFill>
            <a:prstDash val="dash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42</a:t>
            </a:fld>
            <a:r>
              <a:rPr lang="en-US" altLang="zh-CN" smtClean="0"/>
              <a:t>/72</a:t>
            </a:r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285720" y="642918"/>
            <a:ext cx="722313" cy="582613"/>
            <a:chOff x="1774825" y="5489593"/>
            <a:chExt cx="722313" cy="582613"/>
          </a:xfrm>
        </p:grpSpPr>
        <p:sp>
          <p:nvSpPr>
            <p:cNvPr id="14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6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2214554"/>
            <a:ext cx="75724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利用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回溯的深度优先搜索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方法，搜索从顶点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的所有简单路径。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85723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DFSPath(AdjGraph *G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u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path[]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d)</a:t>
            </a:r>
            <a:endParaRPr lang="zh-CN" altLang="en-US" sz="1800"/>
          </a:p>
        </p:txBody>
      </p:sp>
      <p:sp>
        <p:nvSpPr>
          <p:cNvPr id="5" name="任意多边形 4"/>
          <p:cNvSpPr/>
          <p:nvPr/>
        </p:nvSpPr>
        <p:spPr bwMode="auto">
          <a:xfrm>
            <a:off x="3556000" y="1179871"/>
            <a:ext cx="1327355" cy="680065"/>
          </a:xfrm>
          <a:custGeom>
            <a:avLst/>
            <a:gdLst>
              <a:gd name="connsiteX0" fmla="*/ 249084 w 1327355"/>
              <a:gd name="connsiteY0" fmla="*/ 29497 h 680065"/>
              <a:gd name="connsiteX1" fmla="*/ 3277 w 1327355"/>
              <a:gd name="connsiteY1" fmla="*/ 324465 h 680065"/>
              <a:gd name="connsiteX2" fmla="*/ 268748 w 1327355"/>
              <a:gd name="connsiteY2" fmla="*/ 639097 h 680065"/>
              <a:gd name="connsiteX3" fmla="*/ 1133987 w 1327355"/>
              <a:gd name="connsiteY3" fmla="*/ 570271 h 680065"/>
              <a:gd name="connsiteX4" fmla="*/ 1320800 w 1327355"/>
              <a:gd name="connsiteY4" fmla="*/ 275304 h 680065"/>
              <a:gd name="connsiteX5" fmla="*/ 1173316 w 1327355"/>
              <a:gd name="connsiteY5" fmla="*/ 0 h 68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355" h="680065">
                <a:moveTo>
                  <a:pt x="249084" y="29497"/>
                </a:moveTo>
                <a:cubicBezTo>
                  <a:pt x="124542" y="126181"/>
                  <a:pt x="0" y="222865"/>
                  <a:pt x="3277" y="324465"/>
                </a:cubicBezTo>
                <a:cubicBezTo>
                  <a:pt x="6554" y="426065"/>
                  <a:pt x="80296" y="598129"/>
                  <a:pt x="268748" y="639097"/>
                </a:cubicBezTo>
                <a:cubicBezTo>
                  <a:pt x="457200" y="680065"/>
                  <a:pt x="958645" y="630903"/>
                  <a:pt x="1133987" y="570271"/>
                </a:cubicBezTo>
                <a:cubicBezTo>
                  <a:pt x="1309329" y="509639"/>
                  <a:pt x="1314245" y="370349"/>
                  <a:pt x="1320800" y="275304"/>
                </a:cubicBezTo>
                <a:cubicBezTo>
                  <a:pt x="1327355" y="180259"/>
                  <a:pt x="1250335" y="90129"/>
                  <a:pt x="1173316" y="0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43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215370" cy="3272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visited[MAXV]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DFSPath(AdjGraph *G,int u,int v,int path[],int d)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</a:t>
            </a:r>
            <a:r>
              <a:rPr lang="zh-CN" alt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中的路径长度，初始为</a:t>
            </a:r>
            <a:r>
              <a:rPr 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 smtClean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w, i;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visited[u]=1;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d++; path[d]=u;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p=G-&gt;adjlist[u].firstarc;	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44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142984"/>
            <a:ext cx="8215370" cy="2808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(p!=NULL)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w=p-&gt;adjvex;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w==v &amp;&amp; d&gt;1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找到一个回路，输出之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printf("  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for (i=0;i&lt;=d;i++)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printf("%d ",path[i]);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printf("%d \n",v);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45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215370" cy="2364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(visited[w]==0)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未访问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则递归访问之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DFSPath(G,w,v,path,d);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p=p-&gt;nextarc;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visited[u]=0;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恢复环境：使该顶点可重新使用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46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7884" y="3929066"/>
            <a:ext cx="307183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中经过顶点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的所有回路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0 1 2 3 4 0 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0 1 2 4 0 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0 2 3 4 0 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0 2 4 0 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6000760" y="714356"/>
            <a:ext cx="2468264" cy="2357454"/>
            <a:chOff x="2714612" y="2357430"/>
            <a:chExt cx="2468264" cy="2357454"/>
          </a:xfrm>
        </p:grpSpPr>
        <p:sp>
          <p:nvSpPr>
            <p:cNvPr id="5" name="椭圆 4"/>
            <p:cNvSpPr/>
            <p:nvPr/>
          </p:nvSpPr>
          <p:spPr>
            <a:xfrm>
              <a:off x="3786182" y="2357430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86248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14876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14612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5" idx="2"/>
              <a:endCxn id="9" idx="7"/>
            </p:cNvCxnSpPr>
            <p:nvPr/>
          </p:nvCxnSpPr>
          <p:spPr>
            <a:xfrm rot="10800000" flipV="1">
              <a:off x="3114076" y="2591429"/>
              <a:ext cx="672107" cy="691793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9" idx="4"/>
              <a:endCxn id="7" idx="1"/>
            </p:cNvCxnSpPr>
            <p:nvPr/>
          </p:nvCxnSpPr>
          <p:spPr>
            <a:xfrm rot="16200000" flipH="1">
              <a:off x="2835265" y="3796032"/>
              <a:ext cx="632735" cy="406041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6"/>
              <a:endCxn id="6" idx="2"/>
            </p:cNvCxnSpPr>
            <p:nvPr/>
          </p:nvCxnSpPr>
          <p:spPr>
            <a:xfrm>
              <a:off x="3754116" y="4480884"/>
              <a:ext cx="532132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8" idx="4"/>
            </p:cNvCxnSpPr>
            <p:nvPr/>
          </p:nvCxnSpPr>
          <p:spPr>
            <a:xfrm rot="5400000" flipH="1" flipV="1">
              <a:off x="4500926" y="3867472"/>
              <a:ext cx="632735" cy="263165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0"/>
              <a:endCxn id="5" idx="6"/>
            </p:cNvCxnSpPr>
            <p:nvPr/>
          </p:nvCxnSpPr>
          <p:spPr>
            <a:xfrm rot="16200000" flipV="1">
              <a:off x="4289901" y="2555711"/>
              <a:ext cx="623256" cy="69469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4"/>
              <a:endCxn id="7" idx="0"/>
            </p:cNvCxnSpPr>
            <p:nvPr/>
          </p:nvCxnSpPr>
          <p:spPr>
            <a:xfrm rot="5400000">
              <a:off x="3059422" y="3286124"/>
              <a:ext cx="1421454" cy="500066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766860" y="3367406"/>
              <a:ext cx="866735" cy="1029297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42844" y="500042"/>
            <a:ext cx="5572164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int n=5, e=7;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A[MAXV][MAXV]={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{0,1,1,0,0},{0,0,1,0,0},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{0,0,0,1,1},{0,0,0,0,1},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{1,0,0,0,0} };	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AdjGraph *G;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CreateAdj(G,A,n,e);		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(int i=0;i&lt;n;i++)    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visited[i]=0;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G:\n");DispAdj(G);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k=0;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中经过顶点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的所有回路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:\n",k);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FindCyclePath(G,k);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printf("\n");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DestroyAdj(G);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销毁邻接表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7215206" y="3357562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47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000364" y="2560642"/>
            <a:ext cx="1727200" cy="1511300"/>
          </a:xfrm>
          <a:prstGeom prst="ellipse">
            <a:avLst/>
          </a:prstGeom>
          <a:ln>
            <a:solidFill>
              <a:srgbClr val="00B0F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3639934" y="2995613"/>
            <a:ext cx="4320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357422" y="5357826"/>
            <a:ext cx="309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一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圈（层）一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圈向外走。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18716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357422" y="2051058"/>
            <a:ext cx="3071834" cy="2520950"/>
            <a:chOff x="2390775" y="2603498"/>
            <a:chExt cx="3071834" cy="2520950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390775" y="2603498"/>
              <a:ext cx="2951163" cy="25209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5030609" y="3921136"/>
              <a:ext cx="4320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1714480" y="1571612"/>
            <a:ext cx="4322960" cy="3600450"/>
            <a:chOff x="1752610" y="428604"/>
            <a:chExt cx="4322960" cy="3600450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752610" y="428604"/>
              <a:ext cx="4248150" cy="36004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C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5643570" y="2571744"/>
              <a:ext cx="432000" cy="468312"/>
            </a:xfrm>
            <a:prstGeom prst="ellipse">
              <a:avLst/>
            </a:prstGeom>
            <a:ln>
              <a:solidFill>
                <a:srgbClr val="CC00CC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 dirty="0" smtClean="0">
                  <a:solidFill>
                    <a:srgbClr val="0033CC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en-US" altLang="zh-CN" sz="2000" i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72264" y="2021697"/>
            <a:ext cx="5000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</a:p>
          <a:p>
            <a:pPr algn="ctr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↓</a:t>
            </a:r>
            <a:endParaRPr lang="en-US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ctr"/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构成分层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57159" y="357166"/>
            <a:ext cx="4572031" cy="43088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 pitchFamily="2" charset="2"/>
              </a:rPr>
              <a:t>2.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基于广度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优先遍历算法的应用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0562" y="26431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752" y="219979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2066" y="17023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72132" y="150017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u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到</a:t>
            </a:r>
            <a:r>
              <a:rPr lang="en-US" altLang="zh-CN" sz="18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v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的最短路径长度为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48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6" grpId="0"/>
      <p:bldP spid="19" grpId="0"/>
      <p:bldP spid="21" grpId="0"/>
      <p:bldP spid="2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1000108"/>
            <a:ext cx="8281987" cy="86177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8.9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采用邻接表存储，设计一个算法求不带权图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的最短路径长度（这里的路径长度为路径上经过的边数）。</a:t>
            </a:r>
            <a:endParaRPr lang="zh-CN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3000372"/>
            <a:ext cx="7358114" cy="229560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出发进行广度优先遍历，即从顶点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出发一层一层地向外扩展，当访问到顶点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时对应的路径就是最短路径。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如何保存最短路径长度呢？由于路径中每个顶点有唯一的前驱顶点，为此每个顶点进队时不仅保存该顶点编号，还保存从顶点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达到该顶点的最短路径长度。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48" y="2214554"/>
            <a:ext cx="3357586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：基本</a:t>
            </a:r>
            <a:r>
              <a:rPr lang="zh-CN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广度优先遍历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49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81000" y="706438"/>
            <a:ext cx="8548718" cy="4842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访问，递归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访问它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14348" y="5643578"/>
            <a:ext cx="468153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该算法的时间复杂度为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57159" y="214290"/>
            <a:ext cx="3000396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采用邻接表的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4348" y="42860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采用环形队列，其元素类型声明如下：</a:t>
            </a:r>
            <a:endParaRPr lang="zh-CN" altLang="zh-CN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662" y="1071546"/>
            <a:ext cx="7215238" cy="15518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v;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dist; 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b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QUEUE1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环形队列元素类型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472" y="3143248"/>
            <a:ext cx="8072494" cy="173134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在广度优先遍历中，如果出队元素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（对应的顶点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=e.v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e.dist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就是顶点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e.dist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否则找到顶点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的每个未访问过的顶点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，建立队列元素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，置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e1.v=w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e1.dist=e.dist+1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50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14282" y="428604"/>
            <a:ext cx="8715436" cy="437287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shortpathlen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*G,int u,int v) 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最短逆路径长度</a:t>
            </a: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元素类型是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QUEUE1)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InitQueue(qu);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 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i=0;i&lt;G-&gt;n;i++) </a:t>
            </a: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visited[i]=0;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访问标记置初值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QUEUE1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e,e1;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e.v=u;	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建立顶点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的队列元素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e.dist=0;</a:t>
            </a: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enQueue(qu,e);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修改顶点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的访问标记 </a:t>
            </a:r>
            <a:endParaRPr lang="zh-CN" altLang="zh-CN" sz="1800" b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51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14314" y="142852"/>
            <a:ext cx="8715404" cy="6017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!QueueEmpty(qu)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deQueue(qu,e);	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u=e.v;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b="0" smtClean="0">
                <a:solidFill>
                  <a:srgbClr val="33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e.dist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时返回对应路径长度</a:t>
            </a:r>
          </a:p>
          <a:p>
            <a:pPr algn="l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p=G-&gt;adjlist[u].firstarc;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int w=p-&gt;adjvex; 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邻接点为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 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visited[w]==0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没有访问过 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e1.v=w;	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建立顶点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的队列元素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 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e1.dist=e.dist+1;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enQueue(qu,e1); 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visited[w]=1;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修改顶点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的访问标记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DestroyQueue(qu);	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b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52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857356" y="3614764"/>
            <a:ext cx="3357586" cy="2671756"/>
            <a:chOff x="1714480" y="3043260"/>
            <a:chExt cx="3357586" cy="2671756"/>
          </a:xfrm>
        </p:grpSpPr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1714480" y="3043260"/>
              <a:ext cx="3299482" cy="267175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C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10"/>
            <p:cNvGrpSpPr/>
            <p:nvPr/>
          </p:nvGrpSpPr>
          <p:grpSpPr>
            <a:xfrm>
              <a:off x="2213845" y="3399039"/>
              <a:ext cx="2385853" cy="1870700"/>
              <a:chOff x="2390775" y="2603498"/>
              <a:chExt cx="3071834" cy="2520950"/>
            </a:xfrm>
          </p:grpSpPr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2390775" y="2603498"/>
                <a:ext cx="2951163" cy="252095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3"/>
              <p:cNvSpPr>
                <a:spLocks noChangeArrowheads="1"/>
              </p:cNvSpPr>
              <p:nvPr/>
            </p:nvSpPr>
            <p:spPr bwMode="auto">
              <a:xfrm>
                <a:off x="5030609" y="3921136"/>
                <a:ext cx="432000" cy="4683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600" i="1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u</a:t>
                </a:r>
                <a:r>
                  <a:rPr lang="en-US" altLang="zh-CN" sz="1600" baseline="-25000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16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713209" y="3777181"/>
              <a:ext cx="1341493" cy="1121478"/>
            </a:xfrm>
            <a:prstGeom prst="ellipse">
              <a:avLst/>
            </a:prstGeom>
            <a:ln>
              <a:solidFill>
                <a:srgbClr val="00B0F0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3209955" y="4099957"/>
              <a:ext cx="335529" cy="34751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b="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en-US" altLang="zh-CN" sz="1800" b="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4736537" y="4633602"/>
              <a:ext cx="335529" cy="347516"/>
            </a:xfrm>
            <a:prstGeom prst="ellipse">
              <a:avLst/>
            </a:prstGeom>
            <a:ln>
              <a:solidFill>
                <a:srgbClr val="CC00CC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b="0" i="1" dirty="0" smtClean="0">
                  <a:solidFill>
                    <a:srgbClr val="0033CC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en-US" altLang="zh-CN" sz="1800" b="0" i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78393" y="3838431"/>
              <a:ext cx="332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55818" y="3509413"/>
              <a:ext cx="332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82900" y="3161884"/>
              <a:ext cx="332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71472" y="428604"/>
            <a:ext cx="357190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：分层次</a:t>
            </a:r>
            <a:r>
              <a:rPr lang="zh-CN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广度优先遍历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4348" y="1368807"/>
            <a:ext cx="7643866" cy="17030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的最短路径长度就是广度优先遍历中从顶点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出发扩展的层次数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所以不必在队列中保存每个顶点的最短路径长度，只需要记录扩展的层次，当访问到顶点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时返回结果即可。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53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5720" y="1857364"/>
            <a:ext cx="8642350" cy="1256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v;	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l">
              <a:lnSpc>
                <a:spcPts val="27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QUEUE2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环形队列元素类型</a:t>
            </a:r>
            <a:endParaRPr lang="zh-CN" altLang="zh-CN" sz="1800" b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7368" y="407142"/>
            <a:ext cx="8642350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shortpathlen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*G,int u,int v)  </a:t>
            </a:r>
            <a:r>
              <a:rPr lang="en-US" altLang="zh-CN" sz="1800" b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b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b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b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b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最短逆路径长度</a:t>
            </a:r>
          </a:p>
          <a:p>
            <a:pPr algn="l">
              <a:lnSpc>
                <a:spcPts val="25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元素类型是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QUEUE2)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InitQueue(qu);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 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i=0;i&lt;G-&gt;n;i++)</a:t>
            </a:r>
          </a:p>
          <a:p>
            <a:pPr algn="l">
              <a:lnSpc>
                <a:spcPts val="25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visited[i]=0;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访问标记置初值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QUEUE2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e,e1;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e.v=u; 	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建立顶点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的队列元素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enQueue(qu,e);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ts val="25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修改顶点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的访问标记 </a:t>
            </a:r>
          </a:p>
          <a:p>
            <a:pPr algn="l">
              <a:lnSpc>
                <a:spcPts val="25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ans=0;	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存放最短路径长度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初始时为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0) </a:t>
            </a:r>
            <a:endParaRPr lang="zh-CN" altLang="zh-CN" sz="1800" b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55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7368" y="184169"/>
            <a:ext cx="8642350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!QueueEmpty(qu)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</a:t>
            </a:r>
            <a:r>
              <a:rPr lang="en-US" altLang="zh-CN" sz="1800" b="0" smtClean="0">
                <a:solidFill>
                  <a:srgbClr val="33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cnt=Count(qu)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求队中元素个数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for(int i=0;i&lt;cnt;i++) 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 </a:t>
            </a: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deQueue(qu,e);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u=e.v;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b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</a:t>
            </a:r>
            <a:r>
              <a:rPr lang="en-US" altLang="zh-CN" sz="1800" b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ans</a:t>
            </a:r>
            <a:r>
              <a:rPr lang="en-US" altLang="zh-CN" sz="1800" b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p=G-&gt;adjlist[u].firstarc;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while (p!=NULL)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int w=p-&gt;adjvex; 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邻接点为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 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(visited[w]==0) 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没有访问过 </a:t>
            </a: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{  e1.v=w;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建立顶点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的队列元素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 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enQueue(qu,e1);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visited[w]=1;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修改顶点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的访问标记</a:t>
            </a: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}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p=p-&gt;nextarc;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0" smtClean="0">
                <a:solidFill>
                  <a:srgbClr val="33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ans++; 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一层的顶点扩展后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DestroyQueue(qu);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</a:p>
          <a:p>
            <a:pPr algn="l">
              <a:lnSpc>
                <a:spcPts val="24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b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56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2"/>
          <p:cNvGrpSpPr/>
          <p:nvPr/>
        </p:nvGrpSpPr>
        <p:grpSpPr>
          <a:xfrm>
            <a:off x="214282" y="2300856"/>
            <a:ext cx="2671755" cy="2628342"/>
            <a:chOff x="214282" y="2300856"/>
            <a:chExt cx="2671755" cy="2628342"/>
          </a:xfrm>
        </p:grpSpPr>
        <p:sp>
          <p:nvSpPr>
            <p:cNvPr id="5" name="Text Box 134"/>
            <p:cNvSpPr txBox="1">
              <a:spLocks noChangeArrowheads="1"/>
            </p:cNvSpPr>
            <p:nvPr/>
          </p:nvSpPr>
          <p:spPr bwMode="auto">
            <a:xfrm>
              <a:off x="625443" y="2300856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1  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 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  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214282" y="2693998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0   1    2    3    4   5</a:t>
              </a: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600021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43"/>
            <p:cNvSpPr>
              <a:spLocks noChangeArrowheads="1"/>
            </p:cNvSpPr>
            <p:nvPr/>
          </p:nvSpPr>
          <p:spPr bwMode="auto">
            <a:xfrm>
              <a:off x="600021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53"/>
            <p:cNvSpPr>
              <a:spLocks noChangeArrowheads="1"/>
            </p:cNvSpPr>
            <p:nvPr/>
          </p:nvSpPr>
          <p:spPr bwMode="auto">
            <a:xfrm>
              <a:off x="600021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63"/>
            <p:cNvSpPr>
              <a:spLocks noChangeArrowheads="1"/>
            </p:cNvSpPr>
            <p:nvPr/>
          </p:nvSpPr>
          <p:spPr bwMode="auto">
            <a:xfrm>
              <a:off x="600021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73"/>
            <p:cNvSpPr>
              <a:spLocks noChangeArrowheads="1"/>
            </p:cNvSpPr>
            <p:nvPr/>
          </p:nvSpPr>
          <p:spPr bwMode="auto">
            <a:xfrm>
              <a:off x="600021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83"/>
            <p:cNvSpPr>
              <a:spLocks noChangeArrowheads="1"/>
            </p:cNvSpPr>
            <p:nvPr/>
          </p:nvSpPr>
          <p:spPr bwMode="auto">
            <a:xfrm>
              <a:off x="600021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Rectangle 33"/>
            <p:cNvSpPr>
              <a:spLocks noChangeArrowheads="1"/>
            </p:cNvSpPr>
            <p:nvPr/>
          </p:nvSpPr>
          <p:spPr bwMode="auto">
            <a:xfrm>
              <a:off x="958796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958796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53"/>
            <p:cNvSpPr>
              <a:spLocks noChangeArrowheads="1"/>
            </p:cNvSpPr>
            <p:nvPr/>
          </p:nvSpPr>
          <p:spPr bwMode="auto">
            <a:xfrm>
              <a:off x="958796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958796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Rectangle 73"/>
            <p:cNvSpPr>
              <a:spLocks noChangeArrowheads="1"/>
            </p:cNvSpPr>
            <p:nvPr/>
          </p:nvSpPr>
          <p:spPr bwMode="auto">
            <a:xfrm>
              <a:off x="958796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958796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1315986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1315986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1" name="Rectangle 53"/>
            <p:cNvSpPr>
              <a:spLocks noChangeArrowheads="1"/>
            </p:cNvSpPr>
            <p:nvPr/>
          </p:nvSpPr>
          <p:spPr bwMode="auto">
            <a:xfrm>
              <a:off x="1315986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1315986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1315986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1315986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1674761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6" name="Rectangle 43"/>
            <p:cNvSpPr>
              <a:spLocks noChangeArrowheads="1"/>
            </p:cNvSpPr>
            <p:nvPr/>
          </p:nvSpPr>
          <p:spPr bwMode="auto">
            <a:xfrm>
              <a:off x="1674761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7" name="Rectangle 53"/>
            <p:cNvSpPr>
              <a:spLocks noChangeArrowheads="1"/>
            </p:cNvSpPr>
            <p:nvPr/>
          </p:nvSpPr>
          <p:spPr bwMode="auto">
            <a:xfrm>
              <a:off x="1674761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8" name="Rectangle 63"/>
            <p:cNvSpPr>
              <a:spLocks noChangeArrowheads="1"/>
            </p:cNvSpPr>
            <p:nvPr/>
          </p:nvSpPr>
          <p:spPr bwMode="auto">
            <a:xfrm>
              <a:off x="1674761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9" name="Rectangle 73"/>
            <p:cNvSpPr>
              <a:spLocks noChangeArrowheads="1"/>
            </p:cNvSpPr>
            <p:nvPr/>
          </p:nvSpPr>
          <p:spPr bwMode="auto">
            <a:xfrm>
              <a:off x="1674761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0" name="Rectangle 83"/>
            <p:cNvSpPr>
              <a:spLocks noChangeArrowheads="1"/>
            </p:cNvSpPr>
            <p:nvPr/>
          </p:nvSpPr>
          <p:spPr bwMode="auto">
            <a:xfrm>
              <a:off x="1674761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030366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2030366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2030366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4" name="Rectangle 63"/>
            <p:cNvSpPr>
              <a:spLocks noChangeArrowheads="1"/>
            </p:cNvSpPr>
            <p:nvPr/>
          </p:nvSpPr>
          <p:spPr bwMode="auto">
            <a:xfrm>
              <a:off x="2030366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5" name="Rectangle 73"/>
            <p:cNvSpPr>
              <a:spLocks noChangeArrowheads="1"/>
            </p:cNvSpPr>
            <p:nvPr/>
          </p:nvSpPr>
          <p:spPr bwMode="auto">
            <a:xfrm>
              <a:off x="2030366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6" name="Rectangle 83"/>
            <p:cNvSpPr>
              <a:spLocks noChangeArrowheads="1"/>
            </p:cNvSpPr>
            <p:nvPr/>
          </p:nvSpPr>
          <p:spPr bwMode="auto">
            <a:xfrm>
              <a:off x="2030366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389141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2389141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9" name="Rectangle 53"/>
            <p:cNvSpPr>
              <a:spLocks noChangeArrowheads="1"/>
            </p:cNvSpPr>
            <p:nvPr/>
          </p:nvSpPr>
          <p:spPr bwMode="auto">
            <a:xfrm>
              <a:off x="2389141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" name="Rectangle 63"/>
            <p:cNvSpPr>
              <a:spLocks noChangeArrowheads="1"/>
            </p:cNvSpPr>
            <p:nvPr/>
          </p:nvSpPr>
          <p:spPr bwMode="auto">
            <a:xfrm>
              <a:off x="2389141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" name="Rectangle 73"/>
            <p:cNvSpPr>
              <a:spLocks noChangeArrowheads="1"/>
            </p:cNvSpPr>
            <p:nvPr/>
          </p:nvSpPr>
          <p:spPr bwMode="auto">
            <a:xfrm>
              <a:off x="2389141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" name="Rectangle 83"/>
            <p:cNvSpPr>
              <a:spLocks noChangeArrowheads="1"/>
            </p:cNvSpPr>
            <p:nvPr/>
          </p:nvSpPr>
          <p:spPr bwMode="auto">
            <a:xfrm>
              <a:off x="2389141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3" name="Text Box 184"/>
            <p:cNvSpPr txBox="1">
              <a:spLocks noChangeArrowheads="1"/>
            </p:cNvSpPr>
            <p:nvPr/>
          </p:nvSpPr>
          <p:spPr bwMode="auto">
            <a:xfrm>
              <a:off x="1001663" y="3122623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184"/>
            <p:cNvSpPr txBox="1">
              <a:spLocks noChangeArrowheads="1"/>
            </p:cNvSpPr>
            <p:nvPr/>
          </p:nvSpPr>
          <p:spPr bwMode="auto">
            <a:xfrm>
              <a:off x="2065295" y="419737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19"/>
          <p:cNvGrpSpPr/>
          <p:nvPr/>
        </p:nvGrpSpPr>
        <p:grpSpPr>
          <a:xfrm>
            <a:off x="4357686" y="2038641"/>
            <a:ext cx="3786214" cy="3839016"/>
            <a:chOff x="4357686" y="2038641"/>
            <a:chExt cx="3786214" cy="3839016"/>
          </a:xfrm>
        </p:grpSpPr>
        <p:sp>
          <p:nvSpPr>
            <p:cNvPr id="64" name="矩形 63"/>
            <p:cNvSpPr/>
            <p:nvPr/>
          </p:nvSpPr>
          <p:spPr bwMode="auto">
            <a:xfrm>
              <a:off x="5168904" y="2038641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7686" y="2206917"/>
              <a:ext cx="714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(0,0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5929322" y="3538839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(1,2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6500826" y="3538839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7143768" y="3538839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(2,1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7715272" y="3538839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6715140" y="3719815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 bwMode="auto">
            <a:xfrm>
              <a:off x="5168904" y="3395963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357686" y="3564239"/>
              <a:ext cx="714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(1,1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5357818" y="3732515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5929322" y="4181781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(1,1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6500826" y="4181781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7143768" y="4181781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(1,3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7715272" y="4181781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6" name="直接箭头连接符 95"/>
            <p:cNvCxnSpPr/>
            <p:nvPr/>
          </p:nvCxnSpPr>
          <p:spPr>
            <a:xfrm>
              <a:off x="6715140" y="4362757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 bwMode="auto">
            <a:xfrm>
              <a:off x="5168904" y="4038905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57686" y="4207181"/>
              <a:ext cx="714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(1,2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>
              <a:off x="5357818" y="4375457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/>
            <p:cNvSpPr/>
            <p:nvPr/>
          </p:nvSpPr>
          <p:spPr bwMode="auto">
            <a:xfrm>
              <a:off x="5929322" y="4824723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(1,2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6500826" y="4824723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5168904" y="4681847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57686" y="4850123"/>
              <a:ext cx="714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(1,3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>
              <a:off x="5357818" y="5018399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286380" y="2824459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+mn-ea"/>
                  <a:ea typeface="+mn-ea"/>
                  <a:cs typeface="Consolas" pitchFamily="49" charset="0"/>
                  <a:sym typeface="Symbol"/>
                </a:rPr>
                <a:t>……</a:t>
              </a:r>
              <a:endParaRPr lang="zh-CN" altLang="en-US" sz="1600" dirty="0">
                <a:latin typeface="+mn-ea"/>
                <a:ea typeface="+mn-ea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429256" y="5539103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+mj-ea"/>
                  <a:ea typeface="+mj-ea"/>
                  <a:cs typeface="Consolas" pitchFamily="49" charset="0"/>
                  <a:sym typeface="Symbol"/>
                </a:rPr>
                <a:t>……</a:t>
              </a:r>
              <a:endParaRPr lang="zh-CN" altLang="en-US" sz="1600" dirty="0">
                <a:latin typeface="+mj-ea"/>
                <a:ea typeface="+mj-ea"/>
                <a:cs typeface="Consolas" pitchFamily="49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71472" y="1142984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创建迷宫问题的邻接表：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 rot="10800000">
            <a:off x="1170732" y="3319464"/>
            <a:ext cx="3174254" cy="398665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右箭头 116"/>
          <p:cNvSpPr/>
          <p:nvPr/>
        </p:nvSpPr>
        <p:spPr>
          <a:xfrm>
            <a:off x="3000364" y="3857628"/>
            <a:ext cx="785818" cy="28575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428596" y="428604"/>
            <a:ext cx="4143404" cy="48396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图遍历方法求解迷宫问题</a:t>
            </a:r>
          </a:p>
        </p:txBody>
      </p:sp>
      <p:sp>
        <p:nvSpPr>
          <p:cNvPr id="76" name="灯片编号占位符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57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/>
          <p:nvPr/>
        </p:nvGrpSpPr>
        <p:grpSpPr>
          <a:xfrm>
            <a:off x="2571736" y="676801"/>
            <a:ext cx="3786214" cy="642942"/>
            <a:chOff x="2071670" y="500042"/>
            <a:chExt cx="3786214" cy="642942"/>
          </a:xfrm>
        </p:grpSpPr>
        <p:sp>
          <p:nvSpPr>
            <p:cNvPr id="10" name="矩形 9"/>
            <p:cNvSpPr/>
            <p:nvPr/>
          </p:nvSpPr>
          <p:spPr bwMode="auto">
            <a:xfrm>
              <a:off x="3643306" y="64291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(1,2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214810" y="64291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857752" y="64291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(2,1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429256" y="64291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429124" y="82389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 bwMode="auto">
            <a:xfrm>
              <a:off x="2882888" y="50004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71670" y="692331"/>
              <a:ext cx="71438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(1,1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071802" y="83659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714612" y="4177263"/>
            <a:ext cx="464347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VNode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M+2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N+2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AdjGraph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迷宫图的邻接表类型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44"/>
          <p:cNvGrpSpPr/>
          <p:nvPr/>
        </p:nvGrpSpPr>
        <p:grpSpPr>
          <a:xfrm>
            <a:off x="5143504" y="1248305"/>
            <a:ext cx="3571900" cy="2271899"/>
            <a:chOff x="4643438" y="1071546"/>
            <a:chExt cx="3571900" cy="2271899"/>
          </a:xfrm>
        </p:grpSpPr>
        <p:sp>
          <p:nvSpPr>
            <p:cNvPr id="36" name="TextBox 35"/>
            <p:cNvSpPr txBox="1"/>
            <p:nvPr/>
          </p:nvSpPr>
          <p:spPr>
            <a:xfrm>
              <a:off x="4643438" y="2143116"/>
              <a:ext cx="3571900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typedef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struct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ANode</a:t>
              </a:r>
              <a:endPara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 int i, j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/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struct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*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nextarc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/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  </a:t>
              </a:r>
              <a:r>
                <a:rPr lang="en-US" sz="1800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ArcNode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>
              <a:stCxn id="36" idx="0"/>
            </p:cNvCxnSpPr>
            <p:nvPr/>
          </p:nvCxnSpPr>
          <p:spPr>
            <a:xfrm rot="16200000" flipV="1">
              <a:off x="5357818" y="1071546"/>
              <a:ext cx="1071570" cy="107157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45"/>
          <p:cNvGrpSpPr/>
          <p:nvPr/>
        </p:nvGrpSpPr>
        <p:grpSpPr>
          <a:xfrm>
            <a:off x="1000100" y="1391184"/>
            <a:ext cx="3071834" cy="2129020"/>
            <a:chOff x="500034" y="1214425"/>
            <a:chExt cx="3071834" cy="2129020"/>
          </a:xfrm>
        </p:grpSpPr>
        <p:sp>
          <p:nvSpPr>
            <p:cNvPr id="38" name="TextBox 37"/>
            <p:cNvSpPr txBox="1"/>
            <p:nvPr/>
          </p:nvSpPr>
          <p:spPr>
            <a:xfrm>
              <a:off x="500034" y="2143116"/>
              <a:ext cx="3071834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typedef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struct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</a:p>
            <a:p>
              <a:pPr algn="l"/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</a:t>
              </a:r>
              <a:endPara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sz="1800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ArcNode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*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firstarc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/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  </a:t>
              </a:r>
              <a:r>
                <a:rPr lang="en-US" sz="1800" dirty="0" err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>
              <a:stCxn id="38" idx="0"/>
            </p:cNvCxnSpPr>
            <p:nvPr/>
          </p:nvCxnSpPr>
          <p:spPr>
            <a:xfrm rot="5400000" flipH="1" flipV="1">
              <a:off x="2018093" y="1232284"/>
              <a:ext cx="928691" cy="89297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57158" y="35716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邻接表设计：</a:t>
            </a:r>
            <a:endParaRPr lang="zh-CN" altLang="en-US" sz="2000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58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000108"/>
            <a:ext cx="4286280" cy="20107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入口作为初始顶点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结束条件为找到出口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改为二维数组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8572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算法设计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3286124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具体算法请你实现！ </a:t>
            </a:r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/>
              </a:rPr>
              <a:t></a:t>
            </a:r>
            <a:endParaRPr lang="zh-CN" altLang="en-US" sz="2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59</a:t>
            </a:fld>
            <a:r>
              <a:rPr lang="en-US" altLang="zh-CN" smtClean="0"/>
              <a:t>/72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1285852" y="4357694"/>
            <a:ext cx="7429552" cy="16260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以上是从邻接表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+DFS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的角度讨论求解迷宫问题的思路，实际上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没有必要真的创建对应的邻接表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，迷宫数组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本身就是一种图存储结构，每个可走方块对应一个顶点，两个相邻的可走方块构成图中一条边。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500570"/>
            <a:ext cx="10212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0" name="Oval 7"/>
          <p:cNvSpPr>
            <a:spLocks noChangeArrowheads="1"/>
          </p:cNvSpPr>
          <p:nvPr/>
        </p:nvSpPr>
        <p:spPr bwMode="auto">
          <a:xfrm>
            <a:off x="1293783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241" name="Oval 8"/>
          <p:cNvSpPr>
            <a:spLocks noChangeArrowheads="1"/>
          </p:cNvSpPr>
          <p:nvPr/>
        </p:nvSpPr>
        <p:spPr bwMode="auto">
          <a:xfrm>
            <a:off x="357158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242" name="Oval 9"/>
          <p:cNvSpPr>
            <a:spLocks noChangeArrowheads="1"/>
          </p:cNvSpPr>
          <p:nvPr/>
        </p:nvSpPr>
        <p:spPr bwMode="auto">
          <a:xfrm>
            <a:off x="222882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6243" name="Oval 10"/>
          <p:cNvSpPr>
            <a:spLocks noChangeArrowheads="1"/>
          </p:cNvSpPr>
          <p:nvPr/>
        </p:nvSpPr>
        <p:spPr bwMode="auto">
          <a:xfrm>
            <a:off x="1293783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244" name="Oval 11"/>
          <p:cNvSpPr>
            <a:spLocks noChangeArrowheads="1"/>
          </p:cNvSpPr>
          <p:nvPr/>
        </p:nvSpPr>
        <p:spPr bwMode="auto">
          <a:xfrm>
            <a:off x="1293783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245" name="Freeform 12"/>
          <p:cNvSpPr>
            <a:spLocks/>
          </p:cNvSpPr>
          <p:nvPr/>
        </p:nvSpPr>
        <p:spPr bwMode="auto">
          <a:xfrm>
            <a:off x="663546" y="3930652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6" name="Freeform 13"/>
          <p:cNvSpPr>
            <a:spLocks/>
          </p:cNvSpPr>
          <p:nvPr/>
        </p:nvSpPr>
        <p:spPr bwMode="auto">
          <a:xfrm>
            <a:off x="788958" y="4722814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" name="Line 14"/>
          <p:cNvSpPr>
            <a:spLocks noChangeShapeType="1"/>
          </p:cNvSpPr>
          <p:nvPr/>
        </p:nvSpPr>
        <p:spPr bwMode="auto">
          <a:xfrm>
            <a:off x="1725583" y="4722814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8" name="Freeform 15"/>
          <p:cNvSpPr>
            <a:spLocks/>
          </p:cNvSpPr>
          <p:nvPr/>
        </p:nvSpPr>
        <p:spPr bwMode="auto">
          <a:xfrm>
            <a:off x="669896" y="4913314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9" name="Line 17"/>
          <p:cNvSpPr>
            <a:spLocks noChangeShapeType="1"/>
          </p:cNvSpPr>
          <p:nvPr/>
        </p:nvSpPr>
        <p:spPr bwMode="auto">
          <a:xfrm>
            <a:off x="1725583" y="3930652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0" name="Freeform 18"/>
          <p:cNvSpPr>
            <a:spLocks/>
          </p:cNvSpPr>
          <p:nvPr/>
        </p:nvSpPr>
        <p:spPr bwMode="auto">
          <a:xfrm>
            <a:off x="1725583" y="4913314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1" name="Line 19"/>
          <p:cNvSpPr>
            <a:spLocks noChangeShapeType="1"/>
          </p:cNvSpPr>
          <p:nvPr/>
        </p:nvSpPr>
        <p:spPr bwMode="auto">
          <a:xfrm>
            <a:off x="1509683" y="49387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2" name="Line 20"/>
          <p:cNvSpPr>
            <a:spLocks noChangeShapeType="1"/>
          </p:cNvSpPr>
          <p:nvPr/>
        </p:nvSpPr>
        <p:spPr bwMode="auto">
          <a:xfrm>
            <a:off x="1509683" y="40751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10"/>
          <p:cNvGrpSpPr/>
          <p:nvPr/>
        </p:nvGrpSpPr>
        <p:grpSpPr>
          <a:xfrm>
            <a:off x="285720" y="785794"/>
            <a:ext cx="5857916" cy="2500330"/>
            <a:chOff x="2771775" y="1263650"/>
            <a:chExt cx="6121400" cy="2520950"/>
          </a:xfrm>
        </p:grpSpPr>
        <p:sp>
          <p:nvSpPr>
            <p:cNvPr id="6148" name="Text Box 23"/>
            <p:cNvSpPr txBox="1">
              <a:spLocks noChangeArrowheads="1"/>
            </p:cNvSpPr>
            <p:nvPr/>
          </p:nvSpPr>
          <p:spPr bwMode="auto">
            <a:xfrm>
              <a:off x="2771775" y="1428736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grpSp>
          <p:nvGrpSpPr>
            <p:cNvPr id="3" name="Group 92"/>
            <p:cNvGrpSpPr>
              <a:grpSpLocks/>
            </p:cNvGrpSpPr>
            <p:nvPr/>
          </p:nvGrpSpPr>
          <p:grpSpPr bwMode="auto">
            <a:xfrm>
              <a:off x="3170238" y="1263650"/>
              <a:ext cx="1152525" cy="503238"/>
              <a:chOff x="1997" y="300"/>
              <a:chExt cx="726" cy="317"/>
            </a:xfrm>
          </p:grpSpPr>
          <p:sp>
            <p:nvSpPr>
              <p:cNvPr id="6238" name="Rectangle 22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39" name="Rectangle 24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Group 97"/>
            <p:cNvGrpSpPr>
              <a:grpSpLocks/>
            </p:cNvGrpSpPr>
            <p:nvPr/>
          </p:nvGrpSpPr>
          <p:grpSpPr bwMode="auto">
            <a:xfrm>
              <a:off x="4572000" y="1336675"/>
              <a:ext cx="936625" cy="395288"/>
              <a:chOff x="2880" y="346"/>
              <a:chExt cx="590" cy="249"/>
            </a:xfrm>
          </p:grpSpPr>
          <p:sp>
            <p:nvSpPr>
              <p:cNvPr id="6236" name="Rectangle 25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37" name="Rectangle 26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5691188" y="1336675"/>
              <a:ext cx="936625" cy="395288"/>
              <a:chOff x="3585" y="346"/>
              <a:chExt cx="590" cy="249"/>
            </a:xfrm>
          </p:grpSpPr>
          <p:sp>
            <p:nvSpPr>
              <p:cNvPr id="6234" name="Rectangle 27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35" name="Rectangle 28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Group 99"/>
            <p:cNvGrpSpPr>
              <a:grpSpLocks/>
            </p:cNvGrpSpPr>
            <p:nvPr/>
          </p:nvGrpSpPr>
          <p:grpSpPr bwMode="auto">
            <a:xfrm>
              <a:off x="6808788" y="1336675"/>
              <a:ext cx="936625" cy="395288"/>
              <a:chOff x="4289" y="346"/>
              <a:chExt cx="590" cy="249"/>
            </a:xfrm>
          </p:grpSpPr>
          <p:sp>
            <p:nvSpPr>
              <p:cNvPr id="6232" name="Rectangle 29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233" name="Rectangle 30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53" name="Line 31"/>
            <p:cNvSpPr>
              <a:spLocks noChangeShapeType="1"/>
            </p:cNvSpPr>
            <p:nvPr/>
          </p:nvSpPr>
          <p:spPr bwMode="auto">
            <a:xfrm>
              <a:off x="3995738" y="15525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4" name="Line 32"/>
            <p:cNvSpPr>
              <a:spLocks noChangeShapeType="1"/>
            </p:cNvSpPr>
            <p:nvPr/>
          </p:nvSpPr>
          <p:spPr bwMode="auto">
            <a:xfrm>
              <a:off x="5338763" y="15430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5" name="Line 33"/>
            <p:cNvSpPr>
              <a:spLocks noChangeShapeType="1"/>
            </p:cNvSpPr>
            <p:nvPr/>
          </p:nvSpPr>
          <p:spPr bwMode="auto">
            <a:xfrm>
              <a:off x="6461125" y="15525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6" name="Text Box 35"/>
            <p:cNvSpPr txBox="1">
              <a:spLocks noChangeArrowheads="1"/>
            </p:cNvSpPr>
            <p:nvPr/>
          </p:nvSpPr>
          <p:spPr bwMode="auto">
            <a:xfrm>
              <a:off x="2771775" y="1933561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3170238" y="1768475"/>
              <a:ext cx="1152525" cy="503238"/>
              <a:chOff x="1997" y="618"/>
              <a:chExt cx="726" cy="317"/>
            </a:xfrm>
          </p:grpSpPr>
          <p:sp>
            <p:nvSpPr>
              <p:cNvPr id="6230" name="Rectangle 34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31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Group 100"/>
            <p:cNvGrpSpPr>
              <a:grpSpLocks/>
            </p:cNvGrpSpPr>
            <p:nvPr/>
          </p:nvGrpSpPr>
          <p:grpSpPr bwMode="auto">
            <a:xfrm>
              <a:off x="4572000" y="1841500"/>
              <a:ext cx="936625" cy="395288"/>
              <a:chOff x="2880" y="664"/>
              <a:chExt cx="590" cy="249"/>
            </a:xfrm>
          </p:grpSpPr>
          <p:sp>
            <p:nvSpPr>
              <p:cNvPr id="6228" name="Rectangle 37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29" name="Rectangle 38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5691188" y="1841500"/>
              <a:ext cx="936625" cy="395288"/>
              <a:chOff x="3585" y="664"/>
              <a:chExt cx="590" cy="249"/>
            </a:xfrm>
          </p:grpSpPr>
          <p:sp>
            <p:nvSpPr>
              <p:cNvPr id="6226" name="Rectangle 39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27" name="Rectangle 40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6808788" y="1841500"/>
              <a:ext cx="936625" cy="395288"/>
              <a:chOff x="4289" y="664"/>
              <a:chExt cx="590" cy="249"/>
            </a:xfrm>
          </p:grpSpPr>
          <p:sp>
            <p:nvSpPr>
              <p:cNvPr id="6224" name="Rectangle 41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25" name="Rectangle 42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61" name="Line 43"/>
            <p:cNvSpPr>
              <a:spLocks noChangeShapeType="1"/>
            </p:cNvSpPr>
            <p:nvPr/>
          </p:nvSpPr>
          <p:spPr bwMode="auto">
            <a:xfrm>
              <a:off x="3995738" y="20574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2" name="Line 44"/>
            <p:cNvSpPr>
              <a:spLocks noChangeShapeType="1"/>
            </p:cNvSpPr>
            <p:nvPr/>
          </p:nvSpPr>
          <p:spPr bwMode="auto">
            <a:xfrm>
              <a:off x="5338763" y="2047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3" name="Line 45"/>
            <p:cNvSpPr>
              <a:spLocks noChangeShapeType="1"/>
            </p:cNvSpPr>
            <p:nvPr/>
          </p:nvSpPr>
          <p:spPr bwMode="auto">
            <a:xfrm>
              <a:off x="6461125" y="20574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4" name="Text Box 47"/>
            <p:cNvSpPr txBox="1">
              <a:spLocks noChangeArrowheads="1"/>
            </p:cNvSpPr>
            <p:nvPr/>
          </p:nvSpPr>
          <p:spPr bwMode="auto">
            <a:xfrm>
              <a:off x="2771775" y="2438386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3170238" y="2273300"/>
              <a:ext cx="1152525" cy="503238"/>
              <a:chOff x="1997" y="936"/>
              <a:chExt cx="726" cy="317"/>
            </a:xfrm>
          </p:grpSpPr>
          <p:sp>
            <p:nvSpPr>
              <p:cNvPr id="6222" name="Rectangle 46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23" name="Rectangle 48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4572000" y="2346325"/>
              <a:ext cx="936625" cy="395288"/>
              <a:chOff x="2880" y="982"/>
              <a:chExt cx="590" cy="249"/>
            </a:xfrm>
          </p:grpSpPr>
          <p:sp>
            <p:nvSpPr>
              <p:cNvPr id="6220" name="Rectangle 49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21" name="Rectangle 50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5691188" y="2346325"/>
              <a:ext cx="936625" cy="395288"/>
              <a:chOff x="3585" y="982"/>
              <a:chExt cx="590" cy="249"/>
            </a:xfrm>
          </p:grpSpPr>
          <p:sp>
            <p:nvSpPr>
              <p:cNvPr id="6218" name="Rectangle 51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19" name="Rectangle 52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4" name="Group 105"/>
            <p:cNvGrpSpPr>
              <a:grpSpLocks/>
            </p:cNvGrpSpPr>
            <p:nvPr/>
          </p:nvGrpSpPr>
          <p:grpSpPr bwMode="auto">
            <a:xfrm>
              <a:off x="6808788" y="2346325"/>
              <a:ext cx="936625" cy="395288"/>
              <a:chOff x="4289" y="982"/>
              <a:chExt cx="590" cy="249"/>
            </a:xfrm>
          </p:grpSpPr>
          <p:sp>
            <p:nvSpPr>
              <p:cNvPr id="6216" name="Rectangle 53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217" name="Rectangle 54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69" name="Line 55"/>
            <p:cNvSpPr>
              <a:spLocks noChangeShapeType="1"/>
            </p:cNvSpPr>
            <p:nvPr/>
          </p:nvSpPr>
          <p:spPr bwMode="auto">
            <a:xfrm>
              <a:off x="3995738" y="25622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0" name="Line 56"/>
            <p:cNvSpPr>
              <a:spLocks noChangeShapeType="1"/>
            </p:cNvSpPr>
            <p:nvPr/>
          </p:nvSpPr>
          <p:spPr bwMode="auto">
            <a:xfrm>
              <a:off x="5338763" y="25527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1" name="Line 57"/>
            <p:cNvSpPr>
              <a:spLocks noChangeShapeType="1"/>
            </p:cNvSpPr>
            <p:nvPr/>
          </p:nvSpPr>
          <p:spPr bwMode="auto">
            <a:xfrm>
              <a:off x="6461125" y="25622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2" name="Text Box 59"/>
            <p:cNvSpPr txBox="1">
              <a:spLocks noChangeArrowheads="1"/>
            </p:cNvSpPr>
            <p:nvPr/>
          </p:nvSpPr>
          <p:spPr bwMode="auto">
            <a:xfrm>
              <a:off x="2771775" y="2941624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3170238" y="2776538"/>
              <a:ext cx="1152525" cy="503237"/>
              <a:chOff x="1997" y="1253"/>
              <a:chExt cx="726" cy="317"/>
            </a:xfrm>
          </p:grpSpPr>
          <p:sp>
            <p:nvSpPr>
              <p:cNvPr id="6214" name="Rectangle 58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15" name="Rectangle 60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Group 106"/>
            <p:cNvGrpSpPr>
              <a:grpSpLocks/>
            </p:cNvGrpSpPr>
            <p:nvPr/>
          </p:nvGrpSpPr>
          <p:grpSpPr bwMode="auto">
            <a:xfrm>
              <a:off x="4572000" y="2849563"/>
              <a:ext cx="936625" cy="395287"/>
              <a:chOff x="2880" y="1299"/>
              <a:chExt cx="590" cy="249"/>
            </a:xfrm>
          </p:grpSpPr>
          <p:sp>
            <p:nvSpPr>
              <p:cNvPr id="6212" name="Rectangle 61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13" name="Rectangle 62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107"/>
            <p:cNvGrpSpPr>
              <a:grpSpLocks/>
            </p:cNvGrpSpPr>
            <p:nvPr/>
          </p:nvGrpSpPr>
          <p:grpSpPr bwMode="auto">
            <a:xfrm>
              <a:off x="5691188" y="2849563"/>
              <a:ext cx="936625" cy="395287"/>
              <a:chOff x="3585" y="1299"/>
              <a:chExt cx="590" cy="249"/>
            </a:xfrm>
          </p:grpSpPr>
          <p:sp>
            <p:nvSpPr>
              <p:cNvPr id="6210" name="Rectangle 6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11" name="Rectangle 6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8" name="Group 108"/>
            <p:cNvGrpSpPr>
              <a:grpSpLocks/>
            </p:cNvGrpSpPr>
            <p:nvPr/>
          </p:nvGrpSpPr>
          <p:grpSpPr bwMode="auto">
            <a:xfrm>
              <a:off x="6808788" y="2849563"/>
              <a:ext cx="936625" cy="395287"/>
              <a:chOff x="4289" y="1299"/>
              <a:chExt cx="590" cy="249"/>
            </a:xfrm>
          </p:grpSpPr>
          <p:sp>
            <p:nvSpPr>
              <p:cNvPr id="6208" name="Rectangle 65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09" name="Rectangle 66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177" name="Line 67"/>
            <p:cNvSpPr>
              <a:spLocks noChangeShapeType="1"/>
            </p:cNvSpPr>
            <p:nvPr/>
          </p:nvSpPr>
          <p:spPr bwMode="auto">
            <a:xfrm>
              <a:off x="3995738" y="30654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8" name="Line 68"/>
            <p:cNvSpPr>
              <a:spLocks noChangeShapeType="1"/>
            </p:cNvSpPr>
            <p:nvPr/>
          </p:nvSpPr>
          <p:spPr bwMode="auto">
            <a:xfrm>
              <a:off x="5338763" y="30559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9" name="Line 69"/>
            <p:cNvSpPr>
              <a:spLocks noChangeShapeType="1"/>
            </p:cNvSpPr>
            <p:nvPr/>
          </p:nvSpPr>
          <p:spPr bwMode="auto">
            <a:xfrm>
              <a:off x="6461125" y="30654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0" name="Text Box 71"/>
            <p:cNvSpPr txBox="1">
              <a:spLocks noChangeArrowheads="1"/>
            </p:cNvSpPr>
            <p:nvPr/>
          </p:nvSpPr>
          <p:spPr bwMode="auto">
            <a:xfrm>
              <a:off x="2771775" y="3446449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170238" y="3281363"/>
              <a:ext cx="1152525" cy="503237"/>
              <a:chOff x="1997" y="1571"/>
              <a:chExt cx="726" cy="317"/>
            </a:xfrm>
          </p:grpSpPr>
          <p:sp>
            <p:nvSpPr>
              <p:cNvPr id="6206" name="Rectangle 70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07" name="Rectangle 72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oup 110"/>
            <p:cNvGrpSpPr>
              <a:grpSpLocks/>
            </p:cNvGrpSpPr>
            <p:nvPr/>
          </p:nvGrpSpPr>
          <p:grpSpPr bwMode="auto">
            <a:xfrm>
              <a:off x="4572000" y="3354388"/>
              <a:ext cx="936625" cy="395287"/>
              <a:chOff x="2880" y="1617"/>
              <a:chExt cx="590" cy="249"/>
            </a:xfrm>
          </p:grpSpPr>
          <p:sp>
            <p:nvSpPr>
              <p:cNvPr id="6204" name="Rectangle 73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05" name="Rectangle 74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111"/>
            <p:cNvGrpSpPr>
              <a:grpSpLocks/>
            </p:cNvGrpSpPr>
            <p:nvPr/>
          </p:nvGrpSpPr>
          <p:grpSpPr bwMode="auto">
            <a:xfrm>
              <a:off x="5691188" y="3354388"/>
              <a:ext cx="936625" cy="395287"/>
              <a:chOff x="3585" y="1617"/>
              <a:chExt cx="590" cy="249"/>
            </a:xfrm>
          </p:grpSpPr>
          <p:sp>
            <p:nvSpPr>
              <p:cNvPr id="6202" name="Rectangle 75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03" name="Rectangle 76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Group 112"/>
            <p:cNvGrpSpPr>
              <a:grpSpLocks/>
            </p:cNvGrpSpPr>
            <p:nvPr/>
          </p:nvGrpSpPr>
          <p:grpSpPr bwMode="auto">
            <a:xfrm>
              <a:off x="6808788" y="3354388"/>
              <a:ext cx="936625" cy="395287"/>
              <a:chOff x="4289" y="1617"/>
              <a:chExt cx="590" cy="249"/>
            </a:xfrm>
          </p:grpSpPr>
          <p:sp>
            <p:nvSpPr>
              <p:cNvPr id="6200" name="Rectangle 77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01" name="Rectangle 78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85" name="Line 79"/>
            <p:cNvSpPr>
              <a:spLocks noChangeShapeType="1"/>
            </p:cNvSpPr>
            <p:nvPr/>
          </p:nvSpPr>
          <p:spPr bwMode="auto">
            <a:xfrm>
              <a:off x="3995738" y="35702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>
              <a:off x="5338763" y="35607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6461125" y="35702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3" name="Group 109"/>
            <p:cNvGrpSpPr>
              <a:grpSpLocks/>
            </p:cNvGrpSpPr>
            <p:nvPr/>
          </p:nvGrpSpPr>
          <p:grpSpPr bwMode="auto">
            <a:xfrm>
              <a:off x="7956550" y="2847975"/>
              <a:ext cx="936625" cy="395288"/>
              <a:chOff x="5012" y="1298"/>
              <a:chExt cx="590" cy="249"/>
            </a:xfrm>
          </p:grpSpPr>
          <p:sp>
            <p:nvSpPr>
              <p:cNvPr id="6198" name="Rectangle 82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199" name="Rectangle 83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89" name="Line 84"/>
            <p:cNvSpPr>
              <a:spLocks noChangeShapeType="1"/>
            </p:cNvSpPr>
            <p:nvPr/>
          </p:nvSpPr>
          <p:spPr bwMode="auto">
            <a:xfrm>
              <a:off x="7608888" y="3063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90" name="Text Box 85"/>
          <p:cNvSpPr txBox="1">
            <a:spLocks noChangeArrowheads="1"/>
          </p:cNvSpPr>
          <p:nvPr/>
        </p:nvSpPr>
        <p:spPr bwMode="auto">
          <a:xfrm>
            <a:off x="3286116" y="3857628"/>
            <a:ext cx="2376488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 err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0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4046555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4765693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5414980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6134118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6783405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3357554" y="4857760"/>
            <a:ext cx="2376487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遍历过程结束</a:t>
            </a:r>
          </a:p>
        </p:txBody>
      </p:sp>
      <p:sp>
        <p:nvSpPr>
          <p:cNvPr id="6197" name="Text Box 113"/>
          <p:cNvSpPr txBox="1">
            <a:spLocks noChangeArrowheads="1"/>
          </p:cNvSpPr>
          <p:nvPr/>
        </p:nvSpPr>
        <p:spPr bwMode="auto">
          <a:xfrm>
            <a:off x="285720" y="142852"/>
            <a:ext cx="3286148" cy="40011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深度优先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遍历过程演示</a:t>
            </a:r>
            <a:endParaRPr lang="zh-CN" altLang="en-US" sz="2000" dirty="0"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12" name="Freeform 12"/>
          <p:cNvSpPr>
            <a:spLocks/>
          </p:cNvSpPr>
          <p:nvPr/>
        </p:nvSpPr>
        <p:spPr bwMode="auto">
          <a:xfrm>
            <a:off x="617510" y="3857628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1785918" y="3870328"/>
            <a:ext cx="647700" cy="5762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1760518" y="4643446"/>
            <a:ext cx="50323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1584304" y="4962536"/>
            <a:ext cx="0" cy="431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Line 19"/>
          <p:cNvSpPr>
            <a:spLocks noChangeShapeType="1"/>
          </p:cNvSpPr>
          <p:nvPr/>
        </p:nvSpPr>
        <p:spPr bwMode="auto">
          <a:xfrm>
            <a:off x="1441428" y="494983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31946" y="4799022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Line 17"/>
          <p:cNvSpPr>
            <a:spLocks noChangeShapeType="1"/>
          </p:cNvSpPr>
          <p:nvPr/>
        </p:nvSpPr>
        <p:spPr bwMode="auto">
          <a:xfrm>
            <a:off x="1701780" y="4038605"/>
            <a:ext cx="584204" cy="53340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Freeform 12"/>
          <p:cNvSpPr>
            <a:spLocks/>
          </p:cNvSpPr>
          <p:nvPr/>
        </p:nvSpPr>
        <p:spPr bwMode="auto">
          <a:xfrm>
            <a:off x="709586" y="40005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Oval 7"/>
          <p:cNvSpPr>
            <a:spLocks noChangeArrowheads="1"/>
          </p:cNvSpPr>
          <p:nvPr/>
        </p:nvSpPr>
        <p:spPr bwMode="auto">
          <a:xfrm>
            <a:off x="1289036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1" name="Oval 8"/>
          <p:cNvSpPr>
            <a:spLocks noChangeArrowheads="1"/>
          </p:cNvSpPr>
          <p:nvPr/>
        </p:nvSpPr>
        <p:spPr bwMode="auto">
          <a:xfrm>
            <a:off x="35241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2" name="Oval 9"/>
          <p:cNvSpPr>
            <a:spLocks noChangeArrowheads="1"/>
          </p:cNvSpPr>
          <p:nvPr/>
        </p:nvSpPr>
        <p:spPr bwMode="auto">
          <a:xfrm>
            <a:off x="2224074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3" name="Oval 10"/>
          <p:cNvSpPr>
            <a:spLocks noChangeArrowheads="1"/>
          </p:cNvSpPr>
          <p:nvPr/>
        </p:nvSpPr>
        <p:spPr bwMode="auto">
          <a:xfrm>
            <a:off x="1289036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4" name="Oval 11"/>
          <p:cNvSpPr>
            <a:spLocks noChangeArrowheads="1"/>
          </p:cNvSpPr>
          <p:nvPr/>
        </p:nvSpPr>
        <p:spPr bwMode="auto">
          <a:xfrm>
            <a:off x="1289036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pSp>
        <p:nvGrpSpPr>
          <p:cNvPr id="24" name="组合 126"/>
          <p:cNvGrpSpPr/>
          <p:nvPr/>
        </p:nvGrpSpPr>
        <p:grpSpPr>
          <a:xfrm>
            <a:off x="2857488" y="5286388"/>
            <a:ext cx="4857784" cy="685862"/>
            <a:chOff x="2857488" y="5286388"/>
            <a:chExt cx="4857784" cy="685862"/>
          </a:xfrm>
        </p:grpSpPr>
        <p:sp>
          <p:nvSpPr>
            <p:cNvPr id="125" name="TextBox 124"/>
            <p:cNvSpPr txBox="1"/>
            <p:nvPr/>
          </p:nvSpPr>
          <p:spPr>
            <a:xfrm>
              <a:off x="2857488" y="5572140"/>
              <a:ext cx="4857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DFS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思路：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距离初始顶点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越远越优先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访问！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4572000" y="5286388"/>
              <a:ext cx="142876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8" name="左弧形箭头 127"/>
          <p:cNvSpPr/>
          <p:nvPr/>
        </p:nvSpPr>
        <p:spPr>
          <a:xfrm>
            <a:off x="428596" y="3357562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7" name="灯片编号占位符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8" grpId="0"/>
      <p:bldP spid="33879" grpId="0"/>
      <p:bldP spid="33880" grpId="0"/>
      <p:bldP spid="33881" grpId="0"/>
      <p:bldP spid="33882" grpId="0"/>
      <p:bldP spid="33883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7158" y="571480"/>
            <a:ext cx="4286280" cy="43088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4.DFS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和</a:t>
            </a:r>
            <a:r>
              <a:rPr lang="en-US" altLang="zh-CN" sz="2200" dirty="0" err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BFS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求解路径上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差别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155797" y="2125668"/>
            <a:ext cx="649288" cy="64770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922309" y="3135318"/>
            <a:ext cx="842963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494"/>
              </a:cxn>
            </a:cxnLst>
            <a:rect l="0" t="0" r="r" b="b"/>
            <a:pathLst>
              <a:path w="531" h="494">
                <a:moveTo>
                  <a:pt x="0" y="0"/>
                </a:moveTo>
                <a:lnTo>
                  <a:pt x="531" y="494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2472" y="2179643"/>
            <a:ext cx="654050" cy="636588"/>
          </a:xfrm>
          <a:custGeom>
            <a:avLst/>
            <a:gdLst/>
            <a:ahLst/>
            <a:cxnLst>
              <a:cxn ang="0">
                <a:pos x="412" y="0"/>
              </a:cxn>
              <a:cxn ang="0">
                <a:pos x="0" y="401"/>
              </a:cxn>
            </a:cxnLst>
            <a:rect l="0" t="0" r="r" b="b"/>
            <a:pathLst>
              <a:path w="412" h="401">
                <a:moveTo>
                  <a:pt x="412" y="0"/>
                </a:moveTo>
                <a:lnTo>
                  <a:pt x="0" y="401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076297" y="3062293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16084" y="3278193"/>
            <a:ext cx="0" cy="50323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155797" y="2990855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79534" y="183833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579534" y="2774955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3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0034" y="2773368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52559" y="3783018"/>
            <a:ext cx="576263" cy="50323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660622" y="2701930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0</a:t>
            </a:r>
          </a:p>
        </p:txBody>
      </p:sp>
      <p:grpSp>
        <p:nvGrpSpPr>
          <p:cNvPr id="2" name="组合 29"/>
          <p:cNvGrpSpPr/>
          <p:nvPr/>
        </p:nvGrpSpPr>
        <p:grpSpPr>
          <a:xfrm>
            <a:off x="3428992" y="1583433"/>
            <a:ext cx="5072098" cy="3060013"/>
            <a:chOff x="3428992" y="1583433"/>
            <a:chExt cx="5072098" cy="3060013"/>
          </a:xfrm>
        </p:grpSpPr>
        <p:sp>
          <p:nvSpPr>
            <p:cNvPr id="33" name="椭圆 32"/>
            <p:cNvSpPr/>
            <p:nvPr/>
          </p:nvSpPr>
          <p:spPr bwMode="auto">
            <a:xfrm>
              <a:off x="5143504" y="1583433"/>
              <a:ext cx="3357586" cy="28575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5981886" y="2282820"/>
              <a:ext cx="1714512" cy="15001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6553390" y="2782886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5691375" y="2782886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  <a:endPara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7405887" y="2779714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  <a:endPara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6553390" y="4140208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  <a:endPara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16" idx="6"/>
              <a:endCxn id="21" idx="2"/>
            </p:cNvCxnSpPr>
            <p:nvPr/>
          </p:nvCxnSpPr>
          <p:spPr bwMode="auto">
            <a:xfrm flipV="1">
              <a:off x="7129653" y="3031333"/>
              <a:ext cx="276234" cy="317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>
              <a:stCxn id="16" idx="2"/>
              <a:endCxn id="17" idx="6"/>
            </p:cNvCxnSpPr>
            <p:nvPr/>
          </p:nvCxnSpPr>
          <p:spPr bwMode="auto">
            <a:xfrm rot="10800000">
              <a:off x="6267638" y="3034505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直接箭头连接符 28"/>
            <p:cNvCxnSpPr>
              <a:stCxn id="17" idx="4"/>
              <a:endCxn id="22" idx="1"/>
            </p:cNvCxnSpPr>
            <p:nvPr/>
          </p:nvCxnSpPr>
          <p:spPr bwMode="auto">
            <a:xfrm rot="16200000" flipH="1">
              <a:off x="5844754" y="3420876"/>
              <a:ext cx="927781" cy="65827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/>
            <p:cNvCxnSpPr>
              <a:stCxn id="21" idx="4"/>
              <a:endCxn id="22" idx="7"/>
            </p:cNvCxnSpPr>
            <p:nvPr/>
          </p:nvCxnSpPr>
          <p:spPr bwMode="auto">
            <a:xfrm rot="5400000">
              <a:off x="6904164" y="3424049"/>
              <a:ext cx="930953" cy="64875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Oval 14"/>
            <p:cNvSpPr>
              <a:spLocks noChangeArrowheads="1"/>
            </p:cNvSpPr>
            <p:nvPr/>
          </p:nvSpPr>
          <p:spPr bwMode="auto">
            <a:xfrm>
              <a:off x="7890960" y="3568704"/>
              <a:ext cx="576263" cy="50323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  <a:endPara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35" name="直接箭头连接符 34"/>
            <p:cNvCxnSpPr>
              <a:stCxn id="21" idx="5"/>
              <a:endCxn id="32" idx="0"/>
            </p:cNvCxnSpPr>
            <p:nvPr/>
          </p:nvCxnSpPr>
          <p:spPr bwMode="auto">
            <a:xfrm rot="16200000" flipH="1">
              <a:off x="7858701" y="3248312"/>
              <a:ext cx="359449" cy="2813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直接箭头连接符 36"/>
            <p:cNvCxnSpPr>
              <a:stCxn id="22" idx="6"/>
              <a:endCxn id="32" idx="3"/>
            </p:cNvCxnSpPr>
            <p:nvPr/>
          </p:nvCxnSpPr>
          <p:spPr bwMode="auto">
            <a:xfrm flipV="1">
              <a:off x="7129653" y="3998245"/>
              <a:ext cx="845699" cy="39358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3428992" y="2139727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以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→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的最短路径构成分层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右箭头 38"/>
            <p:cNvSpPr/>
            <p:nvPr/>
          </p:nvSpPr>
          <p:spPr bwMode="auto">
            <a:xfrm>
              <a:off x="3428992" y="2857496"/>
              <a:ext cx="1571636" cy="35719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714612" y="3429000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起点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2" name="直接箭头连接符 41"/>
          <p:cNvCxnSpPr>
            <a:stCxn id="36" idx="0"/>
            <a:endCxn id="15" idx="4"/>
          </p:cNvCxnSpPr>
          <p:nvPr/>
        </p:nvCxnSpPr>
        <p:spPr>
          <a:xfrm rot="16200000" flipV="1">
            <a:off x="2951941" y="3201981"/>
            <a:ext cx="223832" cy="230205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0"/>
          <p:cNvGrpSpPr/>
          <p:nvPr/>
        </p:nvGrpSpPr>
        <p:grpSpPr>
          <a:xfrm>
            <a:off x="5786446" y="5072074"/>
            <a:ext cx="2643206" cy="369332"/>
            <a:chOff x="5786446" y="5072074"/>
            <a:chExt cx="2643206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429388" y="5072074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表示相邻的边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5786446" y="5275276"/>
              <a:ext cx="64294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60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 bwMode="auto">
          <a:xfrm>
            <a:off x="4357686" y="1154805"/>
            <a:ext cx="3357586" cy="28575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5196068" y="1854192"/>
            <a:ext cx="1714512" cy="15001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467005"/>
            <a:ext cx="5857916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深度优先遍历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可能找到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一条路径：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584425" y="1697040"/>
            <a:ext cx="649288" cy="64770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350937" y="2706690"/>
            <a:ext cx="842963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494"/>
              </a:cxn>
            </a:cxnLst>
            <a:rect l="0" t="0" r="r" b="b"/>
            <a:pathLst>
              <a:path w="531" h="494">
                <a:moveTo>
                  <a:pt x="0" y="0"/>
                </a:moveTo>
                <a:lnTo>
                  <a:pt x="531" y="494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381100" y="1751015"/>
            <a:ext cx="654050" cy="636588"/>
          </a:xfrm>
          <a:custGeom>
            <a:avLst/>
            <a:gdLst/>
            <a:ahLst/>
            <a:cxnLst>
              <a:cxn ang="0">
                <a:pos x="412" y="0"/>
              </a:cxn>
              <a:cxn ang="0">
                <a:pos x="0" y="401"/>
              </a:cxn>
            </a:cxnLst>
            <a:rect l="0" t="0" r="r" b="b"/>
            <a:pathLst>
              <a:path w="412" h="401">
                <a:moveTo>
                  <a:pt x="412" y="0"/>
                </a:moveTo>
                <a:lnTo>
                  <a:pt x="0" y="401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504925" y="2633665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97087" y="2849565"/>
            <a:ext cx="0" cy="50323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584425" y="2562227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08162" y="1409702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008162" y="2346327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3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928662" y="234474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081187" y="3354390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089250" y="2273302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0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767572" y="2354258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0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4905557" y="2354258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  <a:endParaRPr kumimoji="1" lang="en-US" altLang="zh-CN" sz="18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6620069" y="2351086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3</a:t>
            </a:r>
            <a:endParaRPr kumimoji="1" lang="en-US" altLang="zh-CN" sz="18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5767572" y="371158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  <a:endParaRPr kumimoji="1" lang="en-US" altLang="zh-CN" sz="18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cxnSp>
        <p:nvCxnSpPr>
          <p:cNvPr id="25" name="直接箭头连接符 24"/>
          <p:cNvCxnSpPr>
            <a:stCxn id="16" idx="6"/>
            <a:endCxn id="21" idx="2"/>
          </p:cNvCxnSpPr>
          <p:nvPr/>
        </p:nvCxnSpPr>
        <p:spPr bwMode="auto">
          <a:xfrm flipV="1">
            <a:off x="6343835" y="2602705"/>
            <a:ext cx="276234" cy="3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stCxn id="16" idx="2"/>
            <a:endCxn id="17" idx="6"/>
          </p:cNvCxnSpPr>
          <p:nvPr/>
        </p:nvCxnSpPr>
        <p:spPr bwMode="auto">
          <a:xfrm rot="10800000">
            <a:off x="5481820" y="2605877"/>
            <a:ext cx="28575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17" idx="4"/>
            <a:endCxn id="22" idx="1"/>
          </p:cNvCxnSpPr>
          <p:nvPr/>
        </p:nvCxnSpPr>
        <p:spPr bwMode="auto">
          <a:xfrm rot="16200000" flipH="1">
            <a:off x="5058936" y="2992248"/>
            <a:ext cx="927781" cy="6582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>
            <a:stCxn id="21" idx="4"/>
            <a:endCxn id="22" idx="7"/>
          </p:cNvCxnSpPr>
          <p:nvPr/>
        </p:nvCxnSpPr>
        <p:spPr bwMode="auto">
          <a:xfrm rot="5400000">
            <a:off x="6118346" y="2995421"/>
            <a:ext cx="930953" cy="6487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7105142" y="3140076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cxnSp>
        <p:nvCxnSpPr>
          <p:cNvPr id="35" name="直接箭头连接符 34"/>
          <p:cNvCxnSpPr>
            <a:stCxn id="21" idx="5"/>
            <a:endCxn id="32" idx="0"/>
          </p:cNvCxnSpPr>
          <p:nvPr/>
        </p:nvCxnSpPr>
        <p:spPr bwMode="auto">
          <a:xfrm rot="16200000" flipH="1">
            <a:off x="7072883" y="2819684"/>
            <a:ext cx="359449" cy="2813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>
            <a:stCxn id="22" idx="6"/>
            <a:endCxn id="32" idx="3"/>
          </p:cNvCxnSpPr>
          <p:nvPr/>
        </p:nvCxnSpPr>
        <p:spPr bwMode="auto">
          <a:xfrm flipV="1">
            <a:off x="6343835" y="3569617"/>
            <a:ext cx="845699" cy="3935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14348" y="4214818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1  2  4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2"/>
          <p:cNvGrpSpPr/>
          <p:nvPr/>
        </p:nvGrpSpPr>
        <p:grpSpPr>
          <a:xfrm>
            <a:off x="4643438" y="3714752"/>
            <a:ext cx="4214842" cy="1155150"/>
            <a:chOff x="4643438" y="3714752"/>
            <a:chExt cx="4214842" cy="1155150"/>
          </a:xfrm>
        </p:grpSpPr>
        <p:sp>
          <p:nvSpPr>
            <p:cNvPr id="34" name="TextBox 33"/>
            <p:cNvSpPr txBox="1"/>
            <p:nvPr/>
          </p:nvSpPr>
          <p:spPr>
            <a:xfrm>
              <a:off x="4643438" y="4500570"/>
              <a:ext cx="421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路径上的顶点可能在</a:t>
              </a:r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同一层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40" name="直接箭头连接符 39"/>
            <p:cNvCxnSpPr>
              <a:endCxn id="22" idx="4"/>
            </p:cNvCxnSpPr>
            <p:nvPr/>
          </p:nvCxnSpPr>
          <p:spPr bwMode="auto">
            <a:xfrm rot="16200000" flipV="1">
              <a:off x="5992513" y="4278009"/>
              <a:ext cx="285752" cy="15937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rot="5400000" flipH="1" flipV="1">
              <a:off x="6750859" y="3964785"/>
              <a:ext cx="857256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40"/>
          <p:cNvGrpSpPr/>
          <p:nvPr/>
        </p:nvGrpSpPr>
        <p:grpSpPr>
          <a:xfrm>
            <a:off x="5500694" y="4929198"/>
            <a:ext cx="2428892" cy="828738"/>
            <a:chOff x="5500694" y="4929198"/>
            <a:chExt cx="2428892" cy="828738"/>
          </a:xfrm>
        </p:grpSpPr>
        <p:sp>
          <p:nvSpPr>
            <p:cNvPr id="36" name="下箭头 35"/>
            <p:cNvSpPr/>
            <p:nvPr/>
          </p:nvSpPr>
          <p:spPr>
            <a:xfrm>
              <a:off x="6429388" y="4929198"/>
              <a:ext cx="142876" cy="35719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00694" y="5357826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不一定是</a:t>
              </a:r>
              <a:r>
                <a:rPr lang="zh-CN" altLang="en-US" sz="20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最短路径</a:t>
              </a:r>
              <a:endParaRPr lang="zh-CN" altLang="en-US" sz="2000">
                <a:latin typeface="方正启体简体" pitchFamily="65" charset="-122"/>
                <a:ea typeface="方正启体简体" pitchFamily="65" charset="-122"/>
                <a:cs typeface="Times New Roman" pitchFamily="18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61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32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4357686" y="818831"/>
            <a:ext cx="3357586" cy="28575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5196068" y="1518218"/>
            <a:ext cx="1714512" cy="15001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441549" y="1444325"/>
            <a:ext cx="649288" cy="64770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08061" y="2453975"/>
            <a:ext cx="842963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494"/>
              </a:cxn>
            </a:cxnLst>
            <a:rect l="0" t="0" r="r" b="b"/>
            <a:pathLst>
              <a:path w="531" h="494">
                <a:moveTo>
                  <a:pt x="0" y="0"/>
                </a:moveTo>
                <a:lnTo>
                  <a:pt x="531" y="494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238224" y="1498300"/>
            <a:ext cx="654050" cy="636588"/>
          </a:xfrm>
          <a:custGeom>
            <a:avLst/>
            <a:gdLst/>
            <a:ahLst/>
            <a:cxnLst>
              <a:cxn ang="0">
                <a:pos x="412" y="0"/>
              </a:cxn>
              <a:cxn ang="0">
                <a:pos x="0" y="401"/>
              </a:cxn>
            </a:cxnLst>
            <a:rect l="0" t="0" r="r" b="b"/>
            <a:pathLst>
              <a:path w="412" h="401">
                <a:moveTo>
                  <a:pt x="412" y="0"/>
                </a:moveTo>
                <a:lnTo>
                  <a:pt x="0" y="401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362049" y="2380950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865286" y="113664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85786" y="2071678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grpSp>
        <p:nvGrpSpPr>
          <p:cNvPr id="26" name="组合 33"/>
          <p:cNvGrpSpPr/>
          <p:nvPr/>
        </p:nvGrpSpPr>
        <p:grpSpPr>
          <a:xfrm>
            <a:off x="1865286" y="2020587"/>
            <a:ext cx="1657351" cy="1584326"/>
            <a:chOff x="1865286" y="2487616"/>
            <a:chExt cx="1657351" cy="1584326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154211" y="3063879"/>
              <a:ext cx="0" cy="50323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441549" y="2776541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65286" y="2560641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38311" y="3568704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946374" y="2487616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767572" y="2018284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0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905557" y="2018284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  <a:endParaRPr kumimoji="1" lang="en-US" altLang="zh-CN" sz="18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6620069" y="2015112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3</a:t>
            </a:r>
            <a:endParaRPr kumimoji="1" lang="en-US" altLang="zh-CN" sz="18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767572" y="3375606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  <a:endParaRPr kumimoji="1" lang="en-US" altLang="zh-CN" sz="18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>
            <a:stCxn id="15" idx="6"/>
            <a:endCxn id="17" idx="2"/>
          </p:cNvCxnSpPr>
          <p:nvPr/>
        </p:nvCxnSpPr>
        <p:spPr bwMode="auto">
          <a:xfrm flipV="1">
            <a:off x="6343835" y="2266731"/>
            <a:ext cx="276234" cy="3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15" idx="2"/>
            <a:endCxn id="16" idx="6"/>
          </p:cNvCxnSpPr>
          <p:nvPr/>
        </p:nvCxnSpPr>
        <p:spPr bwMode="auto">
          <a:xfrm rot="10800000">
            <a:off x="5481820" y="2269903"/>
            <a:ext cx="28575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6" idx="4"/>
            <a:endCxn id="18" idx="1"/>
          </p:cNvCxnSpPr>
          <p:nvPr/>
        </p:nvCxnSpPr>
        <p:spPr bwMode="auto">
          <a:xfrm rot="16200000" flipH="1">
            <a:off x="5058936" y="2656274"/>
            <a:ext cx="927781" cy="6582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stCxn id="17" idx="4"/>
            <a:endCxn id="18" idx="7"/>
          </p:cNvCxnSpPr>
          <p:nvPr/>
        </p:nvCxnSpPr>
        <p:spPr bwMode="auto">
          <a:xfrm rot="5400000">
            <a:off x="6118346" y="2659447"/>
            <a:ext cx="930953" cy="6487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7105142" y="2804102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cxnSp>
        <p:nvCxnSpPr>
          <p:cNvPr id="24" name="直接箭头连接符 23"/>
          <p:cNvCxnSpPr>
            <a:stCxn id="17" idx="5"/>
            <a:endCxn id="23" idx="0"/>
          </p:cNvCxnSpPr>
          <p:nvPr/>
        </p:nvCxnSpPr>
        <p:spPr bwMode="auto">
          <a:xfrm rot="16200000" flipH="1">
            <a:off x="7072883" y="2483710"/>
            <a:ext cx="359449" cy="2813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18" idx="6"/>
            <a:endCxn id="23" idx="3"/>
          </p:cNvCxnSpPr>
          <p:nvPr/>
        </p:nvCxnSpPr>
        <p:spPr bwMode="auto">
          <a:xfrm flipV="1">
            <a:off x="6343835" y="3233643"/>
            <a:ext cx="845699" cy="3935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57158" y="252691"/>
            <a:ext cx="757242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同一层只能有一个顶点。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4348" y="4033541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逆路径：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 3  0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16200000" flipV="1">
            <a:off x="6983942" y="2523670"/>
            <a:ext cx="360000" cy="288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10800000">
            <a:off x="6274706" y="2390467"/>
            <a:ext cx="360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143372" y="4071942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路径：每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一层只有一个顶点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7" name="组合 39"/>
          <p:cNvGrpSpPr/>
          <p:nvPr/>
        </p:nvGrpSpPr>
        <p:grpSpPr>
          <a:xfrm>
            <a:off x="5357818" y="4500570"/>
            <a:ext cx="2357454" cy="828738"/>
            <a:chOff x="5357818" y="4929198"/>
            <a:chExt cx="2357454" cy="828738"/>
          </a:xfrm>
        </p:grpSpPr>
        <p:sp>
          <p:nvSpPr>
            <p:cNvPr id="42" name="下箭头 41"/>
            <p:cNvSpPr/>
            <p:nvPr/>
          </p:nvSpPr>
          <p:spPr>
            <a:xfrm>
              <a:off x="6429388" y="4929198"/>
              <a:ext cx="142876" cy="35719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57818" y="5357826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一定是</a:t>
              </a:r>
              <a:r>
                <a:rPr lang="zh-CN" altLang="en-US" sz="20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最短路径</a:t>
              </a:r>
              <a:endParaRPr lang="zh-CN" altLang="en-US" sz="2000">
                <a:latin typeface="方正启体简体" pitchFamily="65" charset="-122"/>
                <a:ea typeface="方正启体简体" pitchFamily="65" charset="-122"/>
                <a:cs typeface="Times New Roman" pitchFamily="18" charset="0"/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62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23" grpId="0" animBg="1"/>
      <p:bldP spid="29" grpId="0"/>
      <p:bldP spid="3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2313239"/>
            <a:ext cx="7786742" cy="1675807"/>
          </a:xfrm>
          <a:prstGeom prst="rect">
            <a:avLst/>
          </a:prstGeom>
          <a:solidFill>
            <a:schemeClr val="bg1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bIns="180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广度优先遍历找到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的路径一定是</a:t>
            </a:r>
            <a:r>
              <a:rPr lang="zh-CN" altLang="en-US" sz="20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最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短路径，而</a:t>
            </a:r>
            <a:r>
              <a:rPr lang="zh-CN" altLang="en-US" sz="20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深度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优先遍历则不一定。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深度优先遍历能找所有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路径，而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广度优先遍历难以实现。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642918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63</a:t>
            </a:fld>
            <a:r>
              <a:rPr lang="en-US" altLang="zh-CN" smtClean="0"/>
              <a:t>/12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714348" y="1500174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以路径上经过的边数来衡量路径长度（若不带权图）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8604"/>
            <a:ext cx="8572560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8-10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用矩阵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表示一个二维网格，由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列（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）的单元格构成，每个单元格取值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表示陆地，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表示水，由上下左右相邻的陆地构成一个岛屿。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中恰好有两个不相连的岛屿，设计一个算法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求这两个岛屿的最小距离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（从一个岛屿到达另外一个岛屿的路径只能走上下左右相邻单元格，最小距离表示两个岛屿的路径中的最小单元格个数）。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例如，二维网格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的答案是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，一条路径是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(0,1)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(0,2)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(1,2)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(2,2)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，起点和终点不计。</a:t>
            </a:r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47"/>
          <p:cNvGrpSpPr/>
          <p:nvPr/>
        </p:nvGrpSpPr>
        <p:grpSpPr>
          <a:xfrm>
            <a:off x="2428860" y="3714752"/>
            <a:ext cx="2571768" cy="2326566"/>
            <a:chOff x="2428860" y="3714752"/>
            <a:chExt cx="2571768" cy="2326566"/>
          </a:xfrm>
        </p:grpSpPr>
        <p:sp>
          <p:nvSpPr>
            <p:cNvPr id="3109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428860" y="3714752"/>
              <a:ext cx="2571768" cy="232656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08" name="Rectangle 36"/>
            <p:cNvSpPr>
              <a:spLocks noChangeArrowheads="1"/>
            </p:cNvSpPr>
            <p:nvPr/>
          </p:nvSpPr>
          <p:spPr bwMode="auto">
            <a:xfrm>
              <a:off x="2759597" y="4102513"/>
              <a:ext cx="452768" cy="38776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107" name="Rectangle 35"/>
            <p:cNvSpPr>
              <a:spLocks noChangeArrowheads="1"/>
            </p:cNvSpPr>
            <p:nvPr/>
          </p:nvSpPr>
          <p:spPr bwMode="auto">
            <a:xfrm>
              <a:off x="3208944" y="4102513"/>
              <a:ext cx="451628" cy="38776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3649167" y="4102513"/>
              <a:ext cx="45276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105" name="Rectangle 33"/>
            <p:cNvSpPr>
              <a:spLocks noChangeArrowheads="1"/>
            </p:cNvSpPr>
            <p:nvPr/>
          </p:nvSpPr>
          <p:spPr bwMode="auto">
            <a:xfrm>
              <a:off x="4098513" y="4102513"/>
              <a:ext cx="45162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104" name="Rectangle 32"/>
            <p:cNvSpPr>
              <a:spLocks noChangeArrowheads="1"/>
            </p:cNvSpPr>
            <p:nvPr/>
          </p:nvSpPr>
          <p:spPr bwMode="auto">
            <a:xfrm>
              <a:off x="4539877" y="4102513"/>
              <a:ext cx="45162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103" name="Rectangle 31"/>
            <p:cNvSpPr>
              <a:spLocks noChangeArrowheads="1"/>
            </p:cNvSpPr>
            <p:nvPr/>
          </p:nvSpPr>
          <p:spPr bwMode="auto">
            <a:xfrm>
              <a:off x="2759597" y="4489134"/>
              <a:ext cx="452768" cy="38776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3208944" y="4489134"/>
              <a:ext cx="45162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101" name="Rectangle 29"/>
            <p:cNvSpPr>
              <a:spLocks noChangeArrowheads="1"/>
            </p:cNvSpPr>
            <p:nvPr/>
          </p:nvSpPr>
          <p:spPr bwMode="auto">
            <a:xfrm>
              <a:off x="3649167" y="4489134"/>
              <a:ext cx="45276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4098513" y="4489134"/>
              <a:ext cx="45162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99" name="Rectangle 27"/>
            <p:cNvSpPr>
              <a:spLocks noChangeArrowheads="1"/>
            </p:cNvSpPr>
            <p:nvPr/>
          </p:nvSpPr>
          <p:spPr bwMode="auto">
            <a:xfrm>
              <a:off x="4539877" y="4489134"/>
              <a:ext cx="45162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98" name="Rectangle 26"/>
            <p:cNvSpPr>
              <a:spLocks noChangeArrowheads="1"/>
            </p:cNvSpPr>
            <p:nvPr/>
          </p:nvSpPr>
          <p:spPr bwMode="auto">
            <a:xfrm>
              <a:off x="2759597" y="4868911"/>
              <a:ext cx="45276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97" name="Rectangle 25"/>
            <p:cNvSpPr>
              <a:spLocks noChangeArrowheads="1"/>
            </p:cNvSpPr>
            <p:nvPr/>
          </p:nvSpPr>
          <p:spPr bwMode="auto">
            <a:xfrm>
              <a:off x="3208944" y="4868911"/>
              <a:ext cx="45162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96" name="Rectangle 24"/>
            <p:cNvSpPr>
              <a:spLocks noChangeArrowheads="1"/>
            </p:cNvSpPr>
            <p:nvPr/>
          </p:nvSpPr>
          <p:spPr bwMode="auto">
            <a:xfrm>
              <a:off x="3649167" y="4868911"/>
              <a:ext cx="452768" cy="38776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095" name="Rectangle 23"/>
            <p:cNvSpPr>
              <a:spLocks noChangeArrowheads="1"/>
            </p:cNvSpPr>
            <p:nvPr/>
          </p:nvSpPr>
          <p:spPr bwMode="auto">
            <a:xfrm>
              <a:off x="4098513" y="4868911"/>
              <a:ext cx="45162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94" name="Rectangle 22"/>
            <p:cNvSpPr>
              <a:spLocks noChangeArrowheads="1"/>
            </p:cNvSpPr>
            <p:nvPr/>
          </p:nvSpPr>
          <p:spPr bwMode="auto">
            <a:xfrm>
              <a:off x="4539877" y="4868911"/>
              <a:ext cx="45162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2759597" y="5255532"/>
              <a:ext cx="45276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92" name="Rectangle 20"/>
            <p:cNvSpPr>
              <a:spLocks noChangeArrowheads="1"/>
            </p:cNvSpPr>
            <p:nvPr/>
          </p:nvSpPr>
          <p:spPr bwMode="auto">
            <a:xfrm>
              <a:off x="3208944" y="5255532"/>
              <a:ext cx="45162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91" name="Rectangle 19"/>
            <p:cNvSpPr>
              <a:spLocks noChangeArrowheads="1"/>
            </p:cNvSpPr>
            <p:nvPr/>
          </p:nvSpPr>
          <p:spPr bwMode="auto">
            <a:xfrm>
              <a:off x="3649167" y="5255532"/>
              <a:ext cx="452768" cy="38776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4098513" y="5255532"/>
              <a:ext cx="451628" cy="38776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089" name="Rectangle 17"/>
            <p:cNvSpPr>
              <a:spLocks noChangeArrowheads="1"/>
            </p:cNvSpPr>
            <p:nvPr/>
          </p:nvSpPr>
          <p:spPr bwMode="auto">
            <a:xfrm>
              <a:off x="4539877" y="5255532"/>
              <a:ext cx="451628" cy="38776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2759597" y="5642152"/>
              <a:ext cx="45276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3208944" y="5642152"/>
              <a:ext cx="45162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649167" y="5642152"/>
              <a:ext cx="45276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4098513" y="5642152"/>
              <a:ext cx="451628" cy="38776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4539877" y="5642152"/>
              <a:ext cx="451628" cy="3877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2748193" y="3714752"/>
              <a:ext cx="452768" cy="258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3197539" y="3714752"/>
              <a:ext cx="451628" cy="258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3637762" y="3714752"/>
              <a:ext cx="452768" cy="258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4087109" y="3714752"/>
              <a:ext cx="451628" cy="258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4528472" y="3714752"/>
              <a:ext cx="451628" cy="258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2428860" y="4113918"/>
              <a:ext cx="258888" cy="3877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2428860" y="4500538"/>
              <a:ext cx="258888" cy="3877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428860" y="4880316"/>
              <a:ext cx="258888" cy="3877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428860" y="5266936"/>
              <a:ext cx="258888" cy="3877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2428860" y="5653557"/>
              <a:ext cx="258888" cy="3877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4" name="组合 46"/>
          <p:cNvGrpSpPr/>
          <p:nvPr/>
        </p:nvGrpSpPr>
        <p:grpSpPr>
          <a:xfrm>
            <a:off x="3428992" y="4367219"/>
            <a:ext cx="582617" cy="690568"/>
            <a:chOff x="3428992" y="4367219"/>
            <a:chExt cx="582617" cy="690568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3428992" y="4367219"/>
              <a:ext cx="42862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3848815" y="4533187"/>
              <a:ext cx="324000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5400000">
              <a:off x="3848815" y="4894993"/>
              <a:ext cx="324000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64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928802"/>
            <a:ext cx="8143932" cy="25264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在二维网格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中找到任意一个陆地（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采用基本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或者基本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方法从（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）出发访问所属岛中所有陆地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，同时置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，并且将所有陆地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多起点分层次的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BFS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方法一层一层向外找到一个陆地为止，经过的步数即为所求（由于采用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，其步数就是最小距离）。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85728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34" y="128586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求解过程分为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步：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785918" y="4572008"/>
            <a:ext cx="5643602" cy="1143008"/>
            <a:chOff x="1785918" y="4572008"/>
            <a:chExt cx="5643602" cy="1143008"/>
          </a:xfrm>
        </p:grpSpPr>
        <p:sp>
          <p:nvSpPr>
            <p:cNvPr id="6" name="TextBox 5"/>
            <p:cNvSpPr txBox="1"/>
            <p:nvPr/>
          </p:nvSpPr>
          <p:spPr>
            <a:xfrm>
              <a:off x="1785918" y="4984047"/>
              <a:ext cx="5643602" cy="730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zh-CN" altLang="en-US" sz="17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② </a:t>
              </a:r>
              <a:r>
                <a:rPr lang="zh-CN" altLang="zh-CN" sz="17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和</a:t>
              </a:r>
              <a:r>
                <a:rPr lang="zh-CN" altLang="en-US" sz="17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③ </a:t>
              </a:r>
              <a:r>
                <a:rPr lang="zh-CN" altLang="zh-CN" sz="17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步的两次遍历中队列</a:t>
              </a:r>
              <a:r>
                <a:rPr lang="en-US" altLang="zh-CN" sz="17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qu</a:t>
              </a:r>
              <a:r>
                <a:rPr lang="zh-CN" altLang="zh-CN" sz="17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和</a:t>
              </a:r>
              <a:r>
                <a:rPr lang="en-US" altLang="zh-CN" sz="17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visited</a:t>
              </a:r>
              <a:r>
                <a:rPr lang="zh-CN" altLang="zh-CN" sz="17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是共享的，所以将它们设置为全局变量。</a:t>
              </a:r>
              <a:endParaRPr lang="zh-CN" altLang="en-US" sz="170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7" name="上箭头 6"/>
            <p:cNvSpPr/>
            <p:nvPr/>
          </p:nvSpPr>
          <p:spPr>
            <a:xfrm>
              <a:off x="4071934" y="4572008"/>
              <a:ext cx="214314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65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2646375" y="1911153"/>
            <a:ext cx="500264" cy="42862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3142858" y="1911153"/>
            <a:ext cx="499004" cy="42862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3629260" y="1911153"/>
            <a:ext cx="50026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①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4125744" y="1911153"/>
            <a:ext cx="49900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④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4613406" y="1911153"/>
            <a:ext cx="49900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⑧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2646375" y="2338520"/>
            <a:ext cx="500264" cy="42862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142858" y="2338520"/>
            <a:ext cx="49900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②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3629260" y="2338520"/>
            <a:ext cx="50026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⑤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125744" y="2338520"/>
            <a:ext cx="49900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⑨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613406" y="2338520"/>
            <a:ext cx="49900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646375" y="2758323"/>
            <a:ext cx="50026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③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142858" y="2758323"/>
            <a:ext cx="49900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⑥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629260" y="2758323"/>
            <a:ext cx="500264" cy="428628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125744" y="2758323"/>
            <a:ext cx="49900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613406" y="2758323"/>
            <a:ext cx="49900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646375" y="3185691"/>
            <a:ext cx="50026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⑦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142858" y="3185691"/>
            <a:ext cx="49900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3629260" y="3185691"/>
            <a:ext cx="500264" cy="428628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125744" y="3185691"/>
            <a:ext cx="499004" cy="428628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613406" y="3185691"/>
            <a:ext cx="499004" cy="428628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2646375" y="3613058"/>
            <a:ext cx="50026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142858" y="3613058"/>
            <a:ext cx="49900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629260" y="3613058"/>
            <a:ext cx="50026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125744" y="3613058"/>
            <a:ext cx="499004" cy="428628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613406" y="3613058"/>
            <a:ext cx="499004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638814" y="1500174"/>
            <a:ext cx="500264" cy="28617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35297" y="1500174"/>
            <a:ext cx="499004" cy="28617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621700" y="1500174"/>
            <a:ext cx="500264" cy="28617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118183" y="1500174"/>
            <a:ext cx="499004" cy="28617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605846" y="1500174"/>
            <a:ext cx="499004" cy="28617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285983" y="1941409"/>
            <a:ext cx="286045" cy="4286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285983" y="2368776"/>
            <a:ext cx="286045" cy="4286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85983" y="2788579"/>
            <a:ext cx="286045" cy="4286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285983" y="3215947"/>
            <a:ext cx="286045" cy="4286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85983" y="3643314"/>
            <a:ext cx="286045" cy="4286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</p:txBody>
      </p:sp>
      <p:cxnSp>
        <p:nvCxnSpPr>
          <p:cNvPr id="42" name="直接连接符 41"/>
          <p:cNvCxnSpPr/>
          <p:nvPr/>
        </p:nvCxnSpPr>
        <p:spPr>
          <a:xfrm rot="10800000" flipV="1">
            <a:off x="1928794" y="1285860"/>
            <a:ext cx="2928958" cy="257176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V="1">
            <a:off x="2130662" y="1470678"/>
            <a:ext cx="3000396" cy="2643206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10800000" flipV="1">
            <a:off x="2389532" y="1672238"/>
            <a:ext cx="3000396" cy="2643206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57"/>
          <p:cNvGrpSpPr/>
          <p:nvPr/>
        </p:nvGrpSpPr>
        <p:grpSpPr>
          <a:xfrm>
            <a:off x="1643042" y="1071546"/>
            <a:ext cx="1714511" cy="1500198"/>
            <a:chOff x="1643042" y="1071546"/>
            <a:chExt cx="1714511" cy="1500198"/>
          </a:xfrm>
        </p:grpSpPr>
        <p:sp>
          <p:nvSpPr>
            <p:cNvPr id="50" name="TextBox 49"/>
            <p:cNvSpPr txBox="1"/>
            <p:nvPr/>
          </p:nvSpPr>
          <p:spPr>
            <a:xfrm>
              <a:off x="1643042" y="107154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为起始点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52" name="直接箭头连接符 51"/>
            <p:cNvCxnSpPr>
              <a:stCxn id="50" idx="2"/>
            </p:cNvCxnSpPr>
            <p:nvPr/>
          </p:nvCxnSpPr>
          <p:spPr>
            <a:xfrm rot="16200000" flipH="1">
              <a:off x="2202757" y="1488385"/>
              <a:ext cx="702238" cy="60722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50" idx="2"/>
            </p:cNvCxnSpPr>
            <p:nvPr/>
          </p:nvCxnSpPr>
          <p:spPr>
            <a:xfrm rot="16200000" flipH="1">
              <a:off x="1988443" y="1702699"/>
              <a:ext cx="1130866" cy="60722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50" idx="2"/>
            </p:cNvCxnSpPr>
            <p:nvPr/>
          </p:nvCxnSpPr>
          <p:spPr>
            <a:xfrm rot="16200000" flipH="1">
              <a:off x="2452790" y="1238352"/>
              <a:ext cx="702238" cy="110728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786050" y="4429132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找到另外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岛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的任意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陆地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ans=2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66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 animBg="1"/>
      <p:bldP spid="5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571612"/>
            <a:ext cx="8643998" cy="32916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dx[]={-1,0,1,0}; 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水平方向偏移量</a:t>
            </a: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dy[]={0,1,0,-1};              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垂直方向偏移量</a:t>
            </a: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x,y; 	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  <a:endParaRPr lang="en-US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 *qu;	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元素类型是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Qnode)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visited[M][N]; 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访问标记数组</a:t>
            </a:r>
            <a:endParaRPr lang="en-US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endParaRPr lang="en-US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队列的基本运算算法</a:t>
            </a:r>
            <a:endParaRPr lang="zh-CN" altLang="en-US" sz="1800" b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67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358246" cy="409342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A[M][N],int m,int n,int x,int y)	</a:t>
            </a:r>
            <a:r>
              <a:rPr lang="en-US" altLang="zh-CN" sz="17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//DFS</a:t>
            </a:r>
            <a:r>
              <a:rPr lang="zh-CN" altLang="zh-CN" sz="17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>
              <a:lnSpc>
                <a:spcPts val="2400"/>
              </a:lnSpc>
            </a:pP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visited[x][y]=1;</a:t>
            </a:r>
            <a:endParaRPr lang="zh-CN" altLang="zh-CN" sz="17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QNode e;</a:t>
            </a:r>
            <a:endParaRPr lang="zh-CN" altLang="zh-CN" sz="17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e.x=x; e.y=y;</a:t>
            </a:r>
            <a:endParaRPr lang="zh-CN" altLang="zh-CN" sz="17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enQueue(qu,e);</a:t>
            </a:r>
            <a:endParaRPr lang="zh-CN" altLang="zh-CN" sz="17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di=0;di&lt;4;di++)</a:t>
            </a:r>
            <a:endParaRPr lang="zh-CN" altLang="zh-CN" sz="17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nx=x+dx[di];</a:t>
            </a:r>
            <a:endParaRPr lang="zh-CN" altLang="zh-CN" sz="17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ny=y+dy[di];</a:t>
            </a:r>
            <a:endParaRPr lang="zh-CN" altLang="zh-CN" sz="17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nx&gt;=0 &amp;&amp; nx&lt;m &amp;&amp; ny&gt;=0 &amp;&amp; ny&lt;n 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&amp;&amp; !visited[nx][ny] &amp;&amp; A[nx][ny]==1</a:t>
            </a: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7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(A,m,n,nx,ny);</a:t>
            </a:r>
            <a:endParaRPr lang="zh-CN" altLang="zh-CN" sz="17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7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700" b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4929198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从（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y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）出发访问所属岛中所有陆地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(n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，同时置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visited[n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][n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]=1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，并且将所有陆地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(n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进队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qu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4143372" y="4572008"/>
            <a:ext cx="214314" cy="285752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68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84124"/>
            <a:ext cx="8501122" cy="614527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A[M][N],int m,int n) 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//BFS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b="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ans=0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QNode e,e1;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120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b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!QueueEmpty(qu)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</a:t>
            </a:r>
            <a:r>
              <a:rPr lang="en-US" altLang="zh-CN" sz="1800" b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cnt=Count(qu)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求队列中元素个数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i=0;i&lt;cnt;i++)      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处理一层的元素</a:t>
            </a: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deQueue(qu,e);       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int x=e.x;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int y=e.y;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di=0;di&lt;4;di++)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int nx=x+dx[di];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int ny=y+dy[di];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nx&gt;=0&amp;&amp;nx&lt;m&amp;&amp;ny&gt;=0 &amp;&amp; ny&lt;n &amp;&amp; visited[nx][ny]==0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{  if (A[nx][ny]==1) return ans;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e1.x=nx; e1.y=ny;</a:t>
            </a: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enQueue(qu,e1);       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//(nx,ny)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visited[nx][ny]=1;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}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ans++;</a:t>
            </a:r>
            <a:endParaRPr lang="zh-CN" altLang="zh-CN" sz="1800" b="0" smtClean="0">
              <a:solidFill>
                <a:srgbClr val="008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ans;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b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69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000108"/>
            <a:ext cx="7286676" cy="37856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无向图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G=（V, E），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V={a,b,c,d,e,f},</a:t>
            </a: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E={(a,b),(a,e),(a,c),(b,e),(c,f),(f,d),(e,d)}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对该图进行深度优先排序，得到的顶点序列正确的是（  ）。</a:t>
            </a:r>
            <a:b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a，b，e，c，d，f</a:t>
            </a: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B. a，c，f，e，b，d</a:t>
            </a: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 a，e，b，c，f，d</a:t>
            </a: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D. a，e，d，f，c，b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500042"/>
            <a:ext cx="8858312" cy="53861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shortestdist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A[M][N],int m,int n)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InitQueue(qu);	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i=0;i&lt;M;i++)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for(int j=0;j&lt;N;j++)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visited[i][j]=0;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find=false;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120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x,y;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i=0;i&lt;m;i++) 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找到任意一个陆地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endParaRPr lang="zh-CN" altLang="zh-CN" sz="1800" b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j=0;j&lt;n;j++)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if(</a:t>
            </a:r>
            <a:r>
              <a:rPr lang="en-US" altLang="zh-CN" sz="1800" b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A[i][j]==1 &amp;&amp; !find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find=true;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x=i; y=j;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break;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(find) break;	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找到任意陆地后退出循环</a:t>
            </a:r>
          </a:p>
          <a:p>
            <a:pPr algn="l">
              <a:lnSpc>
                <a:spcPts val="23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b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70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785926"/>
            <a:ext cx="7929618" cy="18852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(A,m,n,x,y);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ans=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(A,m,n);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DestroyQueue(qu);		</a:t>
            </a:r>
            <a:r>
              <a:rPr lang="en-US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ans;</a:t>
            </a:r>
            <a:endParaRPr lang="zh-CN" altLang="zh-CN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b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71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57158" y="428604"/>
            <a:ext cx="3643338" cy="430887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数据结构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算法的多维性</a:t>
            </a:r>
            <a:endParaRPr kumimoji="1"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114298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同一问题的多种解法。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722561" y="2647939"/>
            <a:ext cx="2233612" cy="1584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1" hangingPunct="1"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迷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宫问题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901698" y="1928802"/>
            <a:ext cx="2663825" cy="863601"/>
            <a:chOff x="1187450" y="2513035"/>
            <a:chExt cx="2663825" cy="863601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187450" y="2513035"/>
              <a:ext cx="26638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</a:t>
              </a:r>
              <a:r>
                <a:rPr lang="zh-CN" altLang="en-US" sz="20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栈方法求解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43240" y="3000372"/>
              <a:ext cx="276236" cy="376264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3" name="组合 24"/>
          <p:cNvGrpSpPr/>
          <p:nvPr/>
        </p:nvGrpSpPr>
        <p:grpSpPr>
          <a:xfrm>
            <a:off x="4646611" y="1928802"/>
            <a:ext cx="3024187" cy="1008062"/>
            <a:chOff x="4932363" y="2513035"/>
            <a:chExt cx="3024187" cy="1008062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219700" y="2513035"/>
              <a:ext cx="27368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</a:t>
              </a:r>
              <a:r>
                <a:rPr lang="zh-CN" altLang="en-US" sz="20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队列方法求解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4932363" y="3071810"/>
              <a:ext cx="425455" cy="449287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830261" y="4016363"/>
            <a:ext cx="2879725" cy="933511"/>
            <a:chOff x="1116013" y="4600596"/>
            <a:chExt cx="2879725" cy="933511"/>
          </a:xfrm>
        </p:grpSpPr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16013" y="5133997"/>
              <a:ext cx="2879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</a:t>
              </a:r>
              <a:r>
                <a:rPr lang="zh-CN" altLang="en-US" sz="20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图搜索方法求解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V="1">
              <a:off x="3071802" y="4600596"/>
              <a:ext cx="276236" cy="471477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4718048" y="3944928"/>
            <a:ext cx="2952751" cy="1004946"/>
            <a:chOff x="5003800" y="4529161"/>
            <a:chExt cx="2952751" cy="1004946"/>
          </a:xfrm>
        </p:grpSpPr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5148263" y="5133997"/>
              <a:ext cx="28082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</a:t>
              </a:r>
              <a:r>
                <a:rPr lang="zh-CN" altLang="en-US" sz="20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递归方法求解</a:t>
              </a: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5003800" y="4529161"/>
              <a:ext cx="425456" cy="471476"/>
            </a:xfrm>
            <a:custGeom>
              <a:avLst/>
              <a:gdLst>
                <a:gd name="T0" fmla="*/ 304 w 304"/>
                <a:gd name="T1" fmla="*/ 349 h 349"/>
                <a:gd name="T2" fmla="*/ 0 w 304"/>
                <a:gd name="T3" fmla="*/ 0 h 349"/>
                <a:gd name="T4" fmla="*/ 0 60000 65536"/>
                <a:gd name="T5" fmla="*/ 0 60000 65536"/>
                <a:gd name="T6" fmla="*/ 0 w 304"/>
                <a:gd name="T7" fmla="*/ 0 h 349"/>
                <a:gd name="T8" fmla="*/ 304 w 304"/>
                <a:gd name="T9" fmla="*/ 349 h 3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349">
                  <a:moveTo>
                    <a:pt x="304" y="349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2143108" y="5429264"/>
            <a:ext cx="4000528" cy="36932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91435" tIns="45718" rIns="91435" bIns="45718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各种求解方法的特点和差别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72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00100" y="64291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E={(a,b),(a,e),(a,c),(b,e),(c,f),(f,d),(e,d)}</a:t>
            </a:r>
            <a:endParaRPr lang="zh-CN" altLang="en-US" sz="2000"/>
          </a:p>
        </p:txBody>
      </p:sp>
      <p:grpSp>
        <p:nvGrpSpPr>
          <p:cNvPr id="2" name="组合 36"/>
          <p:cNvGrpSpPr/>
          <p:nvPr/>
        </p:nvGrpSpPr>
        <p:grpSpPr>
          <a:xfrm>
            <a:off x="1285852" y="1214422"/>
            <a:ext cx="3429024" cy="2071702"/>
            <a:chOff x="1285852" y="857232"/>
            <a:chExt cx="3429024" cy="2071702"/>
          </a:xfrm>
        </p:grpSpPr>
        <p:sp>
          <p:nvSpPr>
            <p:cNvPr id="3" name="椭圆 2"/>
            <p:cNvSpPr/>
            <p:nvPr/>
          </p:nvSpPr>
          <p:spPr>
            <a:xfrm>
              <a:off x="128585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57422" y="85723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5742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7422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286248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687428" y="1035828"/>
              <a:ext cx="634275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" idx="6"/>
              <a:endCxn id="5" idx="2"/>
            </p:cNvCxnSpPr>
            <p:nvPr/>
          </p:nvCxnSpPr>
          <p:spPr>
            <a:xfrm>
              <a:off x="1714480" y="1857364"/>
              <a:ext cx="642942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6" idx="2"/>
            </p:cNvCxnSpPr>
            <p:nvPr/>
          </p:nvCxnSpPr>
          <p:spPr>
            <a:xfrm rot="16200000" flipH="1">
              <a:off x="1651709" y="2008906"/>
              <a:ext cx="705713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7" idx="2"/>
            </p:cNvCxnSpPr>
            <p:nvPr/>
          </p:nvCxnSpPr>
          <p:spPr>
            <a:xfrm>
              <a:off x="2786050" y="2714620"/>
              <a:ext cx="50006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8" idx="2"/>
            </p:cNvCxnSpPr>
            <p:nvPr/>
          </p:nvCxnSpPr>
          <p:spPr>
            <a:xfrm>
              <a:off x="3714744" y="2714620"/>
              <a:ext cx="57150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6"/>
              <a:endCxn id="8" idx="1"/>
            </p:cNvCxnSpPr>
            <p:nvPr/>
          </p:nvCxnSpPr>
          <p:spPr>
            <a:xfrm>
              <a:off x="2786050" y="1857364"/>
              <a:ext cx="1562969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右弧形箭头 21"/>
            <p:cNvSpPr/>
            <p:nvPr/>
          </p:nvSpPr>
          <p:spPr>
            <a:xfrm>
              <a:off x="3428992" y="857232"/>
              <a:ext cx="285752" cy="642942"/>
            </a:xfrm>
            <a:prstGeom prst="curved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>
              <a:stCxn id="4" idx="4"/>
              <a:endCxn id="5" idx="0"/>
            </p:cNvCxnSpPr>
            <p:nvPr/>
          </p:nvCxnSpPr>
          <p:spPr>
            <a:xfrm rot="5400000">
              <a:off x="2393141" y="1464455"/>
              <a:ext cx="35719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/>
          <p:cNvGrpSpPr/>
          <p:nvPr/>
        </p:nvGrpSpPr>
        <p:grpSpPr>
          <a:xfrm>
            <a:off x="1285852" y="857232"/>
            <a:ext cx="3429024" cy="2071702"/>
            <a:chOff x="1285852" y="857232"/>
            <a:chExt cx="3429024" cy="2071702"/>
          </a:xfrm>
        </p:grpSpPr>
        <p:sp>
          <p:nvSpPr>
            <p:cNvPr id="3" name="椭圆 2"/>
            <p:cNvSpPr/>
            <p:nvPr/>
          </p:nvSpPr>
          <p:spPr>
            <a:xfrm>
              <a:off x="128585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57422" y="85723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5742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7422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286248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687428" y="1035828"/>
              <a:ext cx="634275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" idx="6"/>
              <a:endCxn id="5" idx="2"/>
            </p:cNvCxnSpPr>
            <p:nvPr/>
          </p:nvCxnSpPr>
          <p:spPr>
            <a:xfrm>
              <a:off x="1714480" y="1857364"/>
              <a:ext cx="642942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6" idx="2"/>
            </p:cNvCxnSpPr>
            <p:nvPr/>
          </p:nvCxnSpPr>
          <p:spPr>
            <a:xfrm rot="16200000" flipH="1">
              <a:off x="1651709" y="2008906"/>
              <a:ext cx="705713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7" idx="2"/>
            </p:cNvCxnSpPr>
            <p:nvPr/>
          </p:nvCxnSpPr>
          <p:spPr>
            <a:xfrm>
              <a:off x="2786050" y="2714620"/>
              <a:ext cx="50006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8" idx="2"/>
            </p:cNvCxnSpPr>
            <p:nvPr/>
          </p:nvCxnSpPr>
          <p:spPr>
            <a:xfrm>
              <a:off x="3714744" y="2714620"/>
              <a:ext cx="57150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6"/>
              <a:endCxn id="8" idx="1"/>
            </p:cNvCxnSpPr>
            <p:nvPr/>
          </p:nvCxnSpPr>
          <p:spPr>
            <a:xfrm>
              <a:off x="2786050" y="1857364"/>
              <a:ext cx="1562969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" idx="4"/>
              <a:endCxn id="5" idx="0"/>
            </p:cNvCxnSpPr>
            <p:nvPr/>
          </p:nvCxnSpPr>
          <p:spPr>
            <a:xfrm rot="5400000">
              <a:off x="2393141" y="1464455"/>
              <a:ext cx="35719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14348" y="3429000"/>
            <a:ext cx="35598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a，b，e，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，d，f</a:t>
            </a:r>
            <a:endParaRPr lang="zh-CN" altLang="en-US" sz="200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643042" y="1000108"/>
            <a:ext cx="642942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>
            <a:off x="2465373" y="146445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00430" y="1500174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下一个访问顶点是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不可能是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c</a:t>
            </a:r>
            <a:endParaRPr lang="zh-CN" altLang="en-US" sz="200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827992" y="1756430"/>
            <a:ext cx="1643074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5|2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5|2.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</TotalTime>
  <Words>4606</Words>
  <Application>Microsoft Office PowerPoint</Application>
  <PresentationFormat>全屏显示(4:3)</PresentationFormat>
  <Paragraphs>1040</Paragraphs>
  <Slides>72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1238</cp:revision>
  <dcterms:created xsi:type="dcterms:W3CDTF">2004-10-20T02:22:59Z</dcterms:created>
  <dcterms:modified xsi:type="dcterms:W3CDTF">2021-10-10T06:36:45Z</dcterms:modified>
</cp:coreProperties>
</file>