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sldIdLst>
    <p:sldId id="293" r:id="rId2"/>
    <p:sldId id="429" r:id="rId3"/>
    <p:sldId id="440" r:id="rId4"/>
    <p:sldId id="294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CC00CC"/>
    <a:srgbClr val="339933"/>
    <a:srgbClr val="0000CC"/>
    <a:srgbClr val="DDDDDD"/>
    <a:srgbClr val="C0C0C0"/>
    <a:srgbClr val="D1DCBE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5" autoAdjust="0"/>
    <p:restoredTop sz="94635" autoAdjust="0"/>
  </p:normalViewPr>
  <p:slideViewPr>
    <p:cSldViewPr>
      <p:cViewPr varScale="1">
        <p:scale>
          <a:sx n="100" d="100"/>
          <a:sy n="100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C9047-42F2-4457-BC49-307B03411448}" type="datetimeFigureOut">
              <a:rPr lang="zh-CN" altLang="en-US" smtClean="0"/>
              <a:pPr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6CEC0-60F0-4EF9-B3BA-288511D71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6CEC0-60F0-4EF9-B3BA-288511D71C7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6CEC0-60F0-4EF9-B3BA-288511D71C7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6CEC0-60F0-4EF9-B3BA-288511D71C7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6CEC0-60F0-4EF9-B3BA-288511D71C7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6CEC0-60F0-4EF9-B3BA-288511D71C7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6CEC0-60F0-4EF9-B3BA-288511D71C7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BCC11-6BA9-4174-A340-F54BF803CDE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BCC11-6BA9-4174-A340-F54BF803CDE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0590163-6BCD-44DC-87CD-722996653960}" type="slidenum">
              <a:rPr lang="en-US" altLang="zh-CN" smtClean="0"/>
              <a:pPr/>
              <a:t>‹#›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59DF-6273-474D-9272-A7EF1F1712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57158" y="2000240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一个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连通图的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生成树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是一个极小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子图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，它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含有图中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全部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个顶点和构成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一棵树的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条边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41987" name="Text Box 3" descr="再生纸"/>
          <p:cNvSpPr txBox="1">
            <a:spLocks noChangeArrowheads="1"/>
          </p:cNvSpPr>
          <p:nvPr/>
        </p:nvSpPr>
        <p:spPr bwMode="auto">
          <a:xfrm>
            <a:off x="500034" y="1214422"/>
            <a:ext cx="3500462" cy="514738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8.4.1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生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成树的概念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5286388"/>
            <a:ext cx="6572296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命题：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如果在一棵生成树上添加一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条边，必定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构成一个环。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142976" y="2897212"/>
            <a:ext cx="2376488" cy="2016125"/>
            <a:chOff x="1142976" y="2555883"/>
            <a:chExt cx="2376488" cy="2016125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719239" y="255588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" name="Oval 32"/>
            <p:cNvSpPr>
              <a:spLocks noChangeArrowheads="1"/>
            </p:cNvSpPr>
            <p:nvPr/>
          </p:nvSpPr>
          <p:spPr bwMode="auto">
            <a:xfrm>
              <a:off x="2282811" y="338456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1142976" y="342107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34"/>
            <p:cNvSpPr>
              <a:spLocks noChangeArrowheads="1"/>
            </p:cNvSpPr>
            <p:nvPr/>
          </p:nvSpPr>
          <p:spPr bwMode="auto">
            <a:xfrm>
              <a:off x="1792264" y="414020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35"/>
            <p:cNvSpPr>
              <a:spLocks noChangeArrowheads="1"/>
            </p:cNvSpPr>
            <p:nvPr/>
          </p:nvSpPr>
          <p:spPr bwMode="auto">
            <a:xfrm>
              <a:off x="2727301" y="413704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5" name="Oval 37"/>
            <p:cNvSpPr>
              <a:spLocks noChangeArrowheads="1"/>
            </p:cNvSpPr>
            <p:nvPr/>
          </p:nvSpPr>
          <p:spPr bwMode="auto">
            <a:xfrm>
              <a:off x="3159101" y="334804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379452" y="2913073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>
              <a:stCxn id="11" idx="5"/>
              <a:endCxn id="12" idx="1"/>
            </p:cNvCxnSpPr>
            <p:nvPr/>
          </p:nvCxnSpPr>
          <p:spPr>
            <a:xfrm rot="16200000" flipH="1">
              <a:off x="1440897" y="3799302"/>
              <a:ext cx="413809" cy="39447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9" idx="5"/>
              <a:endCxn id="10" idx="1"/>
            </p:cNvCxnSpPr>
            <p:nvPr/>
          </p:nvCxnSpPr>
          <p:spPr>
            <a:xfrm rot="16200000" flipH="1">
              <a:off x="1919528" y="3031746"/>
              <a:ext cx="523356" cy="30875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1" idx="6"/>
              <a:endCxn id="10" idx="2"/>
            </p:cNvCxnSpPr>
            <p:nvPr/>
          </p:nvCxnSpPr>
          <p:spPr>
            <a:xfrm flipV="1">
              <a:off x="1503339" y="3600467"/>
              <a:ext cx="779472" cy="3650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6"/>
              <a:endCxn id="15" idx="2"/>
            </p:cNvCxnSpPr>
            <p:nvPr/>
          </p:nvCxnSpPr>
          <p:spPr>
            <a:xfrm flipV="1">
              <a:off x="2643174" y="3563946"/>
              <a:ext cx="515927" cy="3652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0" idx="5"/>
              <a:endCxn id="13" idx="1"/>
            </p:cNvCxnSpPr>
            <p:nvPr/>
          </p:nvCxnSpPr>
          <p:spPr>
            <a:xfrm rot="16200000" flipH="1">
              <a:off x="2461661" y="3881869"/>
              <a:ext cx="447152" cy="18967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2" idx="6"/>
              <a:endCxn id="13" idx="2"/>
            </p:cNvCxnSpPr>
            <p:nvPr/>
          </p:nvCxnSpPr>
          <p:spPr>
            <a:xfrm flipV="1">
              <a:off x="2152627" y="4352947"/>
              <a:ext cx="574674" cy="31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9" idx="6"/>
              <a:endCxn id="15" idx="1"/>
            </p:cNvCxnSpPr>
            <p:nvPr/>
          </p:nvCxnSpPr>
          <p:spPr>
            <a:xfrm>
              <a:off x="2079602" y="2771783"/>
              <a:ext cx="1132273" cy="63949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410222" y="2913073"/>
            <a:ext cx="2376488" cy="2016125"/>
            <a:chOff x="5410222" y="2571744"/>
            <a:chExt cx="2376488" cy="2016125"/>
          </a:xfrm>
        </p:grpSpPr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986485" y="257174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6550057" y="340042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5410222" y="343693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6059510" y="415606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6994547" y="415290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7426347" y="336390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5646698" y="2928934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1" name="直接连接符 40"/>
            <p:cNvCxnSpPr>
              <a:stCxn id="36" idx="5"/>
              <a:endCxn id="37" idx="1"/>
            </p:cNvCxnSpPr>
            <p:nvPr/>
          </p:nvCxnSpPr>
          <p:spPr>
            <a:xfrm rot="16200000" flipH="1">
              <a:off x="5708143" y="3815163"/>
              <a:ext cx="413809" cy="39447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5" idx="6"/>
              <a:endCxn id="39" idx="2"/>
            </p:cNvCxnSpPr>
            <p:nvPr/>
          </p:nvCxnSpPr>
          <p:spPr>
            <a:xfrm flipV="1">
              <a:off x="6910420" y="3579807"/>
              <a:ext cx="515927" cy="3652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5" idx="5"/>
              <a:endCxn id="38" idx="1"/>
            </p:cNvCxnSpPr>
            <p:nvPr/>
          </p:nvCxnSpPr>
          <p:spPr>
            <a:xfrm rot="16200000" flipH="1">
              <a:off x="6728907" y="3897730"/>
              <a:ext cx="447152" cy="18967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4" idx="6"/>
              <a:endCxn id="39" idx="1"/>
            </p:cNvCxnSpPr>
            <p:nvPr/>
          </p:nvCxnSpPr>
          <p:spPr>
            <a:xfrm>
              <a:off x="6346848" y="2787644"/>
              <a:ext cx="1132273" cy="63949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643306" y="3341701"/>
            <a:ext cx="1643074" cy="642942"/>
            <a:chOff x="3643306" y="3000372"/>
            <a:chExt cx="1643074" cy="642942"/>
          </a:xfrm>
        </p:grpSpPr>
        <p:sp>
          <p:nvSpPr>
            <p:cNvPr id="48" name="右箭头 47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43306" y="300037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一棵生成树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42" name="Text Box 15" descr="信纸"/>
          <p:cNvSpPr txBox="1">
            <a:spLocks noChangeArrowheads="1"/>
          </p:cNvSpPr>
          <p:nvPr/>
        </p:nvSpPr>
        <p:spPr bwMode="auto">
          <a:xfrm>
            <a:off x="2214546" y="357166"/>
            <a:ext cx="485778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8.4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生成树和最小生成树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普里姆算法求解最小生成树的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1877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957584"/>
            <a:ext cx="9350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Prim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示例演示（起点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1214414" y="1238254"/>
            <a:ext cx="2827607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33358 w 3148008"/>
              <a:gd name="connsiteY0" fmla="*/ 1100667 h 2762250"/>
              <a:gd name="connsiteX1" fmla="*/ 1287458 w 3148008"/>
              <a:gd name="connsiteY1" fmla="*/ 1240367 h 2762250"/>
              <a:gd name="connsiteX2" fmla="*/ 1897058 w 3148008"/>
              <a:gd name="connsiteY2" fmla="*/ 211667 h 2762250"/>
              <a:gd name="connsiteX3" fmla="*/ 2366958 w 3148008"/>
              <a:gd name="connsiteY3" fmla="*/ 110067 h 2762250"/>
              <a:gd name="connsiteX4" fmla="*/ 2824158 w 3148008"/>
              <a:gd name="connsiteY4" fmla="*/ 872067 h 2762250"/>
              <a:gd name="connsiteX5" fmla="*/ 2989258 w 3148008"/>
              <a:gd name="connsiteY5" fmla="*/ 1735667 h 2762250"/>
              <a:gd name="connsiteX6" fmla="*/ 1871658 w 3148008"/>
              <a:gd name="connsiteY6" fmla="*/ 2637367 h 2762250"/>
              <a:gd name="connsiteX7" fmla="*/ 563558 w 3148008"/>
              <a:gd name="connsiteY7" fmla="*/ 2484967 h 2762250"/>
              <a:gd name="connsiteX8" fmla="*/ 55558 w 3148008"/>
              <a:gd name="connsiteY8" fmla="*/ 1735667 h 2762250"/>
              <a:gd name="connsiteX9" fmla="*/ 896906 w 3148008"/>
              <a:gd name="connsiteY9" fmla="*/ 1588009 h 2762250"/>
              <a:gd name="connsiteX0" fmla="*/ 0 w 2914650"/>
              <a:gd name="connsiteY0" fmla="*/ 1100667 h 2762250"/>
              <a:gd name="connsiteX1" fmla="*/ 1054100 w 2914650"/>
              <a:gd name="connsiteY1" fmla="*/ 1240367 h 2762250"/>
              <a:gd name="connsiteX2" fmla="*/ 1663700 w 2914650"/>
              <a:gd name="connsiteY2" fmla="*/ 211667 h 2762250"/>
              <a:gd name="connsiteX3" fmla="*/ 2133600 w 2914650"/>
              <a:gd name="connsiteY3" fmla="*/ 110067 h 2762250"/>
              <a:gd name="connsiteX4" fmla="*/ 2590800 w 2914650"/>
              <a:gd name="connsiteY4" fmla="*/ 872067 h 2762250"/>
              <a:gd name="connsiteX5" fmla="*/ 2755900 w 2914650"/>
              <a:gd name="connsiteY5" fmla="*/ 1735667 h 2762250"/>
              <a:gd name="connsiteX6" fmla="*/ 1638300 w 2914650"/>
              <a:gd name="connsiteY6" fmla="*/ 2637367 h 2762250"/>
              <a:gd name="connsiteX7" fmla="*/ 330200 w 2914650"/>
              <a:gd name="connsiteY7" fmla="*/ 2484967 h 2762250"/>
              <a:gd name="connsiteX8" fmla="*/ 179358 w 2914650"/>
              <a:gd name="connsiteY8" fmla="*/ 2092833 h 2762250"/>
              <a:gd name="connsiteX9" fmla="*/ 663548 w 2914650"/>
              <a:gd name="connsiteY9" fmla="*/ 1588009 h 2762250"/>
              <a:gd name="connsiteX0" fmla="*/ 484429 w 2827607"/>
              <a:gd name="connsiteY0" fmla="*/ 1100667 h 2762250"/>
              <a:gd name="connsiteX1" fmla="*/ 967057 w 2827607"/>
              <a:gd name="connsiteY1" fmla="*/ 1240367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100667 h 2762250"/>
              <a:gd name="connsiteX1" fmla="*/ 967057 w 2827607"/>
              <a:gd name="connsiteY1" fmla="*/ 883153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529271 h 2762250"/>
              <a:gd name="connsiteX1" fmla="*/ 967057 w 2827607"/>
              <a:gd name="connsiteY1" fmla="*/ 883153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433597 w 2827607"/>
              <a:gd name="connsiteY10" fmla="*/ 1588009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27607" h="2762250">
                <a:moveTo>
                  <a:pt x="484429" y="1529271"/>
                </a:moveTo>
                <a:cubicBezTo>
                  <a:pt x="485496" y="1529804"/>
                  <a:pt x="410395" y="1640153"/>
                  <a:pt x="490833" y="1532467"/>
                </a:cubicBezTo>
                <a:cubicBezTo>
                  <a:pt x="571271" y="1424781"/>
                  <a:pt x="786086" y="1103286"/>
                  <a:pt x="967057" y="883153"/>
                </a:cubicBezTo>
                <a:cubicBezTo>
                  <a:pt x="1148028" y="663020"/>
                  <a:pt x="1396740" y="340515"/>
                  <a:pt x="1576657" y="211667"/>
                </a:cubicBezTo>
                <a:cubicBezTo>
                  <a:pt x="1756574" y="82819"/>
                  <a:pt x="1892041" y="0"/>
                  <a:pt x="2046557" y="110067"/>
                </a:cubicBezTo>
                <a:cubicBezTo>
                  <a:pt x="2201073" y="220134"/>
                  <a:pt x="2400040" y="601134"/>
                  <a:pt x="2503757" y="872067"/>
                </a:cubicBezTo>
                <a:cubicBezTo>
                  <a:pt x="2607474" y="1143000"/>
                  <a:pt x="2827607" y="1441450"/>
                  <a:pt x="2668857" y="1735667"/>
                </a:cubicBezTo>
                <a:cubicBezTo>
                  <a:pt x="2510107" y="2029884"/>
                  <a:pt x="1955540" y="2512484"/>
                  <a:pt x="1551257" y="2637367"/>
                </a:cubicBezTo>
                <a:cubicBezTo>
                  <a:pt x="1146974" y="2762250"/>
                  <a:pt x="486314" y="2575723"/>
                  <a:pt x="243157" y="2484967"/>
                </a:cubicBezTo>
                <a:cubicBezTo>
                  <a:pt x="0" y="2394211"/>
                  <a:pt x="60575" y="2242326"/>
                  <a:pt x="92315" y="2092833"/>
                </a:cubicBezTo>
                <a:cubicBezTo>
                  <a:pt x="124055" y="1943340"/>
                  <a:pt x="338347" y="1795442"/>
                  <a:pt x="433597" y="1588009"/>
                </a:cubicBezTo>
              </a:path>
            </a:pathLst>
          </a:custGeom>
          <a:solidFill>
            <a:schemeClr val="accent5">
              <a:lumMod val="40000"/>
              <a:lumOff val="60000"/>
              <a:alpha val="48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2928958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5}</a:t>
            </a:r>
            <a:endParaRPr lang="en-US" altLang="zh-CN" sz="20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57224" y="1230839"/>
            <a:ext cx="1426633" cy="176953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633" h="1769533">
                <a:moveTo>
                  <a:pt x="791633" y="101600"/>
                </a:moveTo>
                <a:cubicBezTo>
                  <a:pt x="637116" y="110067"/>
                  <a:pt x="579966" y="133350"/>
                  <a:pt x="461433" y="292100"/>
                </a:cubicBezTo>
                <a:cubicBezTo>
                  <a:pt x="342900" y="450850"/>
                  <a:pt x="143933" y="842433"/>
                  <a:pt x="80433" y="1054100"/>
                </a:cubicBezTo>
                <a:cubicBezTo>
                  <a:pt x="16933" y="1265767"/>
                  <a:pt x="0" y="1479550"/>
                  <a:pt x="80433" y="1562100"/>
                </a:cubicBezTo>
                <a:cubicBezTo>
                  <a:pt x="160866" y="1644650"/>
                  <a:pt x="345016" y="1769533"/>
                  <a:pt x="563033" y="1549400"/>
                </a:cubicBezTo>
                <a:cubicBezTo>
                  <a:pt x="781050" y="1329267"/>
                  <a:pt x="1350433" y="482600"/>
                  <a:pt x="1388533" y="241300"/>
                </a:cubicBezTo>
                <a:cubicBezTo>
                  <a:pt x="1426633" y="0"/>
                  <a:pt x="946150" y="93133"/>
                  <a:pt x="791633" y="1016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48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10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50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0" grpId="0" animBg="1"/>
      <p:bldP spid="55" grpId="0" animBg="1"/>
      <p:bldP spid="45121" grpId="0"/>
      <p:bldP spid="46" grpId="0" animBg="1"/>
      <p:bldP spid="47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Prim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示例演示（起点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2928958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4}</a:t>
            </a:r>
            <a:endParaRPr lang="en-US" altLang="zh-CN" sz="20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50900" y="1293832"/>
            <a:ext cx="1458113" cy="2206606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" fmla="*/ 910691 w 1614456"/>
              <a:gd name="connsiteY0" fmla="*/ 220659 h 2602948"/>
              <a:gd name="connsiteX1" fmla="*/ 580491 w 1614456"/>
              <a:gd name="connsiteY1" fmla="*/ 411159 h 2602948"/>
              <a:gd name="connsiteX2" fmla="*/ 199491 w 1614456"/>
              <a:gd name="connsiteY2" fmla="*/ 1173159 h 2602948"/>
              <a:gd name="connsiteX3" fmla="*/ 199491 w 1614456"/>
              <a:gd name="connsiteY3" fmla="*/ 1681159 h 2602948"/>
              <a:gd name="connsiteX4" fmla="*/ 1396439 w 1614456"/>
              <a:gd name="connsiteY4" fmla="*/ 2382815 h 2602948"/>
              <a:gd name="connsiteX5" fmla="*/ 1507591 w 1614456"/>
              <a:gd name="connsiteY5" fmla="*/ 360359 h 2602948"/>
              <a:gd name="connsiteX6" fmla="*/ 910691 w 1614456"/>
              <a:gd name="connsiteY6" fmla="*/ 220659 h 2602948"/>
              <a:gd name="connsiteX0" fmla="*/ 910691 w 1563385"/>
              <a:gd name="connsiteY0" fmla="*/ 19050 h 2265873"/>
              <a:gd name="connsiteX1" fmla="*/ 580491 w 1563385"/>
              <a:gd name="connsiteY1" fmla="*/ 209550 h 2265873"/>
              <a:gd name="connsiteX2" fmla="*/ 199491 w 1563385"/>
              <a:gd name="connsiteY2" fmla="*/ 971550 h 2265873"/>
              <a:gd name="connsiteX3" fmla="*/ 199491 w 1563385"/>
              <a:gd name="connsiteY3" fmla="*/ 1479550 h 2265873"/>
              <a:gd name="connsiteX4" fmla="*/ 1396439 w 1563385"/>
              <a:gd name="connsiteY4" fmla="*/ 2181206 h 2265873"/>
              <a:gd name="connsiteX5" fmla="*/ 1201168 w 1563385"/>
              <a:gd name="connsiteY5" fmla="*/ 971550 h 2265873"/>
              <a:gd name="connsiteX6" fmla="*/ 1507591 w 1563385"/>
              <a:gd name="connsiteY6" fmla="*/ 158750 h 2265873"/>
              <a:gd name="connsiteX7" fmla="*/ 910691 w 1563385"/>
              <a:gd name="connsiteY7" fmla="*/ 19050 h 2265873"/>
              <a:gd name="connsiteX0" fmla="*/ 812800 w 1458113"/>
              <a:gd name="connsiteY0" fmla="*/ 19050 h 2346306"/>
              <a:gd name="connsiteX1" fmla="*/ 482600 w 1458113"/>
              <a:gd name="connsiteY1" fmla="*/ 209550 h 2346306"/>
              <a:gd name="connsiteX2" fmla="*/ 101600 w 1458113"/>
              <a:gd name="connsiteY2" fmla="*/ 971550 h 2346306"/>
              <a:gd name="connsiteX3" fmla="*/ 101600 w 1458113"/>
              <a:gd name="connsiteY3" fmla="*/ 1479550 h 2346306"/>
              <a:gd name="connsiteX4" fmla="*/ 711200 w 1458113"/>
              <a:gd name="connsiteY4" fmla="*/ 1962150 h 2346306"/>
              <a:gd name="connsiteX5" fmla="*/ 1298548 w 1458113"/>
              <a:gd name="connsiteY5" fmla="*/ 2181206 h 2346306"/>
              <a:gd name="connsiteX6" fmla="*/ 1103277 w 1458113"/>
              <a:gd name="connsiteY6" fmla="*/ 971550 h 2346306"/>
              <a:gd name="connsiteX7" fmla="*/ 1409700 w 1458113"/>
              <a:gd name="connsiteY7" fmla="*/ 158750 h 2346306"/>
              <a:gd name="connsiteX8" fmla="*/ 812800 w 1458113"/>
              <a:gd name="connsiteY8" fmla="*/ 19050 h 2346306"/>
              <a:gd name="connsiteX0" fmla="*/ 812800 w 1458113"/>
              <a:gd name="connsiteY0" fmla="*/ 19050 h 2206606"/>
              <a:gd name="connsiteX1" fmla="*/ 482600 w 1458113"/>
              <a:gd name="connsiteY1" fmla="*/ 209550 h 2206606"/>
              <a:gd name="connsiteX2" fmla="*/ 101600 w 1458113"/>
              <a:gd name="connsiteY2" fmla="*/ 971550 h 2206606"/>
              <a:gd name="connsiteX3" fmla="*/ 101600 w 1458113"/>
              <a:gd name="connsiteY3" fmla="*/ 1479550 h 2206606"/>
              <a:gd name="connsiteX4" fmla="*/ 711200 w 1458113"/>
              <a:gd name="connsiteY4" fmla="*/ 1962150 h 2206606"/>
              <a:gd name="connsiteX5" fmla="*/ 1298548 w 1458113"/>
              <a:gd name="connsiteY5" fmla="*/ 2181206 h 2206606"/>
              <a:gd name="connsiteX6" fmla="*/ 1387444 w 1458113"/>
              <a:gd name="connsiteY6" fmla="*/ 1809749 h 2206606"/>
              <a:gd name="connsiteX7" fmla="*/ 1103277 w 1458113"/>
              <a:gd name="connsiteY7" fmla="*/ 971550 h 2206606"/>
              <a:gd name="connsiteX8" fmla="*/ 1409700 w 1458113"/>
              <a:gd name="connsiteY8" fmla="*/ 158750 h 2206606"/>
              <a:gd name="connsiteX9" fmla="*/ 812800 w 1458113"/>
              <a:gd name="connsiteY9" fmla="*/ 19050 h 220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8113" h="2206606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314450"/>
                  <a:pt x="101600" y="1479550"/>
                </a:cubicBezTo>
                <a:cubicBezTo>
                  <a:pt x="203200" y="1644650"/>
                  <a:pt x="511709" y="1845207"/>
                  <a:pt x="711200" y="1962150"/>
                </a:cubicBezTo>
                <a:cubicBezTo>
                  <a:pt x="910691" y="2079093"/>
                  <a:pt x="1185841" y="2206606"/>
                  <a:pt x="1298548" y="2181206"/>
                </a:cubicBezTo>
                <a:cubicBezTo>
                  <a:pt x="1411255" y="2155806"/>
                  <a:pt x="1419989" y="2011358"/>
                  <a:pt x="1387444" y="1809749"/>
                </a:cubicBezTo>
                <a:cubicBezTo>
                  <a:pt x="1354899" y="1608140"/>
                  <a:pt x="1099568" y="1246716"/>
                  <a:pt x="1103277" y="971550"/>
                </a:cubicBezTo>
                <a:cubicBezTo>
                  <a:pt x="1106986" y="696384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1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179103" y="1134007"/>
            <a:ext cx="1678517" cy="2652183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17" h="2652183">
                <a:moveTo>
                  <a:pt x="825500" y="48683"/>
                </a:moveTo>
                <a:cubicBezTo>
                  <a:pt x="620183" y="97366"/>
                  <a:pt x="385233" y="469900"/>
                  <a:pt x="254000" y="658283"/>
                </a:cubicBezTo>
                <a:cubicBezTo>
                  <a:pt x="122767" y="846666"/>
                  <a:pt x="0" y="920750"/>
                  <a:pt x="38100" y="1178983"/>
                </a:cubicBezTo>
                <a:cubicBezTo>
                  <a:pt x="76200" y="1437216"/>
                  <a:pt x="319617" y="1987550"/>
                  <a:pt x="482600" y="2207683"/>
                </a:cubicBezTo>
                <a:cubicBezTo>
                  <a:pt x="645583" y="2427816"/>
                  <a:pt x="829733" y="2652183"/>
                  <a:pt x="1016000" y="2499783"/>
                </a:cubicBezTo>
                <a:cubicBezTo>
                  <a:pt x="1202267" y="2347383"/>
                  <a:pt x="1521883" y="1648883"/>
                  <a:pt x="1600200" y="1293283"/>
                </a:cubicBezTo>
                <a:cubicBezTo>
                  <a:pt x="1678517" y="937683"/>
                  <a:pt x="1615017" y="573616"/>
                  <a:pt x="1485900" y="366183"/>
                </a:cubicBezTo>
                <a:cubicBezTo>
                  <a:pt x="1356783" y="158750"/>
                  <a:pt x="1030817" y="0"/>
                  <a:pt x="825500" y="4868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11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nimBg="1"/>
      <p:bldP spid="45121" grpId="0"/>
      <p:bldP spid="47" grpId="0" animBg="1"/>
      <p:bldP spid="48" grpId="0" animBg="1"/>
      <p:bldP spid="50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68630" y="271462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425688" y="12858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Prim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示例演示（起点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2928958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3}</a:t>
            </a:r>
            <a:endParaRPr lang="en-US" altLang="zh-CN" sz="20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50901" y="1345657"/>
            <a:ext cx="2456891" cy="229338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" fmla="*/ 910691 w 1614456"/>
              <a:gd name="connsiteY0" fmla="*/ 220659 h 2602948"/>
              <a:gd name="connsiteX1" fmla="*/ 580491 w 1614456"/>
              <a:gd name="connsiteY1" fmla="*/ 411159 h 2602948"/>
              <a:gd name="connsiteX2" fmla="*/ 199491 w 1614456"/>
              <a:gd name="connsiteY2" fmla="*/ 1173159 h 2602948"/>
              <a:gd name="connsiteX3" fmla="*/ 199491 w 1614456"/>
              <a:gd name="connsiteY3" fmla="*/ 1681159 h 2602948"/>
              <a:gd name="connsiteX4" fmla="*/ 1396439 w 1614456"/>
              <a:gd name="connsiteY4" fmla="*/ 2382815 h 2602948"/>
              <a:gd name="connsiteX5" fmla="*/ 1507591 w 1614456"/>
              <a:gd name="connsiteY5" fmla="*/ 360359 h 2602948"/>
              <a:gd name="connsiteX6" fmla="*/ 910691 w 1614456"/>
              <a:gd name="connsiteY6" fmla="*/ 220659 h 2602948"/>
              <a:gd name="connsiteX0" fmla="*/ 910691 w 1563385"/>
              <a:gd name="connsiteY0" fmla="*/ 19050 h 2265873"/>
              <a:gd name="connsiteX1" fmla="*/ 580491 w 1563385"/>
              <a:gd name="connsiteY1" fmla="*/ 209550 h 2265873"/>
              <a:gd name="connsiteX2" fmla="*/ 199491 w 1563385"/>
              <a:gd name="connsiteY2" fmla="*/ 971550 h 2265873"/>
              <a:gd name="connsiteX3" fmla="*/ 199491 w 1563385"/>
              <a:gd name="connsiteY3" fmla="*/ 1479550 h 2265873"/>
              <a:gd name="connsiteX4" fmla="*/ 1396439 w 1563385"/>
              <a:gd name="connsiteY4" fmla="*/ 2181206 h 2265873"/>
              <a:gd name="connsiteX5" fmla="*/ 1201168 w 1563385"/>
              <a:gd name="connsiteY5" fmla="*/ 971550 h 2265873"/>
              <a:gd name="connsiteX6" fmla="*/ 1507591 w 1563385"/>
              <a:gd name="connsiteY6" fmla="*/ 158750 h 2265873"/>
              <a:gd name="connsiteX7" fmla="*/ 910691 w 1563385"/>
              <a:gd name="connsiteY7" fmla="*/ 19050 h 2265873"/>
              <a:gd name="connsiteX0" fmla="*/ 812800 w 1458113"/>
              <a:gd name="connsiteY0" fmla="*/ 19050 h 2346306"/>
              <a:gd name="connsiteX1" fmla="*/ 482600 w 1458113"/>
              <a:gd name="connsiteY1" fmla="*/ 209550 h 2346306"/>
              <a:gd name="connsiteX2" fmla="*/ 101600 w 1458113"/>
              <a:gd name="connsiteY2" fmla="*/ 971550 h 2346306"/>
              <a:gd name="connsiteX3" fmla="*/ 101600 w 1458113"/>
              <a:gd name="connsiteY3" fmla="*/ 1479550 h 2346306"/>
              <a:gd name="connsiteX4" fmla="*/ 711200 w 1458113"/>
              <a:gd name="connsiteY4" fmla="*/ 1962150 h 2346306"/>
              <a:gd name="connsiteX5" fmla="*/ 1298548 w 1458113"/>
              <a:gd name="connsiteY5" fmla="*/ 2181206 h 2346306"/>
              <a:gd name="connsiteX6" fmla="*/ 1103277 w 1458113"/>
              <a:gd name="connsiteY6" fmla="*/ 971550 h 2346306"/>
              <a:gd name="connsiteX7" fmla="*/ 1409700 w 1458113"/>
              <a:gd name="connsiteY7" fmla="*/ 158750 h 2346306"/>
              <a:gd name="connsiteX8" fmla="*/ 812800 w 1458113"/>
              <a:gd name="connsiteY8" fmla="*/ 19050 h 2346306"/>
              <a:gd name="connsiteX0" fmla="*/ 812800 w 1458113"/>
              <a:gd name="connsiteY0" fmla="*/ 19050 h 2206606"/>
              <a:gd name="connsiteX1" fmla="*/ 482600 w 1458113"/>
              <a:gd name="connsiteY1" fmla="*/ 209550 h 2206606"/>
              <a:gd name="connsiteX2" fmla="*/ 101600 w 1458113"/>
              <a:gd name="connsiteY2" fmla="*/ 971550 h 2206606"/>
              <a:gd name="connsiteX3" fmla="*/ 101600 w 1458113"/>
              <a:gd name="connsiteY3" fmla="*/ 1479550 h 2206606"/>
              <a:gd name="connsiteX4" fmla="*/ 711200 w 1458113"/>
              <a:gd name="connsiteY4" fmla="*/ 1962150 h 2206606"/>
              <a:gd name="connsiteX5" fmla="*/ 1298548 w 1458113"/>
              <a:gd name="connsiteY5" fmla="*/ 2181206 h 2206606"/>
              <a:gd name="connsiteX6" fmla="*/ 1387444 w 1458113"/>
              <a:gd name="connsiteY6" fmla="*/ 1809749 h 2206606"/>
              <a:gd name="connsiteX7" fmla="*/ 1103277 w 1458113"/>
              <a:gd name="connsiteY7" fmla="*/ 971550 h 2206606"/>
              <a:gd name="connsiteX8" fmla="*/ 1409700 w 1458113"/>
              <a:gd name="connsiteY8" fmla="*/ 158750 h 2206606"/>
              <a:gd name="connsiteX9" fmla="*/ 812800 w 1458113"/>
              <a:gd name="connsiteY9" fmla="*/ 19050 h 2206606"/>
              <a:gd name="connsiteX0" fmla="*/ 812800 w 1705709"/>
              <a:gd name="connsiteY0" fmla="*/ 19050 h 2206606"/>
              <a:gd name="connsiteX1" fmla="*/ 482600 w 1705709"/>
              <a:gd name="connsiteY1" fmla="*/ 209550 h 2206606"/>
              <a:gd name="connsiteX2" fmla="*/ 101600 w 1705709"/>
              <a:gd name="connsiteY2" fmla="*/ 971550 h 2206606"/>
              <a:gd name="connsiteX3" fmla="*/ 101600 w 1705709"/>
              <a:gd name="connsiteY3" fmla="*/ 1479550 h 2206606"/>
              <a:gd name="connsiteX4" fmla="*/ 711200 w 1705709"/>
              <a:gd name="connsiteY4" fmla="*/ 1962150 h 2206606"/>
              <a:gd name="connsiteX5" fmla="*/ 1298548 w 1705709"/>
              <a:gd name="connsiteY5" fmla="*/ 2181206 h 2206606"/>
              <a:gd name="connsiteX6" fmla="*/ 1673164 w 1705709"/>
              <a:gd name="connsiteY6" fmla="*/ 1809749 h 2206606"/>
              <a:gd name="connsiteX7" fmla="*/ 1103277 w 1705709"/>
              <a:gd name="connsiteY7" fmla="*/ 971550 h 2206606"/>
              <a:gd name="connsiteX8" fmla="*/ 1409700 w 1705709"/>
              <a:gd name="connsiteY8" fmla="*/ 158750 h 2206606"/>
              <a:gd name="connsiteX9" fmla="*/ 812800 w 1705709"/>
              <a:gd name="connsiteY9" fmla="*/ 19050 h 2206606"/>
              <a:gd name="connsiteX0" fmla="*/ 812800 w 2370636"/>
              <a:gd name="connsiteY0" fmla="*/ 19050 h 2252659"/>
              <a:gd name="connsiteX1" fmla="*/ 482600 w 2370636"/>
              <a:gd name="connsiteY1" fmla="*/ 209550 h 2252659"/>
              <a:gd name="connsiteX2" fmla="*/ 101600 w 2370636"/>
              <a:gd name="connsiteY2" fmla="*/ 971550 h 2252659"/>
              <a:gd name="connsiteX3" fmla="*/ 101600 w 2370636"/>
              <a:gd name="connsiteY3" fmla="*/ 1479550 h 2252659"/>
              <a:gd name="connsiteX4" fmla="*/ 711200 w 2370636"/>
              <a:gd name="connsiteY4" fmla="*/ 1962150 h 2252659"/>
              <a:gd name="connsiteX5" fmla="*/ 1298548 w 2370636"/>
              <a:gd name="connsiteY5" fmla="*/ 2181206 h 2252659"/>
              <a:gd name="connsiteX6" fmla="*/ 2308200 w 2370636"/>
              <a:gd name="connsiteY6" fmla="*/ 2190749 h 2252659"/>
              <a:gd name="connsiteX7" fmla="*/ 1673164 w 2370636"/>
              <a:gd name="connsiteY7" fmla="*/ 1809749 h 2252659"/>
              <a:gd name="connsiteX8" fmla="*/ 1103277 w 2370636"/>
              <a:gd name="connsiteY8" fmla="*/ 971550 h 2252659"/>
              <a:gd name="connsiteX9" fmla="*/ 1409700 w 2370636"/>
              <a:gd name="connsiteY9" fmla="*/ 158750 h 2252659"/>
              <a:gd name="connsiteX10" fmla="*/ 812800 w 2370636"/>
              <a:gd name="connsiteY10" fmla="*/ 19050 h 2252659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8097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8097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6668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93383"/>
              <a:gd name="connsiteX1" fmla="*/ 482600 w 2460599"/>
              <a:gd name="connsiteY1" fmla="*/ 209550 h 2293383"/>
              <a:gd name="connsiteX2" fmla="*/ 101600 w 2460599"/>
              <a:gd name="connsiteY2" fmla="*/ 971550 h 2293383"/>
              <a:gd name="connsiteX3" fmla="*/ 101600 w 2460599"/>
              <a:gd name="connsiteY3" fmla="*/ 1479550 h 2293383"/>
              <a:gd name="connsiteX4" fmla="*/ 711200 w 2460599"/>
              <a:gd name="connsiteY4" fmla="*/ 2176440 h 2293383"/>
              <a:gd name="connsiteX5" fmla="*/ 1298548 w 2460599"/>
              <a:gd name="connsiteY5" fmla="*/ 2181206 h 2293383"/>
              <a:gd name="connsiteX6" fmla="*/ 2308200 w 2460599"/>
              <a:gd name="connsiteY6" fmla="*/ 2190749 h 2293383"/>
              <a:gd name="connsiteX7" fmla="*/ 2212943 w 2460599"/>
              <a:gd name="connsiteY7" fmla="*/ 1647797 h 2293383"/>
              <a:gd name="connsiteX8" fmla="*/ 1673164 w 2460599"/>
              <a:gd name="connsiteY8" fmla="*/ 1666849 h 2293383"/>
              <a:gd name="connsiteX9" fmla="*/ 1103277 w 2460599"/>
              <a:gd name="connsiteY9" fmla="*/ 971550 h 2293383"/>
              <a:gd name="connsiteX10" fmla="*/ 1409700 w 2460599"/>
              <a:gd name="connsiteY10" fmla="*/ 158750 h 2293383"/>
              <a:gd name="connsiteX11" fmla="*/ 812800 w 2460599"/>
              <a:gd name="connsiteY11" fmla="*/ 19050 h 2293383"/>
              <a:gd name="connsiteX0" fmla="*/ 812800 w 2460599"/>
              <a:gd name="connsiteY0" fmla="*/ 19050 h 2293383"/>
              <a:gd name="connsiteX1" fmla="*/ 482600 w 2460599"/>
              <a:gd name="connsiteY1" fmla="*/ 209550 h 2293383"/>
              <a:gd name="connsiteX2" fmla="*/ 101600 w 2460599"/>
              <a:gd name="connsiteY2" fmla="*/ 971550 h 2293383"/>
              <a:gd name="connsiteX3" fmla="*/ 101600 w 2460599"/>
              <a:gd name="connsiteY3" fmla="*/ 1479550 h 2293383"/>
              <a:gd name="connsiteX4" fmla="*/ 711200 w 2460599"/>
              <a:gd name="connsiteY4" fmla="*/ 2176440 h 2293383"/>
              <a:gd name="connsiteX5" fmla="*/ 1298548 w 2460599"/>
              <a:gd name="connsiteY5" fmla="*/ 2181206 h 2293383"/>
              <a:gd name="connsiteX6" fmla="*/ 2308200 w 2460599"/>
              <a:gd name="connsiteY6" fmla="*/ 2190749 h 2293383"/>
              <a:gd name="connsiteX7" fmla="*/ 2212943 w 2460599"/>
              <a:gd name="connsiteY7" fmla="*/ 1647797 h 2293383"/>
              <a:gd name="connsiteX8" fmla="*/ 1673164 w 2460599"/>
              <a:gd name="connsiteY8" fmla="*/ 1666849 h 2293383"/>
              <a:gd name="connsiteX9" fmla="*/ 1103277 w 2460599"/>
              <a:gd name="connsiteY9" fmla="*/ 971550 h 2293383"/>
              <a:gd name="connsiteX10" fmla="*/ 1409700 w 2460599"/>
              <a:gd name="connsiteY10" fmla="*/ 158750 h 2293383"/>
              <a:gd name="connsiteX11" fmla="*/ 812800 w 2460599"/>
              <a:gd name="connsiteY11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6891" h="2293383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278735"/>
                  <a:pt x="101600" y="1479550"/>
                </a:cubicBezTo>
                <a:cubicBezTo>
                  <a:pt x="203200" y="1680365"/>
                  <a:pt x="511709" y="2059497"/>
                  <a:pt x="711200" y="2176440"/>
                </a:cubicBezTo>
                <a:cubicBezTo>
                  <a:pt x="910691" y="2293383"/>
                  <a:pt x="1196948" y="2178821"/>
                  <a:pt x="1298548" y="2181206"/>
                </a:cubicBezTo>
                <a:cubicBezTo>
                  <a:pt x="1400148" y="2183591"/>
                  <a:pt x="1152524" y="2189158"/>
                  <a:pt x="1320799" y="2190748"/>
                </a:cubicBezTo>
                <a:cubicBezTo>
                  <a:pt x="1489074" y="2192338"/>
                  <a:pt x="2159509" y="2281241"/>
                  <a:pt x="2308200" y="2190749"/>
                </a:cubicBezTo>
                <a:cubicBezTo>
                  <a:pt x="2456891" y="2100257"/>
                  <a:pt x="2318782" y="1735114"/>
                  <a:pt x="2212943" y="1647797"/>
                </a:cubicBezTo>
                <a:cubicBezTo>
                  <a:pt x="2107104" y="1560480"/>
                  <a:pt x="1858108" y="1779557"/>
                  <a:pt x="1673164" y="1666849"/>
                </a:cubicBezTo>
                <a:cubicBezTo>
                  <a:pt x="1488220" y="1554141"/>
                  <a:pt x="1147188" y="1222900"/>
                  <a:pt x="1103277" y="971550"/>
                </a:cubicBezTo>
                <a:cubicBezTo>
                  <a:pt x="1059366" y="720200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099695" y="1109958"/>
            <a:ext cx="1472173" cy="1818976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" fmla="*/ 825500 w 1615017"/>
              <a:gd name="connsiteY0" fmla="*/ 48683 h 2572284"/>
              <a:gd name="connsiteX1" fmla="*/ 254000 w 1615017"/>
              <a:gd name="connsiteY1" fmla="*/ 658283 h 2572284"/>
              <a:gd name="connsiteX2" fmla="*/ 38100 w 1615017"/>
              <a:gd name="connsiteY2" fmla="*/ 1178983 h 2572284"/>
              <a:gd name="connsiteX3" fmla="*/ 482600 w 1615017"/>
              <a:gd name="connsiteY3" fmla="*/ 2207683 h 2572284"/>
              <a:gd name="connsiteX4" fmla="*/ 1016000 w 1615017"/>
              <a:gd name="connsiteY4" fmla="*/ 2499783 h 2572284"/>
              <a:gd name="connsiteX5" fmla="*/ 1411258 w 1615017"/>
              <a:gd name="connsiteY5" fmla="*/ 1772679 h 2572284"/>
              <a:gd name="connsiteX6" fmla="*/ 1600200 w 1615017"/>
              <a:gd name="connsiteY6" fmla="*/ 1293283 h 2572284"/>
              <a:gd name="connsiteX7" fmla="*/ 1485900 w 1615017"/>
              <a:gd name="connsiteY7" fmla="*/ 366183 h 2572284"/>
              <a:gd name="connsiteX8" fmla="*/ 825500 w 1615017"/>
              <a:gd name="connsiteY8" fmla="*/ 48683 h 2572284"/>
              <a:gd name="connsiteX0" fmla="*/ 825500 w 1615017"/>
              <a:gd name="connsiteY0" fmla="*/ 48683 h 2273030"/>
              <a:gd name="connsiteX1" fmla="*/ 254000 w 1615017"/>
              <a:gd name="connsiteY1" fmla="*/ 658283 h 2273030"/>
              <a:gd name="connsiteX2" fmla="*/ 38100 w 1615017"/>
              <a:gd name="connsiteY2" fmla="*/ 1178983 h 2273030"/>
              <a:gd name="connsiteX3" fmla="*/ 482600 w 1615017"/>
              <a:gd name="connsiteY3" fmla="*/ 2207683 h 2273030"/>
              <a:gd name="connsiteX4" fmla="*/ 801654 w 1615017"/>
              <a:gd name="connsiteY4" fmla="*/ 1571065 h 2273030"/>
              <a:gd name="connsiteX5" fmla="*/ 1411258 w 1615017"/>
              <a:gd name="connsiteY5" fmla="*/ 1772679 h 2273030"/>
              <a:gd name="connsiteX6" fmla="*/ 1600200 w 1615017"/>
              <a:gd name="connsiteY6" fmla="*/ 1293283 h 2273030"/>
              <a:gd name="connsiteX7" fmla="*/ 1485900 w 1615017"/>
              <a:gd name="connsiteY7" fmla="*/ 366183 h 2273030"/>
              <a:gd name="connsiteX8" fmla="*/ 825500 w 1615017"/>
              <a:gd name="connsiteY8" fmla="*/ 48683 h 2273030"/>
              <a:gd name="connsiteX0" fmla="*/ 825500 w 1615017"/>
              <a:gd name="connsiteY0" fmla="*/ 48683 h 1915816"/>
              <a:gd name="connsiteX1" fmla="*/ 254000 w 1615017"/>
              <a:gd name="connsiteY1" fmla="*/ 658283 h 1915816"/>
              <a:gd name="connsiteX2" fmla="*/ 38100 w 1615017"/>
              <a:gd name="connsiteY2" fmla="*/ 1178983 h 1915816"/>
              <a:gd name="connsiteX3" fmla="*/ 482600 w 1615017"/>
              <a:gd name="connsiteY3" fmla="*/ 1850469 h 1915816"/>
              <a:gd name="connsiteX4" fmla="*/ 801654 w 1615017"/>
              <a:gd name="connsiteY4" fmla="*/ 1571065 h 1915816"/>
              <a:gd name="connsiteX5" fmla="*/ 1411258 w 1615017"/>
              <a:gd name="connsiteY5" fmla="*/ 1772679 h 1915816"/>
              <a:gd name="connsiteX6" fmla="*/ 1600200 w 1615017"/>
              <a:gd name="connsiteY6" fmla="*/ 1293283 h 1915816"/>
              <a:gd name="connsiteX7" fmla="*/ 1485900 w 1615017"/>
              <a:gd name="connsiteY7" fmla="*/ 366183 h 1915816"/>
              <a:gd name="connsiteX8" fmla="*/ 825500 w 1615017"/>
              <a:gd name="connsiteY8" fmla="*/ 48683 h 1915816"/>
              <a:gd name="connsiteX0" fmla="*/ 825500 w 1615017"/>
              <a:gd name="connsiteY0" fmla="*/ 48683 h 1818976"/>
              <a:gd name="connsiteX1" fmla="*/ 254000 w 1615017"/>
              <a:gd name="connsiteY1" fmla="*/ 658283 h 1818976"/>
              <a:gd name="connsiteX2" fmla="*/ 38100 w 1615017"/>
              <a:gd name="connsiteY2" fmla="*/ 1178983 h 1818976"/>
              <a:gd name="connsiteX3" fmla="*/ 482600 w 1615017"/>
              <a:gd name="connsiteY3" fmla="*/ 1636131 h 1818976"/>
              <a:gd name="connsiteX4" fmla="*/ 801654 w 1615017"/>
              <a:gd name="connsiteY4" fmla="*/ 1571065 h 1818976"/>
              <a:gd name="connsiteX5" fmla="*/ 1411258 w 1615017"/>
              <a:gd name="connsiteY5" fmla="*/ 1772679 h 1818976"/>
              <a:gd name="connsiteX6" fmla="*/ 1600200 w 1615017"/>
              <a:gd name="connsiteY6" fmla="*/ 1293283 h 1818976"/>
              <a:gd name="connsiteX7" fmla="*/ 1485900 w 1615017"/>
              <a:gd name="connsiteY7" fmla="*/ 366183 h 1818976"/>
              <a:gd name="connsiteX8" fmla="*/ 825500 w 1615017"/>
              <a:gd name="connsiteY8" fmla="*/ 48683 h 1818976"/>
              <a:gd name="connsiteX0" fmla="*/ 682656 w 1472173"/>
              <a:gd name="connsiteY0" fmla="*/ 48683 h 1818976"/>
              <a:gd name="connsiteX1" fmla="*/ 111156 w 1472173"/>
              <a:gd name="connsiteY1" fmla="*/ 658283 h 1818976"/>
              <a:gd name="connsiteX2" fmla="*/ 38100 w 1472173"/>
              <a:gd name="connsiteY2" fmla="*/ 1178983 h 1818976"/>
              <a:gd name="connsiteX3" fmla="*/ 339756 w 1472173"/>
              <a:gd name="connsiteY3" fmla="*/ 1636131 h 1818976"/>
              <a:gd name="connsiteX4" fmla="*/ 658810 w 1472173"/>
              <a:gd name="connsiteY4" fmla="*/ 1571065 h 1818976"/>
              <a:gd name="connsiteX5" fmla="*/ 1268414 w 1472173"/>
              <a:gd name="connsiteY5" fmla="*/ 1772679 h 1818976"/>
              <a:gd name="connsiteX6" fmla="*/ 1457356 w 1472173"/>
              <a:gd name="connsiteY6" fmla="*/ 1293283 h 1818976"/>
              <a:gd name="connsiteX7" fmla="*/ 1343056 w 1472173"/>
              <a:gd name="connsiteY7" fmla="*/ 366183 h 1818976"/>
              <a:gd name="connsiteX8" fmla="*/ 682656 w 1472173"/>
              <a:gd name="connsiteY8" fmla="*/ 48683 h 181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2173" h="1818976">
                <a:moveTo>
                  <a:pt x="682656" y="48683"/>
                </a:moveTo>
                <a:cubicBezTo>
                  <a:pt x="477339" y="97366"/>
                  <a:pt x="218582" y="469900"/>
                  <a:pt x="111156" y="658283"/>
                </a:cubicBezTo>
                <a:cubicBezTo>
                  <a:pt x="3730" y="846666"/>
                  <a:pt x="0" y="1016008"/>
                  <a:pt x="38100" y="1178983"/>
                </a:cubicBezTo>
                <a:cubicBezTo>
                  <a:pt x="76200" y="1341958"/>
                  <a:pt x="236304" y="1570784"/>
                  <a:pt x="339756" y="1636131"/>
                </a:cubicBezTo>
                <a:cubicBezTo>
                  <a:pt x="443208" y="1701478"/>
                  <a:pt x="504034" y="1548307"/>
                  <a:pt x="658810" y="1571065"/>
                </a:cubicBezTo>
                <a:cubicBezTo>
                  <a:pt x="813586" y="1593823"/>
                  <a:pt x="1135323" y="1818976"/>
                  <a:pt x="1268414" y="1772679"/>
                </a:cubicBezTo>
                <a:cubicBezTo>
                  <a:pt x="1401505" y="1726382"/>
                  <a:pt x="1444916" y="1527699"/>
                  <a:pt x="1457356" y="1293283"/>
                </a:cubicBezTo>
                <a:cubicBezTo>
                  <a:pt x="1469796" y="1058867"/>
                  <a:pt x="1472173" y="573616"/>
                  <a:pt x="1343056" y="366183"/>
                </a:cubicBezTo>
                <a:cubicBezTo>
                  <a:pt x="1213939" y="158750"/>
                  <a:pt x="887973" y="0"/>
                  <a:pt x="682656" y="4868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8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12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6" grpId="0" animBg="1"/>
      <p:bldP spid="45121" grpId="0"/>
      <p:bldP spid="47" grpId="0" animBg="1"/>
      <p:bldP spid="50" grpId="0" animBg="1"/>
      <p:bldP spid="51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Prim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示例演示（起点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3357586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2}</a:t>
            </a:r>
            <a:endParaRPr lang="en-US" altLang="zh-CN" sz="20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149444" y="1215724"/>
            <a:ext cx="1146798" cy="1739882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" fmla="*/ 825500 w 1615017"/>
              <a:gd name="connsiteY0" fmla="*/ 48683 h 2572284"/>
              <a:gd name="connsiteX1" fmla="*/ 254000 w 1615017"/>
              <a:gd name="connsiteY1" fmla="*/ 658283 h 2572284"/>
              <a:gd name="connsiteX2" fmla="*/ 38100 w 1615017"/>
              <a:gd name="connsiteY2" fmla="*/ 1178983 h 2572284"/>
              <a:gd name="connsiteX3" fmla="*/ 482600 w 1615017"/>
              <a:gd name="connsiteY3" fmla="*/ 2207683 h 2572284"/>
              <a:gd name="connsiteX4" fmla="*/ 1016000 w 1615017"/>
              <a:gd name="connsiteY4" fmla="*/ 2499783 h 2572284"/>
              <a:gd name="connsiteX5" fmla="*/ 1411258 w 1615017"/>
              <a:gd name="connsiteY5" fmla="*/ 1772679 h 2572284"/>
              <a:gd name="connsiteX6" fmla="*/ 1600200 w 1615017"/>
              <a:gd name="connsiteY6" fmla="*/ 1293283 h 2572284"/>
              <a:gd name="connsiteX7" fmla="*/ 1485900 w 1615017"/>
              <a:gd name="connsiteY7" fmla="*/ 366183 h 2572284"/>
              <a:gd name="connsiteX8" fmla="*/ 825500 w 1615017"/>
              <a:gd name="connsiteY8" fmla="*/ 48683 h 2572284"/>
              <a:gd name="connsiteX0" fmla="*/ 825500 w 1615017"/>
              <a:gd name="connsiteY0" fmla="*/ 48683 h 2273030"/>
              <a:gd name="connsiteX1" fmla="*/ 254000 w 1615017"/>
              <a:gd name="connsiteY1" fmla="*/ 658283 h 2273030"/>
              <a:gd name="connsiteX2" fmla="*/ 38100 w 1615017"/>
              <a:gd name="connsiteY2" fmla="*/ 1178983 h 2273030"/>
              <a:gd name="connsiteX3" fmla="*/ 482600 w 1615017"/>
              <a:gd name="connsiteY3" fmla="*/ 2207683 h 2273030"/>
              <a:gd name="connsiteX4" fmla="*/ 801654 w 1615017"/>
              <a:gd name="connsiteY4" fmla="*/ 1571065 h 2273030"/>
              <a:gd name="connsiteX5" fmla="*/ 1411258 w 1615017"/>
              <a:gd name="connsiteY5" fmla="*/ 1772679 h 2273030"/>
              <a:gd name="connsiteX6" fmla="*/ 1600200 w 1615017"/>
              <a:gd name="connsiteY6" fmla="*/ 1293283 h 2273030"/>
              <a:gd name="connsiteX7" fmla="*/ 1485900 w 1615017"/>
              <a:gd name="connsiteY7" fmla="*/ 366183 h 2273030"/>
              <a:gd name="connsiteX8" fmla="*/ 825500 w 1615017"/>
              <a:gd name="connsiteY8" fmla="*/ 48683 h 2273030"/>
              <a:gd name="connsiteX0" fmla="*/ 825500 w 1615017"/>
              <a:gd name="connsiteY0" fmla="*/ 48683 h 1915816"/>
              <a:gd name="connsiteX1" fmla="*/ 254000 w 1615017"/>
              <a:gd name="connsiteY1" fmla="*/ 658283 h 1915816"/>
              <a:gd name="connsiteX2" fmla="*/ 38100 w 1615017"/>
              <a:gd name="connsiteY2" fmla="*/ 1178983 h 1915816"/>
              <a:gd name="connsiteX3" fmla="*/ 482600 w 1615017"/>
              <a:gd name="connsiteY3" fmla="*/ 1850469 h 1915816"/>
              <a:gd name="connsiteX4" fmla="*/ 801654 w 1615017"/>
              <a:gd name="connsiteY4" fmla="*/ 1571065 h 1915816"/>
              <a:gd name="connsiteX5" fmla="*/ 1411258 w 1615017"/>
              <a:gd name="connsiteY5" fmla="*/ 1772679 h 1915816"/>
              <a:gd name="connsiteX6" fmla="*/ 1600200 w 1615017"/>
              <a:gd name="connsiteY6" fmla="*/ 1293283 h 1915816"/>
              <a:gd name="connsiteX7" fmla="*/ 1485900 w 1615017"/>
              <a:gd name="connsiteY7" fmla="*/ 366183 h 1915816"/>
              <a:gd name="connsiteX8" fmla="*/ 825500 w 1615017"/>
              <a:gd name="connsiteY8" fmla="*/ 48683 h 1915816"/>
              <a:gd name="connsiteX0" fmla="*/ 825500 w 1615017"/>
              <a:gd name="connsiteY0" fmla="*/ 48683 h 1818976"/>
              <a:gd name="connsiteX1" fmla="*/ 254000 w 1615017"/>
              <a:gd name="connsiteY1" fmla="*/ 658283 h 1818976"/>
              <a:gd name="connsiteX2" fmla="*/ 38100 w 1615017"/>
              <a:gd name="connsiteY2" fmla="*/ 1178983 h 1818976"/>
              <a:gd name="connsiteX3" fmla="*/ 482600 w 1615017"/>
              <a:gd name="connsiteY3" fmla="*/ 1636131 h 1818976"/>
              <a:gd name="connsiteX4" fmla="*/ 801654 w 1615017"/>
              <a:gd name="connsiteY4" fmla="*/ 1571065 h 1818976"/>
              <a:gd name="connsiteX5" fmla="*/ 1411258 w 1615017"/>
              <a:gd name="connsiteY5" fmla="*/ 1772679 h 1818976"/>
              <a:gd name="connsiteX6" fmla="*/ 1600200 w 1615017"/>
              <a:gd name="connsiteY6" fmla="*/ 1293283 h 1818976"/>
              <a:gd name="connsiteX7" fmla="*/ 1485900 w 1615017"/>
              <a:gd name="connsiteY7" fmla="*/ 366183 h 1818976"/>
              <a:gd name="connsiteX8" fmla="*/ 825500 w 1615017"/>
              <a:gd name="connsiteY8" fmla="*/ 48683 h 1818976"/>
              <a:gd name="connsiteX0" fmla="*/ 682656 w 1472173"/>
              <a:gd name="connsiteY0" fmla="*/ 48683 h 1818976"/>
              <a:gd name="connsiteX1" fmla="*/ 111156 w 1472173"/>
              <a:gd name="connsiteY1" fmla="*/ 658283 h 1818976"/>
              <a:gd name="connsiteX2" fmla="*/ 38100 w 1472173"/>
              <a:gd name="connsiteY2" fmla="*/ 1178983 h 1818976"/>
              <a:gd name="connsiteX3" fmla="*/ 339756 w 1472173"/>
              <a:gd name="connsiteY3" fmla="*/ 1636131 h 1818976"/>
              <a:gd name="connsiteX4" fmla="*/ 658810 w 1472173"/>
              <a:gd name="connsiteY4" fmla="*/ 1571065 h 1818976"/>
              <a:gd name="connsiteX5" fmla="*/ 1268414 w 1472173"/>
              <a:gd name="connsiteY5" fmla="*/ 1772679 h 1818976"/>
              <a:gd name="connsiteX6" fmla="*/ 1457356 w 1472173"/>
              <a:gd name="connsiteY6" fmla="*/ 1293283 h 1818976"/>
              <a:gd name="connsiteX7" fmla="*/ 1343056 w 1472173"/>
              <a:gd name="connsiteY7" fmla="*/ 366183 h 1818976"/>
              <a:gd name="connsiteX8" fmla="*/ 682656 w 1472173"/>
              <a:gd name="connsiteY8" fmla="*/ 48683 h 1818976"/>
              <a:gd name="connsiteX0" fmla="*/ 682656 w 1388823"/>
              <a:gd name="connsiteY0" fmla="*/ 48683 h 1890418"/>
              <a:gd name="connsiteX1" fmla="*/ 111156 w 1388823"/>
              <a:gd name="connsiteY1" fmla="*/ 658283 h 1890418"/>
              <a:gd name="connsiteX2" fmla="*/ 38100 w 1388823"/>
              <a:gd name="connsiteY2" fmla="*/ 1178983 h 1890418"/>
              <a:gd name="connsiteX3" fmla="*/ 339756 w 1388823"/>
              <a:gd name="connsiteY3" fmla="*/ 1636131 h 1890418"/>
              <a:gd name="connsiteX4" fmla="*/ 658810 w 1388823"/>
              <a:gd name="connsiteY4" fmla="*/ 1571065 h 1890418"/>
              <a:gd name="connsiteX5" fmla="*/ 1268414 w 1388823"/>
              <a:gd name="connsiteY5" fmla="*/ 1772679 h 1890418"/>
              <a:gd name="connsiteX6" fmla="*/ 957258 w 1388823"/>
              <a:gd name="connsiteY6" fmla="*/ 864631 h 1890418"/>
              <a:gd name="connsiteX7" fmla="*/ 1343056 w 1388823"/>
              <a:gd name="connsiteY7" fmla="*/ 366183 h 1890418"/>
              <a:gd name="connsiteX8" fmla="*/ 682656 w 1388823"/>
              <a:gd name="connsiteY8" fmla="*/ 48683 h 1890418"/>
              <a:gd name="connsiteX0" fmla="*/ 682656 w 1388823"/>
              <a:gd name="connsiteY0" fmla="*/ 48683 h 1701478"/>
              <a:gd name="connsiteX1" fmla="*/ 111156 w 1388823"/>
              <a:gd name="connsiteY1" fmla="*/ 658283 h 1701478"/>
              <a:gd name="connsiteX2" fmla="*/ 38100 w 1388823"/>
              <a:gd name="connsiteY2" fmla="*/ 1178983 h 1701478"/>
              <a:gd name="connsiteX3" fmla="*/ 339756 w 1388823"/>
              <a:gd name="connsiteY3" fmla="*/ 1636131 h 1701478"/>
              <a:gd name="connsiteX4" fmla="*/ 658810 w 1388823"/>
              <a:gd name="connsiteY4" fmla="*/ 1571065 h 1701478"/>
              <a:gd name="connsiteX5" fmla="*/ 625440 w 1388823"/>
              <a:gd name="connsiteY5" fmla="*/ 1272589 h 1701478"/>
              <a:gd name="connsiteX6" fmla="*/ 957258 w 1388823"/>
              <a:gd name="connsiteY6" fmla="*/ 864631 h 1701478"/>
              <a:gd name="connsiteX7" fmla="*/ 1343056 w 1388823"/>
              <a:gd name="connsiteY7" fmla="*/ 366183 h 1701478"/>
              <a:gd name="connsiteX8" fmla="*/ 682656 w 1388823"/>
              <a:gd name="connsiteY8" fmla="*/ 48683 h 1701478"/>
              <a:gd name="connsiteX0" fmla="*/ 682656 w 1174477"/>
              <a:gd name="connsiteY0" fmla="*/ 48683 h 1701478"/>
              <a:gd name="connsiteX1" fmla="*/ 111156 w 1174477"/>
              <a:gd name="connsiteY1" fmla="*/ 658283 h 1701478"/>
              <a:gd name="connsiteX2" fmla="*/ 38100 w 1174477"/>
              <a:gd name="connsiteY2" fmla="*/ 1178983 h 1701478"/>
              <a:gd name="connsiteX3" fmla="*/ 339756 w 1174477"/>
              <a:gd name="connsiteY3" fmla="*/ 1636131 h 1701478"/>
              <a:gd name="connsiteX4" fmla="*/ 658810 w 1174477"/>
              <a:gd name="connsiteY4" fmla="*/ 1571065 h 1701478"/>
              <a:gd name="connsiteX5" fmla="*/ 625440 w 1174477"/>
              <a:gd name="connsiteY5" fmla="*/ 1272589 h 1701478"/>
              <a:gd name="connsiteX6" fmla="*/ 957258 w 1174477"/>
              <a:gd name="connsiteY6" fmla="*/ 864631 h 1701478"/>
              <a:gd name="connsiteX7" fmla="*/ 1128710 w 1174477"/>
              <a:gd name="connsiteY7" fmla="*/ 366183 h 1701478"/>
              <a:gd name="connsiteX8" fmla="*/ 682656 w 1174477"/>
              <a:gd name="connsiteY8" fmla="*/ 48683 h 1701478"/>
              <a:gd name="connsiteX0" fmla="*/ 682656 w 1174477"/>
              <a:gd name="connsiteY0" fmla="*/ 48683 h 1701478"/>
              <a:gd name="connsiteX1" fmla="*/ 111156 w 1174477"/>
              <a:gd name="connsiteY1" fmla="*/ 658283 h 1701478"/>
              <a:gd name="connsiteX2" fmla="*/ 38100 w 1174477"/>
              <a:gd name="connsiteY2" fmla="*/ 1178983 h 1701478"/>
              <a:gd name="connsiteX3" fmla="*/ 339756 w 1174477"/>
              <a:gd name="connsiteY3" fmla="*/ 1636131 h 1701478"/>
              <a:gd name="connsiteX4" fmla="*/ 444464 w 1174477"/>
              <a:gd name="connsiteY4" fmla="*/ 1571065 h 1701478"/>
              <a:gd name="connsiteX5" fmla="*/ 625440 w 1174477"/>
              <a:gd name="connsiteY5" fmla="*/ 1272589 h 1701478"/>
              <a:gd name="connsiteX6" fmla="*/ 957258 w 1174477"/>
              <a:gd name="connsiteY6" fmla="*/ 864631 h 1701478"/>
              <a:gd name="connsiteX7" fmla="*/ 1128710 w 1174477"/>
              <a:gd name="connsiteY7" fmla="*/ 366183 h 1701478"/>
              <a:gd name="connsiteX8" fmla="*/ 682656 w 1174477"/>
              <a:gd name="connsiteY8" fmla="*/ 48683 h 1701478"/>
              <a:gd name="connsiteX0" fmla="*/ 682656 w 1146798"/>
              <a:gd name="connsiteY0" fmla="*/ 87087 h 1739882"/>
              <a:gd name="connsiteX1" fmla="*/ 111156 w 1146798"/>
              <a:gd name="connsiteY1" fmla="*/ 696687 h 1739882"/>
              <a:gd name="connsiteX2" fmla="*/ 38100 w 1146798"/>
              <a:gd name="connsiteY2" fmla="*/ 1217387 h 1739882"/>
              <a:gd name="connsiteX3" fmla="*/ 339756 w 1146798"/>
              <a:gd name="connsiteY3" fmla="*/ 1674535 h 1739882"/>
              <a:gd name="connsiteX4" fmla="*/ 444464 w 1146798"/>
              <a:gd name="connsiteY4" fmla="*/ 1609469 h 1739882"/>
              <a:gd name="connsiteX5" fmla="*/ 625440 w 1146798"/>
              <a:gd name="connsiteY5" fmla="*/ 1310993 h 1739882"/>
              <a:gd name="connsiteX6" fmla="*/ 957258 w 1146798"/>
              <a:gd name="connsiteY6" fmla="*/ 903035 h 1739882"/>
              <a:gd name="connsiteX7" fmla="*/ 1128710 w 1146798"/>
              <a:gd name="connsiteY7" fmla="*/ 404587 h 1739882"/>
              <a:gd name="connsiteX8" fmla="*/ 1065784 w 1146798"/>
              <a:gd name="connsiteY8" fmla="*/ 174164 h 1739882"/>
              <a:gd name="connsiteX9" fmla="*/ 682656 w 1146798"/>
              <a:gd name="connsiteY9" fmla="*/ 87087 h 173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6798" h="1739882">
                <a:moveTo>
                  <a:pt x="682656" y="87087"/>
                </a:moveTo>
                <a:cubicBezTo>
                  <a:pt x="513064" y="135770"/>
                  <a:pt x="218582" y="508304"/>
                  <a:pt x="111156" y="696687"/>
                </a:cubicBezTo>
                <a:cubicBezTo>
                  <a:pt x="3730" y="885070"/>
                  <a:pt x="0" y="1054412"/>
                  <a:pt x="38100" y="1217387"/>
                </a:cubicBezTo>
                <a:cubicBezTo>
                  <a:pt x="76200" y="1380362"/>
                  <a:pt x="272029" y="1609188"/>
                  <a:pt x="339756" y="1674535"/>
                </a:cubicBezTo>
                <a:cubicBezTo>
                  <a:pt x="407483" y="1739882"/>
                  <a:pt x="396850" y="1670059"/>
                  <a:pt x="444464" y="1609469"/>
                </a:cubicBezTo>
                <a:cubicBezTo>
                  <a:pt x="492078" y="1548879"/>
                  <a:pt x="539974" y="1428732"/>
                  <a:pt x="625440" y="1310993"/>
                </a:cubicBezTo>
                <a:cubicBezTo>
                  <a:pt x="710906" y="1193254"/>
                  <a:pt x="873380" y="1054103"/>
                  <a:pt x="957258" y="903035"/>
                </a:cubicBezTo>
                <a:cubicBezTo>
                  <a:pt x="1041136" y="751967"/>
                  <a:pt x="1110622" y="526066"/>
                  <a:pt x="1128710" y="404587"/>
                </a:cubicBezTo>
                <a:cubicBezTo>
                  <a:pt x="1146798" y="283109"/>
                  <a:pt x="1140126" y="227081"/>
                  <a:pt x="1065784" y="174164"/>
                </a:cubicBezTo>
                <a:cubicBezTo>
                  <a:pt x="991442" y="121247"/>
                  <a:pt x="817953" y="0"/>
                  <a:pt x="682656" y="8708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181868" y="207167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5" name="任意多边形 54"/>
          <p:cNvSpPr/>
          <p:nvPr/>
        </p:nvSpPr>
        <p:spPr bwMode="auto">
          <a:xfrm>
            <a:off x="920750" y="1292228"/>
            <a:ext cx="2836333" cy="2565400"/>
          </a:xfrm>
          <a:custGeom>
            <a:avLst/>
            <a:gdLst>
              <a:gd name="connsiteX0" fmla="*/ 704850 w 2836333"/>
              <a:gd name="connsiteY0" fmla="*/ 124883 h 2565400"/>
              <a:gd name="connsiteX1" fmla="*/ 184150 w 2836333"/>
              <a:gd name="connsiteY1" fmla="*/ 759883 h 2565400"/>
              <a:gd name="connsiteX2" fmla="*/ 120650 w 2836333"/>
              <a:gd name="connsiteY2" fmla="*/ 1534583 h 2565400"/>
              <a:gd name="connsiteX3" fmla="*/ 908050 w 2836333"/>
              <a:gd name="connsiteY3" fmla="*/ 2360083 h 2565400"/>
              <a:gd name="connsiteX4" fmla="*/ 2101850 w 2836333"/>
              <a:gd name="connsiteY4" fmla="*/ 2398183 h 2565400"/>
              <a:gd name="connsiteX5" fmla="*/ 2749550 w 2836333"/>
              <a:gd name="connsiteY5" fmla="*/ 1356783 h 2565400"/>
              <a:gd name="connsiteX6" fmla="*/ 2622550 w 2836333"/>
              <a:gd name="connsiteY6" fmla="*/ 886883 h 2565400"/>
              <a:gd name="connsiteX7" fmla="*/ 2216150 w 2836333"/>
              <a:gd name="connsiteY7" fmla="*/ 950383 h 2565400"/>
              <a:gd name="connsiteX8" fmla="*/ 2165350 w 2836333"/>
              <a:gd name="connsiteY8" fmla="*/ 1432983 h 2565400"/>
              <a:gd name="connsiteX9" fmla="*/ 1746250 w 2836333"/>
              <a:gd name="connsiteY9" fmla="*/ 1788583 h 2565400"/>
              <a:gd name="connsiteX10" fmla="*/ 908050 w 2836333"/>
              <a:gd name="connsiteY10" fmla="*/ 1559983 h 2565400"/>
              <a:gd name="connsiteX11" fmla="*/ 781050 w 2836333"/>
              <a:gd name="connsiteY11" fmla="*/ 1166283 h 2565400"/>
              <a:gd name="connsiteX12" fmla="*/ 1022350 w 2836333"/>
              <a:gd name="connsiteY12" fmla="*/ 772583 h 2565400"/>
              <a:gd name="connsiteX13" fmla="*/ 1339850 w 2836333"/>
              <a:gd name="connsiteY13" fmla="*/ 315383 h 2565400"/>
              <a:gd name="connsiteX14" fmla="*/ 1238250 w 2836333"/>
              <a:gd name="connsiteY14" fmla="*/ 35983 h 2565400"/>
              <a:gd name="connsiteX15" fmla="*/ 704850 w 2836333"/>
              <a:gd name="connsiteY15" fmla="*/ 124883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6333" h="2565400">
                <a:moveTo>
                  <a:pt x="704850" y="124883"/>
                </a:moveTo>
                <a:cubicBezTo>
                  <a:pt x="529167" y="245533"/>
                  <a:pt x="281517" y="524933"/>
                  <a:pt x="184150" y="759883"/>
                </a:cubicBezTo>
                <a:cubicBezTo>
                  <a:pt x="86783" y="994833"/>
                  <a:pt x="0" y="1267883"/>
                  <a:pt x="120650" y="1534583"/>
                </a:cubicBezTo>
                <a:cubicBezTo>
                  <a:pt x="241300" y="1801283"/>
                  <a:pt x="577850" y="2216150"/>
                  <a:pt x="908050" y="2360083"/>
                </a:cubicBezTo>
                <a:cubicBezTo>
                  <a:pt x="1238250" y="2504016"/>
                  <a:pt x="1794933" y="2565400"/>
                  <a:pt x="2101850" y="2398183"/>
                </a:cubicBezTo>
                <a:cubicBezTo>
                  <a:pt x="2408767" y="2230966"/>
                  <a:pt x="2662767" y="1608666"/>
                  <a:pt x="2749550" y="1356783"/>
                </a:cubicBezTo>
                <a:cubicBezTo>
                  <a:pt x="2836333" y="1104900"/>
                  <a:pt x="2711450" y="954616"/>
                  <a:pt x="2622550" y="886883"/>
                </a:cubicBezTo>
                <a:cubicBezTo>
                  <a:pt x="2533650" y="819150"/>
                  <a:pt x="2292350" y="859366"/>
                  <a:pt x="2216150" y="950383"/>
                </a:cubicBezTo>
                <a:cubicBezTo>
                  <a:pt x="2139950" y="1041400"/>
                  <a:pt x="2243667" y="1293283"/>
                  <a:pt x="2165350" y="1432983"/>
                </a:cubicBezTo>
                <a:cubicBezTo>
                  <a:pt x="2087033" y="1572683"/>
                  <a:pt x="1955800" y="1767416"/>
                  <a:pt x="1746250" y="1788583"/>
                </a:cubicBezTo>
                <a:cubicBezTo>
                  <a:pt x="1536700" y="1809750"/>
                  <a:pt x="1068917" y="1663700"/>
                  <a:pt x="908050" y="1559983"/>
                </a:cubicBezTo>
                <a:cubicBezTo>
                  <a:pt x="747183" y="1456266"/>
                  <a:pt x="762000" y="1297516"/>
                  <a:pt x="781050" y="1166283"/>
                </a:cubicBezTo>
                <a:cubicBezTo>
                  <a:pt x="800100" y="1035050"/>
                  <a:pt x="929217" y="914400"/>
                  <a:pt x="1022350" y="772583"/>
                </a:cubicBezTo>
                <a:cubicBezTo>
                  <a:pt x="1115483" y="630766"/>
                  <a:pt x="1303867" y="438150"/>
                  <a:pt x="1339850" y="315383"/>
                </a:cubicBezTo>
                <a:cubicBezTo>
                  <a:pt x="1375833" y="192616"/>
                  <a:pt x="1344083" y="71966"/>
                  <a:pt x="1238250" y="35983"/>
                </a:cubicBezTo>
                <a:cubicBezTo>
                  <a:pt x="1132417" y="0"/>
                  <a:pt x="880533" y="4233"/>
                  <a:pt x="704850" y="12488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7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7092968" y="1701788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13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5" grpId="0" animBg="1"/>
      <p:bldP spid="45121" grpId="0"/>
      <p:bldP spid="50" grpId="0" animBg="1"/>
      <p:bldP spid="54" grpId="0" animBg="1"/>
      <p:bldP spid="55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普里姆算法求解最小生成树的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41616" y="1706563"/>
            <a:ext cx="411096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Prim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示例演示（起点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4071934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1}</a:t>
            </a:r>
            <a:endParaRPr lang="en-US" altLang="zh-CN" sz="22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181868" y="207167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7092968" y="1701788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32"/>
          <p:cNvSpPr>
            <a:spLocks noChangeArrowheads="1"/>
          </p:cNvSpPr>
          <p:nvPr/>
        </p:nvSpPr>
        <p:spPr bwMode="auto">
          <a:xfrm>
            <a:off x="6819916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9" name="椭圆 58"/>
          <p:cNvSpPr/>
          <p:nvPr/>
        </p:nvSpPr>
        <p:spPr bwMode="auto">
          <a:xfrm>
            <a:off x="2000232" y="2000240"/>
            <a:ext cx="1000132" cy="85725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 flipH="1">
            <a:off x="6584964" y="1668450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63"/>
          <p:cNvGrpSpPr/>
          <p:nvPr/>
        </p:nvGrpSpPr>
        <p:grpSpPr>
          <a:xfrm>
            <a:off x="7715272" y="1500174"/>
            <a:ext cx="857256" cy="1554400"/>
            <a:chOff x="7715272" y="1500174"/>
            <a:chExt cx="857256" cy="1554400"/>
          </a:xfrm>
        </p:grpSpPr>
        <p:sp>
          <p:nvSpPr>
            <p:cNvPr id="62" name="Text Box 99"/>
            <p:cNvSpPr txBox="1">
              <a:spLocks noChangeArrowheads="1"/>
            </p:cNvSpPr>
            <p:nvPr/>
          </p:nvSpPr>
          <p:spPr bwMode="auto">
            <a:xfrm>
              <a:off x="8124835" y="1500174"/>
              <a:ext cx="447693" cy="15544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小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生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成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树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左箭头 62"/>
            <p:cNvSpPr/>
            <p:nvPr/>
          </p:nvSpPr>
          <p:spPr bwMode="auto">
            <a:xfrm>
              <a:off x="7715272" y="2214554"/>
              <a:ext cx="428628" cy="214314"/>
            </a:xfrm>
            <a:prstGeom prst="lef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4857752" y="3876264"/>
            <a:ext cx="4071934" cy="30777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6}</a:t>
            </a:r>
            <a:endParaRPr lang="en-US" altLang="zh-CN" sz="20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14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5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4" grpId="0" animBg="1"/>
      <p:bldP spid="59" grpId="0" animBg="1"/>
      <p:bldP spid="61" grpId="0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Oval 1031"/>
          <p:cNvSpPr>
            <a:spLocks noChangeArrowheads="1"/>
          </p:cNvSpPr>
          <p:nvPr/>
        </p:nvSpPr>
        <p:spPr bwMode="auto">
          <a:xfrm>
            <a:off x="3990979" y="2670120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Oval 1029"/>
          <p:cNvSpPr>
            <a:spLocks noChangeArrowheads="1"/>
          </p:cNvSpPr>
          <p:nvPr/>
        </p:nvSpPr>
        <p:spPr bwMode="auto">
          <a:xfrm>
            <a:off x="4352929" y="317653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68614" name="Oval 1030"/>
          <p:cNvSpPr>
            <a:spLocks noChangeArrowheads="1"/>
          </p:cNvSpPr>
          <p:nvPr/>
        </p:nvSpPr>
        <p:spPr bwMode="auto">
          <a:xfrm>
            <a:off x="714348" y="2628848"/>
            <a:ext cx="1008063" cy="1657349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Text Box 1032"/>
          <p:cNvSpPr txBox="1">
            <a:spLocks noChangeArrowheads="1"/>
          </p:cNvSpPr>
          <p:nvPr/>
        </p:nvSpPr>
        <p:spPr bwMode="auto">
          <a:xfrm>
            <a:off x="928662" y="2200220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68617" name="Text Box 1033"/>
          <p:cNvSpPr txBox="1">
            <a:spLocks noChangeArrowheads="1"/>
          </p:cNvSpPr>
          <p:nvPr/>
        </p:nvSpPr>
        <p:spPr bwMode="auto">
          <a:xfrm>
            <a:off x="3992566" y="2276469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68618" name="Freeform 1034"/>
          <p:cNvSpPr>
            <a:spLocks/>
          </p:cNvSpPr>
          <p:nvPr/>
        </p:nvSpPr>
        <p:spPr bwMode="auto">
          <a:xfrm>
            <a:off x="1428729" y="3395603"/>
            <a:ext cx="2928958" cy="319149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ln>
            <a:solidFill>
              <a:srgbClr val="FF00FF"/>
            </a:solidFill>
            <a:headEnd type="none" w="med" len="med"/>
            <a:tailEnd type="non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68619" name="Oval 1035"/>
          <p:cNvSpPr>
            <a:spLocks noChangeArrowheads="1"/>
          </p:cNvSpPr>
          <p:nvPr/>
        </p:nvSpPr>
        <p:spPr bwMode="auto">
          <a:xfrm>
            <a:off x="1003273" y="349403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68620" name="Text Box 1036"/>
          <p:cNvSpPr txBox="1">
            <a:spLocks noChangeArrowheads="1"/>
          </p:cNvSpPr>
          <p:nvPr/>
        </p:nvSpPr>
        <p:spPr bwMode="auto">
          <a:xfrm rot="21319428">
            <a:off x="1721965" y="3276526"/>
            <a:ext cx="1491986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lowcost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600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altLang="zh-CN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1363636" y="3854397"/>
            <a:ext cx="1798637" cy="483017"/>
            <a:chOff x="2149454" y="3459166"/>
            <a:chExt cx="1798637" cy="483017"/>
          </a:xfrm>
        </p:grpSpPr>
        <p:sp>
          <p:nvSpPr>
            <p:cNvPr id="68622" name="Freeform 1038"/>
            <p:cNvSpPr>
              <a:spLocks/>
            </p:cNvSpPr>
            <p:nvPr/>
          </p:nvSpPr>
          <p:spPr bwMode="auto">
            <a:xfrm>
              <a:off x="2149454" y="3459166"/>
              <a:ext cx="347662" cy="320675"/>
            </a:xfrm>
            <a:custGeom>
              <a:avLst/>
              <a:gdLst/>
              <a:ahLst/>
              <a:cxnLst>
                <a:cxn ang="0">
                  <a:pos x="219" y="202"/>
                </a:cxn>
                <a:cxn ang="0">
                  <a:pos x="0" y="0"/>
                </a:cxn>
              </a:cxnLst>
              <a:rect l="0" t="0" r="r" b="b"/>
              <a:pathLst>
                <a:path w="219" h="202">
                  <a:moveTo>
                    <a:pt x="219" y="20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23" name="Text Box 1039"/>
            <p:cNvSpPr txBox="1">
              <a:spLocks noChangeArrowheads="1"/>
            </p:cNvSpPr>
            <p:nvPr/>
          </p:nvSpPr>
          <p:spPr bwMode="auto">
            <a:xfrm>
              <a:off x="2436791" y="3603629"/>
              <a:ext cx="15113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closest[</a:t>
              </a:r>
              <a:r>
                <a:rPr lang="en-US" altLang="zh-CN" sz="1600" i="1" dirty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]</a:t>
              </a:r>
              <a:endParaRPr lang="en-US" altLang="zh-CN" sz="16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8624" name="Text Box 1040"/>
          <p:cNvSpPr txBox="1">
            <a:spLocks noChangeArrowheads="1"/>
          </p:cNvSpPr>
          <p:nvPr/>
        </p:nvSpPr>
        <p:spPr bwMode="auto">
          <a:xfrm>
            <a:off x="5357818" y="2966975"/>
            <a:ext cx="3429024" cy="64633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是顶点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最小边，权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8631" name="Text Box 1047"/>
          <p:cNvSpPr txBox="1">
            <a:spLocks noChangeArrowheads="1"/>
          </p:cNvSpPr>
          <p:nvPr/>
        </p:nvSpPr>
        <p:spPr bwMode="auto">
          <a:xfrm>
            <a:off x="285720" y="142852"/>
            <a:ext cx="36433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算法设计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（解决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问题）：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Oval 1035"/>
          <p:cNvSpPr>
            <a:spLocks noChangeArrowheads="1"/>
          </p:cNvSpPr>
          <p:nvPr/>
        </p:nvSpPr>
        <p:spPr bwMode="auto">
          <a:xfrm>
            <a:off x="955627" y="283999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690667" y="3171823"/>
            <a:ext cx="2736000" cy="72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714488"/>
            <a:ext cx="6429420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如何存储顶点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顶点集的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最小边？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2"/>
          <p:cNvGrpSpPr/>
          <p:nvPr/>
        </p:nvGrpSpPr>
        <p:grpSpPr>
          <a:xfrm>
            <a:off x="2857488" y="3659690"/>
            <a:ext cx="2143140" cy="726522"/>
            <a:chOff x="3857620" y="3214686"/>
            <a:chExt cx="2143140" cy="726522"/>
          </a:xfrm>
        </p:grpSpPr>
        <p:cxnSp>
          <p:nvCxnSpPr>
            <p:cNvPr id="21" name="直接箭头连接符 20"/>
            <p:cNvCxnSpPr/>
            <p:nvPr/>
          </p:nvCxnSpPr>
          <p:spPr>
            <a:xfrm rot="16200000" flipV="1">
              <a:off x="3929058" y="3286124"/>
              <a:ext cx="357190" cy="2143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57620" y="357187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的最小边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8596" y="5286388"/>
            <a:ext cx="4143404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个顶点属于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哪个集合？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28"/>
          <p:cNvGrpSpPr/>
          <p:nvPr/>
        </p:nvGrpSpPr>
        <p:grpSpPr>
          <a:xfrm>
            <a:off x="500034" y="4457650"/>
            <a:ext cx="1928826" cy="726522"/>
            <a:chOff x="500034" y="4000504"/>
            <a:chExt cx="1928826" cy="726522"/>
          </a:xfrm>
        </p:grpSpPr>
        <p:sp>
          <p:nvSpPr>
            <p:cNvPr id="68621" name="Text Box 1037"/>
            <p:cNvSpPr txBox="1">
              <a:spLocks noChangeArrowheads="1"/>
            </p:cNvSpPr>
            <p:nvPr/>
          </p:nvSpPr>
          <p:spPr bwMode="auto">
            <a:xfrm>
              <a:off x="500034" y="4357694"/>
              <a:ext cx="1928826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lowcost[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上箭头 25"/>
            <p:cNvSpPr/>
            <p:nvPr/>
          </p:nvSpPr>
          <p:spPr bwMode="auto">
            <a:xfrm>
              <a:off x="1071538" y="4000504"/>
              <a:ext cx="214314" cy="432000"/>
            </a:xfrm>
            <a:prstGeom prst="up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9"/>
          <p:cNvGrpSpPr/>
          <p:nvPr/>
        </p:nvGrpSpPr>
        <p:grpSpPr>
          <a:xfrm>
            <a:off x="3929058" y="4457650"/>
            <a:ext cx="2000264" cy="797960"/>
            <a:chOff x="3929058" y="4000504"/>
            <a:chExt cx="2000264" cy="797960"/>
          </a:xfrm>
        </p:grpSpPr>
        <p:sp>
          <p:nvSpPr>
            <p:cNvPr id="27" name="Text Box 1037"/>
            <p:cNvSpPr txBox="1">
              <a:spLocks noChangeArrowheads="1"/>
            </p:cNvSpPr>
            <p:nvPr/>
          </p:nvSpPr>
          <p:spPr bwMode="auto">
            <a:xfrm>
              <a:off x="3929058" y="4429132"/>
              <a:ext cx="2000264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lowcost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]!=0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上箭头 27"/>
            <p:cNvSpPr/>
            <p:nvPr/>
          </p:nvSpPr>
          <p:spPr bwMode="auto">
            <a:xfrm>
              <a:off x="4572000" y="4000504"/>
              <a:ext cx="214314" cy="432000"/>
            </a:xfrm>
            <a:prstGeom prst="up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8596" y="5857892"/>
            <a:ext cx="4143404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图采用哪种存储结构更合适？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57686" y="585789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9933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邻接矩阵</a:t>
            </a:r>
            <a:endParaRPr lang="zh-CN" altLang="en-US" sz="2000">
              <a:solidFill>
                <a:srgbClr val="339933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034" y="742874"/>
            <a:ext cx="7286676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如何求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两个顶点集之间的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最小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边？（只求一条）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1538" y="1242940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只考虑</a:t>
            </a:r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V-U</a:t>
            </a:r>
            <a:r>
              <a:rPr lang="zh-CN" altLang="en-US" sz="20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</a:t>
            </a:r>
            <a:r>
              <a:rPr lang="en-US" altLang="zh-CN" sz="2000" i="1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顶点集的最小边（无向图），比较来找最小边</a:t>
            </a:r>
            <a:endParaRPr lang="zh-CN" altLang="en-US" sz="200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15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0" grpId="0"/>
      <p:bldP spid="68624" grpId="0"/>
      <p:bldP spid="19" grpId="0" animBg="1"/>
      <p:bldP spid="25" grpId="0" animBg="1"/>
      <p:bldP spid="31" grpId="0" animBg="1"/>
      <p:bldP spid="32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026"/>
          <p:cNvSpPr txBox="1">
            <a:spLocks noChangeArrowheads="1"/>
          </p:cNvSpPr>
          <p:nvPr/>
        </p:nvSpPr>
        <p:spPr bwMode="auto">
          <a:xfrm>
            <a:off x="468313" y="629482"/>
            <a:ext cx="8424862" cy="3228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INF 32767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//INF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表示∞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Prim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v)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</a:t>
            </a:r>
            <a:r>
              <a:rPr kumimoji="1" lang="en-US" altLang="zh-CN" sz="18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置初值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closest[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]=v;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8631" name="Text Box 1047"/>
          <p:cNvSpPr txBox="1">
            <a:spLocks noChangeArrowheads="1"/>
          </p:cNvSpPr>
          <p:nvPr/>
        </p:nvSpPr>
        <p:spPr bwMode="auto">
          <a:xfrm>
            <a:off x="500034" y="99932"/>
            <a:ext cx="4824412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普里姆（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）算法如下：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2116143" y="3742295"/>
            <a:ext cx="3313113" cy="2084819"/>
            <a:chOff x="2116143" y="3500438"/>
            <a:chExt cx="3313113" cy="2084819"/>
          </a:xfrm>
        </p:grpSpPr>
        <p:sp>
          <p:nvSpPr>
            <p:cNvPr id="68615" name="Oval 1031"/>
            <p:cNvSpPr>
              <a:spLocks noChangeArrowheads="1"/>
            </p:cNvSpPr>
            <p:nvPr/>
          </p:nvSpPr>
          <p:spPr bwMode="auto">
            <a:xfrm>
              <a:off x="4276731" y="4092590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3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13" name="Oval 1029"/>
            <p:cNvSpPr>
              <a:spLocks noChangeArrowheads="1"/>
            </p:cNvSpPr>
            <p:nvPr/>
          </p:nvSpPr>
          <p:spPr bwMode="auto">
            <a:xfrm>
              <a:off x="4638681" y="4597415"/>
              <a:ext cx="431800" cy="43180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endPara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8614" name="Oval 1030"/>
            <p:cNvSpPr>
              <a:spLocks noChangeArrowheads="1"/>
            </p:cNvSpPr>
            <p:nvPr/>
          </p:nvSpPr>
          <p:spPr bwMode="auto">
            <a:xfrm>
              <a:off x="2116143" y="4165615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16" name="Text Box 1032"/>
            <p:cNvSpPr txBox="1">
              <a:spLocks noChangeArrowheads="1"/>
            </p:cNvSpPr>
            <p:nvPr/>
          </p:nvSpPr>
          <p:spPr bwMode="auto">
            <a:xfrm>
              <a:off x="2260606" y="3733815"/>
              <a:ext cx="503237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8617" name="Text Box 1033"/>
            <p:cNvSpPr txBox="1">
              <a:spLocks noChangeArrowheads="1"/>
            </p:cNvSpPr>
            <p:nvPr/>
          </p:nvSpPr>
          <p:spPr bwMode="auto">
            <a:xfrm>
              <a:off x="4276731" y="3733815"/>
              <a:ext cx="10795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V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－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8618" name="Freeform 1034"/>
            <p:cNvSpPr>
              <a:spLocks/>
            </p:cNvSpPr>
            <p:nvPr/>
          </p:nvSpPr>
          <p:spPr bwMode="auto">
            <a:xfrm>
              <a:off x="2837884" y="4814903"/>
              <a:ext cx="1776413" cy="150812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1119" y="0"/>
                </a:cxn>
              </a:cxnLst>
              <a:rect l="0" t="0" r="r" b="b"/>
              <a:pathLst>
                <a:path w="1119" h="95">
                  <a:moveTo>
                    <a:pt x="0" y="95"/>
                  </a:moveTo>
                  <a:lnTo>
                    <a:pt x="1119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19" name="Oval 1035"/>
            <p:cNvSpPr>
              <a:spLocks noChangeArrowheads="1"/>
            </p:cNvSpPr>
            <p:nvPr/>
          </p:nvSpPr>
          <p:spPr bwMode="auto">
            <a:xfrm>
              <a:off x="2405068" y="4741878"/>
              <a:ext cx="431800" cy="43180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v</a:t>
              </a:r>
            </a:p>
          </p:txBody>
        </p:sp>
        <p:sp>
          <p:nvSpPr>
            <p:cNvPr id="68620" name="Text Box 1036"/>
            <p:cNvSpPr txBox="1">
              <a:spLocks noChangeArrowheads="1"/>
            </p:cNvSpPr>
            <p:nvPr/>
          </p:nvSpPr>
          <p:spPr bwMode="auto">
            <a:xfrm rot="21293543">
              <a:off x="3012704" y="4461884"/>
              <a:ext cx="1375279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 err="1">
                  <a:latin typeface="Consolas" pitchFamily="49" charset="0"/>
                  <a:cs typeface="Consolas" pitchFamily="49" charset="0"/>
                </a:rPr>
                <a:t>lowcost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  <p:sp>
          <p:nvSpPr>
            <p:cNvPr id="68622" name="Freeform 1038"/>
            <p:cNvSpPr>
              <a:spLocks/>
            </p:cNvSpPr>
            <p:nvPr/>
          </p:nvSpPr>
          <p:spPr bwMode="auto">
            <a:xfrm>
              <a:off x="2765431" y="5102240"/>
              <a:ext cx="347662" cy="320675"/>
            </a:xfrm>
            <a:custGeom>
              <a:avLst/>
              <a:gdLst/>
              <a:ahLst/>
              <a:cxnLst>
                <a:cxn ang="0">
                  <a:pos x="219" y="202"/>
                </a:cxn>
                <a:cxn ang="0">
                  <a:pos x="0" y="0"/>
                </a:cxn>
              </a:cxnLst>
              <a:rect l="0" t="0" r="r" b="b"/>
              <a:pathLst>
                <a:path w="219" h="202">
                  <a:moveTo>
                    <a:pt x="219" y="20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23" name="Text Box 1039"/>
            <p:cNvSpPr txBox="1">
              <a:spLocks noChangeArrowheads="1"/>
            </p:cNvSpPr>
            <p:nvPr/>
          </p:nvSpPr>
          <p:spPr bwMode="auto">
            <a:xfrm>
              <a:off x="3052768" y="5246703"/>
              <a:ext cx="15113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closest[</a:t>
              </a:r>
              <a:r>
                <a:rPr lang="en-US" altLang="zh-CN" sz="16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  <p:sp>
          <p:nvSpPr>
            <p:cNvPr id="20" name="下箭头 19"/>
            <p:cNvSpPr/>
            <p:nvPr/>
          </p:nvSpPr>
          <p:spPr bwMode="auto">
            <a:xfrm>
              <a:off x="3500430" y="3500438"/>
              <a:ext cx="285752" cy="571504"/>
            </a:xfrm>
            <a:prstGeom prst="down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1571604" y="4572008"/>
            <a:ext cx="7358114" cy="1757432"/>
            <a:chOff x="1571604" y="4572008"/>
            <a:chExt cx="7358114" cy="1757432"/>
          </a:xfrm>
        </p:grpSpPr>
        <p:sp>
          <p:nvSpPr>
            <p:cNvPr id="18" name="TextBox 17"/>
            <p:cNvSpPr txBox="1"/>
            <p:nvPr/>
          </p:nvSpPr>
          <p:spPr>
            <a:xfrm>
              <a:off x="1571604" y="5929330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中只有一个顶点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endParaRPr lang="zh-CN" altLang="en-US" sz="2000" i="1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2132" y="4572008"/>
              <a:ext cx="33575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的最小边：</a:t>
              </a:r>
              <a:endPara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g.edges[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])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16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152400" y="304800"/>
            <a:ext cx="8205814" cy="3111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4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min=INF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(V-U)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中找出离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最近的顶点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[j]!=0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[j]&lt;min)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min=lowcost[j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k=j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closest[k]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lowcost[k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标记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已经加入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</a:p>
        </p:txBody>
      </p:sp>
      <p:grpSp>
        <p:nvGrpSpPr>
          <p:cNvPr id="2" name="组合 14"/>
          <p:cNvGrpSpPr/>
          <p:nvPr/>
        </p:nvGrpSpPr>
        <p:grpSpPr>
          <a:xfrm>
            <a:off x="473069" y="3643314"/>
            <a:ext cx="3313113" cy="1927649"/>
            <a:chOff x="473069" y="3643314"/>
            <a:chExt cx="3313113" cy="1927649"/>
          </a:xfrm>
        </p:grpSpPr>
        <p:sp>
          <p:nvSpPr>
            <p:cNvPr id="69645" name="Oval 1037"/>
            <p:cNvSpPr>
              <a:spLocks noChangeArrowheads="1"/>
            </p:cNvSpPr>
            <p:nvPr/>
          </p:nvSpPr>
          <p:spPr bwMode="auto">
            <a:xfrm>
              <a:off x="2633657" y="4002089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Oval 1035"/>
            <p:cNvSpPr>
              <a:spLocks noChangeArrowheads="1"/>
            </p:cNvSpPr>
            <p:nvPr/>
          </p:nvSpPr>
          <p:spPr bwMode="auto">
            <a:xfrm>
              <a:off x="2995607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endPara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644" name="Oval 1036"/>
            <p:cNvSpPr>
              <a:spLocks noChangeArrowheads="1"/>
            </p:cNvSpPr>
            <p:nvPr/>
          </p:nvSpPr>
          <p:spPr bwMode="auto">
            <a:xfrm>
              <a:off x="473069" y="4075114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6" name="Text Box 1038"/>
            <p:cNvSpPr txBox="1">
              <a:spLocks noChangeArrowheads="1"/>
            </p:cNvSpPr>
            <p:nvPr/>
          </p:nvSpPr>
          <p:spPr bwMode="auto">
            <a:xfrm>
              <a:off x="714348" y="3643314"/>
              <a:ext cx="503237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9647" name="Text Box 1039"/>
            <p:cNvSpPr txBox="1">
              <a:spLocks noChangeArrowheads="1"/>
            </p:cNvSpPr>
            <p:nvPr/>
          </p:nvSpPr>
          <p:spPr bwMode="auto">
            <a:xfrm>
              <a:off x="2706682" y="3643314"/>
              <a:ext cx="10795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V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－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9649" name="Oval 1041"/>
            <p:cNvSpPr>
              <a:spLocks noChangeArrowheads="1"/>
            </p:cNvSpPr>
            <p:nvPr/>
          </p:nvSpPr>
          <p:spPr bwMode="auto">
            <a:xfrm>
              <a:off x="761994" y="435769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x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650" name="Text Box 1042"/>
            <p:cNvSpPr txBox="1">
              <a:spLocks noChangeArrowheads="1"/>
            </p:cNvSpPr>
            <p:nvPr/>
          </p:nvSpPr>
          <p:spPr bwMode="auto">
            <a:xfrm rot="367631">
              <a:off x="1468432" y="4300539"/>
              <a:ext cx="1223962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 err="1" smtClean="0">
                  <a:latin typeface="Consolas" pitchFamily="49" charset="0"/>
                  <a:cs typeface="Consolas" pitchFamily="49" charset="0"/>
                </a:rPr>
                <a:t>lowcost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]</a:t>
              </a:r>
              <a:endParaRPr lang="en-US" altLang="zh-CN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651" name="Line 1043"/>
            <p:cNvSpPr>
              <a:spLocks noChangeShapeType="1"/>
            </p:cNvSpPr>
            <p:nvPr/>
          </p:nvSpPr>
          <p:spPr bwMode="auto">
            <a:xfrm flipH="1" flipV="1">
              <a:off x="1142976" y="4799022"/>
              <a:ext cx="360363" cy="57626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2" name="Text Box 1044"/>
            <p:cNvSpPr txBox="1">
              <a:spLocks noChangeArrowheads="1"/>
            </p:cNvSpPr>
            <p:nvPr/>
          </p:nvSpPr>
          <p:spPr bwMode="auto">
            <a:xfrm>
              <a:off x="1428728" y="5232409"/>
              <a:ext cx="1639901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closest[</a:t>
              </a:r>
              <a:r>
                <a:rPr lang="en-US" altLang="zh-CN" sz="1600" i="1" dirty="0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]=</a:t>
              </a:r>
              <a:r>
                <a:rPr lang="en-US" altLang="zh-CN" sz="1600" i="1" dirty="0" smtClean="0">
                  <a:latin typeface="Consolas" pitchFamily="49" charset="0"/>
                  <a:cs typeface="Consolas" pitchFamily="49" charset="0"/>
                </a:rPr>
                <a:t>x</a:t>
              </a:r>
              <a:endParaRPr lang="en-US" altLang="zh-CN" sz="16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Freeform 1040"/>
          <p:cNvSpPr>
            <a:spLocks/>
          </p:cNvSpPr>
          <p:nvPr/>
        </p:nvSpPr>
        <p:spPr bwMode="auto">
          <a:xfrm flipV="1">
            <a:off x="1214414" y="4572008"/>
            <a:ext cx="1776413" cy="147640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右箭头 16"/>
          <p:cNvSpPr/>
          <p:nvPr/>
        </p:nvSpPr>
        <p:spPr bwMode="auto">
          <a:xfrm>
            <a:off x="4143372" y="4429132"/>
            <a:ext cx="642942" cy="357190"/>
          </a:xfrm>
          <a:prstGeom prst="rightArrow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Oval 1037"/>
          <p:cNvSpPr>
            <a:spLocks noChangeArrowheads="1"/>
          </p:cNvSpPr>
          <p:nvPr/>
        </p:nvSpPr>
        <p:spPr bwMode="auto">
          <a:xfrm>
            <a:off x="7562879" y="4002089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035"/>
          <p:cNvSpPr>
            <a:spLocks noChangeArrowheads="1"/>
          </p:cNvSpPr>
          <p:nvPr/>
        </p:nvSpPr>
        <p:spPr bwMode="auto">
          <a:xfrm>
            <a:off x="7924829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endParaRPr lang="en-US" altLang="zh-CN" sz="1800" i="1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1" name="Oval 1036"/>
          <p:cNvSpPr>
            <a:spLocks noChangeArrowheads="1"/>
          </p:cNvSpPr>
          <p:nvPr/>
        </p:nvSpPr>
        <p:spPr bwMode="auto">
          <a:xfrm>
            <a:off x="5402291" y="4075114"/>
            <a:ext cx="1008063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038"/>
          <p:cNvSpPr txBox="1">
            <a:spLocks noChangeArrowheads="1"/>
          </p:cNvSpPr>
          <p:nvPr/>
        </p:nvSpPr>
        <p:spPr bwMode="auto">
          <a:xfrm>
            <a:off x="5640399" y="3643314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3" name="Text Box 1039"/>
          <p:cNvSpPr txBox="1">
            <a:spLocks noChangeArrowheads="1"/>
          </p:cNvSpPr>
          <p:nvPr/>
        </p:nvSpPr>
        <p:spPr bwMode="auto">
          <a:xfrm>
            <a:off x="7635904" y="3633791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5" name="Oval 1041"/>
          <p:cNvSpPr>
            <a:spLocks noChangeArrowheads="1"/>
          </p:cNvSpPr>
          <p:nvPr/>
        </p:nvSpPr>
        <p:spPr bwMode="auto">
          <a:xfrm>
            <a:off x="5691216" y="42830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4678" y="5572140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输出：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closest[k]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17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C -0.01007 0.0074 -0.02327 -0.00093 -0.06268 0.00625 C -0.10209 0.01342 -0.2 0.03518 -0.23611 0.04282 " pathEditMode="relative" rAng="0" ptsTypes="a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0" grpId="1" animBg="1"/>
      <p:bldP spid="21" grpId="0" animBg="1"/>
      <p:bldP spid="22" grpId="0"/>
      <p:bldP spid="23" grpId="0"/>
      <p:bldP spid="25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036"/>
          <p:cNvSpPr>
            <a:spLocks noChangeArrowheads="1"/>
          </p:cNvSpPr>
          <p:nvPr/>
        </p:nvSpPr>
        <p:spPr bwMode="auto">
          <a:xfrm>
            <a:off x="2857488" y="487337"/>
            <a:ext cx="1416060" cy="177325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28596" y="2524149"/>
            <a:ext cx="7170756" cy="265713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500"/>
              </a:lnSpc>
            </a:pP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修改数组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[k][j]&lt;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[j])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lowcost[j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[k][j];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closest[j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813666" y="3034255"/>
            <a:ext cx="1214446" cy="120032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修改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V-U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之间的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候选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边，即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调整</a:t>
            </a:r>
          </a:p>
        </p:txBody>
      </p:sp>
      <p:grpSp>
        <p:nvGrpSpPr>
          <p:cNvPr id="2" name="组合 19"/>
          <p:cNvGrpSpPr/>
          <p:nvPr/>
        </p:nvGrpSpPr>
        <p:grpSpPr>
          <a:xfrm>
            <a:off x="571472" y="3382276"/>
            <a:ext cx="3100383" cy="2416320"/>
            <a:chOff x="115888" y="1347072"/>
            <a:chExt cx="3100383" cy="2416320"/>
          </a:xfrm>
        </p:grpSpPr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342691" y="1347072"/>
              <a:ext cx="833454" cy="2108199"/>
            </a:xfrm>
            <a:custGeom>
              <a:avLst/>
              <a:gdLst/>
              <a:ahLst/>
              <a:cxnLst>
                <a:cxn ang="0">
                  <a:pos x="0" y="1216"/>
                </a:cxn>
                <a:cxn ang="0">
                  <a:pos x="488" y="0"/>
                </a:cxn>
              </a:cxnLst>
              <a:rect l="0" t="0" r="r" b="b"/>
              <a:pathLst>
                <a:path w="488" h="1216">
                  <a:moveTo>
                    <a:pt x="0" y="1216"/>
                  </a:moveTo>
                  <a:lnTo>
                    <a:pt x="488" y="0"/>
                  </a:lnTo>
                </a:path>
              </a:pathLst>
            </a:custGeom>
            <a:noFill/>
            <a:ln w="19050" cap="flat" cmpd="sng">
              <a:solidFill>
                <a:srgbClr val="DB0303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15888" y="3394060"/>
              <a:ext cx="3100383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DB0303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仅仅考虑</a:t>
              </a:r>
              <a:r>
                <a:rPr lang="en-US" altLang="zh-CN" sz="1800" dirty="0" smtClean="0">
                  <a:solidFill>
                    <a:srgbClr val="DB0303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V-U</a:t>
              </a:r>
              <a:r>
                <a:rPr lang="zh-CN" altLang="en-US" sz="1800" dirty="0" smtClean="0">
                  <a:solidFill>
                    <a:srgbClr val="DB0303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中的顶点</a:t>
              </a:r>
              <a:endParaRPr lang="zh-CN" altLang="en-US" sz="1800" dirty="0">
                <a:solidFill>
                  <a:srgbClr val="DB0303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8" name="右大括号 17"/>
          <p:cNvSpPr/>
          <p:nvPr/>
        </p:nvSpPr>
        <p:spPr>
          <a:xfrm>
            <a:off x="7670790" y="3387011"/>
            <a:ext cx="144000" cy="642942"/>
          </a:xfrm>
          <a:prstGeom prst="rightBrac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1037"/>
          <p:cNvSpPr>
            <a:spLocks noChangeArrowheads="1"/>
          </p:cNvSpPr>
          <p:nvPr/>
        </p:nvSpPr>
        <p:spPr bwMode="auto">
          <a:xfrm>
            <a:off x="5705491" y="646088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035"/>
          <p:cNvSpPr>
            <a:spLocks noChangeArrowheads="1"/>
          </p:cNvSpPr>
          <p:nvPr/>
        </p:nvSpPr>
        <p:spPr bwMode="auto">
          <a:xfrm>
            <a:off x="3419493" y="78579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endParaRPr lang="en-US" altLang="zh-CN" sz="1800" i="1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Text Box 1038"/>
          <p:cNvSpPr txBox="1">
            <a:spLocks noChangeArrowheads="1"/>
          </p:cNvSpPr>
          <p:nvPr/>
        </p:nvSpPr>
        <p:spPr bwMode="auto">
          <a:xfrm>
            <a:off x="3303583" y="80937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1" name="Text Box 1039"/>
          <p:cNvSpPr txBox="1">
            <a:spLocks noChangeArrowheads="1"/>
          </p:cNvSpPr>
          <p:nvPr/>
        </p:nvSpPr>
        <p:spPr bwMode="auto">
          <a:xfrm>
            <a:off x="5727716" y="214290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2" name="Oval 1041"/>
          <p:cNvSpPr>
            <a:spLocks noChangeArrowheads="1"/>
          </p:cNvSpPr>
          <p:nvPr/>
        </p:nvSpPr>
        <p:spPr bwMode="auto">
          <a:xfrm>
            <a:off x="3425838" y="163987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endParaRPr lang="en-US" altLang="zh-CN" sz="1800" i="1" dirty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3" name="Oval 1041"/>
          <p:cNvSpPr>
            <a:spLocks noChangeArrowheads="1"/>
          </p:cNvSpPr>
          <p:nvPr/>
        </p:nvSpPr>
        <p:spPr bwMode="auto">
          <a:xfrm>
            <a:off x="5994433" y="106837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" name="Oval 1036"/>
          <p:cNvSpPr>
            <a:spLocks noChangeArrowheads="1"/>
          </p:cNvSpPr>
          <p:nvPr/>
        </p:nvSpPr>
        <p:spPr bwMode="auto">
          <a:xfrm>
            <a:off x="3101407" y="627857"/>
            <a:ext cx="1000132" cy="84456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19050" algn="ctr">
            <a:solidFill>
              <a:srgbClr val="FF0000"/>
            </a:solidFill>
            <a:prstDash val="sys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267197" y="1214422"/>
            <a:ext cx="1728000" cy="6985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474129">
            <a:off x="4434371" y="816572"/>
            <a:ext cx="121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lowcost[j]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直接连接符 28"/>
          <p:cNvCxnSpPr>
            <a:stCxn id="22" idx="6"/>
            <a:endCxn id="23" idx="3"/>
          </p:cNvCxnSpPr>
          <p:nvPr/>
        </p:nvCxnSpPr>
        <p:spPr>
          <a:xfrm flipV="1">
            <a:off x="3857638" y="1436938"/>
            <a:ext cx="2200031" cy="41884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035007">
            <a:off x="4332411" y="1683753"/>
            <a:ext cx="13813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g.edges[k][j]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2976" y="285728"/>
            <a:ext cx="173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中除了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外的全部顶点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85852" y="1500174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本次加入顶点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643174" y="785794"/>
            <a:ext cx="500066" cy="21431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2" idx="2"/>
          </p:cNvCxnSpPr>
          <p:nvPr/>
        </p:nvCxnSpPr>
        <p:spPr>
          <a:xfrm flipV="1">
            <a:off x="2571736" y="1855778"/>
            <a:ext cx="854102" cy="7302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18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463554" y="1142984"/>
            <a:ext cx="467995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DB0303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局部最优  </a:t>
            </a:r>
            <a:r>
              <a:rPr lang="en-US" altLang="zh-CN" sz="2000" smtClean="0">
                <a:solidFill>
                  <a:srgbClr val="DB0303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+  </a:t>
            </a:r>
            <a:r>
              <a:rPr lang="zh-CN" altLang="en-US" sz="2000" smtClean="0">
                <a:solidFill>
                  <a:srgbClr val="DB0303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调整  </a:t>
            </a:r>
            <a:r>
              <a:rPr lang="zh-CN" altLang="en-US" sz="2000" smtClean="0">
                <a:solidFill>
                  <a:srgbClr val="DB0303"/>
                </a:solidFill>
                <a:latin typeface="+mj-ea"/>
                <a:ea typeface="+mj-ea"/>
                <a:cs typeface="Consolas" pitchFamily="49" charset="0"/>
              </a:rPr>
              <a:t>＝</a:t>
            </a:r>
            <a:r>
              <a:rPr lang="zh-CN" altLang="en-US" sz="2000" smtClean="0">
                <a:solidFill>
                  <a:srgbClr val="DB0303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全局最优</a:t>
            </a:r>
            <a:endParaRPr lang="zh-CN" altLang="en-US" sz="2000" dirty="0">
              <a:solidFill>
                <a:srgbClr val="DB0303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 flipV="1">
            <a:off x="1206483" y="1625592"/>
            <a:ext cx="0" cy="287338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414321" y="1889117"/>
            <a:ext cx="1728787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贪心算法思想</a:t>
            </a:r>
          </a:p>
        </p:txBody>
      </p:sp>
      <p:sp>
        <p:nvSpPr>
          <p:cNvPr id="193549" name="Line 13"/>
          <p:cNvSpPr>
            <a:spLocks noChangeShapeType="1"/>
          </p:cNvSpPr>
          <p:nvPr/>
        </p:nvSpPr>
        <p:spPr bwMode="auto">
          <a:xfrm flipV="1">
            <a:off x="3765540" y="1612892"/>
            <a:ext cx="0" cy="287338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3143240" y="1889117"/>
            <a:ext cx="1223962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最优结果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158" y="357166"/>
            <a:ext cx="2928958" cy="430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普里姆算法思路</a:t>
            </a:r>
            <a:endParaRPr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14348" y="3786190"/>
            <a:ext cx="678661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Prim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算法中有两重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for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循环，所以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时间复杂度为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baseline="30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596" y="3071810"/>
            <a:ext cx="2928958" cy="430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普里姆算法分析</a:t>
            </a:r>
            <a:endParaRPr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19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71472" y="1017614"/>
            <a:ext cx="6929486" cy="55399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深度优先遍历得到的生成树称为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深度优先生成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树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428604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可以通过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遍历方法产生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生成树：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71472" y="1785926"/>
            <a:ext cx="2376488" cy="2016125"/>
            <a:chOff x="571472" y="1785926"/>
            <a:chExt cx="2376488" cy="2016125"/>
          </a:xfrm>
        </p:grpSpPr>
        <p:sp>
          <p:nvSpPr>
            <p:cNvPr id="7" name="Oval 31"/>
            <p:cNvSpPr>
              <a:spLocks noChangeArrowheads="1"/>
            </p:cNvSpPr>
            <p:nvPr/>
          </p:nvSpPr>
          <p:spPr bwMode="auto">
            <a:xfrm>
              <a:off x="1147735" y="178592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8" name="Oval 32"/>
            <p:cNvSpPr>
              <a:spLocks noChangeArrowheads="1"/>
            </p:cNvSpPr>
            <p:nvPr/>
          </p:nvSpPr>
          <p:spPr bwMode="auto">
            <a:xfrm>
              <a:off x="1711307" y="261461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571472" y="265111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34"/>
            <p:cNvSpPr>
              <a:spLocks noChangeArrowheads="1"/>
            </p:cNvSpPr>
            <p:nvPr/>
          </p:nvSpPr>
          <p:spPr bwMode="auto">
            <a:xfrm>
              <a:off x="1220760" y="337025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35"/>
            <p:cNvSpPr>
              <a:spLocks noChangeArrowheads="1"/>
            </p:cNvSpPr>
            <p:nvPr/>
          </p:nvSpPr>
          <p:spPr bwMode="auto">
            <a:xfrm>
              <a:off x="2155797" y="336709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" name="Oval 37"/>
            <p:cNvSpPr>
              <a:spLocks noChangeArrowheads="1"/>
            </p:cNvSpPr>
            <p:nvPr/>
          </p:nvSpPr>
          <p:spPr bwMode="auto">
            <a:xfrm>
              <a:off x="2587597" y="257808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807948" y="2143116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cxnSp>
          <p:nvCxnSpPr>
            <p:cNvPr id="15" name="直接连接符 14"/>
            <p:cNvCxnSpPr>
              <a:stCxn id="7" idx="5"/>
              <a:endCxn id="8" idx="1"/>
            </p:cNvCxnSpPr>
            <p:nvPr/>
          </p:nvCxnSpPr>
          <p:spPr>
            <a:xfrm rot="16200000" flipH="1">
              <a:off x="1348024" y="2261789"/>
              <a:ext cx="523356" cy="30875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5"/>
              <a:endCxn id="11" idx="1"/>
            </p:cNvCxnSpPr>
            <p:nvPr/>
          </p:nvCxnSpPr>
          <p:spPr>
            <a:xfrm rot="16200000" flipH="1">
              <a:off x="1890157" y="3111912"/>
              <a:ext cx="447152" cy="18967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6"/>
              <a:endCxn id="11" idx="2"/>
            </p:cNvCxnSpPr>
            <p:nvPr/>
          </p:nvCxnSpPr>
          <p:spPr>
            <a:xfrm flipV="1">
              <a:off x="1581123" y="3582990"/>
              <a:ext cx="574674" cy="31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7" idx="6"/>
              <a:endCxn id="12" idx="1"/>
            </p:cNvCxnSpPr>
            <p:nvPr/>
          </p:nvCxnSpPr>
          <p:spPr>
            <a:xfrm>
              <a:off x="1508098" y="2001826"/>
              <a:ext cx="1132273" cy="63949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8" idx="3"/>
              <a:endCxn id="10" idx="7"/>
            </p:cNvCxnSpPr>
            <p:nvPr/>
          </p:nvCxnSpPr>
          <p:spPr>
            <a:xfrm rot="5400000">
              <a:off x="1421059" y="3090464"/>
              <a:ext cx="450313" cy="23573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857224" y="4214818"/>
            <a:ext cx="1143008" cy="419774"/>
            <a:chOff x="857224" y="4214818"/>
            <a:chExt cx="1143008" cy="419774"/>
          </a:xfrm>
        </p:grpSpPr>
        <p:sp>
          <p:nvSpPr>
            <p:cNvPr id="39" name="TextBox 38"/>
            <p:cNvSpPr txBox="1"/>
            <p:nvPr/>
          </p:nvSpPr>
          <p:spPr>
            <a:xfrm>
              <a:off x="857224" y="423448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43042" y="4214818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1214414" y="4414873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000232" y="4743402"/>
            <a:ext cx="714380" cy="400110"/>
            <a:chOff x="2000232" y="4743402"/>
            <a:chExt cx="714380" cy="400110"/>
          </a:xfrm>
        </p:grpSpPr>
        <p:sp>
          <p:nvSpPr>
            <p:cNvPr id="46" name="TextBox 45"/>
            <p:cNvSpPr txBox="1"/>
            <p:nvPr/>
          </p:nvSpPr>
          <p:spPr>
            <a:xfrm>
              <a:off x="2357422" y="474340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3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2000232" y="4929198"/>
              <a:ext cx="32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2688810" y="4743402"/>
            <a:ext cx="668744" cy="400110"/>
            <a:chOff x="2688810" y="4743402"/>
            <a:chExt cx="668744" cy="400110"/>
          </a:xfrm>
        </p:grpSpPr>
        <p:sp>
          <p:nvSpPr>
            <p:cNvPr id="47" name="TextBox 46"/>
            <p:cNvSpPr txBox="1"/>
            <p:nvPr/>
          </p:nvSpPr>
          <p:spPr>
            <a:xfrm>
              <a:off x="3000364" y="474340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4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2688810" y="4937442"/>
              <a:ext cx="32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1236692" y="4524617"/>
            <a:ext cx="763540" cy="618895"/>
            <a:chOff x="1236692" y="4524617"/>
            <a:chExt cx="763540" cy="618895"/>
          </a:xfrm>
        </p:grpSpPr>
        <p:sp>
          <p:nvSpPr>
            <p:cNvPr id="45" name="TextBox 44"/>
            <p:cNvSpPr txBox="1"/>
            <p:nvPr/>
          </p:nvSpPr>
          <p:spPr>
            <a:xfrm>
              <a:off x="1643042" y="474340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1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直接箭头连接符 52"/>
            <p:cNvCxnSpPr>
              <a:endCxn id="45" idx="1"/>
            </p:cNvCxnSpPr>
            <p:nvPr/>
          </p:nvCxnSpPr>
          <p:spPr>
            <a:xfrm rot="16200000" flipH="1">
              <a:off x="1230447" y="4530862"/>
              <a:ext cx="418840" cy="406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214415" y="4643445"/>
            <a:ext cx="785817" cy="1071571"/>
            <a:chOff x="1214415" y="4643445"/>
            <a:chExt cx="785817" cy="1071571"/>
          </a:xfrm>
        </p:grpSpPr>
        <p:sp>
          <p:nvSpPr>
            <p:cNvPr id="51" name="TextBox 50"/>
            <p:cNvSpPr txBox="1"/>
            <p:nvPr/>
          </p:nvSpPr>
          <p:spPr>
            <a:xfrm>
              <a:off x="1643042" y="531490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5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endCxn id="51" idx="1"/>
            </p:cNvCxnSpPr>
            <p:nvPr/>
          </p:nvCxnSpPr>
          <p:spPr>
            <a:xfrm rot="16200000" flipH="1">
              <a:off x="992971" y="4864889"/>
              <a:ext cx="871515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3286116" y="1785926"/>
            <a:ext cx="4214842" cy="2016125"/>
            <a:chOff x="3286116" y="1785926"/>
            <a:chExt cx="4214842" cy="2016125"/>
          </a:xfrm>
        </p:grpSpPr>
        <p:sp>
          <p:nvSpPr>
            <p:cNvPr id="21" name="Oval 31"/>
            <p:cNvSpPr>
              <a:spLocks noChangeArrowheads="1"/>
            </p:cNvSpPr>
            <p:nvPr/>
          </p:nvSpPr>
          <p:spPr bwMode="auto">
            <a:xfrm>
              <a:off x="5700733" y="178592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2" name="Oval 32"/>
            <p:cNvSpPr>
              <a:spLocks noChangeArrowheads="1"/>
            </p:cNvSpPr>
            <p:nvPr/>
          </p:nvSpPr>
          <p:spPr bwMode="auto">
            <a:xfrm>
              <a:off x="6264305" y="261461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5124470" y="265111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34"/>
            <p:cNvSpPr>
              <a:spLocks noChangeArrowheads="1"/>
            </p:cNvSpPr>
            <p:nvPr/>
          </p:nvSpPr>
          <p:spPr bwMode="auto">
            <a:xfrm>
              <a:off x="5773758" y="337025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35"/>
            <p:cNvSpPr>
              <a:spLocks noChangeArrowheads="1"/>
            </p:cNvSpPr>
            <p:nvPr/>
          </p:nvSpPr>
          <p:spPr bwMode="auto">
            <a:xfrm>
              <a:off x="6708795" y="336709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" name="Oval 37"/>
            <p:cNvSpPr>
              <a:spLocks noChangeArrowheads="1"/>
            </p:cNvSpPr>
            <p:nvPr/>
          </p:nvSpPr>
          <p:spPr bwMode="auto">
            <a:xfrm>
              <a:off x="7140595" y="257808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5360946" y="2143116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24" idx="6"/>
              <a:endCxn id="25" idx="2"/>
            </p:cNvCxnSpPr>
            <p:nvPr/>
          </p:nvCxnSpPr>
          <p:spPr>
            <a:xfrm flipV="1">
              <a:off x="6134121" y="3582990"/>
              <a:ext cx="574674" cy="31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3286116" y="2301853"/>
              <a:ext cx="1643074" cy="642942"/>
              <a:chOff x="3643306" y="3000372"/>
              <a:chExt cx="1643074" cy="642942"/>
            </a:xfrm>
          </p:grpSpPr>
          <p:sp>
            <p:nvSpPr>
              <p:cNvPr id="36" name="右箭头 35"/>
              <p:cNvSpPr/>
              <p:nvPr/>
            </p:nvSpPr>
            <p:spPr bwMode="auto">
              <a:xfrm>
                <a:off x="3786182" y="3429000"/>
                <a:ext cx="1428760" cy="214314"/>
              </a:xfrm>
              <a:prstGeom prst="rightArrow">
                <a:avLst/>
              </a:prstGeom>
              <a:ln>
                <a:headEnd type="none" w="med" len="med"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643306" y="3000372"/>
                <a:ext cx="164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DFS</a:t>
                </a:r>
                <a:r>
                  <a:rPr kumimoji="1" lang="zh-CN" altLang="en-US" sz="18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生成树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58" name="直接连接符 57"/>
            <p:cNvCxnSpPr>
              <a:stCxn id="21" idx="5"/>
              <a:endCxn id="22" idx="1"/>
            </p:cNvCxnSpPr>
            <p:nvPr/>
          </p:nvCxnSpPr>
          <p:spPr>
            <a:xfrm rot="16200000" flipH="1">
              <a:off x="5901022" y="2261789"/>
              <a:ext cx="523356" cy="30875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22" idx="3"/>
              <a:endCxn id="24" idx="7"/>
            </p:cNvCxnSpPr>
            <p:nvPr/>
          </p:nvCxnSpPr>
          <p:spPr>
            <a:xfrm rot="5400000">
              <a:off x="5974057" y="3090464"/>
              <a:ext cx="450313" cy="23573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21" idx="6"/>
              <a:endCxn id="26" idx="1"/>
            </p:cNvCxnSpPr>
            <p:nvPr/>
          </p:nvCxnSpPr>
          <p:spPr>
            <a:xfrm>
              <a:off x="6061096" y="2001826"/>
              <a:ext cx="1132273" cy="6394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14348" y="3500438"/>
            <a:ext cx="7643866" cy="43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按</a:t>
            </a:r>
            <a:r>
              <a:rPr kumimoji="1" lang="zh-CN" altLang="en-US" sz="20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权值的递增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次序选择合适的边来构造最小生成树的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方法。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086" name="Text Box 6" descr="纸莎草纸"/>
          <p:cNvSpPr txBox="1">
            <a:spLocks noChangeArrowheads="1"/>
          </p:cNvSpPr>
          <p:nvPr/>
        </p:nvSpPr>
        <p:spPr bwMode="auto">
          <a:xfrm>
            <a:off x="785786" y="928670"/>
            <a:ext cx="3857652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8.4.4 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克鲁斯卡尔算法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pic>
        <p:nvPicPr>
          <p:cNvPr id="46087" name="Picture 7" descr="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1142984"/>
            <a:ext cx="1571636" cy="197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7158" y="2143116"/>
            <a:ext cx="6100834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克鲁斯卡尔（</a:t>
            </a:r>
            <a:r>
              <a:rPr kumimoji="1"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）算法也是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一种求带权无向图的最小生成树的构造性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20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357158" y="428604"/>
            <a:ext cx="7553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克鲁斯卡尔（</a:t>
            </a:r>
            <a:r>
              <a:rPr kumimoji="1"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）算法过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程：构造最小生成树（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U,TE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8051" name="Text Box 3" descr="羊皮纸"/>
          <p:cNvSpPr txBox="1">
            <a:spLocks noChangeArrowheads="1"/>
          </p:cNvSpPr>
          <p:nvPr/>
        </p:nvSpPr>
        <p:spPr bwMode="auto">
          <a:xfrm>
            <a:off x="285720" y="1071546"/>
            <a:ext cx="8137525" cy="259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）置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的初值等于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（即包含有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中的全部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的初值为空集（即图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中每一个顶点都构成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个连通分量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）将图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中的边按权值</a:t>
            </a:r>
            <a:r>
              <a:rPr kumimoji="1"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从小到大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的顺序依次选取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选取的边未使生成树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形成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回路，则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否则舍弃，直到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中包含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条边为止。</a:t>
            </a:r>
            <a:endParaRPr lang="zh-CN" altLang="en-US" sz="20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43"/>
          <p:cNvGrpSpPr/>
          <p:nvPr/>
        </p:nvGrpSpPr>
        <p:grpSpPr>
          <a:xfrm>
            <a:off x="695315" y="3929066"/>
            <a:ext cx="2376487" cy="2312432"/>
            <a:chOff x="695315" y="3929066"/>
            <a:chExt cx="2376487" cy="2312432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271577" y="407194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352665" y="4071941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95315" y="4937129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344602" y="565626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279640" y="5656266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1847840" y="4864104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711440" y="4864104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1940" y="4287841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912802" y="4408491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977890" y="5335591"/>
              <a:ext cx="392112" cy="419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264"/>
                </a:cxn>
              </a:cxnLst>
              <a:rect l="0" t="0" r="r" b="b"/>
              <a:pathLst>
                <a:path w="247" h="264">
                  <a:moveTo>
                    <a:pt x="0" y="0"/>
                  </a:moveTo>
                  <a:lnTo>
                    <a:pt x="247" y="264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03377" y="5907091"/>
              <a:ext cx="582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</a:cxnLst>
              <a:rect l="0" t="0" r="r" b="b"/>
              <a:pathLst>
                <a:path w="367" h="1">
                  <a:moveTo>
                    <a:pt x="0" y="0"/>
                  </a:moveTo>
                  <a:lnTo>
                    <a:pt x="367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560502" y="5233991"/>
              <a:ext cx="357188" cy="4222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5" y="0"/>
                </a:cxn>
              </a:cxnLst>
              <a:rect l="0" t="0" r="r" b="b"/>
              <a:pathLst>
                <a:path w="225" h="266">
                  <a:moveTo>
                    <a:pt x="0" y="266"/>
                  </a:moveTo>
                  <a:lnTo>
                    <a:pt x="225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43108" y="5286388"/>
              <a:ext cx="214314" cy="42862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124065" y="4457704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640002" y="4432304"/>
              <a:ext cx="215900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2582852" y="5292729"/>
              <a:ext cx="266700" cy="41116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259"/>
                </a:cxn>
              </a:cxnLst>
              <a:rect l="0" t="0" r="r" b="b"/>
              <a:pathLst>
                <a:path w="168" h="259">
                  <a:moveTo>
                    <a:pt x="168" y="0"/>
                  </a:moveTo>
                  <a:lnTo>
                    <a:pt x="0" y="25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1776402" y="3929066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28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96902" y="4395791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847840" y="4467229"/>
              <a:ext cx="5032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69927" y="5403854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167172" y="5226872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776402" y="5872166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grpSp>
        <p:nvGrpSpPr>
          <p:cNvPr id="3" name="组合 31"/>
          <p:cNvGrpSpPr/>
          <p:nvPr/>
        </p:nvGrpSpPr>
        <p:grpSpPr>
          <a:xfrm>
            <a:off x="5267347" y="4110041"/>
            <a:ext cx="2376487" cy="2016125"/>
            <a:chOff x="322263" y="1651000"/>
            <a:chExt cx="2376487" cy="2016125"/>
          </a:xfrm>
        </p:grpSpPr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898525" y="165100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979613" y="1651000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322263" y="2516188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971550" y="323532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1906588" y="3235325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1474788" y="244316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2338388" y="244316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4" name="组合 56"/>
          <p:cNvGrpSpPr/>
          <p:nvPr/>
        </p:nvGrpSpPr>
        <p:grpSpPr>
          <a:xfrm>
            <a:off x="3500430" y="4164001"/>
            <a:ext cx="1571636" cy="1000132"/>
            <a:chOff x="3500430" y="4429132"/>
            <a:chExt cx="1571636" cy="1000132"/>
          </a:xfrm>
        </p:grpSpPr>
        <p:sp>
          <p:nvSpPr>
            <p:cNvPr id="55" name="右箭头 54"/>
            <p:cNvSpPr/>
            <p:nvPr/>
          </p:nvSpPr>
          <p:spPr bwMode="auto">
            <a:xfrm>
              <a:off x="3643306" y="521495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00430" y="4429132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条件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地加入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条边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143636" y="628652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TE={}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2711441" y="4429132"/>
            <a:ext cx="5032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16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2643174" y="5417122"/>
            <a:ext cx="5032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12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21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228850" y="315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000232" y="4572008"/>
            <a:ext cx="55483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克鲁斯卡尔算法求解最小生成树的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7189" name="Text Box 85"/>
          <p:cNvSpPr txBox="1">
            <a:spLocks noChangeArrowheads="1"/>
          </p:cNvSpPr>
          <p:nvPr/>
        </p:nvSpPr>
        <p:spPr bwMode="auto">
          <a:xfrm>
            <a:off x="500034" y="571480"/>
            <a:ext cx="3500462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Kruskal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算法示例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的演示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99"/>
          <p:cNvGrpSpPr/>
          <p:nvPr/>
        </p:nvGrpSpPr>
        <p:grpSpPr>
          <a:xfrm>
            <a:off x="5981727" y="1488032"/>
            <a:ext cx="2376487" cy="2310300"/>
            <a:chOff x="5981727" y="1488032"/>
            <a:chExt cx="2376487" cy="2310300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6557989" y="161923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7639077" y="1619235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5981727" y="248442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6631014" y="32035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7" name="Oval 10"/>
            <p:cNvSpPr>
              <a:spLocks noChangeArrowheads="1"/>
            </p:cNvSpPr>
            <p:nvPr/>
          </p:nvSpPr>
          <p:spPr bwMode="auto">
            <a:xfrm>
              <a:off x="7566052" y="3203560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8" name="Oval 11"/>
            <p:cNvSpPr>
              <a:spLocks noChangeArrowheads="1"/>
            </p:cNvSpPr>
            <p:nvPr/>
          </p:nvSpPr>
          <p:spPr bwMode="auto">
            <a:xfrm>
              <a:off x="7134252" y="2411398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7997852" y="2411398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0" name="Line 13"/>
            <p:cNvSpPr>
              <a:spLocks noChangeShapeType="1"/>
            </p:cNvSpPr>
            <p:nvPr/>
          </p:nvSpPr>
          <p:spPr bwMode="auto">
            <a:xfrm>
              <a:off x="6918352" y="1835135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Freeform 14"/>
            <p:cNvSpPr>
              <a:spLocks/>
            </p:cNvSpPr>
            <p:nvPr/>
          </p:nvSpPr>
          <p:spPr bwMode="auto">
            <a:xfrm>
              <a:off x="6199214" y="1955785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Freeform 15"/>
            <p:cNvSpPr>
              <a:spLocks/>
            </p:cNvSpPr>
            <p:nvPr/>
          </p:nvSpPr>
          <p:spPr bwMode="auto">
            <a:xfrm>
              <a:off x="6264302" y="2882885"/>
              <a:ext cx="392112" cy="419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264"/>
                </a:cxn>
              </a:cxnLst>
              <a:rect l="0" t="0" r="r" b="b"/>
              <a:pathLst>
                <a:path w="247" h="264">
                  <a:moveTo>
                    <a:pt x="0" y="0"/>
                  </a:moveTo>
                  <a:lnTo>
                    <a:pt x="247" y="264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Freeform 16"/>
            <p:cNvSpPr>
              <a:spLocks/>
            </p:cNvSpPr>
            <p:nvPr/>
          </p:nvSpPr>
          <p:spPr bwMode="auto">
            <a:xfrm>
              <a:off x="6989789" y="3454385"/>
              <a:ext cx="582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</a:cxnLst>
              <a:rect l="0" t="0" r="r" b="b"/>
              <a:pathLst>
                <a:path w="367" h="1">
                  <a:moveTo>
                    <a:pt x="0" y="0"/>
                  </a:moveTo>
                  <a:lnTo>
                    <a:pt x="367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Freeform 17"/>
            <p:cNvSpPr>
              <a:spLocks/>
            </p:cNvSpPr>
            <p:nvPr/>
          </p:nvSpPr>
          <p:spPr bwMode="auto">
            <a:xfrm>
              <a:off x="6846914" y="2781285"/>
              <a:ext cx="357188" cy="4222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5" y="0"/>
                </a:cxn>
              </a:cxnLst>
              <a:rect l="0" t="0" r="r" b="b"/>
              <a:pathLst>
                <a:path w="225" h="266">
                  <a:moveTo>
                    <a:pt x="0" y="266"/>
                  </a:moveTo>
                  <a:lnTo>
                    <a:pt x="225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18"/>
            <p:cNvSpPr>
              <a:spLocks noChangeShapeType="1"/>
            </p:cNvSpPr>
            <p:nvPr/>
          </p:nvSpPr>
          <p:spPr bwMode="auto">
            <a:xfrm>
              <a:off x="7423177" y="2771760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19"/>
            <p:cNvSpPr>
              <a:spLocks noChangeShapeType="1"/>
            </p:cNvSpPr>
            <p:nvPr/>
          </p:nvSpPr>
          <p:spPr bwMode="auto">
            <a:xfrm flipH="1">
              <a:off x="7410477" y="2004998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7926414" y="1979598"/>
              <a:ext cx="215900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Freeform 21"/>
            <p:cNvSpPr>
              <a:spLocks/>
            </p:cNvSpPr>
            <p:nvPr/>
          </p:nvSpPr>
          <p:spPr bwMode="auto">
            <a:xfrm>
              <a:off x="7869264" y="2840023"/>
              <a:ext cx="266700" cy="41116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259"/>
                </a:cxn>
              </a:cxnLst>
              <a:rect l="0" t="0" r="r" b="b"/>
              <a:pathLst>
                <a:path w="168" h="259">
                  <a:moveTo>
                    <a:pt x="168" y="0"/>
                  </a:moveTo>
                  <a:lnTo>
                    <a:pt x="0" y="25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6061103" y="1928802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89" name="Text Box 72"/>
            <p:cNvSpPr txBox="1">
              <a:spLocks noChangeArrowheads="1"/>
            </p:cNvSpPr>
            <p:nvPr/>
          </p:nvSpPr>
          <p:spPr bwMode="auto">
            <a:xfrm>
              <a:off x="7989929" y="2954323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0" name="Text Box 73"/>
            <p:cNvSpPr txBox="1">
              <a:spLocks noChangeArrowheads="1"/>
            </p:cNvSpPr>
            <p:nvPr/>
          </p:nvSpPr>
          <p:spPr bwMode="auto">
            <a:xfrm>
              <a:off x="7273964" y="1944673"/>
              <a:ext cx="2873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1" name="Text Box 75"/>
            <p:cNvSpPr txBox="1">
              <a:spLocks noChangeArrowheads="1"/>
            </p:cNvSpPr>
            <p:nvPr/>
          </p:nvSpPr>
          <p:spPr bwMode="auto">
            <a:xfrm>
              <a:off x="6127777" y="3000372"/>
              <a:ext cx="2873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92" name="Text Box 76"/>
            <p:cNvSpPr txBox="1">
              <a:spLocks noChangeArrowheads="1"/>
            </p:cNvSpPr>
            <p:nvPr/>
          </p:nvSpPr>
          <p:spPr bwMode="auto">
            <a:xfrm>
              <a:off x="7132673" y="3429000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3" name="Text Box 77"/>
            <p:cNvSpPr txBox="1">
              <a:spLocks noChangeArrowheads="1"/>
            </p:cNvSpPr>
            <p:nvPr/>
          </p:nvSpPr>
          <p:spPr bwMode="auto">
            <a:xfrm>
              <a:off x="6773897" y="2702478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4" name="Text Box 78"/>
            <p:cNvSpPr txBox="1">
              <a:spLocks noChangeArrowheads="1"/>
            </p:cNvSpPr>
            <p:nvPr/>
          </p:nvSpPr>
          <p:spPr bwMode="auto">
            <a:xfrm>
              <a:off x="7131088" y="1488032"/>
              <a:ext cx="2873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95" name="Text Box 79"/>
            <p:cNvSpPr txBox="1">
              <a:spLocks noChangeArrowheads="1"/>
            </p:cNvSpPr>
            <p:nvPr/>
          </p:nvSpPr>
          <p:spPr bwMode="auto">
            <a:xfrm>
              <a:off x="7567639" y="2773916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8061367" y="1946260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3" name="组合 98"/>
          <p:cNvGrpSpPr/>
          <p:nvPr/>
        </p:nvGrpSpPr>
        <p:grpSpPr>
          <a:xfrm>
            <a:off x="3143240" y="2428868"/>
            <a:ext cx="2663826" cy="714380"/>
            <a:chOff x="3143240" y="2428868"/>
            <a:chExt cx="2663826" cy="714380"/>
          </a:xfrm>
        </p:grpSpPr>
        <p:sp>
          <p:nvSpPr>
            <p:cNvPr id="47188" name="Text Box 84"/>
            <p:cNvSpPr txBox="1">
              <a:spLocks noChangeArrowheads="1"/>
            </p:cNvSpPr>
            <p:nvPr/>
          </p:nvSpPr>
          <p:spPr bwMode="auto">
            <a:xfrm>
              <a:off x="3286116" y="2428868"/>
              <a:ext cx="2520950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DB0303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按边</a:t>
              </a:r>
              <a:r>
                <a:rPr lang="zh-CN" altLang="en-US" sz="1800">
                  <a:solidFill>
                    <a:srgbClr val="DB0303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大小</a:t>
              </a:r>
              <a:r>
                <a:rPr lang="zh-CN" altLang="en-US" sz="1800" smtClean="0">
                  <a:solidFill>
                    <a:srgbClr val="DB0303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递增排序</a:t>
              </a:r>
              <a:endParaRPr lang="zh-CN" altLang="en-US" sz="1800" dirty="0">
                <a:solidFill>
                  <a:srgbClr val="DB0303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" name="右箭头 96"/>
            <p:cNvSpPr/>
            <p:nvPr/>
          </p:nvSpPr>
          <p:spPr bwMode="auto">
            <a:xfrm>
              <a:off x="3143240" y="2928934"/>
              <a:ext cx="2643206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58"/>
          <p:cNvGrpSpPr/>
          <p:nvPr/>
        </p:nvGrpSpPr>
        <p:grpSpPr>
          <a:xfrm>
            <a:off x="571472" y="1759510"/>
            <a:ext cx="2376487" cy="2312432"/>
            <a:chOff x="695315" y="3929066"/>
            <a:chExt cx="2376487" cy="2312432"/>
          </a:xfrm>
        </p:grpSpPr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1271577" y="407194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2352665" y="4071941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695315" y="4937129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80" name="Oval 9"/>
            <p:cNvSpPr>
              <a:spLocks noChangeArrowheads="1"/>
            </p:cNvSpPr>
            <p:nvPr/>
          </p:nvSpPr>
          <p:spPr bwMode="auto">
            <a:xfrm>
              <a:off x="1344602" y="565626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1" name="Oval 10"/>
            <p:cNvSpPr>
              <a:spLocks noChangeArrowheads="1"/>
            </p:cNvSpPr>
            <p:nvPr/>
          </p:nvSpPr>
          <p:spPr bwMode="auto">
            <a:xfrm>
              <a:off x="2279640" y="5656266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2" name="Oval 11"/>
            <p:cNvSpPr>
              <a:spLocks noChangeArrowheads="1"/>
            </p:cNvSpPr>
            <p:nvPr/>
          </p:nvSpPr>
          <p:spPr bwMode="auto">
            <a:xfrm>
              <a:off x="1847840" y="4864104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83" name="Oval 12"/>
            <p:cNvSpPr>
              <a:spLocks noChangeArrowheads="1"/>
            </p:cNvSpPr>
            <p:nvPr/>
          </p:nvSpPr>
          <p:spPr bwMode="auto">
            <a:xfrm>
              <a:off x="2711440" y="4864104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>
              <a:off x="1631940" y="4287841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912802" y="4408491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Freeform 15"/>
            <p:cNvSpPr>
              <a:spLocks/>
            </p:cNvSpPr>
            <p:nvPr/>
          </p:nvSpPr>
          <p:spPr bwMode="auto">
            <a:xfrm>
              <a:off x="977890" y="5335591"/>
              <a:ext cx="392112" cy="419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264"/>
                </a:cxn>
              </a:cxnLst>
              <a:rect l="0" t="0" r="r" b="b"/>
              <a:pathLst>
                <a:path w="247" h="264">
                  <a:moveTo>
                    <a:pt x="0" y="0"/>
                  </a:moveTo>
                  <a:lnTo>
                    <a:pt x="247" y="264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Freeform 16"/>
            <p:cNvSpPr>
              <a:spLocks/>
            </p:cNvSpPr>
            <p:nvPr/>
          </p:nvSpPr>
          <p:spPr bwMode="auto">
            <a:xfrm>
              <a:off x="1703377" y="5907091"/>
              <a:ext cx="582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</a:cxnLst>
              <a:rect l="0" t="0" r="r" b="b"/>
              <a:pathLst>
                <a:path w="367" h="1">
                  <a:moveTo>
                    <a:pt x="0" y="0"/>
                  </a:moveTo>
                  <a:lnTo>
                    <a:pt x="367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Freeform 17"/>
            <p:cNvSpPr>
              <a:spLocks/>
            </p:cNvSpPr>
            <p:nvPr/>
          </p:nvSpPr>
          <p:spPr bwMode="auto">
            <a:xfrm>
              <a:off x="1560502" y="5233991"/>
              <a:ext cx="357188" cy="4222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5" y="0"/>
                </a:cxn>
              </a:cxnLst>
              <a:rect l="0" t="0" r="r" b="b"/>
              <a:pathLst>
                <a:path w="225" h="266">
                  <a:moveTo>
                    <a:pt x="0" y="266"/>
                  </a:moveTo>
                  <a:lnTo>
                    <a:pt x="225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Line 18"/>
            <p:cNvSpPr>
              <a:spLocks noChangeShapeType="1"/>
            </p:cNvSpPr>
            <p:nvPr/>
          </p:nvSpPr>
          <p:spPr bwMode="auto">
            <a:xfrm>
              <a:off x="2143108" y="5286388"/>
              <a:ext cx="214314" cy="42862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Line 19"/>
            <p:cNvSpPr>
              <a:spLocks noChangeShapeType="1"/>
            </p:cNvSpPr>
            <p:nvPr/>
          </p:nvSpPr>
          <p:spPr bwMode="auto">
            <a:xfrm flipH="1">
              <a:off x="2124065" y="4457704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2640002" y="4432304"/>
              <a:ext cx="215900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Freeform 21"/>
            <p:cNvSpPr>
              <a:spLocks/>
            </p:cNvSpPr>
            <p:nvPr/>
          </p:nvSpPr>
          <p:spPr bwMode="auto">
            <a:xfrm>
              <a:off x="2582852" y="5292729"/>
              <a:ext cx="266700" cy="41116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259"/>
                </a:cxn>
              </a:cxnLst>
              <a:rect l="0" t="0" r="r" b="b"/>
              <a:pathLst>
                <a:path w="168" h="259">
                  <a:moveTo>
                    <a:pt x="168" y="0"/>
                  </a:moveTo>
                  <a:lnTo>
                    <a:pt x="0" y="25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 Box 22"/>
            <p:cNvSpPr txBox="1">
              <a:spLocks noChangeArrowheads="1"/>
            </p:cNvSpPr>
            <p:nvPr/>
          </p:nvSpPr>
          <p:spPr bwMode="auto">
            <a:xfrm>
              <a:off x="1776402" y="3929066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28</a:t>
              </a:r>
            </a:p>
          </p:txBody>
        </p: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696902" y="4395791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08" name="Text Box 25"/>
            <p:cNvSpPr txBox="1">
              <a:spLocks noChangeArrowheads="1"/>
            </p:cNvSpPr>
            <p:nvPr/>
          </p:nvSpPr>
          <p:spPr bwMode="auto">
            <a:xfrm>
              <a:off x="1847840" y="4467229"/>
              <a:ext cx="5032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9" name="Text Box 26"/>
            <p:cNvSpPr txBox="1">
              <a:spLocks noChangeArrowheads="1"/>
            </p:cNvSpPr>
            <p:nvPr/>
          </p:nvSpPr>
          <p:spPr bwMode="auto">
            <a:xfrm>
              <a:off x="769927" y="5403854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10" name="Text Box 28"/>
            <p:cNvSpPr txBox="1">
              <a:spLocks noChangeArrowheads="1"/>
            </p:cNvSpPr>
            <p:nvPr/>
          </p:nvSpPr>
          <p:spPr bwMode="auto">
            <a:xfrm>
              <a:off x="2167172" y="5226872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111" name="Text Box 29"/>
            <p:cNvSpPr txBox="1">
              <a:spLocks noChangeArrowheads="1"/>
            </p:cNvSpPr>
            <p:nvPr/>
          </p:nvSpPr>
          <p:spPr bwMode="auto">
            <a:xfrm>
              <a:off x="1776402" y="5872166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22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571604" y="4929198"/>
            <a:ext cx="5834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克鲁斯卡尔算法求解最小生成树的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7185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47189" name="Text Box 85"/>
          <p:cNvSpPr txBox="1">
            <a:spLocks noChangeArrowheads="1"/>
          </p:cNvSpPr>
          <p:nvPr/>
        </p:nvSpPr>
        <p:spPr bwMode="auto">
          <a:xfrm>
            <a:off x="500034" y="571480"/>
            <a:ext cx="3962398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Kruskal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算法示例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的演示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1290610" y="167853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2371698" y="167853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714348" y="2543719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1363635" y="326285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2298673" y="32628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866873" y="247069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2730473" y="247069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8" name="Line 13"/>
          <p:cNvSpPr>
            <a:spLocks noChangeShapeType="1"/>
          </p:cNvSpPr>
          <p:nvPr/>
        </p:nvSpPr>
        <p:spPr bwMode="auto">
          <a:xfrm>
            <a:off x="1650973" y="1894431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Freeform 14"/>
          <p:cNvSpPr>
            <a:spLocks/>
          </p:cNvSpPr>
          <p:nvPr/>
        </p:nvSpPr>
        <p:spPr bwMode="auto">
          <a:xfrm>
            <a:off x="931835" y="2015081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Freeform 15"/>
          <p:cNvSpPr>
            <a:spLocks/>
          </p:cNvSpPr>
          <p:nvPr/>
        </p:nvSpPr>
        <p:spPr bwMode="auto">
          <a:xfrm>
            <a:off x="996923" y="2942181"/>
            <a:ext cx="392112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Freeform 16"/>
          <p:cNvSpPr>
            <a:spLocks/>
          </p:cNvSpPr>
          <p:nvPr/>
        </p:nvSpPr>
        <p:spPr bwMode="auto">
          <a:xfrm>
            <a:off x="1722410" y="3513681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Freeform 17"/>
          <p:cNvSpPr>
            <a:spLocks/>
          </p:cNvSpPr>
          <p:nvPr/>
        </p:nvSpPr>
        <p:spPr bwMode="auto">
          <a:xfrm>
            <a:off x="1579535" y="2840581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>
            <a:off x="2143098" y="2869156"/>
            <a:ext cx="266400" cy="410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 flipH="1">
            <a:off x="2143098" y="2064294"/>
            <a:ext cx="287337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>
            <a:off x="2659035" y="2038894"/>
            <a:ext cx="2159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Freeform 21"/>
          <p:cNvSpPr>
            <a:spLocks/>
          </p:cNvSpPr>
          <p:nvPr/>
        </p:nvSpPr>
        <p:spPr bwMode="auto">
          <a:xfrm>
            <a:off x="2601885" y="2899319"/>
            <a:ext cx="266700" cy="411162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59"/>
              </a:cxn>
            </a:cxnLst>
            <a:rect l="0" t="0" r="r" b="b"/>
            <a:pathLst>
              <a:path w="168" h="259">
                <a:moveTo>
                  <a:pt x="168" y="0"/>
                </a:moveTo>
                <a:lnTo>
                  <a:pt x="0" y="259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 Box 71"/>
          <p:cNvSpPr txBox="1">
            <a:spLocks noChangeArrowheads="1"/>
          </p:cNvSpPr>
          <p:nvPr/>
        </p:nvSpPr>
        <p:spPr bwMode="auto">
          <a:xfrm>
            <a:off x="793724" y="1988098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8" name="Text Box 72"/>
          <p:cNvSpPr txBox="1">
            <a:spLocks noChangeArrowheads="1"/>
          </p:cNvSpPr>
          <p:nvPr/>
        </p:nvSpPr>
        <p:spPr bwMode="auto">
          <a:xfrm>
            <a:off x="2722550" y="3013619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9" name="Text Box 73"/>
          <p:cNvSpPr txBox="1">
            <a:spLocks noChangeArrowheads="1"/>
          </p:cNvSpPr>
          <p:nvPr/>
        </p:nvSpPr>
        <p:spPr bwMode="auto">
          <a:xfrm>
            <a:off x="2006585" y="2003969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0" name="Text Box 75"/>
          <p:cNvSpPr txBox="1">
            <a:spLocks noChangeArrowheads="1"/>
          </p:cNvSpPr>
          <p:nvPr/>
        </p:nvSpPr>
        <p:spPr bwMode="auto">
          <a:xfrm>
            <a:off x="860398" y="305966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11" name="Text Box 76"/>
          <p:cNvSpPr txBox="1">
            <a:spLocks noChangeArrowheads="1"/>
          </p:cNvSpPr>
          <p:nvPr/>
        </p:nvSpPr>
        <p:spPr bwMode="auto">
          <a:xfrm>
            <a:off x="1865294" y="348829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2" name="Text Box 77"/>
          <p:cNvSpPr txBox="1">
            <a:spLocks noChangeArrowheads="1"/>
          </p:cNvSpPr>
          <p:nvPr/>
        </p:nvSpPr>
        <p:spPr bwMode="auto">
          <a:xfrm>
            <a:off x="1506518" y="2761774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13" name="Text Box 78"/>
          <p:cNvSpPr txBox="1">
            <a:spLocks noChangeArrowheads="1"/>
          </p:cNvSpPr>
          <p:nvPr/>
        </p:nvSpPr>
        <p:spPr bwMode="auto">
          <a:xfrm>
            <a:off x="1863709" y="154732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14" name="Text Box 79"/>
          <p:cNvSpPr txBox="1">
            <a:spLocks noChangeArrowheads="1"/>
          </p:cNvSpPr>
          <p:nvPr/>
        </p:nvSpPr>
        <p:spPr bwMode="auto">
          <a:xfrm>
            <a:off x="1998646" y="291679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5" name="Text Box 80"/>
          <p:cNvSpPr txBox="1">
            <a:spLocks noChangeArrowheads="1"/>
          </p:cNvSpPr>
          <p:nvPr/>
        </p:nvSpPr>
        <p:spPr bwMode="auto">
          <a:xfrm>
            <a:off x="2793988" y="200555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17" name="Oval 6"/>
          <p:cNvSpPr>
            <a:spLocks noChangeArrowheads="1"/>
          </p:cNvSpPr>
          <p:nvPr/>
        </p:nvSpPr>
        <p:spPr bwMode="auto">
          <a:xfrm>
            <a:off x="5915047" y="160709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6996135" y="1607093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19" name="Oval 8"/>
          <p:cNvSpPr>
            <a:spLocks noChangeArrowheads="1"/>
          </p:cNvSpPr>
          <p:nvPr/>
        </p:nvSpPr>
        <p:spPr bwMode="auto">
          <a:xfrm>
            <a:off x="5338785" y="247228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0" name="Oval 9"/>
          <p:cNvSpPr>
            <a:spLocks noChangeArrowheads="1"/>
          </p:cNvSpPr>
          <p:nvPr/>
        </p:nvSpPr>
        <p:spPr bwMode="auto">
          <a:xfrm>
            <a:off x="5988072" y="319141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1" name="Oval 10"/>
          <p:cNvSpPr>
            <a:spLocks noChangeArrowheads="1"/>
          </p:cNvSpPr>
          <p:nvPr/>
        </p:nvSpPr>
        <p:spPr bwMode="auto">
          <a:xfrm>
            <a:off x="6923110" y="3191418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2" name="Oval 11"/>
          <p:cNvSpPr>
            <a:spLocks noChangeArrowheads="1"/>
          </p:cNvSpPr>
          <p:nvPr/>
        </p:nvSpPr>
        <p:spPr bwMode="auto">
          <a:xfrm>
            <a:off x="6491310" y="23992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23" name="Oval 12"/>
          <p:cNvSpPr>
            <a:spLocks noChangeArrowheads="1"/>
          </p:cNvSpPr>
          <p:nvPr/>
        </p:nvSpPr>
        <p:spPr bwMode="auto">
          <a:xfrm>
            <a:off x="7354910" y="23992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5" name="Freeform 14"/>
          <p:cNvSpPr>
            <a:spLocks/>
          </p:cNvSpPr>
          <p:nvPr/>
        </p:nvSpPr>
        <p:spPr bwMode="auto">
          <a:xfrm>
            <a:off x="5556272" y="1943643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Freeform 15"/>
          <p:cNvSpPr>
            <a:spLocks/>
          </p:cNvSpPr>
          <p:nvPr/>
        </p:nvSpPr>
        <p:spPr bwMode="auto">
          <a:xfrm>
            <a:off x="5621360" y="2870743"/>
            <a:ext cx="392112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Freeform 16"/>
          <p:cNvSpPr>
            <a:spLocks/>
          </p:cNvSpPr>
          <p:nvPr/>
        </p:nvSpPr>
        <p:spPr bwMode="auto">
          <a:xfrm>
            <a:off x="6346847" y="3442243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Freeform 17"/>
          <p:cNvSpPr>
            <a:spLocks/>
          </p:cNvSpPr>
          <p:nvPr/>
        </p:nvSpPr>
        <p:spPr bwMode="auto">
          <a:xfrm>
            <a:off x="6203972" y="2769143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 flipH="1">
            <a:off x="6767535" y="1992856"/>
            <a:ext cx="287337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Line 20"/>
          <p:cNvSpPr>
            <a:spLocks noChangeShapeType="1"/>
          </p:cNvSpPr>
          <p:nvPr/>
        </p:nvSpPr>
        <p:spPr bwMode="auto">
          <a:xfrm>
            <a:off x="7283472" y="1967456"/>
            <a:ext cx="2159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Freeform 21"/>
          <p:cNvSpPr>
            <a:spLocks/>
          </p:cNvSpPr>
          <p:nvPr/>
        </p:nvSpPr>
        <p:spPr bwMode="auto">
          <a:xfrm>
            <a:off x="7226322" y="2827881"/>
            <a:ext cx="266700" cy="411162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59"/>
              </a:cxn>
            </a:cxnLst>
            <a:rect l="0" t="0" r="r" b="b"/>
            <a:pathLst>
              <a:path w="168" h="259">
                <a:moveTo>
                  <a:pt x="168" y="0"/>
                </a:moveTo>
                <a:lnTo>
                  <a:pt x="0" y="259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3" name="Line 18"/>
          <p:cNvSpPr>
            <a:spLocks noChangeShapeType="1"/>
          </p:cNvSpPr>
          <p:nvPr/>
        </p:nvSpPr>
        <p:spPr bwMode="auto">
          <a:xfrm>
            <a:off x="6786897" y="2806696"/>
            <a:ext cx="266400" cy="410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5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6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7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8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9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714744" y="210019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214678" y="3571876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选取了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51"/>
          <p:cNvGrpSpPr/>
          <p:nvPr/>
        </p:nvGrpSpPr>
        <p:grpSpPr>
          <a:xfrm>
            <a:off x="7858148" y="1709828"/>
            <a:ext cx="928694" cy="1862048"/>
            <a:chOff x="7715272" y="1424076"/>
            <a:chExt cx="928694" cy="1862048"/>
          </a:xfrm>
        </p:grpSpPr>
        <p:sp>
          <p:nvSpPr>
            <p:cNvPr id="153" name="Text Box 99"/>
            <p:cNvSpPr txBox="1">
              <a:spLocks noChangeArrowheads="1"/>
            </p:cNvSpPr>
            <p:nvPr/>
          </p:nvSpPr>
          <p:spPr bwMode="auto">
            <a:xfrm>
              <a:off x="8196273" y="1424076"/>
              <a:ext cx="447693" cy="186204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小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生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成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树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4" name="左箭头 153"/>
            <p:cNvSpPr/>
            <p:nvPr/>
          </p:nvSpPr>
          <p:spPr bwMode="auto">
            <a:xfrm>
              <a:off x="7715272" y="2214554"/>
              <a:ext cx="428628" cy="214314"/>
            </a:xfrm>
            <a:prstGeom prst="lef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23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85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25" grpId="0" animBg="1"/>
      <p:bldP spid="126" grpId="0" animBg="1"/>
      <p:bldP spid="127" grpId="0" animBg="1"/>
      <p:bldP spid="128" grpId="0" animBg="1"/>
      <p:bldP spid="128" grpId="1" animBg="1"/>
      <p:bldP spid="130" grpId="0" animBg="1"/>
      <p:bldP spid="131" grpId="0" animBg="1"/>
      <p:bldP spid="132" grpId="0" animBg="1"/>
      <p:bldP spid="142" grpId="0" animBg="1"/>
      <p:bldP spid="143" grpId="0" animBg="1"/>
      <p:bldP spid="143" grpId="1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47"/>
          <p:cNvSpPr txBox="1">
            <a:spLocks noChangeArrowheads="1"/>
          </p:cNvSpPr>
          <p:nvPr/>
        </p:nvSpPr>
        <p:spPr bwMode="auto">
          <a:xfrm>
            <a:off x="500034" y="571480"/>
            <a:ext cx="4143404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算法设计（解决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个问题）：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643182"/>
            <a:ext cx="5214974" cy="4001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如何解决加入一条边后是否出现回路？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357298"/>
            <a:ext cx="4143404" cy="4001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图采用哪种存储结构更合适？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989827"/>
            <a:ext cx="2500330" cy="4001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边的排序问题？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4" y="134459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992" y="1989827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这里采用直接插入排序算法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554" y="3314642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采用连通分量编号或顶点集合编号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24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214282" y="500042"/>
            <a:ext cx="5462596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Kruskal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算法如何解决出现回路的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问题演示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6" name="Text Box 81"/>
          <p:cNvSpPr txBox="1">
            <a:spLocks noChangeArrowheads="1"/>
          </p:cNvSpPr>
          <p:nvPr/>
        </p:nvSpPr>
        <p:spPr bwMode="auto">
          <a:xfrm>
            <a:off x="3286116" y="2603497"/>
            <a:ext cx="1368425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1354117" y="167853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500034" y="249713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1354117" y="326285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2211374" y="249713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Freeform 14"/>
          <p:cNvSpPr>
            <a:spLocks/>
          </p:cNvSpPr>
          <p:nvPr/>
        </p:nvSpPr>
        <p:spPr bwMode="auto">
          <a:xfrm>
            <a:off x="781020" y="1987540"/>
            <a:ext cx="588969" cy="543479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795308" y="2916780"/>
            <a:ext cx="574681" cy="48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1689080" y="2857496"/>
            <a:ext cx="571504" cy="519113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784200" y="192880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6" name="Text Box 75"/>
          <p:cNvSpPr txBox="1">
            <a:spLocks noChangeArrowheads="1"/>
          </p:cNvSpPr>
          <p:nvPr/>
        </p:nvSpPr>
        <p:spPr bwMode="auto">
          <a:xfrm>
            <a:off x="646084" y="305966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1214414" y="250030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800" dirty="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>
            <a:off x="1771632" y="277391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6" name="Text Box 81"/>
          <p:cNvSpPr txBox="1">
            <a:spLocks noChangeArrowheads="1"/>
          </p:cNvSpPr>
          <p:nvPr/>
        </p:nvSpPr>
        <p:spPr bwMode="auto">
          <a:xfrm>
            <a:off x="3286116" y="2603497"/>
            <a:ext cx="1368425" cy="40011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500430" y="210019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43504" y="2651935"/>
            <a:ext cx="35719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72396" y="2571744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345250" y="1416036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0" name="直接连接符 119"/>
          <p:cNvCxnSpPr>
            <a:stCxn id="57" idx="4"/>
            <a:endCxn id="60" idx="0"/>
          </p:cNvCxnSpPr>
          <p:nvPr/>
        </p:nvCxnSpPr>
        <p:spPr>
          <a:xfrm rot="5400000">
            <a:off x="958037" y="2686593"/>
            <a:ext cx="1152525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endCxn id="62" idx="1"/>
          </p:cNvCxnSpPr>
          <p:nvPr/>
        </p:nvCxnSpPr>
        <p:spPr>
          <a:xfrm rot="16200000" flipH="1">
            <a:off x="1694445" y="1990666"/>
            <a:ext cx="602439" cy="53696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79"/>
          <p:cNvSpPr txBox="1">
            <a:spLocks noChangeArrowheads="1"/>
          </p:cNvSpPr>
          <p:nvPr/>
        </p:nvSpPr>
        <p:spPr bwMode="auto">
          <a:xfrm>
            <a:off x="1998646" y="192880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1800" dirty="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Oval 6"/>
          <p:cNvSpPr>
            <a:spLocks noChangeArrowheads="1"/>
          </p:cNvSpPr>
          <p:nvPr/>
        </p:nvSpPr>
        <p:spPr bwMode="auto">
          <a:xfrm>
            <a:off x="6354777" y="17144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8" name="Oval 8"/>
          <p:cNvSpPr>
            <a:spLocks noChangeArrowheads="1"/>
          </p:cNvSpPr>
          <p:nvPr/>
        </p:nvSpPr>
        <p:spPr bwMode="auto">
          <a:xfrm>
            <a:off x="5500694" y="253309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9" name="Oval 9"/>
          <p:cNvSpPr>
            <a:spLocks noChangeArrowheads="1"/>
          </p:cNvSpPr>
          <p:nvPr/>
        </p:nvSpPr>
        <p:spPr bwMode="auto">
          <a:xfrm>
            <a:off x="6354777" y="329881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30" name="Oval 11"/>
          <p:cNvSpPr>
            <a:spLocks noChangeArrowheads="1"/>
          </p:cNvSpPr>
          <p:nvPr/>
        </p:nvSpPr>
        <p:spPr bwMode="auto">
          <a:xfrm>
            <a:off x="7212034" y="253309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Freeform 14"/>
          <p:cNvSpPr>
            <a:spLocks/>
          </p:cNvSpPr>
          <p:nvPr/>
        </p:nvSpPr>
        <p:spPr bwMode="auto">
          <a:xfrm>
            <a:off x="5781680" y="2023497"/>
            <a:ext cx="588969" cy="543479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Freeform 15"/>
          <p:cNvSpPr>
            <a:spLocks/>
          </p:cNvSpPr>
          <p:nvPr/>
        </p:nvSpPr>
        <p:spPr bwMode="auto">
          <a:xfrm>
            <a:off x="5795968" y="2952737"/>
            <a:ext cx="574681" cy="48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57950" y="377430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43504" y="2651935"/>
            <a:ext cx="35719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357950" y="377430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Text Box 81"/>
          <p:cNvSpPr txBox="1">
            <a:spLocks noChangeArrowheads="1"/>
          </p:cNvSpPr>
          <p:nvPr/>
        </p:nvSpPr>
        <p:spPr bwMode="auto">
          <a:xfrm>
            <a:off x="3286116" y="2603497"/>
            <a:ext cx="1368425" cy="40011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571736" y="3929066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号边的两个顶点的</a:t>
            </a:r>
            <a:r>
              <a:rPr lang="en-US" altLang="zh-CN" sz="2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值相同，不能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添加！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29322" y="857232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：连通分量编号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48" name="直接箭头连接符 147"/>
          <p:cNvCxnSpPr>
            <a:stCxn id="146" idx="2"/>
          </p:cNvCxnSpPr>
          <p:nvPr/>
        </p:nvCxnSpPr>
        <p:spPr>
          <a:xfrm rot="5400000">
            <a:off x="6968772" y="932283"/>
            <a:ext cx="171408" cy="821526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25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5" grpId="0" animBg="1"/>
      <p:bldP spid="66" grpId="0" animBg="1"/>
      <p:bldP spid="96" grpId="0" animBg="1"/>
      <p:bldP spid="112" grpId="0" animBg="1"/>
      <p:bldP spid="117" grpId="0" animBg="1"/>
      <p:bldP spid="117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1" grpId="0" animBg="1"/>
      <p:bldP spid="132" grpId="0" animBg="1"/>
      <p:bldP spid="141" grpId="0" animBg="1"/>
      <p:bldP spid="142" grpId="0" animBg="1"/>
      <p:bldP spid="142" grpId="1" animBg="1"/>
      <p:bldP spid="143" grpId="0" animBg="1"/>
      <p:bldP spid="143" grpId="1" animBg="1"/>
      <p:bldP spid="1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853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实现克鲁斯卡尔算法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时，用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存放图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边，其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类型如下：</a:t>
            </a:r>
            <a:endParaRPr kumimoji="1" lang="zh-CN" altLang="en-US" sz="2000" dirty="0">
              <a:solidFill>
                <a:srgbClr val="99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0899" name="Text Box 1027"/>
          <p:cNvSpPr txBox="1">
            <a:spLocks noChangeArrowheads="1"/>
          </p:cNvSpPr>
          <p:nvPr/>
        </p:nvSpPr>
        <p:spPr bwMode="auto">
          <a:xfrm>
            <a:off x="1500166" y="2000240"/>
            <a:ext cx="4786345" cy="1821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252000" rIns="252000" bIns="180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边的起始顶点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边的终止顶点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边的权值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43576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Edge E[MAXV];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26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28596" y="998551"/>
            <a:ext cx="8429684" cy="5080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288000" bIns="144000"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g)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存放所有边</a:t>
            </a:r>
          </a:p>
          <a:p>
            <a:pPr algn="l">
              <a:lnSpc>
                <a:spcPts val="26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数组的下标从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开始计</a:t>
            </a:r>
          </a:p>
          <a:p>
            <a:pPr algn="l">
              <a:lnSpc>
                <a:spcPts val="26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产生的边集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][j]!=0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][j]!=INF)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E[k].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v=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].w=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k++;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InsertSort(E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用直接插入排序对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数组按权值递增排序</a:t>
            </a:r>
          </a:p>
          <a:p>
            <a:pPr algn="l">
              <a:lnSpc>
                <a:spcPts val="26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初始化辅助数组</a:t>
            </a:r>
          </a:p>
          <a:p>
            <a:pPr algn="l">
              <a:lnSpc>
                <a:spcPts val="26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 Box 1047"/>
          <p:cNvSpPr txBox="1">
            <a:spLocks noChangeArrowheads="1"/>
          </p:cNvSpPr>
          <p:nvPr/>
        </p:nvSpPr>
        <p:spPr bwMode="auto">
          <a:xfrm>
            <a:off x="428596" y="497783"/>
            <a:ext cx="4824412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克鲁斯卡尔（</a:t>
            </a:r>
            <a:r>
              <a:rPr kumimoji="1"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）算法如下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27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85752" y="342198"/>
            <a:ext cx="8143900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k=1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表示当前构造生成树的第几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j=0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下标，初值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生成的边数小于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u1=E[j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u;v1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=E[j].v;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头尾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sn1=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vset[u1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sn2=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vset[v1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分别得到两个顶点所属的集合编号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两顶点属于不同的集合</a:t>
            </a:r>
          </a:p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):%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].w);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生成边数增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两个集合统一编号</a:t>
            </a:r>
          </a:p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集合编号为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的改为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vset[i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扫描下一条边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28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28596" y="2214554"/>
            <a:ext cx="4500594" cy="642274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785794"/>
            <a:ext cx="4286280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上述算法不是最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优的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2428860" y="1357298"/>
            <a:ext cx="216000" cy="714380"/>
          </a:xfrm>
          <a:prstGeom prst="downArrow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714612" y="150017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改进：堆排序、并查集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29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6143668" cy="97719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由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广度优先遍历得到的生成树称为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广度优先生成树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571472" y="1484313"/>
            <a:ext cx="2376488" cy="2016125"/>
            <a:chOff x="571472" y="1484313"/>
            <a:chExt cx="2376488" cy="2016125"/>
          </a:xfrm>
        </p:grpSpPr>
        <p:sp>
          <p:nvSpPr>
            <p:cNvPr id="7" name="Oval 31"/>
            <p:cNvSpPr>
              <a:spLocks noChangeArrowheads="1"/>
            </p:cNvSpPr>
            <p:nvPr/>
          </p:nvSpPr>
          <p:spPr bwMode="auto">
            <a:xfrm>
              <a:off x="1147735" y="148431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8" name="Oval 32"/>
            <p:cNvSpPr>
              <a:spLocks noChangeArrowheads="1"/>
            </p:cNvSpPr>
            <p:nvPr/>
          </p:nvSpPr>
          <p:spPr bwMode="auto">
            <a:xfrm>
              <a:off x="1711307" y="231299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571472" y="234950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34"/>
            <p:cNvSpPr>
              <a:spLocks noChangeArrowheads="1"/>
            </p:cNvSpPr>
            <p:nvPr/>
          </p:nvSpPr>
          <p:spPr bwMode="auto">
            <a:xfrm>
              <a:off x="1220760" y="306863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35"/>
            <p:cNvSpPr>
              <a:spLocks noChangeArrowheads="1"/>
            </p:cNvSpPr>
            <p:nvPr/>
          </p:nvSpPr>
          <p:spPr bwMode="auto">
            <a:xfrm>
              <a:off x="2155797" y="306547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" name="Oval 37"/>
            <p:cNvSpPr>
              <a:spLocks noChangeArrowheads="1"/>
            </p:cNvSpPr>
            <p:nvPr/>
          </p:nvSpPr>
          <p:spPr bwMode="auto">
            <a:xfrm>
              <a:off x="2587597" y="227647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807948" y="1841503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cxnSp>
          <p:nvCxnSpPr>
            <p:cNvPr id="14" name="直接连接符 13"/>
            <p:cNvCxnSpPr>
              <a:stCxn id="9" idx="5"/>
              <a:endCxn id="10" idx="1"/>
            </p:cNvCxnSpPr>
            <p:nvPr/>
          </p:nvCxnSpPr>
          <p:spPr>
            <a:xfrm rot="16200000" flipH="1">
              <a:off x="869393" y="2727732"/>
              <a:ext cx="413809" cy="39447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5"/>
              <a:endCxn id="8" idx="1"/>
            </p:cNvCxnSpPr>
            <p:nvPr/>
          </p:nvCxnSpPr>
          <p:spPr>
            <a:xfrm rot="16200000" flipH="1">
              <a:off x="1348024" y="1960176"/>
              <a:ext cx="523356" cy="30875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6"/>
              <a:endCxn id="8" idx="2"/>
            </p:cNvCxnSpPr>
            <p:nvPr/>
          </p:nvCxnSpPr>
          <p:spPr>
            <a:xfrm flipV="1">
              <a:off x="931835" y="2528897"/>
              <a:ext cx="779472" cy="3650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6"/>
              <a:endCxn id="12" idx="2"/>
            </p:cNvCxnSpPr>
            <p:nvPr/>
          </p:nvCxnSpPr>
          <p:spPr>
            <a:xfrm flipV="1">
              <a:off x="2071670" y="2492376"/>
              <a:ext cx="515927" cy="3652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5"/>
              <a:endCxn id="11" idx="1"/>
            </p:cNvCxnSpPr>
            <p:nvPr/>
          </p:nvCxnSpPr>
          <p:spPr>
            <a:xfrm rot="16200000" flipH="1">
              <a:off x="1890157" y="2810299"/>
              <a:ext cx="447152" cy="18967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6"/>
              <a:endCxn id="11" idx="2"/>
            </p:cNvCxnSpPr>
            <p:nvPr/>
          </p:nvCxnSpPr>
          <p:spPr>
            <a:xfrm flipV="1">
              <a:off x="1581123" y="3281377"/>
              <a:ext cx="574674" cy="31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7" idx="6"/>
              <a:endCxn id="12" idx="1"/>
            </p:cNvCxnSpPr>
            <p:nvPr/>
          </p:nvCxnSpPr>
          <p:spPr>
            <a:xfrm>
              <a:off x="1508098" y="1700213"/>
              <a:ext cx="1132273" cy="63949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组合 34"/>
          <p:cNvGrpSpPr/>
          <p:nvPr/>
        </p:nvGrpSpPr>
        <p:grpSpPr>
          <a:xfrm>
            <a:off x="3357554" y="2000240"/>
            <a:ext cx="1643074" cy="642942"/>
            <a:chOff x="3643306" y="3000372"/>
            <a:chExt cx="1643074" cy="642942"/>
          </a:xfrm>
        </p:grpSpPr>
        <p:sp>
          <p:nvSpPr>
            <p:cNvPr id="36" name="右箭头 35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43306" y="300037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BFS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生成树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9" name="组合 68"/>
          <p:cNvGrpSpPr/>
          <p:nvPr/>
        </p:nvGrpSpPr>
        <p:grpSpPr>
          <a:xfrm>
            <a:off x="5214942" y="1484313"/>
            <a:ext cx="2376488" cy="2016125"/>
            <a:chOff x="3124206" y="4127519"/>
            <a:chExt cx="2376488" cy="2016125"/>
          </a:xfrm>
        </p:grpSpPr>
        <p:sp>
          <p:nvSpPr>
            <p:cNvPr id="55" name="Oval 31"/>
            <p:cNvSpPr>
              <a:spLocks noChangeArrowheads="1"/>
            </p:cNvSpPr>
            <p:nvPr/>
          </p:nvSpPr>
          <p:spPr bwMode="auto">
            <a:xfrm>
              <a:off x="3700469" y="412751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auto">
            <a:xfrm>
              <a:off x="4264041" y="495620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auto">
            <a:xfrm>
              <a:off x="3124206" y="499270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Oval 34"/>
            <p:cNvSpPr>
              <a:spLocks noChangeArrowheads="1"/>
            </p:cNvSpPr>
            <p:nvPr/>
          </p:nvSpPr>
          <p:spPr bwMode="auto">
            <a:xfrm>
              <a:off x="3773494" y="571184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4708531" y="570868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5140331" y="491968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360682" y="448470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2" name="直接连接符 61"/>
            <p:cNvCxnSpPr>
              <a:stCxn id="57" idx="5"/>
              <a:endCxn id="58" idx="1"/>
            </p:cNvCxnSpPr>
            <p:nvPr/>
          </p:nvCxnSpPr>
          <p:spPr>
            <a:xfrm rot="16200000" flipH="1">
              <a:off x="3422127" y="5370938"/>
              <a:ext cx="413809" cy="39447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5" idx="5"/>
              <a:endCxn id="56" idx="1"/>
            </p:cNvCxnSpPr>
            <p:nvPr/>
          </p:nvCxnSpPr>
          <p:spPr>
            <a:xfrm rot="16200000" flipH="1">
              <a:off x="3900758" y="4603382"/>
              <a:ext cx="523356" cy="30875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6" idx="5"/>
              <a:endCxn id="59" idx="1"/>
            </p:cNvCxnSpPr>
            <p:nvPr/>
          </p:nvCxnSpPr>
          <p:spPr>
            <a:xfrm rot="16200000" flipH="1">
              <a:off x="4442891" y="5453505"/>
              <a:ext cx="447152" cy="18967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5" idx="6"/>
              <a:endCxn id="60" idx="1"/>
            </p:cNvCxnSpPr>
            <p:nvPr/>
          </p:nvCxnSpPr>
          <p:spPr>
            <a:xfrm>
              <a:off x="4060832" y="4343419"/>
              <a:ext cx="1132273" cy="63949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000100" y="5786454"/>
            <a:ext cx="5786478" cy="40011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一个连通图的生成树不一定是唯一的！</a:t>
            </a:r>
            <a:endParaRPr lang="zh-CN" altLang="en-US" sz="2000">
              <a:solidFill>
                <a:srgbClr val="FF00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57224" y="4000504"/>
            <a:ext cx="1143008" cy="1500198"/>
            <a:chOff x="857224" y="4000504"/>
            <a:chExt cx="1143008" cy="1500198"/>
          </a:xfrm>
        </p:grpSpPr>
        <p:sp>
          <p:nvSpPr>
            <p:cNvPr id="35" name="TextBox 34"/>
            <p:cNvSpPr txBox="1"/>
            <p:nvPr/>
          </p:nvSpPr>
          <p:spPr>
            <a:xfrm>
              <a:off x="857224" y="459167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43042" y="4572008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1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184918" y="4781895"/>
              <a:ext cx="46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643042" y="510059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5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43042" y="4000504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箭头连接符 44"/>
            <p:cNvCxnSpPr>
              <a:endCxn id="41" idx="1"/>
            </p:cNvCxnSpPr>
            <p:nvPr/>
          </p:nvCxnSpPr>
          <p:spPr>
            <a:xfrm flipV="1">
              <a:off x="1142976" y="4200559"/>
              <a:ext cx="500066" cy="4428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endCxn id="40" idx="1"/>
            </p:cNvCxnSpPr>
            <p:nvPr/>
          </p:nvCxnSpPr>
          <p:spPr>
            <a:xfrm>
              <a:off x="1142976" y="4929198"/>
              <a:ext cx="500066" cy="3714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1960860" y="4000504"/>
            <a:ext cx="825190" cy="400110"/>
            <a:chOff x="1960860" y="4000504"/>
            <a:chExt cx="825190" cy="400110"/>
          </a:xfrm>
        </p:grpSpPr>
        <p:sp>
          <p:nvSpPr>
            <p:cNvPr id="42" name="TextBox 41"/>
            <p:cNvSpPr txBox="1"/>
            <p:nvPr/>
          </p:nvSpPr>
          <p:spPr>
            <a:xfrm>
              <a:off x="2428860" y="4000504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3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1960860" y="4185322"/>
              <a:ext cx="46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1970692" y="4572008"/>
            <a:ext cx="815358" cy="400110"/>
            <a:chOff x="1970692" y="4572008"/>
            <a:chExt cx="815358" cy="400110"/>
          </a:xfrm>
        </p:grpSpPr>
        <p:sp>
          <p:nvSpPr>
            <p:cNvPr id="43" name="TextBox 42"/>
            <p:cNvSpPr txBox="1"/>
            <p:nvPr/>
          </p:nvSpPr>
          <p:spPr>
            <a:xfrm>
              <a:off x="2428860" y="4572008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4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>
              <a:off x="1970692" y="4745406"/>
              <a:ext cx="46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00042"/>
            <a:ext cx="8143932" cy="4407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4400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Kruskal(MatGraph g)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改进的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i,j,k,u1,v1,sn1,sn2;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UFSTree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S[MaxSize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Edge E[MaxSize];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k=1;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数组的下标从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开始计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(i=0;i&lt;g.n;i++)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产生的边集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(j=0;j&lt;=i;j++)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(g.edges[i][j]!=0 &amp;&amp; g.edges[i][j]!=INF)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E[k].u=i;E[k].v=j;E[k].w=g.edges[i][j];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k++;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HeapSort(E,g.e);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采用堆排序对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数组按权值递增排序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30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571480"/>
            <a:ext cx="8643998" cy="5036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44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(S,g.n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初始化并查集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k=1;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表示当前构造生成树的第几条边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j=1;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中边的下标从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k&lt;g.n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生成的边数小于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u1=E[j].u;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v1=E[j].v;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取一条边的头尾顶点编号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v2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(S,u1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(S,v1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分别得到两个顶点所属的集合编号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sn1!=sn2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两顶点属不同的集合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是最小生成树的边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  (%d,%d):%d\n",u1,v1,E[j].w);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k++;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生成边数增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(t,u1,v1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两个顶点合并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扫描下一条边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57224" y="5857892"/>
            <a:ext cx="564360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31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429684" cy="17338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8.12】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求下面带权图的最小（代价）生成树时，可能是克鲁斯卡（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）算法第二次选中但不是普里姆（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）算法（从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开始）第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次选中的边是（  ）。</a:t>
            </a:r>
          </a:p>
          <a:p>
            <a:pPr algn="l">
              <a:lnSpc>
                <a:spcPts val="3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A.(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B.(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C.(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D.(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357158" y="3121223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643174" y="3121223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57158" y="4621421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643174" y="4621421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baseline="-25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4" idx="6"/>
            <a:endCxn id="5" idx="2"/>
          </p:cNvCxnSpPr>
          <p:nvPr/>
        </p:nvCxnSpPr>
        <p:spPr>
          <a:xfrm>
            <a:off x="928662" y="3371256"/>
            <a:ext cx="1714512" cy="1588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4"/>
            <a:endCxn id="6" idx="0"/>
          </p:cNvCxnSpPr>
          <p:nvPr/>
        </p:nvCxnSpPr>
        <p:spPr>
          <a:xfrm rot="5400000">
            <a:off x="142844" y="4121355"/>
            <a:ext cx="1000132" cy="1588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6"/>
            <a:endCxn id="7" idx="2"/>
          </p:cNvCxnSpPr>
          <p:nvPr/>
        </p:nvCxnSpPr>
        <p:spPr>
          <a:xfrm>
            <a:off x="928662" y="4871454"/>
            <a:ext cx="1714512" cy="1588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4"/>
            <a:endCxn id="7" idx="0"/>
          </p:cNvCxnSpPr>
          <p:nvPr/>
        </p:nvCxnSpPr>
        <p:spPr>
          <a:xfrm rot="5400000">
            <a:off x="2428860" y="4121355"/>
            <a:ext cx="1000132" cy="1588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5"/>
            <a:endCxn id="7" idx="1"/>
          </p:cNvCxnSpPr>
          <p:nvPr/>
        </p:nvCxnSpPr>
        <p:spPr>
          <a:xfrm rot="16200000" flipH="1">
            <a:off x="1212619" y="3180404"/>
            <a:ext cx="1146598" cy="188190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7"/>
            <a:endCxn id="5" idx="3"/>
          </p:cNvCxnSpPr>
          <p:nvPr/>
        </p:nvCxnSpPr>
        <p:spPr>
          <a:xfrm rot="5400000" flipH="1" flipV="1">
            <a:off x="1212619" y="3180404"/>
            <a:ext cx="1146598" cy="1881902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00166" y="2978347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00166" y="4907173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488" y="3956454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44" y="3956454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71670" y="4121355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7224" y="4170768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4744" y="4121355"/>
            <a:ext cx="5072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Prim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（从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开始） ：</a:t>
            </a:r>
            <a:endParaRPr lang="en-US" altLang="zh-CN" sz="20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，不可能是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3306" y="2835471"/>
            <a:ext cx="5000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 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1736" y="2143116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注：</a:t>
            </a:r>
            <a:r>
              <a:rPr 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2015</a:t>
            </a:r>
            <a:r>
              <a:rPr lang="zh-CN" alt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年全国考研题</a:t>
            </a:r>
            <a:endParaRPr lang="zh-CN" altLang="en-US" sz="180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4744" y="550070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32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42910" y="1571612"/>
            <a:ext cx="8201052" cy="185689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对于带权连通图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条边上的权均为大于零的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实数），可能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有多棵不同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每棵生成树的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权值之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和可能不同。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其中权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值之和最小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的生成树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称为图的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最小生成树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714356"/>
            <a:ext cx="307183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最小生成树的概念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571472" y="1484313"/>
            <a:ext cx="1500198" cy="2016125"/>
            <a:chOff x="571472" y="1484313"/>
            <a:chExt cx="1500198" cy="2016125"/>
          </a:xfrm>
        </p:grpSpPr>
        <p:sp>
          <p:nvSpPr>
            <p:cNvPr id="4" name="Oval 31"/>
            <p:cNvSpPr>
              <a:spLocks noChangeArrowheads="1"/>
            </p:cNvSpPr>
            <p:nvPr/>
          </p:nvSpPr>
          <p:spPr bwMode="auto">
            <a:xfrm>
              <a:off x="1147735" y="148431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" name="Oval 32"/>
            <p:cNvSpPr>
              <a:spLocks noChangeArrowheads="1"/>
            </p:cNvSpPr>
            <p:nvPr/>
          </p:nvSpPr>
          <p:spPr bwMode="auto">
            <a:xfrm>
              <a:off x="1711307" y="231299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" name="Oval 33"/>
            <p:cNvSpPr>
              <a:spLocks noChangeArrowheads="1"/>
            </p:cNvSpPr>
            <p:nvPr/>
          </p:nvSpPr>
          <p:spPr bwMode="auto">
            <a:xfrm>
              <a:off x="571472" y="231299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35"/>
            <p:cNvSpPr>
              <a:spLocks noChangeArrowheads="1"/>
            </p:cNvSpPr>
            <p:nvPr/>
          </p:nvSpPr>
          <p:spPr bwMode="auto">
            <a:xfrm>
              <a:off x="1142976" y="306863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5786" y="180456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786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>
              <a:stCxn id="4" idx="5"/>
              <a:endCxn id="5" idx="1"/>
            </p:cNvCxnSpPr>
            <p:nvPr/>
          </p:nvCxnSpPr>
          <p:spPr>
            <a:xfrm rot="16200000" flipH="1">
              <a:off x="1348024" y="1960176"/>
              <a:ext cx="523356" cy="30875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6" idx="5"/>
              <a:endCxn id="8" idx="1"/>
            </p:cNvCxnSpPr>
            <p:nvPr/>
          </p:nvCxnSpPr>
          <p:spPr>
            <a:xfrm rot="16200000" flipH="1">
              <a:off x="812249" y="2748372"/>
              <a:ext cx="450313" cy="3166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6"/>
              <a:endCxn id="5" idx="2"/>
            </p:cNvCxnSpPr>
            <p:nvPr/>
          </p:nvCxnSpPr>
          <p:spPr>
            <a:xfrm>
              <a:off x="931835" y="2528897"/>
              <a:ext cx="77947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4" idx="3"/>
              <a:endCxn id="6" idx="7"/>
            </p:cNvCxnSpPr>
            <p:nvPr/>
          </p:nvCxnSpPr>
          <p:spPr>
            <a:xfrm rot="5400000">
              <a:off x="778107" y="1953831"/>
              <a:ext cx="523356" cy="3214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04582" y="217261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cxnSp>
          <p:nvCxnSpPr>
            <p:cNvPr id="32" name="直接连接符 31"/>
            <p:cNvCxnSpPr>
              <a:stCxn id="5" idx="3"/>
              <a:endCxn id="8" idx="7"/>
            </p:cNvCxnSpPr>
            <p:nvPr/>
          </p:nvCxnSpPr>
          <p:spPr>
            <a:xfrm rot="5400000">
              <a:off x="1382167" y="2749959"/>
              <a:ext cx="450313" cy="31351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643042" y="18671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71604" y="287613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143240" y="357166"/>
            <a:ext cx="1500198" cy="2016125"/>
            <a:chOff x="3143240" y="357166"/>
            <a:chExt cx="1500198" cy="2016125"/>
          </a:xfrm>
        </p:grpSpPr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3719503" y="35716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4283075" y="118585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3143240" y="118585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3714744" y="194149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57554" y="677415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7554" y="1730349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cxnSp>
          <p:nvCxnSpPr>
            <p:cNvPr id="41" name="直接连接符 40"/>
            <p:cNvCxnSpPr>
              <a:stCxn id="35" idx="5"/>
              <a:endCxn id="36" idx="1"/>
            </p:cNvCxnSpPr>
            <p:nvPr/>
          </p:nvCxnSpPr>
          <p:spPr>
            <a:xfrm rot="16200000" flipH="1">
              <a:off x="3919792" y="833029"/>
              <a:ext cx="523356" cy="30875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7" idx="5"/>
              <a:endCxn id="38" idx="1"/>
            </p:cNvCxnSpPr>
            <p:nvPr/>
          </p:nvCxnSpPr>
          <p:spPr>
            <a:xfrm rot="16200000" flipH="1">
              <a:off x="3384017" y="1621225"/>
              <a:ext cx="450313" cy="3166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5" idx="3"/>
              <a:endCxn id="37" idx="7"/>
            </p:cNvCxnSpPr>
            <p:nvPr/>
          </p:nvCxnSpPr>
          <p:spPr>
            <a:xfrm rot="5400000">
              <a:off x="3349875" y="826684"/>
              <a:ext cx="523356" cy="3214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214810" y="740049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214678" y="2770197"/>
            <a:ext cx="1500198" cy="2016125"/>
            <a:chOff x="3214678" y="2770197"/>
            <a:chExt cx="1500198" cy="2016125"/>
          </a:xfrm>
        </p:grpSpPr>
        <p:sp>
          <p:nvSpPr>
            <p:cNvPr id="49" name="Oval 31"/>
            <p:cNvSpPr>
              <a:spLocks noChangeArrowheads="1"/>
            </p:cNvSpPr>
            <p:nvPr/>
          </p:nvSpPr>
          <p:spPr bwMode="auto">
            <a:xfrm>
              <a:off x="3790941" y="277019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0" name="Oval 32"/>
            <p:cNvSpPr>
              <a:spLocks noChangeArrowheads="1"/>
            </p:cNvSpPr>
            <p:nvPr/>
          </p:nvSpPr>
          <p:spPr bwMode="auto">
            <a:xfrm>
              <a:off x="4354513" y="359888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" name="Oval 33"/>
            <p:cNvSpPr>
              <a:spLocks noChangeArrowheads="1"/>
            </p:cNvSpPr>
            <p:nvPr/>
          </p:nvSpPr>
          <p:spPr bwMode="auto">
            <a:xfrm>
              <a:off x="3214678" y="359888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Oval 35"/>
            <p:cNvSpPr>
              <a:spLocks noChangeArrowheads="1"/>
            </p:cNvSpPr>
            <p:nvPr/>
          </p:nvSpPr>
          <p:spPr bwMode="auto">
            <a:xfrm>
              <a:off x="3786182" y="435452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28992" y="309044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8992" y="414338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cxnSp>
          <p:nvCxnSpPr>
            <p:cNvPr id="56" name="直接连接符 55"/>
            <p:cNvCxnSpPr>
              <a:stCxn id="51" idx="5"/>
              <a:endCxn id="52" idx="1"/>
            </p:cNvCxnSpPr>
            <p:nvPr/>
          </p:nvCxnSpPr>
          <p:spPr>
            <a:xfrm rot="16200000" flipH="1">
              <a:off x="3455455" y="4034256"/>
              <a:ext cx="450313" cy="3166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1" idx="6"/>
              <a:endCxn id="50" idx="2"/>
            </p:cNvCxnSpPr>
            <p:nvPr/>
          </p:nvCxnSpPr>
          <p:spPr>
            <a:xfrm>
              <a:off x="3575041" y="3814781"/>
              <a:ext cx="77947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9" idx="3"/>
              <a:endCxn id="51" idx="7"/>
            </p:cNvCxnSpPr>
            <p:nvPr/>
          </p:nvCxnSpPr>
          <p:spPr>
            <a:xfrm rot="5400000">
              <a:off x="3421313" y="3239715"/>
              <a:ext cx="523356" cy="3214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847788" y="3458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143636" y="1555751"/>
            <a:ext cx="1500198" cy="2016125"/>
            <a:chOff x="5929322" y="1555751"/>
            <a:chExt cx="1500198" cy="2016125"/>
          </a:xfrm>
        </p:grpSpPr>
        <p:sp>
          <p:nvSpPr>
            <p:cNvPr id="63" name="Oval 31"/>
            <p:cNvSpPr>
              <a:spLocks noChangeArrowheads="1"/>
            </p:cNvSpPr>
            <p:nvPr/>
          </p:nvSpPr>
          <p:spPr bwMode="auto">
            <a:xfrm>
              <a:off x="6505585" y="155575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4" name="Oval 32"/>
            <p:cNvSpPr>
              <a:spLocks noChangeArrowheads="1"/>
            </p:cNvSpPr>
            <p:nvPr/>
          </p:nvSpPr>
          <p:spPr bwMode="auto">
            <a:xfrm>
              <a:off x="7069157" y="238443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5" name="Oval 33"/>
            <p:cNvSpPr>
              <a:spLocks noChangeArrowheads="1"/>
            </p:cNvSpPr>
            <p:nvPr/>
          </p:nvSpPr>
          <p:spPr bwMode="auto">
            <a:xfrm>
              <a:off x="5929322" y="238443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Oval 35"/>
            <p:cNvSpPr>
              <a:spLocks noChangeArrowheads="1"/>
            </p:cNvSpPr>
            <p:nvPr/>
          </p:nvSpPr>
          <p:spPr bwMode="auto">
            <a:xfrm>
              <a:off x="6500826" y="314007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43636" y="187600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cxnSp>
          <p:nvCxnSpPr>
            <p:cNvPr id="69" name="直接连接符 68"/>
            <p:cNvCxnSpPr>
              <a:stCxn id="63" idx="5"/>
              <a:endCxn id="64" idx="1"/>
            </p:cNvCxnSpPr>
            <p:nvPr/>
          </p:nvCxnSpPr>
          <p:spPr>
            <a:xfrm rot="16200000" flipH="1">
              <a:off x="6705874" y="2031614"/>
              <a:ext cx="523356" cy="30875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3" idx="3"/>
              <a:endCxn id="65" idx="7"/>
            </p:cNvCxnSpPr>
            <p:nvPr/>
          </p:nvCxnSpPr>
          <p:spPr>
            <a:xfrm rot="5400000">
              <a:off x="6135957" y="2025269"/>
              <a:ext cx="523356" cy="3214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4" idx="3"/>
              <a:endCxn id="66" idx="7"/>
            </p:cNvCxnSpPr>
            <p:nvPr/>
          </p:nvCxnSpPr>
          <p:spPr>
            <a:xfrm rot="5400000">
              <a:off x="6740017" y="2821397"/>
              <a:ext cx="450313" cy="31351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000892" y="1938634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929454" y="294757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28662" y="378619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28926" y="5214950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都是图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最小生成树</a:t>
            </a:r>
            <a:endParaRPr lang="zh-CN" altLang="en-US" sz="200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57884" y="414338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不是图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的最小生成树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5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85720" y="1500174"/>
            <a:ext cx="8358246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对于连通图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：仅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需调用遍历过程（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次，从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图中任一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出发，便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可以遍历图中的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各个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顶点，产生相应的生成树。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71683" name="Text Box 3" descr="再生纸"/>
          <p:cNvSpPr txBox="1">
            <a:spLocks noChangeArrowheads="1"/>
          </p:cNvSpPr>
          <p:nvPr/>
        </p:nvSpPr>
        <p:spPr bwMode="auto">
          <a:xfrm>
            <a:off x="285720" y="500042"/>
            <a:ext cx="392909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8.4.2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非</a:t>
            </a:r>
            <a:r>
              <a:rPr kumimoji="1" lang="zh-CN" altLang="en-US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连通图和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生成树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147735" y="3055949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0" name="Oval 32"/>
          <p:cNvSpPr>
            <a:spLocks noChangeArrowheads="1"/>
          </p:cNvSpPr>
          <p:nvPr/>
        </p:nvSpPr>
        <p:spPr bwMode="auto">
          <a:xfrm>
            <a:off x="1711307" y="388463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1" name="Oval 33"/>
          <p:cNvSpPr>
            <a:spLocks noChangeArrowheads="1"/>
          </p:cNvSpPr>
          <p:nvPr/>
        </p:nvSpPr>
        <p:spPr bwMode="auto">
          <a:xfrm>
            <a:off x="571472" y="3921137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34"/>
          <p:cNvSpPr>
            <a:spLocks noChangeArrowheads="1"/>
          </p:cNvSpPr>
          <p:nvPr/>
        </p:nvSpPr>
        <p:spPr bwMode="auto">
          <a:xfrm>
            <a:off x="1220760" y="464027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35"/>
          <p:cNvSpPr>
            <a:spLocks noChangeArrowheads="1"/>
          </p:cNvSpPr>
          <p:nvPr/>
        </p:nvSpPr>
        <p:spPr bwMode="auto">
          <a:xfrm>
            <a:off x="2155797" y="463711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37"/>
          <p:cNvSpPr>
            <a:spLocks noChangeArrowheads="1"/>
          </p:cNvSpPr>
          <p:nvPr/>
        </p:nvSpPr>
        <p:spPr bwMode="auto">
          <a:xfrm>
            <a:off x="2587597" y="3848112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807948" y="3413139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/>
          </a:p>
        </p:txBody>
      </p:sp>
      <p:cxnSp>
        <p:nvCxnSpPr>
          <p:cNvPr id="16" name="直接连接符 15"/>
          <p:cNvCxnSpPr>
            <a:stCxn id="11" idx="5"/>
            <a:endCxn id="12" idx="1"/>
          </p:cNvCxnSpPr>
          <p:nvPr/>
        </p:nvCxnSpPr>
        <p:spPr>
          <a:xfrm rot="16200000" flipH="1">
            <a:off x="869393" y="4299368"/>
            <a:ext cx="413809" cy="394473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5"/>
            <a:endCxn id="10" idx="1"/>
          </p:cNvCxnSpPr>
          <p:nvPr/>
        </p:nvCxnSpPr>
        <p:spPr>
          <a:xfrm rot="16200000" flipH="1">
            <a:off x="1348024" y="3531812"/>
            <a:ext cx="523356" cy="308757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1" idx="6"/>
            <a:endCxn id="10" idx="2"/>
          </p:cNvCxnSpPr>
          <p:nvPr/>
        </p:nvCxnSpPr>
        <p:spPr>
          <a:xfrm flipV="1">
            <a:off x="931835" y="4100533"/>
            <a:ext cx="779472" cy="36504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6"/>
            <a:endCxn id="14" idx="2"/>
          </p:cNvCxnSpPr>
          <p:nvPr/>
        </p:nvCxnSpPr>
        <p:spPr>
          <a:xfrm flipV="1">
            <a:off x="2071670" y="4064012"/>
            <a:ext cx="515927" cy="36521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5"/>
            <a:endCxn id="13" idx="1"/>
          </p:cNvCxnSpPr>
          <p:nvPr/>
        </p:nvCxnSpPr>
        <p:spPr>
          <a:xfrm rot="16200000" flipH="1">
            <a:off x="1890157" y="4381935"/>
            <a:ext cx="447152" cy="189675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6"/>
            <a:endCxn id="13" idx="2"/>
          </p:cNvCxnSpPr>
          <p:nvPr/>
        </p:nvCxnSpPr>
        <p:spPr>
          <a:xfrm flipV="1">
            <a:off x="1581123" y="4853013"/>
            <a:ext cx="574674" cy="3161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" idx="6"/>
            <a:endCxn id="14" idx="1"/>
          </p:cNvCxnSpPr>
          <p:nvPr/>
        </p:nvCxnSpPr>
        <p:spPr>
          <a:xfrm>
            <a:off x="1508098" y="3271849"/>
            <a:ext cx="1132273" cy="639499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" name="组合 34"/>
          <p:cNvGrpSpPr/>
          <p:nvPr/>
        </p:nvGrpSpPr>
        <p:grpSpPr>
          <a:xfrm>
            <a:off x="3143240" y="3571876"/>
            <a:ext cx="1643074" cy="642942"/>
            <a:chOff x="3643306" y="3000372"/>
            <a:chExt cx="1643074" cy="642942"/>
          </a:xfrm>
        </p:grpSpPr>
        <p:sp>
          <p:nvSpPr>
            <p:cNvPr id="24" name="右箭头 23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3306" y="300037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一棵生成树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68"/>
          <p:cNvGrpSpPr/>
          <p:nvPr/>
        </p:nvGrpSpPr>
        <p:grpSpPr>
          <a:xfrm>
            <a:off x="5214942" y="3055949"/>
            <a:ext cx="2376488" cy="2016125"/>
            <a:chOff x="3124206" y="4127519"/>
            <a:chExt cx="2376488" cy="2016125"/>
          </a:xfrm>
        </p:grpSpPr>
        <p:sp>
          <p:nvSpPr>
            <p:cNvPr id="27" name="Oval 31"/>
            <p:cNvSpPr>
              <a:spLocks noChangeArrowheads="1"/>
            </p:cNvSpPr>
            <p:nvPr/>
          </p:nvSpPr>
          <p:spPr bwMode="auto">
            <a:xfrm>
              <a:off x="3700469" y="412751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8" name="Oval 32"/>
            <p:cNvSpPr>
              <a:spLocks noChangeArrowheads="1"/>
            </p:cNvSpPr>
            <p:nvPr/>
          </p:nvSpPr>
          <p:spPr bwMode="auto">
            <a:xfrm>
              <a:off x="4264041" y="495620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3124206" y="499270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3773494" y="571184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35"/>
            <p:cNvSpPr>
              <a:spLocks noChangeArrowheads="1"/>
            </p:cNvSpPr>
            <p:nvPr/>
          </p:nvSpPr>
          <p:spPr bwMode="auto">
            <a:xfrm>
              <a:off x="4708531" y="570868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5140331" y="491968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3360682" y="448470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连接符 33"/>
            <p:cNvCxnSpPr>
              <a:stCxn id="29" idx="5"/>
              <a:endCxn id="30" idx="1"/>
            </p:cNvCxnSpPr>
            <p:nvPr/>
          </p:nvCxnSpPr>
          <p:spPr>
            <a:xfrm rot="16200000" flipH="1">
              <a:off x="3422127" y="5370938"/>
              <a:ext cx="413809" cy="39447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7" idx="5"/>
              <a:endCxn id="28" idx="1"/>
            </p:cNvCxnSpPr>
            <p:nvPr/>
          </p:nvCxnSpPr>
          <p:spPr>
            <a:xfrm rot="16200000" flipH="1">
              <a:off x="3900758" y="4603382"/>
              <a:ext cx="523356" cy="30875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8" idx="5"/>
              <a:endCxn id="31" idx="1"/>
            </p:cNvCxnSpPr>
            <p:nvPr/>
          </p:nvCxnSpPr>
          <p:spPr>
            <a:xfrm rot="16200000" flipH="1">
              <a:off x="4442891" y="5453505"/>
              <a:ext cx="447152" cy="18967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7" idx="6"/>
              <a:endCxn id="32" idx="1"/>
            </p:cNvCxnSpPr>
            <p:nvPr/>
          </p:nvCxnSpPr>
          <p:spPr>
            <a:xfrm>
              <a:off x="4060832" y="4343419"/>
              <a:ext cx="1132273" cy="63949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571480"/>
            <a:ext cx="8715436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对于非连通图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：需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多次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调用遍历过程。每个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连通分量中的顶点集和遍历时走过的边一起构成一棵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生成树。所有连通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分量的生成树组成非连通图的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生成森林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485776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重点：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求带权连通图的最小生成树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2" name="组合 43"/>
          <p:cNvGrpSpPr/>
          <p:nvPr/>
        </p:nvGrpSpPr>
        <p:grpSpPr>
          <a:xfrm>
            <a:off x="571472" y="2282820"/>
            <a:ext cx="2643206" cy="1792294"/>
            <a:chOff x="571472" y="2282820"/>
            <a:chExt cx="2643206" cy="1792294"/>
          </a:xfrm>
        </p:grpSpPr>
        <p:sp>
          <p:nvSpPr>
            <p:cNvPr id="5" name="Oval 31"/>
            <p:cNvSpPr>
              <a:spLocks noChangeArrowheads="1"/>
            </p:cNvSpPr>
            <p:nvPr/>
          </p:nvSpPr>
          <p:spPr bwMode="auto">
            <a:xfrm>
              <a:off x="996927" y="228282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" name="Oval 32"/>
            <p:cNvSpPr>
              <a:spLocks noChangeArrowheads="1"/>
            </p:cNvSpPr>
            <p:nvPr/>
          </p:nvSpPr>
          <p:spPr bwMode="auto">
            <a:xfrm>
              <a:off x="1428728" y="297180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" name="Oval 33"/>
            <p:cNvSpPr>
              <a:spLocks noChangeArrowheads="1"/>
            </p:cNvSpPr>
            <p:nvPr/>
          </p:nvSpPr>
          <p:spPr bwMode="auto">
            <a:xfrm>
              <a:off x="571472" y="297180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34"/>
            <p:cNvSpPr>
              <a:spLocks noChangeArrowheads="1"/>
            </p:cNvSpPr>
            <p:nvPr/>
          </p:nvSpPr>
          <p:spPr bwMode="auto">
            <a:xfrm>
              <a:off x="1068365" y="364331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35"/>
            <p:cNvSpPr>
              <a:spLocks noChangeArrowheads="1"/>
            </p:cNvSpPr>
            <p:nvPr/>
          </p:nvSpPr>
          <p:spPr bwMode="auto">
            <a:xfrm>
              <a:off x="2214546" y="256857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" name="Oval 37"/>
            <p:cNvSpPr>
              <a:spLocks noChangeArrowheads="1"/>
            </p:cNvSpPr>
            <p:nvPr/>
          </p:nvSpPr>
          <p:spPr bwMode="auto">
            <a:xfrm>
              <a:off x="2214546" y="342582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1" name="Oval 37"/>
            <p:cNvSpPr>
              <a:spLocks noChangeArrowheads="1"/>
            </p:cNvSpPr>
            <p:nvPr/>
          </p:nvSpPr>
          <p:spPr bwMode="auto">
            <a:xfrm>
              <a:off x="2854315" y="299720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cxnSp>
          <p:nvCxnSpPr>
            <p:cNvPr id="13" name="直接连接符 12"/>
            <p:cNvCxnSpPr>
              <a:stCxn id="5" idx="3"/>
              <a:endCxn id="7" idx="7"/>
            </p:cNvCxnSpPr>
            <p:nvPr/>
          </p:nvCxnSpPr>
          <p:spPr>
            <a:xfrm rot="5400000">
              <a:off x="772555" y="2757890"/>
              <a:ext cx="383652" cy="17064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5"/>
              <a:endCxn id="8" idx="1"/>
            </p:cNvCxnSpPr>
            <p:nvPr/>
          </p:nvCxnSpPr>
          <p:spPr>
            <a:xfrm rot="16200000" flipH="1">
              <a:off x="817007" y="3402418"/>
              <a:ext cx="366186" cy="242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6" idx="2"/>
            </p:cNvCxnSpPr>
            <p:nvPr/>
          </p:nvCxnSpPr>
          <p:spPr>
            <a:xfrm>
              <a:off x="931835" y="3187700"/>
              <a:ext cx="496893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5"/>
              <a:endCxn id="6" idx="1"/>
            </p:cNvCxnSpPr>
            <p:nvPr/>
          </p:nvCxnSpPr>
          <p:spPr>
            <a:xfrm rot="16200000" flipH="1">
              <a:off x="1201183" y="2754717"/>
              <a:ext cx="383652" cy="1769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9" idx="4"/>
              <a:endCxn id="10" idx="0"/>
            </p:cNvCxnSpPr>
            <p:nvPr/>
          </p:nvCxnSpPr>
          <p:spPr>
            <a:xfrm rot="5400000">
              <a:off x="2182000" y="3213100"/>
              <a:ext cx="425456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1"/>
            </p:cNvCxnSpPr>
            <p:nvPr/>
          </p:nvCxnSpPr>
          <p:spPr>
            <a:xfrm>
              <a:off x="2574909" y="2784472"/>
              <a:ext cx="332180" cy="27596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3"/>
              <a:endCxn id="10" idx="6"/>
            </p:cNvCxnSpPr>
            <p:nvPr/>
          </p:nvCxnSpPr>
          <p:spPr>
            <a:xfrm rot="5400000">
              <a:off x="2603017" y="3337656"/>
              <a:ext cx="275964" cy="33218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" name="组合 44"/>
          <p:cNvGrpSpPr/>
          <p:nvPr/>
        </p:nvGrpSpPr>
        <p:grpSpPr>
          <a:xfrm>
            <a:off x="3428992" y="2214554"/>
            <a:ext cx="4572032" cy="1792294"/>
            <a:chOff x="3428992" y="2214554"/>
            <a:chExt cx="4572032" cy="1792294"/>
          </a:xfrm>
        </p:grpSpPr>
        <p:sp>
          <p:nvSpPr>
            <p:cNvPr id="27" name="Oval 31"/>
            <p:cNvSpPr>
              <a:spLocks noChangeArrowheads="1"/>
            </p:cNvSpPr>
            <p:nvPr/>
          </p:nvSpPr>
          <p:spPr bwMode="auto">
            <a:xfrm>
              <a:off x="5783273" y="221455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8" name="Oval 32"/>
            <p:cNvSpPr>
              <a:spLocks noChangeArrowheads="1"/>
            </p:cNvSpPr>
            <p:nvPr/>
          </p:nvSpPr>
          <p:spPr bwMode="auto">
            <a:xfrm>
              <a:off x="6215074" y="290353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5357818" y="290353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5854711" y="357504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35"/>
            <p:cNvSpPr>
              <a:spLocks noChangeArrowheads="1"/>
            </p:cNvSpPr>
            <p:nvPr/>
          </p:nvSpPr>
          <p:spPr bwMode="auto">
            <a:xfrm>
              <a:off x="7000892" y="250030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7000892" y="335756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7640661" y="292893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cxnSp>
          <p:nvCxnSpPr>
            <p:cNvPr id="34" name="直接连接符 33"/>
            <p:cNvCxnSpPr>
              <a:stCxn id="27" idx="3"/>
              <a:endCxn id="29" idx="7"/>
            </p:cNvCxnSpPr>
            <p:nvPr/>
          </p:nvCxnSpPr>
          <p:spPr>
            <a:xfrm rot="5400000">
              <a:off x="5558901" y="2689624"/>
              <a:ext cx="383652" cy="17064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9" idx="5"/>
              <a:endCxn id="30" idx="1"/>
            </p:cNvCxnSpPr>
            <p:nvPr/>
          </p:nvCxnSpPr>
          <p:spPr>
            <a:xfrm rot="16200000" flipH="1">
              <a:off x="5603353" y="3334152"/>
              <a:ext cx="366186" cy="242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7" idx="5"/>
              <a:endCxn id="28" idx="1"/>
            </p:cNvCxnSpPr>
            <p:nvPr/>
          </p:nvCxnSpPr>
          <p:spPr>
            <a:xfrm rot="16200000" flipH="1">
              <a:off x="5987529" y="2686451"/>
              <a:ext cx="383652" cy="1769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1" idx="4"/>
              <a:endCxn id="32" idx="0"/>
            </p:cNvCxnSpPr>
            <p:nvPr/>
          </p:nvCxnSpPr>
          <p:spPr>
            <a:xfrm rot="5400000">
              <a:off x="6968346" y="3144834"/>
              <a:ext cx="425456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1" idx="6"/>
              <a:endCxn id="33" idx="1"/>
            </p:cNvCxnSpPr>
            <p:nvPr/>
          </p:nvCxnSpPr>
          <p:spPr>
            <a:xfrm>
              <a:off x="7361255" y="2716206"/>
              <a:ext cx="332180" cy="27596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4" name="组合 40"/>
            <p:cNvGrpSpPr/>
            <p:nvPr/>
          </p:nvGrpSpPr>
          <p:grpSpPr>
            <a:xfrm>
              <a:off x="3428992" y="2714620"/>
              <a:ext cx="1643074" cy="642942"/>
              <a:chOff x="3643306" y="3000372"/>
              <a:chExt cx="1643074" cy="642942"/>
            </a:xfrm>
          </p:grpSpPr>
          <p:sp>
            <p:nvSpPr>
              <p:cNvPr id="42" name="右箭头 41"/>
              <p:cNvSpPr/>
              <p:nvPr/>
            </p:nvSpPr>
            <p:spPr bwMode="auto">
              <a:xfrm>
                <a:off x="3786182" y="3429000"/>
                <a:ext cx="1428760" cy="214314"/>
              </a:xfrm>
              <a:prstGeom prst="rightArrow">
                <a:avLst/>
              </a:prstGeom>
              <a:ln>
                <a:headEnd type="none" w="med" len="med"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3306" y="3000372"/>
                <a:ext cx="164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 smtClean="0">
                    <a:solidFill>
                      <a:srgbClr val="FF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生成</a:t>
                </a:r>
                <a:r>
                  <a:rPr kumimoji="1" lang="zh-CN" altLang="en-US" sz="180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森林</a:t>
                </a:r>
                <a:endParaRPr lang="zh-CN" altLang="en-US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7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 descr="羊皮纸"/>
          <p:cNvSpPr txBox="1">
            <a:spLocks noChangeArrowheads="1"/>
          </p:cNvSpPr>
          <p:nvPr/>
        </p:nvSpPr>
        <p:spPr bwMode="auto">
          <a:xfrm>
            <a:off x="428596" y="271056"/>
            <a:ext cx="3143272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8.4.3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普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里姆算法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44036" name="Picture 4" descr="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68" y="71414"/>
            <a:ext cx="142876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2844" y="1026367"/>
            <a:ext cx="6929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普里姆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）算法是一种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构造性算法，用于构造最小生成树。过程如下：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 Box 4" descr="羊皮纸"/>
          <p:cNvSpPr txBox="1">
            <a:spLocks noChangeArrowheads="1"/>
          </p:cNvSpPr>
          <p:nvPr/>
        </p:nvSpPr>
        <p:spPr bwMode="auto">
          <a:xfrm>
            <a:off x="142844" y="1857364"/>
            <a:ext cx="8858312" cy="275726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）初始化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U={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到其他顶点的所有边为候选边；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）重复以下步骤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次，使得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个顶点被加入到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中：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从候选边中挑选权值最小的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输出，设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该边在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V-U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中的顶点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中；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考察当前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V-U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中的所有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，修改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候选边：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的权值小于原来和顶点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关联的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候选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边，则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取代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后者作为候选边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6257897" y="5053057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6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4602135" y="5126082"/>
            <a:ext cx="1008062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42910" y="5270545"/>
            <a:ext cx="1008062" cy="11525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225647" y="5126082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930247" y="5557882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659035" y="5557882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858810" y="4694282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203422" y="4694282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1362047" y="5773782"/>
            <a:ext cx="1296987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3665510" y="5557882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891060" y="584522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6619847" y="5557882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819622" y="4694282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449987" y="4637119"/>
            <a:ext cx="862033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5303810" y="5775370"/>
            <a:ext cx="1316037" cy="233363"/>
          </a:xfrm>
          <a:custGeom>
            <a:avLst/>
            <a:gdLst/>
            <a:ahLst/>
            <a:cxnLst>
              <a:cxn ang="0">
                <a:pos x="0" y="147"/>
              </a:cxn>
              <a:cxn ang="0">
                <a:pos x="829" y="0"/>
              </a:cxn>
            </a:cxnLst>
            <a:rect l="0" t="0" r="r" b="b"/>
            <a:pathLst>
              <a:path w="829" h="147">
                <a:moveTo>
                  <a:pt x="0" y="147"/>
                </a:moveTo>
                <a:lnTo>
                  <a:pt x="829" y="0"/>
                </a:lnTo>
              </a:path>
            </a:pathLst>
          </a:custGeom>
          <a:ln>
            <a:solidFill>
              <a:srgbClr val="FF00FF"/>
            </a:solidFill>
            <a:headEnd type="none" w="med" len="med"/>
            <a:tailEnd type="none" w="med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889472" y="5268957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06819" y="5851565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最小边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26" name="直接连接符 25"/>
          <p:cNvCxnSpPr>
            <a:endCxn id="19" idx="1"/>
          </p:cNvCxnSpPr>
          <p:nvPr/>
        </p:nvCxnSpPr>
        <p:spPr>
          <a:xfrm>
            <a:off x="5526070" y="5494375"/>
            <a:ext cx="1157013" cy="12674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组合 30"/>
          <p:cNvGrpSpPr/>
          <p:nvPr/>
        </p:nvGrpSpPr>
        <p:grpSpPr>
          <a:xfrm>
            <a:off x="5454632" y="5565814"/>
            <a:ext cx="1285884" cy="1360710"/>
            <a:chOff x="6000760" y="5357827"/>
            <a:chExt cx="1285884" cy="1360710"/>
          </a:xfrm>
        </p:grpSpPr>
        <p:cxnSp>
          <p:nvCxnSpPr>
            <p:cNvPr id="27" name="直接连接符 26"/>
            <p:cNvCxnSpPr/>
            <p:nvPr/>
          </p:nvCxnSpPr>
          <p:spPr>
            <a:xfrm rot="16200000" flipH="1">
              <a:off x="5965041" y="5607860"/>
              <a:ext cx="785818" cy="28575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6357950" y="5929330"/>
              <a:ext cx="428628" cy="158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000760" y="6072206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小的边</a:t>
              </a:r>
              <a:r>
                <a:rPr kumimoji="1" lang="zh-CN" altLang="en-US" sz="1800" smtClean="0"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作为候选边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24" y="6564337"/>
            <a:ext cx="785818" cy="365125"/>
          </a:xfrm>
        </p:spPr>
        <p:txBody>
          <a:bodyPr/>
          <a:lstStyle/>
          <a:p>
            <a:fld id="{50590163-6BCD-44DC-87CD-722996653960}" type="slidenum">
              <a:rPr lang="en-US" altLang="zh-CN" smtClean="0"/>
              <a:pPr/>
              <a:t>8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2" grpId="1" animBg="1"/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5729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5729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2248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4162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4162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4946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4946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5895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1877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714776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Prim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示例演示（起点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1357290" y="1214422"/>
            <a:ext cx="1000132" cy="785818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57224" y="952502"/>
            <a:ext cx="3155950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5950" h="2762250">
                <a:moveTo>
                  <a:pt x="241300" y="1100667"/>
                </a:moveTo>
                <a:cubicBezTo>
                  <a:pt x="629708" y="1244600"/>
                  <a:pt x="1018117" y="1388534"/>
                  <a:pt x="1295400" y="1240367"/>
                </a:cubicBezTo>
                <a:cubicBezTo>
                  <a:pt x="1572683" y="1092200"/>
                  <a:pt x="1725083" y="400050"/>
                  <a:pt x="1905000" y="211667"/>
                </a:cubicBezTo>
                <a:cubicBezTo>
                  <a:pt x="2084917" y="23284"/>
                  <a:pt x="2220384" y="0"/>
                  <a:pt x="2374900" y="110067"/>
                </a:cubicBezTo>
                <a:cubicBezTo>
                  <a:pt x="2529416" y="220134"/>
                  <a:pt x="2728383" y="601134"/>
                  <a:pt x="2832100" y="872067"/>
                </a:cubicBezTo>
                <a:cubicBezTo>
                  <a:pt x="2935817" y="1143000"/>
                  <a:pt x="3155950" y="1441450"/>
                  <a:pt x="2997200" y="1735667"/>
                </a:cubicBezTo>
                <a:cubicBezTo>
                  <a:pt x="2838450" y="2029884"/>
                  <a:pt x="2283883" y="2512484"/>
                  <a:pt x="1879600" y="2637367"/>
                </a:cubicBezTo>
                <a:cubicBezTo>
                  <a:pt x="1475317" y="2762250"/>
                  <a:pt x="874183" y="2635250"/>
                  <a:pt x="571500" y="2484967"/>
                </a:cubicBezTo>
                <a:cubicBezTo>
                  <a:pt x="268817" y="2334684"/>
                  <a:pt x="127000" y="1968500"/>
                  <a:pt x="63500" y="1735667"/>
                </a:cubicBezTo>
                <a:cubicBezTo>
                  <a:pt x="0" y="1502834"/>
                  <a:pt x="95250" y="1295400"/>
                  <a:pt x="190500" y="1087967"/>
                </a:cubicBezTo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55683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85"/>
          <p:cNvGrpSpPr/>
          <p:nvPr/>
        </p:nvGrpSpPr>
        <p:grpSpPr>
          <a:xfrm>
            <a:off x="4857752" y="3649808"/>
            <a:ext cx="1000132" cy="338554"/>
            <a:chOff x="5072066" y="3845486"/>
            <a:chExt cx="1000132" cy="338554"/>
          </a:xfrm>
        </p:grpSpPr>
        <p:sp>
          <p:nvSpPr>
            <p:cNvPr id="45121" name="Text Box 65"/>
            <p:cNvSpPr txBox="1">
              <a:spLocks noChangeArrowheads="1"/>
            </p:cNvSpPr>
            <p:nvPr/>
          </p:nvSpPr>
          <p:spPr bwMode="auto">
            <a:xfrm>
              <a:off x="5072066" y="3857628"/>
              <a:ext cx="1000132" cy="30777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2000" smtClean="0">
                  <a:solidFill>
                    <a:srgbClr val="CC00CC"/>
                  </a:solidFill>
                  <a:latin typeface="Consolas" pitchFamily="49" charset="0"/>
                  <a:cs typeface="Consolas" pitchFamily="49" charset="0"/>
                </a:rPr>
                <a:t>={0</a:t>
              </a:r>
              <a:endParaRPr lang="en-US" altLang="zh-CN" sz="2000" dirty="0">
                <a:solidFill>
                  <a:srgbClr val="CC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43570" y="3845486"/>
              <a:ext cx="42862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dirty="0" smtClean="0">
                  <a:solidFill>
                    <a:srgbClr val="CC00CC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3981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9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50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  <p:bldP spid="54" grpId="0" animBg="1"/>
      <p:bldP spid="55" grpId="0" animBg="1"/>
      <p:bldP spid="56" grpId="0" animBg="1"/>
      <p:bldP spid="8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3333FF"/>
          </a:solidFill>
          <a:prstDash val="solid"/>
          <a:round/>
          <a:headEnd type="none" w="med" len="med"/>
          <a:tailEnd type="none" w="med" len="lg"/>
        </a:ln>
        <a:effectLst/>
      </a:spPr>
      <a:bodyPr wrap="none"/>
      <a:lstStyle>
        <a:defPPr>
          <a:defRPr/>
        </a:defPPr>
      </a:lstStyle>
    </a:spDef>
    <a:lnDef>
      <a:spPr>
        <a:ln>
          <a:tailEnd type="none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</TotalTime>
  <Words>2324</Words>
  <Application>Microsoft Office PowerPoint</Application>
  <PresentationFormat>全屏显示(4:3)</PresentationFormat>
  <Paragraphs>683</Paragraphs>
  <Slides>32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1248</cp:revision>
  <dcterms:created xsi:type="dcterms:W3CDTF">2004-10-20T02:22:59Z</dcterms:created>
  <dcterms:modified xsi:type="dcterms:W3CDTF">2021-10-10T03:19:23Z</dcterms:modified>
</cp:coreProperties>
</file>